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19"/>
  </p:notesMasterIdLst>
  <p:sldIdLst>
    <p:sldId id="259" r:id="rId7"/>
    <p:sldId id="260" r:id="rId8"/>
    <p:sldId id="262" r:id="rId9"/>
    <p:sldId id="263" r:id="rId10"/>
    <p:sldId id="264" r:id="rId11"/>
    <p:sldId id="261" r:id="rId12"/>
    <p:sldId id="265" r:id="rId13"/>
    <p:sldId id="266" r:id="rId14"/>
    <p:sldId id="267" r:id="rId15"/>
    <p:sldId id="268" r:id="rId16"/>
    <p:sldId id="257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6165" autoAdjust="0"/>
  </p:normalViewPr>
  <p:slideViewPr>
    <p:cSldViewPr snapToGrid="0" snapToObjects="1">
      <p:cViewPr varScale="1">
        <p:scale>
          <a:sx n="58" d="100"/>
          <a:sy n="58" d="100"/>
        </p:scale>
        <p:origin x="111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modSld">
      <pc:chgData name="Beau Academic" userId="1c8f60c04643d64b" providerId="LiveId" clId="{08672D6D-4B5B-42D9-B5C7-2D554DBB9608}" dt="2026-09-22T10:46:22.996" v="3" actId="1076"/>
      <pc:docMkLst>
        <pc:docMk/>
      </pc:docMkLst>
      <pc:sldChg chg="modSp mod">
        <pc:chgData name="Beau Academic" userId="1c8f60c04643d64b" providerId="LiveId" clId="{08672D6D-4B5B-42D9-B5C7-2D554DBB9608}" dt="2026-09-22T10:46:22.996" v="3" actId="1076"/>
        <pc:sldMkLst>
          <pc:docMk/>
          <pc:sldMk cId="735589173" sldId="261"/>
        </pc:sldMkLst>
        <pc:spChg chg="mod">
          <ac:chgData name="Beau Academic" userId="1c8f60c04643d64b" providerId="LiveId" clId="{08672D6D-4B5B-42D9-B5C7-2D554DBB9608}" dt="2026-09-22T10:46:17.014" v="0" actId="1076"/>
          <ac:spMkLst>
            <pc:docMk/>
            <pc:sldMk cId="735589173" sldId="261"/>
            <ac:spMk id="3" creationId="{CC4A3013-4B3A-D916-1ECA-1F682DDB86EB}"/>
          </ac:spMkLst>
        </pc:spChg>
        <pc:spChg chg="mod">
          <ac:chgData name="Beau Academic" userId="1c8f60c04643d64b" providerId="LiveId" clId="{08672D6D-4B5B-42D9-B5C7-2D554DBB9608}" dt="2026-09-22T10:46:18.921" v="1" actId="1076"/>
          <ac:spMkLst>
            <pc:docMk/>
            <pc:sldMk cId="735589173" sldId="261"/>
            <ac:spMk id="7" creationId="{62FED4E0-C232-3174-D00F-7C4FD6D17EBB}"/>
          </ac:spMkLst>
        </pc:spChg>
        <pc:spChg chg="mod">
          <ac:chgData name="Beau Academic" userId="1c8f60c04643d64b" providerId="LiveId" clId="{08672D6D-4B5B-42D9-B5C7-2D554DBB9608}" dt="2026-09-22T10:46:20.718" v="2" actId="1076"/>
          <ac:spMkLst>
            <pc:docMk/>
            <pc:sldMk cId="735589173" sldId="261"/>
            <ac:spMk id="8" creationId="{88E692EB-77F0-2256-76CB-AFC595C32A57}"/>
          </ac:spMkLst>
        </pc:spChg>
        <pc:spChg chg="mod">
          <ac:chgData name="Beau Academic" userId="1c8f60c04643d64b" providerId="LiveId" clId="{08672D6D-4B5B-42D9-B5C7-2D554DBB9608}" dt="2026-09-22T10:46:22.996" v="3" actId="1076"/>
          <ac:spMkLst>
            <pc:docMk/>
            <pc:sldMk cId="735589173" sldId="261"/>
            <ac:spMk id="9" creationId="{86ED967A-6C4F-828F-4BD7-1211BDE5BC4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DD0E0-246D-4B6D-BB9F-4C9CD1D8CCE3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513FA5-EE58-4D1B-B9FA-9E094BD18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291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Printable resource – requires cutting reading for sorting and labelling.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13FA5-EE58-4D1B-B9FA-9E094BD184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88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https://librarysearch.uwtsd.ac.uk/permalink/44WHELF_UWTSD/1bmis16/cdi_proquest_journals_917234984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13FA5-EE58-4D1B-B9FA-9E094BD184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3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Printable resource – requires cutting reading for sorting and labelling.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13FA5-EE58-4D1B-B9FA-9E094BD184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89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https://digitalservices.uwtsd.ac.uk/library/academic-and-infoskills/referencing-and-plagiarism/?utm_source= </a:t>
            </a:r>
          </a:p>
          <a:p>
            <a:endParaRPr lang="en-GB" dirty="0"/>
          </a:p>
          <a:p>
            <a:r>
              <a:rPr lang="en-GB" dirty="0"/>
              <a:t>https://digitalservices.uwtsd.ac.uk/library/academic-and-infoskills/referencing-handbooks/?utm_source=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13FA5-EE58-4D1B-B9FA-9E094BD1848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061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0.png"/><Relationship Id="rId4" Type="http://schemas.openxmlformats.org/officeDocument/2006/relationships/hyperlink" Target="https://librarysearch.uwtsd.ac.uk/permalink/44WHELF_UWTSD/1bmis16/cdi_proquest_journals_917234984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hyperlink" Target="https://digitalservices.uwtsd.ac.uk/library/academic-and-infoskills/referencing-and-plagiarism/?utm_source=" TargetMode="External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hyperlink" Target="https://digitalservices.uwtsd.ac.uk/library/academic-and-infoskills/referencing-handbooks/?utm_source=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referencing-and-plagiarism/?utm_source=chatgpt.com" TargetMode="External"/><Relationship Id="rId2" Type="http://schemas.openxmlformats.org/officeDocument/2006/relationships/hyperlink" Target="https://digitalservices.uwtsd.ac.uk/library/academic-and-infoskills/referencing-handbooks/?utm_source=chatgpt.co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uwtsd.ac.uk/procedures-academic-appeals-complaints-and-other-student-cases?utm_source=chatgpt.co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Understanding Academic Misconduct</a:t>
            </a: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Session 1: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Plagiarism, Turnitin &amp; Self-Plagiarism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1825625"/>
            <a:ext cx="10610955" cy="46672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 you should be able to: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what plagiarism and self-plagiarism mean.;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what a Turnitin Similarity Report is showing you;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Tell the difference between a match that is OK and a match that you need to check or change;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31F72-3B09-1EC4-4746-D129A6B1D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387CA-97F5-1314-B687-BE42C4F5E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154" y="1627064"/>
            <a:ext cx="10769216" cy="3173535"/>
          </a:xfrm>
          <a:prstGeom prst="round2DiagRect">
            <a:avLst>
              <a:gd name="adj1" fmla="val 27589"/>
              <a:gd name="adj2" fmla="val 0"/>
            </a:avLst>
          </a:prstGeo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Academic integrity means doing your university work in an honest way.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work should show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your own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learning, and you should make it clear when you have used ideas, information or words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from someone else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UWTSD describes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 presenting another person's work or ideas as your own. It also identifies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self-plagiarism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 reusing work that you have already submitted for another assessment when this is not permitted.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D004362-F124-5EBC-763F-FB569E94301A}"/>
              </a:ext>
            </a:extLst>
          </p:cNvPr>
          <p:cNvSpPr/>
          <p:nvPr/>
        </p:nvSpPr>
        <p:spPr>
          <a:xfrm>
            <a:off x="1565030" y="5433646"/>
            <a:ext cx="9513277" cy="10592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Complete the matching task to check that you understand the key terms and why they are important. </a:t>
            </a:r>
          </a:p>
        </p:txBody>
      </p:sp>
    </p:spTree>
    <p:extLst>
      <p:ext uri="{BB962C8B-B14F-4D97-AF65-F5344CB8AC3E}">
        <p14:creationId xmlns:p14="http://schemas.microsoft.com/office/powerpoint/2010/main" val="1043818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8858-AA24-53A9-7FFE-90A6639C6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Sort and Match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CA3078-FF59-7BFE-C567-8B25640D5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148" y="1690688"/>
            <a:ext cx="3834611" cy="43717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8D2CCC-245A-E277-49B8-D99F1AF372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8259" y="730023"/>
            <a:ext cx="3834611" cy="53979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462D33-6DFB-7CD5-78B8-298E14ECFEEC}"/>
              </a:ext>
            </a:extLst>
          </p:cNvPr>
          <p:cNvSpPr txBox="1"/>
          <p:nvPr/>
        </p:nvSpPr>
        <p:spPr>
          <a:xfrm>
            <a:off x="893992" y="2722379"/>
            <a:ext cx="2599156" cy="2677656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you find the task easy or difficult?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word was the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most challenging?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598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0A1B-453E-923F-3131-C614409DC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5364" y="365125"/>
            <a:ext cx="4151006" cy="1325563"/>
          </a:xfrm>
        </p:spPr>
        <p:txBody>
          <a:bodyPr/>
          <a:lstStyle/>
          <a:p>
            <a:r>
              <a:rPr lang="en-GB" dirty="0"/>
              <a:t>Using a source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B8BF49-9AA9-6F87-7B9E-B8CEC03D8D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6170" y="4059196"/>
            <a:ext cx="7073823" cy="2433679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81081236-C444-489C-8013-4DBC419E4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333" y="1027906"/>
            <a:ext cx="7618861" cy="3172258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D96D827A-0127-1DB6-3F19-7B526D8F9EC2}"/>
              </a:ext>
            </a:extLst>
          </p:cNvPr>
          <p:cNvGrpSpPr/>
          <p:nvPr/>
        </p:nvGrpSpPr>
        <p:grpSpPr>
          <a:xfrm>
            <a:off x="7585364" y="2867891"/>
            <a:ext cx="4151006" cy="1018305"/>
            <a:chOff x="7585364" y="2867891"/>
            <a:chExt cx="4151006" cy="1018305"/>
          </a:xfrm>
        </p:grpSpPr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D41A1325-29AA-7595-FA71-9D053EBD097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85364" y="3241964"/>
              <a:ext cx="1205345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A0882821-FABD-FDDD-A238-820CD3609AE7}"/>
                </a:ext>
              </a:extLst>
            </p:cNvPr>
            <p:cNvSpPr/>
            <p:nvPr/>
          </p:nvSpPr>
          <p:spPr>
            <a:xfrm>
              <a:off x="8790709" y="2867891"/>
              <a:ext cx="2945661" cy="1018305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dirty="0">
                  <a:latin typeface="Arial" panose="020B0604020202020204" pitchFamily="34" charset="0"/>
                  <a:cs typeface="Arial" panose="020B0604020202020204" pitchFamily="34" charset="0"/>
                </a:rPr>
                <a:t>A Journal Article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DA3EDC3-9C6C-020C-A870-7CACCE2ABB8A}"/>
              </a:ext>
            </a:extLst>
          </p:cNvPr>
          <p:cNvGrpSpPr/>
          <p:nvPr/>
        </p:nvGrpSpPr>
        <p:grpSpPr>
          <a:xfrm flipH="1">
            <a:off x="923885" y="4915723"/>
            <a:ext cx="3822285" cy="1018305"/>
            <a:chOff x="7585364" y="2867891"/>
            <a:chExt cx="4151006" cy="1018305"/>
          </a:xfrm>
        </p:grpSpPr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7030D272-FBF3-39AA-E174-5C10E985BBC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85364" y="3241964"/>
              <a:ext cx="1205345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9779F9E0-3517-7047-8AD2-8DC62CFD4923}"/>
                </a:ext>
              </a:extLst>
            </p:cNvPr>
            <p:cNvSpPr/>
            <p:nvPr/>
          </p:nvSpPr>
          <p:spPr>
            <a:xfrm>
              <a:off x="8790709" y="2867891"/>
              <a:ext cx="2945661" cy="1018305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dirty="0">
                  <a:latin typeface="Arial" panose="020B0604020202020204" pitchFamily="34" charset="0"/>
                  <a:cs typeface="Arial" panose="020B0604020202020204" pitchFamily="34" charset="0"/>
                </a:rPr>
                <a:t>An extract from the article.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92653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798657"/>
          </a:xfrm>
        </p:spPr>
        <p:txBody>
          <a:bodyPr/>
          <a:lstStyle/>
          <a:p>
            <a:r>
              <a:rPr lang="en-GB" dirty="0"/>
              <a:t>Student writing examples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DA82F3-42C8-1E30-A09B-58860C2229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871080"/>
              </p:ext>
            </p:extLst>
          </p:nvPr>
        </p:nvGraphicFramePr>
        <p:xfrm>
          <a:off x="791852" y="1163782"/>
          <a:ext cx="10944518" cy="535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9146">
                  <a:extLst>
                    <a:ext uri="{9D8B030D-6E8A-4147-A177-3AD203B41FA5}">
                      <a16:colId xmlns:a16="http://schemas.microsoft.com/office/drawing/2014/main" val="1322456799"/>
                    </a:ext>
                  </a:extLst>
                </a:gridCol>
                <a:gridCol w="2195372">
                  <a:extLst>
                    <a:ext uri="{9D8B030D-6E8A-4147-A177-3AD203B41FA5}">
                      <a16:colId xmlns:a16="http://schemas.microsoft.com/office/drawing/2014/main" val="2123616403"/>
                    </a:ext>
                  </a:extLst>
                </a:gridCol>
              </a:tblGrid>
              <a:tr h="49754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Extract from student writing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Classification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604814"/>
                  </a:ext>
                </a:extLst>
              </a:tr>
              <a:tr h="129232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life expectancy and the growing number of people aged 80 years and above in the population have led to a higher number of elderly caregivers.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🔴 </a:t>
                      </a: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Plagiarism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3670618"/>
                  </a:ext>
                </a:extLst>
              </a:tr>
              <a:tr h="1048268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life expectancy and the growing number of people aged 80 years and above have led to more elderly caregivers (Neri et al., 2012).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🟠 </a:t>
                      </a: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academic practice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8314281"/>
                  </a:ext>
                </a:extLst>
              </a:tr>
              <a:tr h="497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Neri et al. (2012) explain that people are living longer. This means that more older people are now caring for other older adults, often for longer periods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🟢 </a:t>
                      </a: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paraphrasing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56283"/>
                  </a:ext>
                </a:extLst>
              </a:tr>
              <a:tr h="4975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are living longer. This means that some older people may need to care for someone else. Neri et al. (2012) explain that more older people are now providing care.</a:t>
                      </a:r>
                    </a:p>
                    <a:p>
                      <a:pPr>
                        <a:buNone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🟢 </a:t>
                      </a: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academic writing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7511472"/>
                  </a:ext>
                </a:extLst>
              </a:tr>
            </a:tbl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C4A3013-4B3A-D916-1ECA-1F682DDB86EB}"/>
              </a:ext>
            </a:extLst>
          </p:cNvPr>
          <p:cNvSpPr/>
          <p:nvPr/>
        </p:nvSpPr>
        <p:spPr>
          <a:xfrm>
            <a:off x="9586711" y="1866459"/>
            <a:ext cx="2149659" cy="12530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2FED4E0-C232-3174-D00F-7C4FD6D17EBB}"/>
              </a:ext>
            </a:extLst>
          </p:cNvPr>
          <p:cNvSpPr/>
          <p:nvPr/>
        </p:nvSpPr>
        <p:spPr>
          <a:xfrm>
            <a:off x="9586711" y="3206746"/>
            <a:ext cx="2149660" cy="10148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8E692EB-77F0-2256-76CB-AFC595C32A57}"/>
              </a:ext>
            </a:extLst>
          </p:cNvPr>
          <p:cNvSpPr/>
          <p:nvPr/>
        </p:nvSpPr>
        <p:spPr>
          <a:xfrm>
            <a:off x="9586712" y="4221622"/>
            <a:ext cx="2149659" cy="9699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6ED967A-6C4F-828F-4BD7-1211BDE5BC4A}"/>
              </a:ext>
            </a:extLst>
          </p:cNvPr>
          <p:cNvSpPr/>
          <p:nvPr/>
        </p:nvSpPr>
        <p:spPr>
          <a:xfrm>
            <a:off x="9586711" y="5264172"/>
            <a:ext cx="2108354" cy="9699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59E2B17-263A-B241-642B-1B6D0762AB02}"/>
              </a:ext>
            </a:extLst>
          </p:cNvPr>
          <p:cNvSpPr txBox="1"/>
          <p:nvPr/>
        </p:nvSpPr>
        <p:spPr>
          <a:xfrm>
            <a:off x="1098424" y="2835499"/>
            <a:ext cx="10392188" cy="995422"/>
          </a:xfrm>
          <a:prstGeom prst="round2DiagRect">
            <a:avLst>
              <a:gd name="adj1" fmla="val 50000"/>
              <a:gd name="adj2" fmla="val 0"/>
            </a:avLst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may include webpages, published material and other student submissions. It then produces a Similarity Report, which highlights text that matches other sources.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713A1A-4A36-8896-85A8-EB9BCBE46120}"/>
              </a:ext>
            </a:extLst>
          </p:cNvPr>
          <p:cNvSpPr txBox="1"/>
          <p:nvPr/>
        </p:nvSpPr>
        <p:spPr>
          <a:xfrm>
            <a:off x="639492" y="3927866"/>
            <a:ext cx="11310051" cy="1428214"/>
          </a:xfrm>
          <a:prstGeom prst="round2DiagRect">
            <a:avLst>
              <a:gd name="adj1" fmla="val 16667"/>
              <a:gd name="adj2" fmla="val 50000"/>
            </a:avLst>
          </a:prstGeom>
          <a:noFill/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report also gives an overall similarity score, shown as a percentage. For example, a score of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20%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means that Turnitin has found text in the submission that matches material in its databases.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A9EF9-687B-C18D-C3CA-A57167FA0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365125"/>
            <a:ext cx="5853545" cy="1325563"/>
          </a:xfrm>
        </p:spPr>
        <p:txBody>
          <a:bodyPr/>
          <a:lstStyle/>
          <a:p>
            <a:r>
              <a:rPr lang="en-GB" dirty="0"/>
              <a:t>Turnitin Similarity scores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16A7C-06C3-194B-5A36-DCE37AD13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658" y="5429787"/>
            <a:ext cx="10738843" cy="1428213"/>
          </a:xfrm>
          <a:prstGeom prst="round2DiagRect">
            <a:avLst>
              <a:gd name="adj1" fmla="val 50000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It does not mean that 20% of the work is plagiarised. UWTSD guidance makes clear that the similarity percentage is not an absolute way of identifying academic misconduct;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matches need to be considered using academic judgement.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977A35-464C-8C18-3D68-A151DC1767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8877" y="290318"/>
            <a:ext cx="2962688" cy="14003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0412EF-ED7E-5A93-CBE8-54AEFF1F2BB5}"/>
              </a:ext>
            </a:extLst>
          </p:cNvPr>
          <p:cNvSpPr txBox="1"/>
          <p:nvPr/>
        </p:nvSpPr>
        <p:spPr>
          <a:xfrm>
            <a:off x="639493" y="1734030"/>
            <a:ext cx="11310051" cy="995422"/>
          </a:xfrm>
          <a:prstGeom prst="round2DiagRect">
            <a:avLst>
              <a:gd name="adj1" fmla="val 16667"/>
              <a:gd name="adj2" fmla="val 50000"/>
            </a:avLst>
          </a:prstGeom>
          <a:noFill/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a tool used to help students and tutors check academic work. When you submit your work, Turnitin compares the text with material in its databases from universities globally. </a:t>
            </a:r>
          </a:p>
        </p:txBody>
      </p:sp>
    </p:spTree>
    <p:extLst>
      <p:ext uri="{BB962C8B-B14F-4D97-AF65-F5344CB8AC3E}">
        <p14:creationId xmlns:p14="http://schemas.microsoft.com/office/powerpoint/2010/main" val="385863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CAB39-2E18-65F2-F287-0992FB5B8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007" y="589978"/>
            <a:ext cx="8809884" cy="1325563"/>
          </a:xfrm>
        </p:spPr>
        <p:txBody>
          <a:bodyPr>
            <a:normAutofit fontScale="90000"/>
          </a:bodyPr>
          <a:lstStyle/>
          <a:p>
            <a:r>
              <a:rPr lang="en-GB" sz="5300" dirty="0"/>
              <a:t>Activity </a:t>
            </a:r>
            <a:br>
              <a:rPr lang="en-GB" sz="5300" dirty="0"/>
            </a:br>
            <a:r>
              <a:rPr lang="en-GB" sz="5300" dirty="0"/>
              <a:t>Similarity: Look Beyond the Score</a:t>
            </a:r>
            <a:br>
              <a:rPr lang="en-GB" dirty="0"/>
            </a:b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638AAF9-A4A4-6173-0F8B-6D0A2C1C18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31492" y="4226691"/>
            <a:ext cx="3406511" cy="23948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EF47F6-516A-6B9C-C2EE-C73E234A1A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925" y="3151742"/>
            <a:ext cx="3161585" cy="22723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B3276D-16CA-2268-2CB5-E417B870AD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347" y="3151742"/>
            <a:ext cx="3570145" cy="23948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86ABA0-3A38-C15B-CFAB-245D3A6B724C}"/>
              </a:ext>
            </a:extLst>
          </p:cNvPr>
          <p:cNvSpPr txBox="1"/>
          <p:nvPr/>
        </p:nvSpPr>
        <p:spPr>
          <a:xfrm>
            <a:off x="1080655" y="1831038"/>
            <a:ext cx="10702636" cy="919401"/>
          </a:xfrm>
          <a:prstGeom prst="round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+mn-lt"/>
                <a:ea typeface="Aptos" panose="020B0004020202020204" pitchFamily="34" charset="0"/>
              </a:rPr>
              <a:t> </a:t>
            </a:r>
            <a:r>
              <a:rPr lang="en-GB" sz="24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 in pairs to </a:t>
            </a:r>
            <a:r>
              <a:rPr lang="en-GB" sz="24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</a:t>
            </a:r>
            <a:r>
              <a:rPr lang="en-GB" sz="24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ort the cards into three categories: Safe, Check and Change before submission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994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55B67-8E09-2691-234D-8E7B3B4F9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DDFC2-A2CB-E6AB-EAED-18EDCF5B3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0818" y="1825625"/>
            <a:ext cx="10385552" cy="181119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UWTSD's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Referencing and Plagiarism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InfoSkills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unit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Referencing Handbooks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The Library's Academic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InfoSkills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programme provides self-directed units and appointment support.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7629D6B3-61E0-BE41-D27F-FB627CECC6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1237" y="3751556"/>
            <a:ext cx="3656435" cy="2935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3947F6-8A79-56BA-C24C-9E9DD4863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938" y="4150320"/>
            <a:ext cx="2183390" cy="2183390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CA77EFAE-3A8E-B9BA-5CAF-8E30C30AEB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8589" y="3751556"/>
            <a:ext cx="3434763" cy="28924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E23ABB-E955-2983-D1B2-653D5D4808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70224" y="4247139"/>
            <a:ext cx="2183390" cy="218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874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EEA6C4-7B27-7236-A83C-FCF322373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5606" y="505381"/>
            <a:ext cx="5109590" cy="425952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DA7D0C-0958-1E0A-60A7-8534A013854D}"/>
              </a:ext>
            </a:extLst>
          </p:cNvPr>
          <p:cNvSpPr txBox="1"/>
          <p:nvPr/>
        </p:nvSpPr>
        <p:spPr>
          <a:xfrm>
            <a:off x="947650" y="1445032"/>
            <a:ext cx="100916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Neri, A.L.,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Yassuda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M.S., Fortes-Burgos, A.C.G., Mantovani, E.P.,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Arbex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F.S., Torres, S.V.S.,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Perracini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M.R. and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Guariento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M.E. (2012) ‘Relationships between gender, age, family conditions, physical and mental health, and social isolation of elderly caregivers’,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Psychogeriatrics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24(3), pp. 472–483. doi:10.1017/S1041610211001700</a:t>
            </a: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411702-9850-BAB4-B95E-9C6D06998BA4}"/>
              </a:ext>
            </a:extLst>
          </p:cNvPr>
          <p:cNvSpPr txBox="1"/>
          <p:nvPr/>
        </p:nvSpPr>
        <p:spPr>
          <a:xfrm>
            <a:off x="947650" y="2693760"/>
            <a:ext cx="1061353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handbooks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https://digitalservices.uwtsd.ac.uk/library/academic-and-infoskills/referencing-handbooks/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 </a:t>
            </a:r>
          </a:p>
          <a:p>
            <a:pPr lvl="0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and plagiarism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https://digitalservices.uwtsd.ac.uk/library/academic-and-infoskills/referencing-and-plagiarism/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 </a:t>
            </a:r>
          </a:p>
          <a:p>
            <a:pPr lvl="0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for academic appeals, complaints and other student cases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https://www.uwtsd.ac.uk/procedures-academic-appeals-complaints-and-other-student-cases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461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840</Words>
  <Application>Microsoft Office PowerPoint</Application>
  <PresentationFormat>Widescreen</PresentationFormat>
  <Paragraphs>57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Wingdings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What are we learning? </vt:lpstr>
      <vt:lpstr>Key terms </vt:lpstr>
      <vt:lpstr>Sort and Match </vt:lpstr>
      <vt:lpstr>Using a source</vt:lpstr>
      <vt:lpstr>Student writing examples </vt:lpstr>
      <vt:lpstr>Turnitin Similarity scores</vt:lpstr>
      <vt:lpstr>Activity  Similarity: Look Beyond the Score </vt:lpstr>
      <vt:lpstr>Further Learning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20</cp:revision>
  <dcterms:created xsi:type="dcterms:W3CDTF">2021-03-09T15:35:42Z</dcterms:created>
  <dcterms:modified xsi:type="dcterms:W3CDTF">2026-09-22T10:46:27Z</dcterms:modified>
</cp:coreProperties>
</file>