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554" r:id="rId2"/>
    <p:sldId id="622" r:id="rId3"/>
    <p:sldId id="665" r:id="rId4"/>
    <p:sldId id="633" r:id="rId5"/>
    <p:sldId id="634" r:id="rId6"/>
    <p:sldId id="635" r:id="rId7"/>
    <p:sldId id="636" r:id="rId8"/>
    <p:sldId id="637" r:id="rId9"/>
    <p:sldId id="617" r:id="rId10"/>
    <p:sldId id="564" r:id="rId11"/>
    <p:sldId id="61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4D4CC2-5FA8-4F50-95D8-333D97FE2C74}" type="datetimeFigureOut">
              <a:rPr lang="en-GB" smtClean="0"/>
              <a:t>17/10/2021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810CC7-374E-4568-B2BD-06A61DEC4F5B}" type="slidenum">
              <a:rPr lang="en-GB" smtClean="0"/>
              <a:t>‹#›</a:t>
            </a:fld>
            <a:endParaRPr lang="en-GB"/>
          </a:p>
        </p:txBody>
      </p:sp>
    </p:spTree>
    <p:extLst>
      <p:ext uri="{BB962C8B-B14F-4D97-AF65-F5344CB8AC3E}">
        <p14:creationId xmlns:p14="http://schemas.microsoft.com/office/powerpoint/2010/main" val="16118579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a:extLst>
              <a:ext uri="{FF2B5EF4-FFF2-40B4-BE49-F238E27FC236}">
                <a16:creationId xmlns:a16="http://schemas.microsoft.com/office/drawing/2014/main" id="{5254A740-B7E7-4360-8446-C7389E4B1ACB}"/>
              </a:ext>
            </a:extLst>
          </p:cNvPr>
          <p:cNvSpPr>
            <a:spLocks noGrp="1" noRot="1" noChangeAspect="1" noChangeArrowheads="1" noTextEdit="1"/>
          </p:cNvSpPr>
          <p:nvPr>
            <p:ph type="sldImg"/>
          </p:nvPr>
        </p:nvSpPr>
        <p:spPr>
          <a:ln/>
        </p:spPr>
      </p:sp>
      <p:sp>
        <p:nvSpPr>
          <p:cNvPr id="86019" name="Notes Placeholder 2">
            <a:extLst>
              <a:ext uri="{FF2B5EF4-FFF2-40B4-BE49-F238E27FC236}">
                <a16:creationId xmlns:a16="http://schemas.microsoft.com/office/drawing/2014/main" id="{CECB2108-BAF3-4DC6-B4E2-DCBF30E6C22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IN" altLang="en-US" b="1">
                <a:latin typeface="Arial" panose="020B0604020202020204" pitchFamily="34" charset="0"/>
              </a:rPr>
              <a:t>Figure 3.4  </a:t>
            </a:r>
            <a:r>
              <a:rPr lang="en-GB" altLang="en-US" b="1">
                <a:latin typeface="Arial" panose="020B0604020202020204" pitchFamily="34" charset="0"/>
              </a:rPr>
              <a:t>The industry life cycle</a:t>
            </a:r>
            <a:endParaRPr lang="en-IN" altLang="en-US" b="1">
              <a:latin typeface="Arial" panose="020B0604020202020204" pitchFamily="34" charset="0"/>
            </a:endParaRPr>
          </a:p>
        </p:txBody>
      </p:sp>
      <p:sp>
        <p:nvSpPr>
          <p:cNvPr id="86020" name="Slide Number Placeholder 3">
            <a:extLst>
              <a:ext uri="{FF2B5EF4-FFF2-40B4-BE49-F238E27FC236}">
                <a16:creationId xmlns:a16="http://schemas.microsoft.com/office/drawing/2014/main" id="{73D06CF8-52EC-4A21-AAFD-70521F53096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6408764-6106-46A2-8D1B-2E556D41370B}"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6EEAB672-DBD2-4FBE-BE26-1E43358C0633}"/>
              </a:ext>
            </a:extLst>
          </p:cNvPr>
          <p:cNvSpPr>
            <a:spLocks noGrp="1" noRot="1" noChangeAspect="1" noChangeArrowheads="1" noTextEdit="1"/>
          </p:cNvSpPr>
          <p:nvPr>
            <p:ph type="sldImg"/>
          </p:nvPr>
        </p:nvSpPr>
        <p:spPr>
          <a:ln/>
        </p:spPr>
      </p:sp>
      <p:sp>
        <p:nvSpPr>
          <p:cNvPr id="89091" name="Notes Placeholder 2">
            <a:extLst>
              <a:ext uri="{FF2B5EF4-FFF2-40B4-BE49-F238E27FC236}">
                <a16:creationId xmlns:a16="http://schemas.microsoft.com/office/drawing/2014/main" id="{F307FB22-28D0-4BA4-9281-B0439DEFAEA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89092" name="Slide Number Placeholder 3">
            <a:extLst>
              <a:ext uri="{FF2B5EF4-FFF2-40B4-BE49-F238E27FC236}">
                <a16:creationId xmlns:a16="http://schemas.microsoft.com/office/drawing/2014/main" id="{328F8331-FEE9-4394-80EB-794B82E4C48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D9A89B7-E703-4E0A-B74E-648DAAC0F5B0}"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3A8DC6DE-4BA9-4CE8-814A-49B0FE595BC2}"/>
              </a:ext>
            </a:extLst>
          </p:cNvPr>
          <p:cNvSpPr>
            <a:spLocks noGrp="1" noRot="1" noChangeAspect="1" noChangeArrowheads="1" noTextEdit="1"/>
          </p:cNvSpPr>
          <p:nvPr>
            <p:ph type="sldImg"/>
          </p:nvPr>
        </p:nvSpPr>
        <p:spPr>
          <a:ln/>
        </p:spPr>
      </p:sp>
      <p:sp>
        <p:nvSpPr>
          <p:cNvPr id="91139" name="Notes Placeholder 2">
            <a:extLst>
              <a:ext uri="{FF2B5EF4-FFF2-40B4-BE49-F238E27FC236}">
                <a16:creationId xmlns:a16="http://schemas.microsoft.com/office/drawing/2014/main" id="{F5E76DD8-5B9D-4C22-9DF9-87100288D56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91140" name="Slide Number Placeholder 3">
            <a:extLst>
              <a:ext uri="{FF2B5EF4-FFF2-40B4-BE49-F238E27FC236}">
                <a16:creationId xmlns:a16="http://schemas.microsoft.com/office/drawing/2014/main" id="{A1FBE36F-4454-40B8-B2DB-9C7CEF65513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79ADB47-90F3-49FE-B057-E4D70520DB0D}"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a:extLst>
              <a:ext uri="{FF2B5EF4-FFF2-40B4-BE49-F238E27FC236}">
                <a16:creationId xmlns:a16="http://schemas.microsoft.com/office/drawing/2014/main" id="{11F6702E-AE5F-48E2-AE4B-7B7D46C795F5}"/>
              </a:ext>
            </a:extLst>
          </p:cNvPr>
          <p:cNvSpPr>
            <a:spLocks noGrp="1" noRot="1" noChangeAspect="1" noChangeArrowheads="1" noTextEdit="1"/>
          </p:cNvSpPr>
          <p:nvPr>
            <p:ph type="sldImg"/>
          </p:nvPr>
        </p:nvSpPr>
        <p:spPr>
          <a:ln/>
        </p:spPr>
      </p:sp>
      <p:sp>
        <p:nvSpPr>
          <p:cNvPr id="93187" name="Notes Placeholder 2">
            <a:extLst>
              <a:ext uri="{FF2B5EF4-FFF2-40B4-BE49-F238E27FC236}">
                <a16:creationId xmlns:a16="http://schemas.microsoft.com/office/drawing/2014/main" id="{CA63D78F-238F-42FC-907B-FE3F67F2DA4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93188" name="Slide Number Placeholder 3">
            <a:extLst>
              <a:ext uri="{FF2B5EF4-FFF2-40B4-BE49-F238E27FC236}">
                <a16:creationId xmlns:a16="http://schemas.microsoft.com/office/drawing/2014/main" id="{017D585E-EDC3-4A56-88CC-684750A212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3CD75AE-4A2B-4134-866B-A82405BC9111}"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a:extLst>
              <a:ext uri="{FF2B5EF4-FFF2-40B4-BE49-F238E27FC236}">
                <a16:creationId xmlns:a16="http://schemas.microsoft.com/office/drawing/2014/main" id="{19876A56-697B-46F1-8E79-442B3B033DA8}"/>
              </a:ext>
            </a:extLst>
          </p:cNvPr>
          <p:cNvSpPr>
            <a:spLocks noGrp="1" noRot="1" noChangeAspect="1" noChangeArrowheads="1" noTextEdit="1"/>
          </p:cNvSpPr>
          <p:nvPr>
            <p:ph type="sldImg"/>
          </p:nvPr>
        </p:nvSpPr>
        <p:spPr>
          <a:ln/>
        </p:spPr>
      </p:sp>
      <p:sp>
        <p:nvSpPr>
          <p:cNvPr id="95235" name="Notes Placeholder 2">
            <a:extLst>
              <a:ext uri="{FF2B5EF4-FFF2-40B4-BE49-F238E27FC236}">
                <a16:creationId xmlns:a16="http://schemas.microsoft.com/office/drawing/2014/main" id="{7ABBD5F3-5B36-42F9-8A1C-36E92A8AB9A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95236" name="Slide Number Placeholder 3">
            <a:extLst>
              <a:ext uri="{FF2B5EF4-FFF2-40B4-BE49-F238E27FC236}">
                <a16:creationId xmlns:a16="http://schemas.microsoft.com/office/drawing/2014/main" id="{F5E1C5E0-4D98-4308-9B08-F458F2EFE31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E5C1E44-5029-4C78-BD88-270B9B80D885}"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a:extLst>
              <a:ext uri="{FF2B5EF4-FFF2-40B4-BE49-F238E27FC236}">
                <a16:creationId xmlns:a16="http://schemas.microsoft.com/office/drawing/2014/main" id="{56B46D12-52C5-4B86-8D54-BB5C854DCC2E}"/>
              </a:ext>
            </a:extLst>
          </p:cNvPr>
          <p:cNvSpPr>
            <a:spLocks noGrp="1" noRot="1" noChangeAspect="1" noChangeArrowheads="1" noTextEdit="1"/>
          </p:cNvSpPr>
          <p:nvPr>
            <p:ph type="sldImg"/>
          </p:nvPr>
        </p:nvSpPr>
        <p:spPr>
          <a:ln/>
        </p:spPr>
      </p:sp>
      <p:sp>
        <p:nvSpPr>
          <p:cNvPr id="97283" name="Notes Placeholder 2">
            <a:extLst>
              <a:ext uri="{FF2B5EF4-FFF2-40B4-BE49-F238E27FC236}">
                <a16:creationId xmlns:a16="http://schemas.microsoft.com/office/drawing/2014/main" id="{8C303F4B-3363-4531-B6E4-0CE47A1CBAF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97284" name="Slide Number Placeholder 3">
            <a:extLst>
              <a:ext uri="{FF2B5EF4-FFF2-40B4-BE49-F238E27FC236}">
                <a16:creationId xmlns:a16="http://schemas.microsoft.com/office/drawing/2014/main" id="{5E2D4E06-5041-42F4-B0EC-9687A28C409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F5C8502-C122-4EAB-9657-A154ED7648F6}"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D4594E91-1730-4855-A8AC-C3779D4BB1AE}"/>
              </a:ext>
            </a:extLst>
          </p:cNvPr>
          <p:cNvSpPr>
            <a:spLocks noGrp="1" noRot="1" noChangeAspect="1" noChangeArrowheads="1" noTextEdit="1"/>
          </p:cNvSpPr>
          <p:nvPr>
            <p:ph type="sldImg"/>
          </p:nvPr>
        </p:nvSpPr>
        <p:spPr>
          <a:ln/>
        </p:spPr>
      </p:sp>
      <p:sp>
        <p:nvSpPr>
          <p:cNvPr id="99331" name="Notes Placeholder 2">
            <a:extLst>
              <a:ext uri="{FF2B5EF4-FFF2-40B4-BE49-F238E27FC236}">
                <a16:creationId xmlns:a16="http://schemas.microsoft.com/office/drawing/2014/main" id="{2106CE36-02B7-40C3-8031-C0409905CF4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99332" name="Slide Number Placeholder 3">
            <a:extLst>
              <a:ext uri="{FF2B5EF4-FFF2-40B4-BE49-F238E27FC236}">
                <a16:creationId xmlns:a16="http://schemas.microsoft.com/office/drawing/2014/main" id="{F1AB9BE2-9E92-42F5-8025-7B4C1E32821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5E6BBF1-7F78-4518-94DA-5EA9F13A99C5}"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a:extLst>
              <a:ext uri="{FF2B5EF4-FFF2-40B4-BE49-F238E27FC236}">
                <a16:creationId xmlns:a16="http://schemas.microsoft.com/office/drawing/2014/main" id="{1A612710-5B57-4C93-84D0-C018F958635B}"/>
              </a:ext>
            </a:extLst>
          </p:cNvPr>
          <p:cNvSpPr>
            <a:spLocks noGrp="1" noRot="1" noChangeAspect="1" noChangeArrowheads="1" noTextEdit="1"/>
          </p:cNvSpPr>
          <p:nvPr>
            <p:ph type="sldImg"/>
          </p:nvPr>
        </p:nvSpPr>
        <p:spPr>
          <a:ln/>
        </p:spPr>
      </p:sp>
      <p:sp>
        <p:nvSpPr>
          <p:cNvPr id="101379" name="Notes Placeholder 2">
            <a:extLst>
              <a:ext uri="{FF2B5EF4-FFF2-40B4-BE49-F238E27FC236}">
                <a16:creationId xmlns:a16="http://schemas.microsoft.com/office/drawing/2014/main" id="{5E27D45A-5BBD-4D7E-92FF-24D5380D9EF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101380" name="Slide Number Placeholder 3">
            <a:extLst>
              <a:ext uri="{FF2B5EF4-FFF2-40B4-BE49-F238E27FC236}">
                <a16:creationId xmlns:a16="http://schemas.microsoft.com/office/drawing/2014/main" id="{E249C9EB-093C-4E2D-8B2C-DD1AA07379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28825" indent="-225425">
              <a:defRPr>
                <a:solidFill>
                  <a:schemeClr val="tx1"/>
                </a:solidFill>
                <a:latin typeface="Arial" panose="020B0604020202020204" pitchFamily="34" charset="0"/>
              </a:defRPr>
            </a:lvl5pPr>
            <a:lvl6pPr marL="2486025" indent="-225425" eaLnBrk="0" fontAlgn="base" hangingPunct="0">
              <a:spcBef>
                <a:spcPct val="0"/>
              </a:spcBef>
              <a:spcAft>
                <a:spcPct val="0"/>
              </a:spcAft>
              <a:defRPr>
                <a:solidFill>
                  <a:schemeClr val="tx1"/>
                </a:solidFill>
                <a:latin typeface="Arial" panose="020B0604020202020204" pitchFamily="34" charset="0"/>
              </a:defRPr>
            </a:lvl6pPr>
            <a:lvl7pPr marL="2943225" indent="-225425" eaLnBrk="0" fontAlgn="base" hangingPunct="0">
              <a:spcBef>
                <a:spcPct val="0"/>
              </a:spcBef>
              <a:spcAft>
                <a:spcPct val="0"/>
              </a:spcAft>
              <a:defRPr>
                <a:solidFill>
                  <a:schemeClr val="tx1"/>
                </a:solidFill>
                <a:latin typeface="Arial" panose="020B0604020202020204" pitchFamily="34" charset="0"/>
              </a:defRPr>
            </a:lvl7pPr>
            <a:lvl8pPr marL="3400425" indent="-225425" eaLnBrk="0" fontAlgn="base" hangingPunct="0">
              <a:spcBef>
                <a:spcPct val="0"/>
              </a:spcBef>
              <a:spcAft>
                <a:spcPct val="0"/>
              </a:spcAft>
              <a:defRPr>
                <a:solidFill>
                  <a:schemeClr val="tx1"/>
                </a:solidFill>
                <a:latin typeface="Arial" panose="020B0604020202020204" pitchFamily="34" charset="0"/>
              </a:defRPr>
            </a:lvl8pPr>
            <a:lvl9pPr marL="3857625" indent="-225425"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4680CE3-7D9B-4C64-BA13-38BA8660CEE3}"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Slide Image Placeholder 1">
            <a:extLst>
              <a:ext uri="{FF2B5EF4-FFF2-40B4-BE49-F238E27FC236}">
                <a16:creationId xmlns:a16="http://schemas.microsoft.com/office/drawing/2014/main" id="{D548880B-23A8-4401-B248-834CC76D7016}"/>
              </a:ext>
            </a:extLst>
          </p:cNvPr>
          <p:cNvSpPr>
            <a:spLocks noGrp="1" noRot="1" noChangeAspect="1" noChangeArrowheads="1" noTextEdit="1"/>
          </p:cNvSpPr>
          <p:nvPr>
            <p:ph type="sldImg"/>
          </p:nvPr>
        </p:nvSpPr>
        <p:spPr>
          <a:ln/>
        </p:spPr>
      </p:sp>
      <p:sp>
        <p:nvSpPr>
          <p:cNvPr id="103427" name="Notes Placeholder 2">
            <a:extLst>
              <a:ext uri="{FF2B5EF4-FFF2-40B4-BE49-F238E27FC236}">
                <a16:creationId xmlns:a16="http://schemas.microsoft.com/office/drawing/2014/main" id="{C9557835-45D6-4FCB-8E45-F1CE337547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03428" name="Slide Number Placeholder 3">
            <a:extLst>
              <a:ext uri="{FF2B5EF4-FFF2-40B4-BE49-F238E27FC236}">
                <a16:creationId xmlns:a16="http://schemas.microsoft.com/office/drawing/2014/main" id="{B9199179-68CA-4D98-9AA3-FC7C772BAE9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E42FFF8-2F50-45AD-AFC8-51FC233BC787}"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119164B0-1FE4-45E3-AF11-BF430726DE36}"/>
              </a:ext>
            </a:extLst>
          </p:cNvPr>
          <p:cNvSpPr>
            <a:spLocks noGrp="1" noChangeArrowheads="1"/>
          </p:cNvSpPr>
          <p:nvPr>
            <p:ph type="dt" sz="half" idx="10"/>
          </p:nvPr>
        </p:nvSpPr>
        <p:spPr>
          <a:ln/>
        </p:spPr>
        <p:txBody>
          <a:bodyPr/>
          <a:lstStyle>
            <a:lvl1pPr>
              <a:defRPr/>
            </a:lvl1pPr>
          </a:lstStyle>
          <a:p>
            <a:pPr>
              <a:defRPr/>
            </a:pPr>
            <a:fld id="{3B782C04-0799-455C-9E9F-85159B2E2FB1}" type="datetime1">
              <a:rPr lang="en-US"/>
              <a:pPr>
                <a:defRPr/>
              </a:pPr>
              <a:t>10/17/2021</a:t>
            </a:fld>
            <a:endParaRPr lang="en-GB"/>
          </a:p>
        </p:txBody>
      </p:sp>
      <p:sp>
        <p:nvSpPr>
          <p:cNvPr id="5" name="Rectangle 5">
            <a:extLst>
              <a:ext uri="{FF2B5EF4-FFF2-40B4-BE49-F238E27FC236}">
                <a16:creationId xmlns:a16="http://schemas.microsoft.com/office/drawing/2014/main" id="{4B6F28B4-1BFB-425E-B9B7-C7B43B5A1ECF}"/>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6" name="Rectangle 6">
            <a:extLst>
              <a:ext uri="{FF2B5EF4-FFF2-40B4-BE49-F238E27FC236}">
                <a16:creationId xmlns:a16="http://schemas.microsoft.com/office/drawing/2014/main" id="{B37921A8-1E1C-4AA6-834E-C8043A97E878}"/>
              </a:ext>
            </a:extLst>
          </p:cNvPr>
          <p:cNvSpPr>
            <a:spLocks noGrp="1" noChangeArrowheads="1"/>
          </p:cNvSpPr>
          <p:nvPr>
            <p:ph type="sldNum" sz="quarter" idx="12"/>
          </p:nvPr>
        </p:nvSpPr>
        <p:spPr>
          <a:ln/>
        </p:spPr>
        <p:txBody>
          <a:bodyPr/>
          <a:lstStyle>
            <a:lvl1pPr>
              <a:defRPr/>
            </a:lvl1pPr>
          </a:lstStyle>
          <a:p>
            <a:pPr>
              <a:defRPr/>
            </a:pPr>
            <a:fld id="{B7F40CC1-BA13-4669-BF12-E2ED9CF96BE3}" type="slidenum">
              <a:rPr lang="en-GB" altLang="en-US"/>
              <a:pPr>
                <a:defRPr/>
              </a:pPr>
              <a:t>‹#›</a:t>
            </a:fld>
            <a:endParaRPr lang="en-GB" altLang="en-US"/>
          </a:p>
        </p:txBody>
      </p:sp>
    </p:spTree>
    <p:extLst>
      <p:ext uri="{BB962C8B-B14F-4D97-AF65-F5344CB8AC3E}">
        <p14:creationId xmlns:p14="http://schemas.microsoft.com/office/powerpoint/2010/main" val="2063901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F01F2BE5-E4AF-4E04-9ADA-105C28BB524C}"/>
              </a:ext>
            </a:extLst>
          </p:cNvPr>
          <p:cNvSpPr>
            <a:spLocks noGrp="1" noChangeArrowheads="1"/>
          </p:cNvSpPr>
          <p:nvPr>
            <p:ph type="dt" sz="half" idx="10"/>
          </p:nvPr>
        </p:nvSpPr>
        <p:spPr>
          <a:ln/>
        </p:spPr>
        <p:txBody>
          <a:bodyPr/>
          <a:lstStyle>
            <a:lvl1pPr>
              <a:defRPr/>
            </a:lvl1pPr>
          </a:lstStyle>
          <a:p>
            <a:pPr>
              <a:defRPr/>
            </a:pPr>
            <a:fld id="{4EE39163-5A55-474E-A97B-42084209171F}" type="datetime1">
              <a:rPr lang="en-US"/>
              <a:pPr>
                <a:defRPr/>
              </a:pPr>
              <a:t>10/17/2021</a:t>
            </a:fld>
            <a:endParaRPr lang="en-GB"/>
          </a:p>
        </p:txBody>
      </p:sp>
      <p:sp>
        <p:nvSpPr>
          <p:cNvPr id="5" name="Rectangle 5">
            <a:extLst>
              <a:ext uri="{FF2B5EF4-FFF2-40B4-BE49-F238E27FC236}">
                <a16:creationId xmlns:a16="http://schemas.microsoft.com/office/drawing/2014/main" id="{1BB3FEE6-B037-49AC-B9A6-7B93D3714543}"/>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6" name="Rectangle 6">
            <a:extLst>
              <a:ext uri="{FF2B5EF4-FFF2-40B4-BE49-F238E27FC236}">
                <a16:creationId xmlns:a16="http://schemas.microsoft.com/office/drawing/2014/main" id="{E33DD3D4-6888-4BCE-8DDA-C2FBA26215CE}"/>
              </a:ext>
            </a:extLst>
          </p:cNvPr>
          <p:cNvSpPr>
            <a:spLocks noGrp="1" noChangeArrowheads="1"/>
          </p:cNvSpPr>
          <p:nvPr>
            <p:ph type="sldNum" sz="quarter" idx="12"/>
          </p:nvPr>
        </p:nvSpPr>
        <p:spPr>
          <a:ln/>
        </p:spPr>
        <p:txBody>
          <a:bodyPr/>
          <a:lstStyle>
            <a:lvl1pPr>
              <a:defRPr/>
            </a:lvl1pPr>
          </a:lstStyle>
          <a:p>
            <a:pPr>
              <a:defRPr/>
            </a:pPr>
            <a:fld id="{A1C12825-F24D-4C36-ACB9-5B08903013DF}" type="slidenum">
              <a:rPr lang="en-GB" altLang="en-US"/>
              <a:pPr>
                <a:defRPr/>
              </a:pPr>
              <a:t>‹#›</a:t>
            </a:fld>
            <a:endParaRPr lang="en-GB" altLang="en-US"/>
          </a:p>
        </p:txBody>
      </p:sp>
    </p:spTree>
    <p:extLst>
      <p:ext uri="{BB962C8B-B14F-4D97-AF65-F5344CB8AC3E}">
        <p14:creationId xmlns:p14="http://schemas.microsoft.com/office/powerpoint/2010/main" val="37401310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49686BD5-92D7-4404-9F5E-5DEEE4C9ABFA}"/>
              </a:ext>
            </a:extLst>
          </p:cNvPr>
          <p:cNvSpPr>
            <a:spLocks noGrp="1" noChangeArrowheads="1"/>
          </p:cNvSpPr>
          <p:nvPr>
            <p:ph type="dt" sz="half" idx="10"/>
          </p:nvPr>
        </p:nvSpPr>
        <p:spPr>
          <a:ln/>
        </p:spPr>
        <p:txBody>
          <a:bodyPr/>
          <a:lstStyle>
            <a:lvl1pPr>
              <a:defRPr/>
            </a:lvl1pPr>
          </a:lstStyle>
          <a:p>
            <a:pPr>
              <a:defRPr/>
            </a:pPr>
            <a:fld id="{3548DF95-C06F-40AA-90E7-9D756498F0DB}" type="datetime1">
              <a:rPr lang="en-US"/>
              <a:pPr>
                <a:defRPr/>
              </a:pPr>
              <a:t>10/17/2021</a:t>
            </a:fld>
            <a:endParaRPr lang="en-GB"/>
          </a:p>
        </p:txBody>
      </p:sp>
      <p:sp>
        <p:nvSpPr>
          <p:cNvPr id="5" name="Rectangle 5">
            <a:extLst>
              <a:ext uri="{FF2B5EF4-FFF2-40B4-BE49-F238E27FC236}">
                <a16:creationId xmlns:a16="http://schemas.microsoft.com/office/drawing/2014/main" id="{F71EFB8A-E1F7-4CDE-A00B-D1430BA888D4}"/>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6" name="Rectangle 6">
            <a:extLst>
              <a:ext uri="{FF2B5EF4-FFF2-40B4-BE49-F238E27FC236}">
                <a16:creationId xmlns:a16="http://schemas.microsoft.com/office/drawing/2014/main" id="{2F8F895C-12D1-4A75-A3D6-6C5BE86C882C}"/>
              </a:ext>
            </a:extLst>
          </p:cNvPr>
          <p:cNvSpPr>
            <a:spLocks noGrp="1" noChangeArrowheads="1"/>
          </p:cNvSpPr>
          <p:nvPr>
            <p:ph type="sldNum" sz="quarter" idx="12"/>
          </p:nvPr>
        </p:nvSpPr>
        <p:spPr>
          <a:ln/>
        </p:spPr>
        <p:txBody>
          <a:bodyPr/>
          <a:lstStyle>
            <a:lvl1pPr>
              <a:defRPr/>
            </a:lvl1pPr>
          </a:lstStyle>
          <a:p>
            <a:pPr>
              <a:defRPr/>
            </a:pPr>
            <a:fld id="{75BCA909-388A-4605-89E4-12B5F70718B1}" type="slidenum">
              <a:rPr lang="en-GB" altLang="en-US"/>
              <a:pPr>
                <a:defRPr/>
              </a:pPr>
              <a:t>‹#›</a:t>
            </a:fld>
            <a:endParaRPr lang="en-GB" altLang="en-US"/>
          </a:p>
        </p:txBody>
      </p:sp>
    </p:spTree>
    <p:extLst>
      <p:ext uri="{BB962C8B-B14F-4D97-AF65-F5344CB8AC3E}">
        <p14:creationId xmlns:p14="http://schemas.microsoft.com/office/powerpoint/2010/main" val="1663510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8842A8D5-8A6F-48D4-BBAE-6D1EFBE90FE7}"/>
              </a:ext>
            </a:extLst>
          </p:cNvPr>
          <p:cNvSpPr>
            <a:spLocks noGrp="1" noChangeArrowheads="1"/>
          </p:cNvSpPr>
          <p:nvPr>
            <p:ph type="dt" sz="half" idx="10"/>
          </p:nvPr>
        </p:nvSpPr>
        <p:spPr>
          <a:ln/>
        </p:spPr>
        <p:txBody>
          <a:bodyPr/>
          <a:lstStyle>
            <a:lvl1pPr>
              <a:defRPr/>
            </a:lvl1pPr>
          </a:lstStyle>
          <a:p>
            <a:pPr>
              <a:defRPr/>
            </a:pPr>
            <a:fld id="{D4C1CCA2-C168-43C8-B750-1605756C75DC}" type="datetime1">
              <a:rPr lang="en-US"/>
              <a:pPr>
                <a:defRPr/>
              </a:pPr>
              <a:t>10/17/2021</a:t>
            </a:fld>
            <a:endParaRPr lang="en-GB"/>
          </a:p>
        </p:txBody>
      </p:sp>
      <p:sp>
        <p:nvSpPr>
          <p:cNvPr id="6" name="Rectangle 5">
            <a:extLst>
              <a:ext uri="{FF2B5EF4-FFF2-40B4-BE49-F238E27FC236}">
                <a16:creationId xmlns:a16="http://schemas.microsoft.com/office/drawing/2014/main" id="{EACD7532-6F82-42F6-A080-8F3B5EA86AC0}"/>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7" name="Rectangle 6">
            <a:extLst>
              <a:ext uri="{FF2B5EF4-FFF2-40B4-BE49-F238E27FC236}">
                <a16:creationId xmlns:a16="http://schemas.microsoft.com/office/drawing/2014/main" id="{596A8AF7-5B0D-482F-8F1C-EAED0139F198}"/>
              </a:ext>
            </a:extLst>
          </p:cNvPr>
          <p:cNvSpPr>
            <a:spLocks noGrp="1" noChangeArrowheads="1"/>
          </p:cNvSpPr>
          <p:nvPr>
            <p:ph type="sldNum" sz="quarter" idx="12"/>
          </p:nvPr>
        </p:nvSpPr>
        <p:spPr>
          <a:ln/>
        </p:spPr>
        <p:txBody>
          <a:bodyPr/>
          <a:lstStyle>
            <a:lvl1pPr>
              <a:defRPr/>
            </a:lvl1pPr>
          </a:lstStyle>
          <a:p>
            <a:pPr>
              <a:defRPr/>
            </a:pPr>
            <a:fld id="{4F24B524-C20C-4A09-B2A1-284CE8A9BBEA}" type="slidenum">
              <a:rPr lang="en-GB" altLang="en-US"/>
              <a:pPr>
                <a:defRPr/>
              </a:pPr>
              <a:t>‹#›</a:t>
            </a:fld>
            <a:endParaRPr lang="en-GB" altLang="en-US"/>
          </a:p>
        </p:txBody>
      </p:sp>
    </p:spTree>
    <p:extLst>
      <p:ext uri="{BB962C8B-B14F-4D97-AF65-F5344CB8AC3E}">
        <p14:creationId xmlns:p14="http://schemas.microsoft.com/office/powerpoint/2010/main" val="1117398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9BA7B7F8-6C3C-445D-A001-95465BCE5E8D}"/>
              </a:ext>
            </a:extLst>
          </p:cNvPr>
          <p:cNvSpPr>
            <a:spLocks noGrp="1" noChangeArrowheads="1"/>
          </p:cNvSpPr>
          <p:nvPr>
            <p:ph type="dt" sz="half" idx="10"/>
          </p:nvPr>
        </p:nvSpPr>
        <p:spPr>
          <a:ln/>
        </p:spPr>
        <p:txBody>
          <a:bodyPr/>
          <a:lstStyle>
            <a:lvl1pPr>
              <a:defRPr/>
            </a:lvl1pPr>
          </a:lstStyle>
          <a:p>
            <a:pPr>
              <a:defRPr/>
            </a:pPr>
            <a:fld id="{3D33776C-F8ED-420E-BEF1-55C52879A78E}" type="datetime1">
              <a:rPr lang="en-US"/>
              <a:pPr>
                <a:defRPr/>
              </a:pPr>
              <a:t>10/17/2021</a:t>
            </a:fld>
            <a:endParaRPr lang="en-GB"/>
          </a:p>
        </p:txBody>
      </p:sp>
      <p:sp>
        <p:nvSpPr>
          <p:cNvPr id="8" name="Rectangle 5">
            <a:extLst>
              <a:ext uri="{FF2B5EF4-FFF2-40B4-BE49-F238E27FC236}">
                <a16:creationId xmlns:a16="http://schemas.microsoft.com/office/drawing/2014/main" id="{FD6AE9B6-A5C7-4C20-9A15-4A27920C5973}"/>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9" name="Rectangle 6">
            <a:extLst>
              <a:ext uri="{FF2B5EF4-FFF2-40B4-BE49-F238E27FC236}">
                <a16:creationId xmlns:a16="http://schemas.microsoft.com/office/drawing/2014/main" id="{95A4B587-0250-4E96-93EC-5FE64EC82D92}"/>
              </a:ext>
            </a:extLst>
          </p:cNvPr>
          <p:cNvSpPr>
            <a:spLocks noGrp="1" noChangeArrowheads="1"/>
          </p:cNvSpPr>
          <p:nvPr>
            <p:ph type="sldNum" sz="quarter" idx="12"/>
          </p:nvPr>
        </p:nvSpPr>
        <p:spPr>
          <a:ln/>
        </p:spPr>
        <p:txBody>
          <a:bodyPr/>
          <a:lstStyle>
            <a:lvl1pPr>
              <a:defRPr/>
            </a:lvl1pPr>
          </a:lstStyle>
          <a:p>
            <a:pPr>
              <a:defRPr/>
            </a:pPr>
            <a:fld id="{C25C5C04-8772-4759-A859-49134ABD9CE0}" type="slidenum">
              <a:rPr lang="en-GB" altLang="en-US"/>
              <a:pPr>
                <a:defRPr/>
              </a:pPr>
              <a:t>‹#›</a:t>
            </a:fld>
            <a:endParaRPr lang="en-GB" altLang="en-US"/>
          </a:p>
        </p:txBody>
      </p:sp>
    </p:spTree>
    <p:extLst>
      <p:ext uri="{BB962C8B-B14F-4D97-AF65-F5344CB8AC3E}">
        <p14:creationId xmlns:p14="http://schemas.microsoft.com/office/powerpoint/2010/main" val="2952722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6C00D518-F4A9-499B-B7A1-084C09E6D709}"/>
              </a:ext>
            </a:extLst>
          </p:cNvPr>
          <p:cNvSpPr>
            <a:spLocks noGrp="1" noChangeArrowheads="1"/>
          </p:cNvSpPr>
          <p:nvPr>
            <p:ph type="dt" sz="half" idx="10"/>
          </p:nvPr>
        </p:nvSpPr>
        <p:spPr>
          <a:ln/>
        </p:spPr>
        <p:txBody>
          <a:bodyPr/>
          <a:lstStyle>
            <a:lvl1pPr>
              <a:defRPr/>
            </a:lvl1pPr>
          </a:lstStyle>
          <a:p>
            <a:pPr>
              <a:defRPr/>
            </a:pPr>
            <a:fld id="{CBBB13A5-FB87-4631-8767-DF007619126C}" type="datetime1">
              <a:rPr lang="en-US"/>
              <a:pPr>
                <a:defRPr/>
              </a:pPr>
              <a:t>10/17/2021</a:t>
            </a:fld>
            <a:endParaRPr lang="en-GB"/>
          </a:p>
        </p:txBody>
      </p:sp>
      <p:sp>
        <p:nvSpPr>
          <p:cNvPr id="4" name="Rectangle 5">
            <a:extLst>
              <a:ext uri="{FF2B5EF4-FFF2-40B4-BE49-F238E27FC236}">
                <a16:creationId xmlns:a16="http://schemas.microsoft.com/office/drawing/2014/main" id="{8691F245-31CE-4695-A6E7-11F4E2E34DAE}"/>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5" name="Rectangle 6">
            <a:extLst>
              <a:ext uri="{FF2B5EF4-FFF2-40B4-BE49-F238E27FC236}">
                <a16:creationId xmlns:a16="http://schemas.microsoft.com/office/drawing/2014/main" id="{2C9BCE12-6FD2-4DFF-BAC0-FB8E2965FF00}"/>
              </a:ext>
            </a:extLst>
          </p:cNvPr>
          <p:cNvSpPr>
            <a:spLocks noGrp="1" noChangeArrowheads="1"/>
          </p:cNvSpPr>
          <p:nvPr>
            <p:ph type="sldNum" sz="quarter" idx="12"/>
          </p:nvPr>
        </p:nvSpPr>
        <p:spPr>
          <a:ln/>
        </p:spPr>
        <p:txBody>
          <a:bodyPr/>
          <a:lstStyle>
            <a:lvl1pPr>
              <a:defRPr/>
            </a:lvl1pPr>
          </a:lstStyle>
          <a:p>
            <a:pPr>
              <a:defRPr/>
            </a:pPr>
            <a:fld id="{4E884892-E310-4EC4-87CA-BFA89906FD08}" type="slidenum">
              <a:rPr lang="en-GB" altLang="en-US"/>
              <a:pPr>
                <a:defRPr/>
              </a:pPr>
              <a:t>‹#›</a:t>
            </a:fld>
            <a:endParaRPr lang="en-GB" altLang="en-US"/>
          </a:p>
        </p:txBody>
      </p:sp>
    </p:spTree>
    <p:extLst>
      <p:ext uri="{BB962C8B-B14F-4D97-AF65-F5344CB8AC3E}">
        <p14:creationId xmlns:p14="http://schemas.microsoft.com/office/powerpoint/2010/main" val="2821357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82103AEC-4E32-4C25-AA92-B7EA9A10479F}"/>
              </a:ext>
            </a:extLst>
          </p:cNvPr>
          <p:cNvSpPr>
            <a:spLocks noGrp="1" noChangeArrowheads="1"/>
          </p:cNvSpPr>
          <p:nvPr>
            <p:ph type="dt" sz="half" idx="10"/>
          </p:nvPr>
        </p:nvSpPr>
        <p:spPr>
          <a:ln/>
        </p:spPr>
        <p:txBody>
          <a:bodyPr/>
          <a:lstStyle>
            <a:lvl1pPr>
              <a:defRPr/>
            </a:lvl1pPr>
          </a:lstStyle>
          <a:p>
            <a:pPr>
              <a:defRPr/>
            </a:pPr>
            <a:fld id="{21D3C023-DCC9-4258-8FDC-F21ADAD8467D}" type="datetime1">
              <a:rPr lang="en-US"/>
              <a:pPr>
                <a:defRPr/>
              </a:pPr>
              <a:t>10/17/2021</a:t>
            </a:fld>
            <a:endParaRPr lang="en-GB"/>
          </a:p>
        </p:txBody>
      </p:sp>
      <p:sp>
        <p:nvSpPr>
          <p:cNvPr id="3" name="Rectangle 5">
            <a:extLst>
              <a:ext uri="{FF2B5EF4-FFF2-40B4-BE49-F238E27FC236}">
                <a16:creationId xmlns:a16="http://schemas.microsoft.com/office/drawing/2014/main" id="{C85297E1-84EF-4040-ACA8-E77C1C25DE2F}"/>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4" name="Rectangle 6">
            <a:extLst>
              <a:ext uri="{FF2B5EF4-FFF2-40B4-BE49-F238E27FC236}">
                <a16:creationId xmlns:a16="http://schemas.microsoft.com/office/drawing/2014/main" id="{88A5F81D-40B6-4C8A-A96F-38191BD5FD72}"/>
              </a:ext>
            </a:extLst>
          </p:cNvPr>
          <p:cNvSpPr>
            <a:spLocks noGrp="1" noChangeArrowheads="1"/>
          </p:cNvSpPr>
          <p:nvPr>
            <p:ph type="sldNum" sz="quarter" idx="12"/>
          </p:nvPr>
        </p:nvSpPr>
        <p:spPr>
          <a:ln/>
        </p:spPr>
        <p:txBody>
          <a:bodyPr/>
          <a:lstStyle>
            <a:lvl1pPr>
              <a:defRPr/>
            </a:lvl1pPr>
          </a:lstStyle>
          <a:p>
            <a:pPr>
              <a:defRPr/>
            </a:pPr>
            <a:fld id="{E981A8E5-DA7F-4E28-9E75-138C6F2C63C5}" type="slidenum">
              <a:rPr lang="en-GB" altLang="en-US"/>
              <a:pPr>
                <a:defRPr/>
              </a:pPr>
              <a:t>‹#›</a:t>
            </a:fld>
            <a:endParaRPr lang="en-GB" altLang="en-US"/>
          </a:p>
        </p:txBody>
      </p:sp>
    </p:spTree>
    <p:extLst>
      <p:ext uri="{BB962C8B-B14F-4D97-AF65-F5344CB8AC3E}">
        <p14:creationId xmlns:p14="http://schemas.microsoft.com/office/powerpoint/2010/main" val="662649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42741F4A-A44A-4F21-AE0B-EAD81F0DAFAD}"/>
              </a:ext>
            </a:extLst>
          </p:cNvPr>
          <p:cNvSpPr>
            <a:spLocks noGrp="1" noChangeArrowheads="1"/>
          </p:cNvSpPr>
          <p:nvPr>
            <p:ph type="dt" sz="half" idx="10"/>
          </p:nvPr>
        </p:nvSpPr>
        <p:spPr>
          <a:ln/>
        </p:spPr>
        <p:txBody>
          <a:bodyPr/>
          <a:lstStyle>
            <a:lvl1pPr>
              <a:defRPr/>
            </a:lvl1pPr>
          </a:lstStyle>
          <a:p>
            <a:pPr>
              <a:defRPr/>
            </a:pPr>
            <a:fld id="{C7E54ABE-8431-452E-9947-57BF36F78691}" type="datetime1">
              <a:rPr lang="en-US"/>
              <a:pPr>
                <a:defRPr/>
              </a:pPr>
              <a:t>10/17/2021</a:t>
            </a:fld>
            <a:endParaRPr lang="en-GB"/>
          </a:p>
        </p:txBody>
      </p:sp>
      <p:sp>
        <p:nvSpPr>
          <p:cNvPr id="6" name="Rectangle 5">
            <a:extLst>
              <a:ext uri="{FF2B5EF4-FFF2-40B4-BE49-F238E27FC236}">
                <a16:creationId xmlns:a16="http://schemas.microsoft.com/office/drawing/2014/main" id="{43B61E1A-52B8-4D3F-A330-6A934226F7C2}"/>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7" name="Rectangle 6">
            <a:extLst>
              <a:ext uri="{FF2B5EF4-FFF2-40B4-BE49-F238E27FC236}">
                <a16:creationId xmlns:a16="http://schemas.microsoft.com/office/drawing/2014/main" id="{7ACFB70A-E49A-459D-A355-F8D1C2DB8582}"/>
              </a:ext>
            </a:extLst>
          </p:cNvPr>
          <p:cNvSpPr>
            <a:spLocks noGrp="1" noChangeArrowheads="1"/>
          </p:cNvSpPr>
          <p:nvPr>
            <p:ph type="sldNum" sz="quarter" idx="12"/>
          </p:nvPr>
        </p:nvSpPr>
        <p:spPr>
          <a:ln/>
        </p:spPr>
        <p:txBody>
          <a:bodyPr/>
          <a:lstStyle>
            <a:lvl1pPr>
              <a:defRPr/>
            </a:lvl1pPr>
          </a:lstStyle>
          <a:p>
            <a:pPr>
              <a:defRPr/>
            </a:pPr>
            <a:fld id="{C0B4BCAB-E426-4DA3-BD99-556B345E2BA6}" type="slidenum">
              <a:rPr lang="en-GB" altLang="en-US"/>
              <a:pPr>
                <a:defRPr/>
              </a:pPr>
              <a:t>‹#›</a:t>
            </a:fld>
            <a:endParaRPr lang="en-GB" altLang="en-US"/>
          </a:p>
        </p:txBody>
      </p:sp>
    </p:spTree>
    <p:extLst>
      <p:ext uri="{BB962C8B-B14F-4D97-AF65-F5344CB8AC3E}">
        <p14:creationId xmlns:p14="http://schemas.microsoft.com/office/powerpoint/2010/main" val="4056764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5DF2B2-DF96-469B-A6FE-3E362673E984}"/>
              </a:ext>
            </a:extLst>
          </p:cNvPr>
          <p:cNvSpPr>
            <a:spLocks noGrp="1" noChangeArrowheads="1"/>
          </p:cNvSpPr>
          <p:nvPr>
            <p:ph type="dt" sz="half" idx="10"/>
          </p:nvPr>
        </p:nvSpPr>
        <p:spPr>
          <a:ln/>
        </p:spPr>
        <p:txBody>
          <a:bodyPr/>
          <a:lstStyle>
            <a:lvl1pPr>
              <a:defRPr/>
            </a:lvl1pPr>
          </a:lstStyle>
          <a:p>
            <a:pPr>
              <a:defRPr/>
            </a:pPr>
            <a:fld id="{372A009A-61FE-4CE3-AE71-2B2C2167278D}" type="datetime1">
              <a:rPr lang="en-US"/>
              <a:pPr>
                <a:defRPr/>
              </a:pPr>
              <a:t>10/17/2021</a:t>
            </a:fld>
            <a:endParaRPr lang="en-GB"/>
          </a:p>
        </p:txBody>
      </p:sp>
      <p:sp>
        <p:nvSpPr>
          <p:cNvPr id="6" name="Rectangle 5">
            <a:extLst>
              <a:ext uri="{FF2B5EF4-FFF2-40B4-BE49-F238E27FC236}">
                <a16:creationId xmlns:a16="http://schemas.microsoft.com/office/drawing/2014/main" id="{55DC324B-D80E-4A1B-ABDF-04328D9E165A}"/>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7" name="Rectangle 6">
            <a:extLst>
              <a:ext uri="{FF2B5EF4-FFF2-40B4-BE49-F238E27FC236}">
                <a16:creationId xmlns:a16="http://schemas.microsoft.com/office/drawing/2014/main" id="{2D12C5A7-A159-4598-8482-35F09A2B05A4}"/>
              </a:ext>
            </a:extLst>
          </p:cNvPr>
          <p:cNvSpPr>
            <a:spLocks noGrp="1" noChangeArrowheads="1"/>
          </p:cNvSpPr>
          <p:nvPr>
            <p:ph type="sldNum" sz="quarter" idx="12"/>
          </p:nvPr>
        </p:nvSpPr>
        <p:spPr>
          <a:ln/>
        </p:spPr>
        <p:txBody>
          <a:bodyPr/>
          <a:lstStyle>
            <a:lvl1pPr>
              <a:defRPr/>
            </a:lvl1pPr>
          </a:lstStyle>
          <a:p>
            <a:pPr>
              <a:defRPr/>
            </a:pPr>
            <a:fld id="{BCABC732-A874-4065-8789-84B7DA308CF1}" type="slidenum">
              <a:rPr lang="en-GB" altLang="en-US"/>
              <a:pPr>
                <a:defRPr/>
              </a:pPr>
              <a:t>‹#›</a:t>
            </a:fld>
            <a:endParaRPr lang="en-GB" altLang="en-US"/>
          </a:p>
        </p:txBody>
      </p:sp>
    </p:spTree>
    <p:extLst>
      <p:ext uri="{BB962C8B-B14F-4D97-AF65-F5344CB8AC3E}">
        <p14:creationId xmlns:p14="http://schemas.microsoft.com/office/powerpoint/2010/main" val="9581662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A225FB2A-78F3-46E1-BD8B-98534A111359}"/>
              </a:ext>
            </a:extLst>
          </p:cNvPr>
          <p:cNvSpPr>
            <a:spLocks noGrp="1" noChangeArrowheads="1"/>
          </p:cNvSpPr>
          <p:nvPr>
            <p:ph type="dt" sz="half" idx="10"/>
          </p:nvPr>
        </p:nvSpPr>
        <p:spPr>
          <a:ln/>
        </p:spPr>
        <p:txBody>
          <a:bodyPr/>
          <a:lstStyle>
            <a:lvl1pPr>
              <a:defRPr/>
            </a:lvl1pPr>
          </a:lstStyle>
          <a:p>
            <a:pPr>
              <a:defRPr/>
            </a:pPr>
            <a:fld id="{CAD50016-5F7A-40CF-A9FD-7A4AE4DC4738}" type="datetime1">
              <a:rPr lang="en-US"/>
              <a:pPr>
                <a:defRPr/>
              </a:pPr>
              <a:t>10/17/2021</a:t>
            </a:fld>
            <a:endParaRPr lang="en-GB"/>
          </a:p>
        </p:txBody>
      </p:sp>
      <p:sp>
        <p:nvSpPr>
          <p:cNvPr id="5" name="Rectangle 5">
            <a:extLst>
              <a:ext uri="{FF2B5EF4-FFF2-40B4-BE49-F238E27FC236}">
                <a16:creationId xmlns:a16="http://schemas.microsoft.com/office/drawing/2014/main" id="{19CE1669-F096-483B-97A4-3B87FABBDACF}"/>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6" name="Rectangle 6">
            <a:extLst>
              <a:ext uri="{FF2B5EF4-FFF2-40B4-BE49-F238E27FC236}">
                <a16:creationId xmlns:a16="http://schemas.microsoft.com/office/drawing/2014/main" id="{5A73E6B1-5045-4C41-8B69-567F114C6269}"/>
              </a:ext>
            </a:extLst>
          </p:cNvPr>
          <p:cNvSpPr>
            <a:spLocks noGrp="1" noChangeArrowheads="1"/>
          </p:cNvSpPr>
          <p:nvPr>
            <p:ph type="sldNum" sz="quarter" idx="12"/>
          </p:nvPr>
        </p:nvSpPr>
        <p:spPr>
          <a:ln/>
        </p:spPr>
        <p:txBody>
          <a:bodyPr/>
          <a:lstStyle>
            <a:lvl1pPr>
              <a:defRPr/>
            </a:lvl1pPr>
          </a:lstStyle>
          <a:p>
            <a:pPr>
              <a:defRPr/>
            </a:pPr>
            <a:fld id="{347C6E62-8E7F-4023-A1D6-DC976F23CBA4}" type="slidenum">
              <a:rPr lang="en-GB" altLang="en-US"/>
              <a:pPr>
                <a:defRPr/>
              </a:pPr>
              <a:t>‹#›</a:t>
            </a:fld>
            <a:endParaRPr lang="en-GB" altLang="en-US"/>
          </a:p>
        </p:txBody>
      </p:sp>
    </p:spTree>
    <p:extLst>
      <p:ext uri="{BB962C8B-B14F-4D97-AF65-F5344CB8AC3E}">
        <p14:creationId xmlns:p14="http://schemas.microsoft.com/office/powerpoint/2010/main" val="69807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91EE301B-7EE5-4333-B8BD-4B1867496FB6}"/>
              </a:ext>
            </a:extLst>
          </p:cNvPr>
          <p:cNvSpPr>
            <a:spLocks noGrp="1" noChangeArrowheads="1"/>
          </p:cNvSpPr>
          <p:nvPr>
            <p:ph type="dt" sz="half" idx="10"/>
          </p:nvPr>
        </p:nvSpPr>
        <p:spPr>
          <a:ln/>
        </p:spPr>
        <p:txBody>
          <a:bodyPr/>
          <a:lstStyle>
            <a:lvl1pPr>
              <a:defRPr/>
            </a:lvl1pPr>
          </a:lstStyle>
          <a:p>
            <a:pPr>
              <a:defRPr/>
            </a:pPr>
            <a:fld id="{044A2DA0-2927-411D-8659-16A97E3299B2}" type="datetime1">
              <a:rPr lang="en-US"/>
              <a:pPr>
                <a:defRPr/>
              </a:pPr>
              <a:t>10/17/2021</a:t>
            </a:fld>
            <a:endParaRPr lang="en-GB"/>
          </a:p>
        </p:txBody>
      </p:sp>
      <p:sp>
        <p:nvSpPr>
          <p:cNvPr id="5" name="Rectangle 5">
            <a:extLst>
              <a:ext uri="{FF2B5EF4-FFF2-40B4-BE49-F238E27FC236}">
                <a16:creationId xmlns:a16="http://schemas.microsoft.com/office/drawing/2014/main" id="{99A2163D-0AE1-4E11-8CC4-1693B288CE4B}"/>
              </a:ext>
            </a:extLst>
          </p:cNvPr>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6" name="Rectangle 6">
            <a:extLst>
              <a:ext uri="{FF2B5EF4-FFF2-40B4-BE49-F238E27FC236}">
                <a16:creationId xmlns:a16="http://schemas.microsoft.com/office/drawing/2014/main" id="{5FE5CF38-AAA3-4886-BE65-3FE5F9FDC286}"/>
              </a:ext>
            </a:extLst>
          </p:cNvPr>
          <p:cNvSpPr>
            <a:spLocks noGrp="1" noChangeArrowheads="1"/>
          </p:cNvSpPr>
          <p:nvPr>
            <p:ph type="sldNum" sz="quarter" idx="12"/>
          </p:nvPr>
        </p:nvSpPr>
        <p:spPr>
          <a:ln/>
        </p:spPr>
        <p:txBody>
          <a:bodyPr/>
          <a:lstStyle>
            <a:lvl1pPr>
              <a:defRPr/>
            </a:lvl1pPr>
          </a:lstStyle>
          <a:p>
            <a:pPr>
              <a:defRPr/>
            </a:pPr>
            <a:fld id="{5D650172-D828-4523-A470-68B2858BC93B}" type="slidenum">
              <a:rPr lang="en-GB" altLang="en-US"/>
              <a:pPr>
                <a:defRPr/>
              </a:pPr>
              <a:t>‹#›</a:t>
            </a:fld>
            <a:endParaRPr lang="en-GB" altLang="en-US"/>
          </a:p>
        </p:txBody>
      </p:sp>
    </p:spTree>
    <p:extLst>
      <p:ext uri="{BB962C8B-B14F-4D97-AF65-F5344CB8AC3E}">
        <p14:creationId xmlns:p14="http://schemas.microsoft.com/office/powerpoint/2010/main" val="8453792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a:extLst>
              <a:ext uri="{FF2B5EF4-FFF2-40B4-BE49-F238E27FC236}">
                <a16:creationId xmlns:a16="http://schemas.microsoft.com/office/drawing/2014/main" id="{887C015C-282E-4246-BF86-265DA6DD4953}"/>
              </a:ext>
            </a:extLst>
          </p:cNvPr>
          <p:cNvSpPr>
            <a:spLocks noGrp="1" noChangeArrowheads="1"/>
          </p:cNvSpPr>
          <p:nvPr>
            <p:ph type="sldNum" sz="quarter" idx="10"/>
          </p:nvPr>
        </p:nvSpPr>
        <p:spPr/>
        <p:txBody>
          <a:bodyPr/>
          <a:lstStyle>
            <a:lvl1pPr>
              <a:defRPr smtClean="0"/>
            </a:lvl1pPr>
          </a:lstStyle>
          <a:p>
            <a:pPr>
              <a:defRPr/>
            </a:pPr>
            <a:fld id="{F7158B1B-0924-4692-A11B-EA10EF8CB642}" type="slidenum">
              <a:rPr lang="en-US" altLang="en-US"/>
              <a:pPr>
                <a:defRPr/>
              </a:pPr>
              <a:t>‹#›</a:t>
            </a:fld>
            <a:endParaRPr lang="en-US" altLang="en-US"/>
          </a:p>
        </p:txBody>
      </p:sp>
    </p:spTree>
    <p:extLst>
      <p:ext uri="{BB962C8B-B14F-4D97-AF65-F5344CB8AC3E}">
        <p14:creationId xmlns:p14="http://schemas.microsoft.com/office/powerpoint/2010/main" val="27046533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pic>
        <p:nvPicPr>
          <p:cNvPr id="6" name="Picture 8" descr="Pearson Logo">
            <a:extLst>
              <a:ext uri="{FF2B5EF4-FFF2-40B4-BE49-F238E27FC236}">
                <a16:creationId xmlns:a16="http://schemas.microsoft.com/office/drawing/2014/main" id="{F03F0619-0C41-49C7-B1B2-FB08EEF2A64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09601" y="6376988"/>
            <a:ext cx="1223433"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0"/>
          <p:cNvSpPr>
            <a:spLocks noGrp="1"/>
          </p:cNvSpPr>
          <p:nvPr>
            <p:ph type="title"/>
          </p:nvPr>
        </p:nvSpPr>
        <p:spPr>
          <a:xfrm>
            <a:off x="609600" y="215372"/>
            <a:ext cx="10972800" cy="622828"/>
          </a:xfrm>
          <a:prstGeom prst="rect">
            <a:avLst/>
          </a:prstGeom>
        </p:spPr>
        <p:txBody>
          <a:bodyPr anchor="t"/>
          <a:lstStyle/>
          <a:p>
            <a:r>
              <a:rPr lang="en-US" dirty="0"/>
              <a:t>Click to edit Master title style</a:t>
            </a:r>
          </a:p>
        </p:txBody>
      </p:sp>
      <p:sp>
        <p:nvSpPr>
          <p:cNvPr id="7" name="Text Placeholder 6"/>
          <p:cNvSpPr>
            <a:spLocks noGrp="1"/>
          </p:cNvSpPr>
          <p:nvPr>
            <p:ph type="body" sz="quarter" idx="13"/>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9" name="Text Placeholder 8"/>
          <p:cNvSpPr>
            <a:spLocks noGrp="1"/>
          </p:cNvSpPr>
          <p:nvPr>
            <p:ph type="body" sz="quarter" idx="14"/>
          </p:nvPr>
        </p:nvSpPr>
        <p:spPr>
          <a:xfrm>
            <a:off x="6705600" y="1600202"/>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Click to edit Master text styles</a:t>
            </a:r>
          </a:p>
        </p:txBody>
      </p:sp>
      <p:sp>
        <p:nvSpPr>
          <p:cNvPr id="10" name="Text Placeholder 8"/>
          <p:cNvSpPr>
            <a:spLocks noGrp="1"/>
          </p:cNvSpPr>
          <p:nvPr>
            <p:ph type="body" sz="quarter" idx="15"/>
          </p:nvPr>
        </p:nvSpPr>
        <p:spPr>
          <a:xfrm>
            <a:off x="6705600" y="3200401"/>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Click to edit Master text styles</a:t>
            </a:r>
          </a:p>
        </p:txBody>
      </p:sp>
      <p:sp>
        <p:nvSpPr>
          <p:cNvPr id="8" name="Footer Placeholder 2">
            <a:extLst>
              <a:ext uri="{FF2B5EF4-FFF2-40B4-BE49-F238E27FC236}">
                <a16:creationId xmlns:a16="http://schemas.microsoft.com/office/drawing/2014/main" id="{7150A285-516D-4E62-B379-2B3425E3FCE7}"/>
              </a:ext>
            </a:extLst>
          </p:cNvPr>
          <p:cNvSpPr>
            <a:spLocks noGrp="1"/>
          </p:cNvSpPr>
          <p:nvPr>
            <p:ph type="ftr" sz="quarter" idx="16"/>
          </p:nvPr>
        </p:nvSpPr>
        <p:spPr>
          <a:xfrm>
            <a:off x="124884" y="6165850"/>
            <a:ext cx="11461749" cy="234950"/>
          </a:xfrm>
        </p:spPr>
        <p:txBody>
          <a:bodyPr/>
          <a:lstStyle>
            <a:lvl1pPr>
              <a:defRPr/>
            </a:lvl1pPr>
          </a:lstStyle>
          <a:p>
            <a:pPr>
              <a:defRPr/>
            </a:pPr>
            <a:r>
              <a:rPr lang="en-GB"/>
              <a:t>Johnson, Whittington, Scholes, Angwin, Regner (2017)</a:t>
            </a:r>
            <a:endParaRPr lang="en-US"/>
          </a:p>
        </p:txBody>
      </p:sp>
      <p:sp>
        <p:nvSpPr>
          <p:cNvPr id="12" name="Date Placeholder 3">
            <a:extLst>
              <a:ext uri="{FF2B5EF4-FFF2-40B4-BE49-F238E27FC236}">
                <a16:creationId xmlns:a16="http://schemas.microsoft.com/office/drawing/2014/main" id="{8C327462-8E47-4F6B-8EE7-BE9A33BCFAE8}"/>
              </a:ext>
            </a:extLst>
          </p:cNvPr>
          <p:cNvSpPr>
            <a:spLocks noGrp="1"/>
          </p:cNvSpPr>
          <p:nvPr>
            <p:ph type="dt" sz="half" idx="17"/>
          </p:nvPr>
        </p:nvSpPr>
        <p:spPr>
          <a:xfrm>
            <a:off x="8447617" y="112713"/>
            <a:ext cx="2844800" cy="182562"/>
          </a:xfrm>
        </p:spPr>
        <p:txBody>
          <a:bodyPr/>
          <a:lstStyle>
            <a:lvl1pPr>
              <a:defRPr/>
            </a:lvl1pPr>
          </a:lstStyle>
          <a:p>
            <a:pPr>
              <a:defRPr/>
            </a:pPr>
            <a:fld id="{A7F04880-A164-47C1-A5B2-4DE1991311B0}" type="datetime1">
              <a:rPr lang="en-US"/>
              <a:pPr>
                <a:defRPr/>
              </a:pPr>
              <a:t>10/17/2021</a:t>
            </a:fld>
            <a:endParaRPr lang="en-US" dirty="0"/>
          </a:p>
        </p:txBody>
      </p:sp>
      <p:sp>
        <p:nvSpPr>
          <p:cNvPr id="13" name="Slide Number Placeholder 4">
            <a:extLst>
              <a:ext uri="{FF2B5EF4-FFF2-40B4-BE49-F238E27FC236}">
                <a16:creationId xmlns:a16="http://schemas.microsoft.com/office/drawing/2014/main" id="{D666AA8B-4FE8-47AF-9281-F76C51605954}"/>
              </a:ext>
            </a:extLst>
          </p:cNvPr>
          <p:cNvSpPr>
            <a:spLocks noGrp="1"/>
          </p:cNvSpPr>
          <p:nvPr>
            <p:ph type="sldNum" sz="quarter" idx="18"/>
          </p:nvPr>
        </p:nvSpPr>
        <p:spPr>
          <a:xfrm>
            <a:off x="11292417" y="112713"/>
            <a:ext cx="736600" cy="182562"/>
          </a:xfrm>
        </p:spPr>
        <p:txBody>
          <a:bodyPr/>
          <a:lstStyle>
            <a:lvl1pPr>
              <a:defRPr smtClean="0"/>
            </a:lvl1pPr>
          </a:lstStyle>
          <a:p>
            <a:pPr>
              <a:defRPr/>
            </a:pPr>
            <a:fld id="{61CB07AE-E428-4961-9510-0EEE62A6BC93}" type="slidenum">
              <a:rPr lang="en-US" altLang="en-US"/>
              <a:pPr>
                <a:defRPr/>
              </a:pPr>
              <a:t>‹#›</a:t>
            </a:fld>
            <a:endParaRPr lang="en-US" altLang="en-US"/>
          </a:p>
        </p:txBody>
      </p:sp>
    </p:spTree>
    <p:extLst>
      <p:ext uri="{BB962C8B-B14F-4D97-AF65-F5344CB8AC3E}">
        <p14:creationId xmlns:p14="http://schemas.microsoft.com/office/powerpoint/2010/main" val="3363161045"/>
      </p:ext>
    </p:extLst>
  </p:cSld>
  <p:clrMapOvr>
    <a:masterClrMapping/>
  </p:clrMapOvr>
  <p:transition spd="slow"/>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002E5755-6FD4-4FF8-A980-E6B2CCF698FC}"/>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A0BC6000-DA00-4063-A026-4A490BDF7F83}"/>
              </a:ext>
            </a:extLst>
          </p:cNvPr>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36FEC0E3-193C-42EF-8117-D15DCA03692C}"/>
              </a:ext>
            </a:extLst>
          </p:cNvPr>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Arial" charset="0"/>
              </a:defRPr>
            </a:lvl1pPr>
          </a:lstStyle>
          <a:p>
            <a:pPr>
              <a:defRPr/>
            </a:pPr>
            <a:fld id="{AFDC0A07-4968-4C75-B73B-94C43DAB3B0A}" type="datetime1">
              <a:rPr lang="en-US"/>
              <a:pPr>
                <a:defRPr/>
              </a:pPr>
              <a:t>10/17/2021</a:t>
            </a:fld>
            <a:endParaRPr lang="en-GB"/>
          </a:p>
        </p:txBody>
      </p:sp>
      <p:sp>
        <p:nvSpPr>
          <p:cNvPr id="1029" name="Rectangle 5">
            <a:extLst>
              <a:ext uri="{FF2B5EF4-FFF2-40B4-BE49-F238E27FC236}">
                <a16:creationId xmlns:a16="http://schemas.microsoft.com/office/drawing/2014/main" id="{87C68914-2DCB-4F13-86EC-6DC1CB3DB85B}"/>
              </a:ext>
            </a:extLst>
          </p:cNvPr>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Arial" charset="0"/>
              </a:defRPr>
            </a:lvl1pPr>
          </a:lstStyle>
          <a:p>
            <a:pPr>
              <a:defRPr/>
            </a:pPr>
            <a:r>
              <a:rPr lang="en-GB"/>
              <a:t>Johnson, Whittington, Scholes, Angwin, Regner (2017)</a:t>
            </a:r>
          </a:p>
        </p:txBody>
      </p:sp>
      <p:sp>
        <p:nvSpPr>
          <p:cNvPr id="1030" name="Rectangle 6">
            <a:extLst>
              <a:ext uri="{FF2B5EF4-FFF2-40B4-BE49-F238E27FC236}">
                <a16:creationId xmlns:a16="http://schemas.microsoft.com/office/drawing/2014/main" id="{EE5B3C44-71B4-429A-8949-2C6BF4810BBC}"/>
              </a:ext>
            </a:extLst>
          </p:cNvPr>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9E165646-0EF6-4A1F-AF29-94AF69B3DDD5}" type="slidenum">
              <a:rPr lang="en-GB" altLang="en-US"/>
              <a:pPr>
                <a:defRPr/>
              </a:pPr>
              <a:t>‹#›</a:t>
            </a:fld>
            <a:endParaRPr lang="en-GB" altLang="en-US"/>
          </a:p>
        </p:txBody>
      </p:sp>
    </p:spTree>
    <p:extLst>
      <p:ext uri="{BB962C8B-B14F-4D97-AF65-F5344CB8AC3E}">
        <p14:creationId xmlns:p14="http://schemas.microsoft.com/office/powerpoint/2010/main" val="7212578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sldNum="0"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4">
            <a:extLst>
              <a:ext uri="{FF2B5EF4-FFF2-40B4-BE49-F238E27FC236}">
                <a16:creationId xmlns:a16="http://schemas.microsoft.com/office/drawing/2014/main" id="{5E06BE1E-38B2-4B90-B349-1E6C1E9BEA92}"/>
              </a:ext>
            </a:extLst>
          </p:cNvPr>
          <p:cNvSpPr>
            <a:spLocks noGrp="1" noChangeArrowheads="1"/>
          </p:cNvSpPr>
          <p:nvPr>
            <p:ph type="title"/>
          </p:nvPr>
        </p:nvSpPr>
        <p:spPr>
          <a:xfrm>
            <a:off x="2309813" y="-142875"/>
            <a:ext cx="7772400" cy="838200"/>
          </a:xfrm>
        </p:spPr>
        <p:txBody>
          <a:bodyPr/>
          <a:lstStyle/>
          <a:p>
            <a:r>
              <a:rPr lang="en-GB" altLang="en-US" sz="2800" b="1">
                <a:cs typeface="Arial" panose="020B0604020202020204" pitchFamily="34" charset="0"/>
              </a:rPr>
              <a:t>Industry Analysis: Porter’s Five Forces</a:t>
            </a:r>
          </a:p>
        </p:txBody>
      </p:sp>
      <p:pic>
        <p:nvPicPr>
          <p:cNvPr id="83971" name="Picture 5">
            <a:extLst>
              <a:ext uri="{FF2B5EF4-FFF2-40B4-BE49-F238E27FC236}">
                <a16:creationId xmlns:a16="http://schemas.microsoft.com/office/drawing/2014/main" id="{48AA3DD4-6A0B-4D9B-878D-7D20D5F252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24125" y="1428750"/>
            <a:ext cx="6210300" cy="520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972" name="TextBox 3">
            <a:extLst>
              <a:ext uri="{FF2B5EF4-FFF2-40B4-BE49-F238E27FC236}">
                <a16:creationId xmlns:a16="http://schemas.microsoft.com/office/drawing/2014/main" id="{1789668C-290A-4769-BFAE-6E4C920A7F71}"/>
              </a:ext>
            </a:extLst>
          </p:cNvPr>
          <p:cNvSpPr txBox="1">
            <a:spLocks noChangeArrowheads="1"/>
          </p:cNvSpPr>
          <p:nvPr/>
        </p:nvSpPr>
        <p:spPr bwMode="auto">
          <a:xfrm>
            <a:off x="1635125" y="6550026"/>
            <a:ext cx="24590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cs typeface="Arial" panose="020B0604020202020204" pitchFamily="34" charset="0"/>
              </a:rPr>
              <a:t>(Source: Baines et al (2011))</a:t>
            </a:r>
          </a:p>
        </p:txBody>
      </p:sp>
      <p:sp>
        <p:nvSpPr>
          <p:cNvPr id="83973" name="TextBox 5">
            <a:extLst>
              <a:ext uri="{FF2B5EF4-FFF2-40B4-BE49-F238E27FC236}">
                <a16:creationId xmlns:a16="http://schemas.microsoft.com/office/drawing/2014/main" id="{5489EB78-1D06-4B70-980D-94383551E6B1}"/>
              </a:ext>
            </a:extLst>
          </p:cNvPr>
          <p:cNvSpPr txBox="1">
            <a:spLocks noChangeArrowheads="1"/>
          </p:cNvSpPr>
          <p:nvPr/>
        </p:nvSpPr>
        <p:spPr bwMode="auto">
          <a:xfrm>
            <a:off x="1952626" y="142875"/>
            <a:ext cx="84296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endParaRPr lang="en-GB" altLang="en-US" sz="2400">
              <a:solidFill>
                <a:srgbClr val="000000"/>
              </a:solidFill>
              <a:cs typeface="Arial" panose="020B0604020202020204" pitchFamily="34" charset="0"/>
            </a:endParaRPr>
          </a:p>
          <a:p>
            <a:pPr fontAlgn="base">
              <a:spcBef>
                <a:spcPct val="0"/>
              </a:spcBef>
              <a:spcAft>
                <a:spcPct val="0"/>
              </a:spcAft>
              <a:buNone/>
            </a:pPr>
            <a:r>
              <a:rPr lang="en-GB" altLang="en-US" sz="1800" i="1">
                <a:solidFill>
                  <a:srgbClr val="000000"/>
                </a:solidFill>
                <a:cs typeface="Arial" panose="020B0604020202020204" pitchFamily="34" charset="0"/>
              </a:rPr>
              <a:t>Porter suggests that there are five forces that determine industry attractiveness and long-run industry profitability. </a:t>
            </a:r>
          </a:p>
          <a:p>
            <a:pPr fontAlgn="base">
              <a:spcBef>
                <a:spcPct val="0"/>
              </a:spcBef>
              <a:spcAft>
                <a:spcPct val="0"/>
              </a:spcAft>
              <a:buNone/>
            </a:pPr>
            <a:r>
              <a:rPr lang="en-GB" altLang="en-US" sz="1800" i="1">
                <a:solidFill>
                  <a:srgbClr val="000000"/>
                </a:solidFill>
                <a:cs typeface="Arial" panose="020B0604020202020204" pitchFamily="34" charset="0"/>
              </a:rPr>
              <a:t>The five "competitive forces" that shape strategy are:</a:t>
            </a:r>
          </a:p>
          <a:p>
            <a:pPr fontAlgn="base">
              <a:spcBef>
                <a:spcPct val="0"/>
              </a:spcBef>
              <a:spcAft>
                <a:spcPct val="0"/>
              </a:spcAft>
              <a:buNone/>
            </a:pPr>
            <a:endParaRPr lang="en-GB" altLang="en-US" sz="1800">
              <a:solidFill>
                <a:srgbClr val="000000"/>
              </a:solidFill>
              <a:cs typeface="Arial" panose="020B0604020202020204" pitchFamily="34" charset="0"/>
            </a:endParaRPr>
          </a:p>
        </p:txBody>
      </p:sp>
      <p:sp>
        <p:nvSpPr>
          <p:cNvPr id="83974" name="TextBox 6">
            <a:extLst>
              <a:ext uri="{FF2B5EF4-FFF2-40B4-BE49-F238E27FC236}">
                <a16:creationId xmlns:a16="http://schemas.microsoft.com/office/drawing/2014/main" id="{02510972-997C-4295-BBEA-9A80394F2560}"/>
              </a:ext>
            </a:extLst>
          </p:cNvPr>
          <p:cNvSpPr txBox="1">
            <a:spLocks noChangeArrowheads="1"/>
          </p:cNvSpPr>
          <p:nvPr/>
        </p:nvSpPr>
        <p:spPr bwMode="auto">
          <a:xfrm>
            <a:off x="8024813" y="3571876"/>
            <a:ext cx="24638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600" i="1">
                <a:solidFill>
                  <a:srgbClr val="000000"/>
                </a:solidFill>
                <a:cs typeface="Arial" panose="020B0604020202020204" pitchFamily="34" charset="0"/>
              </a:rPr>
              <a:t>How much of sales go to</a:t>
            </a:r>
          </a:p>
          <a:p>
            <a:pPr fontAlgn="base">
              <a:spcBef>
                <a:spcPct val="0"/>
              </a:spcBef>
              <a:spcAft>
                <a:spcPct val="0"/>
              </a:spcAft>
              <a:buNone/>
            </a:pPr>
            <a:r>
              <a:rPr lang="en-GB" altLang="en-US" sz="1600" i="1">
                <a:solidFill>
                  <a:srgbClr val="000000"/>
                </a:solidFill>
                <a:cs typeface="Arial" panose="020B0604020202020204" pitchFamily="34" charset="0"/>
              </a:rPr>
              <a:t>one company? </a:t>
            </a:r>
          </a:p>
          <a:p>
            <a:pPr fontAlgn="base">
              <a:spcBef>
                <a:spcPct val="0"/>
              </a:spcBef>
              <a:spcAft>
                <a:spcPct val="0"/>
              </a:spcAft>
              <a:buNone/>
            </a:pPr>
            <a:r>
              <a:rPr lang="en-GB" altLang="en-US" sz="1600" i="1">
                <a:solidFill>
                  <a:srgbClr val="000000"/>
                </a:solidFill>
                <a:cs typeface="Arial" panose="020B0604020202020204" pitchFamily="34" charset="0"/>
              </a:rPr>
              <a:t>How much bargaining </a:t>
            </a:r>
          </a:p>
          <a:p>
            <a:pPr fontAlgn="base">
              <a:spcBef>
                <a:spcPct val="0"/>
              </a:spcBef>
              <a:spcAft>
                <a:spcPct val="0"/>
              </a:spcAft>
              <a:buNone/>
            </a:pPr>
            <a:r>
              <a:rPr lang="en-GB" altLang="en-US" sz="1600" i="1">
                <a:solidFill>
                  <a:srgbClr val="000000"/>
                </a:solidFill>
                <a:cs typeface="Arial" panose="020B0604020202020204" pitchFamily="34" charset="0"/>
              </a:rPr>
              <a:t>power do buyers have </a:t>
            </a:r>
          </a:p>
          <a:p>
            <a:pPr fontAlgn="base">
              <a:spcBef>
                <a:spcPct val="0"/>
              </a:spcBef>
              <a:spcAft>
                <a:spcPct val="0"/>
              </a:spcAft>
              <a:buNone/>
            </a:pPr>
            <a:r>
              <a:rPr lang="en-GB" altLang="en-US" sz="1600" i="1">
                <a:solidFill>
                  <a:srgbClr val="000000"/>
                </a:solidFill>
                <a:cs typeface="Arial" panose="020B0604020202020204" pitchFamily="34" charset="0"/>
              </a:rPr>
              <a:t>with suppliers?</a:t>
            </a:r>
          </a:p>
        </p:txBody>
      </p:sp>
      <p:sp>
        <p:nvSpPr>
          <p:cNvPr id="83975" name="TextBox 8">
            <a:extLst>
              <a:ext uri="{FF2B5EF4-FFF2-40B4-BE49-F238E27FC236}">
                <a16:creationId xmlns:a16="http://schemas.microsoft.com/office/drawing/2014/main" id="{EC7BE005-9604-4597-AA67-C8B4EAE61995}"/>
              </a:ext>
            </a:extLst>
          </p:cNvPr>
          <p:cNvSpPr txBox="1">
            <a:spLocks noChangeArrowheads="1"/>
          </p:cNvSpPr>
          <p:nvPr/>
        </p:nvSpPr>
        <p:spPr bwMode="auto">
          <a:xfrm>
            <a:off x="1524000" y="5143501"/>
            <a:ext cx="31496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600" i="1">
                <a:solidFill>
                  <a:srgbClr val="000000"/>
                </a:solidFill>
                <a:cs typeface="Arial" panose="020B0604020202020204" pitchFamily="34" charset="0"/>
              </a:rPr>
              <a:t>If a small number of suppliers</a:t>
            </a:r>
          </a:p>
          <a:p>
            <a:pPr fontAlgn="base">
              <a:spcBef>
                <a:spcPct val="0"/>
              </a:spcBef>
              <a:spcAft>
                <a:spcPct val="0"/>
              </a:spcAft>
              <a:buNone/>
            </a:pPr>
            <a:r>
              <a:rPr lang="en-GB" altLang="en-US" sz="1600" i="1">
                <a:solidFill>
                  <a:srgbClr val="000000"/>
                </a:solidFill>
                <a:cs typeface="Arial" panose="020B0604020202020204" pitchFamily="34" charset="0"/>
              </a:rPr>
              <a:t>operate within an industry with</a:t>
            </a:r>
          </a:p>
          <a:p>
            <a:pPr fontAlgn="base">
              <a:spcBef>
                <a:spcPct val="0"/>
              </a:spcBef>
              <a:spcAft>
                <a:spcPct val="0"/>
              </a:spcAft>
              <a:buNone/>
            </a:pPr>
            <a:r>
              <a:rPr lang="en-GB" altLang="en-US" sz="1600" i="1">
                <a:solidFill>
                  <a:srgbClr val="000000"/>
                </a:solidFill>
                <a:cs typeface="Arial" panose="020B0604020202020204" pitchFamily="34" charset="0"/>
              </a:rPr>
              <a:t>large no. competitors, suppliers</a:t>
            </a:r>
          </a:p>
          <a:p>
            <a:pPr fontAlgn="base">
              <a:spcBef>
                <a:spcPct val="0"/>
              </a:spcBef>
              <a:spcAft>
                <a:spcPct val="0"/>
              </a:spcAft>
              <a:buNone/>
            </a:pPr>
            <a:r>
              <a:rPr lang="en-GB" altLang="en-US" sz="1600" i="1">
                <a:solidFill>
                  <a:srgbClr val="000000"/>
                </a:solidFill>
                <a:cs typeface="Arial" panose="020B0604020202020204" pitchFamily="34" charset="0"/>
              </a:rPr>
              <a:t>have strong bargaining power.</a:t>
            </a:r>
          </a:p>
        </p:txBody>
      </p:sp>
      <p:pic>
        <p:nvPicPr>
          <p:cNvPr id="83976" name="Picture 5">
            <a:extLst>
              <a:ext uri="{FF2B5EF4-FFF2-40B4-BE49-F238E27FC236}">
                <a16:creationId xmlns:a16="http://schemas.microsoft.com/office/drawing/2014/main" id="{606B5720-394E-4AFC-8642-1A895A7BD5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5725" y="6226175"/>
            <a:ext cx="1504950"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a:extLst>
              <a:ext uri="{FF2B5EF4-FFF2-40B4-BE49-F238E27FC236}">
                <a16:creationId xmlns:a16="http://schemas.microsoft.com/office/drawing/2014/main" id="{4917CD43-B26A-4DA1-9E7A-9B7511EDBC8D}"/>
              </a:ext>
            </a:extLst>
          </p:cNvPr>
          <p:cNvSpPr>
            <a:spLocks noGrp="1" noChangeArrowheads="1"/>
          </p:cNvSpPr>
          <p:nvPr>
            <p:ph type="title"/>
          </p:nvPr>
        </p:nvSpPr>
        <p:spPr>
          <a:xfrm>
            <a:off x="1981200" y="287338"/>
            <a:ext cx="8229600" cy="595312"/>
          </a:xfrm>
        </p:spPr>
        <p:txBody>
          <a:bodyPr/>
          <a:lstStyle/>
          <a:p>
            <a:pPr eaLnBrk="1" hangingPunct="1"/>
            <a:r>
              <a:rPr lang="en-GB" altLang="en-US"/>
              <a:t>The industry life cycle</a:t>
            </a:r>
          </a:p>
        </p:txBody>
      </p:sp>
      <p:pic>
        <p:nvPicPr>
          <p:cNvPr id="84995" name="Picture 9">
            <a:extLst>
              <a:ext uri="{FF2B5EF4-FFF2-40B4-BE49-F238E27FC236}">
                <a16:creationId xmlns:a16="http://schemas.microsoft.com/office/drawing/2014/main" id="{5E74380F-19FC-46D0-B027-6348D6CF06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850" y="1298576"/>
            <a:ext cx="850265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4996" name="Footer Placeholder 1">
            <a:extLst>
              <a:ext uri="{FF2B5EF4-FFF2-40B4-BE49-F238E27FC236}">
                <a16:creationId xmlns:a16="http://schemas.microsoft.com/office/drawing/2014/main" id="{DA046F6F-6E28-48AC-90CE-011738973C5E}"/>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rPr>
              <a:t>Johnson, Whittington, Scholes, Angwin, Regner (2017)</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a:extLst>
              <a:ext uri="{FF2B5EF4-FFF2-40B4-BE49-F238E27FC236}">
                <a16:creationId xmlns:a16="http://schemas.microsoft.com/office/drawing/2014/main" id="{983FD3FF-610C-485B-B4D7-2775DFACC2DF}"/>
              </a:ext>
            </a:extLst>
          </p:cNvPr>
          <p:cNvSpPr>
            <a:spLocks noGrp="1" noChangeArrowheads="1"/>
          </p:cNvSpPr>
          <p:nvPr>
            <p:ph type="title"/>
          </p:nvPr>
        </p:nvSpPr>
        <p:spPr/>
        <p:txBody>
          <a:bodyPr/>
          <a:lstStyle/>
          <a:p>
            <a:r>
              <a:rPr lang="en-GB" altLang="en-US"/>
              <a:t>Supplementary Reading</a:t>
            </a:r>
          </a:p>
        </p:txBody>
      </p:sp>
      <p:sp>
        <p:nvSpPr>
          <p:cNvPr id="87043" name="Content Placeholder 2">
            <a:extLst>
              <a:ext uri="{FF2B5EF4-FFF2-40B4-BE49-F238E27FC236}">
                <a16:creationId xmlns:a16="http://schemas.microsoft.com/office/drawing/2014/main" id="{23001592-AB41-4F67-AADA-91A0D8C317FC}"/>
              </a:ext>
            </a:extLst>
          </p:cNvPr>
          <p:cNvSpPr>
            <a:spLocks noGrp="1" noChangeArrowheads="1"/>
          </p:cNvSpPr>
          <p:nvPr>
            <p:ph idx="1"/>
          </p:nvPr>
        </p:nvSpPr>
        <p:spPr/>
        <p:txBody>
          <a:bodyPr/>
          <a:lstStyle/>
          <a:p>
            <a:r>
              <a:rPr lang="en-GB" altLang="en-US"/>
              <a:t>The Five Competitive Forces that Shape Strategy (Moodle)</a:t>
            </a:r>
          </a:p>
          <a:p>
            <a:r>
              <a:rPr lang="en-GB" altLang="en-US"/>
              <a:t>P92 – typical steps in industry analysis</a:t>
            </a:r>
          </a:p>
        </p:txBody>
      </p:sp>
      <p:sp>
        <p:nvSpPr>
          <p:cNvPr id="87044" name="Footer Placeholder 3">
            <a:extLst>
              <a:ext uri="{FF2B5EF4-FFF2-40B4-BE49-F238E27FC236}">
                <a16:creationId xmlns:a16="http://schemas.microsoft.com/office/drawing/2014/main" id="{7F0DEC3C-2CAC-48CC-AEB3-72F29B7752F6}"/>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rPr>
              <a:t>Johnson, Whittington, Scholes, Angwin, Regner (2017)</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8066" name="Title 1">
            <a:extLst>
              <a:ext uri="{FF2B5EF4-FFF2-40B4-BE49-F238E27FC236}">
                <a16:creationId xmlns:a16="http://schemas.microsoft.com/office/drawing/2014/main" id="{CD0A86F4-1271-4E04-B930-761EE97A453B}"/>
              </a:ext>
            </a:extLst>
          </p:cNvPr>
          <p:cNvSpPr>
            <a:spLocks noGrp="1" noChangeArrowheads="1"/>
          </p:cNvSpPr>
          <p:nvPr>
            <p:ph type="title"/>
          </p:nvPr>
        </p:nvSpPr>
        <p:spPr>
          <a:xfrm>
            <a:off x="1992313" y="476251"/>
            <a:ext cx="8229600" cy="601663"/>
          </a:xfrm>
        </p:spPr>
        <p:txBody>
          <a:bodyPr/>
          <a:lstStyle/>
          <a:p>
            <a:pPr eaLnBrk="1" hangingPunct="1"/>
            <a:r>
              <a:rPr lang="en-GB" altLang="en-US"/>
              <a:t>The five forces framework</a:t>
            </a:r>
          </a:p>
        </p:txBody>
      </p:sp>
      <p:sp>
        <p:nvSpPr>
          <p:cNvPr id="31747" name="Content Placeholder 2">
            <a:extLst>
              <a:ext uri="{FF2B5EF4-FFF2-40B4-BE49-F238E27FC236}">
                <a16:creationId xmlns:a16="http://schemas.microsoft.com/office/drawing/2014/main" id="{2770AB4D-3DF9-4D60-82A6-6941BF7FFFA4}"/>
              </a:ext>
            </a:extLst>
          </p:cNvPr>
          <p:cNvSpPr>
            <a:spLocks noGrp="1"/>
          </p:cNvSpPr>
          <p:nvPr>
            <p:ph idx="1"/>
          </p:nvPr>
        </p:nvSpPr>
        <p:spPr>
          <a:xfrm>
            <a:off x="2043114" y="1365250"/>
            <a:ext cx="8516937" cy="5016500"/>
          </a:xfrm>
        </p:spPr>
        <p:txBody>
          <a:bodyPr rtlCol="0">
            <a:normAutofit fontScale="92500" lnSpcReduction="10000"/>
          </a:bodyPr>
          <a:lstStyle/>
          <a:p>
            <a:pPr eaLnBrk="1" fontAlgn="auto" hangingPunct="1">
              <a:spcAft>
                <a:spcPts val="0"/>
              </a:spcAft>
              <a:buNone/>
              <a:defRPr/>
            </a:pPr>
            <a:r>
              <a:rPr lang="en-GB" b="1" i="1" dirty="0">
                <a:latin typeface="Calibri" panose="020F0502020204030204" pitchFamily="34" charset="0"/>
              </a:rPr>
              <a:t>Rivalry between existing competitors</a:t>
            </a:r>
          </a:p>
          <a:p>
            <a:pPr eaLnBrk="1" fontAlgn="auto" hangingPunct="1">
              <a:spcAft>
                <a:spcPts val="0"/>
              </a:spcAft>
              <a:buNone/>
              <a:defRPr/>
            </a:pPr>
            <a:r>
              <a:rPr lang="en-GB" sz="2400" dirty="0">
                <a:latin typeface="Calibri" panose="020F0502020204030204" pitchFamily="34" charset="0"/>
              </a:rPr>
              <a:t>	</a:t>
            </a:r>
            <a:r>
              <a:rPr lang="en-GB" dirty="0">
                <a:latin typeface="Calibri" panose="020F0502020204030204" pitchFamily="34" charset="0"/>
              </a:rPr>
              <a:t>Competitive rivals are organisations with similar products and services aimed at the same customer group and are direct competitors in the same industry/market (distinct from substitutes).</a:t>
            </a:r>
          </a:p>
          <a:p>
            <a:pPr eaLnBrk="1" fontAlgn="auto" hangingPunct="1">
              <a:spcAft>
                <a:spcPts val="0"/>
              </a:spcAft>
              <a:buNone/>
              <a:defRPr/>
            </a:pPr>
            <a:r>
              <a:rPr lang="en-GB" dirty="0">
                <a:latin typeface="Calibri" panose="020F0502020204030204" pitchFamily="34" charset="0"/>
              </a:rPr>
              <a:t>	The degree of rivalry depends on:</a:t>
            </a:r>
          </a:p>
          <a:p>
            <a:pPr marL="285750" lvl="1" eaLnBrk="1" fontAlgn="auto" hangingPunct="1">
              <a:spcAft>
                <a:spcPts val="0"/>
              </a:spcAft>
              <a:buFont typeface="Arial" panose="020B0604020202020204" pitchFamily="34" charset="0"/>
              <a:buChar char="•"/>
              <a:defRPr/>
            </a:pPr>
            <a:r>
              <a:rPr lang="en-GB" b="1" i="1" dirty="0">
                <a:latin typeface="Calibri" panose="020F0502020204030204" pitchFamily="34" charset="0"/>
              </a:rPr>
              <a:t>Competitor concentration and balance.</a:t>
            </a:r>
          </a:p>
          <a:p>
            <a:pPr marL="285750" lvl="1" eaLnBrk="1" fontAlgn="auto" hangingPunct="1">
              <a:spcAft>
                <a:spcPts val="0"/>
              </a:spcAft>
              <a:buFont typeface="Arial" panose="020B0604020202020204" pitchFamily="34" charset="0"/>
              <a:buChar char="•"/>
              <a:defRPr/>
            </a:pPr>
            <a:r>
              <a:rPr lang="en-GB" b="1" i="1" dirty="0">
                <a:latin typeface="Calibri" panose="020F0502020204030204" pitchFamily="34" charset="0"/>
              </a:rPr>
              <a:t>Industry growth rate</a:t>
            </a:r>
            <a:r>
              <a:rPr lang="en-GB" b="1" dirty="0">
                <a:latin typeface="Calibri" panose="020F0502020204030204" pitchFamily="34" charset="0"/>
              </a:rPr>
              <a:t>. </a:t>
            </a:r>
          </a:p>
          <a:p>
            <a:pPr marL="285750" lvl="1" eaLnBrk="1" fontAlgn="auto" hangingPunct="1">
              <a:spcAft>
                <a:spcPts val="0"/>
              </a:spcAft>
              <a:buFont typeface="Arial" panose="020B0604020202020204" pitchFamily="34" charset="0"/>
              <a:buChar char="•"/>
              <a:defRPr/>
            </a:pPr>
            <a:r>
              <a:rPr lang="en-GB" b="1" i="1" dirty="0">
                <a:latin typeface="Calibri" panose="020F0502020204030204" pitchFamily="34" charset="0"/>
              </a:rPr>
              <a:t>High fixed costs.</a:t>
            </a:r>
          </a:p>
          <a:p>
            <a:pPr marL="285750" lvl="1" eaLnBrk="1" fontAlgn="auto" hangingPunct="1">
              <a:spcAft>
                <a:spcPts val="0"/>
              </a:spcAft>
              <a:buFont typeface="Arial" panose="020B0604020202020204" pitchFamily="34" charset="0"/>
              <a:buChar char="•"/>
              <a:defRPr/>
            </a:pPr>
            <a:r>
              <a:rPr lang="en-GB" b="1" i="1" dirty="0">
                <a:latin typeface="Calibri" panose="020F0502020204030204" pitchFamily="34" charset="0"/>
              </a:rPr>
              <a:t>High exit barriers.</a:t>
            </a:r>
          </a:p>
          <a:p>
            <a:pPr marL="285750" lvl="1" eaLnBrk="1" fontAlgn="auto" hangingPunct="1">
              <a:spcAft>
                <a:spcPts val="0"/>
              </a:spcAft>
              <a:buFont typeface="Arial" panose="020B0604020202020204" pitchFamily="34" charset="0"/>
              <a:buChar char="•"/>
              <a:defRPr/>
            </a:pPr>
            <a:r>
              <a:rPr lang="en-GB" b="1" i="1" dirty="0">
                <a:latin typeface="Calibri" panose="020F0502020204030204" pitchFamily="34" charset="0"/>
              </a:rPr>
              <a:t>Low differentiation.</a:t>
            </a:r>
          </a:p>
        </p:txBody>
      </p:sp>
      <p:sp>
        <p:nvSpPr>
          <p:cNvPr id="88068" name="Footer Placeholder 1">
            <a:extLst>
              <a:ext uri="{FF2B5EF4-FFF2-40B4-BE49-F238E27FC236}">
                <a16:creationId xmlns:a16="http://schemas.microsoft.com/office/drawing/2014/main" id="{576EDBA1-8CB9-4BCC-B272-A1C647F821C2}"/>
              </a:ext>
            </a:extLst>
          </p:cNvPr>
          <p:cNvSpPr>
            <a:spLocks noGrp="1"/>
          </p:cNvSpPr>
          <p:nvPr>
            <p:ph type="ftr" sz="quarter" idx="11"/>
          </p:nvPr>
        </p:nvSpPr>
        <p:spPr>
          <a:xfrm>
            <a:off x="6167438" y="6359525"/>
            <a:ext cx="4500562"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rPr>
              <a:t>Johnson, Whittington, Scholes, Angwin, Regner (2017)</a:t>
            </a:r>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0114" name="Title 1">
            <a:extLst>
              <a:ext uri="{FF2B5EF4-FFF2-40B4-BE49-F238E27FC236}">
                <a16:creationId xmlns:a16="http://schemas.microsoft.com/office/drawing/2014/main" id="{941B51DC-D0A4-494A-95FC-6836B05805E1}"/>
              </a:ext>
            </a:extLst>
          </p:cNvPr>
          <p:cNvSpPr>
            <a:spLocks noGrp="1" noChangeArrowheads="1"/>
          </p:cNvSpPr>
          <p:nvPr>
            <p:ph type="title"/>
          </p:nvPr>
        </p:nvSpPr>
        <p:spPr>
          <a:xfrm>
            <a:off x="2027238" y="476251"/>
            <a:ext cx="8229600" cy="600075"/>
          </a:xfrm>
        </p:spPr>
        <p:txBody>
          <a:bodyPr/>
          <a:lstStyle/>
          <a:p>
            <a:pPr eaLnBrk="1" hangingPunct="1"/>
            <a:r>
              <a:rPr lang="en-GB" altLang="en-US"/>
              <a:t>The five forces framework</a:t>
            </a:r>
          </a:p>
        </p:txBody>
      </p:sp>
      <p:sp>
        <p:nvSpPr>
          <p:cNvPr id="32771" name="Content Placeholder 5">
            <a:extLst>
              <a:ext uri="{FF2B5EF4-FFF2-40B4-BE49-F238E27FC236}">
                <a16:creationId xmlns:a16="http://schemas.microsoft.com/office/drawing/2014/main" id="{5BA354A5-6129-4788-A151-5A01B68AD9A0}"/>
              </a:ext>
            </a:extLst>
          </p:cNvPr>
          <p:cNvSpPr>
            <a:spLocks noGrp="1"/>
          </p:cNvSpPr>
          <p:nvPr>
            <p:ph idx="1"/>
          </p:nvPr>
        </p:nvSpPr>
        <p:spPr>
          <a:xfrm>
            <a:off x="2027238" y="1196976"/>
            <a:ext cx="8229600" cy="5313363"/>
          </a:xfrm>
        </p:spPr>
        <p:txBody>
          <a:bodyPr rtlCol="0">
            <a:normAutofit fontScale="92500" lnSpcReduction="20000"/>
          </a:bodyPr>
          <a:lstStyle/>
          <a:p>
            <a:pPr marL="292100" indent="-292100" eaLnBrk="1" fontAlgn="auto" hangingPunct="1">
              <a:spcAft>
                <a:spcPts val="0"/>
              </a:spcAft>
              <a:buNone/>
              <a:defRPr/>
            </a:pPr>
            <a:r>
              <a:rPr lang="en-US" b="1" i="1" dirty="0">
                <a:latin typeface="Calibri" panose="020F0502020204030204" pitchFamily="34" charset="0"/>
              </a:rPr>
              <a:t>The threat of entry</a:t>
            </a:r>
            <a:endParaRPr lang="en-GB" b="1" i="1" dirty="0">
              <a:latin typeface="Calibri" panose="020F0502020204030204" pitchFamily="34" charset="0"/>
            </a:endParaRPr>
          </a:p>
          <a:p>
            <a:pPr marL="325438" indent="-325438" eaLnBrk="1" fontAlgn="auto" hangingPunct="1">
              <a:spcAft>
                <a:spcPts val="0"/>
              </a:spcAft>
              <a:buClr>
                <a:srgbClr val="0F6FC6"/>
              </a:buClr>
              <a:buNone/>
              <a:defRPr/>
            </a:pPr>
            <a:r>
              <a:rPr lang="en-GB" dirty="0">
                <a:latin typeface="Calibri" panose="020F0502020204030204" pitchFamily="34" charset="0"/>
              </a:rPr>
              <a:t>	Barriers to entry are the factors that need to be overcome by new entrants if they are to compete. The threat of entry is low when the barriers to entry are high and vice versa.</a:t>
            </a:r>
          </a:p>
          <a:p>
            <a:pPr marL="325438" indent="-288925" eaLnBrk="1" fontAlgn="auto" hangingPunct="1">
              <a:spcAft>
                <a:spcPts val="0"/>
              </a:spcAft>
              <a:buClr>
                <a:srgbClr val="0F6FC6"/>
              </a:buClr>
              <a:buNone/>
              <a:defRPr/>
            </a:pPr>
            <a:r>
              <a:rPr lang="en-GB" dirty="0">
                <a:latin typeface="Calibri" panose="020F0502020204030204" pitchFamily="34" charset="0"/>
              </a:rPr>
              <a:t>The main barriers to entry are:</a:t>
            </a:r>
          </a:p>
          <a:p>
            <a:pPr marL="314325" lvl="1" indent="-314325" eaLnBrk="1" fontAlgn="auto" hangingPunct="1">
              <a:spcAft>
                <a:spcPts val="0"/>
              </a:spcAft>
              <a:buFont typeface="Arial" panose="020B0604020202020204" pitchFamily="34" charset="0"/>
              <a:buChar char="•"/>
              <a:defRPr/>
            </a:pPr>
            <a:r>
              <a:rPr lang="en-GB" b="1" i="1" dirty="0">
                <a:latin typeface="Calibri" panose="020F0502020204030204" pitchFamily="34" charset="0"/>
              </a:rPr>
              <a:t>Economies of scale/Experience/Network effects.</a:t>
            </a:r>
          </a:p>
          <a:p>
            <a:pPr marL="314325" lvl="1" indent="-314325" eaLnBrk="1" fontAlgn="auto" hangingPunct="1">
              <a:spcAft>
                <a:spcPts val="0"/>
              </a:spcAft>
              <a:buFont typeface="Arial" panose="020B0604020202020204" pitchFamily="34" charset="0"/>
              <a:buChar char="•"/>
              <a:defRPr/>
            </a:pPr>
            <a:r>
              <a:rPr lang="en-GB" b="1" i="1" dirty="0">
                <a:latin typeface="Calibri" panose="020F0502020204030204" pitchFamily="34" charset="0"/>
              </a:rPr>
              <a:t>Access to supply and distribution channels.</a:t>
            </a:r>
          </a:p>
          <a:p>
            <a:pPr marL="314325" lvl="1" indent="-314325" eaLnBrk="1" fontAlgn="auto" hangingPunct="1">
              <a:spcAft>
                <a:spcPts val="0"/>
              </a:spcAft>
              <a:buFont typeface="Arial" panose="020B0604020202020204" pitchFamily="34" charset="0"/>
              <a:buChar char="•"/>
              <a:defRPr/>
            </a:pPr>
            <a:r>
              <a:rPr lang="en-GB" b="1" i="1" dirty="0">
                <a:latin typeface="Calibri" panose="020F0502020204030204" pitchFamily="34" charset="0"/>
              </a:rPr>
              <a:t>Differentiation and market penetration costs.</a:t>
            </a:r>
          </a:p>
          <a:p>
            <a:pPr marL="314325" lvl="1" indent="-314325" eaLnBrk="1" fontAlgn="auto" hangingPunct="1">
              <a:spcAft>
                <a:spcPts val="0"/>
              </a:spcAft>
              <a:buFont typeface="Arial" panose="020B0604020202020204" pitchFamily="34" charset="0"/>
              <a:buChar char="•"/>
              <a:defRPr/>
            </a:pPr>
            <a:r>
              <a:rPr lang="en-GB" b="1" i="1" dirty="0">
                <a:latin typeface="Calibri" panose="020F0502020204030204" pitchFamily="34" charset="0"/>
              </a:rPr>
              <a:t>Legislation or government restrictions (e.g. licensing).</a:t>
            </a:r>
          </a:p>
          <a:p>
            <a:pPr marL="314325" lvl="1" indent="-314325" eaLnBrk="1" fontAlgn="auto" hangingPunct="1">
              <a:spcAft>
                <a:spcPts val="0"/>
              </a:spcAft>
              <a:buFont typeface="Arial" panose="020B0604020202020204" pitchFamily="34" charset="0"/>
              <a:buChar char="•"/>
              <a:defRPr/>
            </a:pPr>
            <a:r>
              <a:rPr lang="en-GB" b="1" i="1" dirty="0">
                <a:latin typeface="Calibri" panose="020F0502020204030204" pitchFamily="34" charset="0"/>
              </a:rPr>
              <a:t>Expected retaliation.</a:t>
            </a:r>
          </a:p>
          <a:p>
            <a:pPr marL="314325" lvl="1" indent="-314325" eaLnBrk="1" fontAlgn="auto" hangingPunct="1">
              <a:spcAft>
                <a:spcPts val="0"/>
              </a:spcAft>
              <a:buFont typeface="Arial" panose="020B0604020202020204" pitchFamily="34" charset="0"/>
              <a:buChar char="•"/>
              <a:defRPr/>
            </a:pPr>
            <a:r>
              <a:rPr lang="en-GB" b="1" i="1" dirty="0">
                <a:latin typeface="Calibri" panose="020F0502020204030204" pitchFamily="34" charset="0"/>
              </a:rPr>
              <a:t>Incumbency advantages.</a:t>
            </a:r>
          </a:p>
        </p:txBody>
      </p:sp>
      <p:sp>
        <p:nvSpPr>
          <p:cNvPr id="90116" name="Footer Placeholder 1">
            <a:extLst>
              <a:ext uri="{FF2B5EF4-FFF2-40B4-BE49-F238E27FC236}">
                <a16:creationId xmlns:a16="http://schemas.microsoft.com/office/drawing/2014/main" id="{D03E25E6-6763-4A19-A3A0-6D37433D6AD1}"/>
              </a:ext>
            </a:extLst>
          </p:cNvPr>
          <p:cNvSpPr>
            <a:spLocks noGrp="1"/>
          </p:cNvSpPr>
          <p:nvPr>
            <p:ph type="ftr" sz="quarter" idx="11"/>
          </p:nvPr>
        </p:nvSpPr>
        <p:spPr>
          <a:xfrm>
            <a:off x="5972176" y="6386513"/>
            <a:ext cx="4695825"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rPr>
              <a:t>Johnson, Whittington, Scholes, Angwin, Regner (2017)</a:t>
            </a:r>
          </a:p>
        </p:txBody>
      </p:sp>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2162" name="Title 1">
            <a:extLst>
              <a:ext uri="{FF2B5EF4-FFF2-40B4-BE49-F238E27FC236}">
                <a16:creationId xmlns:a16="http://schemas.microsoft.com/office/drawing/2014/main" id="{D661F5F0-7B03-4696-9E35-36AA64A30BAC}"/>
              </a:ext>
            </a:extLst>
          </p:cNvPr>
          <p:cNvSpPr>
            <a:spLocks noGrp="1" noChangeArrowheads="1"/>
          </p:cNvSpPr>
          <p:nvPr>
            <p:ph type="title"/>
          </p:nvPr>
        </p:nvSpPr>
        <p:spPr>
          <a:xfrm>
            <a:off x="1981200" y="277814"/>
            <a:ext cx="8229600" cy="600075"/>
          </a:xfrm>
        </p:spPr>
        <p:txBody>
          <a:bodyPr/>
          <a:lstStyle/>
          <a:p>
            <a:pPr eaLnBrk="1" hangingPunct="1"/>
            <a:r>
              <a:rPr lang="en-GB" altLang="en-US"/>
              <a:t>The five forces framework</a:t>
            </a:r>
          </a:p>
        </p:txBody>
      </p:sp>
      <p:sp>
        <p:nvSpPr>
          <p:cNvPr id="33795" name="Content Placeholder 2">
            <a:extLst>
              <a:ext uri="{FF2B5EF4-FFF2-40B4-BE49-F238E27FC236}">
                <a16:creationId xmlns:a16="http://schemas.microsoft.com/office/drawing/2014/main" id="{E141BC6C-68DD-4624-A857-D9DEF18F71DE}"/>
              </a:ext>
            </a:extLst>
          </p:cNvPr>
          <p:cNvSpPr>
            <a:spLocks noGrp="1"/>
          </p:cNvSpPr>
          <p:nvPr>
            <p:ph idx="1"/>
          </p:nvPr>
        </p:nvSpPr>
        <p:spPr>
          <a:xfrm>
            <a:off x="2027238" y="1366838"/>
            <a:ext cx="8229600" cy="4875212"/>
          </a:xfrm>
        </p:spPr>
        <p:txBody>
          <a:bodyPr rtlCol="0">
            <a:normAutofit fontScale="92500" lnSpcReduction="10000"/>
          </a:bodyPr>
          <a:lstStyle/>
          <a:p>
            <a:pPr marL="9525" indent="-9525" eaLnBrk="1" fontAlgn="auto" hangingPunct="1">
              <a:lnSpc>
                <a:spcPct val="95000"/>
              </a:lnSpc>
              <a:spcBef>
                <a:spcPct val="15000"/>
              </a:spcBef>
              <a:spcAft>
                <a:spcPts val="0"/>
              </a:spcAft>
              <a:buNone/>
              <a:tabLst>
                <a:tab pos="304800" algn="l"/>
              </a:tabLst>
              <a:defRPr/>
            </a:pPr>
            <a:r>
              <a:rPr lang="en-GB" sz="2800" b="1" i="1" dirty="0">
                <a:latin typeface="Calibri" panose="020F0502020204030204" pitchFamily="34" charset="0"/>
              </a:rPr>
              <a:t>The threat of substitutes</a:t>
            </a:r>
          </a:p>
          <a:p>
            <a:pPr marL="53975" indent="-53975" eaLnBrk="1" fontAlgn="auto" hangingPunct="1">
              <a:lnSpc>
                <a:spcPct val="95000"/>
              </a:lnSpc>
              <a:spcBef>
                <a:spcPct val="15000"/>
              </a:spcBef>
              <a:spcAft>
                <a:spcPts val="0"/>
              </a:spcAft>
              <a:buNone/>
              <a:tabLst>
                <a:tab pos="304800" algn="l"/>
              </a:tabLst>
              <a:defRPr/>
            </a:pPr>
            <a:r>
              <a:rPr lang="en-GB" sz="2400" dirty="0">
                <a:latin typeface="Calibri" panose="020F0502020204030204" pitchFamily="34" charset="0"/>
              </a:rPr>
              <a:t>	</a:t>
            </a:r>
            <a:r>
              <a:rPr lang="en-GB" sz="2400" b="1" i="1" dirty="0">
                <a:latin typeface="Calibri" panose="020F0502020204030204" pitchFamily="34" charset="0"/>
              </a:rPr>
              <a:t>Substitutes</a:t>
            </a:r>
            <a:r>
              <a:rPr lang="en-GB" sz="2400" dirty="0">
                <a:latin typeface="Calibri" panose="020F0502020204030204" pitchFamily="34" charset="0"/>
              </a:rPr>
              <a:t> are products or services that offer a similar benefit to an industry’s products or services, but have a different nature i.e. they are from outside the industry.</a:t>
            </a:r>
          </a:p>
          <a:p>
            <a:pPr marL="53975" indent="-53975" eaLnBrk="1" fontAlgn="auto" hangingPunct="1">
              <a:lnSpc>
                <a:spcPct val="95000"/>
              </a:lnSpc>
              <a:spcBef>
                <a:spcPct val="15000"/>
              </a:spcBef>
              <a:spcAft>
                <a:spcPts val="0"/>
              </a:spcAft>
              <a:buNone/>
              <a:tabLst>
                <a:tab pos="304800" algn="l"/>
              </a:tabLst>
              <a:defRPr/>
            </a:pPr>
            <a:r>
              <a:rPr lang="en-GB" sz="2400" dirty="0">
                <a:latin typeface="Calibri" panose="020F0502020204030204" pitchFamily="34" charset="0"/>
              </a:rPr>
              <a:t>	Customers will switch to alternatives (and thus the threat increases) if:</a:t>
            </a:r>
          </a:p>
          <a:p>
            <a:pPr marL="298450" indent="-298450" eaLnBrk="1" fontAlgn="auto" hangingPunct="1">
              <a:lnSpc>
                <a:spcPct val="95000"/>
              </a:lnSpc>
              <a:spcBef>
                <a:spcPct val="15000"/>
              </a:spcBef>
              <a:spcAft>
                <a:spcPts val="0"/>
              </a:spcAft>
              <a:buClr>
                <a:schemeClr val="tx1"/>
              </a:buClr>
              <a:defRPr/>
            </a:pPr>
            <a:r>
              <a:rPr lang="en-GB" sz="2400" b="1" i="1" dirty="0">
                <a:latin typeface="Calibri" panose="020F0502020204030204" pitchFamily="34" charset="0"/>
              </a:rPr>
              <a:t>The price/performance ratio </a:t>
            </a:r>
            <a:r>
              <a:rPr lang="en-GB" sz="2400" dirty="0">
                <a:latin typeface="Calibri" panose="020F0502020204030204" pitchFamily="34" charset="0"/>
              </a:rPr>
              <a:t>of the substitute is superior (e.g. aluminium is more expensive than steel but it is more cost efficient for car parts)</a:t>
            </a:r>
          </a:p>
          <a:p>
            <a:pPr marL="298450" indent="-298450" eaLnBrk="1" fontAlgn="auto" hangingPunct="1">
              <a:lnSpc>
                <a:spcPct val="95000"/>
              </a:lnSpc>
              <a:spcBef>
                <a:spcPct val="15000"/>
              </a:spcBef>
              <a:spcAft>
                <a:spcPts val="0"/>
              </a:spcAft>
              <a:buClr>
                <a:schemeClr val="tx1"/>
              </a:buClr>
              <a:defRPr/>
            </a:pPr>
            <a:r>
              <a:rPr lang="en-GB" sz="2400" dirty="0">
                <a:latin typeface="Calibri" panose="020F0502020204030204" pitchFamily="34" charset="0"/>
              </a:rPr>
              <a:t>The substitute </a:t>
            </a:r>
            <a:r>
              <a:rPr lang="en-GB" sz="2400" b="1" i="1" dirty="0">
                <a:latin typeface="Calibri" panose="020F0502020204030204" pitchFamily="34" charset="0"/>
              </a:rPr>
              <a:t>benefits from an innovation </a:t>
            </a:r>
            <a:r>
              <a:rPr lang="en-GB" sz="2400" dirty="0">
                <a:latin typeface="Calibri" panose="020F0502020204030204" pitchFamily="34" charset="0"/>
              </a:rPr>
              <a:t>that improves customer satisfaction (e.g. high speed trains can be quicker than airlines from city centre to city centre on short haul routes).</a:t>
            </a:r>
          </a:p>
          <a:p>
            <a:pPr marL="298450" indent="-298450" eaLnBrk="1" fontAlgn="auto" hangingPunct="1">
              <a:lnSpc>
                <a:spcPct val="95000"/>
              </a:lnSpc>
              <a:spcBef>
                <a:spcPct val="15000"/>
              </a:spcBef>
              <a:spcAft>
                <a:spcPts val="0"/>
              </a:spcAft>
              <a:buClr>
                <a:schemeClr val="tx1"/>
              </a:buClr>
              <a:defRPr/>
            </a:pPr>
            <a:r>
              <a:rPr lang="en-GB" sz="2400" b="1" i="1" dirty="0">
                <a:latin typeface="Calibri" panose="020F0502020204030204" pitchFamily="34" charset="0"/>
              </a:rPr>
              <a:t>Extra-industry effects</a:t>
            </a:r>
            <a:r>
              <a:rPr lang="en-GB" sz="2400" b="1" dirty="0">
                <a:latin typeface="Calibri" panose="020F0502020204030204" pitchFamily="34" charset="0"/>
              </a:rPr>
              <a:t>. </a:t>
            </a:r>
            <a:r>
              <a:rPr lang="en-GB" sz="2400" dirty="0">
                <a:latin typeface="Calibri" panose="020F0502020204030204" pitchFamily="34" charset="0"/>
              </a:rPr>
              <a:t>Substitutes come from outside the incumbents’ industry which forces managers to look outside their own industry to consider more distant threats and constraints.</a:t>
            </a:r>
            <a:endParaRPr lang="en-GB" sz="2400" b="1" dirty="0">
              <a:latin typeface="Calibri" panose="020F0502020204030204" pitchFamily="34" charset="0"/>
            </a:endParaRPr>
          </a:p>
        </p:txBody>
      </p:sp>
      <p:sp>
        <p:nvSpPr>
          <p:cNvPr id="92164" name="Footer Placeholder 1">
            <a:extLst>
              <a:ext uri="{FF2B5EF4-FFF2-40B4-BE49-F238E27FC236}">
                <a16:creationId xmlns:a16="http://schemas.microsoft.com/office/drawing/2014/main" id="{BE780E0D-5871-4477-A46C-D6D647889A0B}"/>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rPr>
              <a:t>Johnson, Whittington, Scholes, Angwin, Regner (2017)</a:t>
            </a:r>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4210" name="Title 1">
            <a:extLst>
              <a:ext uri="{FF2B5EF4-FFF2-40B4-BE49-F238E27FC236}">
                <a16:creationId xmlns:a16="http://schemas.microsoft.com/office/drawing/2014/main" id="{A3328F1F-11EF-43BF-9011-FF2FC2A8CBAA}"/>
              </a:ext>
            </a:extLst>
          </p:cNvPr>
          <p:cNvSpPr>
            <a:spLocks noGrp="1" noChangeArrowheads="1"/>
          </p:cNvSpPr>
          <p:nvPr>
            <p:ph type="title"/>
          </p:nvPr>
        </p:nvSpPr>
        <p:spPr>
          <a:xfrm>
            <a:off x="1997075" y="476251"/>
            <a:ext cx="8229600" cy="600075"/>
          </a:xfrm>
        </p:spPr>
        <p:txBody>
          <a:bodyPr/>
          <a:lstStyle/>
          <a:p>
            <a:pPr eaLnBrk="1" hangingPunct="1"/>
            <a:r>
              <a:rPr lang="en-GB" altLang="en-US"/>
              <a:t>The five forces framework</a:t>
            </a:r>
          </a:p>
        </p:txBody>
      </p:sp>
      <p:sp>
        <p:nvSpPr>
          <p:cNvPr id="2" name="Content Placeholder 2">
            <a:extLst>
              <a:ext uri="{FF2B5EF4-FFF2-40B4-BE49-F238E27FC236}">
                <a16:creationId xmlns:a16="http://schemas.microsoft.com/office/drawing/2014/main" id="{1C3A27B4-4FD8-4A75-B1C1-E1316376DC6D}"/>
              </a:ext>
            </a:extLst>
          </p:cNvPr>
          <p:cNvSpPr>
            <a:spLocks noGrp="1"/>
          </p:cNvSpPr>
          <p:nvPr>
            <p:ph idx="1"/>
          </p:nvPr>
        </p:nvSpPr>
        <p:spPr>
          <a:xfrm>
            <a:off x="2020889" y="1355726"/>
            <a:ext cx="8181975" cy="4594225"/>
          </a:xfrm>
        </p:spPr>
        <p:txBody>
          <a:bodyPr/>
          <a:lstStyle/>
          <a:p>
            <a:pPr eaLnBrk="1" hangingPunct="1">
              <a:buFont typeface="Wingdings 2" pitchFamily="18" charset="2"/>
              <a:buNone/>
              <a:defRPr/>
            </a:pPr>
            <a:r>
              <a:rPr lang="en-GB" sz="2400" b="1" i="1" dirty="0">
                <a:latin typeface="Calibri" panose="020F0502020204030204" pitchFamily="34" charset="0"/>
              </a:rPr>
              <a:t>The bargaining power of buyers</a:t>
            </a:r>
            <a:endParaRPr lang="en-GB" sz="2400" dirty="0">
              <a:latin typeface="Calibri" panose="020F0502020204030204" pitchFamily="34" charset="0"/>
            </a:endParaRPr>
          </a:p>
          <a:p>
            <a:pPr eaLnBrk="1" hangingPunct="1">
              <a:buFont typeface="Wingdings 2" pitchFamily="18" charset="2"/>
              <a:buNone/>
              <a:defRPr/>
            </a:pPr>
            <a:r>
              <a:rPr lang="en-GB" sz="2400" dirty="0">
                <a:latin typeface="Calibri" panose="020F0502020204030204" pitchFamily="34" charset="0"/>
              </a:rPr>
              <a:t>	Buyers are the organisation’s immediate customers, not necessarily the ultimate consumers. </a:t>
            </a:r>
          </a:p>
          <a:p>
            <a:pPr eaLnBrk="1" hangingPunct="1">
              <a:buFont typeface="Wingdings 2" pitchFamily="18" charset="2"/>
              <a:buNone/>
              <a:defRPr/>
            </a:pPr>
            <a:r>
              <a:rPr lang="en-GB" sz="2400" dirty="0">
                <a:latin typeface="Calibri" panose="020F0502020204030204" pitchFamily="34" charset="0"/>
              </a:rPr>
              <a:t>	If buyers are powerful, then they can demand cheap prices or product/service improvements to reduce profits.</a:t>
            </a:r>
          </a:p>
          <a:p>
            <a:pPr eaLnBrk="1" hangingPunct="1">
              <a:buFont typeface="Wingdings 2" pitchFamily="18" charset="2"/>
              <a:buNone/>
              <a:defRPr/>
            </a:pPr>
            <a:r>
              <a:rPr lang="en-GB" sz="2400" dirty="0">
                <a:latin typeface="Calibri" panose="020F0502020204030204" pitchFamily="34" charset="0"/>
              </a:rPr>
              <a:t>	Buyer power is likely to be high when:</a:t>
            </a:r>
          </a:p>
          <a:p>
            <a:pPr marL="333375" lvl="1" indent="-209550" eaLnBrk="1" hangingPunct="1">
              <a:buFont typeface="Arial" charset="0"/>
              <a:buChar char="•"/>
              <a:defRPr/>
            </a:pPr>
            <a:r>
              <a:rPr lang="en-GB" sz="2000" b="1" i="1" dirty="0">
                <a:latin typeface="Calibri" panose="020F0502020204030204" pitchFamily="34" charset="0"/>
              </a:rPr>
              <a:t>Buyers are concentrated.</a:t>
            </a:r>
          </a:p>
          <a:p>
            <a:pPr marL="323850" lvl="1" indent="-190500" eaLnBrk="1" hangingPunct="1">
              <a:buFont typeface="Arial" charset="0"/>
              <a:buChar char="•"/>
              <a:defRPr/>
            </a:pPr>
            <a:r>
              <a:rPr lang="en-GB" sz="2000" b="1" i="1" dirty="0">
                <a:latin typeface="Calibri" panose="020F0502020204030204" pitchFamily="34" charset="0"/>
              </a:rPr>
              <a:t>Buyers have low switching costs.</a:t>
            </a:r>
          </a:p>
          <a:p>
            <a:pPr marL="323850" lvl="1" indent="-190500" eaLnBrk="1" hangingPunct="1">
              <a:buFont typeface="Arial" charset="0"/>
              <a:buChar char="•"/>
              <a:defRPr/>
            </a:pPr>
            <a:r>
              <a:rPr lang="en-GB" sz="2000" b="1" i="1" dirty="0">
                <a:latin typeface="Calibri" panose="020F0502020204030204" pitchFamily="34" charset="0"/>
              </a:rPr>
              <a:t>Buyers can supply their own inputs (backward vertical integration).</a:t>
            </a:r>
          </a:p>
          <a:p>
            <a:pPr marL="323850" lvl="1" indent="-190500" eaLnBrk="1" hangingPunct="1">
              <a:buFont typeface="Arial" charset="0"/>
              <a:buChar char="•"/>
              <a:defRPr/>
            </a:pPr>
            <a:r>
              <a:rPr lang="en-GB" sz="2000" b="1" i="1" dirty="0">
                <a:latin typeface="Calibri" panose="020F0502020204030204" pitchFamily="34" charset="0"/>
              </a:rPr>
              <a:t>Low buyer profits </a:t>
            </a:r>
            <a:r>
              <a:rPr lang="en-GB" sz="2000" dirty="0">
                <a:latin typeface="Calibri" panose="020F0502020204030204" pitchFamily="34" charset="0"/>
              </a:rPr>
              <a:t>(under pressure to improve profits) and the purchased inputs have a </a:t>
            </a:r>
            <a:r>
              <a:rPr lang="en-GB" sz="2000" b="1" i="1" dirty="0">
                <a:latin typeface="Calibri" panose="020F0502020204030204" pitchFamily="34" charset="0"/>
              </a:rPr>
              <a:t>low impact on quality </a:t>
            </a:r>
            <a:r>
              <a:rPr lang="en-GB" sz="2000" dirty="0">
                <a:latin typeface="Calibri" panose="020F0502020204030204" pitchFamily="34" charset="0"/>
              </a:rPr>
              <a:t>(can cut costs without loss of quality).</a:t>
            </a:r>
          </a:p>
          <a:p>
            <a:pPr marL="569913" lvl="1" indent="-295275" eaLnBrk="1" hangingPunct="1">
              <a:buFont typeface="Arial" charset="0"/>
              <a:buChar char="•"/>
              <a:defRPr/>
            </a:pPr>
            <a:endParaRPr lang="en-GB" sz="2000" b="1" i="1" dirty="0">
              <a:latin typeface="Calibri" panose="020F0502020204030204" pitchFamily="34" charset="0"/>
            </a:endParaRPr>
          </a:p>
        </p:txBody>
      </p:sp>
      <p:sp>
        <p:nvSpPr>
          <p:cNvPr id="94212" name="Footer Placeholder 2">
            <a:extLst>
              <a:ext uri="{FF2B5EF4-FFF2-40B4-BE49-F238E27FC236}">
                <a16:creationId xmlns:a16="http://schemas.microsoft.com/office/drawing/2014/main" id="{6488CF0E-72B6-4911-908F-965EF5D3E5C7}"/>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rPr>
              <a:t>Johnson, Whittington, Scholes, Angwin, Regner (2017)</a:t>
            </a:r>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6258" name="Title 1">
            <a:extLst>
              <a:ext uri="{FF2B5EF4-FFF2-40B4-BE49-F238E27FC236}">
                <a16:creationId xmlns:a16="http://schemas.microsoft.com/office/drawing/2014/main" id="{732FDE48-F89B-4E0C-9FF5-594404D6F642}"/>
              </a:ext>
            </a:extLst>
          </p:cNvPr>
          <p:cNvSpPr>
            <a:spLocks noGrp="1" noChangeArrowheads="1"/>
          </p:cNvSpPr>
          <p:nvPr>
            <p:ph type="title"/>
          </p:nvPr>
        </p:nvSpPr>
        <p:spPr>
          <a:xfrm>
            <a:off x="1981200" y="277814"/>
            <a:ext cx="8229600" cy="600075"/>
          </a:xfrm>
        </p:spPr>
        <p:txBody>
          <a:bodyPr/>
          <a:lstStyle/>
          <a:p>
            <a:pPr eaLnBrk="1" hangingPunct="1"/>
            <a:r>
              <a:rPr lang="en-GB" altLang="en-US"/>
              <a:t>The five forces framework</a:t>
            </a:r>
          </a:p>
        </p:txBody>
      </p:sp>
      <p:sp>
        <p:nvSpPr>
          <p:cNvPr id="96259" name="Content Placeholder 2">
            <a:extLst>
              <a:ext uri="{FF2B5EF4-FFF2-40B4-BE49-F238E27FC236}">
                <a16:creationId xmlns:a16="http://schemas.microsoft.com/office/drawing/2014/main" id="{BA2FE544-6B56-43AC-A689-B8A2B9239A31}"/>
              </a:ext>
            </a:extLst>
          </p:cNvPr>
          <p:cNvSpPr>
            <a:spLocks noGrp="1" noChangeArrowheads="1"/>
          </p:cNvSpPr>
          <p:nvPr>
            <p:ph idx="1"/>
          </p:nvPr>
        </p:nvSpPr>
        <p:spPr>
          <a:xfrm>
            <a:off x="2025650" y="1333500"/>
            <a:ext cx="8229600" cy="4764088"/>
          </a:xfrm>
        </p:spPr>
        <p:txBody>
          <a:bodyPr/>
          <a:lstStyle/>
          <a:p>
            <a:pPr marL="263525" indent="-263525" eaLnBrk="1" hangingPunct="1">
              <a:buNone/>
            </a:pPr>
            <a:r>
              <a:rPr lang="en-GB" altLang="en-US" sz="2800" b="1" i="1">
                <a:latin typeface="Calibri" panose="020F0502020204030204" pitchFamily="34" charset="0"/>
              </a:rPr>
              <a:t>The bargaining power of suppliers</a:t>
            </a:r>
          </a:p>
          <a:p>
            <a:pPr marL="263525" indent="-263525" eaLnBrk="1" hangingPunct="1">
              <a:buNone/>
            </a:pPr>
            <a:r>
              <a:rPr lang="en-GB" altLang="en-US" sz="2800">
                <a:latin typeface="Calibri" panose="020F0502020204030204" pitchFamily="34" charset="0"/>
              </a:rPr>
              <a:t>	Suppliers are those who supply what organisations need to produce the product or service. Powerful suppliers can reduce an organisation’s profits. </a:t>
            </a:r>
          </a:p>
          <a:p>
            <a:pPr marL="263525" indent="-263525" eaLnBrk="1" hangingPunct="1">
              <a:buNone/>
            </a:pPr>
            <a:r>
              <a:rPr lang="en-GB" altLang="en-US" sz="2800">
                <a:latin typeface="Calibri" panose="020F0502020204030204" pitchFamily="34" charset="0"/>
              </a:rPr>
              <a:t>	Supplier power is likely to be high when:</a:t>
            </a:r>
          </a:p>
          <a:p>
            <a:pPr marL="314325" lvl="1" indent="-209550" eaLnBrk="1" hangingPunct="1">
              <a:buFont typeface="Arial" panose="020B0604020202020204" pitchFamily="34" charset="0"/>
              <a:buChar char="•"/>
            </a:pPr>
            <a:r>
              <a:rPr lang="en-GB" altLang="en-US" sz="2400" b="1" i="1">
                <a:latin typeface="Calibri" panose="020F0502020204030204" pitchFamily="34" charset="0"/>
              </a:rPr>
              <a:t>The suppliers are concentrated (few of them).</a:t>
            </a:r>
          </a:p>
          <a:p>
            <a:pPr marL="314325" lvl="1" indent="-209550" eaLnBrk="1" hangingPunct="1">
              <a:buFont typeface="Arial" panose="020B0604020202020204" pitchFamily="34" charset="0"/>
              <a:buChar char="•"/>
            </a:pPr>
            <a:r>
              <a:rPr lang="en-GB" altLang="en-US" sz="2400" b="1" i="1">
                <a:latin typeface="Calibri" panose="020F0502020204030204" pitchFamily="34" charset="0"/>
              </a:rPr>
              <a:t>Suppliers provide a specialist or rare input.</a:t>
            </a:r>
          </a:p>
          <a:p>
            <a:pPr marL="314325" lvl="1" indent="-209550" eaLnBrk="1" hangingPunct="1">
              <a:buFont typeface="Arial" panose="020B0604020202020204" pitchFamily="34" charset="0"/>
              <a:buChar char="•"/>
            </a:pPr>
            <a:r>
              <a:rPr lang="en-GB" altLang="en-US" sz="2400" b="1" i="1">
                <a:latin typeface="Calibri" panose="020F0502020204030204" pitchFamily="34" charset="0"/>
              </a:rPr>
              <a:t>Switching costs are high (it is disruptive or expensive to change suppliers).</a:t>
            </a:r>
          </a:p>
          <a:p>
            <a:pPr marL="314325" lvl="1" indent="-209550" eaLnBrk="1" hangingPunct="1">
              <a:buFont typeface="Arial" panose="020B0604020202020204" pitchFamily="34" charset="0"/>
              <a:buChar char="•"/>
            </a:pPr>
            <a:r>
              <a:rPr lang="en-GB" altLang="en-US" sz="2400" b="1" i="1">
                <a:latin typeface="Calibri" panose="020F0502020204030204" pitchFamily="34" charset="0"/>
              </a:rPr>
              <a:t>Suppliers can integrate forwards (e.g. low-cost airlines have cut out the use of travel agents).</a:t>
            </a:r>
          </a:p>
        </p:txBody>
      </p:sp>
      <p:sp>
        <p:nvSpPr>
          <p:cNvPr id="96260" name="Footer Placeholder 1">
            <a:extLst>
              <a:ext uri="{FF2B5EF4-FFF2-40B4-BE49-F238E27FC236}">
                <a16:creationId xmlns:a16="http://schemas.microsoft.com/office/drawing/2014/main" id="{AFEC0101-2C7F-4EA0-8A53-B3DDCAD8BF76}"/>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rPr>
              <a:t>Johnson, Whittington, Scholes, Angwin, Regner (2017)</a:t>
            </a:r>
          </a:p>
        </p:txBody>
      </p:sp>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8306" name="Title 1">
            <a:extLst>
              <a:ext uri="{FF2B5EF4-FFF2-40B4-BE49-F238E27FC236}">
                <a16:creationId xmlns:a16="http://schemas.microsoft.com/office/drawing/2014/main" id="{E9CEAFDB-1298-481D-9D07-1BD73083648D}"/>
              </a:ext>
            </a:extLst>
          </p:cNvPr>
          <p:cNvSpPr>
            <a:spLocks noGrp="1" noChangeArrowheads="1"/>
          </p:cNvSpPr>
          <p:nvPr>
            <p:ph type="title"/>
          </p:nvPr>
        </p:nvSpPr>
        <p:spPr>
          <a:xfrm>
            <a:off x="1981200" y="196850"/>
            <a:ext cx="8229600" cy="774700"/>
          </a:xfrm>
        </p:spPr>
        <p:txBody>
          <a:bodyPr/>
          <a:lstStyle/>
          <a:p>
            <a:pPr eaLnBrk="1" hangingPunct="1"/>
            <a:r>
              <a:rPr lang="en-GB" altLang="en-US"/>
              <a:t>Complementors</a:t>
            </a:r>
          </a:p>
        </p:txBody>
      </p:sp>
      <p:sp>
        <p:nvSpPr>
          <p:cNvPr id="3" name="Content Placeholder 2">
            <a:extLst>
              <a:ext uri="{FF2B5EF4-FFF2-40B4-BE49-F238E27FC236}">
                <a16:creationId xmlns:a16="http://schemas.microsoft.com/office/drawing/2014/main" id="{182FB90E-C80C-431C-9DF8-501068AB25A5}"/>
              </a:ext>
            </a:extLst>
          </p:cNvPr>
          <p:cNvSpPr>
            <a:spLocks noGrp="1"/>
          </p:cNvSpPr>
          <p:nvPr>
            <p:ph idx="1"/>
          </p:nvPr>
        </p:nvSpPr>
        <p:spPr>
          <a:xfrm>
            <a:off x="2046288" y="1423988"/>
            <a:ext cx="8229600" cy="4525962"/>
          </a:xfrm>
        </p:spPr>
        <p:txBody>
          <a:bodyPr rtlCol="0">
            <a:normAutofit fontScale="77500" lnSpcReduction="20000"/>
          </a:bodyPr>
          <a:lstStyle/>
          <a:p>
            <a:pPr eaLnBrk="1" fontAlgn="auto" hangingPunct="1">
              <a:spcAft>
                <a:spcPts val="0"/>
              </a:spcAft>
              <a:buNone/>
              <a:defRPr/>
            </a:pPr>
            <a:r>
              <a:rPr lang="en-GB" b="1" i="1" dirty="0">
                <a:latin typeface="Calibri" panose="020F0502020204030204" pitchFamily="34" charset="0"/>
              </a:rPr>
              <a:t>Demand </a:t>
            </a:r>
            <a:r>
              <a:rPr lang="en-GB" b="1" i="1" dirty="0" err="1">
                <a:latin typeface="Calibri" panose="020F0502020204030204" pitchFamily="34" charset="0"/>
              </a:rPr>
              <a:t>complementors</a:t>
            </a:r>
            <a:r>
              <a:rPr lang="en-GB" b="1" i="1" dirty="0">
                <a:latin typeface="Calibri" panose="020F0502020204030204" pitchFamily="34" charset="0"/>
              </a:rPr>
              <a:t>:</a:t>
            </a:r>
            <a:r>
              <a:rPr lang="en-GB" b="1" dirty="0">
                <a:latin typeface="Calibri" panose="020F0502020204030204" pitchFamily="34" charset="0"/>
              </a:rPr>
              <a:t>	</a:t>
            </a:r>
          </a:p>
          <a:p>
            <a:pPr marL="266700" indent="-266700" eaLnBrk="1" fontAlgn="auto" hangingPunct="1">
              <a:spcAft>
                <a:spcPts val="0"/>
              </a:spcAft>
              <a:buNone/>
              <a:defRPr/>
            </a:pPr>
            <a:r>
              <a:rPr lang="en-GB" dirty="0">
                <a:latin typeface="Calibri" panose="020F0502020204030204" pitchFamily="34" charset="0"/>
              </a:rPr>
              <a:t>	An organisation is your </a:t>
            </a:r>
            <a:r>
              <a:rPr lang="en-GB" dirty="0" err="1">
                <a:latin typeface="Calibri" panose="020F0502020204030204" pitchFamily="34" charset="0"/>
              </a:rPr>
              <a:t>complementor</a:t>
            </a:r>
            <a:r>
              <a:rPr lang="en-GB" i="1" dirty="0">
                <a:latin typeface="Calibri" panose="020F0502020204030204" pitchFamily="34" charset="0"/>
              </a:rPr>
              <a:t> </a:t>
            </a:r>
            <a:r>
              <a:rPr lang="en-GB" dirty="0">
                <a:latin typeface="Calibri" panose="020F0502020204030204" pitchFamily="34" charset="0"/>
              </a:rPr>
              <a:t>if it enhances your business attractiveness to customers. (E.g. app suppliers are </a:t>
            </a:r>
            <a:r>
              <a:rPr lang="en-GB" dirty="0" err="1">
                <a:latin typeface="Calibri" panose="020F0502020204030204" pitchFamily="34" charset="0"/>
              </a:rPr>
              <a:t>complementors</a:t>
            </a:r>
            <a:r>
              <a:rPr lang="en-GB" dirty="0">
                <a:latin typeface="Calibri" panose="020F0502020204030204" pitchFamily="34" charset="0"/>
              </a:rPr>
              <a:t> to smartphone producers).</a:t>
            </a:r>
          </a:p>
          <a:p>
            <a:pPr marL="266700" indent="-266700" eaLnBrk="1" fontAlgn="auto" hangingPunct="1">
              <a:spcAft>
                <a:spcPts val="0"/>
              </a:spcAft>
              <a:buNone/>
              <a:defRPr/>
            </a:pPr>
            <a:endParaRPr lang="en-GB" dirty="0">
              <a:latin typeface="Calibri" panose="020F0502020204030204" pitchFamily="34" charset="0"/>
            </a:endParaRPr>
          </a:p>
          <a:p>
            <a:pPr eaLnBrk="1" fontAlgn="auto" hangingPunct="1">
              <a:spcAft>
                <a:spcPts val="0"/>
              </a:spcAft>
              <a:buNone/>
              <a:defRPr/>
            </a:pPr>
            <a:r>
              <a:rPr lang="en-GB" b="1" i="1" dirty="0">
                <a:latin typeface="Calibri" panose="020F0502020204030204" pitchFamily="34" charset="0"/>
              </a:rPr>
              <a:t>Supply </a:t>
            </a:r>
            <a:r>
              <a:rPr lang="en-GB" b="1" i="1" dirty="0" err="1">
                <a:latin typeface="Calibri" panose="020F0502020204030204" pitchFamily="34" charset="0"/>
              </a:rPr>
              <a:t>complementors</a:t>
            </a:r>
            <a:r>
              <a:rPr lang="en-GB" b="1" i="1" dirty="0">
                <a:latin typeface="Calibri" panose="020F0502020204030204" pitchFamily="34" charset="0"/>
              </a:rPr>
              <a:t>:</a:t>
            </a:r>
          </a:p>
          <a:p>
            <a:pPr marL="266700" indent="-266700" eaLnBrk="1" fontAlgn="auto" hangingPunct="1">
              <a:spcAft>
                <a:spcPts val="0"/>
              </a:spcAft>
              <a:buNone/>
              <a:defRPr/>
            </a:pPr>
            <a:r>
              <a:rPr lang="en-GB" dirty="0">
                <a:latin typeface="Calibri" panose="020F0502020204030204" pitchFamily="34" charset="0"/>
              </a:rPr>
              <a:t>	 An organisation is a </a:t>
            </a:r>
            <a:r>
              <a:rPr lang="en-GB" dirty="0" err="1">
                <a:latin typeface="Calibri" panose="020F0502020204030204" pitchFamily="34" charset="0"/>
              </a:rPr>
              <a:t>complementor</a:t>
            </a:r>
            <a:r>
              <a:rPr lang="en-GB" dirty="0">
                <a:latin typeface="Calibri" panose="020F0502020204030204" pitchFamily="34" charset="0"/>
              </a:rPr>
              <a:t> with respect to suppliers if it is more attractive for a supplier to deliver when it also supplies the other organisation. (E.g. a competing airline can be a </a:t>
            </a:r>
            <a:r>
              <a:rPr lang="en-GB" dirty="0" err="1">
                <a:latin typeface="Calibri" panose="020F0502020204030204" pitchFamily="34" charset="0"/>
              </a:rPr>
              <a:t>complementor</a:t>
            </a:r>
            <a:r>
              <a:rPr lang="en-GB" dirty="0">
                <a:latin typeface="Calibri" panose="020F0502020204030204" pitchFamily="34" charset="0"/>
              </a:rPr>
              <a:t> with respect to a supplier like Boeing – as Boeing may invest more in improvements if they are supplying both airlines).</a:t>
            </a:r>
          </a:p>
        </p:txBody>
      </p:sp>
      <p:sp>
        <p:nvSpPr>
          <p:cNvPr id="98308" name="Footer Placeholder 1">
            <a:extLst>
              <a:ext uri="{FF2B5EF4-FFF2-40B4-BE49-F238E27FC236}">
                <a16:creationId xmlns:a16="http://schemas.microsoft.com/office/drawing/2014/main" id="{01B4DFC0-DE20-40EA-A50A-17EDD868847F}"/>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rPr>
              <a:t>Johnson, Whittington, Scholes, Angwin, Regner (2017)</a:t>
            </a:r>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0354" name="Title 1">
            <a:extLst>
              <a:ext uri="{FF2B5EF4-FFF2-40B4-BE49-F238E27FC236}">
                <a16:creationId xmlns:a16="http://schemas.microsoft.com/office/drawing/2014/main" id="{FF72A6A7-3C5E-4C56-8D11-5F3B6A5D9875}"/>
              </a:ext>
            </a:extLst>
          </p:cNvPr>
          <p:cNvSpPr>
            <a:spLocks noGrp="1" noChangeArrowheads="1"/>
          </p:cNvSpPr>
          <p:nvPr>
            <p:ph type="title"/>
          </p:nvPr>
        </p:nvSpPr>
        <p:spPr>
          <a:xfrm>
            <a:off x="1952625" y="0"/>
            <a:ext cx="8229600" cy="1143000"/>
          </a:xfrm>
        </p:spPr>
        <p:txBody>
          <a:bodyPr/>
          <a:lstStyle/>
          <a:p>
            <a:pPr eaLnBrk="1" hangingPunct="1"/>
            <a:r>
              <a:rPr lang="en-GB" altLang="en-US" sz="3200" b="1"/>
              <a:t>Implications of five forces analysis</a:t>
            </a:r>
          </a:p>
        </p:txBody>
      </p:sp>
      <p:sp>
        <p:nvSpPr>
          <p:cNvPr id="100355" name="Content Placeholder 2">
            <a:extLst>
              <a:ext uri="{FF2B5EF4-FFF2-40B4-BE49-F238E27FC236}">
                <a16:creationId xmlns:a16="http://schemas.microsoft.com/office/drawing/2014/main" id="{FF7A1F54-C0B0-4645-8CC5-3CD1D4F706C9}"/>
              </a:ext>
            </a:extLst>
          </p:cNvPr>
          <p:cNvSpPr>
            <a:spLocks noGrp="1" noChangeArrowheads="1"/>
          </p:cNvSpPr>
          <p:nvPr>
            <p:ph idx="1"/>
          </p:nvPr>
        </p:nvSpPr>
        <p:spPr>
          <a:xfrm>
            <a:off x="1835150" y="1498601"/>
            <a:ext cx="8521700" cy="4391025"/>
          </a:xfrm>
        </p:spPr>
        <p:txBody>
          <a:bodyPr/>
          <a:lstStyle/>
          <a:p>
            <a:pPr marL="292100" indent="-292100" eaLnBrk="1" hangingPunct="1">
              <a:buClr>
                <a:schemeClr val="tx1"/>
              </a:buClr>
            </a:pPr>
            <a:r>
              <a:rPr lang="en-GB" altLang="en-US" sz="3000">
                <a:latin typeface="Calibri" panose="020F0502020204030204" pitchFamily="34" charset="0"/>
              </a:rPr>
              <a:t>Identifies the </a:t>
            </a:r>
            <a:r>
              <a:rPr lang="en-GB" altLang="en-US" sz="3000" i="1">
                <a:solidFill>
                  <a:srgbClr val="0070C0"/>
                </a:solidFill>
                <a:latin typeface="Calibri" panose="020F0502020204030204" pitchFamily="34" charset="0"/>
              </a:rPr>
              <a:t>attractiveness</a:t>
            </a:r>
            <a:r>
              <a:rPr lang="en-GB" altLang="en-US" sz="3000">
                <a:latin typeface="Calibri" panose="020F0502020204030204" pitchFamily="34" charset="0"/>
              </a:rPr>
              <a:t> of industries – which industries/markets to enter or leave.</a:t>
            </a:r>
          </a:p>
          <a:p>
            <a:pPr marL="292100" indent="-292100" eaLnBrk="1" hangingPunct="1">
              <a:buClr>
                <a:schemeClr val="tx1"/>
              </a:buClr>
            </a:pPr>
            <a:r>
              <a:rPr lang="en-GB" altLang="en-US" sz="3000">
                <a:latin typeface="Calibri" panose="020F0502020204030204" pitchFamily="34" charset="0"/>
              </a:rPr>
              <a:t>Identifies </a:t>
            </a:r>
            <a:r>
              <a:rPr lang="en-GB" altLang="en-US" sz="3000" i="1">
                <a:solidFill>
                  <a:srgbClr val="0070C0"/>
                </a:solidFill>
                <a:latin typeface="Calibri" panose="020F0502020204030204" pitchFamily="34" charset="0"/>
              </a:rPr>
              <a:t>strategies to influence </a:t>
            </a:r>
            <a:r>
              <a:rPr lang="en-GB" altLang="en-US" sz="3000">
                <a:latin typeface="Calibri" panose="020F0502020204030204" pitchFamily="34" charset="0"/>
              </a:rPr>
              <a:t>the impact of the forces, for example, building barriers to entry by becoming more vertically integrated.</a:t>
            </a:r>
          </a:p>
          <a:p>
            <a:pPr marL="292100" indent="-292100" eaLnBrk="1" hangingPunct="1">
              <a:buClr>
                <a:schemeClr val="tx1"/>
              </a:buClr>
            </a:pPr>
            <a:r>
              <a:rPr lang="en-GB" altLang="en-US" sz="3000">
                <a:latin typeface="Calibri" panose="020F0502020204030204" pitchFamily="34" charset="0"/>
              </a:rPr>
              <a:t>The forces may have a </a:t>
            </a:r>
            <a:r>
              <a:rPr lang="en-GB" altLang="en-US" sz="3000" i="1">
                <a:solidFill>
                  <a:srgbClr val="0070C0"/>
                </a:solidFill>
                <a:latin typeface="Calibri" panose="020F0502020204030204" pitchFamily="34" charset="0"/>
              </a:rPr>
              <a:t>different impact on different organisations </a:t>
            </a:r>
            <a:r>
              <a:rPr lang="en-GB" altLang="en-US" sz="3000">
                <a:latin typeface="Calibri" panose="020F0502020204030204" pitchFamily="34" charset="0"/>
              </a:rPr>
              <a:t>e.g. large firms can deal with barriers to entry more easily than small firms. </a:t>
            </a:r>
          </a:p>
        </p:txBody>
      </p:sp>
      <p:pic>
        <p:nvPicPr>
          <p:cNvPr id="100356" name="Picture 5">
            <a:extLst>
              <a:ext uri="{FF2B5EF4-FFF2-40B4-BE49-F238E27FC236}">
                <a16:creationId xmlns:a16="http://schemas.microsoft.com/office/drawing/2014/main" id="{C70407EB-4E5A-43BA-9449-141F7BE707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99463" y="6011863"/>
            <a:ext cx="2081212" cy="773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0357" name="Footer Placeholder 1">
            <a:extLst>
              <a:ext uri="{FF2B5EF4-FFF2-40B4-BE49-F238E27FC236}">
                <a16:creationId xmlns:a16="http://schemas.microsoft.com/office/drawing/2014/main" id="{7E17DE23-FAFD-43E3-A5A6-51D0EBB837EE}"/>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rPr>
              <a:t>Johnson, Whittington, Scholes, Angwin, Regner (2017)</a:t>
            </a:r>
          </a:p>
        </p:txBody>
      </p:sp>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402" name="Title 1">
            <a:extLst>
              <a:ext uri="{FF2B5EF4-FFF2-40B4-BE49-F238E27FC236}">
                <a16:creationId xmlns:a16="http://schemas.microsoft.com/office/drawing/2014/main" id="{78CA003C-5882-4BCC-BBEE-49D0705AFE2A}"/>
              </a:ext>
            </a:extLst>
          </p:cNvPr>
          <p:cNvSpPr>
            <a:spLocks noGrp="1" noChangeArrowheads="1"/>
          </p:cNvSpPr>
          <p:nvPr>
            <p:ph type="title"/>
          </p:nvPr>
        </p:nvSpPr>
        <p:spPr>
          <a:xfrm>
            <a:off x="1981200" y="287338"/>
            <a:ext cx="8229600" cy="595312"/>
          </a:xfrm>
        </p:spPr>
        <p:txBody>
          <a:bodyPr/>
          <a:lstStyle/>
          <a:p>
            <a:pPr eaLnBrk="1" hangingPunct="1"/>
            <a:r>
              <a:rPr lang="en-GB" altLang="en-US"/>
              <a:t>Issues in five forces analysis</a:t>
            </a:r>
          </a:p>
        </p:txBody>
      </p:sp>
      <p:sp>
        <p:nvSpPr>
          <p:cNvPr id="102403" name="Content Placeholder 2">
            <a:extLst>
              <a:ext uri="{FF2B5EF4-FFF2-40B4-BE49-F238E27FC236}">
                <a16:creationId xmlns:a16="http://schemas.microsoft.com/office/drawing/2014/main" id="{22BC1CB5-0CDE-4EA5-B035-E270AD8B9686}"/>
              </a:ext>
            </a:extLst>
          </p:cNvPr>
          <p:cNvSpPr>
            <a:spLocks noGrp="1" noChangeArrowheads="1"/>
          </p:cNvSpPr>
          <p:nvPr>
            <p:ph idx="1"/>
          </p:nvPr>
        </p:nvSpPr>
        <p:spPr>
          <a:xfrm>
            <a:off x="1911351" y="1374776"/>
            <a:ext cx="8780463" cy="5013325"/>
          </a:xfrm>
        </p:spPr>
        <p:txBody>
          <a:bodyPr/>
          <a:lstStyle/>
          <a:p>
            <a:pPr marL="419100" indent="-314325" eaLnBrk="1" hangingPunct="1">
              <a:lnSpc>
                <a:spcPts val="3000"/>
              </a:lnSpc>
              <a:spcBef>
                <a:spcPts val="400"/>
              </a:spcBef>
            </a:pPr>
            <a:r>
              <a:rPr lang="en-GB" altLang="en-US" sz="2800" b="1" i="1">
                <a:latin typeface="Calibri" panose="020F0502020204030204" pitchFamily="34" charset="0"/>
              </a:rPr>
              <a:t>Defining the ‘right’ industry. </a:t>
            </a:r>
            <a:r>
              <a:rPr lang="en-GB" altLang="en-US" sz="2800">
                <a:latin typeface="Calibri" panose="020F0502020204030204" pitchFamily="34" charset="0"/>
              </a:rPr>
              <a:t>Applying the model at the most appropriate level – not necessarily the whole industry. E.g. the European low-cost airline industry rather than airlines globally.</a:t>
            </a:r>
          </a:p>
          <a:p>
            <a:pPr marL="419100" indent="-314325" eaLnBrk="1" hangingPunct="1">
              <a:lnSpc>
                <a:spcPts val="3000"/>
              </a:lnSpc>
              <a:spcBef>
                <a:spcPts val="400"/>
              </a:spcBef>
            </a:pPr>
            <a:r>
              <a:rPr lang="en-GB" altLang="en-US" sz="2800" b="1" i="1">
                <a:latin typeface="Calibri" panose="020F0502020204030204" pitchFamily="34" charset="0"/>
              </a:rPr>
              <a:t>Converging industries</a:t>
            </a:r>
            <a:r>
              <a:rPr lang="en-GB" altLang="en-US" sz="2800" b="1">
                <a:latin typeface="Calibri" panose="020F0502020204030204" pitchFamily="34" charset="0"/>
              </a:rPr>
              <a:t> </a:t>
            </a:r>
            <a:r>
              <a:rPr lang="en-GB" altLang="en-US" sz="2800">
                <a:latin typeface="Calibri" panose="020F0502020204030204" pitchFamily="34" charset="0"/>
              </a:rPr>
              <a:t>– particularly in the high tech arenas – where industries overlap (e.g. digital industries – mobile phones/cameras/mp3 players).</a:t>
            </a:r>
          </a:p>
          <a:p>
            <a:pPr marL="419100" indent="-314325" eaLnBrk="1" hangingPunct="1">
              <a:lnSpc>
                <a:spcPts val="3000"/>
              </a:lnSpc>
              <a:spcBef>
                <a:spcPts val="400"/>
              </a:spcBef>
            </a:pPr>
            <a:r>
              <a:rPr lang="en-GB" altLang="en-US" sz="2800" b="1" i="1">
                <a:latin typeface="Calibri" panose="020F0502020204030204" pitchFamily="34" charset="0"/>
              </a:rPr>
              <a:t>Complementary</a:t>
            </a:r>
            <a:r>
              <a:rPr lang="en-GB" altLang="en-US" sz="2800" b="1">
                <a:latin typeface="Calibri" panose="020F0502020204030204" pitchFamily="34" charset="0"/>
              </a:rPr>
              <a:t> </a:t>
            </a:r>
            <a:r>
              <a:rPr lang="en-GB" altLang="en-US" sz="2800" b="1" i="1">
                <a:latin typeface="Calibri" panose="020F0502020204030204" pitchFamily="34" charset="0"/>
              </a:rPr>
              <a:t>organisations</a:t>
            </a:r>
            <a:r>
              <a:rPr lang="en-GB" altLang="en-US" sz="2800" b="1">
                <a:latin typeface="Calibri" panose="020F0502020204030204" pitchFamily="34" charset="0"/>
              </a:rPr>
              <a:t> </a:t>
            </a:r>
            <a:r>
              <a:rPr lang="en-GB" altLang="en-US" sz="2800">
                <a:latin typeface="Calibri" panose="020F0502020204030204" pitchFamily="34" charset="0"/>
              </a:rPr>
              <a:t>– which enhance the attractiveness of a business to customers or suppliers. Microsoft Windows and McAfee computer security systems are complementors. This can almost be considered as a sixth force.</a:t>
            </a:r>
          </a:p>
        </p:txBody>
      </p:sp>
      <p:sp>
        <p:nvSpPr>
          <p:cNvPr id="102404" name="Footer Placeholder 1">
            <a:extLst>
              <a:ext uri="{FF2B5EF4-FFF2-40B4-BE49-F238E27FC236}">
                <a16:creationId xmlns:a16="http://schemas.microsoft.com/office/drawing/2014/main" id="{2AE24F7D-3291-45A4-8A1F-41685868BBD1}"/>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fontAlgn="base">
              <a:spcBef>
                <a:spcPct val="0"/>
              </a:spcBef>
              <a:spcAft>
                <a:spcPct val="0"/>
              </a:spcAft>
              <a:buNone/>
            </a:pPr>
            <a:r>
              <a:rPr lang="en-GB" altLang="en-US" sz="1400">
                <a:solidFill>
                  <a:srgbClr val="000000"/>
                </a:solidFill>
              </a:rPr>
              <a:t>Johnson, Whittington, Scholes, Angwin, Regner (2017)</a:t>
            </a:r>
          </a:p>
        </p:txBody>
      </p:sp>
    </p:spTree>
  </p:cSld>
  <p:clrMapOvr>
    <a:masterClrMapping/>
  </p:clrMapOvr>
  <p:transition spd="slow"/>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1023</Words>
  <Application>Microsoft Office PowerPoint</Application>
  <PresentationFormat>Widescreen</PresentationFormat>
  <Paragraphs>95</Paragraphs>
  <Slides>11</Slides>
  <Notes>9</Notes>
  <HiddenSlides>8</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Wingdings 2</vt:lpstr>
      <vt:lpstr>Default Design</vt:lpstr>
      <vt:lpstr>Industry Analysis: Porter’s Five Forces</vt:lpstr>
      <vt:lpstr>The industry life cycle</vt:lpstr>
      <vt:lpstr>Supplementary Reading</vt:lpstr>
      <vt:lpstr>The five forces framework</vt:lpstr>
      <vt:lpstr>The five forces framework</vt:lpstr>
      <vt:lpstr>The five forces framework</vt:lpstr>
      <vt:lpstr>The five forces framework</vt:lpstr>
      <vt:lpstr>The five forces framework</vt:lpstr>
      <vt:lpstr>Complementors</vt:lpstr>
      <vt:lpstr>Implications of five forces analysis</vt:lpstr>
      <vt:lpstr>Issues in five forces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Industry Analysis: Porter’s Five Forces</dc:title>
  <dc:creator>Glenn Behenna</dc:creator>
  <cp:lastModifiedBy>Glenn Behenna</cp:lastModifiedBy>
  <cp:revision>1</cp:revision>
  <dcterms:created xsi:type="dcterms:W3CDTF">2021-10-17T10:39:34Z</dcterms:created>
  <dcterms:modified xsi:type="dcterms:W3CDTF">2021-10-17T10:42:12Z</dcterms:modified>
</cp:coreProperties>
</file>