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4"/>
  </p:notesMasterIdLst>
  <p:handoutMasterIdLst>
    <p:handoutMasterId r:id="rId35"/>
  </p:handoutMasterIdLst>
  <p:sldIdLst>
    <p:sldId id="278" r:id="rId2"/>
    <p:sldId id="279" r:id="rId3"/>
    <p:sldId id="284" r:id="rId4"/>
    <p:sldId id="285" r:id="rId5"/>
    <p:sldId id="286" r:id="rId6"/>
    <p:sldId id="290" r:id="rId7"/>
    <p:sldId id="323" r:id="rId8"/>
    <p:sldId id="292" r:id="rId9"/>
    <p:sldId id="293" r:id="rId10"/>
    <p:sldId id="258" r:id="rId11"/>
    <p:sldId id="259" r:id="rId12"/>
    <p:sldId id="311" r:id="rId13"/>
    <p:sldId id="313" r:id="rId14"/>
    <p:sldId id="304" r:id="rId15"/>
    <p:sldId id="318" r:id="rId16"/>
    <p:sldId id="317" r:id="rId17"/>
    <p:sldId id="337" r:id="rId18"/>
    <p:sldId id="270" r:id="rId19"/>
    <p:sldId id="329" r:id="rId20"/>
    <p:sldId id="308" r:id="rId21"/>
    <p:sldId id="309" r:id="rId22"/>
    <p:sldId id="330" r:id="rId23"/>
    <p:sldId id="331" r:id="rId24"/>
    <p:sldId id="332" r:id="rId25"/>
    <p:sldId id="333" r:id="rId26"/>
    <p:sldId id="314" r:id="rId27"/>
    <p:sldId id="316" r:id="rId28"/>
    <p:sldId id="334" r:id="rId29"/>
    <p:sldId id="335" r:id="rId30"/>
    <p:sldId id="300" r:id="rId31"/>
    <p:sldId id="336" r:id="rId32"/>
    <p:sldId id="277"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C31647-5376-49D8-B5D4-DE765990FF71}" v="361" dt="2020-05-20T12:13:03.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651" autoAdjust="0"/>
  </p:normalViewPr>
  <p:slideViewPr>
    <p:cSldViewPr snapToGrid="0">
      <p:cViewPr varScale="1">
        <p:scale>
          <a:sx n="66" d="100"/>
          <a:sy n="66" d="100"/>
        </p:scale>
        <p:origin x="474" y="72"/>
      </p:cViewPr>
      <p:guideLst/>
    </p:cSldViewPr>
  </p:slideViewPr>
  <p:notesTextViewPr>
    <p:cViewPr>
      <p:scale>
        <a:sx n="1" d="1"/>
        <a:sy n="1" d="1"/>
      </p:scale>
      <p:origin x="0" y="0"/>
    </p:cViewPr>
  </p:notesTextViewPr>
  <p:notesViewPr>
    <p:cSldViewPr snapToGrid="0">
      <p:cViewPr>
        <p:scale>
          <a:sx n="110" d="100"/>
          <a:sy n="110" d="100"/>
        </p:scale>
        <p:origin x="3348" y="-6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D61C6E-2F8B-4080-9996-48E49F77730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045EAEC-3B33-4730-9101-430D76D3B93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9609D11-7DF7-4B49-8B38-39A3453D7E54}" type="datetimeFigureOut">
              <a:rPr lang="en-GB" smtClean="0"/>
              <a:t>23/12/2022</a:t>
            </a:fld>
            <a:endParaRPr lang="en-GB"/>
          </a:p>
        </p:txBody>
      </p:sp>
      <p:sp>
        <p:nvSpPr>
          <p:cNvPr id="4" name="Footer Placeholder 3">
            <a:extLst>
              <a:ext uri="{FF2B5EF4-FFF2-40B4-BE49-F238E27FC236}">
                <a16:creationId xmlns:a16="http://schemas.microsoft.com/office/drawing/2014/main" id="{E7C6398E-C66E-48BC-B8FB-8FD843BFC55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CA27F3D-AE8A-4081-8547-BCCA1452E7B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AF0FE8-D9B6-49ED-8851-B3F9E5761FD7}" type="slidenum">
              <a:rPr lang="en-GB" smtClean="0"/>
              <a:t>‹#›</a:t>
            </a:fld>
            <a:endParaRPr lang="en-GB"/>
          </a:p>
        </p:txBody>
      </p:sp>
    </p:spTree>
    <p:extLst>
      <p:ext uri="{BB962C8B-B14F-4D97-AF65-F5344CB8AC3E}">
        <p14:creationId xmlns:p14="http://schemas.microsoft.com/office/powerpoint/2010/main" val="309829211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56F12C-F68E-4D0A-AF3F-3D6A9A566FE0}" type="datetimeFigureOut">
              <a:rPr lang="en-GB" smtClean="0"/>
              <a:t>23/12/2022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C02136-8BB3-4D63-AB8C-ED02B6CEEFD9}" type="slidenum">
              <a:rPr lang="en-GB" smtClean="0"/>
              <a:t>‹#›</a:t>
            </a:fld>
            <a:endParaRPr lang="en-GB"/>
          </a:p>
        </p:txBody>
      </p:sp>
    </p:spTree>
    <p:extLst>
      <p:ext uri="{BB962C8B-B14F-4D97-AF65-F5344CB8AC3E}">
        <p14:creationId xmlns:p14="http://schemas.microsoft.com/office/powerpoint/2010/main" val="71515608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00593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362105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r>
              <a:rPr lang="en-US" dirty="0"/>
              <a:t>There are more theories of development, some of which we will cover later in this module. However, we will focus on these today as the other some similarities and differences that we can use to begin a critical discussion.  </a:t>
            </a:r>
          </a:p>
        </p:txBody>
      </p:sp>
    </p:spTree>
    <p:extLst>
      <p:ext uri="{BB962C8B-B14F-4D97-AF65-F5344CB8AC3E}">
        <p14:creationId xmlns:p14="http://schemas.microsoft.com/office/powerpoint/2010/main" val="1962424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birth each person is actively involved in the process of learning.</a:t>
            </a:r>
          </a:p>
          <a:p>
            <a:endParaRPr lang="en-GB" dirty="0"/>
          </a:p>
          <a:p>
            <a:r>
              <a:rPr lang="en-GB" dirty="0"/>
              <a:t>Learning through experiences  as we try to make sense of each experience and event.</a:t>
            </a:r>
          </a:p>
          <a:p>
            <a:endParaRPr lang="en-GB" dirty="0"/>
          </a:p>
          <a:p>
            <a:r>
              <a:rPr lang="en-GB" dirty="0"/>
              <a:t>As we develop our brain develops accordingly showing a sequence of successive qualitative changes in cognitive structure.</a:t>
            </a:r>
          </a:p>
        </p:txBody>
      </p:sp>
    </p:spTree>
    <p:extLst>
      <p:ext uri="{BB962C8B-B14F-4D97-AF65-F5344CB8AC3E}">
        <p14:creationId xmlns:p14="http://schemas.microsoft.com/office/powerpoint/2010/main" val="1316315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en-US" altLang="en-US" dirty="0">
              <a:latin typeface="Arial" panose="020B0604020202020204" pitchFamily="34" charset="0"/>
            </a:endParaRPr>
          </a:p>
        </p:txBody>
      </p:sp>
    </p:spTree>
    <p:extLst>
      <p:ext uri="{BB962C8B-B14F-4D97-AF65-F5344CB8AC3E}">
        <p14:creationId xmlns:p14="http://schemas.microsoft.com/office/powerpoint/2010/main" val="684667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pPr>
              <a:lnSpc>
                <a:spcPct val="90000"/>
              </a:lnSpc>
            </a:pPr>
            <a:r>
              <a:rPr lang="en-US" dirty="0"/>
              <a:t>schemas - Actions or mental representations that </a:t>
            </a:r>
            <a:r>
              <a:rPr lang="en-US" dirty="0" err="1"/>
              <a:t>organise</a:t>
            </a:r>
            <a:r>
              <a:rPr lang="en-US" dirty="0"/>
              <a:t> knowledge</a:t>
            </a:r>
          </a:p>
          <a:p>
            <a:pPr>
              <a:lnSpc>
                <a:spcPct val="50000"/>
              </a:lnSpc>
            </a:pPr>
            <a:endParaRPr lang="en-US" dirty="0"/>
          </a:p>
          <a:p>
            <a:pPr marL="0" marR="0" lvl="0" indent="0" algn="l" defTabSz="914400" rtl="0" eaLnBrk="1" fontAlgn="auto" latinLnBrk="0" hangingPunct="1">
              <a:lnSpc>
                <a:spcPct val="90000"/>
              </a:lnSpc>
              <a:spcBef>
                <a:spcPts val="0"/>
              </a:spcBef>
              <a:spcAft>
                <a:spcPts val="0"/>
              </a:spcAft>
              <a:buClrTx/>
              <a:buSzTx/>
              <a:buFontTx/>
              <a:buNone/>
              <a:tabLst/>
              <a:defRPr/>
            </a:pPr>
            <a:r>
              <a:rPr lang="en-US" dirty="0"/>
              <a:t>Assimilation - Incorporating new information into existing schemas., </a:t>
            </a:r>
            <a:r>
              <a:rPr lang="en-GB" dirty="0"/>
              <a:t>where a child sees anything novel, he or she tries to fit it into what is already known, for example early on, sucking things not designed for sucking or banging things not meant to be banged. For example, playing a piano with spoons or saying ‘quack </a:t>
            </a:r>
            <a:r>
              <a:rPr lang="en-GB" dirty="0" err="1"/>
              <a:t>quack</a:t>
            </a:r>
            <a:r>
              <a:rPr lang="en-GB" dirty="0"/>
              <a:t>’ to an image of an eagle. </a:t>
            </a:r>
          </a:p>
          <a:p>
            <a:pPr>
              <a:lnSpc>
                <a:spcPct val="90000"/>
              </a:lnSpc>
            </a:pPr>
            <a:endParaRPr lang="en-US" dirty="0"/>
          </a:p>
          <a:p>
            <a:pPr>
              <a:lnSpc>
                <a:spcPct val="50000"/>
              </a:lnSpc>
            </a:pPr>
            <a:endParaRPr lang="en-US" dirty="0"/>
          </a:p>
          <a:p>
            <a:pPr marL="0" marR="0" lvl="0" indent="0" algn="l" defTabSz="914400" rtl="0" eaLnBrk="1" fontAlgn="auto" latinLnBrk="0" hangingPunct="1">
              <a:lnSpc>
                <a:spcPct val="90000"/>
              </a:lnSpc>
              <a:spcBef>
                <a:spcPts val="0"/>
              </a:spcBef>
              <a:spcAft>
                <a:spcPts val="0"/>
              </a:spcAft>
              <a:buClrTx/>
              <a:buSzTx/>
              <a:buFontTx/>
              <a:buNone/>
              <a:tabLst/>
              <a:defRPr/>
            </a:pPr>
            <a:r>
              <a:rPr lang="en-US" dirty="0"/>
              <a:t>Accommodation - Adjusting existing schemas to fit new information and experiences,</a:t>
            </a:r>
            <a:r>
              <a:rPr lang="en-GB" dirty="0"/>
              <a:t> later, the process is one of modifying conceptions and expectations so that new stimuli/information can be made a better fit. Responses become broader, developing and differentiated. For example, the transition from breast milk to drinking milk from a cup; different reflexes are required – same goal, different method, same result. These accommodations build motivation to explore the novel. </a:t>
            </a:r>
          </a:p>
          <a:p>
            <a:pPr>
              <a:lnSpc>
                <a:spcPct val="90000"/>
              </a:lnSpc>
            </a:pPr>
            <a:endParaRPr lang="en-US" dirty="0"/>
          </a:p>
          <a:p>
            <a:pPr>
              <a:lnSpc>
                <a:spcPct val="50000"/>
              </a:lnSpc>
            </a:pPr>
            <a:endParaRPr lang="en-US" dirty="0"/>
          </a:p>
          <a:p>
            <a:pPr>
              <a:lnSpc>
                <a:spcPct val="90000"/>
              </a:lnSpc>
            </a:pPr>
            <a:r>
              <a:rPr lang="en-US" dirty="0"/>
              <a:t>Organization - Grouping isolated behaviors and thoughts into a higher-order system</a:t>
            </a:r>
          </a:p>
          <a:p>
            <a:pPr>
              <a:lnSpc>
                <a:spcPct val="50000"/>
              </a:lnSpc>
            </a:pPr>
            <a:r>
              <a:rPr lang="en-US" dirty="0"/>
              <a:t>	</a:t>
            </a:r>
          </a:p>
          <a:p>
            <a:pPr>
              <a:lnSpc>
                <a:spcPct val="90000"/>
              </a:lnSpc>
            </a:pPr>
            <a:r>
              <a:rPr lang="en-US" dirty="0"/>
              <a:t>Equilibrium - A shift, a resolution of conflict to reach a balance</a:t>
            </a:r>
          </a:p>
          <a:p>
            <a:endParaRPr lang="en-US"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1995889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98970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7521350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919771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184242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800681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xfrm>
            <a:off x="333375" y="4689475"/>
            <a:ext cx="6191250" cy="4537075"/>
          </a:xfrm>
        </p:spPr>
        <p:txBody>
          <a:bodyPr/>
          <a:lstStyle/>
          <a:p>
            <a:pPr>
              <a:defRPr/>
            </a:pPr>
            <a:r>
              <a:rPr lang="en-GB" sz="1050" b="1" i="1" dirty="0"/>
              <a:t>Object Permanence</a:t>
            </a:r>
            <a:r>
              <a:rPr lang="en-GB" sz="1050" i="1" dirty="0"/>
              <a:t>:</a:t>
            </a:r>
          </a:p>
          <a:p>
            <a:pPr>
              <a:defRPr/>
            </a:pPr>
            <a:r>
              <a:rPr lang="en-GB" sz="1050" dirty="0"/>
              <a:t>Typical test for understanding object permanence is a 'Search Task': an object is hidden and the child then tries to find it.  'A-B' search task reveals progressive acquisition of object concept during sensorimotor stage.</a:t>
            </a:r>
          </a:p>
          <a:p>
            <a:pPr>
              <a:defRPr/>
            </a:pPr>
            <a:r>
              <a:rPr lang="en-GB" sz="1050" dirty="0"/>
              <a:t>- two possible hiding places presented to child (e.g. two handkerchiefs on a </a:t>
            </a:r>
            <a:r>
              <a:rPr lang="en-GB" sz="1050" dirty="0" err="1"/>
              <a:t>tabletop</a:t>
            </a:r>
            <a:r>
              <a:rPr lang="en-GB" sz="1050" dirty="0"/>
              <a:t>).</a:t>
            </a:r>
          </a:p>
          <a:p>
            <a:pPr>
              <a:defRPr/>
            </a:pPr>
            <a:r>
              <a:rPr lang="en-GB" sz="1050" dirty="0"/>
              <a:t>- object hidden under first hiding place (A) then moved to second hiding place (B) (secretly or in view of child).</a:t>
            </a:r>
          </a:p>
          <a:p>
            <a:pPr>
              <a:defRPr/>
            </a:pPr>
            <a:r>
              <a:rPr lang="en-GB" sz="1050" dirty="0"/>
              <a:t>- developmental sequence of acquisition of object concept revealed by child's responses to task:</a:t>
            </a:r>
          </a:p>
          <a:p>
            <a:pPr>
              <a:defRPr/>
            </a:pPr>
            <a:r>
              <a:rPr lang="en-GB" sz="1050" b="1" i="1" dirty="0" err="1"/>
              <a:t>Substage</a:t>
            </a:r>
            <a:r>
              <a:rPr lang="en-GB" sz="1050" b="1" i="1" dirty="0"/>
              <a:t> III: 4 - 8 months</a:t>
            </a:r>
          </a:p>
          <a:p>
            <a:pPr>
              <a:defRPr/>
            </a:pPr>
            <a:r>
              <a:rPr lang="en-GB" sz="1050" dirty="0"/>
              <a:t>Child will not search for a hidden object at all, even when she sees it places under A. Eventually attempts to recover a partially concealed object.</a:t>
            </a:r>
          </a:p>
          <a:p>
            <a:pPr>
              <a:defRPr/>
            </a:pPr>
            <a:r>
              <a:rPr lang="en-GB" sz="1050" b="1" i="1" dirty="0" err="1"/>
              <a:t>Substage</a:t>
            </a:r>
            <a:r>
              <a:rPr lang="en-GB" sz="1050" b="1" i="1" dirty="0"/>
              <a:t> IV: 8 - 12 months</a:t>
            </a:r>
          </a:p>
          <a:p>
            <a:pPr>
              <a:defRPr/>
            </a:pPr>
            <a:r>
              <a:rPr lang="en-GB" sz="1050" dirty="0"/>
              <a:t>When object is hidden under A, will attempt to retrieve it. However if after a few of these trials object is first hidden under A and then moved to B (in the child's view), will persist in</a:t>
            </a:r>
          </a:p>
          <a:p>
            <a:pPr>
              <a:defRPr/>
            </a:pPr>
            <a:r>
              <a:rPr lang="en-GB" sz="1050" dirty="0"/>
              <a:t>looking under A. ('A-not B' error or the 'Stage IV' error). For Piaget, error is clear evidence of egocentric understanding of the situation: child learns a response based on actions of first uncovering and then grasping the object, but cannot generalize action sequence to new situation, even though the situations seem very similar to us.</a:t>
            </a:r>
          </a:p>
          <a:p>
            <a:pPr>
              <a:defRPr/>
            </a:pPr>
            <a:r>
              <a:rPr lang="en-GB" sz="1050" b="1" i="1" dirty="0" err="1"/>
              <a:t>Substage</a:t>
            </a:r>
            <a:r>
              <a:rPr lang="en-GB" sz="1050" b="1" i="1" dirty="0"/>
              <a:t> V: 12 - 18 months</a:t>
            </a:r>
          </a:p>
          <a:p>
            <a:pPr>
              <a:defRPr/>
            </a:pPr>
            <a:r>
              <a:rPr lang="en-GB" sz="1050" dirty="0"/>
              <a:t>Child has now mastered the basic A-B task, and reliably searches in correct location even after a sequence of visible displacements of hidden object. Significant because can now represent existence and position of an invisible object. Earliest instance of fully internalised thought; detached from visible and tangible world. But, only the case for objects they have seen being hidden. In a variant of the A-B task, Piaget first placed the object in a container, then moved object and container under a hiding place. Object dropped out of container under hiding place and container removed. Children search in container but do not go on to look under hiding place. Can represent position of a</a:t>
            </a:r>
          </a:p>
          <a:p>
            <a:pPr>
              <a:defRPr/>
            </a:pPr>
            <a:r>
              <a:rPr lang="en-GB" sz="1050" dirty="0"/>
              <a:t>hidden object, but cannot track sequence of movements that would lead them back to true hiding place.</a:t>
            </a:r>
          </a:p>
        </p:txBody>
      </p:sp>
    </p:spTree>
    <p:extLst>
      <p:ext uri="{BB962C8B-B14F-4D97-AF65-F5344CB8AC3E}">
        <p14:creationId xmlns:p14="http://schemas.microsoft.com/office/powerpoint/2010/main" val="35159637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xfrm>
            <a:off x="188913" y="4684713"/>
            <a:ext cx="6480175" cy="4968875"/>
          </a:xfrm>
          <a:noFill/>
        </p:spPr>
        <p:txBody>
          <a:bodyPr/>
          <a:lstStyle/>
          <a:p>
            <a:r>
              <a:rPr lang="en-GB" altLang="en-US" dirty="0">
                <a:latin typeface="Arial" panose="020B0604020202020204" pitchFamily="34" charset="0"/>
              </a:rPr>
              <a:t>Children who exhibit egocentric thinking often are unable to understand how their behaviour affects others. For example, Janet takes a toy from Julie. When Julie takes the toy back, Janet hits Julie. When confronting Janet with why she hit Julie, Janet responds that Julie took her toy. When asked who had the toy first, Janet states that Julie did. When asked how do you think Julie felt when her toy was taken, Janet states, "I needed it." When Janet is asked how she thinks Julie feels after being hit, Janet seems to not understand the question and continues to say that she needed the toy. Janet is not being defiant nor does she lack moral judgment—she is thinking egocentrically</a:t>
            </a:r>
          </a:p>
          <a:p>
            <a:endParaRPr lang="en-GB" altLang="en-US" dirty="0">
              <a:latin typeface="Arial" panose="020B0604020202020204" pitchFamily="34" charset="0"/>
            </a:endParaRPr>
          </a:p>
          <a:p>
            <a:r>
              <a:rPr lang="en-GB" altLang="en-US" b="1" dirty="0">
                <a:latin typeface="Arial" panose="020B0604020202020204" pitchFamily="34" charset="0"/>
              </a:rPr>
              <a:t>Piaget’s ‘Three Mountains Task</a:t>
            </a:r>
            <a:r>
              <a:rPr lang="en-GB" altLang="en-US" dirty="0">
                <a:latin typeface="Arial" panose="020B0604020202020204" pitchFamily="34" charset="0"/>
              </a:rPr>
              <a:t>.’  Children  seated at a table with a 3D model of three mountains in front of them.  </a:t>
            </a:r>
          </a:p>
          <a:p>
            <a:r>
              <a:rPr lang="en-GB" altLang="en-US" dirty="0">
                <a:latin typeface="Arial" panose="020B0604020202020204" pitchFamily="34" charset="0"/>
              </a:rPr>
              <a:t>A doll would be placed in various positions around the table and the child shown photos of various views.  </a:t>
            </a:r>
          </a:p>
          <a:p>
            <a:r>
              <a:rPr lang="en-GB" altLang="en-US" dirty="0">
                <a:latin typeface="Arial" panose="020B0604020202020204" pitchFamily="34" charset="0"/>
              </a:rPr>
              <a:t>They would be asked to choose the picture that best fitted the view as seen from the doll.  </a:t>
            </a:r>
          </a:p>
          <a:p>
            <a:r>
              <a:rPr lang="en-GB" altLang="en-US" dirty="0">
                <a:latin typeface="Arial" panose="020B0604020202020204" pitchFamily="34" charset="0"/>
              </a:rPr>
              <a:t>To complete this task successfully children would have to imagine the view as seen by the doll.  </a:t>
            </a:r>
          </a:p>
          <a:p>
            <a:r>
              <a:rPr lang="en-GB" altLang="en-US" dirty="0">
                <a:latin typeface="Arial" panose="020B0604020202020204" pitchFamily="34" charset="0"/>
              </a:rPr>
              <a:t>The researchers found that children below the age of 7 had problems completing the task, tending to choose the photo that showed their view of the mountains.  </a:t>
            </a:r>
          </a:p>
          <a:p>
            <a:r>
              <a:rPr lang="en-GB" altLang="en-US" dirty="0">
                <a:latin typeface="Arial" panose="020B0604020202020204" pitchFamily="34" charset="0"/>
              </a:rPr>
              <a:t>Think of the young girl in the video explaining her new toy to her grandfather on the phone and assuming that because she could see it so could her granddad.</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1033733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Piaget suggested that using heuristic play (discovery learning) helps children learn to find things out for themselves.</a:t>
            </a:r>
          </a:p>
          <a:p>
            <a:endParaRPr lang="en-GB" dirty="0"/>
          </a:p>
          <a:p>
            <a:r>
              <a:rPr lang="en-GB" dirty="0"/>
              <a:t>Involves exploration  e.g. a treasure basket</a:t>
            </a:r>
          </a:p>
          <a:p>
            <a:endParaRPr lang="en-GB" dirty="0"/>
          </a:p>
          <a:p>
            <a:r>
              <a:rPr lang="en-GB" dirty="0"/>
              <a:t>Egocentric speech – thinking out aloud – child deeply immersed in activity</a:t>
            </a:r>
          </a:p>
          <a:p>
            <a:endParaRPr lang="en-GB" dirty="0"/>
          </a:p>
          <a:p>
            <a:r>
              <a:rPr lang="en-GB" dirty="0"/>
              <a:t>No adult influence or interference</a:t>
            </a:r>
          </a:p>
          <a:p>
            <a:endParaRPr lang="en-GB" dirty="0"/>
          </a:p>
          <a:p>
            <a:r>
              <a:rPr lang="en-GB" dirty="0"/>
              <a:t>Child showing periods of concentration and evidence of making choices and decisions</a:t>
            </a:r>
          </a:p>
        </p:txBody>
      </p:sp>
    </p:spTree>
    <p:extLst>
      <p:ext uri="{BB962C8B-B14F-4D97-AF65-F5344CB8AC3E}">
        <p14:creationId xmlns:p14="http://schemas.microsoft.com/office/powerpoint/2010/main" val="42852952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xfrm>
            <a:off x="260350" y="4689475"/>
            <a:ext cx="6264275" cy="4537075"/>
          </a:xfrm>
          <a:noFill/>
        </p:spPr>
        <p:txBody>
          <a:bodyPr/>
          <a:lstStyle/>
          <a:p>
            <a:r>
              <a:rPr lang="en-GB" altLang="en-US" b="1" dirty="0">
                <a:latin typeface="Arial" panose="020B0604020202020204" pitchFamily="34" charset="0"/>
              </a:rPr>
              <a:t>Conservation</a:t>
            </a:r>
            <a:r>
              <a:rPr lang="en-GB" altLang="en-US" dirty="0">
                <a:latin typeface="Arial" panose="020B0604020202020204" pitchFamily="34" charset="0"/>
              </a:rPr>
              <a:t> – The realisation that objects or sets of objects stay the same even when they are changed about or made to look different. </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b="1" dirty="0">
                <a:latin typeface="Arial" panose="020B0604020202020204" pitchFamily="34" charset="0"/>
              </a:rPr>
              <a:t>Decentration</a:t>
            </a:r>
            <a:r>
              <a:rPr lang="en-GB" altLang="en-US" dirty="0">
                <a:latin typeface="Arial" panose="020B0604020202020204" pitchFamily="34" charset="0"/>
              </a:rPr>
              <a:t>  The realisation that objects or sets of objects stay the same even when they are changed about or made to look different. </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In one conservation experiment, equal amounts of liquid are poured into two identical containers. The liquid in one container is then poured into a different shaped cup, such as a tall and thin cup, or a short and wide cup. Children are then asked which cup holds the most liquid. Despite seeing that the liquid amounts were equal, children almost always choose the cup that appears fuller.</a:t>
            </a:r>
          </a:p>
          <a:p>
            <a:br>
              <a:rPr lang="en-GB" altLang="en-US" dirty="0">
                <a:latin typeface="Arial" panose="020B0604020202020204" pitchFamily="34" charset="0"/>
              </a:rPr>
            </a:br>
            <a:r>
              <a:rPr lang="en-GB" altLang="en-US" b="1" dirty="0">
                <a:latin typeface="Arial" panose="020B0604020202020204" pitchFamily="34" charset="0"/>
              </a:rPr>
              <a:t>Conservation</a:t>
            </a:r>
            <a:r>
              <a:rPr lang="en-GB" altLang="en-US" dirty="0">
                <a:latin typeface="Arial" panose="020B0604020202020204" pitchFamily="34" charset="0"/>
              </a:rPr>
              <a:t> made possible by the ability to decentre. </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1614764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xfrm>
            <a:off x="476250" y="4689475"/>
            <a:ext cx="5905500" cy="4537075"/>
          </a:xfrm>
          <a:noFill/>
        </p:spPr>
        <p:txBody>
          <a:bodyPr/>
          <a:lstStyle/>
          <a:p>
            <a:r>
              <a:rPr lang="en-GB" altLang="en-US" dirty="0">
                <a:latin typeface="Arial" panose="020B0604020202020204" pitchFamily="34" charset="0"/>
              </a:rPr>
              <a:t>Two skills learned in the concrete operational stage, which play an important part in formal operations, are transitivity and class inclusion.</a:t>
            </a:r>
          </a:p>
          <a:p>
            <a:r>
              <a:rPr lang="en-GB" altLang="en-US" dirty="0">
                <a:latin typeface="Arial" panose="020B0604020202020204" pitchFamily="34" charset="0"/>
              </a:rPr>
              <a:t> A formal operational child can think abstractly about relationships between the classes of objects and then generalize to subgroups. They can incorporate information not directly stated in a problem and construct a solution synthesizing previously known information with new information.</a:t>
            </a:r>
          </a:p>
          <a:p>
            <a:r>
              <a:rPr lang="en-GB" altLang="en-US" dirty="0">
                <a:latin typeface="Arial" panose="020B0604020202020204" pitchFamily="34" charset="0"/>
              </a:rPr>
              <a:t> They begin to think about thinking. This skill, known as metacognition, is the ability to monitor one's own thinking. </a:t>
            </a:r>
          </a:p>
          <a:p>
            <a:r>
              <a:rPr lang="en-GB" altLang="en-US" dirty="0">
                <a:latin typeface="Arial" panose="020B0604020202020204" pitchFamily="34" charset="0"/>
              </a:rPr>
              <a:t>Abilities that make up formal operational thought include: thinking abstractly, testing hypotheses, and forming concepts that are independent of physical reality. Formal operations mark the child's ability to think hypothetically and systematically.</a:t>
            </a:r>
          </a:p>
          <a:p>
            <a:r>
              <a:rPr lang="en-GB" altLang="en-US" dirty="0">
                <a:latin typeface="Arial" panose="020B0604020202020204" pitchFamily="34" charset="0"/>
              </a:rPr>
              <a:t> For example, Piaget and </a:t>
            </a:r>
            <a:r>
              <a:rPr lang="en-GB" altLang="en-US" dirty="0" err="1">
                <a:latin typeface="Arial" panose="020B0604020202020204" pitchFamily="34" charset="0"/>
              </a:rPr>
              <a:t>Inhelder</a:t>
            </a:r>
            <a:r>
              <a:rPr lang="en-GB" altLang="en-US" dirty="0">
                <a:latin typeface="Arial" panose="020B0604020202020204" pitchFamily="34" charset="0"/>
              </a:rPr>
              <a:t> (1958) found that concrete operational children were able to problem solve situations that were familiar to them, but rarely used a systematic sequence to solve the problem. </a:t>
            </a:r>
          </a:p>
          <a:p>
            <a:r>
              <a:rPr lang="en-GB" altLang="en-US" dirty="0">
                <a:latin typeface="Arial" panose="020B0604020202020204" pitchFamily="34" charset="0"/>
              </a:rPr>
              <a:t>The concrete operational child would alter many variables at the same time and often could not figure out how they arrived at the solution. The formal operational child not only used systematic thinking, altering only one variable at a time, but also was able to solve hypothetical problems</a:t>
            </a:r>
          </a:p>
        </p:txBody>
      </p:sp>
    </p:spTree>
    <p:extLst>
      <p:ext uri="{BB962C8B-B14F-4D97-AF65-F5344CB8AC3E}">
        <p14:creationId xmlns:p14="http://schemas.microsoft.com/office/powerpoint/2010/main" val="21020394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Piaget referred to language development as  ‘egocentric and socialised’</a:t>
            </a:r>
          </a:p>
          <a:p>
            <a:r>
              <a:rPr lang="en-GB" dirty="0"/>
              <a:t>Egocentric speech is considered to be a transition between the non-verbal individual mental states and socialised speech. Therefore, the coefficient of egocentric speech decreases with social exchange and socialization.</a:t>
            </a:r>
          </a:p>
          <a:p>
            <a:pPr marL="0" indent="0">
              <a:buNone/>
            </a:pPr>
            <a:r>
              <a:rPr lang="en-GB" dirty="0"/>
              <a:t>                                                                         (</a:t>
            </a:r>
            <a:r>
              <a:rPr lang="en-GB" dirty="0" err="1"/>
              <a:t>Sasso</a:t>
            </a:r>
            <a:r>
              <a:rPr lang="en-GB" dirty="0"/>
              <a:t> and Marais 2014)</a:t>
            </a:r>
          </a:p>
          <a:p>
            <a:endParaRPr lang="en-GB" dirty="0"/>
          </a:p>
          <a:p>
            <a:r>
              <a:rPr lang="en-GB" dirty="0"/>
              <a:t>Explain that Vygotsky’s perspective is now support by almost all research, this self-directed speech is now called ‘private speech’. </a:t>
            </a:r>
          </a:p>
          <a:p>
            <a:endParaRPr lang="en-GB" dirty="0"/>
          </a:p>
          <a:p>
            <a:r>
              <a:rPr lang="en-GB" dirty="0"/>
              <a:t>Studies (</a:t>
            </a:r>
            <a:r>
              <a:rPr lang="en-GB" dirty="0" err="1"/>
              <a:t>Benigno</a:t>
            </a:r>
            <a:r>
              <a:rPr lang="en-GB" dirty="0"/>
              <a:t> et al, 2011; </a:t>
            </a:r>
            <a:r>
              <a:rPr lang="en-GB" dirty="0" err="1"/>
              <a:t>Lidstone</a:t>
            </a:r>
            <a:r>
              <a:rPr lang="en-GB" dirty="0"/>
              <a:t>, </a:t>
            </a:r>
            <a:r>
              <a:rPr lang="en-GB" dirty="0" err="1"/>
              <a:t>Meins</a:t>
            </a:r>
            <a:r>
              <a:rPr lang="en-GB" dirty="0"/>
              <a:t> &amp; </a:t>
            </a:r>
            <a:r>
              <a:rPr lang="en-GB" dirty="0" err="1"/>
              <a:t>Fernyhough</a:t>
            </a:r>
            <a:r>
              <a:rPr lang="en-GB" dirty="0"/>
              <a:t>, 2010; </a:t>
            </a:r>
            <a:r>
              <a:rPr lang="en-GB" dirty="0" err="1"/>
              <a:t>Winsler</a:t>
            </a:r>
            <a:r>
              <a:rPr lang="en-GB" dirty="0"/>
              <a:t> 2009) show that children use more of this private speech when the tasks are appropriately challenging (not below or well beyond their capabilities), it is most readily observed when errors are made in the task or they are confused about how to continue with the task. Those children who actively use private speech during an activity are more engaged in the task than less talkative age-related peers). </a:t>
            </a:r>
          </a:p>
        </p:txBody>
      </p:sp>
      <p:sp>
        <p:nvSpPr>
          <p:cNvPr id="4" name="Slide Number Placeholder 3"/>
          <p:cNvSpPr>
            <a:spLocks noGrp="1"/>
          </p:cNvSpPr>
          <p:nvPr>
            <p:ph type="sldNum" sz="quarter" idx="5"/>
          </p:nvPr>
        </p:nvSpPr>
        <p:spPr/>
        <p:txBody>
          <a:bodyPr/>
          <a:lstStyle/>
          <a:p>
            <a:fld id="{9FD4ED01-1288-42C8-BF92-7ECBD5F48DA5}" type="slidenum">
              <a:rPr lang="en-GB" smtClean="0"/>
              <a:t>18</a:t>
            </a:fld>
            <a:endParaRPr lang="en-GB"/>
          </a:p>
        </p:txBody>
      </p:sp>
    </p:spTree>
    <p:extLst>
      <p:ext uri="{BB962C8B-B14F-4D97-AF65-F5344CB8AC3E}">
        <p14:creationId xmlns:p14="http://schemas.microsoft.com/office/powerpoint/2010/main" val="1403604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xfrm>
            <a:off x="881180" y="5120147"/>
            <a:ext cx="5294949" cy="4851299"/>
          </a:xfrm>
        </p:spPr>
        <p:txBody>
          <a:bodyPr/>
          <a:lstStyle/>
          <a:p>
            <a:pPr>
              <a:defRPr/>
            </a:pPr>
            <a:r>
              <a:rPr lang="en-US" dirty="0"/>
              <a:t>Vygotsky  born 1896,  died at age  37 from TB caring for his brother</a:t>
            </a:r>
          </a:p>
          <a:p>
            <a:pPr>
              <a:defRPr/>
            </a:pPr>
            <a:endParaRPr lang="en-US" dirty="0"/>
          </a:p>
          <a:p>
            <a:pPr>
              <a:defRPr/>
            </a:pPr>
            <a:r>
              <a:rPr lang="en-US" dirty="0"/>
              <a:t>Agreed with some aspects of Piaget’s theory.</a:t>
            </a:r>
          </a:p>
          <a:p>
            <a:pPr>
              <a:defRPr/>
            </a:pPr>
            <a:r>
              <a:rPr lang="en-US" dirty="0"/>
              <a:t>Believed Piaget not aware of social or cultural side of child development.</a:t>
            </a:r>
          </a:p>
          <a:p>
            <a:pPr>
              <a:defRPr/>
            </a:pPr>
            <a:r>
              <a:rPr lang="en-US" dirty="0"/>
              <a:t>Disagreed with Piaget in terms of stages of development (saw </a:t>
            </a:r>
            <a:r>
              <a:rPr lang="en-US" dirty="0" err="1"/>
              <a:t>devt</a:t>
            </a:r>
            <a:r>
              <a:rPr lang="en-US" dirty="0"/>
              <a:t> as lifelong from birth to death)</a:t>
            </a:r>
          </a:p>
          <a:p>
            <a:pPr>
              <a:defRPr/>
            </a:pPr>
            <a:endParaRPr lang="en-US" dirty="0"/>
          </a:p>
          <a:p>
            <a:pPr>
              <a:defRPr/>
            </a:pPr>
            <a:r>
              <a:rPr lang="en-US" dirty="0"/>
              <a:t>Whilst, Piaget believed that child should discover their world on their own </a:t>
            </a:r>
          </a:p>
          <a:p>
            <a:pPr>
              <a:defRPr/>
            </a:pPr>
            <a:r>
              <a:rPr lang="en-US" dirty="0"/>
              <a:t>  ‘each time we teach the child we prevent them from discovering it themself’</a:t>
            </a:r>
          </a:p>
          <a:p>
            <a:pPr>
              <a:defRPr/>
            </a:pPr>
            <a:endParaRPr lang="en-US" dirty="0"/>
          </a:p>
          <a:p>
            <a:pPr>
              <a:defRPr/>
            </a:pPr>
            <a:r>
              <a:rPr lang="en-US" dirty="0" err="1"/>
              <a:t>Vygotsky</a:t>
            </a:r>
            <a:r>
              <a:rPr lang="en-US" dirty="0"/>
              <a:t> thought children should discover their world, but that the adult could contribute through use of social interaction which would:</a:t>
            </a:r>
          </a:p>
          <a:p>
            <a:pPr marL="170679" indent="-170679">
              <a:buFont typeface="Arial" pitchFamily="34" charset="0"/>
              <a:buChar char="•"/>
              <a:defRPr/>
            </a:pPr>
            <a:r>
              <a:rPr lang="en-US" dirty="0"/>
              <a:t>Help to develop  child’s language</a:t>
            </a:r>
          </a:p>
          <a:p>
            <a:pPr marL="170679" indent="-170679">
              <a:buFont typeface="Arial" pitchFamily="34" charset="0"/>
              <a:buChar char="•"/>
              <a:defRPr/>
            </a:pPr>
            <a:r>
              <a:rPr lang="en-US" dirty="0"/>
              <a:t>Encourage child to talk about their experience/</a:t>
            </a:r>
          </a:p>
          <a:p>
            <a:pPr marL="170679" indent="-170679">
              <a:buFont typeface="Arial" pitchFamily="34" charset="0"/>
              <a:buChar char="•"/>
              <a:defRPr/>
            </a:pPr>
            <a:r>
              <a:rPr lang="en-US" dirty="0" err="1"/>
              <a:t>Vygotsky</a:t>
            </a:r>
            <a:r>
              <a:rPr lang="en-US" dirty="0"/>
              <a:t> believed we need language to develop thoughts.</a:t>
            </a:r>
          </a:p>
          <a:p>
            <a:pPr marL="170679" indent="-170679">
              <a:buFont typeface="Arial" pitchFamily="34" charset="0"/>
              <a:buChar char="•"/>
              <a:defRPr/>
            </a:pPr>
            <a:endParaRPr lang="en-US" dirty="0"/>
          </a:p>
        </p:txBody>
      </p:sp>
      <p:sp>
        <p:nvSpPr>
          <p:cNvPr id="5120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120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598906F1-5E43-4D87-8585-FF9BC5AF8A02}" type="slidenum">
              <a:rPr lang="en-GB" altLang="en-US" sz="1200" u="none"/>
              <a:pPr/>
              <a:t>19</a:t>
            </a:fld>
            <a:endParaRPr lang="en-GB" altLang="en-US" sz="1200" u="none"/>
          </a:p>
        </p:txBody>
      </p:sp>
      <p:sp>
        <p:nvSpPr>
          <p:cNvPr id="5120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38972947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p:spPr>
        <p:txBody>
          <a:bodyPr/>
          <a:lstStyle/>
          <a:p>
            <a:endParaRPr lang="en-US" altLang="en-US"/>
          </a:p>
        </p:txBody>
      </p:sp>
      <p:sp>
        <p:nvSpPr>
          <p:cNvPr id="5325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3253" name="Footer Placeholder 4"/>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3254"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2A7C27D7-2D4F-4963-A38E-2A642925441C}" type="slidenum">
              <a:rPr lang="en-GB" altLang="en-US" sz="1200" u="none"/>
              <a:pPr/>
              <a:t>20</a:t>
            </a:fld>
            <a:endParaRPr lang="en-GB" altLang="en-US" sz="1200" u="none"/>
          </a:p>
        </p:txBody>
      </p:sp>
    </p:spTree>
    <p:extLst>
      <p:ext uri="{BB962C8B-B14F-4D97-AF65-F5344CB8AC3E}">
        <p14:creationId xmlns:p14="http://schemas.microsoft.com/office/powerpoint/2010/main" val="9758491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xfrm>
            <a:off x="390237" y="5075339"/>
            <a:ext cx="5969995" cy="5421737"/>
          </a:xfrm>
        </p:spPr>
        <p:txBody>
          <a:bodyPr/>
          <a:lstStyle/>
          <a:p>
            <a:pPr marL="227572" indent="-227572">
              <a:lnSpc>
                <a:spcPct val="80000"/>
              </a:lnSpc>
              <a:buFontTx/>
              <a:buAutoNum type="arabicPeriod"/>
              <a:defRPr/>
            </a:pPr>
            <a:r>
              <a:rPr lang="en-GB" sz="1100" b="1" u="sng" dirty="0"/>
              <a:t>Vygotsky’s theory includes the use of genetic or developmental methods</a:t>
            </a:r>
            <a:r>
              <a:rPr lang="en-GB" sz="1100" dirty="0"/>
              <a:t>. </a:t>
            </a:r>
          </a:p>
          <a:p>
            <a:pPr>
              <a:lnSpc>
                <a:spcPct val="80000"/>
              </a:lnSpc>
              <a:defRPr/>
            </a:pPr>
            <a:endParaRPr lang="en-GB" sz="1100" dirty="0"/>
          </a:p>
          <a:p>
            <a:pPr>
              <a:lnSpc>
                <a:spcPct val="80000"/>
              </a:lnSpc>
              <a:defRPr/>
            </a:pPr>
            <a:r>
              <a:rPr lang="en-GB" sz="1100" dirty="0"/>
              <a:t>By this he meant that   mental processes can only be properly understood from the perspective of how and where they occur in growth. </a:t>
            </a:r>
          </a:p>
          <a:p>
            <a:pPr>
              <a:lnSpc>
                <a:spcPct val="80000"/>
              </a:lnSpc>
              <a:defRPr/>
            </a:pPr>
            <a:r>
              <a:rPr lang="en-GB" sz="1100" dirty="0"/>
              <a:t>Vygotsky suggested that it was  important to  focus not on the product of development, but on the process whereby higher forms are established. </a:t>
            </a:r>
          </a:p>
          <a:p>
            <a:pPr>
              <a:lnSpc>
                <a:spcPct val="80000"/>
              </a:lnSpc>
              <a:defRPr/>
            </a:pPr>
            <a:r>
              <a:rPr lang="en-GB" sz="1100" dirty="0"/>
              <a:t>He suggested  that learning and development takes place in society and in culturally shaped contexts. </a:t>
            </a:r>
          </a:p>
          <a:p>
            <a:pPr>
              <a:lnSpc>
                <a:spcPct val="80000"/>
              </a:lnSpc>
              <a:defRPr/>
            </a:pPr>
            <a:r>
              <a:rPr lang="en-GB" sz="1100" dirty="0"/>
              <a:t>And, as historical conditions are constantly undergoing change, so do contexts and learning opportunities. Therefore there can be no universal schema that can fully represent the changing dynamics between internal and external aspects of development </a:t>
            </a:r>
          </a:p>
          <a:p>
            <a:pPr>
              <a:lnSpc>
                <a:spcPct val="80000"/>
              </a:lnSpc>
              <a:defRPr/>
            </a:pPr>
            <a:endParaRPr lang="en-GB" sz="1100" dirty="0"/>
          </a:p>
          <a:p>
            <a:pPr marL="227572" indent="-227572">
              <a:lnSpc>
                <a:spcPct val="80000"/>
              </a:lnSpc>
              <a:buFontTx/>
              <a:buAutoNum type="arabicPeriod" startAt="2"/>
              <a:defRPr/>
            </a:pPr>
            <a:r>
              <a:rPr lang="en-GB" sz="1100" b="1" u="sng" dirty="0"/>
              <a:t>Higher Versus Elementary Psychological Functions  </a:t>
            </a:r>
            <a:r>
              <a:rPr lang="en-GB" sz="1100" dirty="0"/>
              <a:t>Vygotsky saw cognitive or psychological abilities as falling into higher or elementary mental functions. </a:t>
            </a:r>
          </a:p>
          <a:p>
            <a:pPr marL="170679" indent="-170679">
              <a:lnSpc>
                <a:spcPct val="80000"/>
              </a:lnSpc>
              <a:buFont typeface="Arial" pitchFamily="34" charset="0"/>
              <a:buChar char="•"/>
              <a:defRPr/>
            </a:pPr>
            <a:r>
              <a:rPr lang="en-GB" sz="1100" u="sng" dirty="0"/>
              <a:t>Elementary mental functions </a:t>
            </a:r>
            <a:r>
              <a:rPr lang="en-GB" sz="1100" dirty="0"/>
              <a:t>were what children had when they were born, sensory perceptions and reflexes  such as sight, hearing, smell,  perceptions of small and large, depth and constancy</a:t>
            </a:r>
          </a:p>
          <a:p>
            <a:pPr marL="170679" indent="-170679">
              <a:lnSpc>
                <a:spcPct val="80000"/>
              </a:lnSpc>
              <a:buFont typeface="Arial" pitchFamily="34" charset="0"/>
              <a:buChar char="•"/>
              <a:defRPr/>
            </a:pPr>
            <a:r>
              <a:rPr lang="en-GB" sz="1100" dirty="0"/>
              <a:t>Higher, or "cultural" mental functions, e.g. abstract reasoning, logical memory, language, voluntary attention, planning, decision-making, etc. have their origin in human interaction and appear gradually during the process of development </a:t>
            </a:r>
          </a:p>
          <a:p>
            <a:pPr marL="170679" indent="-170679">
              <a:lnSpc>
                <a:spcPct val="80000"/>
              </a:lnSpc>
              <a:buFont typeface="Arial" pitchFamily="34" charset="0"/>
              <a:buChar char="•"/>
              <a:defRPr/>
            </a:pPr>
            <a:r>
              <a:rPr lang="en-GB" sz="1100" dirty="0"/>
              <a:t> These are specific human functions which are formed and shaped gradually in a course of transformation of the lower functions, according to specific goals, practices, and beliefs of the persons culture and social group  The transformation is made through the so-called "mediated activity" and "psychological tools" which include….</a:t>
            </a:r>
          </a:p>
          <a:p>
            <a:pPr marL="170679" indent="-170679">
              <a:lnSpc>
                <a:spcPct val="80000"/>
              </a:lnSpc>
              <a:buFont typeface="Arial" pitchFamily="34" charset="0"/>
              <a:buChar char="•"/>
              <a:defRPr/>
            </a:pPr>
            <a:endParaRPr lang="en-GB" sz="1100" dirty="0"/>
          </a:p>
          <a:p>
            <a:pPr marL="227572" indent="-227572">
              <a:lnSpc>
                <a:spcPct val="80000"/>
              </a:lnSpc>
              <a:buFontTx/>
              <a:buAutoNum type="arabicPeriod" startAt="3"/>
              <a:defRPr/>
            </a:pPr>
            <a:r>
              <a:rPr lang="en-GB" sz="1100" b="1" u="sng" dirty="0"/>
              <a:t>Cultural and psychological tools </a:t>
            </a:r>
          </a:p>
          <a:p>
            <a:pPr marL="170679" indent="-170679">
              <a:lnSpc>
                <a:spcPct val="80000"/>
              </a:lnSpc>
              <a:buFont typeface="Arial" pitchFamily="34" charset="0"/>
              <a:buChar char="•"/>
              <a:defRPr/>
            </a:pPr>
            <a:r>
              <a:rPr lang="en-GB" sz="1100" dirty="0"/>
              <a:t>Symbols  (number and language systems)</a:t>
            </a:r>
          </a:p>
          <a:p>
            <a:pPr marL="170679" indent="-170679">
              <a:lnSpc>
                <a:spcPct val="80000"/>
              </a:lnSpc>
              <a:buFont typeface="Arial" pitchFamily="34" charset="0"/>
              <a:buChar char="•"/>
              <a:defRPr/>
            </a:pPr>
            <a:r>
              <a:rPr lang="en-GB" sz="1100" dirty="0"/>
              <a:t>Diagrams and works of art</a:t>
            </a:r>
          </a:p>
          <a:p>
            <a:pPr marL="170679" indent="-170679">
              <a:lnSpc>
                <a:spcPct val="80000"/>
              </a:lnSpc>
              <a:buFont typeface="Arial" pitchFamily="34" charset="0"/>
              <a:buChar char="•"/>
              <a:defRPr/>
            </a:pPr>
            <a:r>
              <a:rPr lang="en-GB" sz="1100" dirty="0"/>
              <a:t>Human behaviour  such as home and parenting style, discipline, diet, reading, religion countries cultural beliefs.</a:t>
            </a:r>
            <a:endParaRPr lang="en-GB" sz="1100" i="1" dirty="0"/>
          </a:p>
          <a:p>
            <a:pPr>
              <a:lnSpc>
                <a:spcPct val="80000"/>
              </a:lnSpc>
              <a:defRPr/>
            </a:pPr>
            <a:endParaRPr lang="en-GB" sz="1100" dirty="0"/>
          </a:p>
          <a:p>
            <a:pPr>
              <a:lnSpc>
                <a:spcPct val="80000"/>
              </a:lnSpc>
              <a:defRPr/>
            </a:pPr>
            <a:r>
              <a:rPr lang="en-GB" sz="1100" dirty="0"/>
              <a:t> </a:t>
            </a:r>
            <a:endParaRPr lang="en-GB" sz="800" dirty="0"/>
          </a:p>
        </p:txBody>
      </p:sp>
      <p:sp>
        <p:nvSpPr>
          <p:cNvPr id="54276"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4277"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60CD0476-D464-47C4-9F67-FF7DB0FF7855}" type="slidenum">
              <a:rPr lang="en-GB" altLang="en-US" sz="1200" u="none"/>
              <a:pPr/>
              <a:t>21</a:t>
            </a:fld>
            <a:endParaRPr lang="en-GB" altLang="en-US" sz="1200" u="none"/>
          </a:p>
        </p:txBody>
      </p:sp>
      <p:sp>
        <p:nvSpPr>
          <p:cNvPr id="54278"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40702315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p:spPr>
        <p:txBody>
          <a:bodyPr/>
          <a:lstStyle/>
          <a:p>
            <a:r>
              <a:rPr lang="en-US" altLang="en-US" dirty="0"/>
              <a:t>Vygotsky saw culture, language (social interaction)  and thought  working together to shape thinking and the way we learn.</a:t>
            </a:r>
          </a:p>
          <a:p>
            <a:endParaRPr lang="en-US" altLang="en-US" dirty="0"/>
          </a:p>
          <a:p>
            <a:r>
              <a:rPr lang="en-US" altLang="en-US" dirty="0"/>
              <a:t>First culture……</a:t>
            </a:r>
          </a:p>
          <a:p>
            <a:endParaRPr lang="en-US" altLang="en-US" dirty="0"/>
          </a:p>
          <a:p>
            <a:endParaRPr lang="en-US" altLang="en-US" dirty="0"/>
          </a:p>
        </p:txBody>
      </p:sp>
      <p:sp>
        <p:nvSpPr>
          <p:cNvPr id="5530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4636267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xfrm>
            <a:off x="390237" y="4878875"/>
            <a:ext cx="5969995" cy="5021914"/>
          </a:xfrm>
          <a:noFill/>
        </p:spPr>
        <p:txBody>
          <a:bodyPr/>
          <a:lstStyle/>
          <a:p>
            <a:r>
              <a:rPr lang="en-GB" altLang="en-US" b="1" dirty="0"/>
              <a:t>Cultural influence.  </a:t>
            </a:r>
            <a:r>
              <a:rPr lang="en-GB" altLang="en-US" dirty="0"/>
              <a:t>This is required to take us from Elementary to Higher mental functions.  </a:t>
            </a:r>
          </a:p>
          <a:p>
            <a:endParaRPr lang="en-GB" altLang="en-US" dirty="0"/>
          </a:p>
          <a:p>
            <a:r>
              <a:rPr lang="en-GB" altLang="en-US" dirty="0"/>
              <a:t>By cultural influence Vygotsky meant books, teachers, parents, experts or anything capable of passing on the knowledge of previous generations.</a:t>
            </a:r>
          </a:p>
          <a:p>
            <a:endParaRPr lang="en-GB" altLang="en-US" dirty="0"/>
          </a:p>
          <a:p>
            <a:r>
              <a:rPr lang="en-GB" altLang="en-US" dirty="0"/>
              <a:t>If, as Vygotsky suggests, higher mental functions are shaped by culture then different cultures should develop different higher mental functions</a:t>
            </a:r>
          </a:p>
          <a:p>
            <a:endParaRPr lang="en-GB" altLang="en-US" dirty="0"/>
          </a:p>
          <a:p>
            <a:r>
              <a:rPr lang="en-GB" altLang="en-US" dirty="0" err="1"/>
              <a:t>Gredler</a:t>
            </a:r>
            <a:r>
              <a:rPr lang="en-GB" altLang="en-US" dirty="0"/>
              <a:t> (1992) studied children in Papua New Guinea who learn a counting system of 1 to 29 based on different parts of the body.  Clearly this is not going to be good for dealing with large numbers and as a result adults in the culture struggle with problems involving larger numbers.</a:t>
            </a:r>
          </a:p>
          <a:p>
            <a:endParaRPr lang="en-GB" altLang="en-US" dirty="0"/>
          </a:p>
          <a:p>
            <a:r>
              <a:rPr lang="en-GB" altLang="en-US" dirty="0"/>
              <a:t>Vygotsky regarded higher mental functions such as thought, language, mathematical ability and problem solving as the “tools” of the culture in which the child lives.  Tools are passed down from the older generations so are culturally mediated.  </a:t>
            </a:r>
          </a:p>
          <a:p>
            <a:r>
              <a:rPr lang="en-GB" altLang="en-US" dirty="0"/>
              <a:t> </a:t>
            </a:r>
          </a:p>
          <a:p>
            <a:r>
              <a:rPr lang="en-GB" altLang="en-US" dirty="0"/>
              <a:t>Once passed on these concepts become </a:t>
            </a:r>
            <a:r>
              <a:rPr lang="en-GB" altLang="en-US" b="1" dirty="0"/>
              <a:t>internalised</a:t>
            </a:r>
            <a:r>
              <a:rPr lang="en-GB" altLang="en-US" dirty="0"/>
              <a:t> by the child so essentially become part of the child’s cognitive repertoire.  The child can then bring about change itself, not directly but through use of these tools, hence the term </a:t>
            </a:r>
            <a:r>
              <a:rPr lang="en-GB" altLang="en-US" b="1" dirty="0"/>
              <a:t>mediated activity</a:t>
            </a:r>
            <a:r>
              <a:rPr lang="en-GB" altLang="en-US" dirty="0"/>
              <a:t>.  The change has been mediated via a tool.  </a:t>
            </a:r>
          </a:p>
        </p:txBody>
      </p:sp>
      <p:sp>
        <p:nvSpPr>
          <p:cNvPr id="5632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632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D7CC74BD-C33E-4F7C-9F82-4C1B94C18070}" type="slidenum">
              <a:rPr lang="en-GB" altLang="en-US" sz="1200" u="none"/>
              <a:pPr/>
              <a:t>23</a:t>
            </a:fld>
            <a:endParaRPr lang="en-GB" altLang="en-US" sz="1200" u="none"/>
          </a:p>
        </p:txBody>
      </p:sp>
      <p:sp>
        <p:nvSpPr>
          <p:cNvPr id="5632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13390182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p:spPr>
        <p:txBody>
          <a:bodyPr/>
          <a:lstStyle/>
          <a:p>
            <a:r>
              <a:rPr lang="en-GB" altLang="en-US"/>
              <a:t>Language</a:t>
            </a:r>
          </a:p>
          <a:p>
            <a:r>
              <a:rPr lang="en-GB" altLang="en-US"/>
              <a:t>Religious beliefs/</a:t>
            </a:r>
          </a:p>
          <a:p>
            <a:r>
              <a:rPr lang="en-GB" altLang="en-US"/>
              <a:t>Family traditions…. Christmas?  Bonfire night?</a:t>
            </a:r>
          </a:p>
          <a:p>
            <a:r>
              <a:rPr lang="en-GB" altLang="en-US"/>
              <a:t>Cultural beliefs</a:t>
            </a:r>
          </a:p>
          <a:p>
            <a:endParaRPr lang="en-GB" altLang="en-US"/>
          </a:p>
        </p:txBody>
      </p:sp>
      <p:sp>
        <p:nvSpPr>
          <p:cNvPr id="57348"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7349"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D76AF2B8-AF99-43A4-BD52-685384219F51}" type="slidenum">
              <a:rPr lang="en-GB" altLang="en-US" sz="1200" u="none"/>
              <a:pPr/>
              <a:t>24</a:t>
            </a:fld>
            <a:endParaRPr lang="en-GB" altLang="en-US" sz="1200" u="none"/>
          </a:p>
        </p:txBody>
      </p:sp>
      <p:sp>
        <p:nvSpPr>
          <p:cNvPr id="5735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0923039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xfrm>
            <a:off x="182530" y="4965043"/>
            <a:ext cx="6245364" cy="5516522"/>
          </a:xfrm>
        </p:spPr>
        <p:txBody>
          <a:bodyPr/>
          <a:lstStyle/>
          <a:p>
            <a:pPr>
              <a:defRPr/>
            </a:pPr>
            <a:r>
              <a:rPr lang="en-GB" sz="1000" dirty="0"/>
              <a:t>Vygotsky believed that language is a tool which enables us to organise our thoughts. Considered to be  very important because language carries the concepts of our culture. </a:t>
            </a:r>
          </a:p>
          <a:p>
            <a:pPr>
              <a:defRPr/>
            </a:pPr>
            <a:r>
              <a:rPr lang="en-GB" sz="1000" dirty="0"/>
              <a:t>Vygotsky supported his argument by describing three types of speech:</a:t>
            </a:r>
          </a:p>
          <a:p>
            <a:pPr marL="227572" indent="-227572">
              <a:buFontTx/>
              <a:buAutoNum type="arabicPeriod"/>
              <a:defRPr/>
            </a:pPr>
            <a:r>
              <a:rPr lang="en-GB" sz="1000" dirty="0"/>
              <a:t>External speech,  2 egocentric speech  and 3  internal speech,  found at different ages.</a:t>
            </a:r>
          </a:p>
          <a:p>
            <a:pPr>
              <a:defRPr/>
            </a:pPr>
            <a:r>
              <a:rPr lang="en-GB" sz="1000" b="1" dirty="0"/>
              <a:t>Ages 0 to 3 years </a:t>
            </a:r>
            <a:r>
              <a:rPr lang="en-GB" sz="1000" b="1" u="sng" dirty="0"/>
              <a:t>External speech </a:t>
            </a:r>
            <a:r>
              <a:rPr lang="en-GB" sz="1000" b="1" dirty="0"/>
              <a:t>-   </a:t>
            </a:r>
            <a:r>
              <a:rPr lang="en-GB" sz="1000" dirty="0"/>
              <a:t>language that is developed in direct response to the outside world to expressed needs and emotions……  e.g.  ‘where are you,  I am here mummy,  I want a drink  I want orange,  get me up</a:t>
            </a:r>
            <a:r>
              <a:rPr lang="en-GB" sz="1000" b="1" dirty="0"/>
              <a:t>,   </a:t>
            </a:r>
          </a:p>
          <a:p>
            <a:pPr>
              <a:defRPr/>
            </a:pPr>
            <a:r>
              <a:rPr lang="en-GB" sz="1000" dirty="0"/>
              <a:t>Language and thought develop independently of one another.  Children have pre-verbal thought and pre-intellectual speech. </a:t>
            </a:r>
          </a:p>
          <a:p>
            <a:pPr>
              <a:defRPr/>
            </a:pPr>
            <a:r>
              <a:rPr lang="en-GB" sz="1000" b="1" dirty="0"/>
              <a:t>Ages 3 to 7 years </a:t>
            </a:r>
            <a:r>
              <a:rPr lang="en-GB" sz="1000" b="1" u="sng" dirty="0"/>
              <a:t>Egocentric speech</a:t>
            </a:r>
            <a:r>
              <a:rPr lang="en-GB" sz="1000" b="1" dirty="0"/>
              <a:t>  </a:t>
            </a:r>
            <a:r>
              <a:rPr lang="en-GB" sz="1000" dirty="0"/>
              <a:t>Where the child is thinking out aloud -  talking aloud to self  saying aloud steps to a task, using operations such as counting on fingers.  Or talking to toys,  ‘I’m putting teddy to bed.</a:t>
            </a:r>
          </a:p>
          <a:p>
            <a:pPr>
              <a:defRPr/>
            </a:pPr>
            <a:r>
              <a:rPr lang="en-GB" sz="1000" dirty="0"/>
              <a:t>  Language has two functions:</a:t>
            </a:r>
          </a:p>
          <a:p>
            <a:pPr>
              <a:defRPr/>
            </a:pPr>
            <a:r>
              <a:rPr lang="en-GB" sz="1000" dirty="0"/>
              <a:t>1.       Monitor and direct internal thoughts (inner voice we talk to ourselves with).</a:t>
            </a:r>
          </a:p>
          <a:p>
            <a:pPr>
              <a:defRPr/>
            </a:pPr>
            <a:r>
              <a:rPr lang="en-GB" sz="1000" dirty="0"/>
              <a:t>2.       Communicate thoughts to others (talk out loud). </a:t>
            </a:r>
          </a:p>
          <a:p>
            <a:pPr>
              <a:defRPr/>
            </a:pPr>
            <a:r>
              <a:rPr lang="en-GB" sz="1000" dirty="0"/>
              <a:t>When children at this age talk out loud to themselves, Vygotsky saw this as a sign that the child is unable to distinguish between the two. </a:t>
            </a:r>
          </a:p>
          <a:p>
            <a:pPr>
              <a:defRPr/>
            </a:pPr>
            <a:r>
              <a:rPr lang="en-GB" sz="1000" b="1" dirty="0"/>
              <a:t>Age 7 onwards  </a:t>
            </a:r>
            <a:r>
              <a:rPr lang="en-GB" sz="1000" b="1" u="sng" dirty="0"/>
              <a:t>Internal speech </a:t>
            </a:r>
            <a:r>
              <a:rPr lang="en-GB" sz="1000" dirty="0"/>
              <a:t>The child  is thinking silently to themselves,  reflecting on day at school, homework or need to take pe kit next day. </a:t>
            </a:r>
          </a:p>
          <a:p>
            <a:pPr>
              <a:defRPr/>
            </a:pPr>
            <a:r>
              <a:rPr lang="en-GB" sz="1000" dirty="0"/>
              <a:t>Vocalisation usually ceases when child can think of words rather than vocalising them. </a:t>
            </a:r>
          </a:p>
          <a:p>
            <a:pPr>
              <a:defRPr/>
            </a:pPr>
            <a:r>
              <a:rPr lang="en-GB" sz="1000" b="1" dirty="0"/>
              <a:t>RESEARCH STUDY: Inner speech (Berk, 1994) </a:t>
            </a:r>
            <a:r>
              <a:rPr lang="en-GB" sz="1000" dirty="0"/>
              <a:t>Convincing evidence of the important role played by inner speech was reported by Berk (1994). She found that 6-year-olds spent an average of 60% of the time talking to themselves while solving problems in mathematics. Those whose speech contained numerous comments about what needed to be done on the current problem did better at mathematics over the following year. This confirmed Vygotsky's view that self-guiding speech can make it easier for children to direct their actions. Presumably this self-guiding speech made it easier for the children to focus their attention on the task in hand. Vygotsky argued that private speech diminishes and becomes more internal as children's level of performance improves. Berk (1994) discussed a study in which 4- and 5-year-old children made Lego models in each of three sessions. As predicted by Vygotsky, the children's speech become increasingly internalised from session to session as their model-making performance improved. Thus, as Vygotsky assumed, private speech is of most value to children when they are confronted by novel tasks that they do not fully understand.</a:t>
            </a:r>
          </a:p>
          <a:p>
            <a:pPr>
              <a:defRPr/>
            </a:pPr>
            <a:endParaRPr lang="en-GB" sz="1000" dirty="0"/>
          </a:p>
          <a:p>
            <a:pPr>
              <a:defRPr/>
            </a:pPr>
            <a:r>
              <a:rPr lang="en-GB" sz="1000" dirty="0"/>
              <a:t> </a:t>
            </a:r>
          </a:p>
          <a:p>
            <a:pPr>
              <a:defRPr/>
            </a:pPr>
            <a:r>
              <a:rPr lang="en-GB" sz="1000" dirty="0"/>
              <a:t> </a:t>
            </a:r>
          </a:p>
          <a:p>
            <a:pPr>
              <a:defRPr/>
            </a:pPr>
            <a:endParaRPr lang="en-GB" sz="1000" dirty="0"/>
          </a:p>
        </p:txBody>
      </p:sp>
      <p:sp>
        <p:nvSpPr>
          <p:cNvPr id="5837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837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AC430CBE-0FDF-48C2-A469-D8196B7F596B}" type="slidenum">
              <a:rPr lang="en-GB" altLang="en-US" sz="1200" u="none"/>
              <a:pPr/>
              <a:t>25</a:t>
            </a:fld>
            <a:endParaRPr lang="en-GB" altLang="en-US" sz="1200" u="none"/>
          </a:p>
        </p:txBody>
      </p:sp>
      <p:sp>
        <p:nvSpPr>
          <p:cNvPr id="5837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2491422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r>
              <a:rPr lang="en-US" altLang="en-US"/>
              <a:t>Process of developing thought from speaking out aloud  want a drink… to the eventual silent thinking to themselves and moving towards developing higher mental functioning……</a:t>
            </a:r>
          </a:p>
          <a:p>
            <a:endParaRPr lang="en-US" altLang="en-US"/>
          </a:p>
          <a:p>
            <a:endParaRPr lang="en-US" altLang="en-US"/>
          </a:p>
        </p:txBody>
      </p:sp>
      <p:sp>
        <p:nvSpPr>
          <p:cNvPr id="59396"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59397"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349F5DD3-5022-41BB-AC89-A76FA44EBA9C}" type="slidenum">
              <a:rPr lang="en-GB" altLang="en-US" sz="1200" u="none"/>
              <a:pPr/>
              <a:t>26</a:t>
            </a:fld>
            <a:endParaRPr lang="en-GB" altLang="en-US" sz="1200" u="none"/>
          </a:p>
        </p:txBody>
      </p:sp>
      <p:sp>
        <p:nvSpPr>
          <p:cNvPr id="59398"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15465165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xfrm>
            <a:off x="321002" y="4965043"/>
            <a:ext cx="6039231" cy="5006403"/>
          </a:xfrm>
          <a:noFill/>
        </p:spPr>
        <p:txBody>
          <a:bodyPr/>
          <a:lstStyle/>
          <a:p>
            <a:r>
              <a:rPr lang="en-GB" altLang="en-US" dirty="0"/>
              <a:t>‘…what is the zone of proximal development</a:t>
            </a:r>
          </a:p>
          <a:p>
            <a:endParaRPr lang="en-GB" altLang="en-US" dirty="0"/>
          </a:p>
          <a:p>
            <a:r>
              <a:rPr lang="en-GB" altLang="en-US" dirty="0"/>
              <a:t>The ZPD is the difference between what the child can achieve on its own and what it can achieve with help from others.  For learning to occur the adult must provide a challenge that is beyond what the child is capable of, but within its capabilities with help, i.e. within its ZPD.  Therefore the child can only reach its full potential with help from others.  The help given by adults is referred to as </a:t>
            </a:r>
            <a:r>
              <a:rPr lang="en-GB" altLang="en-US" b="1" dirty="0"/>
              <a:t>scaffolding - a term  titled by Bruner</a:t>
            </a:r>
            <a:r>
              <a:rPr lang="en-GB" altLang="en-US" dirty="0"/>
              <a:t>.  It is important that the child is challenged without experiencing failure. </a:t>
            </a:r>
          </a:p>
          <a:p>
            <a:endParaRPr lang="en-GB" altLang="en-US" dirty="0"/>
          </a:p>
          <a:p>
            <a:pPr marL="271822" indent="-271822" eaLnBrk="1" hangingPunct="1">
              <a:lnSpc>
                <a:spcPct val="80000"/>
              </a:lnSpc>
              <a:defRPr/>
            </a:pPr>
            <a:r>
              <a:rPr lang="en-GB" sz="1200" dirty="0"/>
              <a:t>Piaget believed that child should not be moved on until they are ‘ready’  however, Vygotsky saw potential of moving child on if educator recognised the stage the child at and with guidance could move on to next stage.   Not able to reach stage on own.</a:t>
            </a:r>
          </a:p>
          <a:p>
            <a:pPr marL="271822" indent="-271822" eaLnBrk="1" hangingPunct="1">
              <a:lnSpc>
                <a:spcPct val="80000"/>
              </a:lnSpc>
              <a:defRPr/>
            </a:pPr>
            <a:r>
              <a:rPr lang="en-GB" sz="1200" dirty="0"/>
              <a:t>At each level or stage, child is ready to respond to a particular environment and the people in it</a:t>
            </a:r>
          </a:p>
          <a:p>
            <a:pPr marL="271822" indent="-271822">
              <a:lnSpc>
                <a:spcPct val="80000"/>
              </a:lnSpc>
              <a:defRPr/>
            </a:pPr>
            <a:r>
              <a:rPr lang="en-GB" sz="1200" b="1" dirty="0"/>
              <a:t>ZPD and Scaffolding  </a:t>
            </a:r>
            <a:r>
              <a:rPr lang="en-GB" sz="1200" dirty="0"/>
              <a:t>Tasks that are set for the child need to be pitched at the right level.  Tasks that are too difficult are outside the child’s ZPD, and regardless of the amount of help in the form of scaffolding, the gap can not be bridged.  If the task is too easy the child will not be motivated.</a:t>
            </a:r>
          </a:p>
          <a:p>
            <a:pPr marL="271822" indent="-271822">
              <a:lnSpc>
                <a:spcPct val="80000"/>
              </a:lnSpc>
              <a:defRPr/>
            </a:pPr>
            <a:r>
              <a:rPr lang="en-GB" sz="1200" dirty="0"/>
              <a:t>As Wood et al (1976) put it; if a child is succeeding at a task then adult assistance can be reduced.  Similarly if the child is struggling then greater assistance needs to be provided.  Wood (1988) studied primary school classes and concluded that it is not possible for teachers to recognise the ZPD of 30 different students.  Instead, he argues, scaffolding is more appropriate for one on one situations.</a:t>
            </a:r>
          </a:p>
          <a:p>
            <a:pPr marL="271822" indent="-271822">
              <a:lnSpc>
                <a:spcPct val="80000"/>
              </a:lnSpc>
              <a:defRPr/>
            </a:pPr>
            <a:endParaRPr lang="en-GB" sz="1200" dirty="0"/>
          </a:p>
          <a:p>
            <a:pPr marL="271822" indent="-271822">
              <a:lnSpc>
                <a:spcPct val="80000"/>
              </a:lnSpc>
              <a:defRPr/>
            </a:pPr>
            <a:r>
              <a:rPr lang="en-GB" sz="1200" b="1" dirty="0"/>
              <a:t>Peer tutoring</a:t>
            </a:r>
            <a:endParaRPr lang="en-GB" sz="1200" dirty="0"/>
          </a:p>
          <a:p>
            <a:pPr marL="271822" indent="-271822">
              <a:lnSpc>
                <a:spcPct val="80000"/>
              </a:lnSpc>
              <a:defRPr/>
            </a:pPr>
            <a:r>
              <a:rPr lang="en-GB" sz="1200" dirty="0"/>
              <a:t>One area in which scaffolding appears to have been used successfully is in the area of peer tutoring.</a:t>
            </a:r>
          </a:p>
          <a:p>
            <a:pPr marL="271822" indent="-271822">
              <a:lnSpc>
                <a:spcPct val="80000"/>
              </a:lnSpc>
              <a:defRPr/>
            </a:pPr>
            <a:r>
              <a:rPr lang="en-GB" sz="1200" dirty="0"/>
              <a:t>Vygotsky emphasises that anyone with more knowledge than the child can act as teacher, be it an adult, older child or a more advanced child of the same age (peer).  In the classroom situation the more advanced child can act as tutor and since he/she is of similar age they should have a good understanding of the tutees situation and should also be working in the same ZPD.  </a:t>
            </a:r>
          </a:p>
          <a:p>
            <a:pPr marL="271822" indent="-271822">
              <a:lnSpc>
                <a:spcPct val="80000"/>
              </a:lnSpc>
              <a:defRPr/>
            </a:pPr>
            <a:r>
              <a:rPr lang="en-GB" sz="1200" dirty="0" err="1"/>
              <a:t>Tudge</a:t>
            </a:r>
            <a:r>
              <a:rPr lang="en-GB" sz="1200" dirty="0"/>
              <a:t> (1993) found that the best peer tutors are those who are significantly ahead of their tutees.  However, if the tutor lacks confidence or fails to provide the necessary scaffolding then the tutoring is ineffective.</a:t>
            </a:r>
          </a:p>
          <a:p>
            <a:pPr marL="271822" indent="-271822">
              <a:lnSpc>
                <a:spcPct val="80000"/>
              </a:lnSpc>
              <a:defRPr/>
            </a:pPr>
            <a:r>
              <a:rPr lang="en-GB" sz="1200" dirty="0" err="1"/>
              <a:t>Barnier</a:t>
            </a:r>
            <a:r>
              <a:rPr lang="en-GB" sz="1200" dirty="0"/>
              <a:t> (1989) found that the performance of 6 to 7 year olds on various spatial tasks was significantly improved when they were tutored by 7 to 8 year olds.  Ellis and </a:t>
            </a:r>
            <a:r>
              <a:rPr lang="en-GB" sz="1200" dirty="0" err="1"/>
              <a:t>Gauvain</a:t>
            </a:r>
            <a:r>
              <a:rPr lang="en-GB" sz="1200" dirty="0"/>
              <a:t> (1992) found cross cultural support for peer tutoring when they compared native North American Navahos with ‘Euro-American’ children.  Both benefited from peer tutoring even though the methods used by the two cultures were very different.  The ‘Euro-Americans’ tended to give more spoken instructions and were generally less patient with their tutees.</a:t>
            </a:r>
          </a:p>
          <a:p>
            <a:pPr marL="271822" indent="-271822">
              <a:lnSpc>
                <a:spcPct val="80000"/>
              </a:lnSpc>
              <a:defRPr/>
            </a:pPr>
            <a:r>
              <a:rPr lang="en-GB" sz="1200" dirty="0"/>
              <a:t>Peer tutoring is a vital element in </a:t>
            </a:r>
            <a:r>
              <a:rPr lang="en-GB" sz="1200" dirty="0" err="1"/>
              <a:t>Shayer</a:t>
            </a:r>
            <a:r>
              <a:rPr lang="en-GB" sz="1200" dirty="0"/>
              <a:t> and Adey’s CASE project.  After being introduced to a task and provided with cognitive dissonance (disequilibrium), the students are asked to work in groups.  The idea being that the more able will be able to encourage the less able.</a:t>
            </a:r>
          </a:p>
          <a:p>
            <a:pPr marL="271822" indent="-271822">
              <a:lnSpc>
                <a:spcPct val="80000"/>
              </a:lnSpc>
              <a:defRPr/>
            </a:pPr>
            <a:r>
              <a:rPr lang="en-GB" sz="1200" b="1" dirty="0"/>
              <a:t>Individual differences</a:t>
            </a:r>
            <a:endParaRPr lang="en-GB" sz="1200" dirty="0"/>
          </a:p>
          <a:p>
            <a:pPr marL="271822" indent="-271822">
              <a:lnSpc>
                <a:spcPct val="80000"/>
              </a:lnSpc>
              <a:defRPr/>
            </a:pPr>
            <a:r>
              <a:rPr lang="en-GB" sz="1200" dirty="0"/>
              <a:t>·       Some children, regardless of help given by others, still develop at a slower rate, suggesting that other factors, including genetic must be involved.  (Genetic explanations would not have sat comfortably in Soviet Russia!).</a:t>
            </a:r>
          </a:p>
          <a:p>
            <a:pPr marL="271822" indent="-271822">
              <a:lnSpc>
                <a:spcPct val="80000"/>
              </a:lnSpc>
              <a:defRPr/>
            </a:pPr>
            <a:r>
              <a:rPr lang="en-GB" sz="1200" dirty="0"/>
              <a:t>Again it is always credit-worthy to note the contribution Vygotsky made to our understanding of child development, how it has filled some of the gaps left by Piaget, and how it has been used in educational policy in the West. </a:t>
            </a:r>
          </a:p>
          <a:p>
            <a:pPr>
              <a:defRPr/>
            </a:pPr>
            <a:r>
              <a:rPr lang="en-GB" sz="1200" dirty="0"/>
              <a:t> Five guidelines to support children working in the ZPD</a:t>
            </a:r>
          </a:p>
          <a:p>
            <a:pPr>
              <a:defRPr/>
            </a:pPr>
            <a:r>
              <a:rPr lang="en-GB" sz="1200" dirty="0"/>
              <a:t>1. Interfere as little as possible.</a:t>
            </a:r>
          </a:p>
          <a:p>
            <a:pPr>
              <a:defRPr/>
            </a:pPr>
            <a:r>
              <a:rPr lang="en-GB" sz="1200" dirty="0"/>
              <a:t>2. Ask a question.</a:t>
            </a:r>
          </a:p>
          <a:p>
            <a:pPr>
              <a:defRPr/>
            </a:pPr>
            <a:r>
              <a:rPr lang="en-GB" sz="1200" dirty="0"/>
              <a:t>3. Offer a useful hint.</a:t>
            </a:r>
          </a:p>
          <a:p>
            <a:pPr>
              <a:defRPr/>
            </a:pPr>
            <a:r>
              <a:rPr lang="en-GB" sz="1200" dirty="0"/>
              <a:t>4. Direct attention at an anomaly.</a:t>
            </a:r>
          </a:p>
          <a:p>
            <a:pPr>
              <a:defRPr/>
            </a:pPr>
            <a:r>
              <a:rPr lang="en-GB" sz="1200" dirty="0"/>
              <a:t>5. Direct attention at an overlooked bit of information.  </a:t>
            </a:r>
          </a:p>
          <a:p>
            <a:endParaRPr lang="en-GB" altLang="en-US" dirty="0"/>
          </a:p>
          <a:p>
            <a:endParaRPr lang="en-GB" altLang="en-US" dirty="0"/>
          </a:p>
          <a:p>
            <a:r>
              <a:rPr lang="en-GB" altLang="en-US" dirty="0"/>
              <a:t>·        </a:t>
            </a:r>
          </a:p>
        </p:txBody>
      </p:sp>
      <p:sp>
        <p:nvSpPr>
          <p:cNvPr id="6144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6144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199FD28D-3C00-4EA2-9990-975300AC5D1F}" type="slidenum">
              <a:rPr lang="en-GB" altLang="en-US" sz="1200" u="none"/>
              <a:pPr/>
              <a:t>27</a:t>
            </a:fld>
            <a:endParaRPr lang="en-GB" altLang="en-US" sz="1200" u="none"/>
          </a:p>
        </p:txBody>
      </p:sp>
      <p:sp>
        <p:nvSpPr>
          <p:cNvPr id="6144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23963629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xfrm>
            <a:off x="250193" y="5051212"/>
            <a:ext cx="6110039" cy="5726773"/>
          </a:xfrm>
        </p:spPr>
        <p:txBody>
          <a:bodyPr/>
          <a:lstStyle/>
          <a:p>
            <a:pPr marL="271822" indent="-271822">
              <a:lnSpc>
                <a:spcPct val="80000"/>
              </a:lnSpc>
              <a:defRPr/>
            </a:pPr>
            <a:endParaRPr lang="en-GB" sz="900" dirty="0"/>
          </a:p>
          <a:p>
            <a:pPr marL="271822" indent="-271822" eaLnBrk="1" hangingPunct="1">
              <a:lnSpc>
                <a:spcPct val="80000"/>
              </a:lnSpc>
              <a:defRPr/>
            </a:pPr>
            <a:endParaRPr lang="en-GB" sz="900" dirty="0"/>
          </a:p>
        </p:txBody>
      </p:sp>
      <p:sp>
        <p:nvSpPr>
          <p:cNvPr id="62468"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62469"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77A4B25F-55E3-47F8-A1F7-3B9D8ACABAA2}" type="slidenum">
              <a:rPr lang="en-GB" altLang="en-US" sz="1200" u="none"/>
              <a:pPr/>
              <a:t>28</a:t>
            </a:fld>
            <a:endParaRPr lang="en-GB" altLang="en-US" sz="1200" u="none"/>
          </a:p>
        </p:txBody>
      </p:sp>
      <p:sp>
        <p:nvSpPr>
          <p:cNvPr id="6247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3706126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xfrm>
            <a:off x="528708" y="5133934"/>
            <a:ext cx="5339008" cy="4851299"/>
          </a:xfrm>
          <a:noFill/>
        </p:spPr>
        <p:txBody>
          <a:bodyPr/>
          <a:lstStyle/>
          <a:p>
            <a:r>
              <a:rPr lang="en-GB" altLang="en-US" sz="1000" dirty="0"/>
              <a:t>Scaffolding is the process by which someone supports another to work in the ZPD. The person providing non-intrusive intervention in this process, may be a parent, teacher, mentor, coach, or peer who has already mastered that particular function. Learners are encouraged to carry out the parts of the tasks that are within their capacity and the more skilled other supports them or "scaffolds" the rest. (Wood, Bruner, Ross, 1976; Wood &amp; Middletown, 1975).</a:t>
            </a:r>
          </a:p>
          <a:p>
            <a:endParaRPr lang="en-GB" altLang="en-US" sz="1000" dirty="0"/>
          </a:p>
          <a:p>
            <a:r>
              <a:rPr lang="en-GB" altLang="en-US" sz="1000" dirty="0"/>
              <a:t>Bruner developed the concept of scaffolding because he believed there was a paradox inherent in Vygotsky's explanation of the ZPD, claiming, "On the one hand the zone of proximal development has to do with achieving 'consciousness and control'. But consciousness and control come only after one has already got a function well and spontaneously mastered. So how could 'good learning' be that which is in advance of development and, as it were, bound initially to be unconscious since unmastered?" (Bruner, 1985: </a:t>
            </a:r>
            <a:r>
              <a:rPr lang="en-GB" altLang="en-US" sz="1000" dirty="0" err="1"/>
              <a:t>Meira</a:t>
            </a:r>
            <a:r>
              <a:rPr lang="en-GB" altLang="en-US" sz="1000" dirty="0"/>
              <a:t> &amp; </a:t>
            </a:r>
            <a:r>
              <a:rPr lang="en-GB" altLang="en-US" sz="1000" dirty="0" err="1"/>
              <a:t>Lerman</a:t>
            </a:r>
            <a:r>
              <a:rPr lang="en-GB" altLang="en-US" sz="1000" dirty="0"/>
              <a:t> (2001). </a:t>
            </a:r>
          </a:p>
          <a:p>
            <a:endParaRPr lang="en-GB" altLang="en-US" sz="1000" dirty="0"/>
          </a:p>
          <a:p>
            <a:r>
              <a:rPr lang="en-GB" altLang="en-US" sz="1000" dirty="0"/>
              <a:t>His solution was for a more experienced person to provide the structure necessary so that the learner was able to complete the task. Calling the process Scaffolding for obvious reason, Bruner saw it as a structured process, whereby the degree of support given was determined by the learner's need. It was constructed when needed, enabling the child to achieve, by having had a task or skill modelled; breaking down the task into simpler, more accessible elements; keeping motivation and stimulation high; and then by gradually dismantling and withdrawing the support as it was no longer required. </a:t>
            </a:r>
          </a:p>
          <a:p>
            <a:endParaRPr lang="en-GB" altLang="en-US" sz="1000" dirty="0"/>
          </a:p>
          <a:p>
            <a:endParaRPr lang="en-GB" altLang="en-US" sz="1000" dirty="0"/>
          </a:p>
          <a:p>
            <a:endParaRPr lang="en-GB" altLang="en-US" dirty="0"/>
          </a:p>
        </p:txBody>
      </p:sp>
      <p:sp>
        <p:nvSpPr>
          <p:cNvPr id="6349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
        <p:nvSpPr>
          <p:cNvPr id="6349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fld id="{3BBE63A6-1EA8-41B3-9676-B113119C114D}" type="slidenum">
              <a:rPr lang="en-GB" altLang="en-US" sz="1200" u="none"/>
              <a:pPr/>
              <a:t>29</a:t>
            </a:fld>
            <a:endParaRPr lang="en-GB" altLang="en-US" sz="1200" u="none"/>
          </a:p>
        </p:txBody>
      </p:sp>
      <p:sp>
        <p:nvSpPr>
          <p:cNvPr id="6349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sz="1200" u="none"/>
          </a:p>
        </p:txBody>
      </p:sp>
    </p:spTree>
    <p:extLst>
      <p:ext uri="{BB962C8B-B14F-4D97-AF65-F5344CB8AC3E}">
        <p14:creationId xmlns:p14="http://schemas.microsoft.com/office/powerpoint/2010/main" val="34692586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endParaRPr lang="en-US" dirty="0"/>
          </a:p>
        </p:txBody>
      </p:sp>
      <p:sp>
        <p:nvSpPr>
          <p:cNvPr id="58372" name="Slide Number Placeholder 3"/>
          <p:cNvSpPr>
            <a:spLocks noGrp="1"/>
          </p:cNvSpPr>
          <p:nvPr>
            <p:ph type="sldNum" sz="quarter" idx="5"/>
          </p:nvPr>
        </p:nvSpPr>
        <p:spPr>
          <a:xfrm>
            <a:off x="3850443" y="9428583"/>
            <a:ext cx="2945659" cy="496332"/>
          </a:xfrm>
          <a:prstGeom prst="rect">
            <a:avLst/>
          </a:prstGeom>
          <a:noFill/>
        </p:spPr>
        <p:txBody>
          <a:bodyPr/>
          <a:lstStyle/>
          <a:p>
            <a:fld id="{3DA60A15-5E28-4490-9641-8F60CE9C00BC}" type="slidenum">
              <a:rPr lang="en-US">
                <a:latin typeface="Times New Roman" pitchFamily="18" charset="0"/>
              </a:rPr>
              <a:pPr/>
              <a:t>30</a:t>
            </a:fld>
            <a:endParaRPr lang="en-US">
              <a:latin typeface="Times New Roman" pitchFamily="18" charset="0"/>
            </a:endParaRPr>
          </a:p>
        </p:txBody>
      </p:sp>
    </p:spTree>
    <p:extLst>
      <p:ext uri="{BB962C8B-B14F-4D97-AF65-F5344CB8AC3E}">
        <p14:creationId xmlns:p14="http://schemas.microsoft.com/office/powerpoint/2010/main" val="6857589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990020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8B829B-2B5D-42CE-8507-042BCDE566AE}" type="datetime1">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1574760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BCFE51-C9CD-4F99-B370-8D6CEE2B3628}" type="datetime1">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1253048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279E01F4-DD2C-49C4-9840-8DE4AB165C1D}" type="datetime1">
              <a:rPr lang="en-GB" smtClean="0"/>
              <a:t>23/12/2022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6EE0034-51BE-499D-AE0F-DBC2A1CB7FB6}" type="slidenum">
              <a:rPr lang="en-GB" smtClean="0"/>
              <a:t>‹#›</a:t>
            </a:fld>
            <a:endParaRPr lang="en-GB"/>
          </a:p>
        </p:txBody>
      </p:sp>
    </p:spTree>
    <p:extLst>
      <p:ext uri="{BB962C8B-B14F-4D97-AF65-F5344CB8AC3E}">
        <p14:creationId xmlns:p14="http://schemas.microsoft.com/office/powerpoint/2010/main" val="248283148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AE2D99-087A-44E6-8392-9E382C80BF55}" type="datetime1">
              <a:rPr lang="en-GB" smtClean="0"/>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1281239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5CD57D-3035-44E9-8CBB-CBEBB763A5A4}" type="datetime1">
              <a:rPr lang="en-GB" smtClean="0"/>
              <a:t>23/12/2022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4214734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ABCE2E-E77B-49AF-AB9A-8EC5397D3730}" type="datetime1">
              <a:rPr lang="en-GB" smtClean="0"/>
              <a:t>23/12/2022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602715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F12384-8717-4B27-8A44-7AF83064EBB4}" type="datetime1">
              <a:rPr lang="en-GB" smtClean="0"/>
              <a:t>23/12/2022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3274590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165B8-C3DC-484D-B704-CEBDE463F336}" type="datetime1">
              <a:rPr lang="en-GB" smtClean="0"/>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975984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D04575-5672-4EC5-BAE4-C668F9B2B4CD}" type="datetime1">
              <a:rPr lang="en-GB" smtClean="0"/>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2400584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54FCA4-3F60-4F70-80E9-20898269454A}" type="datetime1">
              <a:rPr lang="en-GB" smtClean="0"/>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3969874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97DEE23-14E0-47A8-9CBD-26DC328F62ED}" type="datetime1">
              <a:rPr lang="en-GB" smtClean="0"/>
              <a:t>23/12/2022</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E6EE0034-51BE-499D-AE0F-DBC2A1CB7FB6}" type="slidenum">
              <a:rPr lang="en-GB" smtClean="0"/>
              <a:t>‹#›</a:t>
            </a:fld>
            <a:endParaRPr lang="en-GB"/>
          </a:p>
        </p:txBody>
      </p:sp>
    </p:spTree>
    <p:extLst>
      <p:ext uri="{BB962C8B-B14F-4D97-AF65-F5344CB8AC3E}">
        <p14:creationId xmlns:p14="http://schemas.microsoft.com/office/powerpoint/2010/main" val="3132407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C3E128C3-AB08-4086-A8D2-60C5822673C7}" type="datetime1">
              <a:rPr lang="en-GB" smtClean="0"/>
              <a:t>23/12/2022</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E6EE0034-51BE-499D-AE0F-DBC2A1CB7FB6}" type="slidenum">
              <a:rPr lang="en-GB" smtClean="0"/>
              <a:t>‹#›</a:t>
            </a:fld>
            <a:endParaRPr lang="en-GB"/>
          </a:p>
        </p:txBody>
      </p:sp>
      <p:sp>
        <p:nvSpPr>
          <p:cNvPr id="8" name="MSIPCMContentMarking" descr="{&quot;HashCode&quot;:269818377,&quot;Placement&quot;:&quot;Footer&quot;}">
            <a:extLst>
              <a:ext uri="{FF2B5EF4-FFF2-40B4-BE49-F238E27FC236}">
                <a16:creationId xmlns:a16="http://schemas.microsoft.com/office/drawing/2014/main" id="{9D9B8460-05AA-4823-9CC0-E0187B2668E4}"/>
              </a:ext>
            </a:extLst>
          </p:cNvPr>
          <p:cNvSpPr txBox="1"/>
          <p:nvPr userDrawn="1"/>
        </p:nvSpPr>
        <p:spPr>
          <a:xfrm>
            <a:off x="0" y="6561475"/>
            <a:ext cx="1522472" cy="296525"/>
          </a:xfrm>
          <a:prstGeom prst="rect">
            <a:avLst/>
          </a:prstGeom>
          <a:noFill/>
        </p:spPr>
        <p:txBody>
          <a:bodyPr vert="horz" wrap="square" lIns="0" tIns="0" rIns="0" bIns="0" rtlCol="0" anchor="ctr" anchorCtr="1">
            <a:spAutoFit/>
          </a:bodyPr>
          <a:lstStyle/>
          <a:p>
            <a:pPr algn="l">
              <a:spcBef>
                <a:spcPts val="0"/>
              </a:spcBef>
              <a:spcAft>
                <a:spcPts val="0"/>
              </a:spcAft>
            </a:pPr>
            <a:r>
              <a:rPr lang="en-GB" sz="1200">
                <a:solidFill>
                  <a:srgbClr val="000000"/>
                </a:solidFill>
                <a:latin typeface="Calibri" panose="020F0502020204030204" pitchFamily="34" charset="0"/>
              </a:rPr>
              <a:t>Sensitivity: Internal</a:t>
            </a:r>
          </a:p>
        </p:txBody>
      </p:sp>
    </p:spTree>
    <p:extLst>
      <p:ext uri="{BB962C8B-B14F-4D97-AF65-F5344CB8AC3E}">
        <p14:creationId xmlns:p14="http://schemas.microsoft.com/office/powerpoint/2010/main" val="181504908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3-A9SgbAK5I?feature=oembed" TargetMode="External"/><Relationship Id="rId5" Type="http://schemas.openxmlformats.org/officeDocument/2006/relationships/image" Target="../media/image4.jpeg"/><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gWJrZ7MHpY?feature=oembed" TargetMode="Externa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TRF27F2bn-A?start=53&amp;feature=oembed" TargetMode="Externa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TRF27F2bn-A?start=252&amp;feature=oembed" TargetMode="External"/><Relationship Id="rId5" Type="http://schemas.openxmlformats.org/officeDocument/2006/relationships/image" Target="../media/image10.jpe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TRF27F2bn-A?start=349&amp;feature=oembed" TargetMode="External"/><Relationship Id="rId5" Type="http://schemas.openxmlformats.org/officeDocument/2006/relationships/image" Target="../media/image10.jpe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svg"/></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djk8aYPboLk"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ijhssnet.com/journals/Vol_4_No_8_June_2014/14.pdf"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www.youtube.com/watch?v=ME9_bCjDrwk&amp;feature=related" TargetMode="External"/><Relationship Id="rId4" Type="http://schemas.openxmlformats.org/officeDocument/2006/relationships/hyperlink" Target="https://www.youtube.com/watch?v=kDlkb4UES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p:cNvSpPr>
            <a:spLocks noGrp="1"/>
          </p:cNvSpPr>
          <p:nvPr>
            <p:ph type="title"/>
          </p:nvPr>
        </p:nvSpPr>
        <p:spPr>
          <a:xfrm>
            <a:off x="1116632" y="1030987"/>
            <a:ext cx="9958736" cy="3848521"/>
          </a:xfrm>
        </p:spPr>
        <p:txBody>
          <a:bodyPr vert="horz" lIns="91440" tIns="45720" rIns="91440" bIns="45720" rtlCol="0" anchor="ctr">
            <a:normAutofit/>
          </a:bodyPr>
          <a:lstStyle/>
          <a:p>
            <a:pPr algn="ctr"/>
            <a:r>
              <a:rPr lang="en-US" sz="4600" cap="all" dirty="0">
                <a:solidFill>
                  <a:srgbClr val="002060"/>
                </a:solidFill>
              </a:rPr>
              <a:t>Theories of Cognitive  development</a:t>
            </a:r>
          </a:p>
        </p:txBody>
      </p:sp>
      <p:sp>
        <p:nvSpPr>
          <p:cNvPr id="10" name="TextBox 9" descr="University of Derby">
            <a:extLst>
              <a:ext uri="{FF2B5EF4-FFF2-40B4-BE49-F238E27FC236}">
                <a16:creationId xmlns:a16="http://schemas.microsoft.com/office/drawing/2014/main" id="{AE587F66-7860-B547-8EBD-042F70ABC247}"/>
              </a:ext>
            </a:extLst>
          </p:cNvPr>
          <p:cNvSpPr txBox="1"/>
          <p:nvPr/>
        </p:nvSpPr>
        <p:spPr>
          <a:xfrm>
            <a:off x="508000" y="364067"/>
            <a:ext cx="1227667" cy="1083733"/>
          </a:xfrm>
          <a:prstGeom prst="rect">
            <a:avLst/>
          </a:prstGeom>
          <a:noFill/>
        </p:spPr>
        <p:txBody>
          <a:bodyPr wrap="square" rtlCol="0">
            <a:spAutoFit/>
          </a:bodyPr>
          <a:lstStyle/>
          <a:p>
            <a:endParaRPr lang="en-US" dirty="0"/>
          </a:p>
        </p:txBody>
      </p:sp>
      <p:sp>
        <p:nvSpPr>
          <p:cNvPr id="2" name="TextBox 1">
            <a:extLst>
              <a:ext uri="{FF2B5EF4-FFF2-40B4-BE49-F238E27FC236}">
                <a16:creationId xmlns:a16="http://schemas.microsoft.com/office/drawing/2014/main" id="{45B22D50-30D1-4741-9985-62D6E309C30D}"/>
              </a:ext>
            </a:extLst>
          </p:cNvPr>
          <p:cNvSpPr txBox="1"/>
          <p:nvPr/>
        </p:nvSpPr>
        <p:spPr>
          <a:xfrm>
            <a:off x="752858" y="5743074"/>
            <a:ext cx="2214931" cy="646331"/>
          </a:xfrm>
          <a:prstGeom prst="rect">
            <a:avLst/>
          </a:prstGeom>
          <a:noFill/>
        </p:spPr>
        <p:txBody>
          <a:bodyPr wrap="square" rtlCol="0">
            <a:spAutoFit/>
          </a:bodyPr>
          <a:lstStyle/>
          <a:p>
            <a:r>
              <a:rPr lang="en-GB" sz="3600" dirty="0"/>
              <a:t>Week 2 </a:t>
            </a:r>
          </a:p>
        </p:txBody>
      </p:sp>
    </p:spTree>
    <p:extLst>
      <p:ext uri="{BB962C8B-B14F-4D97-AF65-F5344CB8AC3E}">
        <p14:creationId xmlns:p14="http://schemas.microsoft.com/office/powerpoint/2010/main" val="423558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session</a:t>
            </a:r>
          </a:p>
        </p:txBody>
      </p:sp>
      <p:sp>
        <p:nvSpPr>
          <p:cNvPr id="3" name="Content Placeholder 2"/>
          <p:cNvSpPr>
            <a:spLocks noGrp="1"/>
          </p:cNvSpPr>
          <p:nvPr>
            <p:ph idx="1"/>
          </p:nvPr>
        </p:nvSpPr>
        <p:spPr>
          <a:xfrm>
            <a:off x="1219200" y="1638300"/>
            <a:ext cx="9601200" cy="3581400"/>
          </a:xfrm>
        </p:spPr>
        <p:txBody>
          <a:bodyPr>
            <a:noAutofit/>
          </a:bodyPr>
          <a:lstStyle/>
          <a:p>
            <a:pPr marL="0" indent="0">
              <a:buNone/>
            </a:pPr>
            <a:endParaRPr lang="en-GB" sz="2800" dirty="0"/>
          </a:p>
          <a:p>
            <a:pPr marL="342900" indent="-342900">
              <a:buFont typeface="Arial" panose="020B0604020202020204" pitchFamily="34" charset="0"/>
              <a:buChar char="•"/>
            </a:pPr>
            <a:r>
              <a:rPr lang="en-GB" sz="2800" dirty="0"/>
              <a:t>To have a basic understanding of Piaget’s theory of cognitive development. </a:t>
            </a:r>
          </a:p>
          <a:p>
            <a:pPr marL="342900" indent="-342900">
              <a:buFont typeface="Arial" panose="020B0604020202020204" pitchFamily="34" charset="0"/>
              <a:buChar char="•"/>
            </a:pPr>
            <a:r>
              <a:rPr lang="en-GB" sz="2800" dirty="0"/>
              <a:t>To have a basic understanding of Vygotsky’s theory of social constructivism. </a:t>
            </a:r>
          </a:p>
        </p:txBody>
      </p:sp>
    </p:spTree>
    <p:extLst>
      <p:ext uri="{BB962C8B-B14F-4D97-AF65-F5344CB8AC3E}">
        <p14:creationId xmlns:p14="http://schemas.microsoft.com/office/powerpoint/2010/main" val="131166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589213" y="527050"/>
            <a:ext cx="7270750" cy="914400"/>
          </a:xfrm>
        </p:spPr>
        <p:txBody>
          <a:bodyPr/>
          <a:lstStyle/>
          <a:p>
            <a:pPr eaLnBrk="1" hangingPunct="1"/>
            <a:r>
              <a:rPr lang="en-US" sz="2800" dirty="0"/>
              <a:t>Cognitive Development</a:t>
            </a:r>
          </a:p>
        </p:txBody>
      </p:sp>
      <p:sp>
        <p:nvSpPr>
          <p:cNvPr id="34819" name="Rectangle 3"/>
          <p:cNvSpPr>
            <a:spLocks noChangeArrowheads="1"/>
          </p:cNvSpPr>
          <p:nvPr/>
        </p:nvSpPr>
        <p:spPr bwMode="auto">
          <a:xfrm>
            <a:off x="4664075" y="1949450"/>
            <a:ext cx="2895600" cy="1219200"/>
          </a:xfrm>
          <a:prstGeom prst="rect">
            <a:avLst/>
          </a:prstGeom>
          <a:solidFill>
            <a:schemeClr val="hlink"/>
          </a:solidFill>
          <a:ln w="3175">
            <a:solidFill>
              <a:schemeClr val="tx2"/>
            </a:solidFill>
            <a:miter lim="800000"/>
            <a:headEnd/>
            <a:tailEnd/>
          </a:ln>
        </p:spPr>
        <p:txBody>
          <a:bodyPr wrap="none" anchor="ctr"/>
          <a:lstStyle/>
          <a:p>
            <a:pPr algn="ctr"/>
            <a:r>
              <a:rPr lang="en-US" sz="2400" b="1" dirty="0"/>
              <a:t>Cognitive </a:t>
            </a:r>
          </a:p>
          <a:p>
            <a:pPr algn="ctr"/>
            <a:r>
              <a:rPr lang="en-US" sz="2400" b="1" dirty="0"/>
              <a:t>Development</a:t>
            </a:r>
          </a:p>
        </p:txBody>
      </p:sp>
      <p:sp>
        <p:nvSpPr>
          <p:cNvPr id="34820" name="Rectangle 4"/>
          <p:cNvSpPr>
            <a:spLocks noChangeArrowheads="1"/>
          </p:cNvSpPr>
          <p:nvPr/>
        </p:nvSpPr>
        <p:spPr bwMode="auto">
          <a:xfrm>
            <a:off x="2241551" y="3689351"/>
            <a:ext cx="2895600" cy="990600"/>
          </a:xfrm>
          <a:prstGeom prst="rect">
            <a:avLst/>
          </a:prstGeom>
          <a:solidFill>
            <a:schemeClr val="accent1"/>
          </a:solidFill>
          <a:ln w="3175">
            <a:solidFill>
              <a:schemeClr val="tx2"/>
            </a:solidFill>
            <a:miter lim="800000"/>
            <a:headEnd/>
            <a:tailEnd/>
          </a:ln>
        </p:spPr>
        <p:txBody>
          <a:bodyPr wrap="none" anchor="ctr" anchorCtr="1"/>
          <a:lstStyle/>
          <a:p>
            <a:pPr algn="ctr"/>
            <a:r>
              <a:rPr lang="en-US" sz="2000" b="1">
                <a:solidFill>
                  <a:schemeClr val="bg1"/>
                </a:solidFill>
              </a:rPr>
              <a:t>Piaget’s Theory</a:t>
            </a:r>
          </a:p>
        </p:txBody>
      </p:sp>
      <p:sp>
        <p:nvSpPr>
          <p:cNvPr id="34822" name="Rectangle 8"/>
          <p:cNvSpPr>
            <a:spLocks noChangeArrowheads="1"/>
          </p:cNvSpPr>
          <p:nvPr/>
        </p:nvSpPr>
        <p:spPr bwMode="auto">
          <a:xfrm>
            <a:off x="7097713" y="3671888"/>
            <a:ext cx="2895600" cy="944562"/>
          </a:xfrm>
          <a:prstGeom prst="rect">
            <a:avLst/>
          </a:prstGeom>
          <a:solidFill>
            <a:schemeClr val="accent1"/>
          </a:solidFill>
          <a:ln w="3175">
            <a:solidFill>
              <a:schemeClr val="tx2"/>
            </a:solidFill>
            <a:miter lim="800000"/>
            <a:headEnd/>
            <a:tailEnd/>
          </a:ln>
        </p:spPr>
        <p:txBody>
          <a:bodyPr wrap="none" anchor="ctr" anchorCtr="1"/>
          <a:lstStyle/>
          <a:p>
            <a:pPr algn="ctr"/>
            <a:r>
              <a:rPr lang="en-US" sz="2000" b="1">
                <a:solidFill>
                  <a:schemeClr val="bg1"/>
                </a:solidFill>
              </a:rPr>
              <a:t>Vygotsky’s Theory</a:t>
            </a:r>
          </a:p>
        </p:txBody>
      </p:sp>
      <p:sp>
        <p:nvSpPr>
          <p:cNvPr id="34824" name="Line 12"/>
          <p:cNvSpPr>
            <a:spLocks noChangeShapeType="1"/>
          </p:cNvSpPr>
          <p:nvPr/>
        </p:nvSpPr>
        <p:spPr bwMode="auto">
          <a:xfrm>
            <a:off x="6051550" y="3168650"/>
            <a:ext cx="1066800" cy="838200"/>
          </a:xfrm>
          <a:prstGeom prst="line">
            <a:avLst/>
          </a:prstGeom>
          <a:noFill/>
          <a:ln w="9525">
            <a:solidFill>
              <a:schemeClr val="tx1"/>
            </a:solidFill>
            <a:round/>
            <a:headEnd/>
            <a:tailEnd/>
          </a:ln>
        </p:spPr>
        <p:txBody>
          <a:bodyPr/>
          <a:lstStyle/>
          <a:p>
            <a:endParaRPr lang="en-GB"/>
          </a:p>
        </p:txBody>
      </p:sp>
      <p:sp>
        <p:nvSpPr>
          <p:cNvPr id="34825" name="Line 13"/>
          <p:cNvSpPr>
            <a:spLocks noChangeShapeType="1"/>
          </p:cNvSpPr>
          <p:nvPr/>
        </p:nvSpPr>
        <p:spPr bwMode="auto">
          <a:xfrm flipH="1">
            <a:off x="5137151" y="3168650"/>
            <a:ext cx="914399" cy="944562"/>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81581646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8095" y="685800"/>
            <a:ext cx="6100123" cy="1485900"/>
          </a:xfrm>
        </p:spPr>
        <p:txBody>
          <a:bodyPr vert="horz" lIns="91440" tIns="45720" rIns="91440" bIns="45720" rtlCol="0" anchor="t">
            <a:normAutofit fontScale="90000"/>
          </a:bodyPr>
          <a:lstStyle/>
          <a:p>
            <a:r>
              <a:rPr lang="en-US" dirty="0"/>
              <a:t>Cognitive Constructivism - Piaget</a:t>
            </a:r>
          </a:p>
        </p:txBody>
      </p:sp>
      <p:sp>
        <p:nvSpPr>
          <p:cNvPr id="3" name="Content Placeholder 2"/>
          <p:cNvSpPr>
            <a:spLocks noGrp="1"/>
          </p:cNvSpPr>
          <p:nvPr>
            <p:ph sz="half" idx="1"/>
          </p:nvPr>
        </p:nvSpPr>
        <p:spPr>
          <a:xfrm>
            <a:off x="297712" y="2286000"/>
            <a:ext cx="6932427" cy="4412512"/>
          </a:xfrm>
        </p:spPr>
        <p:txBody>
          <a:bodyPr vert="horz" lIns="91440" tIns="45720" rIns="91440" bIns="45720" rtlCol="0">
            <a:normAutofit/>
          </a:bodyPr>
          <a:lstStyle/>
          <a:p>
            <a:r>
              <a:rPr lang="en-US" sz="1800" dirty="0">
                <a:latin typeface="Arial" panose="020B0604020202020204" pitchFamily="34" charset="0"/>
                <a:cs typeface="Arial" panose="020B0604020202020204" pitchFamily="34" charset="0"/>
              </a:rPr>
              <a:t>From the moment we are born we are actively involved in the process of learning.</a:t>
            </a:r>
          </a:p>
          <a:p>
            <a:r>
              <a:rPr lang="en-US" sz="1800" dirty="0">
                <a:latin typeface="Arial" panose="020B0604020202020204" pitchFamily="34" charset="0"/>
                <a:cs typeface="Arial" panose="020B0604020202020204" pitchFamily="34" charset="0"/>
              </a:rPr>
              <a:t>Piaget's stage theory is the most influential developmental theory of cognitive development. He suggested that children go through different stages of development, and at each stage they think qualitatively differently to the stage before. Older children are capable of thoughts that are simply beyond younger children.</a:t>
            </a:r>
          </a:p>
          <a:p>
            <a:r>
              <a:rPr lang="en-US" sz="1800" dirty="0">
                <a:latin typeface="Arial" panose="020B0604020202020204" pitchFamily="34" charset="0"/>
                <a:cs typeface="Arial" panose="020B0604020202020204" pitchFamily="34" charset="0"/>
              </a:rPr>
              <a:t>We learn things as a direct result of our experiences but we make sense of those experiences at different stages of our lives. </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Piaget believed that cognitive development occurs through a sequence of successive qualitative changes in cognitive structures.</a:t>
            </a:r>
          </a:p>
          <a:p>
            <a:endParaRPr lang="en-US" sz="1400" dirty="0"/>
          </a:p>
        </p:txBody>
      </p:sp>
      <p:pic>
        <p:nvPicPr>
          <p:cNvPr id="6146" name="Picture 2" descr="Image result for piaget"/>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b="10526"/>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296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194" name="Title 1"/>
          <p:cNvSpPr>
            <a:spLocks noGrp="1"/>
          </p:cNvSpPr>
          <p:nvPr>
            <p:ph type="title"/>
          </p:nvPr>
        </p:nvSpPr>
        <p:spPr>
          <a:xfrm>
            <a:off x="224853" y="322314"/>
            <a:ext cx="12842105" cy="1249656"/>
          </a:xfrm>
        </p:spPr>
        <p:txBody>
          <a:bodyPr anchor="ctr">
            <a:normAutofit/>
          </a:bodyPr>
          <a:lstStyle/>
          <a:p>
            <a:r>
              <a:rPr lang="en-GB" altLang="en-US" dirty="0">
                <a:solidFill>
                  <a:srgbClr val="002060"/>
                </a:solidFill>
              </a:rPr>
              <a:t>Three basic components to Piaget’s theory</a:t>
            </a:r>
          </a:p>
        </p:txBody>
      </p:sp>
      <p:sp>
        <p:nvSpPr>
          <p:cNvPr id="3" name="Content Placeholder 2"/>
          <p:cNvSpPr>
            <a:spLocks noGrp="1"/>
          </p:cNvSpPr>
          <p:nvPr>
            <p:ph idx="1"/>
          </p:nvPr>
        </p:nvSpPr>
        <p:spPr>
          <a:xfrm>
            <a:off x="3238864" y="6535686"/>
            <a:ext cx="6482670" cy="1269080"/>
          </a:xfrm>
        </p:spPr>
        <p:txBody>
          <a:bodyPr anchor="ctr">
            <a:noAutofit/>
          </a:bodyPr>
          <a:lstStyle/>
          <a:p>
            <a:pPr marL="0" indent="0">
              <a:buNone/>
              <a:defRPr/>
            </a:pPr>
            <a:r>
              <a:rPr lang="en-GB" sz="1900" b="1" dirty="0">
                <a:solidFill>
                  <a:srgbClr val="002060"/>
                </a:solidFill>
                <a:latin typeface="Arial" panose="020B0604020202020204" pitchFamily="34" charset="0"/>
                <a:cs typeface="Arial" panose="020B0604020202020204" pitchFamily="34" charset="0"/>
              </a:rPr>
              <a:t>We will examine components 1 and 2 first before moving on to component 3. </a:t>
            </a:r>
          </a:p>
        </p:txBody>
      </p:sp>
      <p:grpSp>
        <p:nvGrpSpPr>
          <p:cNvPr id="11" name="Group 10">
            <a:extLst>
              <a:ext uri="{FF2B5EF4-FFF2-40B4-BE49-F238E27FC236}">
                <a16:creationId xmlns:a16="http://schemas.microsoft.com/office/drawing/2014/main" id="{232C5C84-AD94-4BC7-B9B7-4316DDE9A7AB}"/>
              </a:ext>
            </a:extLst>
          </p:cNvPr>
          <p:cNvGrpSpPr/>
          <p:nvPr/>
        </p:nvGrpSpPr>
        <p:grpSpPr>
          <a:xfrm>
            <a:off x="586281" y="1572219"/>
            <a:ext cx="11195986" cy="1858968"/>
            <a:chOff x="586281" y="1572219"/>
            <a:chExt cx="11195986" cy="1858968"/>
          </a:xfrm>
        </p:grpSpPr>
        <p:sp>
          <p:nvSpPr>
            <p:cNvPr id="5" name="Freeform: Shape 4">
              <a:extLst>
                <a:ext uri="{FF2B5EF4-FFF2-40B4-BE49-F238E27FC236}">
                  <a16:creationId xmlns:a16="http://schemas.microsoft.com/office/drawing/2014/main" id="{5F6D5A77-09DF-4DEB-9AC3-4874A5340B83}"/>
                </a:ext>
              </a:extLst>
            </p:cNvPr>
            <p:cNvSpPr/>
            <p:nvPr/>
          </p:nvSpPr>
          <p:spPr>
            <a:xfrm>
              <a:off x="586281" y="1572219"/>
              <a:ext cx="1301278" cy="1858968"/>
            </a:xfrm>
            <a:custGeom>
              <a:avLst/>
              <a:gdLst>
                <a:gd name="connsiteX0" fmla="*/ 0 w 1858968"/>
                <a:gd name="connsiteY0" fmla="*/ 0 h 1301278"/>
                <a:gd name="connsiteX1" fmla="*/ 1208329 w 1858968"/>
                <a:gd name="connsiteY1" fmla="*/ 0 h 1301278"/>
                <a:gd name="connsiteX2" fmla="*/ 1858968 w 1858968"/>
                <a:gd name="connsiteY2" fmla="*/ 650639 h 1301278"/>
                <a:gd name="connsiteX3" fmla="*/ 1208329 w 1858968"/>
                <a:gd name="connsiteY3" fmla="*/ 1301278 h 1301278"/>
                <a:gd name="connsiteX4" fmla="*/ 0 w 1858968"/>
                <a:gd name="connsiteY4" fmla="*/ 1301278 h 1301278"/>
                <a:gd name="connsiteX5" fmla="*/ 650639 w 1858968"/>
                <a:gd name="connsiteY5" fmla="*/ 650639 h 1301278"/>
                <a:gd name="connsiteX6" fmla="*/ 0 w 1858968"/>
                <a:gd name="connsiteY6" fmla="*/ 0 h 130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8968" h="1301278">
                  <a:moveTo>
                    <a:pt x="1858968" y="0"/>
                  </a:moveTo>
                  <a:lnTo>
                    <a:pt x="1858968" y="845831"/>
                  </a:lnTo>
                  <a:lnTo>
                    <a:pt x="929484" y="1301278"/>
                  </a:lnTo>
                  <a:lnTo>
                    <a:pt x="0" y="845831"/>
                  </a:lnTo>
                  <a:lnTo>
                    <a:pt x="0" y="0"/>
                  </a:lnTo>
                  <a:lnTo>
                    <a:pt x="929484" y="455447"/>
                  </a:lnTo>
                  <a:lnTo>
                    <a:pt x="1858968"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795" tIns="661434" rIns="10795" bIns="66143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rgbClr val="002060"/>
                  </a:solidFill>
                  <a:latin typeface="Arial" panose="020B0604020202020204" pitchFamily="34" charset="0"/>
                  <a:cs typeface="Arial" panose="020B0604020202020204" pitchFamily="34" charset="0"/>
                </a:rPr>
                <a:t>Schemas</a:t>
              </a:r>
              <a:endParaRPr lang="en-GB" sz="1700" kern="1200" dirty="0"/>
            </a:p>
          </p:txBody>
        </p:sp>
        <p:sp>
          <p:nvSpPr>
            <p:cNvPr id="6" name="Freeform: Shape 5">
              <a:extLst>
                <a:ext uri="{FF2B5EF4-FFF2-40B4-BE49-F238E27FC236}">
                  <a16:creationId xmlns:a16="http://schemas.microsoft.com/office/drawing/2014/main" id="{F06E2BBF-A93D-4AA9-A041-A277981FE562}"/>
                </a:ext>
              </a:extLst>
            </p:cNvPr>
            <p:cNvSpPr/>
            <p:nvPr/>
          </p:nvSpPr>
          <p:spPr>
            <a:xfrm>
              <a:off x="1887558" y="1572219"/>
              <a:ext cx="9894709" cy="1208330"/>
            </a:xfrm>
            <a:custGeom>
              <a:avLst/>
              <a:gdLst>
                <a:gd name="connsiteX0" fmla="*/ 201392 w 1208329"/>
                <a:gd name="connsiteY0" fmla="*/ 0 h 9894708"/>
                <a:gd name="connsiteX1" fmla="*/ 1006937 w 1208329"/>
                <a:gd name="connsiteY1" fmla="*/ 0 h 9894708"/>
                <a:gd name="connsiteX2" fmla="*/ 1208329 w 1208329"/>
                <a:gd name="connsiteY2" fmla="*/ 201392 h 9894708"/>
                <a:gd name="connsiteX3" fmla="*/ 1208329 w 1208329"/>
                <a:gd name="connsiteY3" fmla="*/ 9894708 h 9894708"/>
                <a:gd name="connsiteX4" fmla="*/ 1208329 w 1208329"/>
                <a:gd name="connsiteY4" fmla="*/ 9894708 h 9894708"/>
                <a:gd name="connsiteX5" fmla="*/ 0 w 1208329"/>
                <a:gd name="connsiteY5" fmla="*/ 9894708 h 9894708"/>
                <a:gd name="connsiteX6" fmla="*/ 0 w 1208329"/>
                <a:gd name="connsiteY6" fmla="*/ 9894708 h 9894708"/>
                <a:gd name="connsiteX7" fmla="*/ 0 w 1208329"/>
                <a:gd name="connsiteY7" fmla="*/ 201392 h 9894708"/>
                <a:gd name="connsiteX8" fmla="*/ 201392 w 1208329"/>
                <a:gd name="connsiteY8" fmla="*/ 0 h 9894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8329" h="9894708">
                  <a:moveTo>
                    <a:pt x="1208329" y="1649152"/>
                  </a:moveTo>
                  <a:lnTo>
                    <a:pt x="1208329" y="8245556"/>
                  </a:lnTo>
                  <a:cubicBezTo>
                    <a:pt x="1208329" y="9156357"/>
                    <a:pt x="1197318" y="9894704"/>
                    <a:pt x="1183735" y="9894704"/>
                  </a:cubicBezTo>
                  <a:lnTo>
                    <a:pt x="0" y="9894704"/>
                  </a:lnTo>
                  <a:lnTo>
                    <a:pt x="0" y="9894704"/>
                  </a:lnTo>
                  <a:lnTo>
                    <a:pt x="0" y="4"/>
                  </a:lnTo>
                  <a:lnTo>
                    <a:pt x="0" y="4"/>
                  </a:lnTo>
                  <a:lnTo>
                    <a:pt x="1183735" y="4"/>
                  </a:lnTo>
                  <a:cubicBezTo>
                    <a:pt x="1197318" y="4"/>
                    <a:pt x="1208329" y="738351"/>
                    <a:pt x="1208329" y="1649152"/>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70689" tIns="74226" rIns="74226" bIns="74227"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solidFill>
                    <a:srgbClr val="002060"/>
                  </a:solidFill>
                  <a:latin typeface="Arial" panose="020B0604020202020204" pitchFamily="34" charset="0"/>
                  <a:cs typeface="Arial" panose="020B0604020202020204" pitchFamily="34" charset="0"/>
                </a:rPr>
                <a:t>The building blocks of knowledge</a:t>
              </a:r>
              <a:endParaRPr lang="en-GB" sz="2400" kern="1200" dirty="0"/>
            </a:p>
          </p:txBody>
        </p:sp>
      </p:grpSp>
      <p:grpSp>
        <p:nvGrpSpPr>
          <p:cNvPr id="12" name="Group 11">
            <a:extLst>
              <a:ext uri="{FF2B5EF4-FFF2-40B4-BE49-F238E27FC236}">
                <a16:creationId xmlns:a16="http://schemas.microsoft.com/office/drawing/2014/main" id="{2D516B11-C095-47F0-AC0E-02753CC2EC1C}"/>
              </a:ext>
            </a:extLst>
          </p:cNvPr>
          <p:cNvGrpSpPr/>
          <p:nvPr/>
        </p:nvGrpSpPr>
        <p:grpSpPr>
          <a:xfrm>
            <a:off x="586281" y="3239462"/>
            <a:ext cx="11195986" cy="1858968"/>
            <a:chOff x="586281" y="3239462"/>
            <a:chExt cx="11195986" cy="1858968"/>
          </a:xfrm>
        </p:grpSpPr>
        <p:sp>
          <p:nvSpPr>
            <p:cNvPr id="7" name="Freeform: Shape 6">
              <a:extLst>
                <a:ext uri="{FF2B5EF4-FFF2-40B4-BE49-F238E27FC236}">
                  <a16:creationId xmlns:a16="http://schemas.microsoft.com/office/drawing/2014/main" id="{E3AD4AB4-B130-417E-87C0-C207A3501007}"/>
                </a:ext>
              </a:extLst>
            </p:cNvPr>
            <p:cNvSpPr/>
            <p:nvPr/>
          </p:nvSpPr>
          <p:spPr>
            <a:xfrm>
              <a:off x="586281" y="3239462"/>
              <a:ext cx="1301278" cy="1858968"/>
            </a:xfrm>
            <a:custGeom>
              <a:avLst/>
              <a:gdLst>
                <a:gd name="connsiteX0" fmla="*/ 0 w 1858968"/>
                <a:gd name="connsiteY0" fmla="*/ 0 h 1301278"/>
                <a:gd name="connsiteX1" fmla="*/ 1208329 w 1858968"/>
                <a:gd name="connsiteY1" fmla="*/ 0 h 1301278"/>
                <a:gd name="connsiteX2" fmla="*/ 1858968 w 1858968"/>
                <a:gd name="connsiteY2" fmla="*/ 650639 h 1301278"/>
                <a:gd name="connsiteX3" fmla="*/ 1208329 w 1858968"/>
                <a:gd name="connsiteY3" fmla="*/ 1301278 h 1301278"/>
                <a:gd name="connsiteX4" fmla="*/ 0 w 1858968"/>
                <a:gd name="connsiteY4" fmla="*/ 1301278 h 1301278"/>
                <a:gd name="connsiteX5" fmla="*/ 650639 w 1858968"/>
                <a:gd name="connsiteY5" fmla="*/ 650639 h 1301278"/>
                <a:gd name="connsiteX6" fmla="*/ 0 w 1858968"/>
                <a:gd name="connsiteY6" fmla="*/ 0 h 130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8968" h="1301278">
                  <a:moveTo>
                    <a:pt x="1858968" y="0"/>
                  </a:moveTo>
                  <a:lnTo>
                    <a:pt x="1858968" y="845831"/>
                  </a:lnTo>
                  <a:lnTo>
                    <a:pt x="929484" y="1301278"/>
                  </a:lnTo>
                  <a:lnTo>
                    <a:pt x="0" y="845831"/>
                  </a:lnTo>
                  <a:lnTo>
                    <a:pt x="0" y="0"/>
                  </a:lnTo>
                  <a:lnTo>
                    <a:pt x="929484" y="455447"/>
                  </a:lnTo>
                  <a:lnTo>
                    <a:pt x="1858968"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795" tIns="661434" rIns="10795" bIns="66143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rgbClr val="002060"/>
                  </a:solidFill>
                </a:rPr>
                <a:t>Assimilation</a:t>
              </a:r>
            </a:p>
          </p:txBody>
        </p:sp>
        <p:sp>
          <p:nvSpPr>
            <p:cNvPr id="8" name="Freeform: Shape 7">
              <a:extLst>
                <a:ext uri="{FF2B5EF4-FFF2-40B4-BE49-F238E27FC236}">
                  <a16:creationId xmlns:a16="http://schemas.microsoft.com/office/drawing/2014/main" id="{21186D34-BE62-4F59-B8B8-FD4943AB8C9C}"/>
                </a:ext>
              </a:extLst>
            </p:cNvPr>
            <p:cNvSpPr/>
            <p:nvPr/>
          </p:nvSpPr>
          <p:spPr>
            <a:xfrm>
              <a:off x="1887558" y="3263557"/>
              <a:ext cx="9894709" cy="1160142"/>
            </a:xfrm>
            <a:custGeom>
              <a:avLst/>
              <a:gdLst>
                <a:gd name="connsiteX0" fmla="*/ 193361 w 1160141"/>
                <a:gd name="connsiteY0" fmla="*/ 0 h 9894708"/>
                <a:gd name="connsiteX1" fmla="*/ 966780 w 1160141"/>
                <a:gd name="connsiteY1" fmla="*/ 0 h 9894708"/>
                <a:gd name="connsiteX2" fmla="*/ 1160141 w 1160141"/>
                <a:gd name="connsiteY2" fmla="*/ 193361 h 9894708"/>
                <a:gd name="connsiteX3" fmla="*/ 1160141 w 1160141"/>
                <a:gd name="connsiteY3" fmla="*/ 9894708 h 9894708"/>
                <a:gd name="connsiteX4" fmla="*/ 1160141 w 1160141"/>
                <a:gd name="connsiteY4" fmla="*/ 9894708 h 9894708"/>
                <a:gd name="connsiteX5" fmla="*/ 0 w 1160141"/>
                <a:gd name="connsiteY5" fmla="*/ 9894708 h 9894708"/>
                <a:gd name="connsiteX6" fmla="*/ 0 w 1160141"/>
                <a:gd name="connsiteY6" fmla="*/ 9894708 h 9894708"/>
                <a:gd name="connsiteX7" fmla="*/ 0 w 1160141"/>
                <a:gd name="connsiteY7" fmla="*/ 193361 h 9894708"/>
                <a:gd name="connsiteX8" fmla="*/ 193361 w 1160141"/>
                <a:gd name="connsiteY8" fmla="*/ 0 h 9894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0141" h="9894708">
                  <a:moveTo>
                    <a:pt x="1160141" y="1649156"/>
                  </a:moveTo>
                  <a:lnTo>
                    <a:pt x="1160141" y="8245552"/>
                  </a:lnTo>
                  <a:cubicBezTo>
                    <a:pt x="1160141" y="9156350"/>
                    <a:pt x="1149991" y="9894704"/>
                    <a:pt x="1137470" y="9894704"/>
                  </a:cubicBezTo>
                  <a:lnTo>
                    <a:pt x="0" y="9894704"/>
                  </a:lnTo>
                  <a:lnTo>
                    <a:pt x="0" y="9894704"/>
                  </a:lnTo>
                  <a:lnTo>
                    <a:pt x="0" y="4"/>
                  </a:lnTo>
                  <a:lnTo>
                    <a:pt x="0" y="4"/>
                  </a:lnTo>
                  <a:lnTo>
                    <a:pt x="1137470" y="4"/>
                  </a:lnTo>
                  <a:cubicBezTo>
                    <a:pt x="1149991" y="4"/>
                    <a:pt x="1160141" y="738358"/>
                    <a:pt x="1160141" y="1649156"/>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0905" tIns="67428" rIns="67428" bIns="67429" numCol="1" spcCol="1270" anchor="ctr" anchorCtr="0">
              <a:noAutofit/>
            </a:bodyPr>
            <a:lstStyle/>
            <a:p>
              <a:pPr marL="171450" lvl="1" indent="-171450" algn="l" defTabSz="755650">
                <a:lnSpc>
                  <a:spcPct val="90000"/>
                </a:lnSpc>
                <a:spcBef>
                  <a:spcPct val="0"/>
                </a:spcBef>
                <a:spcAft>
                  <a:spcPct val="15000"/>
                </a:spcAft>
                <a:buFont typeface="+mj-lt"/>
                <a:buNone/>
              </a:pPr>
              <a:r>
                <a:rPr lang="en-GB" sz="1700" kern="1200" dirty="0">
                  <a:solidFill>
                    <a:srgbClr val="002060"/>
                  </a:solidFill>
                  <a:latin typeface="Arial" panose="020B0604020202020204" pitchFamily="34" charset="0"/>
                  <a:cs typeface="Arial" panose="020B0604020202020204" pitchFamily="34" charset="0"/>
                </a:rPr>
                <a:t> </a:t>
              </a:r>
              <a:r>
                <a:rPr lang="en-GB" sz="2400" kern="1200" dirty="0">
                  <a:solidFill>
                    <a:srgbClr val="002060"/>
                  </a:solidFill>
                  <a:latin typeface="Arial" panose="020B0604020202020204" pitchFamily="34" charset="0"/>
                  <a:cs typeface="Arial" panose="020B0604020202020204" pitchFamily="34" charset="0"/>
                </a:rPr>
                <a:t>Processes that enable the transition from one stage to another</a:t>
              </a:r>
              <a:endParaRPr lang="en-GB" sz="2400" kern="1200" dirty="0"/>
            </a:p>
            <a:p>
              <a:pPr marL="228600" lvl="1" indent="-228600" algn="l" defTabSz="1066800">
                <a:lnSpc>
                  <a:spcPct val="90000"/>
                </a:lnSpc>
                <a:spcBef>
                  <a:spcPct val="0"/>
                </a:spcBef>
                <a:spcAft>
                  <a:spcPct val="15000"/>
                </a:spcAft>
                <a:buChar char="•"/>
              </a:pPr>
              <a:r>
                <a:rPr lang="en-GB" sz="2400" kern="1200" dirty="0">
                  <a:solidFill>
                    <a:srgbClr val="002060"/>
                  </a:solidFill>
                  <a:latin typeface="Arial" panose="020B0604020202020204" pitchFamily="34" charset="0"/>
                  <a:cs typeface="Arial" panose="020B0604020202020204" pitchFamily="34" charset="0"/>
                </a:rPr>
                <a:t>(assimilation and accommodation, equilibrium,)</a:t>
              </a:r>
              <a:br>
                <a:rPr lang="en-GB" sz="2400" kern="1200" dirty="0">
                  <a:solidFill>
                    <a:srgbClr val="002060"/>
                  </a:solidFill>
                  <a:latin typeface="Arial" panose="020B0604020202020204" pitchFamily="34" charset="0"/>
                  <a:cs typeface="Arial" panose="020B0604020202020204" pitchFamily="34" charset="0"/>
                </a:rPr>
              </a:br>
              <a:endParaRPr lang="en-GB" sz="2400" kern="1200" dirty="0">
                <a:solidFill>
                  <a:srgbClr val="002060"/>
                </a:solidFill>
                <a:latin typeface="Arial" panose="020B0604020202020204" pitchFamily="34" charset="0"/>
                <a:cs typeface="Arial" panose="020B0604020202020204" pitchFamily="34" charset="0"/>
              </a:endParaRPr>
            </a:p>
          </p:txBody>
        </p:sp>
      </p:grpSp>
      <p:grpSp>
        <p:nvGrpSpPr>
          <p:cNvPr id="13" name="Group 12">
            <a:extLst>
              <a:ext uri="{FF2B5EF4-FFF2-40B4-BE49-F238E27FC236}">
                <a16:creationId xmlns:a16="http://schemas.microsoft.com/office/drawing/2014/main" id="{04257E8D-B776-46DA-9EA8-484AE1319096}"/>
              </a:ext>
            </a:extLst>
          </p:cNvPr>
          <p:cNvGrpSpPr/>
          <p:nvPr/>
        </p:nvGrpSpPr>
        <p:grpSpPr>
          <a:xfrm>
            <a:off x="586281" y="4906706"/>
            <a:ext cx="11195986" cy="1858968"/>
            <a:chOff x="586281" y="4906706"/>
            <a:chExt cx="11195986" cy="1858968"/>
          </a:xfrm>
        </p:grpSpPr>
        <p:sp>
          <p:nvSpPr>
            <p:cNvPr id="9" name="Freeform: Shape 8">
              <a:extLst>
                <a:ext uri="{FF2B5EF4-FFF2-40B4-BE49-F238E27FC236}">
                  <a16:creationId xmlns:a16="http://schemas.microsoft.com/office/drawing/2014/main" id="{978483DE-58B4-4EAD-9E12-FFD871F81859}"/>
                </a:ext>
              </a:extLst>
            </p:cNvPr>
            <p:cNvSpPr/>
            <p:nvPr/>
          </p:nvSpPr>
          <p:spPr>
            <a:xfrm>
              <a:off x="586281" y="4906706"/>
              <a:ext cx="1301278" cy="1858968"/>
            </a:xfrm>
            <a:custGeom>
              <a:avLst/>
              <a:gdLst>
                <a:gd name="connsiteX0" fmla="*/ 0 w 1858968"/>
                <a:gd name="connsiteY0" fmla="*/ 0 h 1301278"/>
                <a:gd name="connsiteX1" fmla="*/ 1208329 w 1858968"/>
                <a:gd name="connsiteY1" fmla="*/ 0 h 1301278"/>
                <a:gd name="connsiteX2" fmla="*/ 1858968 w 1858968"/>
                <a:gd name="connsiteY2" fmla="*/ 650639 h 1301278"/>
                <a:gd name="connsiteX3" fmla="*/ 1208329 w 1858968"/>
                <a:gd name="connsiteY3" fmla="*/ 1301278 h 1301278"/>
                <a:gd name="connsiteX4" fmla="*/ 0 w 1858968"/>
                <a:gd name="connsiteY4" fmla="*/ 1301278 h 1301278"/>
                <a:gd name="connsiteX5" fmla="*/ 650639 w 1858968"/>
                <a:gd name="connsiteY5" fmla="*/ 650639 h 1301278"/>
                <a:gd name="connsiteX6" fmla="*/ 0 w 1858968"/>
                <a:gd name="connsiteY6" fmla="*/ 0 h 130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8968" h="1301278">
                  <a:moveTo>
                    <a:pt x="1858968" y="0"/>
                  </a:moveTo>
                  <a:lnTo>
                    <a:pt x="1858968" y="845831"/>
                  </a:lnTo>
                  <a:lnTo>
                    <a:pt x="929484" y="1301278"/>
                  </a:lnTo>
                  <a:lnTo>
                    <a:pt x="0" y="845831"/>
                  </a:lnTo>
                  <a:lnTo>
                    <a:pt x="0" y="0"/>
                  </a:lnTo>
                  <a:lnTo>
                    <a:pt x="929484" y="455447"/>
                  </a:lnTo>
                  <a:lnTo>
                    <a:pt x="1858968"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795" tIns="661434" rIns="10795" bIns="66143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rgbClr val="002060"/>
                  </a:solidFill>
                  <a:latin typeface="Arial" panose="020B0604020202020204" pitchFamily="34" charset="0"/>
                  <a:cs typeface="Arial" panose="020B0604020202020204" pitchFamily="34" charset="0"/>
                </a:rPr>
                <a:t>Stages of Development</a:t>
              </a:r>
              <a:endParaRPr lang="en-GB" sz="1700" kern="1200" dirty="0"/>
            </a:p>
          </p:txBody>
        </p:sp>
        <p:sp>
          <p:nvSpPr>
            <p:cNvPr id="10" name="Freeform: Shape 9">
              <a:extLst>
                <a:ext uri="{FF2B5EF4-FFF2-40B4-BE49-F238E27FC236}">
                  <a16:creationId xmlns:a16="http://schemas.microsoft.com/office/drawing/2014/main" id="{B2A60275-98CC-42F6-BC3A-DA6737BF9DDA}"/>
                </a:ext>
              </a:extLst>
            </p:cNvPr>
            <p:cNvSpPr/>
            <p:nvPr/>
          </p:nvSpPr>
          <p:spPr>
            <a:xfrm>
              <a:off x="1887559" y="4929284"/>
              <a:ext cx="9894708" cy="1163175"/>
            </a:xfrm>
            <a:custGeom>
              <a:avLst/>
              <a:gdLst>
                <a:gd name="connsiteX0" fmla="*/ 193866 w 1163174"/>
                <a:gd name="connsiteY0" fmla="*/ 0 h 9894708"/>
                <a:gd name="connsiteX1" fmla="*/ 969308 w 1163174"/>
                <a:gd name="connsiteY1" fmla="*/ 0 h 9894708"/>
                <a:gd name="connsiteX2" fmla="*/ 1163174 w 1163174"/>
                <a:gd name="connsiteY2" fmla="*/ 193866 h 9894708"/>
                <a:gd name="connsiteX3" fmla="*/ 1163174 w 1163174"/>
                <a:gd name="connsiteY3" fmla="*/ 9894708 h 9894708"/>
                <a:gd name="connsiteX4" fmla="*/ 1163174 w 1163174"/>
                <a:gd name="connsiteY4" fmla="*/ 9894708 h 9894708"/>
                <a:gd name="connsiteX5" fmla="*/ 0 w 1163174"/>
                <a:gd name="connsiteY5" fmla="*/ 9894708 h 9894708"/>
                <a:gd name="connsiteX6" fmla="*/ 0 w 1163174"/>
                <a:gd name="connsiteY6" fmla="*/ 9894708 h 9894708"/>
                <a:gd name="connsiteX7" fmla="*/ 0 w 1163174"/>
                <a:gd name="connsiteY7" fmla="*/ 193866 h 9894708"/>
                <a:gd name="connsiteX8" fmla="*/ 193866 w 1163174"/>
                <a:gd name="connsiteY8" fmla="*/ 0 h 9894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3174" h="9894708">
                  <a:moveTo>
                    <a:pt x="1163174" y="1649152"/>
                  </a:moveTo>
                  <a:lnTo>
                    <a:pt x="1163174" y="8245556"/>
                  </a:lnTo>
                  <a:cubicBezTo>
                    <a:pt x="1163174" y="9156353"/>
                    <a:pt x="1152971" y="9894704"/>
                    <a:pt x="1140384" y="9894704"/>
                  </a:cubicBezTo>
                  <a:lnTo>
                    <a:pt x="0" y="9894704"/>
                  </a:lnTo>
                  <a:lnTo>
                    <a:pt x="0" y="9894704"/>
                  </a:lnTo>
                  <a:lnTo>
                    <a:pt x="0" y="4"/>
                  </a:lnTo>
                  <a:lnTo>
                    <a:pt x="0" y="4"/>
                  </a:lnTo>
                  <a:lnTo>
                    <a:pt x="1140384" y="4"/>
                  </a:lnTo>
                  <a:cubicBezTo>
                    <a:pt x="1152971" y="4"/>
                    <a:pt x="1163174" y="738355"/>
                    <a:pt x="1163174" y="1649152"/>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70689" tIns="72020" rIns="72020" bIns="72023"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a:solidFill>
                    <a:srgbClr val="002060"/>
                  </a:solidFill>
                  <a:latin typeface="Arial" panose="020B0604020202020204" pitchFamily="34" charset="0"/>
                  <a:cs typeface="Arial" panose="020B0604020202020204" pitchFamily="34" charset="0"/>
                </a:rPr>
                <a:t>Sensorimotor, Preoperational, Concrete operational,</a:t>
              </a:r>
              <a:endParaRPr lang="en-GB" sz="2400" kern="1200" dirty="0"/>
            </a:p>
            <a:p>
              <a:pPr marL="228600" lvl="1" indent="-228600" algn="l" defTabSz="1066800">
                <a:lnSpc>
                  <a:spcPct val="90000"/>
                </a:lnSpc>
                <a:spcBef>
                  <a:spcPct val="0"/>
                </a:spcBef>
                <a:spcAft>
                  <a:spcPct val="15000"/>
                </a:spcAft>
                <a:buNone/>
              </a:pPr>
              <a:r>
                <a:rPr lang="en-GB" sz="2400" b="1" kern="1200" dirty="0">
                  <a:solidFill>
                    <a:srgbClr val="002060"/>
                  </a:solidFill>
                  <a:latin typeface="Arial" panose="020B0604020202020204" pitchFamily="34" charset="0"/>
                  <a:cs typeface="Arial" panose="020B0604020202020204" pitchFamily="34" charset="0"/>
                </a:rPr>
                <a:t>   Formal operational</a:t>
              </a:r>
              <a:endParaRPr lang="en-GB" sz="2400" kern="1200" dirty="0"/>
            </a:p>
          </p:txBody>
        </p:sp>
      </p:grpSp>
    </p:spTree>
    <p:extLst>
      <p:ext uri="{BB962C8B-B14F-4D97-AF65-F5344CB8AC3E}">
        <p14:creationId xmlns:p14="http://schemas.microsoft.com/office/powerpoint/2010/main" val="3996361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500"/>
                                        <p:tgtEl>
                                          <p:spTgt spid="12"/>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290" name="Title 1"/>
          <p:cNvSpPr>
            <a:spLocks noGrp="1"/>
          </p:cNvSpPr>
          <p:nvPr>
            <p:ph type="title"/>
          </p:nvPr>
        </p:nvSpPr>
        <p:spPr>
          <a:xfrm>
            <a:off x="140208" y="506421"/>
            <a:ext cx="7219962" cy="1485900"/>
          </a:xfrm>
        </p:spPr>
        <p:txBody>
          <a:bodyPr>
            <a:normAutofit/>
          </a:bodyPr>
          <a:lstStyle/>
          <a:p>
            <a:r>
              <a:rPr lang="en-GB" altLang="en-US" dirty="0"/>
              <a:t>Process of adaptation</a:t>
            </a:r>
          </a:p>
        </p:txBody>
      </p:sp>
      <p:pic>
        <p:nvPicPr>
          <p:cNvPr id="6" name="Content Placeholder 5" descr="A drawing of a cartoon character&#10;&#10;Description automatically generated">
            <a:extLst>
              <a:ext uri="{FF2B5EF4-FFF2-40B4-BE49-F238E27FC236}">
                <a16:creationId xmlns:a16="http://schemas.microsoft.com/office/drawing/2014/main" id="{4B8B9482-8682-4801-A444-F859D5A94A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85820" y="290740"/>
            <a:ext cx="3565972" cy="4471439"/>
          </a:xfrm>
          <a:prstGeom prst="rect">
            <a:avLst/>
          </a:prstGeom>
        </p:spPr>
      </p:pic>
      <p:pic>
        <p:nvPicPr>
          <p:cNvPr id="4" name="Online Media 3" title="Illustration of Schema, Assimilation, &amp; Accommodation">
            <a:hlinkClick r:id="" action="ppaction://media"/>
            <a:extLst>
              <a:ext uri="{FF2B5EF4-FFF2-40B4-BE49-F238E27FC236}">
                <a16:creationId xmlns:a16="http://schemas.microsoft.com/office/drawing/2014/main" id="{B1EABD1F-405C-4C59-A799-4CB1DEF523B5}"/>
              </a:ext>
            </a:extLst>
          </p:cNvPr>
          <p:cNvPicPr>
            <a:picLocks noRot="1" noChangeAspect="1"/>
          </p:cNvPicPr>
          <p:nvPr>
            <a:videoFile r:link="rId1"/>
          </p:nvPr>
        </p:nvPicPr>
        <p:blipFill>
          <a:blip r:embed="rId5"/>
          <a:stretch>
            <a:fillRect/>
          </a:stretch>
        </p:blipFill>
        <p:spPr>
          <a:xfrm>
            <a:off x="145467" y="1798820"/>
            <a:ext cx="8374504" cy="4710659"/>
          </a:xfrm>
          <a:prstGeom prst="rect">
            <a:avLst/>
          </a:prstGeom>
        </p:spPr>
      </p:pic>
    </p:spTree>
    <p:extLst>
      <p:ext uri="{BB962C8B-B14F-4D97-AF65-F5344CB8AC3E}">
        <p14:creationId xmlns:p14="http://schemas.microsoft.com/office/powerpoint/2010/main" val="119583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 schemas are:</a:t>
            </a:r>
          </a:p>
        </p:txBody>
      </p:sp>
      <p:sp>
        <p:nvSpPr>
          <p:cNvPr id="3" name="Content Placeholder 2"/>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Basic building blocks in Piaget’s theory</a:t>
            </a:r>
          </a:p>
          <a:p>
            <a:r>
              <a:rPr lang="en-GB" sz="2400" dirty="0">
                <a:latin typeface="Arial" panose="020B0604020202020204" pitchFamily="34" charset="0"/>
                <a:cs typeface="Arial" panose="020B0604020202020204" pitchFamily="34" charset="0"/>
              </a:rPr>
              <a:t>Clusters of ideas/concepts associated with experience</a:t>
            </a:r>
          </a:p>
          <a:p>
            <a:r>
              <a:rPr lang="en-GB" sz="2400" dirty="0">
                <a:latin typeface="Arial" panose="020B0604020202020204" pitchFamily="34" charset="0"/>
                <a:cs typeface="Arial" panose="020B0604020202020204" pitchFamily="34" charset="0"/>
              </a:rPr>
              <a:t>Similar to folders in which we organise material on computers</a:t>
            </a:r>
          </a:p>
          <a:p>
            <a:r>
              <a:rPr lang="en-GB" sz="2400" dirty="0">
                <a:latin typeface="Arial" panose="020B0604020202020204" pitchFamily="34" charset="0"/>
                <a:cs typeface="Arial" panose="020B0604020202020204" pitchFamily="34" charset="0"/>
              </a:rPr>
              <a:t>Evolving and expanding over time to include novel information</a:t>
            </a:r>
          </a:p>
          <a:p>
            <a:r>
              <a:rPr lang="en-GB" sz="2400" dirty="0">
                <a:latin typeface="Arial" panose="020B0604020202020204" pitchFamily="34" charset="0"/>
                <a:cs typeface="Arial" panose="020B0604020202020204" pitchFamily="34" charset="0"/>
              </a:rPr>
              <a:t>Becoming more and more complex in their organisation as experience throws up new information that will be classified and further structured and ordered within hierarchies of knowledge</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Halpenny</a:t>
            </a:r>
            <a:r>
              <a:rPr lang="en-GB" sz="2400" dirty="0">
                <a:latin typeface="Arial" panose="020B0604020202020204" pitchFamily="34" charset="0"/>
                <a:cs typeface="Arial" panose="020B0604020202020204" pitchFamily="34" charset="0"/>
              </a:rPr>
              <a:t> and Petersen 2014)</a:t>
            </a:r>
          </a:p>
        </p:txBody>
      </p:sp>
    </p:spTree>
    <p:extLst>
      <p:ext uri="{BB962C8B-B14F-4D97-AF65-F5344CB8AC3E}">
        <p14:creationId xmlns:p14="http://schemas.microsoft.com/office/powerpoint/2010/main" val="3274620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5100824" y="685800"/>
            <a:ext cx="6176776" cy="1485900"/>
          </a:xfrm>
        </p:spPr>
        <p:txBody>
          <a:bodyPr>
            <a:normAutofit/>
          </a:bodyPr>
          <a:lstStyle/>
          <a:p>
            <a:pPr eaLnBrk="1" hangingPunct="1"/>
            <a:r>
              <a:rPr lang="en-GB" altLang="en-US" dirty="0"/>
              <a:t>Activity</a:t>
            </a:r>
          </a:p>
        </p:txBody>
      </p:sp>
      <p:sp>
        <p:nvSpPr>
          <p:cNvPr id="13315" name="Rectangle 3"/>
          <p:cNvSpPr>
            <a:spLocks noGrp="1" noChangeArrowheads="1"/>
          </p:cNvSpPr>
          <p:nvPr>
            <p:ph idx="1"/>
          </p:nvPr>
        </p:nvSpPr>
        <p:spPr>
          <a:xfrm>
            <a:off x="4373545" y="1507958"/>
            <a:ext cx="7571712" cy="4359442"/>
          </a:xfrm>
        </p:spPr>
        <p:txBody>
          <a:bodyPr>
            <a:normAutofit/>
          </a:bodyPr>
          <a:lstStyle/>
          <a:p>
            <a:pPr marL="0" indent="0" eaLnBrk="1" hangingPunct="1">
              <a:buNone/>
            </a:pPr>
            <a:endParaRPr lang="en-GB" altLang="en-US" sz="2800" dirty="0"/>
          </a:p>
          <a:p>
            <a:pPr algn="just" eaLnBrk="1" hangingPunct="1"/>
            <a:r>
              <a:rPr lang="en-GB" altLang="en-US" sz="3600" dirty="0">
                <a:latin typeface="Arial" panose="020B0604020202020204" pitchFamily="34" charset="0"/>
                <a:cs typeface="Arial" panose="020B0604020202020204" pitchFamily="34" charset="0"/>
              </a:rPr>
              <a:t>What would the </a:t>
            </a:r>
            <a:r>
              <a:rPr lang="en-GB" altLang="en-US" sz="3600" b="1" dirty="0">
                <a:latin typeface="Arial" panose="020B0604020202020204" pitchFamily="34" charset="0"/>
                <a:cs typeface="Arial" panose="020B0604020202020204" pitchFamily="34" charset="0"/>
              </a:rPr>
              <a:t>assimilation and accommodation process</a:t>
            </a:r>
            <a:r>
              <a:rPr lang="en-GB" altLang="en-US" sz="3600" i="1" dirty="0">
                <a:latin typeface="Arial" panose="020B0604020202020204" pitchFamily="34" charset="0"/>
                <a:cs typeface="Arial" panose="020B0604020202020204" pitchFamily="34" charset="0"/>
              </a:rPr>
              <a:t> </a:t>
            </a:r>
            <a:r>
              <a:rPr lang="en-GB" altLang="en-US" sz="3600" dirty="0">
                <a:latin typeface="Arial" panose="020B0604020202020204" pitchFamily="34" charset="0"/>
                <a:cs typeface="Arial" panose="020B0604020202020204" pitchFamily="34" charset="0"/>
              </a:rPr>
              <a:t>be for a person from a hot country (E.g. Cuba) could have if they were to run into the sea at Blackpool.  </a:t>
            </a:r>
          </a:p>
        </p:txBody>
      </p:sp>
      <p:pic>
        <p:nvPicPr>
          <p:cNvPr id="3" name="Picture 2" descr="A body of water surrounded by palm trees&#10;&#10;Description automatically generated">
            <a:extLst>
              <a:ext uri="{FF2B5EF4-FFF2-40B4-BE49-F238E27FC236}">
                <a16:creationId xmlns:a16="http://schemas.microsoft.com/office/drawing/2014/main" id="{9F1D0615-8423-4D12-AB11-99FB8DA4FE69}"/>
              </a:ext>
            </a:extLst>
          </p:cNvPr>
          <p:cNvPicPr>
            <a:picLocks noChangeAspect="1"/>
          </p:cNvPicPr>
          <p:nvPr/>
        </p:nvPicPr>
        <p:blipFill rotWithShape="1">
          <a:blip r:embed="rId3">
            <a:extLst>
              <a:ext uri="{28A0092B-C50C-407E-A947-70E740481C1C}">
                <a14:useLocalDpi xmlns:a14="http://schemas.microsoft.com/office/drawing/2010/main" val="0"/>
              </a:ext>
            </a:extLst>
          </a:blip>
          <a:srcRect l="15547" r="3191" b="-2"/>
          <a:stretch/>
        </p:blipFill>
        <p:spPr>
          <a:xfrm>
            <a:off x="20" y="-1"/>
            <a:ext cx="4373525" cy="3438081"/>
          </a:xfrm>
          <a:prstGeom prst="rect">
            <a:avLst/>
          </a:prstGeom>
        </p:spPr>
      </p:pic>
      <p:pic>
        <p:nvPicPr>
          <p:cNvPr id="5" name="Picture 4" descr="A large body of water with a city in the background&#10;&#10;Description automatically generated">
            <a:extLst>
              <a:ext uri="{FF2B5EF4-FFF2-40B4-BE49-F238E27FC236}">
                <a16:creationId xmlns:a16="http://schemas.microsoft.com/office/drawing/2014/main" id="{433BE0BA-1F25-42E8-A3F0-0D4C2AD364E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4341"/>
          <a:stretch/>
        </p:blipFill>
        <p:spPr>
          <a:xfrm>
            <a:off x="20" y="3438457"/>
            <a:ext cx="4373525" cy="3429000"/>
          </a:xfrm>
          <a:prstGeom prst="rect">
            <a:avLst/>
          </a:prstGeom>
        </p:spPr>
      </p:pic>
    </p:spTree>
    <p:extLst>
      <p:ext uri="{BB962C8B-B14F-4D97-AF65-F5344CB8AC3E}">
        <p14:creationId xmlns:p14="http://schemas.microsoft.com/office/powerpoint/2010/main" val="3071741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7108" name="Rectangle 5"/>
          <p:cNvSpPr>
            <a:spLocks noChangeArrowheads="1"/>
          </p:cNvSpPr>
          <p:nvPr/>
        </p:nvSpPr>
        <p:spPr bwMode="auto">
          <a:xfrm>
            <a:off x="5100824" y="685800"/>
            <a:ext cx="6176776" cy="1485900"/>
          </a:xfrm>
          <a:prstGeom prst="rect">
            <a:avLst/>
          </a:prstGeom>
        </p:spPr>
        <p:txBody>
          <a:bodyPr vert="horz" lIns="91440" tIns="45720" rIns="91440" bIns="45720" rtlCol="0" anchor="t">
            <a:normAutofit fontScale="92500"/>
          </a:bodyPr>
          <a:lstStyle/>
          <a:p>
            <a:pPr algn="ctr" defTabSz="914400">
              <a:lnSpc>
                <a:spcPct val="89000"/>
              </a:lnSpc>
              <a:spcBef>
                <a:spcPct val="0"/>
              </a:spcBef>
              <a:spcAft>
                <a:spcPts val="600"/>
              </a:spcAft>
            </a:pPr>
            <a:r>
              <a:rPr lang="en-US" sz="4400" dirty="0">
                <a:solidFill>
                  <a:schemeClr val="tx2"/>
                </a:solidFill>
                <a:latin typeface="+mj-lt"/>
                <a:ea typeface="+mj-ea"/>
                <a:cs typeface="+mj-cs"/>
              </a:rPr>
              <a:t>Piaget’s Four Stages (cognitive constructionism)</a:t>
            </a:r>
          </a:p>
        </p:txBody>
      </p:sp>
      <p:pic>
        <p:nvPicPr>
          <p:cNvPr id="47109" name="Picture 14" descr="02_piaget"/>
          <p:cNvPicPr>
            <a:picLocks noChangeAspect="1" noChangeArrowheads="1"/>
          </p:cNvPicPr>
          <p:nvPr/>
        </p:nvPicPr>
        <p:blipFill rotWithShape="1">
          <a:blip r:embed="rId3" cstate="print"/>
          <a:srcRect r="4460"/>
          <a:stretch/>
        </p:blipFill>
        <p:spPr bwMode="auto">
          <a:xfrm>
            <a:off x="-1" y="10"/>
            <a:ext cx="4373546" cy="6857990"/>
          </a:xfrm>
          <a:prstGeom prst="rect">
            <a:avLst/>
          </a:prstGeom>
          <a:noFill/>
        </p:spPr>
      </p:pic>
      <p:sp>
        <p:nvSpPr>
          <p:cNvPr id="47107" name="Rectangle 4"/>
          <p:cNvSpPr>
            <a:spLocks noChangeArrowheads="1"/>
          </p:cNvSpPr>
          <p:nvPr/>
        </p:nvSpPr>
        <p:spPr bwMode="auto">
          <a:xfrm>
            <a:off x="5100824" y="2286000"/>
            <a:ext cx="6176776" cy="3581400"/>
          </a:xfrm>
          <a:prstGeom prst="rect">
            <a:avLst/>
          </a:prstGeom>
        </p:spPr>
        <p:txBody>
          <a:bodyPr vert="horz" lIns="91440" tIns="45720" rIns="91440" bIns="45720" rtlCol="0">
            <a:noAutofit/>
          </a:bodyPr>
          <a:lstStyle/>
          <a:p>
            <a:pPr marL="384048" indent="-384048" algn="just" defTabSz="914400">
              <a:lnSpc>
                <a:spcPct val="94000"/>
              </a:lnSpc>
              <a:spcBef>
                <a:spcPct val="50000"/>
              </a:spcBef>
              <a:spcAft>
                <a:spcPts val="200"/>
              </a:spcAft>
              <a:buFont typeface="Franklin Gothic Book" panose="020B0503020102020204" pitchFamily="34" charset="0"/>
            </a:pPr>
            <a:r>
              <a:rPr lang="en-US" sz="2800" b="1" dirty="0">
                <a:solidFill>
                  <a:schemeClr val="tx2"/>
                </a:solidFill>
              </a:rPr>
              <a:t>Cognition </a:t>
            </a:r>
            <a:r>
              <a:rPr lang="en-US" sz="2800" dirty="0">
                <a:solidFill>
                  <a:schemeClr val="tx2"/>
                </a:solidFill>
              </a:rPr>
              <a:t>unfolds in a sequence of four stages.</a:t>
            </a:r>
          </a:p>
          <a:p>
            <a:pPr marL="384048" indent="-384048" algn="just" defTabSz="914400">
              <a:lnSpc>
                <a:spcPct val="94000"/>
              </a:lnSpc>
              <a:spcBef>
                <a:spcPct val="50000"/>
              </a:spcBef>
              <a:spcAft>
                <a:spcPts val="200"/>
              </a:spcAft>
              <a:buFont typeface="Franklin Gothic Book" panose="020B0503020102020204" pitchFamily="34" charset="0"/>
            </a:pPr>
            <a:r>
              <a:rPr lang="en-US" sz="2800" dirty="0">
                <a:solidFill>
                  <a:schemeClr val="tx2"/>
                </a:solidFill>
              </a:rPr>
              <a:t>  </a:t>
            </a:r>
          </a:p>
          <a:p>
            <a:pPr lvl="1" indent="-457200" algn="just" defTabSz="914400">
              <a:lnSpc>
                <a:spcPct val="94000"/>
              </a:lnSpc>
              <a:spcBef>
                <a:spcPct val="20000"/>
              </a:spcBef>
              <a:spcAft>
                <a:spcPts val="200"/>
              </a:spcAft>
              <a:buClr>
                <a:schemeClr val="accent1"/>
              </a:buClr>
              <a:buFont typeface="Arial" panose="020B0604020202020204" pitchFamily="34" charset="0"/>
              <a:buChar char="•"/>
            </a:pPr>
            <a:r>
              <a:rPr lang="en-US" sz="2800" dirty="0">
                <a:solidFill>
                  <a:schemeClr val="tx2"/>
                </a:solidFill>
              </a:rPr>
              <a:t>Each stage is age-related and distinctive.</a:t>
            </a:r>
          </a:p>
          <a:p>
            <a:pPr lvl="1" indent="-457200" algn="just" defTabSz="914400">
              <a:lnSpc>
                <a:spcPct val="94000"/>
              </a:lnSpc>
              <a:spcBef>
                <a:spcPct val="20000"/>
              </a:spcBef>
              <a:spcAft>
                <a:spcPts val="200"/>
              </a:spcAft>
              <a:buClr>
                <a:schemeClr val="accent1"/>
              </a:buClr>
              <a:buFont typeface="Arial" panose="020B0604020202020204" pitchFamily="34" charset="0"/>
              <a:buChar char="•"/>
            </a:pPr>
            <a:endParaRPr lang="en-US" sz="2800" dirty="0">
              <a:solidFill>
                <a:schemeClr val="tx2"/>
              </a:solidFill>
            </a:endParaRPr>
          </a:p>
          <a:p>
            <a:pPr lvl="1" indent="-457200" algn="just" defTabSz="914400">
              <a:lnSpc>
                <a:spcPct val="94000"/>
              </a:lnSpc>
              <a:spcBef>
                <a:spcPct val="20000"/>
              </a:spcBef>
              <a:spcAft>
                <a:spcPts val="200"/>
              </a:spcAft>
              <a:buClr>
                <a:schemeClr val="accent1"/>
              </a:buClr>
              <a:buFont typeface="Arial" panose="020B0604020202020204" pitchFamily="34" charset="0"/>
              <a:buChar char="•"/>
            </a:pPr>
            <a:r>
              <a:rPr lang="en-US" sz="2800" dirty="0">
                <a:solidFill>
                  <a:schemeClr val="tx2"/>
                </a:solidFill>
              </a:rPr>
              <a:t>Each stage is discontinuous from and more advanced than the previous.</a:t>
            </a:r>
          </a:p>
        </p:txBody>
      </p:sp>
      <p:sp>
        <p:nvSpPr>
          <p:cNvPr id="47106" name="Rectangle 2"/>
          <p:cNvSpPr>
            <a:spLocks noChangeArrowheads="1"/>
          </p:cNvSpPr>
          <p:nvPr/>
        </p:nvSpPr>
        <p:spPr bwMode="auto">
          <a:xfrm>
            <a:off x="2133600" y="609600"/>
            <a:ext cx="8305800" cy="1143000"/>
          </a:xfrm>
          <a:prstGeom prst="rect">
            <a:avLst/>
          </a:prstGeom>
          <a:noFill/>
          <a:ln w="9525">
            <a:noFill/>
            <a:miter lim="800000"/>
            <a:headEnd/>
            <a:tailEnd/>
          </a:ln>
        </p:spPr>
        <p:txBody>
          <a:bodyPr anchor="ctr"/>
          <a:lstStyle/>
          <a:p>
            <a:pPr eaLnBrk="1" hangingPunct="1"/>
            <a:endParaRPr lang="en-US" sz="2000">
              <a:solidFill>
                <a:schemeClr val="tx2"/>
              </a:solidFill>
            </a:endParaRPr>
          </a:p>
        </p:txBody>
      </p:sp>
    </p:spTree>
    <p:extLst>
      <p:ext uri="{BB962C8B-B14F-4D97-AF65-F5344CB8AC3E}">
        <p14:creationId xmlns:p14="http://schemas.microsoft.com/office/powerpoint/2010/main" val="3012249484"/>
      </p:ext>
    </p:extLst>
  </p:cSld>
  <p:clrMapOvr>
    <a:overrideClrMapping bg1="dk1" tx1="lt1" bg2="dk2" tx2="lt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1000"/>
                                        <p:tgtEl>
                                          <p:spTgt spid="47107">
                                            <p:txEl>
                                              <p:pRg st="0" end="0"/>
                                            </p:txEl>
                                          </p:spTgt>
                                        </p:tgtEl>
                                      </p:cBhvr>
                                    </p:animEffect>
                                    <p:anim calcmode="lin" valueType="num">
                                      <p:cBhvr>
                                        <p:cTn id="8" dur="10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71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7107">
                                            <p:txEl>
                                              <p:pRg st="2" end="2"/>
                                            </p:txEl>
                                          </p:spTgt>
                                        </p:tgtEl>
                                        <p:attrNameLst>
                                          <p:attrName>style.visibility</p:attrName>
                                        </p:attrNameLst>
                                      </p:cBhvr>
                                      <p:to>
                                        <p:strVal val="visible"/>
                                      </p:to>
                                    </p:set>
                                    <p:animEffect transition="in" filter="fade">
                                      <p:cBhvr>
                                        <p:cTn id="14" dur="1000"/>
                                        <p:tgtEl>
                                          <p:spTgt spid="47107">
                                            <p:txEl>
                                              <p:pRg st="2" end="2"/>
                                            </p:txEl>
                                          </p:spTgt>
                                        </p:tgtEl>
                                      </p:cBhvr>
                                    </p:animEffect>
                                    <p:anim calcmode="lin" valueType="num">
                                      <p:cBhvr>
                                        <p:cTn id="15" dur="10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710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7107">
                                            <p:txEl>
                                              <p:pRg st="4" end="4"/>
                                            </p:txEl>
                                          </p:spTgt>
                                        </p:tgtEl>
                                        <p:attrNameLst>
                                          <p:attrName>style.visibility</p:attrName>
                                        </p:attrNameLst>
                                      </p:cBhvr>
                                      <p:to>
                                        <p:strVal val="visible"/>
                                      </p:to>
                                    </p:set>
                                    <p:animEffect transition="in" filter="fade">
                                      <p:cBhvr>
                                        <p:cTn id="21" dur="1000"/>
                                        <p:tgtEl>
                                          <p:spTgt spid="47107">
                                            <p:txEl>
                                              <p:pRg st="4" end="4"/>
                                            </p:txEl>
                                          </p:spTgt>
                                        </p:tgtEl>
                                      </p:cBhvr>
                                    </p:animEffect>
                                    <p:anim calcmode="lin" valueType="num">
                                      <p:cBhvr>
                                        <p:cTn id="22" dur="1000" fill="hold"/>
                                        <p:tgtEl>
                                          <p:spTgt spid="47107">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710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a:xfrm>
            <a:off x="1981200" y="115889"/>
            <a:ext cx="8229600" cy="720725"/>
          </a:xfrm>
        </p:spPr>
        <p:txBody>
          <a:bodyPr/>
          <a:lstStyle/>
          <a:p>
            <a:pPr eaLnBrk="1" hangingPunct="1"/>
            <a:r>
              <a:rPr lang="en-GB" altLang="en-US" sz="2800"/>
              <a:t>Piaget’s Stages of Development</a:t>
            </a:r>
          </a:p>
        </p:txBody>
      </p:sp>
      <p:sp>
        <p:nvSpPr>
          <p:cNvPr id="14339" name="Rectangle 3"/>
          <p:cNvSpPr>
            <a:spLocks noGrp="1" noChangeArrowheads="1"/>
          </p:cNvSpPr>
          <p:nvPr>
            <p:ph idx="1"/>
          </p:nvPr>
        </p:nvSpPr>
        <p:spPr>
          <a:xfrm>
            <a:off x="1981200" y="1916113"/>
            <a:ext cx="8229600" cy="4210050"/>
          </a:xfrm>
        </p:spPr>
        <p:txBody>
          <a:bodyPr/>
          <a:lstStyle/>
          <a:p>
            <a:pPr marL="0" indent="0">
              <a:buNone/>
            </a:pPr>
            <a:endParaRPr lang="en-US" altLang="en-US"/>
          </a:p>
        </p:txBody>
      </p:sp>
      <p:pic>
        <p:nvPicPr>
          <p:cNvPr id="2" name="Picture 6" descr="http://wps.prenhall.com/wps/media/objects/983/1007353/F09.13.gif">
            <a:extLst>
              <a:ext uri="{FF2B5EF4-FFF2-40B4-BE49-F238E27FC236}">
                <a16:creationId xmlns:a16="http://schemas.microsoft.com/office/drawing/2014/main" id="{CA3D7A0F-7B38-4CF8-A6E2-ECDA7F1CE1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1048"/>
          <a:stretch/>
        </p:blipFill>
        <p:spPr bwMode="auto">
          <a:xfrm>
            <a:off x="1199204" y="1366093"/>
            <a:ext cx="10688129" cy="1435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6" descr="http://wps.prenhall.com/wps/media/objects/983/1007353/F09.13.gif">
            <a:extLst>
              <a:ext uri="{FF2B5EF4-FFF2-40B4-BE49-F238E27FC236}">
                <a16:creationId xmlns:a16="http://schemas.microsoft.com/office/drawing/2014/main" id="{298833AA-99BE-4B7F-8F89-95D0702598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808" b="46968"/>
          <a:stretch/>
        </p:blipFill>
        <p:spPr bwMode="auto">
          <a:xfrm>
            <a:off x="1188503" y="2780210"/>
            <a:ext cx="10688129" cy="1300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6" descr="http://wps.prenhall.com/wps/media/objects/983/1007353/F09.13.gif">
            <a:extLst>
              <a:ext uri="{FF2B5EF4-FFF2-40B4-BE49-F238E27FC236}">
                <a16:creationId xmlns:a16="http://schemas.microsoft.com/office/drawing/2014/main" id="{D3E1C612-A6ED-45E6-92FB-C08EEEEDB6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469" b="24306"/>
          <a:stretch/>
        </p:blipFill>
        <p:spPr bwMode="auto">
          <a:xfrm>
            <a:off x="1188504" y="3916303"/>
            <a:ext cx="10688129" cy="1300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ttp://wps.prenhall.com/wps/media/objects/983/1007353/F09.13.gif">
            <a:extLst>
              <a:ext uri="{FF2B5EF4-FFF2-40B4-BE49-F238E27FC236}">
                <a16:creationId xmlns:a16="http://schemas.microsoft.com/office/drawing/2014/main" id="{C200727B-C01F-4A41-ABE2-05A96138AB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3775"/>
          <a:stretch/>
        </p:blipFill>
        <p:spPr bwMode="auto">
          <a:xfrm>
            <a:off x="1145975" y="5157784"/>
            <a:ext cx="10688129" cy="1300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3184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a:t>Sensorimotor stage 0 – 2 years</a:t>
            </a:r>
          </a:p>
        </p:txBody>
      </p:sp>
      <p:sp>
        <p:nvSpPr>
          <p:cNvPr id="15363" name="Content Placeholder 2"/>
          <p:cNvSpPr>
            <a:spLocks noGrp="1"/>
          </p:cNvSpPr>
          <p:nvPr>
            <p:ph idx="1"/>
          </p:nvPr>
        </p:nvSpPr>
        <p:spPr>
          <a:xfrm>
            <a:off x="838200" y="1988457"/>
            <a:ext cx="10515600" cy="4584870"/>
          </a:xfrm>
        </p:spPr>
        <p:txBody>
          <a:bodyPr>
            <a:normAutofit fontScale="92500" lnSpcReduction="20000"/>
          </a:bodyPr>
          <a:lstStyle/>
          <a:p>
            <a:r>
              <a:rPr lang="en-GB" altLang="en-US" sz="2800" dirty="0">
                <a:latin typeface="Arial" panose="020B0604020202020204" pitchFamily="34" charset="0"/>
                <a:cs typeface="Arial" panose="020B0604020202020204" pitchFamily="34" charset="0"/>
              </a:rPr>
              <a:t>Children first learn to interact with their environment through their senses.  </a:t>
            </a:r>
          </a:p>
          <a:p>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Child’s  knowledge of the world is limited to his or her sensory perceptions and motor activities.</a:t>
            </a:r>
          </a:p>
          <a:p>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Children utilise skills and abilities they were born with (e.g. such as looking, sucking, grasping, and listening) to learn more about their environment.</a:t>
            </a:r>
          </a:p>
          <a:p>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Broken into sub-stages</a:t>
            </a:r>
          </a:p>
          <a:p>
            <a:endParaRPr lang="en-GB" altLang="en-US" sz="2000" dirty="0"/>
          </a:p>
          <a:p>
            <a:endParaRPr lang="en-GB" altLang="en-US" sz="2000" dirty="0"/>
          </a:p>
        </p:txBody>
      </p:sp>
    </p:spTree>
    <p:extLst>
      <p:ext uri="{BB962C8B-B14F-4D97-AF65-F5344CB8AC3E}">
        <p14:creationId xmlns:p14="http://schemas.microsoft.com/office/powerpoint/2010/main" val="276349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2" end="2"/>
                                            </p:txEl>
                                          </p:spTgt>
                                        </p:tgtEl>
                                        <p:attrNameLst>
                                          <p:attrName>style.visibility</p:attrName>
                                        </p:attrNameLst>
                                      </p:cBhvr>
                                      <p:to>
                                        <p:strVal val="visible"/>
                                      </p:to>
                                    </p:set>
                                    <p:animEffect transition="in" filter="fade">
                                      <p:cBhvr>
                                        <p:cTn id="14" dur="1000"/>
                                        <p:tgtEl>
                                          <p:spTgt spid="15363">
                                            <p:txEl>
                                              <p:pRg st="2" end="2"/>
                                            </p:txEl>
                                          </p:spTgt>
                                        </p:tgtEl>
                                      </p:cBhvr>
                                    </p:animEffect>
                                    <p:anim calcmode="lin" valueType="num">
                                      <p:cBhvr>
                                        <p:cTn id="15"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animEffect transition="in" filter="fade">
                                      <p:cBhvr>
                                        <p:cTn id="21" dur="1000"/>
                                        <p:tgtEl>
                                          <p:spTgt spid="15363">
                                            <p:txEl>
                                              <p:pRg st="4" end="4"/>
                                            </p:txEl>
                                          </p:spTgt>
                                        </p:tgtEl>
                                      </p:cBhvr>
                                    </p:animEffect>
                                    <p:anim calcmode="lin" valueType="num">
                                      <p:cBhvr>
                                        <p:cTn id="22"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363">
                                            <p:txEl>
                                              <p:pRg st="6" end="6"/>
                                            </p:txEl>
                                          </p:spTgt>
                                        </p:tgtEl>
                                        <p:attrNameLst>
                                          <p:attrName>style.visibility</p:attrName>
                                        </p:attrNameLst>
                                      </p:cBhvr>
                                      <p:to>
                                        <p:strVal val="visible"/>
                                      </p:to>
                                    </p:set>
                                    <p:animEffect transition="in" filter="fade">
                                      <p:cBhvr>
                                        <p:cTn id="28" dur="1000"/>
                                        <p:tgtEl>
                                          <p:spTgt spid="15363">
                                            <p:txEl>
                                              <p:pRg st="6" end="6"/>
                                            </p:txEl>
                                          </p:spTgt>
                                        </p:tgtEl>
                                      </p:cBhvr>
                                    </p:animEffect>
                                    <p:anim calcmode="lin" valueType="num">
                                      <p:cBhvr>
                                        <p:cTn id="29" dur="10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536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8471423" y="427451"/>
            <a:ext cx="3053039" cy="1060817"/>
          </a:xfrm>
        </p:spPr>
        <p:txBody>
          <a:bodyPr anchor="b">
            <a:normAutofit/>
          </a:bodyPr>
          <a:lstStyle/>
          <a:p>
            <a:pPr eaLnBrk="1" hangingPunct="1"/>
            <a:r>
              <a:rPr lang="en-GB" altLang="en-US" sz="2800" dirty="0"/>
              <a:t>Sensorimotor stage 0 – 2 years</a:t>
            </a:r>
          </a:p>
        </p:txBody>
      </p:sp>
      <p:sp>
        <p:nvSpPr>
          <p:cNvPr id="13315" name="Rectangle 3"/>
          <p:cNvSpPr>
            <a:spLocks noGrp="1" noChangeArrowheads="1"/>
          </p:cNvSpPr>
          <p:nvPr>
            <p:ph idx="1"/>
          </p:nvPr>
        </p:nvSpPr>
        <p:spPr>
          <a:xfrm>
            <a:off x="8471423" y="2286000"/>
            <a:ext cx="3400537" cy="4343400"/>
          </a:xfrm>
        </p:spPr>
        <p:txBody>
          <a:bodyPr>
            <a:normAutofit/>
          </a:bodyPr>
          <a:lstStyle/>
          <a:p>
            <a:pPr algn="just" eaLnBrk="1" hangingPunct="1"/>
            <a:r>
              <a:rPr lang="en-GB" altLang="en-US" sz="1800" b="1" dirty="0">
                <a:latin typeface="Arial" panose="020B0604020202020204" pitchFamily="34" charset="0"/>
                <a:cs typeface="Arial" panose="020B0604020202020204" pitchFamily="34" charset="0"/>
              </a:rPr>
              <a:t>Sensorimotor stage</a:t>
            </a:r>
            <a:r>
              <a:rPr lang="en-GB" altLang="en-US" sz="1800" dirty="0">
                <a:latin typeface="Arial" panose="020B0604020202020204" pitchFamily="34" charset="0"/>
                <a:cs typeface="Arial" panose="020B0604020202020204" pitchFamily="34" charset="0"/>
              </a:rPr>
              <a:t> sees the development of </a:t>
            </a:r>
            <a:r>
              <a:rPr lang="en-GB" altLang="en-US" sz="1800" b="1" dirty="0">
                <a:latin typeface="Arial" panose="020B0604020202020204" pitchFamily="34" charset="0"/>
                <a:cs typeface="Arial" panose="020B0604020202020204" pitchFamily="34" charset="0"/>
              </a:rPr>
              <a:t>object permanence</a:t>
            </a:r>
            <a:r>
              <a:rPr lang="en-GB" altLang="en-US" sz="1800" dirty="0">
                <a:latin typeface="Arial" panose="020B0604020202020204" pitchFamily="34" charset="0"/>
                <a:cs typeface="Arial" panose="020B0604020202020204" pitchFamily="34" charset="0"/>
              </a:rPr>
              <a:t>: a realisation that objects still exist even though not actually present.</a:t>
            </a:r>
          </a:p>
          <a:p>
            <a:pPr eaLnBrk="1" hangingPunct="1"/>
            <a:r>
              <a:rPr lang="en-GB" altLang="en-US" sz="1800" dirty="0">
                <a:latin typeface="Arial" panose="020B0604020202020204" pitchFamily="34" charset="0"/>
                <a:cs typeface="Arial" panose="020B0604020202020204" pitchFamily="34" charset="0"/>
              </a:rPr>
              <a:t>Begins to appear between 8-12 months.</a:t>
            </a:r>
          </a:p>
          <a:p>
            <a:pPr eaLnBrk="1" hangingPunct="1"/>
            <a:r>
              <a:rPr lang="en-GB" altLang="en-US" sz="1800" dirty="0">
                <a:latin typeface="Arial" panose="020B0604020202020204" pitchFamily="34" charset="0"/>
                <a:cs typeface="Arial" panose="020B0604020202020204" pitchFamily="34" charset="0"/>
              </a:rPr>
              <a:t>By 18 months child considered to</a:t>
            </a:r>
            <a:r>
              <a:rPr lang="en-GB" altLang="en-US" sz="1800" b="1" i="1" dirty="0">
                <a:latin typeface="Arial" panose="020B0604020202020204" pitchFamily="34" charset="0"/>
                <a:cs typeface="Arial" panose="020B0604020202020204" pitchFamily="34" charset="0"/>
              </a:rPr>
              <a:t> </a:t>
            </a:r>
            <a:r>
              <a:rPr lang="en-GB" altLang="en-US" sz="1800" b="1" dirty="0">
                <a:latin typeface="Arial" panose="020B0604020202020204" pitchFamily="34" charset="0"/>
                <a:cs typeface="Arial" panose="020B0604020202020204" pitchFamily="34" charset="0"/>
              </a:rPr>
              <a:t>have</a:t>
            </a:r>
            <a:r>
              <a:rPr lang="en-GB" altLang="en-US" sz="1800" b="1" i="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developed complete object permanence.  </a:t>
            </a:r>
            <a:endParaRPr lang="en-GB" sz="1800" dirty="0">
              <a:latin typeface="Arial" panose="020B0604020202020204" pitchFamily="34" charset="0"/>
              <a:cs typeface="Arial" panose="020B0604020202020204" pitchFamily="34" charset="0"/>
            </a:endParaRPr>
          </a:p>
          <a:p>
            <a:pPr>
              <a:buNone/>
            </a:pPr>
            <a:r>
              <a:rPr lang="en-GB" altLang="en-US" sz="1800" dirty="0">
                <a:latin typeface="Arial" panose="020B0604020202020204" pitchFamily="34" charset="0"/>
                <a:cs typeface="Arial" panose="020B0604020202020204" pitchFamily="34" charset="0"/>
              </a:rPr>
              <a:t> Language development occurs once this is in place</a:t>
            </a:r>
          </a:p>
          <a:p>
            <a:pPr eaLnBrk="1" hangingPunct="1">
              <a:buFont typeface="Wingdings" panose="05000000000000000000" pitchFamily="2" charset="2"/>
              <a:buNone/>
            </a:pPr>
            <a:endParaRPr lang="en-GB" altLang="en-US" sz="1100" dirty="0"/>
          </a:p>
        </p:txBody>
      </p:sp>
      <p:pic>
        <p:nvPicPr>
          <p:cNvPr id="2" name="Online Media 1" title="Object Permanence in babies... FUNNY AND INFORMATIVE!!!">
            <a:hlinkClick r:id="" action="ppaction://media"/>
            <a:extLst>
              <a:ext uri="{FF2B5EF4-FFF2-40B4-BE49-F238E27FC236}">
                <a16:creationId xmlns:a16="http://schemas.microsoft.com/office/drawing/2014/main" id="{F5A4D595-15B9-4D05-97FA-D162D95B7CF3}"/>
              </a:ext>
            </a:extLst>
          </p:cNvPr>
          <p:cNvPicPr>
            <a:picLocks noRot="1" noChangeAspect="1"/>
          </p:cNvPicPr>
          <p:nvPr>
            <a:videoFile r:link="rId1"/>
          </p:nvPr>
        </p:nvPicPr>
        <p:blipFill>
          <a:blip r:embed="rId4"/>
          <a:stretch>
            <a:fillRect/>
          </a:stretch>
        </p:blipFill>
        <p:spPr>
          <a:xfrm>
            <a:off x="150883" y="1488268"/>
            <a:ext cx="8320540" cy="4680303"/>
          </a:xfrm>
          <a:prstGeom prst="rect">
            <a:avLst/>
          </a:prstGeom>
        </p:spPr>
      </p:pic>
    </p:spTree>
    <p:extLst>
      <p:ext uri="{BB962C8B-B14F-4D97-AF65-F5344CB8AC3E}">
        <p14:creationId xmlns:p14="http://schemas.microsoft.com/office/powerpoint/2010/main" val="260934977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3315">
                                            <p:txEl>
                                              <p:pRg st="0" end="0"/>
                                            </p:txEl>
                                          </p:spTgt>
                                        </p:tgtEl>
                                        <p:attrNameLst>
                                          <p:attrName>style.visibility</p:attrName>
                                        </p:attrNameLst>
                                      </p:cBhvr>
                                      <p:to>
                                        <p:strVal val="visible"/>
                                      </p:to>
                                    </p:set>
                                    <p:animEffect transition="in" filter="fade">
                                      <p:cBhvr>
                                        <p:cTn id="11" dur="1000"/>
                                        <p:tgtEl>
                                          <p:spTgt spid="13315">
                                            <p:txEl>
                                              <p:pRg st="0" end="0"/>
                                            </p:txEl>
                                          </p:spTgt>
                                        </p:tgtEl>
                                      </p:cBhvr>
                                    </p:animEffect>
                                    <p:anim calcmode="lin" valueType="num">
                                      <p:cBhvr>
                                        <p:cTn id="12"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3315">
                                            <p:txEl>
                                              <p:pRg st="2" end="2"/>
                                            </p:txEl>
                                          </p:spTgt>
                                        </p:tgtEl>
                                        <p:attrNameLst>
                                          <p:attrName>style.visibility</p:attrName>
                                        </p:attrNameLst>
                                      </p:cBhvr>
                                      <p:to>
                                        <p:strVal val="visible"/>
                                      </p:to>
                                    </p:set>
                                    <p:animEffect transition="in" filter="fade">
                                      <p:cBhvr>
                                        <p:cTn id="18" dur="1000"/>
                                        <p:tgtEl>
                                          <p:spTgt spid="13315">
                                            <p:txEl>
                                              <p:pRg st="2" end="2"/>
                                            </p:txEl>
                                          </p:spTgt>
                                        </p:tgtEl>
                                      </p:cBhvr>
                                    </p:animEffect>
                                    <p:anim calcmode="lin" valueType="num">
                                      <p:cBhvr>
                                        <p:cTn id="19"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133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Effect transition="in" filter="fade">
                                      <p:cBhvr>
                                        <p:cTn id="25" dur="1000"/>
                                        <p:tgtEl>
                                          <p:spTgt spid="13315">
                                            <p:txEl>
                                              <p:pRg st="3" end="3"/>
                                            </p:txEl>
                                          </p:spTgt>
                                        </p:tgtEl>
                                      </p:cBhvr>
                                    </p:animEffect>
                                    <p:anim calcmode="lin" valueType="num">
                                      <p:cBhvr>
                                        <p:cTn id="26" dur="10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1331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8" fill="hold" display="0">
                  <p:stCondLst>
                    <p:cond delay="indefinite"/>
                  </p:stCondLst>
                </p:cTn>
                <p:tgtEl>
                  <p:spTgt spid="2"/>
                </p:tgtEl>
              </p:cMediaNode>
            </p:video>
            <p:seq concurrent="1" nextAc="seek">
              <p:cTn id="29" restart="whenNotActive" fill="hold" evtFilter="cancelBubble" nodeType="interactiveSeq">
                <p:stCondLst>
                  <p:cond evt="onClick" delay="0">
                    <p:tgtEl>
                      <p:spTgt spid="2"/>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7860667" y="685800"/>
            <a:ext cx="3656419" cy="1485900"/>
          </a:xfrm>
        </p:spPr>
        <p:txBody>
          <a:bodyPr>
            <a:normAutofit fontScale="90000"/>
          </a:bodyPr>
          <a:lstStyle/>
          <a:p>
            <a:pPr eaLnBrk="1" hangingPunct="1"/>
            <a:r>
              <a:rPr lang="en-GB" altLang="en-US" sz="4100" dirty="0"/>
              <a:t>Pre-operational stage - Intuitive</a:t>
            </a:r>
          </a:p>
        </p:txBody>
      </p:sp>
      <p:sp>
        <p:nvSpPr>
          <p:cNvPr id="15363" name="Rectangle 3"/>
          <p:cNvSpPr>
            <a:spLocks noGrp="1" noChangeArrowheads="1"/>
          </p:cNvSpPr>
          <p:nvPr>
            <p:ph idx="1"/>
          </p:nvPr>
        </p:nvSpPr>
        <p:spPr>
          <a:xfrm>
            <a:off x="7860667" y="2286000"/>
            <a:ext cx="3656419" cy="3581400"/>
          </a:xfrm>
        </p:spPr>
        <p:txBody>
          <a:bodyPr>
            <a:normAutofit/>
          </a:bodyPr>
          <a:lstStyle/>
          <a:p>
            <a:pPr eaLnBrk="1" hangingPunct="1"/>
            <a:r>
              <a:rPr lang="en-GB" altLang="en-US" sz="1900" b="1" dirty="0"/>
              <a:t>(2 -7 years)</a:t>
            </a:r>
            <a:r>
              <a:rPr lang="en-GB" altLang="en-US" sz="1900" dirty="0"/>
              <a:t> </a:t>
            </a:r>
          </a:p>
          <a:p>
            <a:pPr eaLnBrk="1" hangingPunct="1"/>
            <a:r>
              <a:rPr lang="en-GB" altLang="en-US" sz="1900" dirty="0"/>
              <a:t>Beliefs based on what child </a:t>
            </a:r>
            <a:r>
              <a:rPr lang="en-GB" altLang="en-US" sz="1900" i="1" dirty="0"/>
              <a:t>senses</a:t>
            </a:r>
            <a:r>
              <a:rPr lang="en-GB" altLang="en-US" sz="1900" dirty="0"/>
              <a:t> to be true rather than on logic or reason.</a:t>
            </a:r>
          </a:p>
          <a:p>
            <a:pPr eaLnBrk="1" hangingPunct="1"/>
            <a:r>
              <a:rPr lang="en-GB" altLang="en-US" sz="1900" b="1" i="1" dirty="0"/>
              <a:t>Egocentrism </a:t>
            </a:r>
            <a:r>
              <a:rPr lang="en-GB" altLang="en-US" sz="1900" dirty="0"/>
              <a:t>operates in the preoperational child – they can only see their own view of the world.</a:t>
            </a:r>
          </a:p>
          <a:p>
            <a:pPr eaLnBrk="1" hangingPunct="1"/>
            <a:r>
              <a:rPr lang="en-GB" altLang="en-US" sz="1900" dirty="0"/>
              <a:t>Piaget demonstrated this in his three mountains experiment.</a:t>
            </a:r>
          </a:p>
          <a:p>
            <a:pPr marL="0" indent="0" eaLnBrk="1" hangingPunct="1">
              <a:buNone/>
            </a:pPr>
            <a:endParaRPr lang="en-GB" altLang="en-US" sz="1900" dirty="0"/>
          </a:p>
          <a:p>
            <a:pPr eaLnBrk="1" hangingPunct="1"/>
            <a:endParaRPr lang="en-GB" altLang="en-US" sz="1900" dirty="0"/>
          </a:p>
        </p:txBody>
      </p:sp>
      <p:pic>
        <p:nvPicPr>
          <p:cNvPr id="2" name="Online Media 1" title="Piaget's Stages of Development">
            <a:hlinkClick r:id="" action="ppaction://media"/>
            <a:extLst>
              <a:ext uri="{FF2B5EF4-FFF2-40B4-BE49-F238E27FC236}">
                <a16:creationId xmlns:a16="http://schemas.microsoft.com/office/drawing/2014/main" id="{BC07ECAE-FE2C-48BE-BBEE-AF2AB69209D8}"/>
              </a:ext>
            </a:extLst>
          </p:cNvPr>
          <p:cNvPicPr>
            <a:picLocks noRot="1" noChangeAspect="1"/>
          </p:cNvPicPr>
          <p:nvPr>
            <a:videoFile r:link="rId1"/>
          </p:nvPr>
        </p:nvPicPr>
        <p:blipFill>
          <a:blip r:embed="rId4"/>
          <a:stretch>
            <a:fillRect/>
          </a:stretch>
        </p:blipFill>
        <p:spPr>
          <a:xfrm>
            <a:off x="377371" y="825080"/>
            <a:ext cx="7163255" cy="5372440"/>
          </a:xfrm>
          <a:prstGeom prst="rect">
            <a:avLst/>
          </a:prstGeom>
        </p:spPr>
      </p:pic>
    </p:spTree>
    <p:extLst>
      <p:ext uri="{BB962C8B-B14F-4D97-AF65-F5344CB8AC3E}">
        <p14:creationId xmlns:p14="http://schemas.microsoft.com/office/powerpoint/2010/main" val="4907033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1000"/>
                                        <p:tgtEl>
                                          <p:spTgt spid="15363">
                                            <p:txEl>
                                              <p:pRg st="1" end="1"/>
                                            </p:txEl>
                                          </p:spTgt>
                                        </p:tgtEl>
                                      </p:cBhvr>
                                    </p:animEffect>
                                    <p:anim calcmode="lin" valueType="num">
                                      <p:cBhvr>
                                        <p:cTn id="13" dur="10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536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fade">
                                      <p:cBhvr>
                                        <p:cTn id="17" dur="1000"/>
                                        <p:tgtEl>
                                          <p:spTgt spid="15363">
                                            <p:txEl>
                                              <p:pRg st="2" end="2"/>
                                            </p:txEl>
                                          </p:spTgt>
                                        </p:tgtEl>
                                      </p:cBhvr>
                                    </p:animEffect>
                                    <p:anim calcmode="lin" valueType="num">
                                      <p:cBhvr>
                                        <p:cTn id="18"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536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fade">
                                      <p:cBhvr>
                                        <p:cTn id="22" dur="1000"/>
                                        <p:tgtEl>
                                          <p:spTgt spid="15363">
                                            <p:txEl>
                                              <p:pRg st="3" end="3"/>
                                            </p:txEl>
                                          </p:spTgt>
                                        </p:tgtEl>
                                      </p:cBhvr>
                                    </p:animEffect>
                                    <p:anim calcmode="lin" valueType="num">
                                      <p:cBhvr>
                                        <p:cTn id="23" dur="10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536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9" fill="hold" display="0">
                  <p:stCondLst>
                    <p:cond delay="indefinite"/>
                  </p:stCondLst>
                </p:cTn>
                <p:tgtEl>
                  <p:spTgt spid="2"/>
                </p:tgtEl>
              </p:cMediaNode>
            </p:video>
            <p:seq concurrent="1" nextAc="seek">
              <p:cTn id="30" restart="whenNotActive" fill="hold" evtFilter="cancelBubble" nodeType="interactiveSeq">
                <p:stCondLst>
                  <p:cond evt="onClick" delay="0">
                    <p:tgtEl>
                      <p:spTgt spid="2"/>
                    </p:tgtEl>
                  </p:cond>
                </p:stCondLst>
                <p:endSync evt="end" delay="0">
                  <p:rtn val="all"/>
                </p:endSync>
                <p:childTnLst>
                  <p:par>
                    <p:cTn id="31" fill="hold">
                      <p:stCondLst>
                        <p:cond delay="0"/>
                      </p:stCondLst>
                      <p:childTnLst>
                        <p:par>
                          <p:cTn id="32" fill="hold">
                            <p:stCondLst>
                              <p:cond delay="0"/>
                            </p:stCondLst>
                            <p:childTnLst>
                              <p:par>
                                <p:cTn id="33" presetID="2" presetClass="mediacall" presetSubtype="0" fill="hold" nodeType="clickEffect">
                                  <p:stCondLst>
                                    <p:cond delay="0"/>
                                  </p:stCondLst>
                                  <p:childTnLst>
                                    <p:cmd type="call" cmd="togglePause">
                                      <p:cBhvr>
                                        <p:cTn id="34"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through discovery</a:t>
            </a:r>
          </a:p>
        </p:txBody>
      </p:sp>
      <p:sp>
        <p:nvSpPr>
          <p:cNvPr id="3" name="Content Placeholder 2"/>
          <p:cNvSpPr>
            <a:spLocks noGrp="1"/>
          </p:cNvSpPr>
          <p:nvPr>
            <p:ph sz="half" idx="1"/>
          </p:nvPr>
        </p:nvSpPr>
        <p:spPr>
          <a:xfrm>
            <a:off x="83443" y="2119085"/>
            <a:ext cx="5851531" cy="4615543"/>
          </a:xfrm>
        </p:spPr>
        <p:txBody>
          <a:bodyPr>
            <a:normAutofit fontScale="85000" lnSpcReduction="20000"/>
          </a:bodyPr>
          <a:lstStyle/>
          <a:p>
            <a:r>
              <a:rPr lang="en-GB" sz="2600" dirty="0">
                <a:latin typeface="Arial" panose="020B0604020202020204" pitchFamily="34" charset="0"/>
                <a:cs typeface="Arial" panose="020B0604020202020204" pitchFamily="34" charset="0"/>
              </a:rPr>
              <a:t>Piaget suggested that using heuristic play (discovery learning) helps children learn to find things out for themselves.</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Involves exploration  e.g. a treasure basket.</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Egocentric speech – thinking out aloud – child deeply immersed in an activity</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No adult influence or interference.</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                                                                                                                 (MacLeod-</a:t>
            </a:r>
            <a:r>
              <a:rPr lang="en-GB" sz="2600" dirty="0" err="1">
                <a:latin typeface="Arial" panose="020B0604020202020204" pitchFamily="34" charset="0"/>
                <a:cs typeface="Arial" panose="020B0604020202020204" pitchFamily="34" charset="0"/>
              </a:rPr>
              <a:t>Brudenell</a:t>
            </a:r>
            <a:r>
              <a:rPr lang="en-GB" sz="2600" dirty="0">
                <a:latin typeface="Arial" panose="020B0604020202020204" pitchFamily="34" charset="0"/>
                <a:cs typeface="Arial" panose="020B0604020202020204" pitchFamily="34" charset="0"/>
              </a:rPr>
              <a:t> 2004)</a:t>
            </a:r>
          </a:p>
          <a:p>
            <a:endParaRPr lang="en-GB" dirty="0"/>
          </a:p>
          <a:p>
            <a:endParaRPr lang="en-GB" dirty="0"/>
          </a:p>
        </p:txBody>
      </p:sp>
      <p:sp>
        <p:nvSpPr>
          <p:cNvPr id="11" name="Content Placeholder 10"/>
          <p:cNvSpPr>
            <a:spLocks noGrp="1"/>
          </p:cNvSpPr>
          <p:nvPr>
            <p:ph sz="half" idx="2"/>
          </p:nvPr>
        </p:nvSpPr>
        <p:spPr>
          <a:xfrm>
            <a:off x="6019800" y="1690688"/>
            <a:ext cx="5181600" cy="4351338"/>
          </a:xfrm>
        </p:spPr>
        <p:txBody>
          <a:bodyPr>
            <a:normAutofit fontScale="85000" lnSpcReduction="20000"/>
          </a:bodyPr>
          <a:lstStyle/>
          <a:p>
            <a:endParaRPr lang="en-GB"/>
          </a:p>
        </p:txBody>
      </p:sp>
      <p:pic>
        <p:nvPicPr>
          <p:cNvPr id="8" name="Picture 2" descr="Image result for heuristic pla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9800" y="1690688"/>
            <a:ext cx="5851531"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890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a:xfrm>
            <a:off x="0" y="357006"/>
            <a:ext cx="6075932" cy="1762969"/>
          </a:xfrm>
        </p:spPr>
        <p:txBody>
          <a:bodyPr>
            <a:normAutofit/>
          </a:bodyPr>
          <a:lstStyle/>
          <a:p>
            <a:pPr eaLnBrk="1" hangingPunct="1"/>
            <a:r>
              <a:rPr lang="en-GB" altLang="en-US" sz="4100" dirty="0">
                <a:solidFill>
                  <a:srgbClr val="002060"/>
                </a:solidFill>
              </a:rPr>
              <a:t>Concrete Operations (7-11 years) </a:t>
            </a:r>
          </a:p>
        </p:txBody>
      </p:sp>
      <p:sp>
        <p:nvSpPr>
          <p:cNvPr id="14339" name="Rectangle 3"/>
          <p:cNvSpPr>
            <a:spLocks noGrp="1" noChangeArrowheads="1"/>
          </p:cNvSpPr>
          <p:nvPr>
            <p:ph idx="1"/>
          </p:nvPr>
        </p:nvSpPr>
        <p:spPr>
          <a:xfrm>
            <a:off x="167118" y="1972733"/>
            <a:ext cx="5551511" cy="4181324"/>
          </a:xfrm>
        </p:spPr>
        <p:txBody>
          <a:bodyPr>
            <a:normAutofit lnSpcReduction="10000"/>
          </a:bodyPr>
          <a:lstStyle/>
          <a:p>
            <a:pPr eaLnBrk="1" hangingPunct="1">
              <a:defRPr/>
            </a:pPr>
            <a:r>
              <a:rPr lang="en-GB" sz="2400" dirty="0">
                <a:latin typeface="Arial" panose="020B0604020202020204" pitchFamily="34" charset="0"/>
                <a:cs typeface="Arial" panose="020B0604020202020204" pitchFamily="34" charset="0"/>
              </a:rPr>
              <a:t>Children able to use logical rules to deal with problems.</a:t>
            </a:r>
          </a:p>
          <a:p>
            <a:pPr eaLnBrk="1" hangingPunct="1">
              <a:defRPr/>
            </a:pPr>
            <a:r>
              <a:rPr lang="en-GB" sz="2400" dirty="0">
                <a:latin typeface="Arial" panose="020B0604020202020204" pitchFamily="34" charset="0"/>
                <a:cs typeface="Arial" panose="020B0604020202020204" pitchFamily="34" charset="0"/>
              </a:rPr>
              <a:t>Onset of </a:t>
            </a:r>
            <a:r>
              <a:rPr lang="en-GB" sz="2400" b="1" i="1" dirty="0">
                <a:latin typeface="Arial" panose="020B0604020202020204" pitchFamily="34" charset="0"/>
                <a:cs typeface="Arial" panose="020B0604020202020204" pitchFamily="34" charset="0"/>
              </a:rPr>
              <a:t>conservation</a:t>
            </a:r>
            <a:r>
              <a:rPr lang="en-GB" sz="2400" dirty="0">
                <a:latin typeface="Arial" panose="020B0604020202020204" pitchFamily="34" charset="0"/>
                <a:cs typeface="Arial" panose="020B0604020202020204" pitchFamily="34" charset="0"/>
              </a:rPr>
              <a:t> - concept that quantities (mass, weight &amp; volume) remain stable even though appearance changes  mark the end of preoperational and the beginning of the concrete operational period.</a:t>
            </a:r>
          </a:p>
          <a:p>
            <a:pPr>
              <a:defRPr/>
            </a:pPr>
            <a:r>
              <a:rPr lang="en-GB" altLang="en-US" sz="2400" b="1" dirty="0">
                <a:latin typeface="Arial" panose="020B0604020202020204" pitchFamily="34" charset="0"/>
                <a:cs typeface="Arial" panose="020B0604020202020204" pitchFamily="34" charset="0"/>
              </a:rPr>
              <a:t>Decentration</a:t>
            </a:r>
            <a:r>
              <a:rPr lang="en-GB" altLang="en-US" sz="2400" dirty="0">
                <a:latin typeface="Arial" panose="020B0604020202020204" pitchFamily="34" charset="0"/>
                <a:cs typeface="Arial" panose="020B0604020202020204" pitchFamily="34" charset="0"/>
              </a:rPr>
              <a:t> The realisation that objects or sets of objects stay the same even when they are changed about or made to look different. </a:t>
            </a:r>
            <a:endParaRPr lang="en-GB" sz="2400" dirty="0">
              <a:latin typeface="Arial" panose="020B0604020202020204" pitchFamily="34" charset="0"/>
              <a:cs typeface="Arial" panose="020B0604020202020204" pitchFamily="34" charset="0"/>
            </a:endParaRPr>
          </a:p>
          <a:p>
            <a:pPr eaLnBrk="1" hangingPunct="1">
              <a:defRPr/>
            </a:pPr>
            <a:endParaRPr lang="en-GB" sz="1100" b="1" i="1" dirty="0"/>
          </a:p>
        </p:txBody>
      </p:sp>
      <p:pic>
        <p:nvPicPr>
          <p:cNvPr id="16389" name="Picture 5" descr="liquidconservation"/>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33214" y="5077899"/>
            <a:ext cx="5291668" cy="17801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nline Media 2" title="Piaget's Stages of Development">
            <a:hlinkClick r:id="" action="ppaction://media"/>
            <a:extLst>
              <a:ext uri="{FF2B5EF4-FFF2-40B4-BE49-F238E27FC236}">
                <a16:creationId xmlns:a16="http://schemas.microsoft.com/office/drawing/2014/main" id="{32355CB4-8A05-44D4-BDDF-D3BD4D8F5793}"/>
              </a:ext>
            </a:extLst>
          </p:cNvPr>
          <p:cNvPicPr>
            <a:picLocks noRot="1" noChangeAspect="1"/>
          </p:cNvPicPr>
          <p:nvPr>
            <a:videoFile r:link="rId1"/>
          </p:nvPr>
        </p:nvPicPr>
        <p:blipFill>
          <a:blip r:embed="rId5"/>
          <a:stretch>
            <a:fillRect/>
          </a:stretch>
        </p:blipFill>
        <p:spPr>
          <a:xfrm>
            <a:off x="5915981" y="782758"/>
            <a:ext cx="6108901" cy="4581676"/>
          </a:xfrm>
          <a:prstGeom prst="rect">
            <a:avLst/>
          </a:prstGeom>
        </p:spPr>
      </p:pic>
    </p:spTree>
    <p:extLst>
      <p:ext uri="{BB962C8B-B14F-4D97-AF65-F5344CB8AC3E}">
        <p14:creationId xmlns:p14="http://schemas.microsoft.com/office/powerpoint/2010/main" val="91596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animEffect transition="in" filter="fade">
                                      <p:cBhvr>
                                        <p:cTn id="7" dur="1000"/>
                                        <p:tgtEl>
                                          <p:spTgt spid="14339">
                                            <p:txEl>
                                              <p:pRg st="1" end="1"/>
                                            </p:txEl>
                                          </p:spTgt>
                                        </p:tgtEl>
                                      </p:cBhvr>
                                    </p:animEffect>
                                    <p:anim calcmode="lin" valueType="num">
                                      <p:cBhvr>
                                        <p:cTn id="8" dur="10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339">
                                            <p:txEl>
                                              <p:pRg st="2" end="2"/>
                                            </p:txEl>
                                          </p:spTgt>
                                        </p:tgtEl>
                                        <p:attrNameLst>
                                          <p:attrName>style.visibility</p:attrName>
                                        </p:attrNameLst>
                                      </p:cBhvr>
                                      <p:to>
                                        <p:strVal val="visible"/>
                                      </p:to>
                                    </p:set>
                                    <p:animEffect transition="in" filter="fade">
                                      <p:cBhvr>
                                        <p:cTn id="14" dur="1000"/>
                                        <p:tgtEl>
                                          <p:spTgt spid="14339">
                                            <p:txEl>
                                              <p:pRg st="2" end="2"/>
                                            </p:txEl>
                                          </p:spTgt>
                                        </p:tgtEl>
                                      </p:cBhvr>
                                    </p:animEffect>
                                    <p:anim calcmode="lin" valueType="num">
                                      <p:cBhvr>
                                        <p:cTn id="15"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3"/>
                </p:tgtEl>
              </p:cMediaNode>
            </p:video>
            <p:seq concurrent="1" nextAc="seek">
              <p:cTn id="22" restart="whenNotActive" fill="hold" evtFilter="cancelBubble" nodeType="interactiveSeq">
                <p:stCondLst>
                  <p:cond evt="onClick" delay="0">
                    <p:tgtEl>
                      <p:spTgt spid="3"/>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5100824" y="685800"/>
            <a:ext cx="6176776" cy="1485900"/>
          </a:xfrm>
        </p:spPr>
        <p:txBody>
          <a:bodyPr>
            <a:normAutofit/>
          </a:bodyPr>
          <a:lstStyle/>
          <a:p>
            <a:pPr eaLnBrk="1" hangingPunct="1"/>
            <a:r>
              <a:rPr lang="en-GB" altLang="en-US" dirty="0"/>
              <a:t>Formal operations (11+ years)</a:t>
            </a:r>
          </a:p>
        </p:txBody>
      </p:sp>
      <p:sp>
        <p:nvSpPr>
          <p:cNvPr id="19459" name="Rectangle 3"/>
          <p:cNvSpPr>
            <a:spLocks noGrp="1" noChangeArrowheads="1"/>
          </p:cNvSpPr>
          <p:nvPr>
            <p:ph idx="1"/>
          </p:nvPr>
        </p:nvSpPr>
        <p:spPr>
          <a:xfrm>
            <a:off x="6096000" y="2895601"/>
            <a:ext cx="6176776" cy="3581400"/>
          </a:xfrm>
        </p:spPr>
        <p:txBody>
          <a:bodyPr>
            <a:normAutofit/>
          </a:bodyPr>
          <a:lstStyle/>
          <a:p>
            <a:pPr eaLnBrk="1" hangingPunct="1"/>
            <a:r>
              <a:rPr lang="en-GB" altLang="en-US" sz="2400" dirty="0">
                <a:latin typeface="Arial" panose="020B0604020202020204" pitchFamily="34" charset="0"/>
                <a:cs typeface="Arial" panose="020B0604020202020204" pitchFamily="34" charset="0"/>
              </a:rPr>
              <a:t>Able to apply logical rules to hypothetical situations.</a:t>
            </a:r>
          </a:p>
          <a:p>
            <a:pPr eaLnBrk="1" hangingPunct="1"/>
            <a:r>
              <a:rPr lang="en-GB" altLang="en-US" sz="2400" dirty="0">
                <a:latin typeface="Arial" panose="020B0604020202020204" pitchFamily="34" charset="0"/>
                <a:cs typeface="Arial" panose="020B0604020202020204" pitchFamily="34" charset="0"/>
              </a:rPr>
              <a:t>Acquire ability to make complex deductions, analyse ways of reasoning and solve problems by forming and testing hypotheses.</a:t>
            </a:r>
          </a:p>
          <a:p>
            <a:pPr eaLnBrk="1" hangingPunct="1"/>
            <a:r>
              <a:rPr lang="en-GB" altLang="en-US" sz="2400" dirty="0">
                <a:latin typeface="Arial" panose="020B0604020202020204" pitchFamily="34" charset="0"/>
                <a:cs typeface="Arial" panose="020B0604020202020204" pitchFamily="34" charset="0"/>
              </a:rPr>
              <a:t>Some children may not reach this stage.</a:t>
            </a:r>
          </a:p>
          <a:p>
            <a:pPr eaLnBrk="1" hangingPunct="1"/>
            <a:r>
              <a:rPr lang="en-GB" altLang="en-US" sz="2400" dirty="0">
                <a:latin typeface="Arial" panose="020B0604020202020204" pitchFamily="34" charset="0"/>
                <a:cs typeface="Arial" panose="020B0604020202020204" pitchFamily="34" charset="0"/>
              </a:rPr>
              <a:t>Implications for such children’s learning?</a:t>
            </a:r>
          </a:p>
        </p:txBody>
      </p:sp>
      <p:pic>
        <p:nvPicPr>
          <p:cNvPr id="19461" name="Picture 5" descr="Egg Floating Experiment"/>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3692" y="124349"/>
            <a:ext cx="3449360" cy="2705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Online Media 2" title="Piaget's Stages of Development">
            <a:hlinkClick r:id="" action="ppaction://media"/>
            <a:extLst>
              <a:ext uri="{FF2B5EF4-FFF2-40B4-BE49-F238E27FC236}">
                <a16:creationId xmlns:a16="http://schemas.microsoft.com/office/drawing/2014/main" id="{8C62DDEC-992D-4B5D-BBFE-73DB034D3315}"/>
              </a:ext>
            </a:extLst>
          </p:cNvPr>
          <p:cNvPicPr>
            <a:picLocks noRot="1" noChangeAspect="1"/>
          </p:cNvPicPr>
          <p:nvPr>
            <a:videoFile r:link="rId1"/>
          </p:nvPr>
        </p:nvPicPr>
        <p:blipFill>
          <a:blip r:embed="rId5"/>
          <a:stretch>
            <a:fillRect/>
          </a:stretch>
        </p:blipFill>
        <p:spPr>
          <a:xfrm>
            <a:off x="383372" y="3117548"/>
            <a:ext cx="4717452" cy="3538089"/>
          </a:xfrm>
          <a:prstGeom prst="rect">
            <a:avLst/>
          </a:prstGeom>
          <a:ln>
            <a:noFill/>
          </a:ln>
          <a:effectLst/>
        </p:spPr>
      </p:pic>
    </p:spTree>
    <p:extLst>
      <p:ext uri="{BB962C8B-B14F-4D97-AF65-F5344CB8AC3E}">
        <p14:creationId xmlns:p14="http://schemas.microsoft.com/office/powerpoint/2010/main" val="14364842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1000"/>
                                        <p:tgtEl>
                                          <p:spTgt spid="19459">
                                            <p:txEl>
                                              <p:pRg st="0" end="0"/>
                                            </p:txEl>
                                          </p:spTgt>
                                        </p:tgtEl>
                                      </p:cBhvr>
                                    </p:animEffect>
                                    <p:anim calcmode="lin" valueType="num">
                                      <p:cBhvr>
                                        <p:cTn id="8" dur="1000" fill="hold"/>
                                        <p:tgtEl>
                                          <p:spTgt spid="1945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945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9459">
                                            <p:txEl>
                                              <p:pRg st="1" end="1"/>
                                            </p:txEl>
                                          </p:spTgt>
                                        </p:tgtEl>
                                        <p:attrNameLst>
                                          <p:attrName>style.visibility</p:attrName>
                                        </p:attrNameLst>
                                      </p:cBhvr>
                                      <p:to>
                                        <p:strVal val="visible"/>
                                      </p:to>
                                    </p:set>
                                    <p:animEffect transition="in" filter="fade">
                                      <p:cBhvr>
                                        <p:cTn id="14" dur="1000"/>
                                        <p:tgtEl>
                                          <p:spTgt spid="19459">
                                            <p:txEl>
                                              <p:pRg st="1" end="1"/>
                                            </p:txEl>
                                          </p:spTgt>
                                        </p:tgtEl>
                                      </p:cBhvr>
                                    </p:animEffect>
                                    <p:anim calcmode="lin" valueType="num">
                                      <p:cBhvr>
                                        <p:cTn id="15" dur="1000" fill="hold"/>
                                        <p:tgtEl>
                                          <p:spTgt spid="1945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945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9459">
                                            <p:txEl>
                                              <p:pRg st="2" end="2"/>
                                            </p:txEl>
                                          </p:spTgt>
                                        </p:tgtEl>
                                        <p:attrNameLst>
                                          <p:attrName>style.visibility</p:attrName>
                                        </p:attrNameLst>
                                      </p:cBhvr>
                                      <p:to>
                                        <p:strVal val="visible"/>
                                      </p:to>
                                    </p:set>
                                    <p:animEffect transition="in" filter="fade">
                                      <p:cBhvr>
                                        <p:cTn id="21" dur="1000"/>
                                        <p:tgtEl>
                                          <p:spTgt spid="19459">
                                            <p:txEl>
                                              <p:pRg st="2" end="2"/>
                                            </p:txEl>
                                          </p:spTgt>
                                        </p:tgtEl>
                                      </p:cBhvr>
                                    </p:animEffect>
                                    <p:anim calcmode="lin" valueType="num">
                                      <p:cBhvr>
                                        <p:cTn id="22" dur="1000" fill="hold"/>
                                        <p:tgtEl>
                                          <p:spTgt spid="1945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945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9459">
                                            <p:txEl>
                                              <p:pRg st="3" end="3"/>
                                            </p:txEl>
                                          </p:spTgt>
                                        </p:tgtEl>
                                        <p:attrNameLst>
                                          <p:attrName>style.visibility</p:attrName>
                                        </p:attrNameLst>
                                      </p:cBhvr>
                                      <p:to>
                                        <p:strVal val="visible"/>
                                      </p:to>
                                    </p:set>
                                    <p:animEffect transition="in" filter="fade">
                                      <p:cBhvr>
                                        <p:cTn id="28" dur="1000"/>
                                        <p:tgtEl>
                                          <p:spTgt spid="19459">
                                            <p:txEl>
                                              <p:pRg st="3" end="3"/>
                                            </p:txEl>
                                          </p:spTgt>
                                        </p:tgtEl>
                                      </p:cBhvr>
                                    </p:animEffect>
                                    <p:anim calcmode="lin" valueType="num">
                                      <p:cBhvr>
                                        <p:cTn id="29" dur="1000" fill="hold"/>
                                        <p:tgtEl>
                                          <p:spTgt spid="1945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945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5" fill="hold" display="0">
                  <p:stCondLst>
                    <p:cond delay="indefinite"/>
                  </p:stCondLst>
                </p:cTn>
                <p:tgtEl>
                  <p:spTgt spid="3"/>
                </p:tgtEl>
              </p:cMediaNode>
            </p:video>
            <p:seq concurrent="1" nextAc="seek">
              <p:cTn id="36" restart="whenNotActive" fill="hold" evtFilter="cancelBubble" nodeType="interactiveSeq">
                <p:stCondLst>
                  <p:cond evt="onClick" delay="0">
                    <p:tgtEl>
                      <p:spTgt spid="3"/>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EA1DD-E3D2-41A7-A1F3-FF3C00DD79EC}"/>
              </a:ext>
            </a:extLst>
          </p:cNvPr>
          <p:cNvSpPr>
            <a:spLocks noGrp="1"/>
          </p:cNvSpPr>
          <p:nvPr>
            <p:ph type="title"/>
          </p:nvPr>
        </p:nvSpPr>
        <p:spPr/>
        <p:txBody>
          <a:bodyPr/>
          <a:lstStyle/>
          <a:p>
            <a:r>
              <a:rPr lang="en-GB" dirty="0"/>
              <a:t>Break </a:t>
            </a:r>
          </a:p>
        </p:txBody>
      </p:sp>
      <p:sp>
        <p:nvSpPr>
          <p:cNvPr id="3" name="Content Placeholder 2">
            <a:extLst>
              <a:ext uri="{FF2B5EF4-FFF2-40B4-BE49-F238E27FC236}">
                <a16:creationId xmlns:a16="http://schemas.microsoft.com/office/drawing/2014/main" id="{86ADFBB8-0249-4902-9645-C64038B6473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22218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BD57726-C781-4013-AF40-2F4A1DC98C17}"/>
              </a:ext>
            </a:extLst>
          </p:cNvPr>
          <p:cNvSpPr>
            <a:spLocks noGrp="1"/>
          </p:cNvSpPr>
          <p:nvPr>
            <p:ph type="title"/>
          </p:nvPr>
        </p:nvSpPr>
        <p:spPr>
          <a:xfrm>
            <a:off x="7048074" y="685800"/>
            <a:ext cx="4724400" cy="756138"/>
          </a:xfrm>
        </p:spPr>
        <p:txBody>
          <a:bodyPr>
            <a:normAutofit fontScale="90000"/>
          </a:bodyPr>
          <a:lstStyle/>
          <a:p>
            <a:r>
              <a:rPr lang="en-GB" dirty="0"/>
              <a:t>Not everyone agrees with Piaget. </a:t>
            </a:r>
          </a:p>
        </p:txBody>
      </p:sp>
      <p:pic>
        <p:nvPicPr>
          <p:cNvPr id="16" name="Content Placeholder 15" descr="Child with balloon">
            <a:extLst>
              <a:ext uri="{FF2B5EF4-FFF2-40B4-BE49-F238E27FC236}">
                <a16:creationId xmlns:a16="http://schemas.microsoft.com/office/drawing/2014/main" id="{BD4C7E08-9263-4D59-9080-D84F5D253998}"/>
              </a:ext>
            </a:extLst>
          </p:cNvPr>
          <p:cNvPicPr>
            <a:picLocks noGrp="1" noChangeAspect="1"/>
          </p:cNvPicPr>
          <p:nvPr>
            <p:ph sz="half" idx="1"/>
          </p:nvPr>
        </p:nvPicPr>
        <p:blipFill>
          <a:blip r:embed="rId3">
            <a:extLst>
              <a:ext uri="{96DAC541-7B7A-43D3-8B79-37D633B846F1}">
                <asvg:svgBlip xmlns:asvg="http://schemas.microsoft.com/office/drawing/2016/SVG/main" r:embed="rId4"/>
              </a:ext>
            </a:extLst>
          </a:blip>
          <a:stretch>
            <a:fillRect/>
          </a:stretch>
        </p:blipFill>
        <p:spPr>
          <a:xfrm>
            <a:off x="4743450" y="685800"/>
            <a:ext cx="2001715" cy="2001715"/>
          </a:xfrm>
        </p:spPr>
      </p:pic>
      <p:pic>
        <p:nvPicPr>
          <p:cNvPr id="22" name="Content Placeholder 21" descr="A person standing on a sidewalk&#10;&#10;Description automatically generated">
            <a:extLst>
              <a:ext uri="{FF2B5EF4-FFF2-40B4-BE49-F238E27FC236}">
                <a16:creationId xmlns:a16="http://schemas.microsoft.com/office/drawing/2014/main" id="{FA587A30-3114-440A-9C23-EB014922ADD9}"/>
              </a:ext>
            </a:extLst>
          </p:cNvPr>
          <p:cNvPicPr>
            <a:picLocks noGrp="1" noChangeAspect="1"/>
          </p:cNvPicPr>
          <p:nvPr>
            <p:ph sz="half" idx="2"/>
          </p:nvPr>
        </p:nvPicPr>
        <p:blipFill>
          <a:blip r:embed="rId5"/>
          <a:stretch>
            <a:fillRect/>
          </a:stretch>
        </p:blipFill>
        <p:spPr>
          <a:xfrm>
            <a:off x="743316" y="3933825"/>
            <a:ext cx="1943100" cy="2238375"/>
          </a:xfrm>
        </p:spPr>
      </p:pic>
      <p:sp>
        <p:nvSpPr>
          <p:cNvPr id="18" name="Speech Bubble: Oval 17">
            <a:extLst>
              <a:ext uri="{FF2B5EF4-FFF2-40B4-BE49-F238E27FC236}">
                <a16:creationId xmlns:a16="http://schemas.microsoft.com/office/drawing/2014/main" id="{28D45EBB-1D77-4DC5-BD75-4D38D322C8E9}"/>
              </a:ext>
            </a:extLst>
          </p:cNvPr>
          <p:cNvSpPr/>
          <p:nvPr/>
        </p:nvSpPr>
        <p:spPr>
          <a:xfrm>
            <a:off x="1844843" y="284284"/>
            <a:ext cx="2595698" cy="2001715"/>
          </a:xfrm>
          <a:prstGeom prst="wedgeEllipseCallout">
            <a:avLst>
              <a:gd name="adj1" fmla="val 93568"/>
              <a:gd name="adj2" fmla="val 2181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rPr>
              <a:t>I will hold on tight to you balloon and walk over the grass to show you to Mummy. </a:t>
            </a:r>
          </a:p>
        </p:txBody>
      </p:sp>
      <p:sp>
        <p:nvSpPr>
          <p:cNvPr id="24" name="Speech Bubble: Rectangle with Corners Rounded 23">
            <a:extLst>
              <a:ext uri="{FF2B5EF4-FFF2-40B4-BE49-F238E27FC236}">
                <a16:creationId xmlns:a16="http://schemas.microsoft.com/office/drawing/2014/main" id="{31390DE6-44D2-4648-908F-A4B7D536ADA4}"/>
              </a:ext>
            </a:extLst>
          </p:cNvPr>
          <p:cNvSpPr/>
          <p:nvPr/>
        </p:nvSpPr>
        <p:spPr>
          <a:xfrm>
            <a:off x="2485292" y="3305908"/>
            <a:ext cx="3259016" cy="2485292"/>
          </a:xfrm>
          <a:prstGeom prst="wedgeRoundRectCallout">
            <a:avLst>
              <a:gd name="adj1" fmla="val -65627"/>
              <a:gd name="adj2" fmla="val -632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rPr>
              <a:t>This is egocentric, expressing thoughts regardless of whether the listener can understand. This is poorly adapted speech that the child will develop out of. </a:t>
            </a:r>
          </a:p>
        </p:txBody>
      </p:sp>
      <p:pic>
        <p:nvPicPr>
          <p:cNvPr id="26" name="Picture 25" descr="A person wearing a suit and tie looking at the camera&#10;&#10;Description automatically generated">
            <a:extLst>
              <a:ext uri="{FF2B5EF4-FFF2-40B4-BE49-F238E27FC236}">
                <a16:creationId xmlns:a16="http://schemas.microsoft.com/office/drawing/2014/main" id="{AFC4080E-2A5D-4D0D-A900-A42C7CFA8B97}"/>
              </a:ext>
            </a:extLst>
          </p:cNvPr>
          <p:cNvPicPr>
            <a:picLocks noChangeAspect="1"/>
          </p:cNvPicPr>
          <p:nvPr/>
        </p:nvPicPr>
        <p:blipFill>
          <a:blip r:embed="rId6"/>
          <a:stretch>
            <a:fillRect/>
          </a:stretch>
        </p:blipFill>
        <p:spPr>
          <a:xfrm>
            <a:off x="9671172" y="3629025"/>
            <a:ext cx="1847850" cy="2543175"/>
          </a:xfrm>
          <a:prstGeom prst="rect">
            <a:avLst/>
          </a:prstGeom>
        </p:spPr>
      </p:pic>
      <p:sp>
        <p:nvSpPr>
          <p:cNvPr id="27" name="Speech Bubble: Rectangle with Corners Rounded 26">
            <a:extLst>
              <a:ext uri="{FF2B5EF4-FFF2-40B4-BE49-F238E27FC236}">
                <a16:creationId xmlns:a16="http://schemas.microsoft.com/office/drawing/2014/main" id="{44972D65-B5EB-4A4F-9D04-95D7326C315C}"/>
              </a:ext>
            </a:extLst>
          </p:cNvPr>
          <p:cNvSpPr/>
          <p:nvPr/>
        </p:nvSpPr>
        <p:spPr>
          <a:xfrm>
            <a:off x="6379282" y="3429000"/>
            <a:ext cx="3259016" cy="2362200"/>
          </a:xfrm>
          <a:prstGeom prst="wedgeRoundRectCallout">
            <a:avLst>
              <a:gd name="adj1" fmla="val 66292"/>
              <a:gd name="adj2" fmla="val 1051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2060"/>
                </a:solidFill>
              </a:rPr>
              <a:t>I disagree, this is for self-guidance and helps children to think about mental activities and choosing courses of action. As the child develops, this speech will be internalised and silent ‘inner speech’. </a:t>
            </a:r>
          </a:p>
        </p:txBody>
      </p:sp>
    </p:spTree>
    <p:extLst>
      <p:ext uri="{BB962C8B-B14F-4D97-AF65-F5344CB8AC3E}">
        <p14:creationId xmlns:p14="http://schemas.microsoft.com/office/powerpoint/2010/main" val="369769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barn(inVertical)">
                                      <p:cBhvr>
                                        <p:cTn id="22" dur="500"/>
                                        <p:tgtEl>
                                          <p:spTgt spid="2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barn(inVertical)">
                                      <p:cBhvr>
                                        <p:cTn id="3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4" grpId="0" animBg="1"/>
      <p:bldP spid="2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a:xfrm>
            <a:off x="5100824" y="685800"/>
            <a:ext cx="6176776" cy="1485900"/>
          </a:xfrm>
        </p:spPr>
        <p:txBody>
          <a:bodyPr rtlCol="0">
            <a:normAutofit/>
          </a:bodyPr>
          <a:lstStyle/>
          <a:p>
            <a:pPr>
              <a:defRPr/>
            </a:pPr>
            <a:r>
              <a:rPr lang="en-GB" b="1"/>
              <a:t>Vygotsky’s Social-Cognitive Theory</a:t>
            </a:r>
            <a:endParaRPr lang="en-GB"/>
          </a:p>
        </p:txBody>
      </p:sp>
      <p:sp>
        <p:nvSpPr>
          <p:cNvPr id="10243" name="Rectangle 3"/>
          <p:cNvSpPr>
            <a:spLocks noGrp="1" noChangeArrowheads="1"/>
          </p:cNvSpPr>
          <p:nvPr>
            <p:ph idx="1"/>
          </p:nvPr>
        </p:nvSpPr>
        <p:spPr>
          <a:xfrm>
            <a:off x="4373545" y="1913860"/>
            <a:ext cx="7492390" cy="4539526"/>
          </a:xfrm>
        </p:spPr>
        <p:txBody>
          <a:bodyPr>
            <a:normAutofit lnSpcReduction="10000"/>
          </a:bodyPr>
          <a:lstStyle/>
          <a:p>
            <a:pPr eaLnBrk="1" hangingPunct="1">
              <a:buClr>
                <a:schemeClr val="tx1"/>
              </a:buClr>
              <a:buFont typeface="Monotype Sorts" pitchFamily="2" charset="2"/>
              <a:buChar char="u"/>
            </a:pPr>
            <a:endParaRPr lang="en-GB" altLang="en-US" dirty="0"/>
          </a:p>
          <a:p>
            <a:r>
              <a:rPr lang="en-GB" altLang="en-US" sz="2800" b="1" dirty="0">
                <a:latin typeface="Arial" panose="020B0604020202020204" pitchFamily="34" charset="0"/>
                <a:cs typeface="Arial" panose="020B0604020202020204" pitchFamily="34" charset="0"/>
              </a:rPr>
              <a:t>Lev Vygotsky (1896-1934)</a:t>
            </a:r>
          </a:p>
          <a:p>
            <a:r>
              <a:rPr lang="en-GB" altLang="en-US" sz="2800" b="1" dirty="0">
                <a:latin typeface="Arial" panose="020B0604020202020204" pitchFamily="34" charset="0"/>
                <a:cs typeface="Arial" panose="020B0604020202020204" pitchFamily="34" charset="0"/>
              </a:rPr>
              <a:t>Work banned by Stalin.</a:t>
            </a:r>
          </a:p>
          <a:p>
            <a:r>
              <a:rPr lang="en-GB" altLang="en-US" sz="2800" dirty="0">
                <a:latin typeface="Arial" panose="020B0604020202020204" pitchFamily="34" charset="0"/>
                <a:cs typeface="Arial" panose="020B0604020202020204" pitchFamily="34" charset="0"/>
              </a:rPr>
              <a:t>After his death, ideas kept alive by colleagues and students.</a:t>
            </a:r>
          </a:p>
          <a:p>
            <a:r>
              <a:rPr lang="en-GB" altLang="en-US" sz="2800" dirty="0">
                <a:latin typeface="Arial" panose="020B0604020202020204" pitchFamily="34" charset="0"/>
                <a:cs typeface="Arial" panose="020B0604020202020204" pitchFamily="34" charset="0"/>
              </a:rPr>
              <a:t>Vygotsky’s work has had considerable influence on Russian education and provoked wide interest.</a:t>
            </a:r>
          </a:p>
          <a:p>
            <a:r>
              <a:rPr lang="en-GB" altLang="en-US" sz="2800" b="1" dirty="0">
                <a:latin typeface="Arial" panose="020B0604020202020204" pitchFamily="34" charset="0"/>
                <a:cs typeface="Arial" panose="020B0604020202020204" pitchFamily="34" charset="0"/>
              </a:rPr>
              <a:t>His theories inform how we train and support individuals all over the world. </a:t>
            </a:r>
          </a:p>
          <a:p>
            <a:pPr eaLnBrk="1" hangingPunct="1">
              <a:buClr>
                <a:schemeClr val="tx1"/>
              </a:buClr>
              <a:buFont typeface="Monotype Sorts" pitchFamily="2" charset="2"/>
              <a:buChar char="u"/>
            </a:pPr>
            <a:endParaRPr lang="en-GB" altLang="en-US" b="1" dirty="0"/>
          </a:p>
        </p:txBody>
      </p:sp>
      <p:pic>
        <p:nvPicPr>
          <p:cNvPr id="3" name="Picture 2" descr="A person wearing a suit and tie looking at the camera&#10;&#10;Description automatically generated">
            <a:extLst>
              <a:ext uri="{FF2B5EF4-FFF2-40B4-BE49-F238E27FC236}">
                <a16:creationId xmlns:a16="http://schemas.microsoft.com/office/drawing/2014/main" id="{B1336325-2BAB-43E5-8469-CC7114BD8756}"/>
              </a:ext>
            </a:extLst>
          </p:cNvPr>
          <p:cNvPicPr>
            <a:picLocks noChangeAspect="1"/>
          </p:cNvPicPr>
          <p:nvPr/>
        </p:nvPicPr>
        <p:blipFill rotWithShape="1">
          <a:blip r:embed="rId3"/>
          <a:srcRect r="12340"/>
          <a:stretch/>
        </p:blipFill>
        <p:spPr>
          <a:xfrm>
            <a:off x="-1" y="10"/>
            <a:ext cx="4373546" cy="6857990"/>
          </a:xfrm>
          <a:prstGeom prst="rect">
            <a:avLst/>
          </a:prstGeom>
        </p:spPr>
      </p:pic>
    </p:spTree>
    <p:extLst>
      <p:ext uri="{BB962C8B-B14F-4D97-AF65-F5344CB8AC3E}">
        <p14:creationId xmlns:p14="http://schemas.microsoft.com/office/powerpoint/2010/main" val="92222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animEffect transition="in" filter="fade">
                                      <p:cBhvr>
                                        <p:cTn id="7" dur="1000"/>
                                        <p:tgtEl>
                                          <p:spTgt spid="10243">
                                            <p:txEl>
                                              <p:pRg st="1" end="1"/>
                                            </p:txEl>
                                          </p:spTgt>
                                        </p:tgtEl>
                                      </p:cBhvr>
                                    </p:animEffect>
                                    <p:anim calcmode="lin" valueType="num">
                                      <p:cBhvr>
                                        <p:cTn id="8" dur="10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fade">
                                      <p:cBhvr>
                                        <p:cTn id="12" dur="1000"/>
                                        <p:tgtEl>
                                          <p:spTgt spid="10243">
                                            <p:txEl>
                                              <p:pRg st="2" end="2"/>
                                            </p:txEl>
                                          </p:spTgt>
                                        </p:tgtEl>
                                      </p:cBhvr>
                                    </p:animEffect>
                                    <p:anim calcmode="lin" valueType="num">
                                      <p:cBhvr>
                                        <p:cTn id="13" dur="1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102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animEffect transition="in" filter="fade">
                                      <p:cBhvr>
                                        <p:cTn id="19" dur="1000"/>
                                        <p:tgtEl>
                                          <p:spTgt spid="10243">
                                            <p:txEl>
                                              <p:pRg st="3" end="3"/>
                                            </p:txEl>
                                          </p:spTgt>
                                        </p:tgtEl>
                                      </p:cBhvr>
                                    </p:animEffect>
                                    <p:anim calcmode="lin" valueType="num">
                                      <p:cBhvr>
                                        <p:cTn id="20" dur="1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1024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43">
                                            <p:txEl>
                                              <p:pRg st="4" end="4"/>
                                            </p:txEl>
                                          </p:spTgt>
                                        </p:tgtEl>
                                        <p:attrNameLst>
                                          <p:attrName>style.visibility</p:attrName>
                                        </p:attrNameLst>
                                      </p:cBhvr>
                                      <p:to>
                                        <p:strVal val="visible"/>
                                      </p:to>
                                    </p:set>
                                    <p:animEffect transition="in" filter="fade">
                                      <p:cBhvr>
                                        <p:cTn id="26" dur="1000"/>
                                        <p:tgtEl>
                                          <p:spTgt spid="10243">
                                            <p:txEl>
                                              <p:pRg st="4" end="4"/>
                                            </p:txEl>
                                          </p:spTgt>
                                        </p:tgtEl>
                                      </p:cBhvr>
                                    </p:animEffect>
                                    <p:anim calcmode="lin" valueType="num">
                                      <p:cBhvr>
                                        <p:cTn id="27" dur="1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1024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0243">
                                            <p:txEl>
                                              <p:pRg st="5" end="5"/>
                                            </p:txEl>
                                          </p:spTgt>
                                        </p:tgtEl>
                                        <p:attrNameLst>
                                          <p:attrName>style.visibility</p:attrName>
                                        </p:attrNameLst>
                                      </p:cBhvr>
                                      <p:to>
                                        <p:strVal val="visible"/>
                                      </p:to>
                                    </p:set>
                                    <p:animEffect transition="in" filter="fade">
                                      <p:cBhvr>
                                        <p:cTn id="33" dur="1000"/>
                                        <p:tgtEl>
                                          <p:spTgt spid="10243">
                                            <p:txEl>
                                              <p:pRg st="5" end="5"/>
                                            </p:txEl>
                                          </p:spTgt>
                                        </p:tgtEl>
                                      </p:cBhvr>
                                    </p:animEffect>
                                    <p:anim calcmode="lin" valueType="num">
                                      <p:cBhvr>
                                        <p:cTn id="34" dur="10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1024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00824" y="685800"/>
            <a:ext cx="6176776" cy="1485900"/>
          </a:xfrm>
        </p:spPr>
        <p:txBody>
          <a:bodyPr>
            <a:normAutofit/>
          </a:bodyPr>
          <a:lstStyle/>
          <a:p>
            <a:pPr>
              <a:defRPr/>
            </a:pPr>
            <a:r>
              <a:rPr lang="en-US" sz="3400" dirty="0">
                <a:latin typeface="+mn-lt"/>
              </a:rPr>
              <a:t>Areas where social interaction can influence cognitive development</a:t>
            </a:r>
          </a:p>
        </p:txBody>
      </p:sp>
      <p:sp>
        <p:nvSpPr>
          <p:cNvPr id="12290" name="Content Placeholder 1"/>
          <p:cNvSpPr>
            <a:spLocks noGrp="1"/>
          </p:cNvSpPr>
          <p:nvPr>
            <p:ph idx="1"/>
          </p:nvPr>
        </p:nvSpPr>
        <p:spPr>
          <a:xfrm>
            <a:off x="4490617" y="2171700"/>
            <a:ext cx="7067107" cy="3886200"/>
          </a:xfrm>
        </p:spPr>
        <p:txBody>
          <a:bodyPr>
            <a:noAutofit/>
          </a:bodyPr>
          <a:lstStyle/>
          <a:p>
            <a:pPr algn="just"/>
            <a:r>
              <a:rPr lang="en-US" altLang="en-US" sz="2800" dirty="0">
                <a:latin typeface="Arial" panose="020B0604020202020204" pitchFamily="34" charset="0"/>
                <a:cs typeface="Arial" panose="020B0604020202020204" pitchFamily="34" charset="0"/>
              </a:rPr>
              <a:t>Engagement between the teacher and student.</a:t>
            </a:r>
          </a:p>
          <a:p>
            <a:pPr algn="just"/>
            <a:r>
              <a:rPr lang="en-US" altLang="en-US" sz="2800" dirty="0">
                <a:latin typeface="Arial" panose="020B0604020202020204" pitchFamily="34" charset="0"/>
                <a:cs typeface="Arial" panose="020B0604020202020204" pitchFamily="34" charset="0"/>
              </a:rPr>
              <a:t>Physical space and arrangement in learning environment.</a:t>
            </a:r>
          </a:p>
          <a:p>
            <a:pPr algn="just"/>
            <a:r>
              <a:rPr lang="en-US" altLang="en-US" sz="2800" dirty="0">
                <a:latin typeface="Arial" panose="020B0604020202020204" pitchFamily="34" charset="0"/>
                <a:cs typeface="Arial" panose="020B0604020202020204" pitchFamily="34" charset="0"/>
              </a:rPr>
              <a:t>Meaningful instruction in small or whole groups.</a:t>
            </a:r>
          </a:p>
          <a:p>
            <a:pPr algn="just"/>
            <a:r>
              <a:rPr lang="en-US" altLang="en-US" sz="2800" dirty="0">
                <a:latin typeface="Arial" panose="020B0604020202020204" pitchFamily="34" charset="0"/>
                <a:cs typeface="Arial" panose="020B0604020202020204" pitchFamily="34" charset="0"/>
              </a:rPr>
              <a:t>Scaffolding/Reciprocal teaching strategies.</a:t>
            </a:r>
          </a:p>
          <a:p>
            <a:pPr algn="just"/>
            <a:r>
              <a:rPr lang="en-US" altLang="en-US" sz="2800" dirty="0">
                <a:latin typeface="Arial" panose="020B0604020202020204" pitchFamily="34" charset="0"/>
                <a:cs typeface="Arial" panose="020B0604020202020204" pitchFamily="34" charset="0"/>
              </a:rPr>
              <a:t>Zone of Proximal Development (ZPD).</a:t>
            </a:r>
          </a:p>
        </p:txBody>
      </p:sp>
      <p:pic>
        <p:nvPicPr>
          <p:cNvPr id="70" name="Graphic 69" descr="Classroom">
            <a:extLst>
              <a:ext uri="{FF2B5EF4-FFF2-40B4-BE49-F238E27FC236}">
                <a16:creationId xmlns:a16="http://schemas.microsoft.com/office/drawing/2014/main" id="{63C3B074-9F9F-4D4E-8DBD-F98243110DE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4276" y="1881930"/>
            <a:ext cx="3093388" cy="3093388"/>
          </a:xfrm>
          <a:prstGeom prst="rect">
            <a:avLst/>
          </a:prstGeom>
        </p:spPr>
      </p:pic>
    </p:spTree>
    <p:extLst>
      <p:ext uri="{BB962C8B-B14F-4D97-AF65-F5344CB8AC3E}">
        <p14:creationId xmlns:p14="http://schemas.microsoft.com/office/powerpoint/2010/main" val="14977029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fade">
                                      <p:cBhvr>
                                        <p:cTn id="7" dur="1000"/>
                                        <p:tgtEl>
                                          <p:spTgt spid="12290">
                                            <p:txEl>
                                              <p:pRg st="0" end="0"/>
                                            </p:txEl>
                                          </p:spTgt>
                                        </p:tgtEl>
                                      </p:cBhvr>
                                    </p:animEffect>
                                    <p:anim calcmode="lin" valueType="num">
                                      <p:cBhvr>
                                        <p:cTn id="8" dur="10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29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290">
                                            <p:txEl>
                                              <p:pRg st="1" end="1"/>
                                            </p:txEl>
                                          </p:spTgt>
                                        </p:tgtEl>
                                        <p:attrNameLst>
                                          <p:attrName>style.visibility</p:attrName>
                                        </p:attrNameLst>
                                      </p:cBhvr>
                                      <p:to>
                                        <p:strVal val="visible"/>
                                      </p:to>
                                    </p:set>
                                    <p:animEffect transition="in" filter="fade">
                                      <p:cBhvr>
                                        <p:cTn id="14" dur="1000"/>
                                        <p:tgtEl>
                                          <p:spTgt spid="12290">
                                            <p:txEl>
                                              <p:pRg st="1" end="1"/>
                                            </p:txEl>
                                          </p:spTgt>
                                        </p:tgtEl>
                                      </p:cBhvr>
                                    </p:animEffect>
                                    <p:anim calcmode="lin" valueType="num">
                                      <p:cBhvr>
                                        <p:cTn id="15" dur="10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229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2290">
                                            <p:txEl>
                                              <p:pRg st="2" end="2"/>
                                            </p:txEl>
                                          </p:spTgt>
                                        </p:tgtEl>
                                        <p:attrNameLst>
                                          <p:attrName>style.visibility</p:attrName>
                                        </p:attrNameLst>
                                      </p:cBhvr>
                                      <p:to>
                                        <p:strVal val="visible"/>
                                      </p:to>
                                    </p:set>
                                    <p:animEffect transition="in" filter="fade">
                                      <p:cBhvr>
                                        <p:cTn id="21" dur="1000"/>
                                        <p:tgtEl>
                                          <p:spTgt spid="12290">
                                            <p:txEl>
                                              <p:pRg st="2" end="2"/>
                                            </p:txEl>
                                          </p:spTgt>
                                        </p:tgtEl>
                                      </p:cBhvr>
                                    </p:animEffect>
                                    <p:anim calcmode="lin" valueType="num">
                                      <p:cBhvr>
                                        <p:cTn id="22" dur="10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229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2290">
                                            <p:txEl>
                                              <p:pRg st="3" end="3"/>
                                            </p:txEl>
                                          </p:spTgt>
                                        </p:tgtEl>
                                        <p:attrNameLst>
                                          <p:attrName>style.visibility</p:attrName>
                                        </p:attrNameLst>
                                      </p:cBhvr>
                                      <p:to>
                                        <p:strVal val="visible"/>
                                      </p:to>
                                    </p:set>
                                    <p:animEffect transition="in" filter="fade">
                                      <p:cBhvr>
                                        <p:cTn id="28" dur="1000"/>
                                        <p:tgtEl>
                                          <p:spTgt spid="12290">
                                            <p:txEl>
                                              <p:pRg st="3" end="3"/>
                                            </p:txEl>
                                          </p:spTgt>
                                        </p:tgtEl>
                                      </p:cBhvr>
                                    </p:animEffect>
                                    <p:anim calcmode="lin" valueType="num">
                                      <p:cBhvr>
                                        <p:cTn id="29" dur="10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229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2290">
                                            <p:txEl>
                                              <p:pRg st="4" end="4"/>
                                            </p:txEl>
                                          </p:spTgt>
                                        </p:tgtEl>
                                        <p:attrNameLst>
                                          <p:attrName>style.visibility</p:attrName>
                                        </p:attrNameLst>
                                      </p:cBhvr>
                                      <p:to>
                                        <p:strVal val="visible"/>
                                      </p:to>
                                    </p:set>
                                    <p:animEffect transition="in" filter="fade">
                                      <p:cBhvr>
                                        <p:cTn id="35" dur="1000"/>
                                        <p:tgtEl>
                                          <p:spTgt spid="12290">
                                            <p:txEl>
                                              <p:pRg st="4" end="4"/>
                                            </p:txEl>
                                          </p:spTgt>
                                        </p:tgtEl>
                                      </p:cBhvr>
                                    </p:animEffect>
                                    <p:anim calcmode="lin" valueType="num">
                                      <p:cBhvr>
                                        <p:cTn id="36" dur="10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229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40080" y="639704"/>
            <a:ext cx="3299579" cy="1058467"/>
          </a:xfrm>
        </p:spPr>
        <p:txBody>
          <a:bodyPr anchor="ctr">
            <a:normAutofit fontScale="90000"/>
          </a:bodyPr>
          <a:lstStyle/>
          <a:p>
            <a:pPr algn="ctr" eaLnBrk="1" hangingPunct="1"/>
            <a:r>
              <a:rPr lang="en-GB" altLang="en-US" dirty="0">
                <a:solidFill>
                  <a:srgbClr val="002060"/>
                </a:solidFill>
              </a:rPr>
              <a:t>Themes of Vygotskian theory</a:t>
            </a:r>
          </a:p>
        </p:txBody>
      </p:sp>
      <p:sp>
        <p:nvSpPr>
          <p:cNvPr id="3" name="Freeform: Shape 2">
            <a:extLst>
              <a:ext uri="{FF2B5EF4-FFF2-40B4-BE49-F238E27FC236}">
                <a16:creationId xmlns:a16="http://schemas.microsoft.com/office/drawing/2014/main" id="{D35B4DCE-E1DE-44C4-9D34-24CB3E819AC4}"/>
              </a:ext>
            </a:extLst>
          </p:cNvPr>
          <p:cNvSpPr/>
          <p:nvPr/>
        </p:nvSpPr>
        <p:spPr>
          <a:xfrm>
            <a:off x="1306285" y="1805919"/>
            <a:ext cx="10101489" cy="1526850"/>
          </a:xfrm>
          <a:custGeom>
            <a:avLst/>
            <a:gdLst>
              <a:gd name="connsiteX0" fmla="*/ 0 w 6506304"/>
              <a:gd name="connsiteY0" fmla="*/ 254480 h 1526850"/>
              <a:gd name="connsiteX1" fmla="*/ 254480 w 6506304"/>
              <a:gd name="connsiteY1" fmla="*/ 0 h 1526850"/>
              <a:gd name="connsiteX2" fmla="*/ 6251824 w 6506304"/>
              <a:gd name="connsiteY2" fmla="*/ 0 h 1526850"/>
              <a:gd name="connsiteX3" fmla="*/ 6506304 w 6506304"/>
              <a:gd name="connsiteY3" fmla="*/ 254480 h 1526850"/>
              <a:gd name="connsiteX4" fmla="*/ 6506304 w 6506304"/>
              <a:gd name="connsiteY4" fmla="*/ 1272370 h 1526850"/>
              <a:gd name="connsiteX5" fmla="*/ 6251824 w 6506304"/>
              <a:gd name="connsiteY5" fmla="*/ 1526850 h 1526850"/>
              <a:gd name="connsiteX6" fmla="*/ 254480 w 6506304"/>
              <a:gd name="connsiteY6" fmla="*/ 1526850 h 1526850"/>
              <a:gd name="connsiteX7" fmla="*/ 0 w 6506304"/>
              <a:gd name="connsiteY7" fmla="*/ 1272370 h 1526850"/>
              <a:gd name="connsiteX8" fmla="*/ 0 w 6506304"/>
              <a:gd name="connsiteY8" fmla="*/ 254480 h 152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526850">
                <a:moveTo>
                  <a:pt x="0" y="254480"/>
                </a:moveTo>
                <a:cubicBezTo>
                  <a:pt x="0" y="113935"/>
                  <a:pt x="113935" y="0"/>
                  <a:pt x="254480" y="0"/>
                </a:cubicBezTo>
                <a:lnTo>
                  <a:pt x="6251824" y="0"/>
                </a:lnTo>
                <a:cubicBezTo>
                  <a:pt x="6392369" y="0"/>
                  <a:pt x="6506304" y="113935"/>
                  <a:pt x="6506304" y="254480"/>
                </a:cubicBezTo>
                <a:lnTo>
                  <a:pt x="6506304" y="1272370"/>
                </a:lnTo>
                <a:cubicBezTo>
                  <a:pt x="6506304" y="1412915"/>
                  <a:pt x="6392369" y="1526850"/>
                  <a:pt x="6251824" y="1526850"/>
                </a:cubicBezTo>
                <a:lnTo>
                  <a:pt x="254480" y="1526850"/>
                </a:lnTo>
                <a:cubicBezTo>
                  <a:pt x="113935" y="1526850"/>
                  <a:pt x="0" y="1412915"/>
                  <a:pt x="0" y="1272370"/>
                </a:cubicBezTo>
                <a:lnTo>
                  <a:pt x="0" y="25448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85025" tIns="185025" rIns="185025" bIns="185025" numCol="1" spcCol="1270" anchor="ctr" anchorCtr="0">
            <a:noAutofit/>
          </a:bodyPr>
          <a:lstStyle/>
          <a:p>
            <a:pPr marL="0" lvl="0" indent="0" algn="l" defTabSz="1289050">
              <a:lnSpc>
                <a:spcPct val="90000"/>
              </a:lnSpc>
              <a:spcBef>
                <a:spcPct val="0"/>
              </a:spcBef>
              <a:spcAft>
                <a:spcPct val="35000"/>
              </a:spcAft>
              <a:buNone/>
            </a:pPr>
            <a:r>
              <a:rPr lang="en-GB" sz="2900" kern="1200"/>
              <a:t>Theory includes use of genetic or developmental methods</a:t>
            </a:r>
            <a:endParaRPr lang="en-US" sz="2900" kern="1200" dirty="0"/>
          </a:p>
        </p:txBody>
      </p:sp>
      <p:sp>
        <p:nvSpPr>
          <p:cNvPr id="4" name="Freeform: Shape 3">
            <a:extLst>
              <a:ext uri="{FF2B5EF4-FFF2-40B4-BE49-F238E27FC236}">
                <a16:creationId xmlns:a16="http://schemas.microsoft.com/office/drawing/2014/main" id="{7947725B-EAE4-43DE-976A-E6C9B51427BD}"/>
              </a:ext>
            </a:extLst>
          </p:cNvPr>
          <p:cNvSpPr/>
          <p:nvPr/>
        </p:nvSpPr>
        <p:spPr>
          <a:xfrm>
            <a:off x="1306286" y="3392811"/>
            <a:ext cx="10101491" cy="1526850"/>
          </a:xfrm>
          <a:custGeom>
            <a:avLst/>
            <a:gdLst>
              <a:gd name="connsiteX0" fmla="*/ 0 w 6506304"/>
              <a:gd name="connsiteY0" fmla="*/ 254480 h 1526850"/>
              <a:gd name="connsiteX1" fmla="*/ 254480 w 6506304"/>
              <a:gd name="connsiteY1" fmla="*/ 0 h 1526850"/>
              <a:gd name="connsiteX2" fmla="*/ 6251824 w 6506304"/>
              <a:gd name="connsiteY2" fmla="*/ 0 h 1526850"/>
              <a:gd name="connsiteX3" fmla="*/ 6506304 w 6506304"/>
              <a:gd name="connsiteY3" fmla="*/ 254480 h 1526850"/>
              <a:gd name="connsiteX4" fmla="*/ 6506304 w 6506304"/>
              <a:gd name="connsiteY4" fmla="*/ 1272370 h 1526850"/>
              <a:gd name="connsiteX5" fmla="*/ 6251824 w 6506304"/>
              <a:gd name="connsiteY5" fmla="*/ 1526850 h 1526850"/>
              <a:gd name="connsiteX6" fmla="*/ 254480 w 6506304"/>
              <a:gd name="connsiteY6" fmla="*/ 1526850 h 1526850"/>
              <a:gd name="connsiteX7" fmla="*/ 0 w 6506304"/>
              <a:gd name="connsiteY7" fmla="*/ 1272370 h 1526850"/>
              <a:gd name="connsiteX8" fmla="*/ 0 w 6506304"/>
              <a:gd name="connsiteY8" fmla="*/ 254480 h 152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526850">
                <a:moveTo>
                  <a:pt x="0" y="254480"/>
                </a:moveTo>
                <a:cubicBezTo>
                  <a:pt x="0" y="113935"/>
                  <a:pt x="113935" y="0"/>
                  <a:pt x="254480" y="0"/>
                </a:cubicBezTo>
                <a:lnTo>
                  <a:pt x="6251824" y="0"/>
                </a:lnTo>
                <a:cubicBezTo>
                  <a:pt x="6392369" y="0"/>
                  <a:pt x="6506304" y="113935"/>
                  <a:pt x="6506304" y="254480"/>
                </a:cubicBezTo>
                <a:lnTo>
                  <a:pt x="6506304" y="1272370"/>
                </a:lnTo>
                <a:cubicBezTo>
                  <a:pt x="6506304" y="1412915"/>
                  <a:pt x="6392369" y="1526850"/>
                  <a:pt x="6251824" y="1526850"/>
                </a:cubicBezTo>
                <a:lnTo>
                  <a:pt x="254480" y="1526850"/>
                </a:lnTo>
                <a:cubicBezTo>
                  <a:pt x="113935" y="1526850"/>
                  <a:pt x="0" y="1412915"/>
                  <a:pt x="0" y="1272370"/>
                </a:cubicBezTo>
                <a:lnTo>
                  <a:pt x="0" y="25448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85025" tIns="185025" rIns="185025" bIns="185025" numCol="1" spcCol="1270" anchor="ctr" anchorCtr="0">
            <a:noAutofit/>
          </a:bodyPr>
          <a:lstStyle/>
          <a:p>
            <a:pPr marL="0" lvl="0" indent="0" algn="l" defTabSz="1289050">
              <a:lnSpc>
                <a:spcPct val="90000"/>
              </a:lnSpc>
              <a:spcBef>
                <a:spcPct val="0"/>
              </a:spcBef>
              <a:spcAft>
                <a:spcPct val="35000"/>
              </a:spcAft>
              <a:buNone/>
            </a:pPr>
            <a:r>
              <a:rPr lang="en-GB" sz="2900" kern="1200" dirty="0"/>
              <a:t>Suggesting that higher mental functioning in individual emerges out of social processes</a:t>
            </a:r>
            <a:endParaRPr lang="en-US" sz="2900" kern="1200" dirty="0"/>
          </a:p>
        </p:txBody>
      </p:sp>
      <p:sp>
        <p:nvSpPr>
          <p:cNvPr id="5" name="Freeform: Shape 4">
            <a:extLst>
              <a:ext uri="{FF2B5EF4-FFF2-40B4-BE49-F238E27FC236}">
                <a16:creationId xmlns:a16="http://schemas.microsoft.com/office/drawing/2014/main" id="{A99872FF-7910-47A7-81DB-7BB33C0F85D9}"/>
              </a:ext>
            </a:extLst>
          </p:cNvPr>
          <p:cNvSpPr/>
          <p:nvPr/>
        </p:nvSpPr>
        <p:spPr>
          <a:xfrm>
            <a:off x="1306286" y="5039745"/>
            <a:ext cx="10101490" cy="1526850"/>
          </a:xfrm>
          <a:custGeom>
            <a:avLst/>
            <a:gdLst>
              <a:gd name="connsiteX0" fmla="*/ 0 w 6506304"/>
              <a:gd name="connsiteY0" fmla="*/ 254480 h 1526850"/>
              <a:gd name="connsiteX1" fmla="*/ 254480 w 6506304"/>
              <a:gd name="connsiteY1" fmla="*/ 0 h 1526850"/>
              <a:gd name="connsiteX2" fmla="*/ 6251824 w 6506304"/>
              <a:gd name="connsiteY2" fmla="*/ 0 h 1526850"/>
              <a:gd name="connsiteX3" fmla="*/ 6506304 w 6506304"/>
              <a:gd name="connsiteY3" fmla="*/ 254480 h 1526850"/>
              <a:gd name="connsiteX4" fmla="*/ 6506304 w 6506304"/>
              <a:gd name="connsiteY4" fmla="*/ 1272370 h 1526850"/>
              <a:gd name="connsiteX5" fmla="*/ 6251824 w 6506304"/>
              <a:gd name="connsiteY5" fmla="*/ 1526850 h 1526850"/>
              <a:gd name="connsiteX6" fmla="*/ 254480 w 6506304"/>
              <a:gd name="connsiteY6" fmla="*/ 1526850 h 1526850"/>
              <a:gd name="connsiteX7" fmla="*/ 0 w 6506304"/>
              <a:gd name="connsiteY7" fmla="*/ 1272370 h 1526850"/>
              <a:gd name="connsiteX8" fmla="*/ 0 w 6506304"/>
              <a:gd name="connsiteY8" fmla="*/ 254480 h 1526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526850">
                <a:moveTo>
                  <a:pt x="0" y="254480"/>
                </a:moveTo>
                <a:cubicBezTo>
                  <a:pt x="0" y="113935"/>
                  <a:pt x="113935" y="0"/>
                  <a:pt x="254480" y="0"/>
                </a:cubicBezTo>
                <a:lnTo>
                  <a:pt x="6251824" y="0"/>
                </a:lnTo>
                <a:cubicBezTo>
                  <a:pt x="6392369" y="0"/>
                  <a:pt x="6506304" y="113935"/>
                  <a:pt x="6506304" y="254480"/>
                </a:cubicBezTo>
                <a:lnTo>
                  <a:pt x="6506304" y="1272370"/>
                </a:lnTo>
                <a:cubicBezTo>
                  <a:pt x="6506304" y="1412915"/>
                  <a:pt x="6392369" y="1526850"/>
                  <a:pt x="6251824" y="1526850"/>
                </a:cubicBezTo>
                <a:lnTo>
                  <a:pt x="254480" y="1526850"/>
                </a:lnTo>
                <a:cubicBezTo>
                  <a:pt x="113935" y="1526850"/>
                  <a:pt x="0" y="1412915"/>
                  <a:pt x="0" y="1272370"/>
                </a:cubicBezTo>
                <a:lnTo>
                  <a:pt x="0" y="25448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85025" tIns="185025" rIns="185025" bIns="185025" numCol="1" spcCol="1270" anchor="ctr" anchorCtr="0">
            <a:noAutofit/>
          </a:bodyPr>
          <a:lstStyle/>
          <a:p>
            <a:pPr marL="0" lvl="0" indent="0" algn="l" defTabSz="1289050">
              <a:lnSpc>
                <a:spcPct val="90000"/>
              </a:lnSpc>
              <a:spcBef>
                <a:spcPct val="0"/>
              </a:spcBef>
              <a:spcAft>
                <a:spcPct val="35000"/>
              </a:spcAft>
              <a:buNone/>
            </a:pPr>
            <a:r>
              <a:rPr lang="en-GB" sz="2900" kern="1200" dirty="0"/>
              <a:t>Human social and psychological processes are fundamentally shaped by cultural tools, or mediational means</a:t>
            </a:r>
            <a:endParaRPr lang="en-US" sz="2900" kern="1200" dirty="0"/>
          </a:p>
        </p:txBody>
      </p:sp>
    </p:spTree>
    <p:extLst>
      <p:ext uri="{BB962C8B-B14F-4D97-AF65-F5344CB8AC3E}">
        <p14:creationId xmlns:p14="http://schemas.microsoft.com/office/powerpoint/2010/main" val="413968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40080" y="639704"/>
            <a:ext cx="3299579" cy="5577840"/>
          </a:xfrm>
        </p:spPr>
        <p:txBody>
          <a:bodyPr anchor="ctr">
            <a:normAutofit/>
          </a:bodyPr>
          <a:lstStyle/>
          <a:p>
            <a:pPr algn="ctr" eaLnBrk="1" hangingPunct="1"/>
            <a:r>
              <a:rPr lang="en-GB" altLang="en-US" dirty="0">
                <a:solidFill>
                  <a:srgbClr val="002060"/>
                </a:solidFill>
              </a:rPr>
              <a:t>Three Vygotskian themes to consider</a:t>
            </a:r>
          </a:p>
        </p:txBody>
      </p:sp>
      <p:sp>
        <p:nvSpPr>
          <p:cNvPr id="3" name="Oval 2">
            <a:extLst>
              <a:ext uri="{FF2B5EF4-FFF2-40B4-BE49-F238E27FC236}">
                <a16:creationId xmlns:a16="http://schemas.microsoft.com/office/drawing/2014/main" id="{F12C1876-6E0A-4043-B529-BB4C80C52253}"/>
              </a:ext>
            </a:extLst>
          </p:cNvPr>
          <p:cNvSpPr/>
          <p:nvPr/>
        </p:nvSpPr>
        <p:spPr>
          <a:xfrm>
            <a:off x="6196702" y="679406"/>
            <a:ext cx="1338187" cy="1338187"/>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4" name="Rectangle 3" descr="Group">
            <a:extLst>
              <a:ext uri="{FF2B5EF4-FFF2-40B4-BE49-F238E27FC236}">
                <a16:creationId xmlns:a16="http://schemas.microsoft.com/office/drawing/2014/main" id="{F9FDB123-A5D6-463E-938A-4B60407C2C45}"/>
              </a:ext>
            </a:extLst>
          </p:cNvPr>
          <p:cNvSpPr/>
          <p:nvPr/>
        </p:nvSpPr>
        <p:spPr>
          <a:xfrm>
            <a:off x="6481889" y="964593"/>
            <a:ext cx="767812" cy="76781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5" name="Freeform: Shape 4">
            <a:extLst>
              <a:ext uri="{FF2B5EF4-FFF2-40B4-BE49-F238E27FC236}">
                <a16:creationId xmlns:a16="http://schemas.microsoft.com/office/drawing/2014/main" id="{A8B844D0-8042-4721-B662-37781F2B60CD}"/>
              </a:ext>
            </a:extLst>
          </p:cNvPr>
          <p:cNvSpPr/>
          <p:nvPr/>
        </p:nvSpPr>
        <p:spPr>
          <a:xfrm>
            <a:off x="5768920" y="2434406"/>
            <a:ext cx="2193750" cy="720000"/>
          </a:xfrm>
          <a:custGeom>
            <a:avLst/>
            <a:gdLst>
              <a:gd name="connsiteX0" fmla="*/ 0 w 2193750"/>
              <a:gd name="connsiteY0" fmla="*/ 0 h 720000"/>
              <a:gd name="connsiteX1" fmla="*/ 2193750 w 2193750"/>
              <a:gd name="connsiteY1" fmla="*/ 0 h 720000"/>
              <a:gd name="connsiteX2" fmla="*/ 2193750 w 2193750"/>
              <a:gd name="connsiteY2" fmla="*/ 720000 h 720000"/>
              <a:gd name="connsiteX3" fmla="*/ 0 w 2193750"/>
              <a:gd name="connsiteY3" fmla="*/ 720000 h 720000"/>
              <a:gd name="connsiteX4" fmla="*/ 0 w 21937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3750" h="720000">
                <a:moveTo>
                  <a:pt x="0" y="0"/>
                </a:moveTo>
                <a:lnTo>
                  <a:pt x="2193750" y="0"/>
                </a:lnTo>
                <a:lnTo>
                  <a:pt x="2193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44650">
              <a:lnSpc>
                <a:spcPct val="90000"/>
              </a:lnSpc>
              <a:spcBef>
                <a:spcPct val="0"/>
              </a:spcBef>
              <a:spcAft>
                <a:spcPct val="35000"/>
              </a:spcAft>
              <a:buNone/>
              <a:defRPr cap="all"/>
            </a:pPr>
            <a:r>
              <a:rPr lang="en-GB" sz="3700" kern="1200"/>
              <a:t>Culture</a:t>
            </a:r>
            <a:endParaRPr lang="en-US" sz="3700" kern="1200" dirty="0"/>
          </a:p>
        </p:txBody>
      </p:sp>
      <p:sp>
        <p:nvSpPr>
          <p:cNvPr id="6" name="Oval 5">
            <a:extLst>
              <a:ext uri="{FF2B5EF4-FFF2-40B4-BE49-F238E27FC236}">
                <a16:creationId xmlns:a16="http://schemas.microsoft.com/office/drawing/2014/main" id="{02B622B8-979E-46D7-A59D-B43211AE90B6}"/>
              </a:ext>
            </a:extLst>
          </p:cNvPr>
          <p:cNvSpPr/>
          <p:nvPr/>
        </p:nvSpPr>
        <p:spPr>
          <a:xfrm>
            <a:off x="8774358" y="679406"/>
            <a:ext cx="1338187" cy="1338187"/>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7" name="Rectangle 6" descr="Chat Bubble">
            <a:extLst>
              <a:ext uri="{FF2B5EF4-FFF2-40B4-BE49-F238E27FC236}">
                <a16:creationId xmlns:a16="http://schemas.microsoft.com/office/drawing/2014/main" id="{DCE22D87-2CB0-45D1-B162-B4CC06B1C7DD}"/>
              </a:ext>
            </a:extLst>
          </p:cNvPr>
          <p:cNvSpPr/>
          <p:nvPr/>
        </p:nvSpPr>
        <p:spPr>
          <a:xfrm>
            <a:off x="9059545" y="964593"/>
            <a:ext cx="767812" cy="767812"/>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E9C9B545-99B7-4E38-9B27-89BAF5013192}"/>
              </a:ext>
            </a:extLst>
          </p:cNvPr>
          <p:cNvSpPr/>
          <p:nvPr/>
        </p:nvSpPr>
        <p:spPr>
          <a:xfrm>
            <a:off x="8346576" y="2434406"/>
            <a:ext cx="2437537" cy="720000"/>
          </a:xfrm>
          <a:custGeom>
            <a:avLst/>
            <a:gdLst>
              <a:gd name="connsiteX0" fmla="*/ 0 w 2193750"/>
              <a:gd name="connsiteY0" fmla="*/ 0 h 720000"/>
              <a:gd name="connsiteX1" fmla="*/ 2193750 w 2193750"/>
              <a:gd name="connsiteY1" fmla="*/ 0 h 720000"/>
              <a:gd name="connsiteX2" fmla="*/ 2193750 w 2193750"/>
              <a:gd name="connsiteY2" fmla="*/ 720000 h 720000"/>
              <a:gd name="connsiteX3" fmla="*/ 0 w 2193750"/>
              <a:gd name="connsiteY3" fmla="*/ 720000 h 720000"/>
              <a:gd name="connsiteX4" fmla="*/ 0 w 21937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3750" h="720000">
                <a:moveTo>
                  <a:pt x="0" y="0"/>
                </a:moveTo>
                <a:lnTo>
                  <a:pt x="2193750" y="0"/>
                </a:lnTo>
                <a:lnTo>
                  <a:pt x="2193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44650">
              <a:lnSpc>
                <a:spcPct val="90000"/>
              </a:lnSpc>
              <a:spcBef>
                <a:spcPct val="0"/>
              </a:spcBef>
              <a:spcAft>
                <a:spcPct val="35000"/>
              </a:spcAft>
              <a:buNone/>
              <a:defRPr cap="all"/>
            </a:pPr>
            <a:r>
              <a:rPr lang="en-GB" sz="3700" kern="1200" dirty="0"/>
              <a:t>Language</a:t>
            </a:r>
            <a:endParaRPr lang="en-US" sz="3700" kern="1200" dirty="0"/>
          </a:p>
        </p:txBody>
      </p:sp>
      <p:sp>
        <p:nvSpPr>
          <p:cNvPr id="9" name="Oval 8">
            <a:extLst>
              <a:ext uri="{FF2B5EF4-FFF2-40B4-BE49-F238E27FC236}">
                <a16:creationId xmlns:a16="http://schemas.microsoft.com/office/drawing/2014/main" id="{79984C95-A7CF-45DB-A84C-68C1B2AB820A}"/>
              </a:ext>
            </a:extLst>
          </p:cNvPr>
          <p:cNvSpPr/>
          <p:nvPr/>
        </p:nvSpPr>
        <p:spPr>
          <a:xfrm>
            <a:off x="7485530" y="3702843"/>
            <a:ext cx="1338187" cy="1338187"/>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0" name="Rectangle 9" descr="Thought bubble">
            <a:extLst>
              <a:ext uri="{FF2B5EF4-FFF2-40B4-BE49-F238E27FC236}">
                <a16:creationId xmlns:a16="http://schemas.microsoft.com/office/drawing/2014/main" id="{294FCC9D-146A-4EA7-8C3C-9A21E208309C}"/>
              </a:ext>
            </a:extLst>
          </p:cNvPr>
          <p:cNvSpPr/>
          <p:nvPr/>
        </p:nvSpPr>
        <p:spPr>
          <a:xfrm>
            <a:off x="7770717" y="3988031"/>
            <a:ext cx="767812" cy="767812"/>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F29926F6-ABCE-4BCD-8322-B0812123E633}"/>
              </a:ext>
            </a:extLst>
          </p:cNvPr>
          <p:cNvSpPr/>
          <p:nvPr/>
        </p:nvSpPr>
        <p:spPr>
          <a:xfrm>
            <a:off x="7057749" y="5457843"/>
            <a:ext cx="2193750" cy="720000"/>
          </a:xfrm>
          <a:custGeom>
            <a:avLst/>
            <a:gdLst>
              <a:gd name="connsiteX0" fmla="*/ 0 w 2193750"/>
              <a:gd name="connsiteY0" fmla="*/ 0 h 720000"/>
              <a:gd name="connsiteX1" fmla="*/ 2193750 w 2193750"/>
              <a:gd name="connsiteY1" fmla="*/ 0 h 720000"/>
              <a:gd name="connsiteX2" fmla="*/ 2193750 w 2193750"/>
              <a:gd name="connsiteY2" fmla="*/ 720000 h 720000"/>
              <a:gd name="connsiteX3" fmla="*/ 0 w 2193750"/>
              <a:gd name="connsiteY3" fmla="*/ 720000 h 720000"/>
              <a:gd name="connsiteX4" fmla="*/ 0 w 21937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3750" h="720000">
                <a:moveTo>
                  <a:pt x="0" y="0"/>
                </a:moveTo>
                <a:lnTo>
                  <a:pt x="2193750" y="0"/>
                </a:lnTo>
                <a:lnTo>
                  <a:pt x="21937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644650">
              <a:lnSpc>
                <a:spcPct val="90000"/>
              </a:lnSpc>
              <a:spcBef>
                <a:spcPct val="0"/>
              </a:spcBef>
              <a:spcAft>
                <a:spcPct val="35000"/>
              </a:spcAft>
              <a:buNone/>
              <a:defRPr cap="all"/>
            </a:pPr>
            <a:r>
              <a:rPr lang="en-GB" sz="3700" kern="1200" dirty="0"/>
              <a:t>Thought</a:t>
            </a:r>
            <a:endParaRPr lang="en-US" sz="3700" kern="1200" dirty="0"/>
          </a:p>
        </p:txBody>
      </p:sp>
    </p:spTree>
    <p:extLst>
      <p:ext uri="{BB962C8B-B14F-4D97-AF65-F5344CB8AC3E}">
        <p14:creationId xmlns:p14="http://schemas.microsoft.com/office/powerpoint/2010/main" val="685350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40080" y="639704"/>
            <a:ext cx="3299579" cy="5577840"/>
          </a:xfrm>
        </p:spPr>
        <p:txBody>
          <a:bodyPr anchor="ctr">
            <a:normAutofit/>
          </a:bodyPr>
          <a:lstStyle/>
          <a:p>
            <a:pPr algn="ctr" eaLnBrk="1" hangingPunct="1"/>
            <a:r>
              <a:rPr lang="en-GB" altLang="en-US" b="1" dirty="0"/>
              <a:t> </a:t>
            </a:r>
            <a:r>
              <a:rPr lang="en-GB" altLang="en-US" b="1" dirty="0">
                <a:solidFill>
                  <a:srgbClr val="002060"/>
                </a:solidFill>
              </a:rPr>
              <a:t>Culture</a:t>
            </a:r>
            <a:endParaRPr lang="en-GB" altLang="en-US" dirty="0">
              <a:solidFill>
                <a:srgbClr val="002060"/>
              </a:solidFill>
            </a:endParaRPr>
          </a:p>
        </p:txBody>
      </p:sp>
      <p:sp>
        <p:nvSpPr>
          <p:cNvPr id="3" name="Freeform: Shape 2">
            <a:extLst>
              <a:ext uri="{FF2B5EF4-FFF2-40B4-BE49-F238E27FC236}">
                <a16:creationId xmlns:a16="http://schemas.microsoft.com/office/drawing/2014/main" id="{7049C3EC-E754-45E4-9711-765A5A6BBE62}"/>
              </a:ext>
            </a:extLst>
          </p:cNvPr>
          <p:cNvSpPr/>
          <p:nvPr/>
        </p:nvSpPr>
        <p:spPr>
          <a:xfrm>
            <a:off x="4901472" y="112660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Unlearned abilities: attention, perception and memory built upon by culture.</a:t>
            </a:r>
            <a:endParaRPr lang="en-US" sz="2100" kern="1200" dirty="0"/>
          </a:p>
        </p:txBody>
      </p:sp>
      <p:sp>
        <p:nvSpPr>
          <p:cNvPr id="4" name="Freeform: Shape 3">
            <a:extLst>
              <a:ext uri="{FF2B5EF4-FFF2-40B4-BE49-F238E27FC236}">
                <a16:creationId xmlns:a16="http://schemas.microsoft.com/office/drawing/2014/main" id="{09066499-EACD-4B8F-A4A8-682FD4D15730}"/>
              </a:ext>
            </a:extLst>
          </p:cNvPr>
          <p:cNvSpPr/>
          <p:nvPr/>
        </p:nvSpPr>
        <p:spPr>
          <a:xfrm>
            <a:off x="4901472" y="229273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2944118"/>
              <a:satOff val="9586"/>
              <a:lumOff val="3333"/>
              <a:alphaOff val="0"/>
            </a:schemeClr>
          </a:fillRef>
          <a:effectRef idx="0">
            <a:schemeClr val="accent5">
              <a:hueOff val="2944118"/>
              <a:satOff val="9586"/>
              <a:lumOff val="3333"/>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Culture largely transmitted through language.</a:t>
            </a:r>
            <a:endParaRPr lang="en-US" sz="2100" kern="1200" dirty="0"/>
          </a:p>
        </p:txBody>
      </p:sp>
      <p:sp>
        <p:nvSpPr>
          <p:cNvPr id="5" name="Freeform: Shape 4">
            <a:extLst>
              <a:ext uri="{FF2B5EF4-FFF2-40B4-BE49-F238E27FC236}">
                <a16:creationId xmlns:a16="http://schemas.microsoft.com/office/drawing/2014/main" id="{098F11FA-FE23-42EA-A301-4546E4CF47F4}"/>
              </a:ext>
            </a:extLst>
          </p:cNvPr>
          <p:cNvSpPr/>
          <p:nvPr/>
        </p:nvSpPr>
        <p:spPr>
          <a:xfrm>
            <a:off x="4901472" y="345886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5888237"/>
              <a:satOff val="19172"/>
              <a:lumOff val="6667"/>
              <a:alphaOff val="0"/>
            </a:schemeClr>
          </a:fillRef>
          <a:effectRef idx="0">
            <a:schemeClr val="accent5">
              <a:hueOff val="5888237"/>
              <a:satOff val="19172"/>
              <a:lumOff val="6667"/>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‘Cultural tools’ (such as number and language systems) invented by humans. These have to be passed on, as they are complex, from generation to generation.</a:t>
            </a:r>
            <a:endParaRPr lang="en-US" sz="2100" kern="1200" dirty="0"/>
          </a:p>
        </p:txBody>
      </p:sp>
      <p:sp>
        <p:nvSpPr>
          <p:cNvPr id="6" name="Freeform: Shape 5">
            <a:extLst>
              <a:ext uri="{FF2B5EF4-FFF2-40B4-BE49-F238E27FC236}">
                <a16:creationId xmlns:a16="http://schemas.microsoft.com/office/drawing/2014/main" id="{DBFF2163-485E-41A7-AF0F-DD27B6D07BCC}"/>
              </a:ext>
            </a:extLst>
          </p:cNvPr>
          <p:cNvSpPr/>
          <p:nvPr/>
        </p:nvSpPr>
        <p:spPr>
          <a:xfrm>
            <a:off x="4901472" y="4624995"/>
            <a:ext cx="6506304" cy="1105649"/>
          </a:xfrm>
          <a:custGeom>
            <a:avLst/>
            <a:gdLst>
              <a:gd name="connsiteX0" fmla="*/ 0 w 6506304"/>
              <a:gd name="connsiteY0" fmla="*/ 184279 h 1105649"/>
              <a:gd name="connsiteX1" fmla="*/ 184279 w 6506304"/>
              <a:gd name="connsiteY1" fmla="*/ 0 h 1105649"/>
              <a:gd name="connsiteX2" fmla="*/ 6322025 w 6506304"/>
              <a:gd name="connsiteY2" fmla="*/ 0 h 1105649"/>
              <a:gd name="connsiteX3" fmla="*/ 6506304 w 6506304"/>
              <a:gd name="connsiteY3" fmla="*/ 184279 h 1105649"/>
              <a:gd name="connsiteX4" fmla="*/ 6506304 w 6506304"/>
              <a:gd name="connsiteY4" fmla="*/ 921370 h 1105649"/>
              <a:gd name="connsiteX5" fmla="*/ 6322025 w 6506304"/>
              <a:gd name="connsiteY5" fmla="*/ 1105649 h 1105649"/>
              <a:gd name="connsiteX6" fmla="*/ 184279 w 6506304"/>
              <a:gd name="connsiteY6" fmla="*/ 1105649 h 1105649"/>
              <a:gd name="connsiteX7" fmla="*/ 0 w 6506304"/>
              <a:gd name="connsiteY7" fmla="*/ 921370 h 1105649"/>
              <a:gd name="connsiteX8" fmla="*/ 0 w 6506304"/>
              <a:gd name="connsiteY8" fmla="*/ 184279 h 1105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06304" h="1105649">
                <a:moveTo>
                  <a:pt x="0" y="184279"/>
                </a:moveTo>
                <a:cubicBezTo>
                  <a:pt x="0" y="82505"/>
                  <a:pt x="82505" y="0"/>
                  <a:pt x="184279" y="0"/>
                </a:cubicBezTo>
                <a:lnTo>
                  <a:pt x="6322025" y="0"/>
                </a:lnTo>
                <a:cubicBezTo>
                  <a:pt x="6423799" y="0"/>
                  <a:pt x="6506304" y="82505"/>
                  <a:pt x="6506304" y="184279"/>
                </a:cubicBezTo>
                <a:lnTo>
                  <a:pt x="6506304" y="921370"/>
                </a:lnTo>
                <a:cubicBezTo>
                  <a:pt x="6506304" y="1023144"/>
                  <a:pt x="6423799" y="1105649"/>
                  <a:pt x="6322025" y="1105649"/>
                </a:cubicBezTo>
                <a:lnTo>
                  <a:pt x="184279" y="1105649"/>
                </a:lnTo>
                <a:cubicBezTo>
                  <a:pt x="82505" y="1105649"/>
                  <a:pt x="0" y="1023144"/>
                  <a:pt x="0" y="921370"/>
                </a:cubicBezTo>
                <a:lnTo>
                  <a:pt x="0" y="184279"/>
                </a:lnTo>
                <a:close/>
              </a:path>
            </a:pathLst>
          </a:custGeom>
        </p:spPr>
        <p:style>
          <a:lnRef idx="2">
            <a:schemeClr val="lt1">
              <a:hueOff val="0"/>
              <a:satOff val="0"/>
              <a:lumOff val="0"/>
              <a:alphaOff val="0"/>
            </a:schemeClr>
          </a:lnRef>
          <a:fillRef idx="1">
            <a:schemeClr val="accent5">
              <a:hueOff val="8832355"/>
              <a:satOff val="28758"/>
              <a:lumOff val="10000"/>
              <a:alphaOff val="0"/>
            </a:schemeClr>
          </a:fillRef>
          <a:effectRef idx="0">
            <a:schemeClr val="accent5">
              <a:hueOff val="8832355"/>
              <a:satOff val="28758"/>
              <a:lumOff val="10000"/>
              <a:alphaOff val="0"/>
            </a:schemeClr>
          </a:effectRef>
          <a:fontRef idx="minor">
            <a:schemeClr val="lt1"/>
          </a:fontRef>
        </p:style>
        <p:txBody>
          <a:bodyPr spcFirstLastPara="0" vert="horz" wrap="square" lIns="133983" tIns="133983" rIns="133983" bIns="133983" numCol="1" spcCol="1270" anchor="ctr" anchorCtr="0">
            <a:noAutofit/>
          </a:bodyPr>
          <a:lstStyle/>
          <a:p>
            <a:pPr marL="0" lvl="0" indent="0" algn="l" defTabSz="933450">
              <a:lnSpc>
                <a:spcPct val="90000"/>
              </a:lnSpc>
              <a:spcBef>
                <a:spcPct val="0"/>
              </a:spcBef>
              <a:spcAft>
                <a:spcPct val="35000"/>
              </a:spcAft>
              <a:buNone/>
            </a:pPr>
            <a:r>
              <a:rPr lang="en-GB" sz="2100" kern="1200" dirty="0"/>
              <a:t>Therefore, communication of these is an important part of cognitive development.</a:t>
            </a:r>
            <a:endParaRPr lang="en-US" sz="2100" kern="1200" dirty="0"/>
          </a:p>
        </p:txBody>
      </p:sp>
    </p:spTree>
    <p:extLst>
      <p:ext uri="{BB962C8B-B14F-4D97-AF65-F5344CB8AC3E}">
        <p14:creationId xmlns:p14="http://schemas.microsoft.com/office/powerpoint/2010/main" val="61776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694712" y="685800"/>
            <a:ext cx="4760685" cy="1485900"/>
          </a:xfrm>
        </p:spPr>
        <p:txBody>
          <a:bodyPr>
            <a:normAutofit/>
          </a:bodyPr>
          <a:lstStyle/>
          <a:p>
            <a:pPr eaLnBrk="1" hangingPunct="1"/>
            <a:r>
              <a:rPr lang="en-GB" altLang="en-US"/>
              <a:t>Activity</a:t>
            </a:r>
          </a:p>
        </p:txBody>
      </p:sp>
      <p:sp>
        <p:nvSpPr>
          <p:cNvPr id="16387" name="Content Placeholder 2"/>
          <p:cNvSpPr>
            <a:spLocks noGrp="1"/>
          </p:cNvSpPr>
          <p:nvPr>
            <p:ph idx="1"/>
          </p:nvPr>
        </p:nvSpPr>
        <p:spPr>
          <a:xfrm>
            <a:off x="6694714" y="2285999"/>
            <a:ext cx="4760685" cy="3749831"/>
          </a:xfrm>
        </p:spPr>
        <p:txBody>
          <a:bodyPr>
            <a:normAutofit/>
          </a:bodyPr>
          <a:lstStyle/>
          <a:p>
            <a:pPr eaLnBrk="1" hangingPunct="1"/>
            <a:r>
              <a:rPr lang="en-GB" altLang="en-US" sz="2800" dirty="0"/>
              <a:t>Consider some of the traditional and cultural ‘tools’  that are passed down through the generations of your families</a:t>
            </a:r>
          </a:p>
        </p:txBody>
      </p:sp>
      <p:sp>
        <p:nvSpPr>
          <p:cNvPr id="16388" name="Slide Number Placeholder 3"/>
          <p:cNvSpPr>
            <a:spLocks noGrp="1"/>
          </p:cNvSpPr>
          <p:nvPr>
            <p:ph type="sldNum" sz="quarter" idx="12"/>
          </p:nvPr>
        </p:nvSpPr>
        <p:spPr bwMode="auto">
          <a:xfrm>
            <a:off x="10947399" y="6453386"/>
            <a:ext cx="1023815" cy="40461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a:lnSpc>
                <a:spcPct val="90000"/>
              </a:lnSpc>
              <a:spcAft>
                <a:spcPts val="600"/>
              </a:spcAft>
            </a:pPr>
            <a:fld id="{A3C02CB0-E82B-46AA-B04D-51BCF1C0A482}" type="slidenum">
              <a:rPr lang="en-US" altLang="en-US" sz="2200">
                <a:latin typeface="Rage Italic" panose="03070502040507070304" pitchFamily="66" charset="0"/>
              </a:rPr>
              <a:pPr>
                <a:lnSpc>
                  <a:spcPct val="90000"/>
                </a:lnSpc>
                <a:spcAft>
                  <a:spcPts val="600"/>
                </a:spcAft>
              </a:pPr>
              <a:t>24</a:t>
            </a:fld>
            <a:endParaRPr lang="en-US" altLang="en-US" sz="2200">
              <a:latin typeface="Rage Italic" panose="03070502040507070304" pitchFamily="66" charset="0"/>
            </a:endParaRPr>
          </a:p>
        </p:txBody>
      </p:sp>
      <p:pic>
        <p:nvPicPr>
          <p:cNvPr id="16396" name="Picture 20" descr="http://www.dar-us-salam.com/images/large/C24-MyArabicNumberBook.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9453" y="675139"/>
            <a:ext cx="1648250" cy="18212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7" name="Picture 22" descr="http://www.deviantart.com/download/210401347/music_notes_stock_by_bassgeisha-d3h9mpv.jpg"/>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2570415" y="1010439"/>
            <a:ext cx="3311275" cy="115066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8" name="Picture 24" descr="http://www.a-class.co.uk/images/road-signs.gif"/>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98742" y="4128134"/>
            <a:ext cx="3311276" cy="15713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6" descr="http://www.smu.edu/~/media/Site/Simmons/CCCD/MultipleSystems.ashx"/>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4313791" y="4647236"/>
            <a:ext cx="1608667" cy="16057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1" name="AutoShape 10" descr="data:image/jpeg;base64,/9j/4AAQSkZJRgABAQAAAQABAAD/2wCEAAkGBxQTEhUUEhQVFhUXGRcYFxcYFRcVGhgVFRQXFxgYGBcYHSggGBolHRcXITEhJSksLi4uGB8zODMsNygtLisBCgoKDg0OGxAQGywkICQsLC8sLC8sLCw0LCwsLCwsLCwsLCwsLCwsLCwsLCwsLCwsLCwsLCwsLCwsLCwsLCwsLP/AABEIALwBDAMBEQACEQEDEQH/xAAcAAABBQEBAQAAAAAAAAAAAAAAAQQFBgcDAgj/xABLEAACAQICBwUEBgYHBQkAAAABAgMAEQQhBQYSMUFRYQcTcYGRIjKhsRQjQpLB0SRSYnKCsjNjc6LC4fAVJVOTsxY0Q2R0o7TS4v/EABsBAAEFAQEAAAAAAAAAAAAAAAACAwQFBgEH/8QAPREAAgEDAgMECQMDAgUFAAAAAAECAwQRBTESIUETMlFxBiJhgZGhscHRFELwIzPhJFIVNGJy8RZDgpKi/9oADAMBAAIRAxEAPwDcaACgBL0ALQAUAFABQAUAFABQAUAFABQAUAFACXoAL0ALQAUAJegBaACgAoAKAC9ABQAl6AFoAKACgBL0ALQAUAFABQB5dwASdwzPgKA3Mf05rVPNMXSRkQE7CqbCwORPMnfnVPVuJSllPl0N5ZaVQo0VGcU292/ovI0bVDTP0nDhm99fZfxHHzGdWFvV7SHPcymp2f6Wu4rZ81/PYTlSCuOOLl2Udhnsqx9ATQBG4fHMyKxNrqpPLMA1iausXfG0pdfBEpUo4PaY0ncwPhY/KkLWL2L5y+SO9lEfYafaHWtRpt+rulxbNbkecOFnerEQVrXXXGLR8YLjble/dxA2LWtck/ZUX3/OpNpayuJ8K5Lq/AROooIyXGdqukHa6NHGOCrGGy5Etcmr6Gk26XPL95FdeZOat9r8m2qYyNChIBlS6lbn3imYIHGxFRrjR44bpPn4MXC4f7jYY3BAINwcweYNUJKFNAGUf9tMW92EgTM+yqKQLEi3tAnhUOpVmpNJmYvNQuYV5QjLCT8ECa34sG/fX6FEt8FBpvt5+JHWqXSfez7l+C66razDEgo4CygXsNzDmPyqVSq8fJ7l5Yagrj1ZcpfXyLEKeLMzztG1gxEOISGGQopiDkra5Yuy7+VlFQ72pKEVwvBe6Da0q9aSqxzhcinnWPFnfiJfvmqz9RV/3M1n/DbRf+1H4HkaexP/AB5fvmjtqn+5nXYW2P7cfgbPoKdnw8Lye+0aFvEqCau6UnKCb8Dz27hGFecYbKTS+I/pwjlU0RpKSSTFB2J7vEPGo3AIqrYfG/nWU125rUq6jCTSx0JFGKcckntnmfWqP9VWf738WPcKPUchuLU/b3VeNSLjJt58xMorBKivQCGROs+n48FA00mdslW9izW3Dlzv0pdOEqklGO7ON4WTBtYdesZinJMzRpwSNigHjbM+ZrUW2n0qUeay/FkKdWUmM9E624zDuGjxEhsc1di6t0KsTTtSzo1FhxX0Eqclsz6F1U0z9LwsU+zsl19pd9mBswHS4rK3NHsasoeBOhLiimS9MigoAKAKv2h6T7nClQbNL7A57O9z6ZedRrupw037S20W27e6Wdo839vmZ5obVqfExu8IU7BtZm2do2vZcjnbnaq6lQlVTaNRf6rTs5qEk23z5eA/7PNMdziAjGyS2XPg32T05Uu1qcFTD6jGtWyuLZVYbx5rye5rlW5iBvjx9VJ+438poAh9F2MUV9xSPfnlsjfWAoONO7jKXd4uvmTX3QxmAQTxyRBV9l1k2QFDA22doDeQb2PDPnVvrdzbVKUYwacs9OiG6SktyS0eMzS/R2m1Gc+jwJrsfVpRg+b+0nSLTaRxBJyRu6Qclj9k28Tc+dabSqajQz4shVnmRw1P1Uk0g8qRMqmNNr2r2JJsq5br2OfSnr68/TRTxlv3HKdPjZ0j1ExzT9x3Dg3ALkewAftbe4jwNNQ1ag4cT5PwFOhLOD6L0dhu6ijjBuERUBPHZUC/wrMylxScvEmLkOK4BhQNjIOUsw9JnH4VX1u+zG6nyup+76IntNatNDhFxSMHXZR5EK2ZVcLcq17HZvexG69Odh6mUWcdHpToKcW+JpPpjbyIvQ2LMU8Tjgy+hNiPS9R4PhkmUttUdOtGS8V/k2oVaG5Mo7Vh+mxnnB8pW/OoGodxeZpPRr+/Py+5UFFVRsWaBDp/RSEEYY7Qtn3akX82qyVxbr9vyMhLStTnnNT/APTL/gMUssayIbqwBHDI9KsISUopoztWlKlNwnumOKUNlJ0BlidID/zN/vQxn8ayPpEv60fIk0e6TojVsnJA6EqfVc6rtOlQjXTr93D+Iuecch3gcLGp9i5P7TO3ptE2rW2jsaks0FHK8ER5ca3H1WQ2Yt23aQLYhIb+zGim3NpCxJ9EX41a6RTUq2X0X15fkYrvESP7ItW48XPI86h44lHsHczuSBfoAD5kVYapcypU1GLw39ENUYZeWW3SHZjgO8LNiGjS9ym3GCOgdhe3jc9aqLe+uKfKLz58/gSJU4S3L9oaKFIUTDlDEo2V2CGGXUbzzqJUc5Tcp7sWsY5D6kHQoADQBkPaDpPvsUVBusQ2B+9vf45fw1UXlTinjwNxoNr2VtxvefP3Lb8krqhrbh8NhxG4k2rkmygg35Z05b3EKcMMiappNzc3DqQaxhdSl46VTM7R3Cl2Zb5EAsWGXC1RKklKbaL20oyp28adTdLD/nkbJqnpcYnDI/2h7Lj9ob/XfVvb1e0gmYPUrR21xKHTdeTJacXVh0Pyp8gld0Of0eHrHH/IK88VPtLns/GWPmTdlkXFSSxMneopR2CB0YnZc+6HVgMicri+ZHjVjeaJKhTdSMs43ERq8TwSWEmsbcDRot9KlUVF92Xyf+QqwysklWyIp8xa6wFMfilbeJpD5MxYH0IPnWo0uWbdLwyQqy9csvY7pyHDYmYTyLEskagM7BV2ka9ixyGRO/lTeq0J1YRcFnD6e0VQkk2mXHTfa1h4pu7hjM6gjakVgF67G/b8chVfS0qrOHFJ49n82HJV0nhGgYHFpLGksZ2kdQynmrC4qtlFwk4vdDyeeZ3pJ0wzED6yX+2n/wCvJUCv/cZj9V/5qfu+iNF0ziV/2OQSLvhlRRfezxhQLeJ8rGpUWlTTfgaSlWhTtozk+XCvoZzhVJZAN5ZQPG4qv6mOguKaS8fubmoq1N6Zb2tr+k4c84pB92RP/tUK/wD7a8zQejbxdP8A7X9UUq1VBtmX7D6mYTZVnxgFwCV2oxvF7XJqyjaUsJuXzRkqms3zm1CnyT/2yZoGjcMkcSJF7igBc75c78an04xjFRjsZuvVnVqSnU3b5jqljRStEi2O0kP66E/ewsRrKekUf6kH7PuSKGz8ybboCegFzVHQoTrTUIbsebS3HmAjO8gjod9afStOrW9RzqcuWMeJHqTTWEPq0AyYd214UrjA/B4kI/gZ1YeW0vqKtNJmo1+HxT+XMYrrMRr2Y6XgRcVhsRL3CzoNmXa2bMtwRc7iQRbnYip+rW06sVKCzjPJe0boTSbTKTjoVWRgrBwGb2gPeFzY5899S7F1uxSqrDX09vgIq8PF6psXYPJ+jYheUwb70Sj/AA1Va0v6kX7Pux632Zp9UxICgBvpCVlikZBtMqMVXmwUkDzNceccjscZWTB4UaVwB7Tu3qWP+dUGG5Ye56ap06dHiT9VL5Iv69mgIB+kEdO7Bt0vtVYqxjjmzKP0kr55Rj8/yVvW7VZsFsMH7yN7ja2dnZcZgHM7xe3gaYuLXs1xRLLS9Zd1UdOoknusfQm+yrvNuXI90QLnhtg5W62/Cl2PFxPwI3pL2XDDn632NJNWZkys6Ca2HgP9XH/IK87lV7G6c0tpZ+ZOxmOCRxcokABGQIbzXMehz8hVjda3O5pumo8KfXOfshuNLheRMOhLAf6yqLpdtOtcx5ck8t+QqpLESXrekMyDtl1Tct9NhUstrTgb12QAr9RbI8rCrHTrxUZcM+6/kM1afEsoyWtOmmsoiEjoXRUuKlWKBC7m27cBf3mPACmq1aFKPFNnYxcuSPpfV3Rgw2GhgBv3aKt+ZAzPreshWqdrUlN9WT4rCwSNNnTDdJDZxGIHKab4yE/jUC477Mjq3K6fu+g22qYyV2S5akatO8izyqVjXNARmzDcbchvvUihSbfE9i70ywlKaq1FhLb2s0gVONIZr2vrZ8K5yGzOt+pMLAeit6VEvI5pe8udAmo3iy8ZTKAsg4Gqjhfgbl1aXWS+KHEGHdiAqsTyAJ+VdVOT2T+A1O6oLea+KNn1Mw8keEjWUEML5HeAWJAPLLhVzbKSppSMFqtSnUupSpvK/wAcybqQV5SsO2zpTGocjImHkQH7QWMxsRzsVFZn0jhJqnJLxJFB7osWD94VXaNGX6uOFtnPs5C6vdJOtuRAoAqvaHqv9Ow9kt30d2jvkDf3kJ4Bhx4EA8KXTqOnJSjujjWVg+fsVo2WOQxNG4kBtsbJ2vujM+WVaq3vaVaCeUn1T6EKdOUWe8ZoXERFRJDIhYAqChBIO6w4+FKV9buXCprP867HOzljODY+xfQ00EEzTRtH3rqUVhZiqrbaI3i5PHlVLqtaFScVB5xkkUItJ5NFqqHwoAQ0AMYtDQLIZVijEh3sFAN+fj1pPBHOcDnaz4eDiePDPL4D+lDZyxECuuy6qyneGAYHxBoDOBYYFQBUUKBuCgADwAriWNjrbfNns104RkWgo1AVTIqjIASNYDkM91QKmmWs5OUoLL8xaqSR7Gh0/Wk/5jfnSVpVmv2L5h2kvEewwhRYD8T6mplKjCksQSSEtt7nSnTgjC9AFbxmoWj5X22wyX3nZugJ6hSBTsK9WmsRk0vMS4xe6JnRmi4cOuzBGka8lUC/iePnSJTlN5k8nUkth5SToUAROI1bwruzvAhZjdjnmeZ65Ulwi90Nzo05vMop+aTPWH1fwyHaSGMEbja/zrnZx8BMaFKPOMUvciTApY8LQB5ZAd4B8aAEEY5D0oA9bNAC0AFADTF6OilKmSNGK+6SoJW/6p3iuOKawwO0ECoLKAB0FqTGEYd1JHW8nWlnAoAKAE2aAAigBaACgAoAKACgAoAKACgAoAKACgAoAKACgAoAa4jHKh2d7Wvsjfbdc8hUO8v6FpFSrSxnb2ioxctj1h8WG4EHkbfhSbPUbe7/ALUs+wJQcdxxU4SFABQAUAFACGgBFYHdQB6oAKAOOJxKRjadlRebEKPU1xtJZYqEJTfDFZfsPGCx8covFIjgb9lg1vG1cjOMu68i6tCpS5VIteawOaUNHB8WgOyXQHkWAPpSXJLdi405yWUm/cdgaUIFoAYxaUjYsEO0FJVmG4MMiL8SONqg3Oo0LeXBN8xcYNrKHitcXFS6dSNSCnB5TEtYOKYxDuYG2VxmLjhfdemal3Rpy4ZzSZ1RbO4NSE8rKEi10AoArOt+tP0QqiIGkYbWd9kLe1zbM7jl0pmrV4EV9/e/pksLLf2GmqWtz4mQxyoqm11K34bwbk0ilXcnhjWn6i7mThJYeM8iM1k13mSZ44QqiNipLDaLEbz0Fcq13GWEMX+p1KNV04Jcv/JYtS9ONioiZLbatYkZA5XvanKNRzXMnafdO4pcUlzTwyxU8Tim9pGmJ8PHH3JKq5YM43ggAqoPC/telRrqc408xLbRaNCtc8Nbw5LxZm0mnMSd+In/AOa/yvVS61R/ufxNvGwtVtSj/wDVfgMLj8SzqI5Zi5NlAkcknwvXFOo3ybz5hVtrWMG5wio9eS/Bu2F2thdv3tkbX71s/jV9HOFk80nw8T4dunkdaUJCgCusb4jEHkY19Iw3+L41gvSqWbqK8I/dkmhsPsCPbHn8qT6LJu7k/wDpO1+6Gs+kGw+EnmQAtHGzLfdcDK9egIiPY+c5NasaZO8OKn273/pGC3HDYB2bdLWrXxs6Chw8C+H3ILnLOcm2axa3mDRcWKFu9mjj7scNuRQxPUAXPkKzELZzuOxXi18CZKeI8RlurWuGP+mRfXyy95IisjMWVgzAEBTkuV91rVf3Fjbqi/VxhPmRIVJcW59CisuTjOO0TTMoxIw6sVQRByAbbTO7DO3ABd3U1HuJNJYKfWK06dNKLxlkZqlpCRMTGAzWdgrC5IIY23VHpSakin0+vUjcRWXzeGa3VgbAKAMh7RMY7Y6RCTsosYVb5C6FybcyW39BVdfyfJGp9G6cX2k+vJEPoTSz4aZZUvl7y8GXiDUGnUdOXEjQ3lnC5ounL3PwfiX/AFo10RcOv0drvKtweKKd9+Tbx038r2lS6jGnxR3exjLTR61W4dKawo7v8eZmkkxYlmJJO8k3PqaqZScnlm5p0YUoKEFhI1/s/wAS0mCQuSxBZbnM2DG1XFpJypJswmtUo07ySisbP5FiZrC54VJKopWon/cICd7Asepdy1/jWF1aXFd1MeJMgvVRM6UxRTC4gg2KxSMDyIQmrXQLvehLzX3Q1Wj1Geri2wkA/qkPqoNUd1PirTb8WP4wWTC+6K2em5/Swz4ESp3mdanCAoAzTtSW2IhP60Z/uP8A/uot10KHXFyg/P7EBqzpRcNiFlcMVAIIW18/EgVGpy4ZZKywuY29XjlthrkN9M4tZZ5ZVBAdiwBtcXtvtRUkpSyhN9cRr1nUisLluXHsrk/p1/cPrtD8KftnzZbaHL1Zx8vuaDUwvTjjMKkqFJFDIwsVIuCK41k6m08owjTmFEWJmiW+ykjKtzf2b3XPjkRVJcwUajSPQ9HrTrWkZzeXzXwZdOyeJC0zFRtqFs1swDe4HKpNgllvqVHpNKaUI55PPI0irMyRwxGMVDY5ki4UZm3PoPGot1e0LWPFWlj7nYxb2FgxIbcCDyNvwotb2jdR4qTyDi1uQkZvNiDzlH92GJfwrCekss3zXgkSqPdJDR/veVTPRNf1qj9i+omvsjlrfFtYHFD+pl+CE1uSMz5gNbeDzFP2Fc9yY0vrDLiIsPE9gmHQRoBfMAAbTftWA9Kj0bOFOrKot38hUptxUS69i2r/AHkz4tx7EV0TrKQLnyU/3qgavcYiqS6835DtvHnxG01nyUZL2gn/AHi/SGH+aQ1FuuhQ653Ye8a6srfFwD9tT6G9R6feRUWKzcw8zZKsjahQBi+vjX0hiPGMekKVV3/eXka/0aX9Ko/avoQBqAaYBQGAoA2Ds5X9Bj6s/wDOauLL+0veYLXX/rZeS+hO6Ve0Ep5RufRTUxblOVrVFLYLDD+qT+UV57qDzczftZOWxLML1Ezh5R0VRwpSOEpB7o8K9AsVi3gvYiHLvM6VKEhQBnvavFnhn5d8v3u6P+Go1yuSKbWo5oxftKFUIzIUAXXstb66Uc0HwJ/OpFt3i+0N+tNexGlVONCFAGH67rbH4m24upHnEl/jeqe9x2pvfR7P6NZXVk52V41EmlV2ALquzc2uQTcD1pVjJKbTI3pLRnOjCUVnDeTU6tjFkA+eInPWNR4CMH5sawXpVNu5hHwj9WyTR2Y8wTANmQBbjSvRaoo1pqTxyCsuSGGFzMjfrSSEdRtEAjoQKr9fmp382vZ9ELpd0k9Hbz4Vb+icedV/9v3G6/Q96aTaw8y845B6oRW0I58qDh4D5VtaDzSi/Yiue48n0fIiRyOpCSAmNuDBTY28DSY3NOVR0k/WXQ64SUeLoX3sY1g7rENhXPsTC6dJVtl/Et/uiq7V7fipqqt1v5f4HaEsPBtwrOksyTX0/wC8Zf7OH/H+dRLnoZ/XP2e/7DDQGMEWIjkYEhWuQN+486jwliSZUWdVUq8ZvZGi4DXXDyyKntqWNgWAtc7s75VNjXi3g0tLVbepNRWVnxLLTxZGJ67NfHYn+0A9IY6qr/vryNl6Mr+jP/u+xHQ4JnillHuxbG3zAkYgHwFs6jU6TqJ46Fpe38LRwU13n8MY/J70Xo552YJ9lHdidwVFJ+O7zrlKk6kuFC769ha0e1lz8F4/zcZI9wDuuL0hrDwSKU+0gp+Kz8TZez0foEX8f/Uariz/ALS95hNcf+un7voh/rTJs4PEnlDJ/IalrcqGRmgkthoRyjT+UV5zdPNaXm/qTzhjsa8OKhRyDDiFYIbWKzJnsk8Qy7vA1YVtNSs43EM5xliIzzJolhVUnhiyViGQ8K9DtlijBexEJ7nunzgUAUntTS8EJ5SfNG/yqPc9wqtYWbb3ooehlBnjDAEbQuCLgjqONQVuUFjj9RDPNZJjtCwaRYsCNFRTEhsqhRfacE2HHd6U/cRSksFjrcEpQa8GOezM/pLfuH5ii374nRf7svI1Gp5pSA13xssODkeG+0LC4+ypNmbpYceFN1nJQbjuSrGFOdxCNXutrJiLsScySTnnmSedULy9z02LhFYWEjvh8FKx9iOQnhsq3zAoUJPZMbnc0EvWnH4o3DVdJlwsQxF+9A9q+Z3m1+trVeUFJU0p7nnGoOi7mbo93PITHQFZC/2XtfowFrnoRYeXWsv6T2E6ijcQWcLD8vH8jVGeOTOVYnYkCinI+t6r934DYksDDYXO816HoFhK1t81FiUubXh4ESrLiZ2mS6kcwR6ir0bPkp4yh2XyZfZIPArkR6ithZS4qEGvAr6nKTNgw2rrYrQEIVLyxhpIhxZS5JA/eXd1Aqgua3ZXrqR6P/yS4xzTwzNNX8BPJiY1w6uZVdSLA+wVYZsfsgcb1fVbii6Lk2sNP6EWMZcWD6iFZAnmXa6aKnfGyusTspWIAhSQbKQd3I1FuIt4wUmr21Ws4ums4yQsmiJ1y7mXPedhvTdUbs5eBTuxuIruMeaC0FPJKn1TqAylmZSoABuT7VKhTk3sOW1hXlVjmLSytzX6sTXmQa6aCxAxkziJ3SRg6MqlhmiqVNtxBXj0quvaUpSUorJqNAvqNGEqVRpPOVn8lk1A1cdYsQMShCzBU2G3lAGuSOF9r4UqypSgm5LGRjX72lXlCFJ54c5fnj8E1FqvFBh548Op25I2XaY3JOyQBc7hnUunRhBtpblPXvK1eMY1JZUdjIYdHTH2O5l2xkV7trg7s8vjuqmq0ZqbWDdWV/byt4vjSwlnLSxhG06p4JocJFG4s4UlhyLMWt5Xt5Vb28HCmkzE6lXjXup1IbN8vcsDvTOA7+CWEm3eIyX5bQIvTyIRF6FwM6xrHMqhkAXaVrq1ha4G8eBFZWvoVaVVuMlhv+dCSqywdtZtDHEYYxoQsi7LxOfsyobqfA7j0JrRU7eMaCovmsYGOJ8WTxopZnQd7EY3GTglSNq2ZUqTccqy0tDuO14Vjh8c9PIkdrHBOKK18VwrC6EUWlAFAEfpvRMeJjMcl7XBBGRDDcRSZRUlhjdWlCrBwmuTInRGpWHgcPd3Zd20RYHnYDfTUbeMXkiUNNoUZccc5XiSOmtX4MVsmVSSt7MGKmx4Zbx405OEZbkmvb06y4aiye9EaDgwwPcpsk7ySST4k0QpxhscoW1KisU1gkqWPiWoA8pEBuAHgLUYA90AJagAIowA3bBr4eFUtx6P2VaXFw4fsePlsOKrJHqLCqM9/jTlpotnbS44Ry/FvP8Ag5KpJnerYQFAEfNoPDO5kaCJnOZYxqSTzJIpSlKPJMMD8CkgGzQAtACWoAWgBLUALQAUAJagBaAEtQAAUALQAWoAKACgAoAKACgAoAKAEvQAXoAWgAoA8PKo3kDxNqAyczjIxvdPvCuZRziXiCYyMmwdSejA0cS8QUk9mdr106LQB4kkABJIAGZJyAHjQBU9KdoGHjJWMNKRxXIep31DqXlOHJcy7ttBuay4pYivb+DngO0XDOQJFePqRtD1FJhfU3vyF1vR25gswal8vqW+GZXUMpDKRcEZgjoampprKKOUXFuMlho6V0SFAHFsWgJXaFxa43kXzFwN1NVK1On35JeZ1Rb2E+mJz+B/Kmv1tv8A718Ud4JeB1SQHcb0/CpCazF5ONNbnqlnAoA8u4AuTYDeTQBWdI9oGj4WKtOCw3hAz281FqlU7KvUWYxePh9Rt1Yrdi6N1/wEzBUxChjuDho7noWAF/Ou1LG4gsuL+v0BVYPqWa9RBwWgDjiMUiZuyr4kD51xtLc42lucf9qwf8aP76/nXOKPiJ7WHiviehpGI/8Aix/fX867xLxO8cfFHRMUh3Op8GBoyjvEjtXToUAFACUAZ9r72lJg2MGHUSTj3ifcjPI2zZunCrOy06VdccuUfr/PEZqVeHktzM5u0bSLG5xBHRVCj0q4WlWyW3zZH7aZYdWe1qZHC4wB4z9tVsy9SPtDw+NQ7jRk1mi+fg/z0HIXD/cbLgcYkqLJGwZGAKkZ3BqhacW01holDiuAZT2gufprC5tsRkC+QuDu9Kh3W6M3rbkqkefT7kDBhnk91Sfl61GSb2KeFOdTupslMHodlILMVI/VyPrTih4kqnayi8t4fsND1b0p3g7tjd1HPMjmal0p55Gls7ntVwyfNE7TxNM97QsdJI/0dGVEABa7WLsQCB4AEeZqHdzeFGPUvtDoQc3Wmm+Hbl18fcVHQmrs2Jd1iCjYNmLNYAm/IG+7hVbToTqNqPQ1F3qVC1ipTzz2whppjRcmGlMUos1ri2YZTxU8R/o1yrRlTfrCrLUKN2m6e63TLd2Y6ZZZDhmJKMCyX+ywzIHQ7/KpVjValwMpvSGzi6auI7rk/aunwNNFWpkANAFR0Rnicd/6hf8A48NZLXY8dzCPs+5Jpd0lnBAJsSByBb4Cq2lYV6vF2ccpPAtzS3OeCxiuoeNgyncR0NiDyIIItXKdavaVMrk1ujrSkiZie4Brc21dV6UakepDksPB7p84ZV2z6XmDR4aIkIU23sbFrsygHPcNnd1HKrHTKUKlb19ks/QZrSajyMevWqIROYHVLGzIrx4aRkcXVrAAg8czuqJO+t4ScZS5ocVKT6H0Rq7hZIsLBHKdqRI1Vze/tAAHPjWTrSjOpKUdm2ToppJMkqbOmP69Yh20hMrE2VYgoJ+wVJuByLE+lRbnPIpNacuziumSCNRTNiUAdEkI3E+tApSa2Nn1alZsLCzkliguTvPL4VYUm3BZNraOUqEHLfCJOnCQFAELrnpY4XBTzr7yJ7P77EKvxIp2jT7SpGHixMnhNnzLFG8sgUXZ5Gt1ZnPHzNbNuNKGdkl8kQEnJm16N7H8IIgJ2leW3tMr7Cg/srbd41nKmsV5SzHCXhjJLVCKXMy7XfVdtH4jui20jDaja1rre2Y5g5VcWF7+pg8rmt/yiPVp8D9hoPYXpdis2GY3C2kToGyYDpcX86rNaopTjUXXk/cPW8uTiazVKSDO9bIAdIHaF/qUOf7zio1dZaKbVIJ1IN+D+w91Px8YmkUsBZeNlAzzFzvpNGS4sHNMqRc5xzsQ+vmOU4gCBxbY+s2CLFr5Zjjbf5Vy4kuWBnWa0PVjF8+eceHtO/ZxKe+KgcGJPja1Jt362BrRZPtGvYaOKnGlMh1rlRsXMkwIZXIDD9VlVluPAiqu84XUxI2Gh8atuKm1u8otXZtZEniNtpXBvuurLkfnT1lyTiV+v5nOnV6NfNM4dpE695hkIVi22GBFyFYqBY8M/kaXdtKKT8RnRITdaUovGIvmQ+p2G2MVEFFyXku3JEVv8qh28eGoseJdarV7S2nxPGEuXtbRqYq3MWLQBWNFyXxGMyAKzqLjj9REc+udZrWYp1oS6rH1H6WxMw4gC4sd53WpWnajRp8VKXJ5YTpt8yL0bhe6DmwBlkeVhvALkZDyAv1vVdqV5GdVThHk11HIR5YJzCrZa0emU+C3SWzy/iR6jyztViIKh2g6mDSEalWCTJfZY32WU5lWtwvnfh50/b3EqFTjj/EJnFSWGYdrDq1icEwXERlQfdce0jeDc+m+tNbahRrvhXJ+D+3iQ50pR5k5q/2k4zDJHHdJIo1CqjKAQiiwAdc8hbffdTdfS6NVuXNN/U7GtJG16q6wR46BZorjOzKd6ON4PzB4is7cW8qE3CRLhNSWUTNMChnjtFwzEGWJHIyBZQSByvyrjinuJlFSWJLJm3aVg44Z8MsKLGGWVmCgDasUAv4XqPXhFQykVmo29GFvKSik/L2kFoeIPPErC4LoCOYLC9RY82jO2sVKtBPq0a0mrGEBuIE8wT86n9lDwNcrO3W0F8CXUWypwki0AFAFZ7SMA02jcSiC7bAYAbz3bByB1sDT9tUVOtGT6NCZrMWj5z0XjDDNHKBcoytbnY7vMVsK1NVaUoPqsEGMuGSZ9K6G1twmIiEiTRgWzDMFKniCDurG1KFWlLhnF5J6kmsoxrtc1iixeLUQkMkKlNsbmYm5seIGQvWg0m2nSjKc1jOPgRa81J4RN9g+BJmxE32VVU/iY7Xyt60zrc1iEPN/YVbrdmz1QEkomtw/Tl6wD+7I/wCdR626KnUl60P/AJfYpE8ZaRwoJO02QF/tHlUJ7mZlCUptRWebJLQ2g5JGzjew4bJFz+VLhTbJVvZVJy5xfwwaPq7oVcOpOyA7W2rDgNwqbTpqPM01naRoR25vcmadJhStfNCk/pMUQkYACQZ3su5wB71uI32tyqLc0uJcSXNFtpV52M3Ccmoy3M9h0rIu2VYq7EHaU2Itytwqq7SSz4m0dtSqKOcOKW26eTtLppnIeRQ8gFg7E39N1ddZvm+bG4WMIJxpvEX0RbOy+VC0oZryb1BH2T7xB53tl+dS7Fpyedyj9IoTUYcK9Xr59EaKKszKhQBVdGzXnxgAAtOB4nuIsz8qyWv1XGvBLoskmivVHmPxYhieZgSiZtbMhb5m3EAZnoKhWdpXuOKtTS5Z5e4XKSXJndJBYcRw8KiQrJYU45wda8CVQ5C1eg05RlBOOzXIhvc9U4cMc7ZdYcQmIXDozRx92reySNssWubjgLWt41aaVQp1ar41nC2GK8mlyM8xmn8RLCsEsrSRodpQ3tFTYjJjnuJ31dqxoKoqijhr+bEftJYxkjgaliDaOwqBxh53N9hpAF5EqvtEeoFZzWZJ1YrqkS7deqzT6qB8KAMt7VT+mYYcoZfjJH+VMXHcXmVurP8A0svd9SF1dH6VB/aJ/MKiQ7yM7Zf8xDzRtlWRtAoAKACgBCKAMX197L5FkafArtxsSzQg+0jE3Oxf3l6bx8ryx1RRiqdbps/s/wAkerRy8xMynwrqdl43VuIZGU+YIvV7GrCSzGSfvIzi+qJ/VnUfF4xhsRlI7i8sgKKB+zfNz4fCotxqFGiuby/BC40pSPoHVjQMeCgWCLcM2Y73c2ux6m3oAKy1evKtUc5EyMVFYRLUyKKZr3oSeWSKWBdooGVgCARcgqRfePeHpTFeEpJYKzU7apWhF090xvqVoGeOdppk2BZhY2uSxByA4ZU1RpyUstEXS7OtSqyqVFjK+rTL0BUwvRaACgAtQBD47VnCysWeFbneRdbnrbjTU6FOfNol0L+4oLFObSIzS+o+HeErCgjkGavmcx9lr3up/wA6adpSawkSYaxdqopylnHToR2qWpksE4llZbKDYISSSRbPIZUzQtJQnxS6FhqWtUri37KEXl756eXMvYqwM2KaAISPQ7JPM6sCkzByDcFXCKhsdxUhQehv5UuqaVK7kpweGuXMdp1OFYZIjBgoyNmGBDDoRYj0qTptj+kpcDeW3l/TkJnPiZGaI0RJFGsbsrBPZV87lB7u0LZNbLfwqqudBlOs5Qkkn8h1VljmTcaWAFaGhSVKnGmuiwMN5eT1Tpwgda9VYMegWcEMvuOtgy36neOhpylVnSnxweGckk1hmd4nsXe/1eLW37URv8Gq3p61LHrw+Dx+Rh266Me6K7Go1YHE4h3A+zGvdg+LEk+lJqazNrEIpfM6qC6mm4HBpDGscShEUWVRkAKqJScnxS3H1yHFJAKAKXrzqrLipYpoSpKq0bKx2fZJDBlNjmCLWPOm6sOOOERL23dek4J8xhq9qVPHOkkpQKjBrBrkkZgbt17UxToSUk2VVnpVWnWU5tYRodSzQBQAUAFABQAUAJagAoAWgAoAKACgBL0ALQAUAFABQAUAFABQAUAFABQAUAFABQAUAFABQAUAFABQAUAFABQAUAFABQAUAU3XbXFsI4iiUFyoYs24AkgADicj8PKLc3HZJY3Zc6RpSvW5SeIrw3yedSNb2xTmKQAOBtAjcRe340i2unUfDId1bR1ZxVSDzFvHMda0a6x4RxFsl5LAkDIKDuueJ6U5XuY0uXUjadpNW9TlF4iur8RzqrrSmMDAAq671PI8a7QuI1eXURqGmVbJriaaezRYakFaQr6QaRnCnZRGKXG9mX3vAA5eVZ3VtZnbz7KkufVsfp0k1ljzAzncxvyv8qf0jU3dJxqd5fNHKtPh5oZ6RxTNN3SkhVUM9sixckKt+AsrE+VJ1zUJ21OMKbxKXXwQUYZeWdcI5DADjw4VU6TqtxK4jSqNyUvHoO1ILhyStbMiGWaxdrXdTtHBCHVGKszMVuVNjsgDIeNWlrpkq0ONyxnbln8DE63C8JF90Np2OfCJih7KFC5v9nZB2geosar6tKVKbhLdMejJSWUQGqPaHHjsQ0AjMZsWQkg7QUi+7cc728afrWVSlSjVez+WREailJxE1/17+gMkcaCSVhtEE2Crew3bybH0os7V3Ems4SCpU4EOdRNc1x6sCmxKgBZQbgq2QINdu7OVu1zymFOopltqGOFG1o1yZJHhgsDGdlnIv7VgSFHIX3/6LFarwckVeoaj+n9WKzJ/If6n6z/SLxy2EozH7Q/OuUavFyYadqH6j1Z8pL5o5az639zJ3UNiw95jmAf1R15nhu52VVqqHLqO3t9G3WN5PZHfVXWn6QxikXZkAuLbmA+RrlKtxPDGrHUf1D4JLEvkyzmny0KFpPtIRWtAm2oPvHINY2uAOHI1Dr3apy4UssvNP0SpdU+1lLhT265LTq7ptMXEJEyzsynerDhT9GqqkeJFffWU7Sr2c/c/FFU092iGOVkgRWCkqWYn2ips1rbhcEX42pi4uuzlwrmyw0vRXdwdScuGPTluWTVXWRMZGWA2XWwdN9idxB4g07QrqqvaRNR06dlUUW8p7MnKfK4rq6daWeaOKypAwR2IuWk2QxC8ABcZ53N6qNV1T9HiMVmT5j1KnxLLHX0l/wBY+i/lVH/6kuP9sfmO9hE9Ji3BzJI5WH5UqPpHXz60Fj3g6ESVBrYJ5WSILXQCgAoAKAMc7TXvjn6Kg/ug/jVTfv115G39GV/ppP8A6vshx2UpfFueUZ+LL+VJsf7nuO+kzxaxX/V9mRvaC99IT9Cg/wDaQ/jXL15qsd9HY4sk/FsneySP62ZuSKPU05YL12/YRPSeX9OmvazUKtTGkHi4u7mP6stz4SAe0P4lF/FW51lPSGzfK4j5P7P+ewkUZdD2DbMVnrS5lbVVUj0H5LKwcIYSGkcm7SNtHpZQqgdAFHxp7Ub13lbtMYWMJHIR4Vgf4CO5vy/GrT0dtuKrKs9orC83/garS5YJGtkRj517T9E/RsfLYWST6xfB/e9G2h6Vo9IrcVJwf7foyJXjh5Oeh9cWg0fPg7Me8PsMLWVWttqc+NviaVd6c61ZVE1jr7v8cgp1eGOCH1d0q2FxMU65mNrkc13MPMXqdcUFVpOn4jUJcMsjrW3Tv0zFST2IViNkNa4VVCgZE8qj2Fm7eDUt34CqtTjfI1bsX0P3eFfEMPamay/2cdwPVix8hVRq1biq8C/b9WP0I4jnxNGqrHzPu0DV7ZLYuMZG3fjlYACUdAAA3QX4GmK9PiWUVep2Xbw4495fP2FMgmZGDIbMNxHOoKeHyMrCcqclKPJo8SNckneTc+JzobbeWdq1Z1ZOc3lmjahaCMaieQEMwsineqHifGpdvT/czSaTZOnHtZ7vb2L/ACXAipRcmG6z6EODxDRZ92bvEecZPu35qcvC3Oqm8pcMuPozaaBeqpS7B7x28v8AAmhNOSYbvO7NhIhU24HPZYdRc+tMUK7pPKLHUdOjewUW8NbP6kQ7f66CmpScnlk+hRjRpqnHZI1/s60KcPh9txZ5bMRyW3sj8fOrazpcEOJ7sw2u3quLjhj3Y8vf1LZUwpCuvodYJcRiBIFik+tlDDJXVbF1N8gQBcdKqNT0tXuGpYa5DtOpwrBw0RjjPEsuw0Ya5Ctv2b5E23XGdqxNzRVGo6alnHUlolcFDdr8B86tdEse3rdpLux+b6fkaqzwsEpW4IgUAFABQAUAYp2htfHzfwfyCqe+f9X3G89HI4s8+Mn9jlqbrAuDlZ2QsGXZytlY348Kat6ypSyyTq+nTvaUYwaTTzzI/TukPpGIlmAttte3IWAHwApNap2k3IkabaO1t40m8tfcvPZCv9Of3B86mafvIz3pQ+dNeZo9WZkxtj8KJEK3sd4P6rA3VvIgU3VpRqwcJbM6nh5InDSFhmLMCQw5MMiPD8CK83uraVvWlTl0fy6E2MsrJ2tTXClzfwO5JLBpZR1zrf6RQ7K1jndrL95DqPMjvVkIM37bNC95hUxCj2oWs39m+Xwa3qanadW7KuvB8hurHMTDq1pBPVcAc6OwbTSxxL70jqg8WYD8b0ipNU4Ob6LJ1LLwfUmi8CsEMcKCyxoqL4KLViqk3OTk92WCWFgdUk6QutOm0w0RJAZ2BCIftcy37Ivn6caTKSissaq1Y0oOcnhIyBFsLD/XQch0qtk8vJirit2tWU8YyOsBMEkR2UOFIJU8bVxcnk5QqKnUjOSyk9jZdH41Jo1kQ3Vh/oVZxkpLKNxTqRqQU4PKY6pQsr+uugPpeHKrlKntxH9oA3U9GGXoeFIqU1OLix+2uJ29VVIbr+YMV8RY5gg7wQbEHqDlVDODhJxZ6TbXEK9NVIbMsOo2gvpWIG0LxR+0/I/qr5n4A07bUe1nh7dSDrN/+lt/VfrS5L7v3fU2gCrw89FoAqWtM30iZcGv9GLSYkj9W90i/iIuegHOqzVr39LQeO9LkvyPUYZeXsiQVdwHlWChTlUmox5tv6kpsl8OgAsPPxr0WytY21FU1039r6kGcuJ5O1SxIUAFABQAUAZl2oaAfb+lILqQFkA3qRkG8CLDpaq2+pPPaL3ms9HL+EU7abw28r8Ge1WmwACg4zZOzrQjYbDkyCzynaI/VWwCg9d586uLOk4Qy92efa5exubjENorHm88y11MKUKAIjSMOxJ3gHsvYP0Ye6/n7pPReVUGu2XaU+2gvWj9P8D1KXRhEm0QKy1jbyuK8aa58+fl1H5vhWSWAr0dLCwiELXQGel8As8EkL+7IjIem0LX8Rv8qE8PKA+W9I4RoZZImHtIzKfFSR+FbO1rdtSjP+ZIE48Mmjvj9DywxwySJZJl24zzXryPG3I0U7qnUqSpxfNA4SUVJl27FtD97i2nYXWBcjw7yS6jzADfCoGr1uGkoL930Q5QjmWTc6zZLENAGQa2SSti5u+uCGIUcBGPc2ehGfiTUK5b4sdDM63Op2ii+708x1qlq2cUxZ7iJciRvZrbh4bzTdKlxv2DGm2H6h8U+6vmReldHPh5Wik3jMHgyn3WHj8CDRUpuDGtQsnbVOXde34LX2bYl9qSPMx22uitf8c/SnbZvOCw0SpPMoft38mX+phogoAwXTEP6RiLcJpbj+Mm45iqi9X9V+43Ho/LFok/Fl67JD7GI/eT5NT2n7S9xX+k3fp+T+xoFWJlxvpHE91FJJYnYRmsN52VJsPSgCqasQ/UiZjtSYj65233MgBAH7KiygcAKwGsXMq9zLO0eS9xOhFRikiXIqsTcXlPDFHTC5MLCrOwvbiNeGJN80sN5G5xTiTFb8hhQAUAFABQB5K3oArekdRMHM20YyhO8xsVH3fd+FRZ2dKXTHkW9vrl5RjwqWV7Vn57/M66H1MwmHYOiFnG5nJcjwG4eIFdp2tODyl8RF1rF3cx4ZywvBcvj1LBapJVi0AFACEUAIqAbhSI04ReYpL3Bk9UsAoAKAKfp/s5weLn7+TbVjbbCNYPbnlcHqKl299VoRcYbfQRKnGTyyU1i1Vw+MhWGUFVS2wUOyUsLADha3CmaVadKoqkdxTimsM96q6tw4CHuobm5LMzZszHibZZCwA6Uq4uJ158czkYqKwiZpgUFADXGaOilt3savbdtKDakyipboROnGosTWUdYIFRQqAKo3ACwFdSSWEdjFRWIrCOGkNFxTW72NXtuuMxfkd9clFS3OVKUKkeGayjpgsDHEuzGoVeQHz50RiorCOU6UKceGCwhxShwKAK7pTUzDTyGRgyuxuxRtm552IIvTFW3hUeWWFnqde1i408YfRok9D6HiwybES2BNyTmWO65NLp0o01iIxdXdW5nx1H/gf04RhCKAGsOjY0GyiBRyFwBfkOFQa2m2taXHOCz8PoLVSS6nT6InL4mmv+DWWMcHzf5O9rLxPSYdRuFPUNPtqMuKnDD/nicc5Pc61NEBQAUAFABQAUAFABQAUAFABQAUAFABQAUAFABQAUAFABQAUAFABQAUAFABQAUAFABQAUAFABQAUAFABQAUAFAH//2Q=="/>
          <p:cNvSpPr>
            <a:spLocks noChangeAspect="1" noChangeArrowheads="1"/>
          </p:cNvSpPr>
          <p:nvPr/>
        </p:nvSpPr>
        <p:spPr bwMode="auto">
          <a:xfrm>
            <a:off x="1524000" y="-852488"/>
            <a:ext cx="2552700" cy="1790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
        <p:nvSpPr>
          <p:cNvPr id="16392" name="AutoShape 12" descr="data:image/jpeg;base64,/9j/4AAQSkZJRgABAQAAAQABAAD/2wCEAAkGBxQTEhUUEhQVFhUXGRcYFxcYFRcVGhgVFRQXFxgYGBcYHSggGBolHRcXITEhJSksLi4uGB8zODMsNygtLisBCgoKDg0OGxAQGywkICQsLC8sLC8sLCw0LCwsLCwsLCwsLCwsLCwsLCwsLCwsLCwsLCwsLCwsLCwsLCwsLCwsLP/AABEIALwBDAMBEQACEQEDEQH/xAAcAAABBQEBAQAAAAAAAAAAAAAAAQQFBgcDAgj/xABLEAACAQICBwUEBgYHBQkAAAABAgMAEQQhBQYSMUFRYQcTcYGRIjKhsRQjQpLB0SRSYnKCsjNjc6LC4fAVJVOTsxY0Q2R0o7TS4v/EABsBAAEFAQEAAAAAAAAAAAAAAAACAwQFBgEH/8QAPREAAgEDAgMECQMDAgUFAAAAAAECAwQRBTESIUETMlFxBiJhgZGhscHRFELwIzPhJFIVNGJy8RZDgpKi/9oADAMBAAIRAxEAPwDcaACgBL0ALQAUAFABQAUAFABQAUAFABQAUAFACXoAL0ALQAUAJegBaACgAoAKAC9ABQAl6AFoAKACgBL0ALQAUAFABQB5dwASdwzPgKA3Mf05rVPNMXSRkQE7CqbCwORPMnfnVPVuJSllPl0N5ZaVQo0VGcU292/ovI0bVDTP0nDhm99fZfxHHzGdWFvV7SHPcymp2f6Wu4rZ81/PYTlSCuOOLl2Udhnsqx9ATQBG4fHMyKxNrqpPLMA1iausXfG0pdfBEpUo4PaY0ncwPhY/KkLWL2L5y+SO9lEfYafaHWtRpt+rulxbNbkecOFnerEQVrXXXGLR8YLjble/dxA2LWtck/ZUX3/OpNpayuJ8K5Lq/AROooIyXGdqukHa6NHGOCrGGy5Etcmr6Gk26XPL95FdeZOat9r8m2qYyNChIBlS6lbn3imYIHGxFRrjR44bpPn4MXC4f7jYY3BAINwcweYNUJKFNAGUf9tMW92EgTM+yqKQLEi3tAnhUOpVmpNJmYvNQuYV5QjLCT8ECa34sG/fX6FEt8FBpvt5+JHWqXSfez7l+C66razDEgo4CygXsNzDmPyqVSq8fJ7l5Yagrj1ZcpfXyLEKeLMzztG1gxEOISGGQopiDkra5Yuy7+VlFQ72pKEVwvBe6Da0q9aSqxzhcinnWPFnfiJfvmqz9RV/3M1n/DbRf+1H4HkaexP/AB5fvmjtqn+5nXYW2P7cfgbPoKdnw8Lye+0aFvEqCau6UnKCb8Dz27hGFecYbKTS+I/pwjlU0RpKSSTFB2J7vEPGo3AIqrYfG/nWU125rUq6jCTSx0JFGKcckntnmfWqP9VWf738WPcKPUchuLU/b3VeNSLjJt58xMorBKivQCGROs+n48FA00mdslW9izW3Dlzv0pdOEqklGO7ON4WTBtYdesZinJMzRpwSNigHjbM+ZrUW2n0qUeay/FkKdWUmM9E624zDuGjxEhsc1di6t0KsTTtSzo1FhxX0Eqclsz6F1U0z9LwsU+zsl19pd9mBswHS4rK3NHsasoeBOhLiimS9MigoAKAKv2h6T7nClQbNL7A57O9z6ZedRrupw037S20W27e6Wdo839vmZ5obVqfExu8IU7BtZm2do2vZcjnbnaq6lQlVTaNRf6rTs5qEk23z5eA/7PNMdziAjGyS2XPg32T05Uu1qcFTD6jGtWyuLZVYbx5rye5rlW5iBvjx9VJ+438poAh9F2MUV9xSPfnlsjfWAoONO7jKXd4uvmTX3QxmAQTxyRBV9l1k2QFDA22doDeQb2PDPnVvrdzbVKUYwacs9OiG6SktyS0eMzS/R2m1Gc+jwJrsfVpRg+b+0nSLTaRxBJyRu6Qclj9k28Tc+dabSqajQz4shVnmRw1P1Uk0g8qRMqmNNr2r2JJsq5br2OfSnr68/TRTxlv3HKdPjZ0j1ExzT9x3Dg3ALkewAftbe4jwNNQ1ag4cT5PwFOhLOD6L0dhu6ijjBuERUBPHZUC/wrMylxScvEmLkOK4BhQNjIOUsw9JnH4VX1u+zG6nyup+76IntNatNDhFxSMHXZR5EK2ZVcLcq17HZvexG69Odh6mUWcdHpToKcW+JpPpjbyIvQ2LMU8Tjgy+hNiPS9R4PhkmUttUdOtGS8V/k2oVaG5Mo7Vh+mxnnB8pW/OoGodxeZpPRr+/Py+5UFFVRsWaBDp/RSEEYY7Qtn3akX82qyVxbr9vyMhLStTnnNT/APTL/gMUssayIbqwBHDI9KsISUopoztWlKlNwnumOKUNlJ0BlidID/zN/vQxn8ayPpEv60fIk0e6TojVsnJA6EqfVc6rtOlQjXTr93D+Iuecch3gcLGp9i5P7TO3ptE2rW2jsaks0FHK8ER5ca3H1WQ2Yt23aQLYhIb+zGim3NpCxJ9EX41a6RTUq2X0X15fkYrvESP7ItW48XPI86h44lHsHczuSBfoAD5kVYapcypU1GLw39ENUYZeWW3SHZjgO8LNiGjS9ym3GCOgdhe3jc9aqLe+uKfKLz58/gSJU4S3L9oaKFIUTDlDEo2V2CGGXUbzzqJUc5Tcp7sWsY5D6kHQoADQBkPaDpPvsUVBusQ2B+9vf45fw1UXlTinjwNxoNr2VtxvefP3Lb8krqhrbh8NhxG4k2rkmygg35Z05b3EKcMMiappNzc3DqQaxhdSl46VTM7R3Cl2Zb5EAsWGXC1RKklKbaL20oyp28adTdLD/nkbJqnpcYnDI/2h7Lj9ob/XfVvb1e0gmYPUrR21xKHTdeTJacXVh0Pyp8gld0Of0eHrHH/IK88VPtLns/GWPmTdlkXFSSxMneopR2CB0YnZc+6HVgMicri+ZHjVjeaJKhTdSMs43ERq8TwSWEmsbcDRot9KlUVF92Xyf+QqwysklWyIp8xa6wFMfilbeJpD5MxYH0IPnWo0uWbdLwyQqy9csvY7pyHDYmYTyLEskagM7BV2ka9ixyGRO/lTeq0J1YRcFnD6e0VQkk2mXHTfa1h4pu7hjM6gjakVgF67G/b8chVfS0qrOHFJ49n82HJV0nhGgYHFpLGksZ2kdQynmrC4qtlFwk4vdDyeeZ3pJ0wzED6yX+2n/wCvJUCv/cZj9V/5qfu+iNF0ziV/2OQSLvhlRRfezxhQLeJ8rGpUWlTTfgaSlWhTtozk+XCvoZzhVJZAN5ZQPG4qv6mOguKaS8fubmoq1N6Zb2tr+k4c84pB92RP/tUK/wD7a8zQejbxdP8A7X9UUq1VBtmX7D6mYTZVnxgFwCV2oxvF7XJqyjaUsJuXzRkqms3zm1CnyT/2yZoGjcMkcSJF7igBc75c78an04xjFRjsZuvVnVqSnU3b5jqljRStEi2O0kP66E/ewsRrKekUf6kH7PuSKGz8ybboCegFzVHQoTrTUIbsebS3HmAjO8gjod9afStOrW9RzqcuWMeJHqTTWEPq0AyYd214UrjA/B4kI/gZ1YeW0vqKtNJmo1+HxT+XMYrrMRr2Y6XgRcVhsRL3CzoNmXa2bMtwRc7iQRbnYip+rW06sVKCzjPJe0boTSbTKTjoVWRgrBwGb2gPeFzY5899S7F1uxSqrDX09vgIq8PF6psXYPJ+jYheUwb70Sj/AA1Va0v6kX7Pux632Zp9UxICgBvpCVlikZBtMqMVXmwUkDzNceccjscZWTB4UaVwB7Tu3qWP+dUGG5Ye56ap06dHiT9VL5Iv69mgIB+kEdO7Bt0vtVYqxjjmzKP0kr55Rj8/yVvW7VZsFsMH7yN7ja2dnZcZgHM7xe3gaYuLXs1xRLLS9Zd1UdOoknusfQm+yrvNuXI90QLnhtg5W62/Cl2PFxPwI3pL2XDDn632NJNWZkys6Ca2HgP9XH/IK87lV7G6c0tpZ+ZOxmOCRxcokABGQIbzXMehz8hVjda3O5pumo8KfXOfshuNLheRMOhLAf6yqLpdtOtcx5ck8t+QqpLESXrekMyDtl1Tct9NhUstrTgb12QAr9RbI8rCrHTrxUZcM+6/kM1afEsoyWtOmmsoiEjoXRUuKlWKBC7m27cBf3mPACmq1aFKPFNnYxcuSPpfV3Rgw2GhgBv3aKt+ZAzPreshWqdrUlN9WT4rCwSNNnTDdJDZxGIHKab4yE/jUC477Mjq3K6fu+g22qYyV2S5akatO8izyqVjXNARmzDcbchvvUihSbfE9i70ywlKaq1FhLb2s0gVONIZr2vrZ8K5yGzOt+pMLAeit6VEvI5pe8udAmo3iy8ZTKAsg4Gqjhfgbl1aXWS+KHEGHdiAqsTyAJ+VdVOT2T+A1O6oLea+KNn1Mw8keEjWUEML5HeAWJAPLLhVzbKSppSMFqtSnUupSpvK/wAcybqQV5SsO2zpTGocjImHkQH7QWMxsRzsVFZn0jhJqnJLxJFB7osWD94VXaNGX6uOFtnPs5C6vdJOtuRAoAqvaHqv9Ow9kt30d2jvkDf3kJ4Bhx4EA8KXTqOnJSjujjWVg+fsVo2WOQxNG4kBtsbJ2vujM+WVaq3vaVaCeUn1T6EKdOUWe8ZoXERFRJDIhYAqChBIO6w4+FKV9buXCprP867HOzljODY+xfQ00EEzTRtH3rqUVhZiqrbaI3i5PHlVLqtaFScVB5xkkUItJ5NFqqHwoAQ0AMYtDQLIZVijEh3sFAN+fj1pPBHOcDnaz4eDiePDPL4D+lDZyxECuuy6qyneGAYHxBoDOBYYFQBUUKBuCgADwAriWNjrbfNns104RkWgo1AVTIqjIASNYDkM91QKmmWs5OUoLL8xaqSR7Gh0/Wk/5jfnSVpVmv2L5h2kvEewwhRYD8T6mplKjCksQSSEtt7nSnTgjC9AFbxmoWj5X22wyX3nZugJ6hSBTsK9WmsRk0vMS4xe6JnRmi4cOuzBGka8lUC/iePnSJTlN5k8nUkth5SToUAROI1bwruzvAhZjdjnmeZ65Ulwi90Nzo05vMop+aTPWH1fwyHaSGMEbja/zrnZx8BMaFKPOMUvciTApY8LQB5ZAd4B8aAEEY5D0oA9bNAC0AFADTF6OilKmSNGK+6SoJW/6p3iuOKawwO0ECoLKAB0FqTGEYd1JHW8nWlnAoAKAE2aAAigBaACgAoAKACgAoAKACgAoAKACgAoAKACgAoAa4jHKh2d7Wvsjfbdc8hUO8v6FpFSrSxnb2ioxctj1h8WG4EHkbfhSbPUbe7/ALUs+wJQcdxxU4SFABQAUAFACGgBFYHdQB6oAKAOOJxKRjadlRebEKPU1xtJZYqEJTfDFZfsPGCx8covFIjgb9lg1vG1cjOMu68i6tCpS5VIteawOaUNHB8WgOyXQHkWAPpSXJLdi405yWUm/cdgaUIFoAYxaUjYsEO0FJVmG4MMiL8SONqg3Oo0LeXBN8xcYNrKHitcXFS6dSNSCnB5TEtYOKYxDuYG2VxmLjhfdemal3Rpy4ZzSZ1RbO4NSE8rKEi10AoArOt+tP0QqiIGkYbWd9kLe1zbM7jl0pmrV4EV9/e/pksLLf2GmqWtz4mQxyoqm11K34bwbk0ilXcnhjWn6i7mThJYeM8iM1k13mSZ44QqiNipLDaLEbz0Fcq13GWEMX+p1KNV04Jcv/JYtS9ONioiZLbatYkZA5XvanKNRzXMnafdO4pcUlzTwyxU8Tim9pGmJ8PHH3JKq5YM43ggAqoPC/telRrqc408xLbRaNCtc8Nbw5LxZm0mnMSd+In/AOa/yvVS61R/ufxNvGwtVtSj/wDVfgMLj8SzqI5Zi5NlAkcknwvXFOo3ybz5hVtrWMG5wio9eS/Bu2F2thdv3tkbX71s/jV9HOFk80nw8T4dunkdaUJCgCusb4jEHkY19Iw3+L41gvSqWbqK8I/dkmhsPsCPbHn8qT6LJu7k/wDpO1+6Gs+kGw+EnmQAtHGzLfdcDK9egIiPY+c5NasaZO8OKn273/pGC3HDYB2bdLWrXxs6Chw8C+H3ILnLOcm2axa3mDRcWKFu9mjj7scNuRQxPUAXPkKzELZzuOxXi18CZKeI8RlurWuGP+mRfXyy95IisjMWVgzAEBTkuV91rVf3Fjbqi/VxhPmRIVJcW59CisuTjOO0TTMoxIw6sVQRByAbbTO7DO3ABd3U1HuJNJYKfWK06dNKLxlkZqlpCRMTGAzWdgrC5IIY23VHpSakin0+vUjcRWXzeGa3VgbAKAMh7RMY7Y6RCTsosYVb5C6FybcyW39BVdfyfJGp9G6cX2k+vJEPoTSz4aZZUvl7y8GXiDUGnUdOXEjQ3lnC5ounL3PwfiX/AFo10RcOv0drvKtweKKd9+Tbx038r2lS6jGnxR3exjLTR61W4dKawo7v8eZmkkxYlmJJO8k3PqaqZScnlm5p0YUoKEFhI1/s/wAS0mCQuSxBZbnM2DG1XFpJypJswmtUo07ySisbP5FiZrC54VJKopWon/cICd7Asepdy1/jWF1aXFd1MeJMgvVRM6UxRTC4gg2KxSMDyIQmrXQLvehLzX3Q1Wj1Geri2wkA/qkPqoNUd1PirTb8WP4wWTC+6K2em5/Swz4ESp3mdanCAoAzTtSW2IhP60Z/uP8A/uot10KHXFyg/P7EBqzpRcNiFlcMVAIIW18/EgVGpy4ZZKywuY29XjlthrkN9M4tZZ5ZVBAdiwBtcXtvtRUkpSyhN9cRr1nUisLluXHsrk/p1/cPrtD8KftnzZbaHL1Zx8vuaDUwvTjjMKkqFJFDIwsVIuCK41k6m08owjTmFEWJmiW+ykjKtzf2b3XPjkRVJcwUajSPQ9HrTrWkZzeXzXwZdOyeJC0zFRtqFs1swDe4HKpNgllvqVHpNKaUI55PPI0irMyRwxGMVDY5ki4UZm3PoPGot1e0LWPFWlj7nYxb2FgxIbcCDyNvwotb2jdR4qTyDi1uQkZvNiDzlH92GJfwrCekss3zXgkSqPdJDR/veVTPRNf1qj9i+omvsjlrfFtYHFD+pl+CE1uSMz5gNbeDzFP2Fc9yY0vrDLiIsPE9gmHQRoBfMAAbTftWA9Kj0bOFOrKot38hUptxUS69i2r/AHkz4tx7EV0TrKQLnyU/3qgavcYiqS6835DtvHnxG01nyUZL2gn/AHi/SGH+aQ1FuuhQ653Ye8a6srfFwD9tT6G9R6feRUWKzcw8zZKsjahQBi+vjX0hiPGMekKVV3/eXka/0aX9Ko/avoQBqAaYBQGAoA2Ds5X9Bj6s/wDOauLL+0veYLXX/rZeS+hO6Ve0Ep5RufRTUxblOVrVFLYLDD+qT+UV57qDzczftZOWxLML1Ezh5R0VRwpSOEpB7o8K9AsVi3gvYiHLvM6VKEhQBnvavFnhn5d8v3u6P+Go1yuSKbWo5oxftKFUIzIUAXXstb66Uc0HwJ/OpFt3i+0N+tNexGlVONCFAGH67rbH4m24upHnEl/jeqe9x2pvfR7P6NZXVk52V41EmlV2ALquzc2uQTcD1pVjJKbTI3pLRnOjCUVnDeTU6tjFkA+eInPWNR4CMH5sawXpVNu5hHwj9WyTR2Y8wTANmQBbjSvRaoo1pqTxyCsuSGGFzMjfrSSEdRtEAjoQKr9fmp382vZ9ELpd0k9Hbz4Vb+icedV/9v3G6/Q96aTaw8y845B6oRW0I58qDh4D5VtaDzSi/Yiue48n0fIiRyOpCSAmNuDBTY28DSY3NOVR0k/WXQ64SUeLoX3sY1g7rENhXPsTC6dJVtl/Et/uiq7V7fipqqt1v5f4HaEsPBtwrOksyTX0/wC8Zf7OH/H+dRLnoZ/XP2e/7DDQGMEWIjkYEhWuQN+486jwliSZUWdVUq8ZvZGi4DXXDyyKntqWNgWAtc7s75VNjXi3g0tLVbepNRWVnxLLTxZGJ67NfHYn+0A9IY6qr/vryNl6Mr+jP/u+xHQ4JnillHuxbG3zAkYgHwFs6jU6TqJ46Fpe38LRwU13n8MY/J70Xo552YJ9lHdidwVFJ+O7zrlKk6kuFC769ha0e1lz8F4/zcZI9wDuuL0hrDwSKU+0gp+Kz8TZez0foEX8f/Uariz/ALS95hNcf+un7voh/rTJs4PEnlDJ/IalrcqGRmgkthoRyjT+UV5zdPNaXm/qTzhjsa8OKhRyDDiFYIbWKzJnsk8Qy7vA1YVtNSs43EM5xliIzzJolhVUnhiyViGQ8K9DtlijBexEJ7nunzgUAUntTS8EJ5SfNG/yqPc9wqtYWbb3ooehlBnjDAEbQuCLgjqONQVuUFjj9RDPNZJjtCwaRYsCNFRTEhsqhRfacE2HHd6U/cRSksFjrcEpQa8GOezM/pLfuH5ii374nRf7svI1Gp5pSA13xssODkeG+0LC4+ypNmbpYceFN1nJQbjuSrGFOdxCNXutrJiLsScySTnnmSedULy9z02LhFYWEjvh8FKx9iOQnhsq3zAoUJPZMbnc0EvWnH4o3DVdJlwsQxF+9A9q+Z3m1+trVeUFJU0p7nnGoOi7mbo93PITHQFZC/2XtfowFrnoRYeXWsv6T2E6ijcQWcLD8vH8jVGeOTOVYnYkCinI+t6r934DYksDDYXO816HoFhK1t81FiUubXh4ESrLiZ2mS6kcwR6ir0bPkp4yh2XyZfZIPArkR6ithZS4qEGvAr6nKTNgw2rrYrQEIVLyxhpIhxZS5JA/eXd1Aqgua3ZXrqR6P/yS4xzTwzNNX8BPJiY1w6uZVdSLA+wVYZsfsgcb1fVbii6Lk2sNP6EWMZcWD6iFZAnmXa6aKnfGyusTspWIAhSQbKQd3I1FuIt4wUmr21Ws4ums4yQsmiJ1y7mXPedhvTdUbs5eBTuxuIruMeaC0FPJKn1TqAylmZSoABuT7VKhTk3sOW1hXlVjmLSytzX6sTXmQa6aCxAxkziJ3SRg6MqlhmiqVNtxBXj0quvaUpSUorJqNAvqNGEqVRpPOVn8lk1A1cdYsQMShCzBU2G3lAGuSOF9r4UqypSgm5LGRjX72lXlCFJ54c5fnj8E1FqvFBh548Op25I2XaY3JOyQBc7hnUunRhBtpblPXvK1eMY1JZUdjIYdHTH2O5l2xkV7trg7s8vjuqmq0ZqbWDdWV/byt4vjSwlnLSxhG06p4JocJFG4s4UlhyLMWt5Xt5Vb28HCmkzE6lXjXup1IbN8vcsDvTOA7+CWEm3eIyX5bQIvTyIRF6FwM6xrHMqhkAXaVrq1ha4G8eBFZWvoVaVVuMlhv+dCSqywdtZtDHEYYxoQsi7LxOfsyobqfA7j0JrRU7eMaCovmsYGOJ8WTxopZnQd7EY3GTglSNq2ZUqTccqy0tDuO14Vjh8c9PIkdrHBOKK18VwrC6EUWlAFAEfpvRMeJjMcl7XBBGRDDcRSZRUlhjdWlCrBwmuTInRGpWHgcPd3Zd20RYHnYDfTUbeMXkiUNNoUZccc5XiSOmtX4MVsmVSSt7MGKmx4Zbx405OEZbkmvb06y4aiye9EaDgwwPcpsk7ySST4k0QpxhscoW1KisU1gkqWPiWoA8pEBuAHgLUYA90AJagAIowA3bBr4eFUtx6P2VaXFw4fsePlsOKrJHqLCqM9/jTlpotnbS44Ry/FvP8Ag5KpJnerYQFAEfNoPDO5kaCJnOZYxqSTzJIpSlKPJMMD8CkgGzQAtACWoAWgBLUALQAUAJagBaAEtQAAUALQAWoAKACgAoAKACgAoAKAEvQAXoAWgAoA8PKo3kDxNqAyczjIxvdPvCuZRziXiCYyMmwdSejA0cS8QUk9mdr106LQB4kkABJIAGZJyAHjQBU9KdoGHjJWMNKRxXIep31DqXlOHJcy7ttBuay4pYivb+DngO0XDOQJFePqRtD1FJhfU3vyF1vR25gswal8vqW+GZXUMpDKRcEZgjoampprKKOUXFuMlho6V0SFAHFsWgJXaFxa43kXzFwN1NVK1On35JeZ1Rb2E+mJz+B/Kmv1tv8A718Ud4JeB1SQHcb0/CpCazF5ONNbnqlnAoA8u4AuTYDeTQBWdI9oGj4WKtOCw3hAz281FqlU7KvUWYxePh9Rt1Yrdi6N1/wEzBUxChjuDho7noWAF/Ou1LG4gsuL+v0BVYPqWa9RBwWgDjiMUiZuyr4kD51xtLc42lucf9qwf8aP76/nXOKPiJ7WHiviehpGI/8Aix/fX867xLxO8cfFHRMUh3Op8GBoyjvEjtXToUAFACUAZ9r72lJg2MGHUSTj3ifcjPI2zZunCrOy06VdccuUfr/PEZqVeHktzM5u0bSLG5xBHRVCj0q4WlWyW3zZH7aZYdWe1qZHC4wB4z9tVsy9SPtDw+NQ7jRk1mi+fg/z0HIXD/cbLgcYkqLJGwZGAKkZ3BqhacW01holDiuAZT2gufprC5tsRkC+QuDu9Kh3W6M3rbkqkefT7kDBhnk91Sfl61GSb2KeFOdTupslMHodlILMVI/VyPrTih4kqnayi8t4fsND1b0p3g7tjd1HPMjmal0p55Gls7ntVwyfNE7TxNM97QsdJI/0dGVEABa7WLsQCB4AEeZqHdzeFGPUvtDoQc3Wmm+Hbl18fcVHQmrs2Jd1iCjYNmLNYAm/IG+7hVbToTqNqPQ1F3qVC1ipTzz2whppjRcmGlMUos1ri2YZTxU8R/o1yrRlTfrCrLUKN2m6e63TLd2Y6ZZZDhmJKMCyX+ywzIHQ7/KpVjValwMpvSGzi6auI7rk/aunwNNFWpkANAFR0Rnicd/6hf8A48NZLXY8dzCPs+5Jpd0lnBAJsSByBb4Cq2lYV6vF2ccpPAtzS3OeCxiuoeNgyncR0NiDyIIItXKdavaVMrk1ujrSkiZie4Brc21dV6UakepDksPB7p84ZV2z6XmDR4aIkIU23sbFrsygHPcNnd1HKrHTKUKlb19ks/QZrSajyMevWqIROYHVLGzIrx4aRkcXVrAAg8czuqJO+t4ScZS5ocVKT6H0Rq7hZIsLBHKdqRI1Vze/tAAHPjWTrSjOpKUdm2ToppJMkqbOmP69Yh20hMrE2VYgoJ+wVJuByLE+lRbnPIpNacuziumSCNRTNiUAdEkI3E+tApSa2Nn1alZsLCzkliguTvPL4VYUm3BZNraOUqEHLfCJOnCQFAELrnpY4XBTzr7yJ7P77EKvxIp2jT7SpGHixMnhNnzLFG8sgUXZ5Gt1ZnPHzNbNuNKGdkl8kQEnJm16N7H8IIgJ2leW3tMr7Cg/srbd41nKmsV5SzHCXhjJLVCKXMy7XfVdtH4jui20jDaja1rre2Y5g5VcWF7+pg8rmt/yiPVp8D9hoPYXpdis2GY3C2kToGyYDpcX86rNaopTjUXXk/cPW8uTiazVKSDO9bIAdIHaF/qUOf7zio1dZaKbVIJ1IN+D+w91Px8YmkUsBZeNlAzzFzvpNGS4sHNMqRc5xzsQ+vmOU4gCBxbY+s2CLFr5Zjjbf5Vy4kuWBnWa0PVjF8+eceHtO/ZxKe+KgcGJPja1Jt362BrRZPtGvYaOKnGlMh1rlRsXMkwIZXIDD9VlVluPAiqu84XUxI2Gh8atuKm1u8otXZtZEniNtpXBvuurLkfnT1lyTiV+v5nOnV6NfNM4dpE695hkIVi22GBFyFYqBY8M/kaXdtKKT8RnRITdaUovGIvmQ+p2G2MVEFFyXku3JEVv8qh28eGoseJdarV7S2nxPGEuXtbRqYq3MWLQBWNFyXxGMyAKzqLjj9REc+udZrWYp1oS6rH1H6WxMw4gC4sd53WpWnajRp8VKXJ5YTpt8yL0bhe6DmwBlkeVhvALkZDyAv1vVdqV5GdVThHk11HIR5YJzCrZa0emU+C3SWzy/iR6jyztViIKh2g6mDSEalWCTJfZY32WU5lWtwvnfh50/b3EqFTjj/EJnFSWGYdrDq1icEwXERlQfdce0jeDc+m+tNbahRrvhXJ+D+3iQ50pR5k5q/2k4zDJHHdJIo1CqjKAQiiwAdc8hbffdTdfS6NVuXNN/U7GtJG16q6wR46BZorjOzKd6ON4PzB4is7cW8qE3CRLhNSWUTNMChnjtFwzEGWJHIyBZQSByvyrjinuJlFSWJLJm3aVg44Z8MsKLGGWVmCgDasUAv4XqPXhFQykVmo29GFvKSik/L2kFoeIPPErC4LoCOYLC9RY82jO2sVKtBPq0a0mrGEBuIE8wT86n9lDwNcrO3W0F8CXUWypwki0AFAFZ7SMA02jcSiC7bAYAbz3bByB1sDT9tUVOtGT6NCZrMWj5z0XjDDNHKBcoytbnY7vMVsK1NVaUoPqsEGMuGSZ9K6G1twmIiEiTRgWzDMFKniCDurG1KFWlLhnF5J6kmsoxrtc1iixeLUQkMkKlNsbmYm5seIGQvWg0m2nSjKc1jOPgRa81J4RN9g+BJmxE32VVU/iY7Xyt60zrc1iEPN/YVbrdmz1QEkomtw/Tl6wD+7I/wCdR626KnUl60P/AJfYpE8ZaRwoJO02QF/tHlUJ7mZlCUptRWebJLQ2g5JGzjew4bJFz+VLhTbJVvZVJy5xfwwaPq7oVcOpOyA7W2rDgNwqbTpqPM01naRoR25vcmadJhStfNCk/pMUQkYACQZ3su5wB71uI32tyqLc0uJcSXNFtpV52M3Ccmoy3M9h0rIu2VYq7EHaU2Itytwqq7SSz4m0dtSqKOcOKW26eTtLppnIeRQ8gFg7E39N1ddZvm+bG4WMIJxpvEX0RbOy+VC0oZryb1BH2T7xB53tl+dS7Fpyedyj9IoTUYcK9Xr59EaKKszKhQBVdGzXnxgAAtOB4nuIsz8qyWv1XGvBLoskmivVHmPxYhieZgSiZtbMhb5m3EAZnoKhWdpXuOKtTS5Z5e4XKSXJndJBYcRw8KiQrJYU45wda8CVQ5C1eg05RlBOOzXIhvc9U4cMc7ZdYcQmIXDozRx92reySNssWubjgLWt41aaVQp1ar41nC2GK8mlyM8xmn8RLCsEsrSRodpQ3tFTYjJjnuJ31dqxoKoqijhr+bEftJYxkjgaliDaOwqBxh53N9hpAF5EqvtEeoFZzWZJ1YrqkS7deqzT6qB8KAMt7VT+mYYcoZfjJH+VMXHcXmVurP8A0svd9SF1dH6VB/aJ/MKiQ7yM7Zf8xDzRtlWRtAoAKACgBCKAMX197L5FkafArtxsSzQg+0jE3Oxf3l6bx8ryx1RRiqdbps/s/wAkerRy8xMynwrqdl43VuIZGU+YIvV7GrCSzGSfvIzi+qJ/VnUfF4xhsRlI7i8sgKKB+zfNz4fCotxqFGiuby/BC40pSPoHVjQMeCgWCLcM2Y73c2ux6m3oAKy1evKtUc5EyMVFYRLUyKKZr3oSeWSKWBdooGVgCARcgqRfePeHpTFeEpJYKzU7apWhF090xvqVoGeOdppk2BZhY2uSxByA4ZU1RpyUstEXS7OtSqyqVFjK+rTL0BUwvRaACgAtQBD47VnCysWeFbneRdbnrbjTU6FOfNol0L+4oLFObSIzS+o+HeErCgjkGavmcx9lr3up/wA6adpSawkSYaxdqopylnHToR2qWpksE4llZbKDYISSSRbPIZUzQtJQnxS6FhqWtUri37KEXl756eXMvYqwM2KaAISPQ7JPM6sCkzByDcFXCKhsdxUhQehv5UuqaVK7kpweGuXMdp1OFYZIjBgoyNmGBDDoRYj0qTptj+kpcDeW3l/TkJnPiZGaI0RJFGsbsrBPZV87lB7u0LZNbLfwqqudBlOs5Qkkn8h1VljmTcaWAFaGhSVKnGmuiwMN5eT1Tpwgda9VYMegWcEMvuOtgy36neOhpylVnSnxweGckk1hmd4nsXe/1eLW37URv8Gq3p61LHrw+Dx+Rh266Me6K7Go1YHE4h3A+zGvdg+LEk+lJqazNrEIpfM6qC6mm4HBpDGscShEUWVRkAKqJScnxS3H1yHFJAKAKXrzqrLipYpoSpKq0bKx2fZJDBlNjmCLWPOm6sOOOERL23dek4J8xhq9qVPHOkkpQKjBrBrkkZgbt17UxToSUk2VVnpVWnWU5tYRodSzQBQAUAFABQAUAJagAoAWgAoAKACgBL0ALQAUAFABQAUAFABQAUAFABQAUAFABQAUAFABQAUAFABQAUAFABQAUAFABQAUAU3XbXFsI4iiUFyoYs24AkgADicj8PKLc3HZJY3Zc6RpSvW5SeIrw3yedSNb2xTmKQAOBtAjcRe340i2unUfDId1bR1ZxVSDzFvHMda0a6x4RxFsl5LAkDIKDuueJ6U5XuY0uXUjadpNW9TlF4iur8RzqrrSmMDAAq671PI8a7QuI1eXURqGmVbJriaaezRYakFaQr6QaRnCnZRGKXG9mX3vAA5eVZ3VtZnbz7KkufVsfp0k1ljzAzncxvyv8qf0jU3dJxqd5fNHKtPh5oZ6RxTNN3SkhVUM9sixckKt+AsrE+VJ1zUJ21OMKbxKXXwQUYZeWdcI5DADjw4VU6TqtxK4jSqNyUvHoO1ILhyStbMiGWaxdrXdTtHBCHVGKszMVuVNjsgDIeNWlrpkq0ONyxnbln8DE63C8JF90Np2OfCJih7KFC5v9nZB2geosar6tKVKbhLdMejJSWUQGqPaHHjsQ0AjMZsWQkg7QUi+7cc728afrWVSlSjVez+WREailJxE1/17+gMkcaCSVhtEE2Crew3bybH0os7V3Ems4SCpU4EOdRNc1x6sCmxKgBZQbgq2QINdu7OVu1zymFOopltqGOFG1o1yZJHhgsDGdlnIv7VgSFHIX3/6LFarwckVeoaj+n9WKzJ/If6n6z/SLxy2EozH7Q/OuUavFyYadqH6j1Z8pL5o5az639zJ3UNiw95jmAf1R15nhu52VVqqHLqO3t9G3WN5PZHfVXWn6QxikXZkAuLbmA+RrlKtxPDGrHUf1D4JLEvkyzmny0KFpPtIRWtAm2oPvHINY2uAOHI1Dr3apy4UssvNP0SpdU+1lLhT265LTq7ptMXEJEyzsynerDhT9GqqkeJFffWU7Sr2c/c/FFU092iGOVkgRWCkqWYn2ips1rbhcEX42pi4uuzlwrmyw0vRXdwdScuGPTluWTVXWRMZGWA2XWwdN9idxB4g07QrqqvaRNR06dlUUW8p7MnKfK4rq6daWeaOKypAwR2IuWk2QxC8ABcZ53N6qNV1T9HiMVmT5j1KnxLLHX0l/wBY+i/lVH/6kuP9sfmO9hE9Ji3BzJI5WH5UqPpHXz60Fj3g6ESVBrYJ5WSILXQCgAoAKAMc7TXvjn6Kg/ug/jVTfv115G39GV/ppP8A6vshx2UpfFueUZ+LL+VJsf7nuO+kzxaxX/V9mRvaC99IT9Cg/wDaQ/jXL15qsd9HY4sk/FsneySP62ZuSKPU05YL12/YRPSeX9OmvazUKtTGkHi4u7mP6stz4SAe0P4lF/FW51lPSGzfK4j5P7P+ewkUZdD2DbMVnrS5lbVVUj0H5LKwcIYSGkcm7SNtHpZQqgdAFHxp7Ub13lbtMYWMJHIR4Vgf4CO5vy/GrT0dtuKrKs9orC83/garS5YJGtkRj517T9E/RsfLYWST6xfB/e9G2h6Vo9IrcVJwf7foyJXjh5Oeh9cWg0fPg7Me8PsMLWVWttqc+NviaVd6c61ZVE1jr7v8cgp1eGOCH1d0q2FxMU65mNrkc13MPMXqdcUFVpOn4jUJcMsjrW3Tv0zFST2IViNkNa4VVCgZE8qj2Fm7eDUt34CqtTjfI1bsX0P3eFfEMPamay/2cdwPVix8hVRq1biq8C/b9WP0I4jnxNGqrHzPu0DV7ZLYuMZG3fjlYACUdAAA3QX4GmK9PiWUVep2Xbw4495fP2FMgmZGDIbMNxHOoKeHyMrCcqclKPJo8SNckneTc+JzobbeWdq1Z1ZOc3lmjahaCMaieQEMwsineqHifGpdvT/czSaTZOnHtZ7vb2L/ACXAipRcmG6z6EODxDRZ92bvEecZPu35qcvC3Oqm8pcMuPozaaBeqpS7B7x28v8AAmhNOSYbvO7NhIhU24HPZYdRc+tMUK7pPKLHUdOjewUW8NbP6kQ7f66CmpScnlk+hRjRpqnHZI1/s60KcPh9txZ5bMRyW3sj8fOrazpcEOJ7sw2u3quLjhj3Y8vf1LZUwpCuvodYJcRiBIFik+tlDDJXVbF1N8gQBcdKqNT0tXuGpYa5DtOpwrBw0RjjPEsuw0Ya5Ctv2b5E23XGdqxNzRVGo6alnHUlolcFDdr8B86tdEse3rdpLux+b6fkaqzwsEpW4IgUAFABQAUAYp2htfHzfwfyCqe+f9X3G89HI4s8+Mn9jlqbrAuDlZ2QsGXZytlY348Kat6ypSyyTq+nTvaUYwaTTzzI/TukPpGIlmAttte3IWAHwApNap2k3IkabaO1t40m8tfcvPZCv9Of3B86mafvIz3pQ+dNeZo9WZkxtj8KJEK3sd4P6rA3VvIgU3VpRqwcJbM6nh5InDSFhmLMCQw5MMiPD8CK83uraVvWlTl0fy6E2MsrJ2tTXClzfwO5JLBpZR1zrf6RQ7K1jndrL95DqPMjvVkIM37bNC95hUxCj2oWs39m+Xwa3qanadW7KuvB8hurHMTDq1pBPVcAc6OwbTSxxL70jqg8WYD8b0ipNU4Ob6LJ1LLwfUmi8CsEMcKCyxoqL4KLViqk3OTk92WCWFgdUk6QutOm0w0RJAZ2BCIftcy37Ivn6caTKSissaq1Y0oOcnhIyBFsLD/XQch0qtk8vJirit2tWU8YyOsBMEkR2UOFIJU8bVxcnk5QqKnUjOSyk9jZdH41Jo1kQ3Vh/oVZxkpLKNxTqRqQU4PKY6pQsr+uugPpeHKrlKntxH9oA3U9GGXoeFIqU1OLix+2uJ29VVIbr+YMV8RY5gg7wQbEHqDlVDODhJxZ6TbXEK9NVIbMsOo2gvpWIG0LxR+0/I/qr5n4A07bUe1nh7dSDrN/+lt/VfrS5L7v3fU2gCrw89FoAqWtM30iZcGv9GLSYkj9W90i/iIuegHOqzVr39LQeO9LkvyPUYZeXsiQVdwHlWChTlUmox5tv6kpsl8OgAsPPxr0WytY21FU1039r6kGcuJ5O1SxIUAFABQAUAZl2oaAfb+lILqQFkA3qRkG8CLDpaq2+pPPaL3ms9HL+EU7abw28r8Ge1WmwACg4zZOzrQjYbDkyCzynaI/VWwCg9d586uLOk4Qy92efa5exubjENorHm88y11MKUKAIjSMOxJ3gHsvYP0Ye6/n7pPReVUGu2XaU+2gvWj9P8D1KXRhEm0QKy1jbyuK8aa58+fl1H5vhWSWAr0dLCwiELXQGel8As8EkL+7IjIem0LX8Rv8qE8PKA+W9I4RoZZImHtIzKfFSR+FbO1rdtSjP+ZIE48Mmjvj9DywxwySJZJl24zzXryPG3I0U7qnUqSpxfNA4SUVJl27FtD97i2nYXWBcjw7yS6jzADfCoGr1uGkoL930Q5QjmWTc6zZLENAGQa2SSti5u+uCGIUcBGPc2ehGfiTUK5b4sdDM63Op2ii+708x1qlq2cUxZ7iJciRvZrbh4bzTdKlxv2DGm2H6h8U+6vmReldHPh5Wik3jMHgyn3WHj8CDRUpuDGtQsnbVOXde34LX2bYl9qSPMx22uitf8c/SnbZvOCw0SpPMoft38mX+phogoAwXTEP6RiLcJpbj+Mm45iqi9X9V+43Ho/LFok/Fl67JD7GI/eT5NT2n7S9xX+k3fp+T+xoFWJlxvpHE91FJJYnYRmsN52VJsPSgCqasQ/UiZjtSYj65233MgBAH7KiygcAKwGsXMq9zLO0eS9xOhFRikiXIqsTcXlPDFHTC5MLCrOwvbiNeGJN80sN5G5xTiTFb8hhQAUAFABQB5K3oArekdRMHM20YyhO8xsVH3fd+FRZ2dKXTHkW9vrl5RjwqWV7Vn57/M66H1MwmHYOiFnG5nJcjwG4eIFdp2tODyl8RF1rF3cx4ZywvBcvj1LBapJVi0AFACEUAIqAbhSI04ReYpL3Bk9UsAoAKAKfp/s5weLn7+TbVjbbCNYPbnlcHqKl299VoRcYbfQRKnGTyyU1i1Vw+MhWGUFVS2wUOyUsLADha3CmaVadKoqkdxTimsM96q6tw4CHuobm5LMzZszHibZZCwA6Uq4uJ158czkYqKwiZpgUFADXGaOilt3savbdtKDakyipboROnGosTWUdYIFRQqAKo3ACwFdSSWEdjFRWIrCOGkNFxTW72NXtuuMxfkd9clFS3OVKUKkeGayjpgsDHEuzGoVeQHz50RiorCOU6UKceGCwhxShwKAK7pTUzDTyGRgyuxuxRtm552IIvTFW3hUeWWFnqde1i408YfRok9D6HiwybES2BNyTmWO65NLp0o01iIxdXdW5nx1H/gf04RhCKAGsOjY0GyiBRyFwBfkOFQa2m2taXHOCz8PoLVSS6nT6InL4mmv+DWWMcHzf5O9rLxPSYdRuFPUNPtqMuKnDD/nicc5Pc61NEBQAUAFABQAUAFABQAUAFABQAUAFABQAUAFABQAUAFABQAUAFABQAUAFABQAUAFABQAUAFABQAUAFABQAUAFAH//2Q=="/>
          <p:cNvSpPr>
            <a:spLocks noChangeAspect="1" noChangeArrowheads="1"/>
          </p:cNvSpPr>
          <p:nvPr/>
        </p:nvSpPr>
        <p:spPr bwMode="auto">
          <a:xfrm>
            <a:off x="1676400" y="-700088"/>
            <a:ext cx="2552700" cy="1790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
        <p:nvSpPr>
          <p:cNvPr id="16395" name="AutoShape 18" descr="data:image/jpeg;base64,/9j/4AAQSkZJRgABAQAAAQABAAD/2wCEAAkGBhQSEBQUEhQUFBQVFxQUFRUUFBQVFRUVFhcVFRcXFRYXHCYeFxkjGRUVHy8gIycpLCwtFR4xNTAqNSYsLCkBCQoKDgwOGg8PGi0kHyQsKSwsLCwsKSwsLCwsKSwsLCkpLCwsKSwsLCksLiwsLCwsLCksLCwsLCwsLCwsLCwsLP/AABEIAOwA1gMBIgACEQEDEQH/xAAcAAABBQEBAQAAAAAAAAAAAAAGAAEEBQcCAwj/xABSEAACAQMBBAUIAwsJBgUFAAABAgMABBESBQYhMQcTIkFRFDI0YXFzgZEVsbIWIyRCUnJ0ksHR0lNUVWKCk6Gj0yUzNUPC4Rdkg6LwRGOz4uP/xAAZAQADAQEBAAAAAAAAAAAAAAAAAQIDBAX/xAAyEQABAwEECAYCAwEBAQAAAAABAAIRAxIhMUEEEzIzUWFxkRRSgaGx0SLwYsHh8UIj/9oADAMBAAIRAxEAPwC13H3FgvLYyymQN1jr2GAGBjHAg+NX56IrX+UnH9tf4a9eib0A+9k+paNsVz0qTCwEhebQ0ak6k0luSBoeiqFCdFxdITz0SKpI9eFr1PRqP57e/wB9/wBqNKetNSzgtxotIYD5QV/4aj+e3v8Aff8AauP/AA1/89ef3tHFNijUs4J+Gp8PlAx6M2/n93+uf311H0dzIcptG6X+038VG+KejUs4fKPDU+HuUE/cPdf0nc/+7+Om+4a7/pS5+Tf6lGxFPT1Tf0lPw7efc/aBzuLef0pcfJ/9SuDuLff0pN8n/wBSjulilqm8+5S8Mzn3KBodztooeztN+P5UZf8AwdjivQ7tbT/pL/ISjWmIo1Lefc/aPDtGZ7lBX3N7T/pL/ISuTu5tXu2iP7lf3Ub4pYo1Tefc/aNQ3ie5+0Ctu7tfu2gn92v8FPDsbbKnIvIH9Tpw/wAI6OqYigUm8T3KPDjInuUEmy21/OLP9Vv9Km8j23/L2fyb/So3xT0ascT3T1P8j3QP5Htz+Ws/k3+lXJttufytp8v/AOdHWKWKWq5nujUfyPdA0abbU5LWbeps49vZANepl23+TY/5n8VGZFPijVcz3QKB8x7oK67bf5Fl/wC/+Oo+0Nq7ZhieV0s9Eas7Y1k6VGTga+PAUe4qo3vH+z7r3Ev2DUuZAJkpPpENJtHuvTdnaDT2kM0mNciBm0ggZPgCT9dKqjcbaf4Fbpp5RKc5/wC3rpq1YZaCt6ZlgPIKH0TegH30n1LRqaCeiY/gDe+k+paNRSo7tvRc+jblvRUe1N8YYL2C0fVrnBIbhpXmFDZOe0QQMVfZrG+kyzkmv5riE9rZ8Nq7DxJkkfPwHH4VqmwdsLdW0U6cpFDY8D3qfWDkfCm10khepWoBlNj2549cfhWDGh7dvfSK9nuYolbFuVXWSMPksCVHgCh9tPvtthoLRuqGZpSsEK95kkOkEewZPwoQ6MtjeQ7SvrYsWxHAwJ/GGCSfm5pkwQEUqLTRe845dxPytPzSrxe4UMFLKGbJVSQCcc8DmcV7VS5E9KmzT0IT01LNR9oXyQxPLIdKRqXY+AAyaSrG4KPNtyFblLYuOukUuqd+kZ4nwHA/Kp9Y3vDaTxtDtttQbrUZoTj73bN2Yx6mKk5HjJ6q1+3uA6K6HKsAykciCMg/Kk10yuivRFNrXNMzceRGIXtT1zmlmqXKE5ps0zNTK2eRoQoW379obWeWNdTxxu6qc4JVSQOFVHR7vPLf2fXTIqNrZBozpYLjtAEkjiSOZ5VfbRj1QyDxRx81IoY6JUxsi39fWH/MeovtLqaG+HcYvkX+hRjTUga8btn6tur0l9LaAxIUtjs6iOOM4qlzL2p6qd257prcG9jSObJBWNtS4HI8zjPhk1a0KiLJIT1Ub3/8PuvcS/YNW2aqd7/+H3XuJfsGpfslZ1Ng9Chzcf0eH3Q/ZTUtxvR4fdD6xSpU9kKaO7b0Cfom9Bb3z/UlGpNBXRL6C3vn+pKKdtXogtppTyjjdz/ZUn9lKjux0WWiAmkwBDG5duJxtCZwCtxcyp7Y4gIh8POqF0ZXJt5LnZsh7Vu7PFn8aFznI8eJB/t1e9Hdtp2ZbZ5snWN62kJcn46qFelXZFzHcW97ZBhKPvDmMZbtcEJGMaeLLk+Ipm4By9ppFSo+iTANw5FuCJbZPK9ovIeMNnmKPwa4cZlf16UKoPWXqrQ9XvKfCWy+ZDg/PCUUbsbJ8ntIoj5wXMh5lpG7TsT3ksTxoS3wmEW3Nlvy1CWMnxB7IHzem64A81nSNp7mDCyQPQT7lR+kuwNteWm01LaYpI45hzCoTgso7sqzKcd5FaRFKGUMDkEZBHeDxFQ9ubIW5tpYX82RCvsJHA+0HB+FAG5++3k2z7iC49IsMxhDzkGdMQXPPtYX5eNGy480oNekIxbd6HDsVO2r1l/tiOGKWSOCzUPOY3K6pGIKxnB4ngM+rVWg0Pbk7vm1tQJOM8pM07flSv2m+Azj4UQ02jMrGu8EhjcG3f6kTQft1xf3i2SnMMOia8xjtYOYoD7SNR9S+urjereFLK1eZ+JHZjQc3kbgqj4/4A0L7C6L009dcSz+Uy/fJTHM0YDt2iBpwTgkjjSdwC0oBrWmo8xkOvH0+UYba2WtxbSwt5siMnsyOBHsOPlQn0S7ZZ7VraX/AHto5iYf1QSF+AwV/s1YDo5g75bs+27m/ioSm2Uuxdq28kbOba5BhlLsWIcnOSfztJz4BqRJBBIWtJrH03UgZOIuzHrmEX9Juv6KudDFSFVsqSDgOpYZHiAR8aqLTfVLKyt4Uimuplt4ndYgW0BlzmRuOnJzgcTV70gn/Zd37lv2V4dGuyRBs6E83mRZZGPnMWAKgnwC4Ueygzau4JUywaP+Yn8sPTiuZN3F2kkNxcm4i1RL+DLMVjUt2stpAYtg44/Kh7a2wW2PPDdW00ht2lSKeCRyyhXOnUpPgePHj68cKMtobdYytb2qrJOoDOXYrFCreaZCASWODhQOOOJA40B9Kex7tbAyzXmtVePVEkSxx5JwCvEtkE95NJ4AE5rTRnPLwxxhpug8D+4rU7j/AHbfmt9RrJOj7ZO0prCNra+W3hBkCoYVc51tqyWB78n41qbZWA5JbTGcseZwvEnHfQx0Pr/siD1mU/5r03CXBZUnmnReRfeMRORVXdb17Q2Y6HaCx3FsxC9fCulkJ72Xl8MDlwPdV30ibclg2Y9xayBT97OvAbsSMq5XPDPaBzXv0jzIuzLgMMl06tFxktIxAQKO86sH4VQb72DQ7tdU/nxxWiN6mWSEEf4UjIBHJaU7FQ03loBtQeB5wjHdud2srdpW1OYY2djjixUEk1UtvRcXLf7PgSSIEg3M7FImIOD1QUapBz48B4ZqJvvdtBsOQpkHqYo8jmA+hD/gTRfYWyRxIkYCoqqqgcgoHDHwq+SwgNBqETJIHC7/AKhXY+0NrC8SO7ht+oYOTJAHOkgZUEs3DJ9VXW93/D7r3Ev2DVvmqne70C69xL9g1LhDSubSHh7SQALskN7jejw+6H1ilS3G9Hh90PrFKinshZUd23oEuiX0FvfP9SUQb17Ca8tJLdZDF1mkFwurshgWXGRzAI+ND/RJ6C/vn+ylHFKiJpgcllobi2mxwyUXZWzxBBFEpJEaKgJ5kKAMn18KlaaenrVdBMmSmxQhvruS97cWkqSrF5MxY5UsT2o2GkZx+IefjRhSpETirp1HU3Wm4rkCsw21uclzvAjI3BI457gAcmVsRgnvL6fknrFH28e20tLWWd+UakgZA1N+Koz3k4Hxqi6NrJ/JWupuM143XufBSMRqPUFx86lwBIBXRQc6kx1UHl6n6RcKekKerXGs72nsK8u9swNPHiytyXTtqVZlBwxA46y2nmOAWtCVafFPUgQt6lU1A0RECFzihPpI3Ze9sTFEoaUSRumo6QMHDHP5pai2mpkSIKim803h7cQg/bexLuTY3k3YkumjSNzqwpwRqOTjjpB+NXm7NpLFZwRzY6xI0RtJyMqMc/hVrT0gIMq3VS5tmM5QFc7Gv7S/nubVI7mG5Ks8Tv1bqyqFGGPD/wCcqG+lXyySzWS6MUEYkULbxuZHkY5yWcgDguSAAa2ArVVt7deC9VFuE1rG2tRqIGcY44PEY7jUuZIIC6KOlWajXOAuzi+72XnvJeFLCZ40eVuqIVUBZjrGkYA8M5+FBnRq20orKOEWsaxgsUknkaNsMxY5iCljxJ544YrS1THAcq6xTIkysm1g2mWWQZM3ofs922aZZ7yQTyJxiRV0Qwk8yiEks/8AWYn1YzVT0t6jsuWNEd2kaJQEUsRh1cnA7uzj40bYptNOLiFLaxbUa83xlgh2CyF7sxY5laProFVlYYdG0gciOBBGeNDWzN5L3ZqC3vbaa5jTsx3FuuvUg5ax6h48fbzrRiKfFBbmFTK4Etc2QTMcOhQhs3pD8ouI4Us7sK5IaWSIoiYBOTz8Md3Orne30C69xL9g1bYqq3t9AuvcS/YNS6bJlc+kOaWmyIuOcob3G9Hh90PrFKluL6ND7ofWKVFPZHRZ0d23oEuiM/gT++f7KUcE0C9Eh/A398/2Uo4oo7tvRc+i7lvRO8oAJJAA4kk4AHrNRdnbbguM9RNFLjgerkV8H16TwoC3+gn2pdfRlvL1MSRia7l06vOOIosBgTnDMR7PYcr3l3Cv9hyrcwylkUgLcRArpJ5CVDnSCeHHKnl4CugMBXVK+nqVDPR7vUdo2EVwwCucpIBy6xDhivgDzHtolqCIRKi7R2ZFOmieNJU56ZFDDPjg9/rob3035h2bGkaKHmYARQrwAHmgtjkueAA4nkORwWmvnvbe27m22vNO4AnWR9KypqQxcVj0jnp0gcVI459YrGo8MEr0NA0c6S+xwExMTyWw7gz3MlmJbwt10ryPpZdGhC2EUJ+KNIBwePHjxoloT3F39TaKuOraOWPSXXOpcNnBV8DPI8CAfrosFWCCJC5arHMqFrxBnDglVdvBtPye1mm5mON3A8WAOkfE4HxqxqNf2aTRvHIoZHUqynvUjBqlmIm9CO6XSRDLEFu5I4Z1ADayI0kx+PGScce9c5Hswag3HSnGNoKFbNkEZGdULFpSQVkXA1GMYK8OevPIZoDv933ivvJGYAmVUWRxkaH/AN25A554A8uOfCjr/wAHo+rXFzJ1v/MbSpRj/VjJygHIdo+vPOuFtSu8XASMea9yro+g0nBxc4hwkADD1z6K43c3x8s2hOkJzbRQxkEoVLSs7gt2sNpwuBkDzSfXRfVFupunHYxsqFnZzqkkfGpiBgDAGFUDkB6+81e12NmPyxXjVbFs6vDKUjQ9vlvV5DEjKgkd3VQhOMqO1IQfEKDjuyRRBVHvdu6Ly2KcBIvbiY9zjuP9U8j6jTMxcsKlqybGKn7H21FdRCWFwynmOTKe9XXmrDwNQdmbzrPe3Fsi5W3SImQNkF3L6kAx+LpHHPMkd1YxZWUssvVwxyGUhtSqyow0EKysSy5IJxjJ761To83UezjkaUKJJSvZXjojQHSpI4E5ZmOOHaxxxk5sfayXLo+kvqkS2OP+IvpUqVaruUbaV+sMMkr8FjRnb2KCT9VV+6W8a3tssoAV/NlTOdEgxqGe8cQQe8EVJ25soXNtLCxKiRCmocxnkRnng1mXR1eSWm0ntZcL1mqJl4466MalK+ooH494K10U6QfTcRiL/Rcz6pZUaMj85LXRVTvZ6Bde4l+watqqd7PQbr3Ev2DXK7ArWrsHoUN7i+jw+6H1ilS3F9Gh90PrFKoZsjoilu29AueiP0OT3z/ZSjhjwoG6JB+BSe+b7KUc4p0d2Fz6JuWr56vt/rjZG2793hEgnddSsShZFz1TI+Dw0kjkf8Ku9p9PEV1C1vHYySPOOqCO66WL9nHAEnny+qtU25ujaXoAuoI5cZ0lh2lzz0sMED414bE3AsLNw9vbRo45Pgs49jOSR8K6LQXUudwN2vINnwW5xrVdUhHIyOdT49WTj4URUqWKiUJqzzpHvBcyx7NgiSS4lGppHXItou+QHmH54xy+IzoZrD9/91r2K/mukSVlkcOk1uWLoNKrpYJ2lxpx4Yx7KyqOsjCV2aFSbVqQXBpi6cJyWsbq7sxWNuIohnvdz50j97Mf2dw4Vc1iu4fSJfSXkNs0iTrI5DdYg6xFVSzYZMcQFPnA1tNNjg4S1TpdCpQqWahkm+ZldUqYU9WuZZh0xWfVPb3ijip0N4kxnr4sn1FZP1q04CgzpattezwveZ7dR7ZHEX/XRpUNbDieK3fUtU2t4T2x+0qVKlVrBKmxT02KELLN4YPI9twSjgksiPw8ZPvEo9mXVva2a1SgLpWtuFlIBxFykWfASdr7Ua0eipAiVhSbZc4c59kqVKmaqW6RrLuki28n2ja3S8NRTUe7VE65+JjYj2LWnlu7voI6XrTXZIw5pPHj+2Gjx82X5Vvo7rLxzu7rnrttMMZQeyOVNVe9foN17mX7BqyiHZHsFV29XoN17mX7BrmdgVrV3Z6H4QzuL6ND7ofWKaluJ6ND7ofWKVRT2R0RS3begXHRD6HL79vsJR2aBOiE/gcvv2+wlHWoU6OwFzaHuWqs2Ltd5V7aKG1yKRE4kVAh4a34YbllR3n1ZqWNocZQY5B1ZAzp4SZAP3vHFhxx7ap4th3MbSdTeArI7SHrYVkZWbhpVlZRpACgDHcck5rifY1+xP4bHoK6CBblWHHg6ssgKvjn3eAFawuqUSqc11VbsPZbW8eh55JzktrlEQbJ5/7tFB48eOTx51Yikmkaq7C9cahcNFku5QRa2VYlAxrYjzuZPLnjjjNWhoJl2JtKFy0E8BiV55TEIghm63zU806ChGQQe2TxxTCCru62rCJI9Cq8rOkZ7OHjWRWYM/DUo0qeBxV2BVD1ZluVAHCEo7uY2QtLpdCAxGH7DHlnHjV9QUBPSpUqSaqNts2UDQRywDMkjSOo0GPtRlVYYLawpySAME54VOhnYg6104A/GB1HGTj1Dlk4z4VS70bNnkdGiSKVAkiOkhI1axgc+yVB4kczUPaGxZFnDW6SMinrZIjIOrkbT1emEO3Y7LMSOCnA7+NVFylFVrNrQMRjIzjIPDu4rwPDHKvWouzINEMaaVTSigonmqcDIX1A1KqVSVKmJqFtm76uFmKyOOAYQhzIFPBmQJ2iQDns8eHChErw3isYJIQbn/dwuk+QWGGiOoHs8Tjw76s43BAI5EAj40GXEsrhmeGeRZUwhSPtqhMoxxOYWK9STwJ58PAo2SrhCJM51NjJydJORx9WcfCmQkMVNpqRpUkyuR66hba2LHdRCOTVpDxydk4OqJ1kX4ZUVzt8RG3kE4doiAHEayMxBIHmxAuR447s1VbL3qJMcQtpzhFDukZVI3B0lGEhDDx4Z4UxOSSI1uFLFQcsuNQ8M8s1X71eg3PuZfsGvK02yQ1vFIr9ZKsh1hDoBixkM3JSRxA9Rr13p9Bufcy/YNS7BRV2HdChjcT0aH3Q+sUqW4no0Puh9YpVnT2QnS2G9AueiZCtrMCCCJ2BB5ghUyD8aIt5NjvcxqqOqFX15IJHBWGMDmCSM8uGeI51S9HJ7F5+mT/soxIqqNzAsNGEUgP3FCq7v3asTFJHGrOHZFZ8DDZIXhwyOB4ca6g2NfAjNwCOzkF2PLqs/i5wSsvePPHhRSK6FayugBC+ztj3i3CyySIRwVwrnimZWxgp3F1xx/FNFFPSqSU4Vdt21kkgeOFtDP2NeSCingzLj8bGccuND/kO0TKkpZQyhh1YderwVtyQRpy2WSbieIyvroxNKmDCIQdc2u0DGAPOfrOtbWoIHbEejHmtgRk44ZLcKJtmNJ1Y63z8tnlyDNpJxwyV0k4781KxSoJlEJ6FNpQ3izs8JkZRISqsyFGQwkkacgj76QB4UVZpUgUFB/0ntDUzeTnnpVeyV0ZVsth/O89cjwFPJtK+bj1RTByB1ecgEHD4b8k44HuzRfSqrSUIT+mbwyqepZUBwV6tu0pMa8Tk8R22BHdzFFtMBSxSJTCRoNvd4Loah1JdQXOOrkHWIGuho8047McPHv6wdxoyxSxQChCn3XOmF8lfSGAGgSYEep1zjq+YCKdPgwqXsnelppEUwNGG1jJZsgqXHIoOB0ZBz+MOFEFLFEhCRNMadlrk8qSEKXW+jxSOkkJAjLgsCQp0nJCkjGdDwEHkTIR+KaQ31h63Uqsw4BzqGQp5FQWxwYEEc+HfRUUzzxXPkq/kr8hVSEoVBsba6XF0GAbPVE8Xyqn73kImeGQwycd3DhVjvMc2Vz7mX7Jqeluo4hQDyyAAceFQd5PQ7j3Mv2TUOwU1Ng9ChXcaQC2hJIH3oc/aKVRN1/Q4PzB+2lWdPZHRVR3begVp0cebefpk/wCyrPfLewbPgSVkLqZUjYA4Kq2dTDhxIAPDvqs6OD2bz9Mm/ZXtvvbLK9hG4DK92upSMqwWKVsEd44CinuwloDWkNDsL/7RNZ3ayoskbBkcBlYcQQeIIqDvRvAtlayXDIzhNOVXAJ1MqDn62FBuzbg7GuxbSEmwuGJt5D/yJDxMbn8k9x+PjRB0i4OzpBzy9sPncQirmQu0UQKrRi0kR0n5RJBIWVSRgkAkc8EjOM16VUby7Z8ks5pwAxiQsFJwCRyGak2dxKbdXkVRKUDMik6Q2M6QxGcZ4ZxTWFkxaymFOzSob3X3pe62f5W8Qjz1pCB89mMsvnEDGSpqv3e6QHurZJUtJpJDq1rFpCJgkAdZKUDHAGQucZpWgtNQ++7AwUZ5pE0K2PSFBMn3pJnmyytbLHmZGUkEScdKDIPFmAqVs7e0Pci3mgltpWUyIsnVkSKOB0tGzDI7xTkKTQqCZGCgzX1x9ORxCT8Ha2aQx4GCytpJzjOcsvf3UWmgXePajwbXgeOB7hjazIEjKhuMkZzljjAx/jU616QI+uSG6gntHkIVDMo6t2PJQ6kjPtqQQCQVvUoue1rmj/zlHP1RZT1XbV25Hb6Q2pnc4jjQapHP9VfDxJwB3moNnvYGuFt5YZreRwzRdaIyJAvFgrRuw1AccGrlcwpuIkBEFKqXZm8yzXF1FoKC1KK0jFdLFl1HHhgY5+NWsFysi6kZWU5wykEHHDmPXSScxzcQq7b288FmI+vLDrW0IFRnJbwwoJp9m7z288hjjlHWAZMbBkkA8SjgNj4VQdIUqrLs1mIAF6mSeQGlu+o21JYr3alp5Kyu1qXknlQghUIKiPI5sxB4dwz8ZtGV1MoNcwEzgTOVyPKevKSZVUsxCgcSSQAB6yapjv1ZAZ8oj05xr7XV5zj/AHmNPP11ZuXK1jnbIlXppq4juFYBlIZSMgg5BHiCKrr7ee1hbTLPEjD8VnGR7RQkGucYAVpVTsneJZ57mFUdfJnWNmbGl2Iz2cHPAePjUuy2lHMmuKRJF/KRgw+Yof3N43G0j3+WMPlFGBSOS0YwWXyLx9otqt3k9DuPdS/YNSkvUMhjDqZFAZkBGoKeAJXmAcGou8Xolx7qX7Jodguepsnogndf0OD8wfWaVNuv6HB+Z+00qzp7I6Io7tvQK06OPNvf0yb9leu+NyFu9mAkcbo//idfrYV5dG47N7+mTfsog2lu7DPLDLKpZ4G1xnUw0tw44B48hzpUr6Y/c0aC4NAJ5/2n25sSK7geGZdSOMesHuZT3EVmt7tma2h+jb4lnWW1NtPg6ZoVuIjxP5SqO/w7+Z1xRVVvFuxDeqizA/e3WRCpwwKnx8DyIrRwnBdmj1gy594x6H9xVP0muPIQrea89sj+GgyqTn1YFX+2NqR28LySsFUA48WPcqjvYngAKfbGxormB4Zl1RuMEd/DkQe4g4Oar9k7nxQlWZpZnVdKPPIZTGMY7APBT68Z9dO+Ug5hYAZuJPWY+lTdHcmvYUesKR1c6kcwVV5VwR7Bxqz6PlA2XZ4/kU+ZHH/HNTNibsR2tp5NGzlPvmWcqX++Fi3EAD8Y91Sdi7IW1t44IyxSJQqljliB3nGONICITrVGvtxm6flD240KdftJ1xxvXUkf1UQkfrFqW8EYfa2zgPORbmRvd6QnH2sR8quN3N20s1lCM79dK87F8Z1PzAx3cBUTZu70q7RubqVkYOiRQBQcxxrlmB9ZY5oi4BVrG23PBygc7oUS447chHhZzH5yxin6SYVksjDjVNK8aQAed1moHUuOICgFie4A0tpblSTbQF35VJEqxiJViVQ+M5ILtkEHj+L4eFXllsKOJi41PIRgySOzvjwBbzR6hgURMotsaWPBkgC7nMoQstnPc7TvG8pkhktxDbqIxET1bRiQt98VsanLcsZx6qt13NJuIJpbu4mMBZkV+pC5ZSpzoQHka9dtbn9bOLm3ne2uNIQsoDJIozgSRng2MnjwNcbM2ZtETqbi6heFclljh0M/AgAkk44kH4UgOKt1S0Ja4C6Ii/C+Ls+qodn7DF1tXaKTDVbpJA5jPmySmBMawPOCgZweGSD3Ud2FhHDEsUShEQYVRyAqr2Nu+8N1dzNKGW5dHVAuNGhdHFs8cgL3DlV5iqaFjXq2yADdA+EGdIFusk+zUcBla7GQRkEBGOCO+vDffdiCG1kurZRbXEC9YkkICZ04OhgODA8sEVbb2bAmnltJYWjHk8jSFZNWGJGkDgPWa7vd3pboqt06dSpVjBEpxIynOJXY5ZM4OkAcuOeVSRitqdUNDPyuEyPXhzVNPdC92hbW8w+9pai8kiPmySMyqgZe8LknB4ZIo0a1QoU0qUIxpwNJB5jTyxQ9vJupJJPHdWkqw3MSmPtrqjljPHQ4HEceRFNLHtSVSh8kt8jBlR5ZXXxKIyqM+GTw9dMXG8KXw8NLXAAZcD/fohCDaTWtveW8EmEN8tpbsDnqhLpMgU/1cnHga0HZWwILZNMUSry1NgF3P5TseLE8Tk+NVV9uBE1gLSNmQoRIkp7T9cDq6xuWok5z7a5tbnaiJokgtZWHDrRcPGGHcxTqiQfHBoaIxV1XiqPwMX3zdOF6gyWYtttQeTjQt1FKZ41wFJjxpk0jk2Wxn1e2oNjvSltcXkIK9dcX0ixazpQYjiyzt3AZHDmSQBRHsTd50ne5uWWS5kATKghIogciOPPEjPEk8zUbZO6Wvy5LyKN457lpUGdXZKqoPirdmiDkmKtO8PvgAdTPvH9K42Du9Hb638+eXtTTN58jf9KjkFHACpG8Holx7qT7JodsdlX9ncRxQutzZs2D1xxNAngHHngccZBPIcOdEW8Hok/upPsmjIri0kYm1Mj96II3W9Dh/M/aaVLdX0KH839ppqinsjosaO7b0Ctejfzb39Mm/wCmjOgro5GVvf0yb/po1Aoo7AWOj7sfua6FKqm5vXF5FHqURvHIxXSdbMuOIbOABkcMd9eh2qRJCjLoMvWYDHLdjiB2eAJBzz9VawuiVZYpVF2ffCRSQyEqzKwR9YVh+KTgceWal0KgmNNSc8OFVWxdpSyxI0iYZmkDadSrGFYgAiQBieQ5ceJ5UJFW1KoNrtmN1Ru0ut2jUOjIxZGZTwIzjskg8iMHvqdmhCWKRpZpjSTSFKqfZ+3tZk1qqqkrxBlkVwAgXJlI4RnUSNOSeXwmPtVApcZKKhkLYwuB3BjgZ4H5VUKVMpVxDLqUHlkA8wefrHA13SQmpU+Kh7SvzEE0xtIXdUwukaQTxZiTyAzQhTMUjUNdrRFkXWNUmsIMEaur87HiB41IguVcZU5GSMjlkcDjxoQnbnTFa7zTGmkuMV6AV56+NVtvvPA5jUMQZXkjjDKVLmMEtpDcxgE576d6FbZqu28fwWf3Un2DVhUDb3o03upPsmpOBUv2SgfdT0KH839ppUt1PQofzf2mmrKnsjonR3begVv0a+be/pk37KKrvaEcQ1SMFUK7lj5oVBqYk9wAoT6N/Nvf0yb9lFG0rBZk0MSFJUnBxqAIOk+o4406GwFlQ3Y/c1B2lFCZ4psq1wqusAaRlQlhntaQQDgHBIJ54qPHu0jKplnnMmQzFLqdE1jPmqHxpBJAB8BmotvufbyxKyTyOjKmlwY2yEQxq2dOC2k41c+yPCvRtwoijqZZSXGCxEWriQTx0cMkZre7itVa7v7MghjPk+SpLAszu7ZDNkEuSRhtXDkO4Va1VbF2CtsXKsW18TkKOOuRyeA4n75j2KKtagqgvOaUKpLEKBxJJwAPWe6hGLdG3DLLDeTqIy+grMrqhlOXyXDayzNntZwcYxRbPHqUr4gjlnn6qEptjw2vVma7iiAUIvWFEVyI1jB0u2knKq2QM8MZxnNBF5VnDsqQTIfKpJdDBnSQxgAFHUHEaAnOW4E47+7FXxoY2Juy0ciS+UdYOPEA4dD1xC51kaQZQR+YPgT0ikmLAc+FIOCOBBqBt3ZnlEDxdnLDslhkA+OPnVB9y1ymoQTLGhkMmlTIAMyySYUDgMqyqRyOnNACJXre7Luo5G6qd3imcySZjV5EPZAWM61wuAoHA4wSSc16TbDuiNCXEIi++KY3ti2pHyQGbrPOXPMcD4VG+gb4IQtyNRx2meQ4wE4jh+UHPsbHcMdSbEvmVgZly2rhrfThhjGCh4DJxVpImtIOrjVOelVXOMchjOByr3FBt3se+kiZBKMHr0Os6SVZSkfJTkcc54HgKJNkRSLEFmbU4L8c57OolMnA46cDl3VJCYU4mqneLZ0k0QETRh1dJB1i6gdBzpzzQnlqAJAJ4GrUmqLbcFz1oaDJGgjBcKobtdpQeBbiPOBB4ciOKCCoNvJtSPsulpOzFmV+sljCDh977MB5ZADc24nAxgkGzut0ffzHrJJxHq0gdwy3En18PZQ1Ba36xOTxl7LKNUenrGADkZ4aOJOlu8cKsd3IrlTILgHSSXTLKxBaSUlQQSdIXq8Z5ZI7qohJXxNcMacnhXBpBNODQxb291FKzGFX++SsnVypp0OAFDGVdans5IXhx7wK62lcXayy9UGYdnq+yNIOnlj8YauOc95BHAGvK52ne6SojOSXw4jIwMkoRxPgMg/l1cKVe7IvpZVYyxiMh2CqGLdgYwSSo4njyyPAnnT7cP4NN7qT7JrvZs7vErSLpc51LgjGCRyPEZAz8a42yPwab3cn2TUOwKT9koH3T9Ch/NP2jSpbpehQ/mn7TU1Y09gdFVDdt6BWvRweze/pkv7KI94Gk8ln6gZl6qTqx4vpOn/HFDfRzyvf0yb9lF7GnQH4BYUN2Fl/Q7vDpZrNs6SDLDn8UjhInq5hseOutOu9oxw6esdU1sEXUQMuc4UZ7zg1ku9lqLDbEFwgCpK4lwO45Ec/Dw0uG9rGrHpjSRhb9gmBdbO+Mqshwq6vDs6+JGOPPNXgL1myoadMg3lq1LNPmgzoquppLDVNIXHWOsRbiwjXSuC3Nu2H4nux4UZULra600O4rxvrxYonkc4RFZ2Pgqgkn5CsLvdztobU1bQKxYlGuKN5D1gh4mNEXSVHA8iRkknvrYt7NmNc2VxChAaSJ0XPAaiCBn1ZrCLPaG1bceTRm8jAJXqljY6e4hG0khfWpx3irC9HQw6S5jgCOPDktK6E9oM9jJG2fvMzKoOchWVXwQeWGLDFaLmst6GIpInvoZgVlRoWdWYMwLKx7RBOSeGePOtQWk4Ln0mNa4hd02aYtTA0oXOq/eLaRt7SaZcFo43ZQeRYDsg+rOK43X2q1zZwzPp1ugL6QQuscGwCSQNQPDJof6T7km1jtkOHuZY4hjnp1AsfZnSPjXj0X3eiOe0Y9u3lcDPMqWbj+ur/ADFaWfxlY6z/AOlnL+/+I6FPXINODWa3SY0MbE3tMk7RTKq5klSJ1zhtDsuhgeTYXOeRweWOJOTWdbybBa3Y6WOiR2aN/wAaKYsZFDY5jVkqfVg8xnk0qrUpND2CQD+XRb0GNeS1xvIu6rQ80PXu9GLyO3jUMNYSVyfNJRnCoBzbABPhnv449xvAPIBdY/5QfT36yMaPbq7NDu5ux2kYTyE6Y3Yr/wDdlOoSSE/k6mcAd5GeWKupUdaa2nnjyGf+JMY2HOdl8o7JrzJrvFebV1hc5QtbdIlr5ZNayuIZInCgyMAsnAHKk94zyNW13vZZxAGS5hXJwPvikknkFAOSfUKzbfnohnubuS4t5Ij1pDMkpZdLYAOlgDkHGeVDS9GU9lPZPcPCRJdwRaYyzd7ScSVHAiMj41tYYRMrUNZE2r19CK1Q9sn8Hm93J9k1JVqhbYP4PL7uT7JrAi4rncfxKC90vQofzT9o0qW6PoUPsP2mpVz09gdFdDdt6BWfR2eF7+mTfsovBoP6Ozwvf0ub9lF1aUN2P3NYUN2P3NAfTJZarFJO+KT/AAcFT/jp+VG1lh4U1AEMi5BGQcqM5FU2/Wx3urGSGJdTsUwMgcnUnieHIE/Cr+GLSoHgAPkMVrCsNhxPT+1xs+wjhjEcSBEXJCqMAZJJx8Sak6q5FPSWic1w1dZrk0whZtZ7XSz3iuUkIVbpIsMxwOsCroGeQz2x7cDvrSw1Z1vzuZJPtGzuI11IHiSbxVUfrFbHh5wJ9nw0NRTK3qlpDS3GL/S74XWa5LgDJPLme6kaFekl8bOk4kZeFSBnLBpUXTgcTnOMd+cUNEmFzPdZaSqWxvfpDbKyLxgtlYoe4/ihv7TEkeqEVG2/cts/a/lCglJVDOo/GQ4SUD1gqj/4d9Ee4G7rW8BaQaZZiGYd6oBhEPsBJPrY0+/e7xubcGMZmiOtBwyyng6Z9YwR61WtwW24ywXEWVDRtf8Ara/ztciWzvElRXRgyMAysDkEHwr3JoB6KM9TccwBPjByNJ6qMkYPI5PGjzNYObBhdlJ9tgcREpyahbZ2eJ4HjPDUDgjmrDirD1g4PwqW71yamzIgrSYwWXLtB2tBagYka5C456dRLH4LPw9gNaVY2ixRJGo7KKFHsAxQUmyF+ms8iA0+O7SV08R7xic+Io5BrDR2QDOV3oFrVdMc7/Ur0LUxNMWrlq6Vgl30BdLc3V29pLyEN9bysf6qiTP10c6uNBnS1ZGTZUukaihjkI/qqw1H4KSfhVsxTZe4IzSYEAjkRmou1m+8S+7f7JoN6Ituy3FiRLx6l+pRu9kCqRq8SNWM+qi7aZ+8S+7f7JpPESFNQFshCe6B/AofY32mpU253oMPsb7bUq5KewOiej7pvQL0ud1bq1kk6m96tZneYqIRzYnmSxycYHwrjybaH9IH+4StIltUY5ZVb2gGuPo+P+TT9UVOpaMJ7lR4ZmU9ys66raXdfj+4j/hpY2p/P1/uIv4K0X6Pj/k0/VFL6Pj/AJNP1RRqhxPcp+GbxPcrOs7U/nyf3MX+nTh9qfzyM+2GP/TrQPomL8gfM/vpfREX5A+Z/fRq+Z7lLwzeJ7lAQudqD/6mA+2Jf4a68v2p/LW5/wDT/wC1Hf0RF+QPmf30voiL8gfM/vp6vme6fh28T3KA/pPan5dqfajU/wBLbV8bT5PR39ERfkD5n99cHYcX5J/WNFjme6Xhx5j3QP8ATO1f/J/J6Zts7V71sz+v++jj6Di8D+saX0HF4H9Y0tWfMe6PDjzHuggbf2qP+XaH9f8Aip/uj2p/IWp/tN/HRt9BxeB/WNL6Di8D+sadg+Yo8P8AyPdBC7xbSGcW1rx4nDEZPie3xrsb07T/AJrb/wB5/wDvRid34/F/mP3U33PR+L/Mfuosu8x9vpHh/wCZ9vpB/wB1W0e+0hP/AKo/ipfdff8A8yjPsmH76MPuej8X+Y/dS+56Pxf5j91Fl3mPt9I1B859vpBY3pu9ev6OTXjTqEq6tOc4zjOM91en3Z3v9H/56/uow+56Pxf5j91RZdkICRlvmP3UWX+Y+30jUO859vpDX3a3n9Hn++X91Md9bvv2e3wmB/ZRJ9FL4t8x+6l9FL4t8x+6iy/zH2+ktQ7zn2+kNfdtcd9hJ8HB/wCmuX32mIw2z5yDwIznh+rRP9FL4t8x+6l9FL4t8x+6n+fm+Eah3nPYIK2TvCLVWSDZk8asxcqobGo4BIGnhyHAVIut9ZHRl8huhqVl81u8Efk1eXEeliB3GvOkdZ5vYJGg84v9gqndSBks4ldWVhqyrAqR22PEHiKarelVNFkALopssNDRkv/Z"/>
          <p:cNvSpPr>
            <a:spLocks noChangeAspect="1" noChangeArrowheads="1"/>
          </p:cNvSpPr>
          <p:nvPr/>
        </p:nvSpPr>
        <p:spPr bwMode="auto">
          <a:xfrm>
            <a:off x="1524000" y="-1074738"/>
            <a:ext cx="2038350" cy="2247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Tree>
    <p:extLst>
      <p:ext uri="{BB962C8B-B14F-4D97-AF65-F5344CB8AC3E}">
        <p14:creationId xmlns:p14="http://schemas.microsoft.com/office/powerpoint/2010/main" val="2410147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43467" y="685800"/>
            <a:ext cx="10905066" cy="1485900"/>
          </a:xfrm>
          <a:noFill/>
        </p:spPr>
        <p:txBody>
          <a:bodyPr>
            <a:normAutofit/>
          </a:bodyPr>
          <a:lstStyle/>
          <a:p>
            <a:pPr algn="ctr" eaLnBrk="1" hangingPunct="1"/>
            <a:r>
              <a:rPr lang="en-GB" altLang="en-US" b="1" dirty="0"/>
              <a:t>Language</a:t>
            </a:r>
            <a:endParaRPr lang="en-GB" altLang="en-US" dirty="0"/>
          </a:p>
        </p:txBody>
      </p:sp>
      <p:sp>
        <p:nvSpPr>
          <p:cNvPr id="3" name="Freeform: Shape 2">
            <a:extLst>
              <a:ext uri="{FF2B5EF4-FFF2-40B4-BE49-F238E27FC236}">
                <a16:creationId xmlns:a16="http://schemas.microsoft.com/office/drawing/2014/main" id="{6A227F76-B846-4303-89A9-185437AD804B}"/>
              </a:ext>
            </a:extLst>
          </p:cNvPr>
          <p:cNvSpPr/>
          <p:nvPr/>
        </p:nvSpPr>
        <p:spPr>
          <a:xfrm>
            <a:off x="1122972" y="4447564"/>
            <a:ext cx="9946056" cy="1418220"/>
          </a:xfrm>
          <a:custGeom>
            <a:avLst/>
            <a:gdLst>
              <a:gd name="connsiteX0" fmla="*/ 0 w 9946056"/>
              <a:gd name="connsiteY0" fmla="*/ 0 h 1418220"/>
              <a:gd name="connsiteX1" fmla="*/ 9946056 w 9946056"/>
              <a:gd name="connsiteY1" fmla="*/ 0 h 1418220"/>
              <a:gd name="connsiteX2" fmla="*/ 9946056 w 9946056"/>
              <a:gd name="connsiteY2" fmla="*/ 1418220 h 1418220"/>
              <a:gd name="connsiteX3" fmla="*/ 0 w 9946056"/>
              <a:gd name="connsiteY3" fmla="*/ 1418220 h 1418220"/>
              <a:gd name="connsiteX4" fmla="*/ 0 w 9946056"/>
              <a:gd name="connsiteY4" fmla="*/ 0 h 1418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6056" h="1418220">
                <a:moveTo>
                  <a:pt x="0" y="0"/>
                </a:moveTo>
                <a:lnTo>
                  <a:pt x="9946056" y="0"/>
                </a:lnTo>
                <a:lnTo>
                  <a:pt x="9946056" y="1418220"/>
                </a:lnTo>
                <a:lnTo>
                  <a:pt x="0" y="1418220"/>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9136" tIns="199136" rIns="199136" bIns="851517" numCol="1" spcCol="1270" anchor="ctr" anchorCtr="0">
            <a:noAutofit/>
          </a:bodyPr>
          <a:lstStyle/>
          <a:p>
            <a:pPr marL="0" lvl="0" indent="0" algn="ctr" defTabSz="1244600">
              <a:lnSpc>
                <a:spcPct val="90000"/>
              </a:lnSpc>
              <a:spcBef>
                <a:spcPct val="0"/>
              </a:spcBef>
              <a:spcAft>
                <a:spcPct val="35000"/>
              </a:spcAft>
              <a:buNone/>
            </a:pPr>
            <a:r>
              <a:rPr lang="en-GB" sz="2800" kern="1200" dirty="0"/>
              <a:t>Language develops through 3 stages:</a:t>
            </a:r>
            <a:endParaRPr lang="en-US" sz="2800" kern="1200" dirty="0"/>
          </a:p>
        </p:txBody>
      </p:sp>
      <p:sp>
        <p:nvSpPr>
          <p:cNvPr id="4" name="Freeform: Shape 3">
            <a:extLst>
              <a:ext uri="{FF2B5EF4-FFF2-40B4-BE49-F238E27FC236}">
                <a16:creationId xmlns:a16="http://schemas.microsoft.com/office/drawing/2014/main" id="{C39C943F-C294-4F83-8BC1-8247D830860D}"/>
              </a:ext>
            </a:extLst>
          </p:cNvPr>
          <p:cNvSpPr/>
          <p:nvPr/>
        </p:nvSpPr>
        <p:spPr>
          <a:xfrm>
            <a:off x="1127828"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External speech	 	0-3 yrs.</a:t>
            </a:r>
            <a:endParaRPr lang="en-US" sz="2200" kern="1200" dirty="0"/>
          </a:p>
        </p:txBody>
      </p:sp>
      <p:sp>
        <p:nvSpPr>
          <p:cNvPr id="5" name="Freeform: Shape 4">
            <a:extLst>
              <a:ext uri="{FF2B5EF4-FFF2-40B4-BE49-F238E27FC236}">
                <a16:creationId xmlns:a16="http://schemas.microsoft.com/office/drawing/2014/main" id="{EAE39039-F6EB-4024-A298-CEAA7040B7F0}"/>
              </a:ext>
            </a:extLst>
          </p:cNvPr>
          <p:cNvSpPr/>
          <p:nvPr/>
        </p:nvSpPr>
        <p:spPr>
          <a:xfrm>
            <a:off x="4439942"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Egocentric speech		3-7 yrs.</a:t>
            </a:r>
            <a:endParaRPr lang="en-US" sz="2200" kern="1200" dirty="0"/>
          </a:p>
        </p:txBody>
      </p:sp>
      <p:sp>
        <p:nvSpPr>
          <p:cNvPr id="6" name="Freeform: Shape 5">
            <a:extLst>
              <a:ext uri="{FF2B5EF4-FFF2-40B4-BE49-F238E27FC236}">
                <a16:creationId xmlns:a16="http://schemas.microsoft.com/office/drawing/2014/main" id="{527AA4A6-8887-435F-9CEC-E577C14A10B4}"/>
              </a:ext>
            </a:extLst>
          </p:cNvPr>
          <p:cNvSpPr/>
          <p:nvPr/>
        </p:nvSpPr>
        <p:spPr>
          <a:xfrm>
            <a:off x="7752057"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GB" sz="2200" kern="1200" dirty="0"/>
              <a:t>Internal speech	               7 onwards</a:t>
            </a:r>
            <a:r>
              <a:rPr lang="en-GB" sz="2200" b="1" kern="1200" dirty="0"/>
              <a:t>.</a:t>
            </a:r>
            <a:endParaRPr lang="en-US" sz="2200" kern="1200" dirty="0"/>
          </a:p>
        </p:txBody>
      </p:sp>
      <p:sp>
        <p:nvSpPr>
          <p:cNvPr id="7" name="Freeform: Shape 6">
            <a:extLst>
              <a:ext uri="{FF2B5EF4-FFF2-40B4-BE49-F238E27FC236}">
                <a16:creationId xmlns:a16="http://schemas.microsoft.com/office/drawing/2014/main" id="{27F10277-7892-441B-89C9-9623039E0E28}"/>
              </a:ext>
            </a:extLst>
          </p:cNvPr>
          <p:cNvSpPr/>
          <p:nvPr/>
        </p:nvSpPr>
        <p:spPr>
          <a:xfrm>
            <a:off x="1122972" y="2287613"/>
            <a:ext cx="9946056" cy="2181224"/>
          </a:xfrm>
          <a:custGeom>
            <a:avLst/>
            <a:gdLst>
              <a:gd name="connsiteX0" fmla="*/ 0 w 9946056"/>
              <a:gd name="connsiteY0" fmla="*/ 763929 h 2181222"/>
              <a:gd name="connsiteX1" fmla="*/ 4700375 w 9946056"/>
              <a:gd name="connsiteY1" fmla="*/ 763929 h 2181222"/>
              <a:gd name="connsiteX2" fmla="*/ 4700375 w 9946056"/>
              <a:gd name="connsiteY2" fmla="*/ 545306 h 2181222"/>
              <a:gd name="connsiteX3" fmla="*/ 4427723 w 9946056"/>
              <a:gd name="connsiteY3" fmla="*/ 545306 h 2181222"/>
              <a:gd name="connsiteX4" fmla="*/ 4973028 w 9946056"/>
              <a:gd name="connsiteY4" fmla="*/ 0 h 2181222"/>
              <a:gd name="connsiteX5" fmla="*/ 5518334 w 9946056"/>
              <a:gd name="connsiteY5" fmla="*/ 545306 h 2181222"/>
              <a:gd name="connsiteX6" fmla="*/ 5245681 w 9946056"/>
              <a:gd name="connsiteY6" fmla="*/ 545306 h 2181222"/>
              <a:gd name="connsiteX7" fmla="*/ 5245681 w 9946056"/>
              <a:gd name="connsiteY7" fmla="*/ 763929 h 2181222"/>
              <a:gd name="connsiteX8" fmla="*/ 9946056 w 9946056"/>
              <a:gd name="connsiteY8" fmla="*/ 763929 h 2181222"/>
              <a:gd name="connsiteX9" fmla="*/ 9946056 w 9946056"/>
              <a:gd name="connsiteY9" fmla="*/ 2181222 h 2181222"/>
              <a:gd name="connsiteX10" fmla="*/ 0 w 9946056"/>
              <a:gd name="connsiteY10" fmla="*/ 2181222 h 2181222"/>
              <a:gd name="connsiteX11" fmla="*/ 0 w 9946056"/>
              <a:gd name="connsiteY11" fmla="*/ 763929 h 218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46056" h="2181222">
                <a:moveTo>
                  <a:pt x="9946056" y="1417293"/>
                </a:moveTo>
                <a:lnTo>
                  <a:pt x="5245681" y="1417293"/>
                </a:lnTo>
                <a:lnTo>
                  <a:pt x="5245681" y="1635916"/>
                </a:lnTo>
                <a:lnTo>
                  <a:pt x="5518333" y="1635916"/>
                </a:lnTo>
                <a:lnTo>
                  <a:pt x="4973028" y="2181221"/>
                </a:lnTo>
                <a:lnTo>
                  <a:pt x="4427722" y="1635916"/>
                </a:lnTo>
                <a:lnTo>
                  <a:pt x="4700375" y="1635916"/>
                </a:lnTo>
                <a:lnTo>
                  <a:pt x="4700375" y="1417293"/>
                </a:lnTo>
                <a:lnTo>
                  <a:pt x="0" y="1417293"/>
                </a:lnTo>
                <a:lnTo>
                  <a:pt x="0" y="1"/>
                </a:lnTo>
                <a:lnTo>
                  <a:pt x="9946056" y="1"/>
                </a:lnTo>
                <a:lnTo>
                  <a:pt x="9946056" y="1417293"/>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99135" tIns="199137" rIns="199136" bIns="963066" numCol="1" spcCol="1270" anchor="ctr" anchorCtr="0">
            <a:noAutofit/>
          </a:bodyPr>
          <a:lstStyle/>
          <a:p>
            <a:pPr marL="0" lvl="0" indent="0" algn="ctr" defTabSz="1244600">
              <a:lnSpc>
                <a:spcPct val="90000"/>
              </a:lnSpc>
              <a:spcBef>
                <a:spcPct val="0"/>
              </a:spcBef>
              <a:spcAft>
                <a:spcPct val="35000"/>
              </a:spcAft>
              <a:buNone/>
            </a:pPr>
            <a:r>
              <a:rPr lang="en-GB" sz="2800" kern="1200" dirty="0"/>
              <a:t>Vygotsky argued that language makes thought possible and eventually controls behaviour.</a:t>
            </a:r>
            <a:endParaRPr lang="en-US" sz="2800" kern="1200" dirty="0"/>
          </a:p>
        </p:txBody>
      </p:sp>
    </p:spTree>
    <p:extLst>
      <p:ext uri="{BB962C8B-B14F-4D97-AF65-F5344CB8AC3E}">
        <p14:creationId xmlns:p14="http://schemas.microsoft.com/office/powerpoint/2010/main" val="56413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eaLnBrk="1" hangingPunct="1"/>
            <a:r>
              <a:rPr lang="en-GB" altLang="en-US" dirty="0"/>
              <a:t>Thought</a:t>
            </a:r>
          </a:p>
        </p:txBody>
      </p:sp>
      <p:sp>
        <p:nvSpPr>
          <p:cNvPr id="3" name="Freeform: Shape 2">
            <a:extLst>
              <a:ext uri="{FF2B5EF4-FFF2-40B4-BE49-F238E27FC236}">
                <a16:creationId xmlns:a16="http://schemas.microsoft.com/office/drawing/2014/main" id="{C27455B6-192E-4A2C-AF07-4C79D97EC950}"/>
              </a:ext>
            </a:extLst>
          </p:cNvPr>
          <p:cNvSpPr/>
          <p:nvPr/>
        </p:nvSpPr>
        <p:spPr>
          <a:xfrm>
            <a:off x="1371600" y="2286000"/>
            <a:ext cx="8161020" cy="1074420"/>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5289" tIns="115289" rIns="1211735" bIns="115289" numCol="1" spcCol="1270" anchor="ctr" anchorCtr="0">
            <a:noAutofit/>
          </a:bodyPr>
          <a:lstStyle/>
          <a:p>
            <a:pPr marL="0" lvl="0" indent="0" algn="l" defTabSz="977900">
              <a:lnSpc>
                <a:spcPct val="90000"/>
              </a:lnSpc>
              <a:spcBef>
                <a:spcPct val="0"/>
              </a:spcBef>
              <a:spcAft>
                <a:spcPct val="35000"/>
              </a:spcAft>
              <a:buNone/>
            </a:pPr>
            <a:r>
              <a:rPr lang="en-GB" sz="2200" kern="1200" dirty="0"/>
              <a:t>Thought develops from thinking which is outside the child e.g. ‘Want a drink’ or answers to questions leading to… </a:t>
            </a:r>
            <a:endParaRPr lang="en-US" sz="2200" kern="1200" dirty="0"/>
          </a:p>
        </p:txBody>
      </p:sp>
      <p:sp>
        <p:nvSpPr>
          <p:cNvPr id="4" name="Freeform: Shape 3">
            <a:extLst>
              <a:ext uri="{FF2B5EF4-FFF2-40B4-BE49-F238E27FC236}">
                <a16:creationId xmlns:a16="http://schemas.microsoft.com/office/drawing/2014/main" id="{E7DD4D17-4139-4ED7-BA7A-117CDE5949D0}"/>
              </a:ext>
            </a:extLst>
          </p:cNvPr>
          <p:cNvSpPr/>
          <p:nvPr/>
        </p:nvSpPr>
        <p:spPr>
          <a:xfrm>
            <a:off x="2091689" y="3539489"/>
            <a:ext cx="8161020" cy="1074420"/>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82827"/>
              <a:satOff val="-27168"/>
              <a:lumOff val="-9901"/>
              <a:alphaOff val="0"/>
            </a:schemeClr>
          </a:fillRef>
          <a:effectRef idx="0">
            <a:schemeClr val="accent2">
              <a:hueOff val="-82827"/>
              <a:satOff val="-27168"/>
              <a:lumOff val="-9901"/>
              <a:alphaOff val="0"/>
            </a:schemeClr>
          </a:effectRef>
          <a:fontRef idx="minor">
            <a:schemeClr val="lt1"/>
          </a:fontRef>
        </p:style>
        <p:txBody>
          <a:bodyPr spcFirstLastPara="0" vert="horz" wrap="square" lIns="115289" tIns="115289" rIns="1533752" bIns="115289" numCol="1" spcCol="1270" anchor="ctr" anchorCtr="0">
            <a:noAutofit/>
          </a:bodyPr>
          <a:lstStyle/>
          <a:p>
            <a:pPr marL="0" lvl="0" indent="0" algn="l" defTabSz="977900">
              <a:lnSpc>
                <a:spcPct val="90000"/>
              </a:lnSpc>
              <a:spcBef>
                <a:spcPct val="0"/>
              </a:spcBef>
              <a:spcAft>
                <a:spcPct val="35000"/>
              </a:spcAft>
              <a:buNone/>
            </a:pPr>
            <a:r>
              <a:rPr lang="en-GB" sz="2200" kern="1200"/>
              <a:t>Thinking aloud e.g. ‘I’m putting Teddy to bed now’ and then to…. </a:t>
            </a:r>
            <a:endParaRPr lang="en-US" sz="2200" kern="1200"/>
          </a:p>
        </p:txBody>
      </p:sp>
      <p:sp>
        <p:nvSpPr>
          <p:cNvPr id="5" name="Freeform: Shape 4">
            <a:extLst>
              <a:ext uri="{FF2B5EF4-FFF2-40B4-BE49-F238E27FC236}">
                <a16:creationId xmlns:a16="http://schemas.microsoft.com/office/drawing/2014/main" id="{C70C56C0-0BD0-4128-8244-2C66997CE94E}"/>
              </a:ext>
            </a:extLst>
          </p:cNvPr>
          <p:cNvSpPr/>
          <p:nvPr/>
        </p:nvSpPr>
        <p:spPr>
          <a:xfrm>
            <a:off x="2811779" y="4792979"/>
            <a:ext cx="8161020" cy="1074420"/>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165654"/>
              <a:satOff val="-54335"/>
              <a:lumOff val="-19803"/>
              <a:alphaOff val="0"/>
            </a:schemeClr>
          </a:fillRef>
          <a:effectRef idx="0">
            <a:schemeClr val="accent2">
              <a:hueOff val="-165654"/>
              <a:satOff val="-54335"/>
              <a:lumOff val="-19803"/>
              <a:alphaOff val="0"/>
            </a:schemeClr>
          </a:effectRef>
          <a:fontRef idx="minor">
            <a:schemeClr val="lt1"/>
          </a:fontRef>
        </p:style>
        <p:txBody>
          <a:bodyPr spcFirstLastPara="0" vert="horz" wrap="square" lIns="115289" tIns="115289" rIns="1533752" bIns="115289" numCol="1" spcCol="1270" anchor="ctr" anchorCtr="0">
            <a:noAutofit/>
          </a:bodyPr>
          <a:lstStyle/>
          <a:p>
            <a:pPr marL="0" lvl="0" indent="0" algn="l" defTabSz="977900">
              <a:lnSpc>
                <a:spcPct val="90000"/>
              </a:lnSpc>
              <a:spcBef>
                <a:spcPct val="0"/>
              </a:spcBef>
              <a:spcAft>
                <a:spcPct val="35000"/>
              </a:spcAft>
              <a:buNone/>
            </a:pPr>
            <a:r>
              <a:rPr lang="en-GB" sz="2200" kern="1200"/>
              <a:t>Thinking silently to herself. </a:t>
            </a:r>
            <a:endParaRPr lang="en-US" sz="2200" kern="1200"/>
          </a:p>
        </p:txBody>
      </p:sp>
      <p:sp>
        <p:nvSpPr>
          <p:cNvPr id="6" name="Freeform: Shape 5">
            <a:extLst>
              <a:ext uri="{FF2B5EF4-FFF2-40B4-BE49-F238E27FC236}">
                <a16:creationId xmlns:a16="http://schemas.microsoft.com/office/drawing/2014/main" id="{B860A021-115E-40E7-B5B9-42CD1FFC22BF}"/>
              </a:ext>
            </a:extLst>
          </p:cNvPr>
          <p:cNvSpPr/>
          <p:nvPr/>
        </p:nvSpPr>
        <p:spPr>
          <a:xfrm>
            <a:off x="8834247" y="3100768"/>
            <a:ext cx="698373" cy="698373"/>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lvl="0" indent="0" algn="ctr" defTabSz="1466850">
              <a:lnSpc>
                <a:spcPct val="90000"/>
              </a:lnSpc>
              <a:spcBef>
                <a:spcPct val="0"/>
              </a:spcBef>
              <a:spcAft>
                <a:spcPct val="35000"/>
              </a:spcAft>
              <a:buNone/>
            </a:pPr>
            <a:endParaRPr lang="en-US" sz="3300" kern="1200"/>
          </a:p>
        </p:txBody>
      </p:sp>
      <p:sp>
        <p:nvSpPr>
          <p:cNvPr id="7" name="Freeform: Shape 6">
            <a:extLst>
              <a:ext uri="{FF2B5EF4-FFF2-40B4-BE49-F238E27FC236}">
                <a16:creationId xmlns:a16="http://schemas.microsoft.com/office/drawing/2014/main" id="{C9E51E28-DF90-4CB2-96E5-A2A2DAE3066E}"/>
              </a:ext>
            </a:extLst>
          </p:cNvPr>
          <p:cNvSpPr/>
          <p:nvPr/>
        </p:nvSpPr>
        <p:spPr>
          <a:xfrm>
            <a:off x="9554337" y="4347095"/>
            <a:ext cx="698373" cy="698373"/>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35823"/>
              <a:satOff val="-54667"/>
              <a:lumOff val="-5646"/>
              <a:alphaOff val="0"/>
            </a:schemeClr>
          </a:lnRef>
          <a:fillRef idx="1">
            <a:schemeClr val="accent2">
              <a:tint val="40000"/>
              <a:alpha val="90000"/>
              <a:hueOff val="-35823"/>
              <a:satOff val="-54667"/>
              <a:lumOff val="-5646"/>
              <a:alphaOff val="0"/>
            </a:schemeClr>
          </a:fillRef>
          <a:effectRef idx="0">
            <a:schemeClr val="accent2">
              <a:tint val="40000"/>
              <a:alpha val="90000"/>
              <a:hueOff val="-35823"/>
              <a:satOff val="-54667"/>
              <a:lumOff val="-5646"/>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lvl="0" indent="0" algn="ctr" defTabSz="1466850">
              <a:lnSpc>
                <a:spcPct val="90000"/>
              </a:lnSpc>
              <a:spcBef>
                <a:spcPct val="0"/>
              </a:spcBef>
              <a:spcAft>
                <a:spcPct val="35000"/>
              </a:spcAft>
              <a:buNone/>
            </a:pPr>
            <a:endParaRPr lang="en-US" sz="3300" kern="1200"/>
          </a:p>
        </p:txBody>
      </p:sp>
    </p:spTree>
    <p:extLst>
      <p:ext uri="{BB962C8B-B14F-4D97-AF65-F5344CB8AC3E}">
        <p14:creationId xmlns:p14="http://schemas.microsoft.com/office/powerpoint/2010/main" val="128633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z="3600"/>
              <a:t>Zone of Proximal Development</a:t>
            </a:r>
          </a:p>
        </p:txBody>
      </p:sp>
      <p:sp>
        <p:nvSpPr>
          <p:cNvPr id="20483" name="Rectangle 3"/>
          <p:cNvSpPr>
            <a:spLocks noGrp="1" noChangeArrowheads="1"/>
          </p:cNvSpPr>
          <p:nvPr>
            <p:ph idx="1"/>
          </p:nvPr>
        </p:nvSpPr>
        <p:spPr>
          <a:xfrm>
            <a:off x="640080" y="1851660"/>
            <a:ext cx="10332720" cy="4015740"/>
          </a:xfrm>
        </p:spPr>
        <p:txBody>
          <a:bodyPr>
            <a:normAutofit/>
          </a:bodyPr>
          <a:lstStyle/>
          <a:p>
            <a:pPr marL="0" indent="0" eaLnBrk="1" hangingPunct="1">
              <a:buNone/>
            </a:pPr>
            <a:r>
              <a:rPr lang="en-GB" altLang="en-US" sz="2800" dirty="0"/>
              <a:t>‘…those functions that have not yet matured but are in the process of maturation, functions that will mature tomorrow… termed the “buds” or “flowers” of development rather than the “fruits” of development’  (Vygotsky, 1978)</a:t>
            </a:r>
          </a:p>
          <a:p>
            <a:pPr eaLnBrk="1" hangingPunct="1"/>
            <a:endParaRPr lang="en-GB" altLang="en-US" sz="2800" dirty="0"/>
          </a:p>
          <a:p>
            <a:pPr eaLnBrk="1" hangingPunct="1"/>
            <a:r>
              <a:rPr lang="en-GB" altLang="en-US" sz="2800" dirty="0"/>
              <a:t>ZPD is the difference between the child’s ability to solve problems on their own and their ability to solve them with assistance.</a:t>
            </a:r>
          </a:p>
          <a:p>
            <a:pPr eaLnBrk="1" hangingPunct="1"/>
            <a:endParaRPr lang="en-GB" altLang="en-US" sz="2800" dirty="0"/>
          </a:p>
          <a:p>
            <a:pPr eaLnBrk="1" hangingPunct="1"/>
            <a:endParaRPr lang="en-GB" altLang="en-US" sz="2800" dirty="0"/>
          </a:p>
        </p:txBody>
      </p:sp>
    </p:spTree>
    <p:extLst>
      <p:ext uri="{BB962C8B-B14F-4D97-AF65-F5344CB8AC3E}">
        <p14:creationId xmlns:p14="http://schemas.microsoft.com/office/powerpoint/2010/main" val="297113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1000"/>
                                        <p:tgtEl>
                                          <p:spTgt spid="20483">
                                            <p:txEl>
                                              <p:pRg st="0" end="0"/>
                                            </p:txEl>
                                          </p:spTgt>
                                        </p:tgtEl>
                                      </p:cBhvr>
                                    </p:animEffect>
                                    <p:anim calcmode="lin" valueType="num">
                                      <p:cBhvr>
                                        <p:cTn id="8" dur="10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483">
                                            <p:txEl>
                                              <p:pRg st="2" end="2"/>
                                            </p:txEl>
                                          </p:spTgt>
                                        </p:tgtEl>
                                        <p:attrNameLst>
                                          <p:attrName>style.visibility</p:attrName>
                                        </p:attrNameLst>
                                      </p:cBhvr>
                                      <p:to>
                                        <p:strVal val="visible"/>
                                      </p:to>
                                    </p:set>
                                    <p:animEffect transition="in" filter="fade">
                                      <p:cBhvr>
                                        <p:cTn id="14" dur="1000"/>
                                        <p:tgtEl>
                                          <p:spTgt spid="20483">
                                            <p:txEl>
                                              <p:pRg st="2" end="2"/>
                                            </p:txEl>
                                          </p:spTgt>
                                        </p:tgtEl>
                                      </p:cBhvr>
                                    </p:animEffect>
                                    <p:anim calcmode="lin" valueType="num">
                                      <p:cBhvr>
                                        <p:cTn id="15" dur="10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048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03133" y="-17544"/>
            <a:ext cx="7647786" cy="1060817"/>
          </a:xfrm>
        </p:spPr>
        <p:txBody>
          <a:bodyPr anchor="b">
            <a:normAutofit/>
          </a:bodyPr>
          <a:lstStyle/>
          <a:p>
            <a:pPr eaLnBrk="1" hangingPunct="1"/>
            <a:r>
              <a:rPr lang="en-GB" altLang="en-US" sz="3200" dirty="0"/>
              <a:t>Zone of Proximal Development</a:t>
            </a:r>
          </a:p>
        </p:txBody>
      </p:sp>
      <p:sp>
        <p:nvSpPr>
          <p:cNvPr id="21507" name="Rectangle 3"/>
          <p:cNvSpPr>
            <a:spLocks noGrp="1" noChangeArrowheads="1"/>
          </p:cNvSpPr>
          <p:nvPr>
            <p:ph idx="1"/>
          </p:nvPr>
        </p:nvSpPr>
        <p:spPr>
          <a:xfrm>
            <a:off x="8911771" y="2286000"/>
            <a:ext cx="2612691" cy="3461118"/>
          </a:xfrm>
        </p:spPr>
        <p:txBody>
          <a:bodyPr>
            <a:normAutofit fontScale="92500" lnSpcReduction="10000"/>
          </a:bodyPr>
          <a:lstStyle/>
          <a:p>
            <a:pPr eaLnBrk="1" hangingPunct="1"/>
            <a:r>
              <a:rPr lang="en-GB" altLang="en-US" sz="3200" dirty="0">
                <a:latin typeface="Arial" panose="020B0604020202020204" pitchFamily="34" charset="0"/>
                <a:cs typeface="Arial" panose="020B0604020202020204" pitchFamily="34" charset="0"/>
              </a:rPr>
              <a:t>Distance between child’s </a:t>
            </a:r>
            <a:r>
              <a:rPr lang="en-GB" altLang="en-US" sz="3200" b="1" u="sng" dirty="0">
                <a:latin typeface="Arial" panose="020B0604020202020204" pitchFamily="34" charset="0"/>
                <a:cs typeface="Arial" panose="020B0604020202020204" pitchFamily="34" charset="0"/>
              </a:rPr>
              <a:t>actual</a:t>
            </a:r>
            <a:r>
              <a:rPr lang="en-GB" altLang="en-US" sz="3200" dirty="0">
                <a:latin typeface="Arial" panose="020B0604020202020204" pitchFamily="34" charset="0"/>
                <a:cs typeface="Arial" panose="020B0604020202020204" pitchFamily="34" charset="0"/>
              </a:rPr>
              <a:t> development and </a:t>
            </a:r>
            <a:r>
              <a:rPr lang="en-GB" altLang="en-US" sz="3200" b="1" u="sng" dirty="0">
                <a:latin typeface="Arial" panose="020B0604020202020204" pitchFamily="34" charset="0"/>
                <a:cs typeface="Arial" panose="020B0604020202020204" pitchFamily="34" charset="0"/>
              </a:rPr>
              <a:t>potential</a:t>
            </a:r>
            <a:r>
              <a:rPr lang="en-GB" altLang="en-US" sz="3200" dirty="0">
                <a:latin typeface="Arial" panose="020B0604020202020204" pitchFamily="34" charset="0"/>
                <a:cs typeface="Arial" panose="020B0604020202020204" pitchFamily="34" charset="0"/>
              </a:rPr>
              <a:t> development level</a:t>
            </a:r>
          </a:p>
          <a:p>
            <a:pPr eaLnBrk="1" hangingPunct="1"/>
            <a:endParaRPr lang="en-GB" altLang="en-US" sz="1600" dirty="0"/>
          </a:p>
          <a:p>
            <a:pPr marL="0" indent="0" eaLnBrk="1" hangingPunct="1">
              <a:buNone/>
            </a:pPr>
            <a:endParaRPr lang="en-GB" altLang="en-US" sz="1600" dirty="0"/>
          </a:p>
        </p:txBody>
      </p:sp>
      <p:sp>
        <p:nvSpPr>
          <p:cNvPr id="21509" name="AutoShape 6"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600201" y="-7223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sp>
        <p:nvSpPr>
          <p:cNvPr id="21510" name="AutoShape 8"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752601" y="-5699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endParaRPr lang="en-US" altLang="en-US"/>
          </a:p>
        </p:txBody>
      </p:sp>
      <p:pic>
        <p:nvPicPr>
          <p:cNvPr id="4" name="Picture 3">
            <a:hlinkClick r:id="rId3"/>
            <a:extLst>
              <a:ext uri="{FF2B5EF4-FFF2-40B4-BE49-F238E27FC236}">
                <a16:creationId xmlns:a16="http://schemas.microsoft.com/office/drawing/2014/main" id="{F1B439A2-A7EA-4A47-9089-7A11EBF0064E}"/>
              </a:ext>
            </a:extLst>
          </p:cNvPr>
          <p:cNvPicPr>
            <a:picLocks noChangeAspect="1"/>
          </p:cNvPicPr>
          <p:nvPr/>
        </p:nvPicPr>
        <p:blipFill>
          <a:blip r:embed="rId4"/>
          <a:stretch>
            <a:fillRect/>
          </a:stretch>
        </p:blipFill>
        <p:spPr>
          <a:xfrm>
            <a:off x="232109" y="1259713"/>
            <a:ext cx="8542049" cy="4487405"/>
          </a:xfrm>
          <a:prstGeom prst="rect">
            <a:avLst/>
          </a:prstGeom>
        </p:spPr>
      </p:pic>
    </p:spTree>
    <p:extLst>
      <p:ext uri="{BB962C8B-B14F-4D97-AF65-F5344CB8AC3E}">
        <p14:creationId xmlns:p14="http://schemas.microsoft.com/office/powerpoint/2010/main" val="3509414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500"/>
                                        <p:tgtEl>
                                          <p:spTgt spid="2150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507">
                                            <p:txEl>
                                              <p:pRg st="0" end="0"/>
                                            </p:txEl>
                                          </p:spTgt>
                                        </p:tgtEl>
                                        <p:attrNameLst>
                                          <p:attrName>style.visibility</p:attrName>
                                        </p:attrNameLst>
                                      </p:cBhvr>
                                      <p:to>
                                        <p:strVal val="visible"/>
                                      </p:to>
                                    </p:set>
                                    <p:animEffect transition="in" filter="fade">
                                      <p:cBhvr>
                                        <p:cTn id="12" dur="500"/>
                                        <p:tgtEl>
                                          <p:spTgt spid="2150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2314" y="476251"/>
            <a:ext cx="7991475" cy="1152525"/>
          </a:xfrm>
        </p:spPr>
        <p:txBody>
          <a:bodyPr/>
          <a:lstStyle/>
          <a:p>
            <a:pPr eaLnBrk="1" hangingPunct="1"/>
            <a:r>
              <a:rPr lang="en-GB" altLang="en-US" sz="4000"/>
              <a:t>Scaffolding helps development</a:t>
            </a:r>
          </a:p>
        </p:txBody>
      </p:sp>
      <p:sp>
        <p:nvSpPr>
          <p:cNvPr id="17411" name="Rectangle 3"/>
          <p:cNvSpPr>
            <a:spLocks noGrp="1" noChangeArrowheads="1"/>
          </p:cNvSpPr>
          <p:nvPr>
            <p:ph sz="half" idx="1"/>
          </p:nvPr>
        </p:nvSpPr>
        <p:spPr>
          <a:xfrm>
            <a:off x="583884" y="1977494"/>
            <a:ext cx="4795837" cy="4608513"/>
          </a:xfrm>
        </p:spPr>
        <p:txBody>
          <a:bodyPr>
            <a:normAutofit/>
          </a:bodyPr>
          <a:lstStyle/>
          <a:p>
            <a:pPr marL="274320" indent="-274320" algn="just">
              <a:buClr>
                <a:schemeClr val="accent3"/>
              </a:buClr>
              <a:buFont typeface="Wingdings 2"/>
              <a:buChar char=""/>
              <a:defRPr/>
            </a:pPr>
            <a:r>
              <a:rPr lang="en-GB" sz="2400" dirty="0">
                <a:latin typeface="Arial" panose="020B0604020202020204" pitchFamily="34" charset="0"/>
                <a:cs typeface="Arial" panose="020B0604020202020204" pitchFamily="34" charset="0"/>
              </a:rPr>
              <a:t>Adults or older children provide children with scaffolding that helps direct and nurture their cognitive development.</a:t>
            </a:r>
          </a:p>
          <a:p>
            <a:pPr marL="0" indent="0" algn="just">
              <a:buClr>
                <a:schemeClr val="accent3"/>
              </a:buClr>
              <a:buNone/>
              <a:defRPr/>
            </a:pPr>
            <a:endParaRPr lang="en-GB" sz="2400" dirty="0">
              <a:latin typeface="Arial" panose="020B0604020202020204" pitchFamily="34" charset="0"/>
              <a:cs typeface="Arial" panose="020B0604020202020204" pitchFamily="34" charset="0"/>
            </a:endParaRPr>
          </a:p>
          <a:p>
            <a:pPr marL="274320" indent="-274320" algn="just">
              <a:buClr>
                <a:schemeClr val="accent3"/>
              </a:buClr>
              <a:buFont typeface="Wingdings 2"/>
              <a:buChar char=""/>
              <a:defRPr/>
            </a:pPr>
            <a:r>
              <a:rPr lang="en-GB" sz="2400" dirty="0">
                <a:latin typeface="Arial" panose="020B0604020202020204" pitchFamily="34" charset="0"/>
                <a:cs typeface="Arial" panose="020B0604020202020204" pitchFamily="34" charset="0"/>
              </a:rPr>
              <a:t>They provide support for doing things normally beyond them.</a:t>
            </a:r>
          </a:p>
          <a:p>
            <a:pPr marL="274320" indent="-274320" algn="just">
              <a:buClr>
                <a:schemeClr val="accent3"/>
              </a:buClr>
              <a:buFont typeface="Wingdings 2"/>
              <a:buChar char=""/>
              <a:defRPr/>
            </a:pPr>
            <a:endParaRPr lang="en-GB" sz="2400" dirty="0">
              <a:latin typeface="Arial" panose="020B0604020202020204" pitchFamily="34" charset="0"/>
              <a:cs typeface="Arial" panose="020B0604020202020204" pitchFamily="34" charset="0"/>
            </a:endParaRPr>
          </a:p>
          <a:p>
            <a:pPr marL="274320" indent="-274320" algn="just">
              <a:buClr>
                <a:schemeClr val="accent3"/>
              </a:buClr>
              <a:buFont typeface="Wingdings 2"/>
              <a:buChar char=""/>
              <a:defRPr/>
            </a:pPr>
            <a:r>
              <a:rPr lang="en-GB" sz="2400" dirty="0">
                <a:latin typeface="Arial" panose="020B0604020202020204" pitchFamily="34" charset="0"/>
                <a:cs typeface="Arial" panose="020B0604020202020204" pitchFamily="34" charset="0"/>
              </a:rPr>
              <a:t>Adults or more knowledgeable other guide children to discover the things they already know.</a:t>
            </a:r>
          </a:p>
        </p:txBody>
      </p:sp>
      <p:cxnSp>
        <p:nvCxnSpPr>
          <p:cNvPr id="3" name="Straight Connector 2">
            <a:extLst>
              <a:ext uri="{FF2B5EF4-FFF2-40B4-BE49-F238E27FC236}">
                <a16:creationId xmlns:a16="http://schemas.microsoft.com/office/drawing/2014/main" id="{E0BD3851-CF1A-488A-9DD0-B5E1580F8E45}"/>
              </a:ext>
            </a:extLst>
          </p:cNvPr>
          <p:cNvCxnSpPr>
            <a:cxnSpLocks/>
          </p:cNvCxnSpPr>
          <p:nvPr/>
        </p:nvCxnSpPr>
        <p:spPr>
          <a:xfrm flipH="1">
            <a:off x="6812280" y="2468880"/>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65BA47E4-5FE1-4751-834E-7E91C7C531A1}"/>
              </a:ext>
            </a:extLst>
          </p:cNvPr>
          <p:cNvCxnSpPr>
            <a:cxnSpLocks/>
          </p:cNvCxnSpPr>
          <p:nvPr/>
        </p:nvCxnSpPr>
        <p:spPr>
          <a:xfrm flipH="1">
            <a:off x="8039100" y="2452311"/>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BD27A700-AE99-4822-867B-DDE17564C6D1}"/>
              </a:ext>
            </a:extLst>
          </p:cNvPr>
          <p:cNvCxnSpPr>
            <a:cxnSpLocks/>
          </p:cNvCxnSpPr>
          <p:nvPr/>
        </p:nvCxnSpPr>
        <p:spPr>
          <a:xfrm flipH="1">
            <a:off x="9243060" y="1976697"/>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FBE1DD1C-DE60-4AA5-9355-294C0C0EFF0E}"/>
              </a:ext>
            </a:extLst>
          </p:cNvPr>
          <p:cNvCxnSpPr>
            <a:cxnSpLocks/>
          </p:cNvCxnSpPr>
          <p:nvPr/>
        </p:nvCxnSpPr>
        <p:spPr>
          <a:xfrm>
            <a:off x="6301740" y="360356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A49664D6-F28E-4134-9CCA-908682A47CF5}"/>
              </a:ext>
            </a:extLst>
          </p:cNvPr>
          <p:cNvCxnSpPr>
            <a:cxnSpLocks/>
          </p:cNvCxnSpPr>
          <p:nvPr/>
        </p:nvCxnSpPr>
        <p:spPr>
          <a:xfrm>
            <a:off x="6301740" y="448748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7" name="Straight Connector 16">
            <a:extLst>
              <a:ext uri="{FF2B5EF4-FFF2-40B4-BE49-F238E27FC236}">
                <a16:creationId xmlns:a16="http://schemas.microsoft.com/office/drawing/2014/main" id="{3E81873C-4984-4DCA-96E6-0CEC40E208E4}"/>
              </a:ext>
            </a:extLst>
          </p:cNvPr>
          <p:cNvCxnSpPr>
            <a:cxnSpLocks/>
          </p:cNvCxnSpPr>
          <p:nvPr/>
        </p:nvCxnSpPr>
        <p:spPr>
          <a:xfrm flipV="1">
            <a:off x="7772400" y="3009903"/>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19" name="Straight Connector 18">
            <a:extLst>
              <a:ext uri="{FF2B5EF4-FFF2-40B4-BE49-F238E27FC236}">
                <a16:creationId xmlns:a16="http://schemas.microsoft.com/office/drawing/2014/main" id="{BA619CB7-0215-42E9-B51F-D8DD23BE6D70}"/>
              </a:ext>
            </a:extLst>
          </p:cNvPr>
          <p:cNvCxnSpPr>
            <a:cxnSpLocks/>
          </p:cNvCxnSpPr>
          <p:nvPr/>
        </p:nvCxnSpPr>
        <p:spPr>
          <a:xfrm flipV="1">
            <a:off x="7734300" y="3877890"/>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77088259-2269-42E1-B72C-491720C75FED}"/>
              </a:ext>
            </a:extLst>
          </p:cNvPr>
          <p:cNvCxnSpPr>
            <a:cxnSpLocks/>
          </p:cNvCxnSpPr>
          <p:nvPr/>
        </p:nvCxnSpPr>
        <p:spPr>
          <a:xfrm flipV="1">
            <a:off x="6457950" y="3025142"/>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1" name="Straight Connector 20">
            <a:extLst>
              <a:ext uri="{FF2B5EF4-FFF2-40B4-BE49-F238E27FC236}">
                <a16:creationId xmlns:a16="http://schemas.microsoft.com/office/drawing/2014/main" id="{C5A9A8CA-63D0-4715-B07B-B37D7352B200}"/>
              </a:ext>
            </a:extLst>
          </p:cNvPr>
          <p:cNvCxnSpPr>
            <a:cxnSpLocks/>
          </p:cNvCxnSpPr>
          <p:nvPr/>
        </p:nvCxnSpPr>
        <p:spPr>
          <a:xfrm flipV="1">
            <a:off x="6419850" y="3923958"/>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DB5EAD21-C48A-496E-A69E-41375113798B}"/>
              </a:ext>
            </a:extLst>
          </p:cNvPr>
          <p:cNvCxnSpPr>
            <a:cxnSpLocks/>
          </p:cNvCxnSpPr>
          <p:nvPr/>
        </p:nvCxnSpPr>
        <p:spPr>
          <a:xfrm>
            <a:off x="7734300" y="3025142"/>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E6D4A772-0D3A-40EC-9CF4-84BE55B692B0}"/>
              </a:ext>
            </a:extLst>
          </p:cNvPr>
          <p:cNvCxnSpPr>
            <a:cxnSpLocks/>
          </p:cNvCxnSpPr>
          <p:nvPr/>
        </p:nvCxnSpPr>
        <p:spPr>
          <a:xfrm>
            <a:off x="7734300" y="4057650"/>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4" name="Straight Connector 23">
            <a:extLst>
              <a:ext uri="{FF2B5EF4-FFF2-40B4-BE49-F238E27FC236}">
                <a16:creationId xmlns:a16="http://schemas.microsoft.com/office/drawing/2014/main" id="{151A9519-A13A-409D-AAE3-7C7C50F36B56}"/>
              </a:ext>
            </a:extLst>
          </p:cNvPr>
          <p:cNvCxnSpPr>
            <a:cxnSpLocks/>
          </p:cNvCxnSpPr>
          <p:nvPr/>
        </p:nvCxnSpPr>
        <p:spPr>
          <a:xfrm flipH="1">
            <a:off x="8168640" y="1939290"/>
            <a:ext cx="22860" cy="3177540"/>
          </a:xfrm>
          <a:prstGeom prst="line">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23089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7411">
                                            <p:txEl>
                                              <p:pRg st="2" end="2"/>
                                            </p:txEl>
                                          </p:spTgt>
                                        </p:tgtEl>
                                        <p:attrNameLst>
                                          <p:attrName>style.visibility</p:attrName>
                                        </p:attrNameLst>
                                      </p:cBhvr>
                                      <p:to>
                                        <p:strVal val="visible"/>
                                      </p:to>
                                    </p:set>
                                    <p:animEffect transition="in" filter="fade">
                                      <p:cBhvr>
                                        <p:cTn id="14" dur="1000"/>
                                        <p:tgtEl>
                                          <p:spTgt spid="17411">
                                            <p:txEl>
                                              <p:pRg st="2" end="2"/>
                                            </p:txEl>
                                          </p:spTgt>
                                        </p:tgtEl>
                                      </p:cBhvr>
                                    </p:animEffect>
                                    <p:anim calcmode="lin" valueType="num">
                                      <p:cBhvr>
                                        <p:cTn id="15"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74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7411">
                                            <p:txEl>
                                              <p:pRg st="4" end="4"/>
                                            </p:txEl>
                                          </p:spTgt>
                                        </p:tgtEl>
                                        <p:attrNameLst>
                                          <p:attrName>style.visibility</p:attrName>
                                        </p:attrNameLst>
                                      </p:cBhvr>
                                      <p:to>
                                        <p:strVal val="visible"/>
                                      </p:to>
                                    </p:set>
                                    <p:animEffect transition="in" filter="fade">
                                      <p:cBhvr>
                                        <p:cTn id="21" dur="1000"/>
                                        <p:tgtEl>
                                          <p:spTgt spid="17411">
                                            <p:txEl>
                                              <p:pRg st="4" end="4"/>
                                            </p:txEl>
                                          </p:spTgt>
                                        </p:tgtEl>
                                      </p:cBhvr>
                                    </p:animEffect>
                                    <p:anim calcmode="lin" valueType="num">
                                      <p:cBhvr>
                                        <p:cTn id="22" dur="10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741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771964" y="321101"/>
            <a:ext cx="10294620" cy="1142999"/>
          </a:xfrm>
        </p:spPr>
        <p:txBody>
          <a:bodyPr>
            <a:normAutofit fontScale="90000"/>
          </a:bodyPr>
          <a:lstStyle/>
          <a:p>
            <a:br>
              <a:rPr lang="en-US" sz="1800" dirty="0"/>
            </a:br>
            <a:r>
              <a:rPr lang="en-US" sz="3100" dirty="0">
                <a:latin typeface="Arial" panose="020B0604020202020204" pitchFamily="34" charset="0"/>
                <a:cs typeface="Arial" panose="020B0604020202020204" pitchFamily="34" charset="0"/>
              </a:rPr>
              <a:t>Key Differences Between Piaget and </a:t>
            </a:r>
            <a:r>
              <a:rPr lang="en-US" sz="3100" dirty="0" err="1">
                <a:latin typeface="Arial" panose="020B0604020202020204" pitchFamily="34" charset="0"/>
                <a:cs typeface="Arial" panose="020B0604020202020204" pitchFamily="34" charset="0"/>
              </a:rPr>
              <a:t>Vygotsky</a:t>
            </a:r>
            <a:r>
              <a:rPr lang="en-US" sz="3100" dirty="0">
                <a:latin typeface="Arial" panose="020B0604020202020204" pitchFamily="34" charset="0"/>
                <a:cs typeface="Arial" panose="020B0604020202020204" pitchFamily="34" charset="0"/>
              </a:rPr>
              <a:t> </a:t>
            </a:r>
            <a:br>
              <a:rPr lang="en-US" sz="4000" dirty="0"/>
            </a:br>
            <a:endParaRPr lang="en-US" sz="3600" dirty="0"/>
          </a:p>
        </p:txBody>
      </p:sp>
      <p:sp>
        <p:nvSpPr>
          <p:cNvPr id="29699" name="Text Box 3"/>
          <p:cNvSpPr txBox="1">
            <a:spLocks noChangeArrowheads="1"/>
          </p:cNvSpPr>
          <p:nvPr/>
        </p:nvSpPr>
        <p:spPr bwMode="auto">
          <a:xfrm>
            <a:off x="2519465" y="1935330"/>
            <a:ext cx="3751348" cy="4832092"/>
          </a:xfrm>
          <a:prstGeom prst="rect">
            <a:avLst/>
          </a:prstGeom>
          <a:noFill/>
          <a:ln w="12700">
            <a:noFill/>
            <a:miter lim="800000"/>
            <a:headEnd type="none" w="sm" len="sm"/>
            <a:tailEnd type="none" w="sm" len="sm"/>
          </a:ln>
        </p:spPr>
        <p:txBody>
          <a:bodyPr wrap="none">
            <a:spAutoFit/>
          </a:bodyPr>
          <a:lstStyle/>
          <a:p>
            <a:r>
              <a:rPr lang="en-US" sz="1400" b="1" dirty="0">
                <a:solidFill>
                  <a:schemeClr val="bg1"/>
                </a:solidFill>
                <a:latin typeface="Arial" charset="0"/>
              </a:rPr>
              <a:t>Individual child constructs view of world</a:t>
            </a:r>
          </a:p>
          <a:p>
            <a:r>
              <a:rPr lang="en-US" sz="1400" b="1" dirty="0">
                <a:solidFill>
                  <a:schemeClr val="bg1"/>
                </a:solidFill>
                <a:latin typeface="Arial" charset="0"/>
              </a:rPr>
              <a:t>by forming cognitive structures -“the little</a:t>
            </a:r>
          </a:p>
          <a:p>
            <a:r>
              <a:rPr lang="en-US" sz="1400" b="1" dirty="0">
                <a:solidFill>
                  <a:schemeClr val="bg1"/>
                </a:solidFill>
                <a:latin typeface="Arial" charset="0"/>
              </a:rPr>
              <a:t>scientist”</a:t>
            </a:r>
          </a:p>
          <a:p>
            <a:endParaRPr lang="en-US" sz="1400" b="1" dirty="0">
              <a:solidFill>
                <a:schemeClr val="bg1"/>
              </a:solidFill>
              <a:latin typeface="Arial" charset="0"/>
            </a:endParaRPr>
          </a:p>
          <a:p>
            <a:r>
              <a:rPr lang="en-US" sz="1400" b="1" dirty="0">
                <a:solidFill>
                  <a:schemeClr val="bg1"/>
                </a:solidFill>
                <a:latin typeface="Arial" charset="0"/>
              </a:rPr>
              <a:t>Equilibration-child acts to regain </a:t>
            </a:r>
          </a:p>
          <a:p>
            <a:r>
              <a:rPr lang="en-US" sz="1400" b="1" dirty="0">
                <a:solidFill>
                  <a:schemeClr val="bg1"/>
                </a:solidFill>
                <a:latin typeface="Arial" charset="0"/>
              </a:rPr>
              <a:t>equilibrium between current level of </a:t>
            </a:r>
          </a:p>
          <a:p>
            <a:r>
              <a:rPr lang="en-US" sz="1400" b="1" dirty="0">
                <a:solidFill>
                  <a:schemeClr val="bg1"/>
                </a:solidFill>
                <a:latin typeface="Arial" charset="0"/>
              </a:rPr>
              <a:t>cognitive structures and external stimuli</a:t>
            </a:r>
          </a:p>
          <a:p>
            <a:endParaRPr lang="en-US" sz="1400" b="1" dirty="0">
              <a:solidFill>
                <a:schemeClr val="bg1"/>
              </a:solidFill>
              <a:latin typeface="Arial" charset="0"/>
            </a:endParaRPr>
          </a:p>
          <a:p>
            <a:r>
              <a:rPr lang="en-US" sz="1400" b="1" dirty="0">
                <a:solidFill>
                  <a:schemeClr val="bg1"/>
                </a:solidFill>
                <a:latin typeface="Arial" charset="0"/>
              </a:rPr>
              <a:t>Emerges as cognitive structures develop</a:t>
            </a:r>
          </a:p>
          <a:p>
            <a:endParaRPr lang="en-US" sz="1400" b="1" dirty="0">
              <a:solidFill>
                <a:schemeClr val="bg1"/>
              </a:solidFill>
              <a:latin typeface="Arial" charset="0"/>
            </a:endParaRPr>
          </a:p>
          <a:p>
            <a:endParaRPr lang="en-US" sz="1400" b="1" dirty="0">
              <a:solidFill>
                <a:schemeClr val="bg1"/>
              </a:solidFill>
              <a:latin typeface="Arial" charset="0"/>
            </a:endParaRPr>
          </a:p>
          <a:p>
            <a:endParaRPr lang="en-US" sz="1400" b="1" dirty="0">
              <a:solidFill>
                <a:schemeClr val="bg1"/>
              </a:solidFill>
              <a:latin typeface="Arial" charset="0"/>
            </a:endParaRPr>
          </a:p>
          <a:p>
            <a:endParaRPr lang="en-US" sz="1400" b="1" dirty="0">
              <a:solidFill>
                <a:schemeClr val="bg1"/>
              </a:solidFill>
              <a:latin typeface="Arial" charset="0"/>
            </a:endParaRPr>
          </a:p>
          <a:p>
            <a:endParaRPr lang="en-US" sz="1400" b="1" dirty="0">
              <a:solidFill>
                <a:schemeClr val="bg1"/>
              </a:solidFill>
              <a:latin typeface="Arial" charset="0"/>
            </a:endParaRPr>
          </a:p>
          <a:p>
            <a:r>
              <a:rPr lang="en-US" sz="1400" b="1" dirty="0">
                <a:solidFill>
                  <a:schemeClr val="bg1"/>
                </a:solidFill>
                <a:latin typeface="Arial" charset="0"/>
              </a:rPr>
              <a:t>Assimilation and accommodation lead to</a:t>
            </a:r>
          </a:p>
          <a:p>
            <a:r>
              <a:rPr lang="en-US" sz="1400" b="1" dirty="0">
                <a:solidFill>
                  <a:schemeClr val="bg1"/>
                </a:solidFill>
                <a:latin typeface="Arial" charset="0"/>
              </a:rPr>
              <a:t>equilibration</a:t>
            </a:r>
          </a:p>
          <a:p>
            <a:endParaRPr lang="en-US" sz="1400" b="1" dirty="0">
              <a:solidFill>
                <a:schemeClr val="bg1"/>
              </a:solidFill>
              <a:latin typeface="Arial" charset="0"/>
            </a:endParaRPr>
          </a:p>
          <a:p>
            <a:endParaRPr lang="en-US" sz="1400" b="1" dirty="0">
              <a:solidFill>
                <a:schemeClr val="bg1"/>
              </a:solidFill>
              <a:latin typeface="Arial" charset="0"/>
            </a:endParaRPr>
          </a:p>
          <a:p>
            <a:endParaRPr lang="en-US" sz="1400" b="1" dirty="0">
              <a:solidFill>
                <a:schemeClr val="bg1"/>
              </a:solidFill>
              <a:latin typeface="Arial" charset="0"/>
            </a:endParaRPr>
          </a:p>
          <a:p>
            <a:r>
              <a:rPr lang="en-US" sz="1400" b="1" dirty="0">
                <a:solidFill>
                  <a:schemeClr val="bg1"/>
                </a:solidFill>
                <a:latin typeface="Arial" charset="0"/>
              </a:rPr>
              <a:t>Child independently searches for data</a:t>
            </a:r>
          </a:p>
          <a:p>
            <a:r>
              <a:rPr lang="en-US" sz="1400" b="1" dirty="0">
                <a:solidFill>
                  <a:schemeClr val="bg1"/>
                </a:solidFill>
                <a:latin typeface="Arial" charset="0"/>
              </a:rPr>
              <a:t>needed to change cognitive structures,</a:t>
            </a:r>
          </a:p>
          <a:p>
            <a:r>
              <a:rPr lang="en-US" sz="1400" b="1" dirty="0">
                <a:solidFill>
                  <a:schemeClr val="bg1"/>
                </a:solidFill>
                <a:latin typeface="Arial" charset="0"/>
              </a:rPr>
              <a:t>thus enabling child to reach solution</a:t>
            </a:r>
          </a:p>
        </p:txBody>
      </p:sp>
      <p:sp>
        <p:nvSpPr>
          <p:cNvPr id="29700" name="Text Box 4"/>
          <p:cNvSpPr txBox="1">
            <a:spLocks noChangeArrowheads="1"/>
          </p:cNvSpPr>
          <p:nvPr/>
        </p:nvSpPr>
        <p:spPr bwMode="auto">
          <a:xfrm>
            <a:off x="771964" y="1935330"/>
            <a:ext cx="1577676" cy="4401205"/>
          </a:xfrm>
          <a:prstGeom prst="rect">
            <a:avLst/>
          </a:prstGeom>
          <a:noFill/>
          <a:ln w="12700">
            <a:noFill/>
            <a:miter lim="800000"/>
            <a:headEnd type="none" w="sm" len="sm"/>
            <a:tailEnd type="none" w="sm" len="sm"/>
          </a:ln>
        </p:spPr>
        <p:txBody>
          <a:bodyPr wrap="none">
            <a:spAutoFit/>
          </a:bodyPr>
          <a:lstStyle/>
          <a:p>
            <a:r>
              <a:rPr lang="en-US" sz="1400" b="1" dirty="0">
                <a:solidFill>
                  <a:srgbClr val="842828"/>
                </a:solidFill>
                <a:latin typeface="Arial" charset="0"/>
              </a:rPr>
              <a:t>Perspective</a:t>
            </a: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r>
              <a:rPr lang="en-US" sz="1400" b="1" dirty="0">
                <a:solidFill>
                  <a:srgbClr val="842828"/>
                </a:solidFill>
                <a:latin typeface="Arial" charset="0"/>
              </a:rPr>
              <a:t>Basic </a:t>
            </a:r>
          </a:p>
          <a:p>
            <a:r>
              <a:rPr lang="en-US" sz="1400" b="1" dirty="0">
                <a:solidFill>
                  <a:srgbClr val="842828"/>
                </a:solidFill>
                <a:latin typeface="Arial" charset="0"/>
              </a:rPr>
              <a:t>psychological</a:t>
            </a:r>
          </a:p>
          <a:p>
            <a:r>
              <a:rPr lang="en-US" sz="1400" b="1" dirty="0">
                <a:solidFill>
                  <a:srgbClr val="842828"/>
                </a:solidFill>
                <a:latin typeface="Arial" charset="0"/>
              </a:rPr>
              <a:t>mechanism</a:t>
            </a:r>
          </a:p>
          <a:p>
            <a:endParaRPr lang="en-US" sz="1400" b="1" dirty="0">
              <a:solidFill>
                <a:srgbClr val="842828"/>
              </a:solidFill>
              <a:latin typeface="Arial" charset="0"/>
            </a:endParaRPr>
          </a:p>
          <a:p>
            <a:r>
              <a:rPr lang="en-US" sz="1400" b="1" dirty="0">
                <a:solidFill>
                  <a:srgbClr val="842828"/>
                </a:solidFill>
                <a:latin typeface="Arial" charset="0"/>
              </a:rPr>
              <a:t>Language</a:t>
            </a: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r>
              <a:rPr lang="en-US" sz="1400" b="1" dirty="0">
                <a:solidFill>
                  <a:srgbClr val="842828"/>
                </a:solidFill>
                <a:latin typeface="Arial" charset="0"/>
              </a:rPr>
              <a:t>Learning</a:t>
            </a: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endParaRPr lang="en-US" sz="1400" b="1" dirty="0">
              <a:solidFill>
                <a:srgbClr val="842828"/>
              </a:solidFill>
              <a:latin typeface="Arial" charset="0"/>
            </a:endParaRPr>
          </a:p>
          <a:p>
            <a:r>
              <a:rPr lang="en-US" sz="1400" b="1" dirty="0">
                <a:solidFill>
                  <a:srgbClr val="842828"/>
                </a:solidFill>
                <a:latin typeface="Arial" charset="0"/>
              </a:rPr>
              <a:t>Problem solving</a:t>
            </a:r>
          </a:p>
        </p:txBody>
      </p:sp>
      <p:sp>
        <p:nvSpPr>
          <p:cNvPr id="29701" name="Text Box 5"/>
          <p:cNvSpPr txBox="1">
            <a:spLocks noChangeArrowheads="1"/>
          </p:cNvSpPr>
          <p:nvPr/>
        </p:nvSpPr>
        <p:spPr bwMode="auto">
          <a:xfrm>
            <a:off x="6939189" y="1868604"/>
            <a:ext cx="4314825" cy="4832092"/>
          </a:xfrm>
          <a:prstGeom prst="rect">
            <a:avLst/>
          </a:prstGeom>
          <a:noFill/>
          <a:ln w="12700">
            <a:noFill/>
            <a:miter lim="800000"/>
            <a:headEnd type="none" w="sm" len="sm"/>
            <a:tailEnd type="none" w="sm" len="sm"/>
          </a:ln>
        </p:spPr>
        <p:txBody>
          <a:bodyPr wrap="square">
            <a:spAutoFit/>
          </a:bodyPr>
          <a:lstStyle/>
          <a:p>
            <a:r>
              <a:rPr lang="en-US" sz="1400" b="1" dirty="0">
                <a:latin typeface="Arial" charset="0"/>
              </a:rPr>
              <a:t>Child’s cognitive development progresses</a:t>
            </a:r>
          </a:p>
          <a:p>
            <a:r>
              <a:rPr lang="en-US" sz="1400" b="1" dirty="0">
                <a:latin typeface="Arial" charset="0"/>
              </a:rPr>
              <a:t>by social interactions with others (“social</a:t>
            </a:r>
          </a:p>
          <a:p>
            <a:r>
              <a:rPr lang="en-US" sz="1400" b="1" dirty="0">
                <a:latin typeface="Arial" charset="0"/>
              </a:rPr>
              <a:t>origins of mind”)</a:t>
            </a:r>
          </a:p>
          <a:p>
            <a:endParaRPr lang="en-US" sz="1400" b="1" dirty="0">
              <a:latin typeface="Arial" charset="0"/>
            </a:endParaRPr>
          </a:p>
          <a:p>
            <a:r>
              <a:rPr lang="en-US" sz="1400" b="1" dirty="0">
                <a:latin typeface="Arial" charset="0"/>
              </a:rPr>
              <a:t>Social interaction, which encourages </a:t>
            </a:r>
          </a:p>
          <a:p>
            <a:r>
              <a:rPr lang="en-US" sz="1400" b="1" dirty="0">
                <a:latin typeface="Arial" charset="0"/>
              </a:rPr>
              <a:t>development through the guidance of </a:t>
            </a:r>
            <a:r>
              <a:rPr lang="en-US" sz="1400" b="1" dirty="0" err="1">
                <a:latin typeface="Arial" charset="0"/>
              </a:rPr>
              <a:t>skilful</a:t>
            </a:r>
            <a:endParaRPr lang="en-US" sz="1400" b="1" dirty="0">
              <a:latin typeface="Arial" charset="0"/>
            </a:endParaRPr>
          </a:p>
          <a:p>
            <a:r>
              <a:rPr lang="en-US" sz="1400" b="1" dirty="0">
                <a:latin typeface="Arial" charset="0"/>
              </a:rPr>
              <a:t>adults</a:t>
            </a:r>
          </a:p>
          <a:p>
            <a:endParaRPr lang="en-US" sz="1400" b="1" dirty="0">
              <a:latin typeface="Arial" charset="0"/>
            </a:endParaRPr>
          </a:p>
          <a:p>
            <a:r>
              <a:rPr lang="en-US" sz="1400" b="1" dirty="0">
                <a:latin typeface="Arial" charset="0"/>
              </a:rPr>
              <a:t>Language begins as pre-intellectual speech</a:t>
            </a:r>
          </a:p>
          <a:p>
            <a:r>
              <a:rPr lang="en-US" sz="1400" b="1" dirty="0">
                <a:latin typeface="Arial" charset="0"/>
              </a:rPr>
              <a:t>and gradually develops into a sophisticated</a:t>
            </a:r>
          </a:p>
          <a:p>
            <a:r>
              <a:rPr lang="en-US" sz="1400" b="1" dirty="0">
                <a:latin typeface="Arial" charset="0"/>
              </a:rPr>
              <a:t>form of inner speech; one of the main </a:t>
            </a:r>
          </a:p>
          <a:p>
            <a:r>
              <a:rPr lang="en-US" sz="1400" b="1" dirty="0">
                <a:latin typeface="Arial" charset="0"/>
              </a:rPr>
              <a:t>forces responsible for cognitive </a:t>
            </a:r>
          </a:p>
          <a:p>
            <a:r>
              <a:rPr lang="en-US" sz="1400" b="1" dirty="0">
                <a:latin typeface="Arial" charset="0"/>
              </a:rPr>
              <a:t>development</a:t>
            </a:r>
          </a:p>
          <a:p>
            <a:endParaRPr lang="en-US" sz="1400" b="1" dirty="0">
              <a:latin typeface="Arial" charset="0"/>
            </a:endParaRPr>
          </a:p>
          <a:p>
            <a:r>
              <a:rPr lang="en-US" sz="1400" b="1" dirty="0">
                <a:latin typeface="Arial" charset="0"/>
              </a:rPr>
              <a:t>Learning results from the interaction of </a:t>
            </a:r>
          </a:p>
          <a:p>
            <a:r>
              <a:rPr lang="en-US" sz="1400" b="1" dirty="0">
                <a:latin typeface="Arial" charset="0"/>
              </a:rPr>
              <a:t>two processes; biological elementary </a:t>
            </a:r>
          </a:p>
          <a:p>
            <a:r>
              <a:rPr lang="en-US" sz="1400" b="1" dirty="0">
                <a:latin typeface="Arial" charset="0"/>
              </a:rPr>
              <a:t>processes (such as brain development),</a:t>
            </a:r>
          </a:p>
          <a:p>
            <a:r>
              <a:rPr lang="en-US" sz="1400" b="1" dirty="0">
                <a:latin typeface="Arial" charset="0"/>
              </a:rPr>
              <a:t>plus </a:t>
            </a:r>
            <a:r>
              <a:rPr lang="en-US" sz="1400" b="1" dirty="0" err="1">
                <a:latin typeface="Arial" charset="0"/>
              </a:rPr>
              <a:t>sociocultural</a:t>
            </a:r>
            <a:r>
              <a:rPr lang="en-US" sz="1400" b="1" dirty="0">
                <a:latin typeface="Arial" charset="0"/>
              </a:rPr>
              <a:t> interactions</a:t>
            </a:r>
          </a:p>
          <a:p>
            <a:endParaRPr lang="en-US" sz="1400" b="1" dirty="0">
              <a:latin typeface="Arial" charset="0"/>
            </a:endParaRPr>
          </a:p>
          <a:p>
            <a:r>
              <a:rPr lang="en-US" sz="1400" b="1" dirty="0">
                <a:latin typeface="Arial" charset="0"/>
              </a:rPr>
              <a:t>Two aspects of problem solving: 1. Key role</a:t>
            </a:r>
          </a:p>
          <a:p>
            <a:r>
              <a:rPr lang="en-US" sz="1400" b="1" dirty="0">
                <a:latin typeface="Arial" charset="0"/>
              </a:rPr>
              <a:t>of speech to guide “</a:t>
            </a:r>
            <a:r>
              <a:rPr lang="en-US" sz="1400" b="1" dirty="0" err="1">
                <a:latin typeface="Arial" charset="0"/>
              </a:rPr>
              <a:t>planful</a:t>
            </a:r>
            <a:r>
              <a:rPr lang="en-US" sz="1400" b="1" dirty="0">
                <a:latin typeface="Arial" charset="0"/>
              </a:rPr>
              <a:t>” </a:t>
            </a:r>
            <a:r>
              <a:rPr lang="en-US" sz="1400" b="1" dirty="0" err="1">
                <a:latin typeface="Arial" charset="0"/>
              </a:rPr>
              <a:t>behaviour</a:t>
            </a:r>
            <a:r>
              <a:rPr lang="en-US" sz="1400" b="1" dirty="0">
                <a:latin typeface="Arial" charset="0"/>
              </a:rPr>
              <a:t>;</a:t>
            </a:r>
          </a:p>
          <a:p>
            <a:r>
              <a:rPr lang="en-US" sz="1400" b="1" dirty="0">
                <a:latin typeface="Arial" charset="0"/>
              </a:rPr>
              <a:t>2. Joint efforts with others</a:t>
            </a:r>
          </a:p>
        </p:txBody>
      </p:sp>
      <p:sp>
        <p:nvSpPr>
          <p:cNvPr id="29702" name="Line 6"/>
          <p:cNvSpPr>
            <a:spLocks noChangeShapeType="1"/>
          </p:cNvSpPr>
          <p:nvPr/>
        </p:nvSpPr>
        <p:spPr bwMode="auto">
          <a:xfrm>
            <a:off x="2095500" y="1868604"/>
            <a:ext cx="8001000" cy="0"/>
          </a:xfrm>
          <a:prstGeom prst="line">
            <a:avLst/>
          </a:prstGeom>
          <a:noFill/>
          <a:ln w="28575">
            <a:solidFill>
              <a:srgbClr val="842828"/>
            </a:solidFill>
            <a:round/>
            <a:headEnd type="none" w="sm" len="sm"/>
            <a:tailEnd type="none" w="sm" len="sm"/>
          </a:ln>
        </p:spPr>
        <p:txBody>
          <a:bodyPr wrap="none" anchor="ctr"/>
          <a:lstStyle/>
          <a:p>
            <a:endParaRPr lang="en-GB"/>
          </a:p>
        </p:txBody>
      </p:sp>
      <p:sp>
        <p:nvSpPr>
          <p:cNvPr id="29703" name="Text Box 7"/>
          <p:cNvSpPr txBox="1">
            <a:spLocks noChangeArrowheads="1"/>
          </p:cNvSpPr>
          <p:nvPr/>
        </p:nvSpPr>
        <p:spPr bwMode="auto">
          <a:xfrm>
            <a:off x="3505200" y="1339850"/>
            <a:ext cx="793750" cy="336550"/>
          </a:xfrm>
          <a:prstGeom prst="rect">
            <a:avLst/>
          </a:prstGeom>
          <a:noFill/>
          <a:ln w="12700">
            <a:noFill/>
            <a:miter lim="800000"/>
            <a:headEnd type="none" w="sm" len="sm"/>
            <a:tailEnd type="none" w="sm" len="sm"/>
          </a:ln>
        </p:spPr>
        <p:txBody>
          <a:bodyPr wrap="none">
            <a:spAutoFit/>
          </a:bodyPr>
          <a:lstStyle/>
          <a:p>
            <a:r>
              <a:rPr lang="en-US" sz="1600" b="1" dirty="0">
                <a:solidFill>
                  <a:srgbClr val="044840"/>
                </a:solidFill>
                <a:latin typeface="Arial" charset="0"/>
              </a:rPr>
              <a:t>Piaget</a:t>
            </a:r>
          </a:p>
        </p:txBody>
      </p:sp>
      <p:sp>
        <p:nvSpPr>
          <p:cNvPr id="29704" name="Text Box 8"/>
          <p:cNvSpPr txBox="1">
            <a:spLocks noChangeArrowheads="1"/>
          </p:cNvSpPr>
          <p:nvPr/>
        </p:nvSpPr>
        <p:spPr bwMode="auto">
          <a:xfrm>
            <a:off x="7444740" y="1316661"/>
            <a:ext cx="1085850" cy="336550"/>
          </a:xfrm>
          <a:prstGeom prst="rect">
            <a:avLst/>
          </a:prstGeom>
          <a:noFill/>
          <a:ln w="12700">
            <a:noFill/>
            <a:miter lim="800000"/>
            <a:headEnd type="none" w="sm" len="sm"/>
            <a:tailEnd type="none" w="sm" len="sm"/>
          </a:ln>
        </p:spPr>
        <p:txBody>
          <a:bodyPr wrap="none">
            <a:spAutoFit/>
          </a:bodyPr>
          <a:lstStyle/>
          <a:p>
            <a:r>
              <a:rPr lang="en-US" sz="1600" b="1" dirty="0">
                <a:solidFill>
                  <a:srgbClr val="044840"/>
                </a:solidFill>
                <a:latin typeface="Arial" charset="0"/>
              </a:rPr>
              <a:t>Vygotsky</a:t>
            </a:r>
          </a:p>
        </p:txBody>
      </p:sp>
    </p:spTree>
    <p:extLst>
      <p:ext uri="{BB962C8B-B14F-4D97-AF65-F5344CB8AC3E}">
        <p14:creationId xmlns:p14="http://schemas.microsoft.com/office/powerpoint/2010/main" val="3307597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500"/>
                                        <p:tgtEl>
                                          <p:spTgt spid="2969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970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9703"/>
                                        </p:tgtEl>
                                        <p:attrNameLst>
                                          <p:attrName>style.visibility</p:attrName>
                                        </p:attrNameLst>
                                      </p:cBhvr>
                                      <p:to>
                                        <p:strVal val="visible"/>
                                      </p:to>
                                    </p:set>
                                    <p:animEffect transition="in" filter="fade">
                                      <p:cBhvr>
                                        <p:cTn id="16" dur="500"/>
                                        <p:tgtEl>
                                          <p:spTgt spid="2970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9704"/>
                                        </p:tgtEl>
                                        <p:attrNameLst>
                                          <p:attrName>style.visibility</p:attrName>
                                        </p:attrNameLst>
                                      </p:cBhvr>
                                      <p:to>
                                        <p:strVal val="visible"/>
                                      </p:to>
                                    </p:set>
                                    <p:animEffect transition="in" filter="fade">
                                      <p:cBhvr>
                                        <p:cTn id="21" dur="500"/>
                                        <p:tgtEl>
                                          <p:spTgt spid="2970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9700">
                                            <p:txEl>
                                              <p:pRg st="0" end="0"/>
                                            </p:txEl>
                                          </p:spTgt>
                                        </p:tgtEl>
                                        <p:attrNameLst>
                                          <p:attrName>style.visibility</p:attrName>
                                        </p:attrNameLst>
                                      </p:cBhvr>
                                      <p:to>
                                        <p:strVal val="visible"/>
                                      </p:to>
                                    </p:set>
                                    <p:animEffect transition="in" filter="fade">
                                      <p:cBhvr>
                                        <p:cTn id="26" dur="500"/>
                                        <p:tgtEl>
                                          <p:spTgt spid="29700">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9699">
                                            <p:txEl>
                                              <p:pRg st="0" end="0"/>
                                            </p:txEl>
                                          </p:spTgt>
                                        </p:tgtEl>
                                        <p:attrNameLst>
                                          <p:attrName>style.visibility</p:attrName>
                                        </p:attrNameLst>
                                      </p:cBhvr>
                                      <p:to>
                                        <p:strVal val="visible"/>
                                      </p:to>
                                    </p:set>
                                    <p:animEffect transition="in" filter="fade">
                                      <p:cBhvr>
                                        <p:cTn id="31" dur="500"/>
                                        <p:tgtEl>
                                          <p:spTgt spid="29699">
                                            <p:txEl>
                                              <p:pRg st="0" end="0"/>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29699">
                                            <p:txEl>
                                              <p:pRg st="1" end="1"/>
                                            </p:txEl>
                                          </p:spTgt>
                                        </p:tgtEl>
                                        <p:attrNameLst>
                                          <p:attrName>style.visibility</p:attrName>
                                        </p:attrNameLst>
                                      </p:cBhvr>
                                      <p:to>
                                        <p:strVal val="visible"/>
                                      </p:to>
                                    </p:set>
                                    <p:animEffect transition="in" filter="fade">
                                      <p:cBhvr>
                                        <p:cTn id="34" dur="500"/>
                                        <p:tgtEl>
                                          <p:spTgt spid="29699">
                                            <p:txEl>
                                              <p:pRg st="1" end="1"/>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29699">
                                            <p:txEl>
                                              <p:pRg st="2" end="2"/>
                                            </p:txEl>
                                          </p:spTgt>
                                        </p:tgtEl>
                                        <p:attrNameLst>
                                          <p:attrName>style.visibility</p:attrName>
                                        </p:attrNameLst>
                                      </p:cBhvr>
                                      <p:to>
                                        <p:strVal val="visible"/>
                                      </p:to>
                                    </p:set>
                                    <p:animEffect transition="in" filter="fade">
                                      <p:cBhvr>
                                        <p:cTn id="37" dur="500"/>
                                        <p:tgtEl>
                                          <p:spTgt spid="29699">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9701">
                                            <p:txEl>
                                              <p:pRg st="0" end="0"/>
                                            </p:txEl>
                                          </p:spTgt>
                                        </p:tgtEl>
                                        <p:attrNameLst>
                                          <p:attrName>style.visibility</p:attrName>
                                        </p:attrNameLst>
                                      </p:cBhvr>
                                      <p:to>
                                        <p:strVal val="visible"/>
                                      </p:to>
                                    </p:set>
                                    <p:animEffect transition="in" filter="fade">
                                      <p:cBhvr>
                                        <p:cTn id="42" dur="500"/>
                                        <p:tgtEl>
                                          <p:spTgt spid="29701">
                                            <p:txEl>
                                              <p:pRg st="0" end="0"/>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29701">
                                            <p:txEl>
                                              <p:pRg st="1" end="1"/>
                                            </p:txEl>
                                          </p:spTgt>
                                        </p:tgtEl>
                                        <p:attrNameLst>
                                          <p:attrName>style.visibility</p:attrName>
                                        </p:attrNameLst>
                                      </p:cBhvr>
                                      <p:to>
                                        <p:strVal val="visible"/>
                                      </p:to>
                                    </p:set>
                                    <p:animEffect transition="in" filter="fade">
                                      <p:cBhvr>
                                        <p:cTn id="45" dur="500"/>
                                        <p:tgtEl>
                                          <p:spTgt spid="29701">
                                            <p:txEl>
                                              <p:pRg st="1" end="1"/>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29701">
                                            <p:txEl>
                                              <p:pRg st="2" end="2"/>
                                            </p:txEl>
                                          </p:spTgt>
                                        </p:tgtEl>
                                        <p:attrNameLst>
                                          <p:attrName>style.visibility</p:attrName>
                                        </p:attrNameLst>
                                      </p:cBhvr>
                                      <p:to>
                                        <p:strVal val="visible"/>
                                      </p:to>
                                    </p:set>
                                    <p:animEffect transition="in" filter="fade">
                                      <p:cBhvr>
                                        <p:cTn id="48" dur="500"/>
                                        <p:tgtEl>
                                          <p:spTgt spid="29701">
                                            <p:txEl>
                                              <p:pRg st="2" end="2"/>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29700">
                                            <p:txEl>
                                              <p:pRg st="4" end="4"/>
                                            </p:txEl>
                                          </p:spTgt>
                                        </p:tgtEl>
                                        <p:attrNameLst>
                                          <p:attrName>style.visibility</p:attrName>
                                        </p:attrNameLst>
                                      </p:cBhvr>
                                      <p:to>
                                        <p:strVal val="visible"/>
                                      </p:to>
                                    </p:set>
                                    <p:animEffect transition="in" filter="fade">
                                      <p:cBhvr>
                                        <p:cTn id="53" dur="500"/>
                                        <p:tgtEl>
                                          <p:spTgt spid="29700">
                                            <p:txEl>
                                              <p:pRg st="4" end="4"/>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29700">
                                            <p:txEl>
                                              <p:pRg st="5" end="5"/>
                                            </p:txEl>
                                          </p:spTgt>
                                        </p:tgtEl>
                                        <p:attrNameLst>
                                          <p:attrName>style.visibility</p:attrName>
                                        </p:attrNameLst>
                                      </p:cBhvr>
                                      <p:to>
                                        <p:strVal val="visible"/>
                                      </p:to>
                                    </p:set>
                                    <p:animEffect transition="in" filter="fade">
                                      <p:cBhvr>
                                        <p:cTn id="56" dur="500"/>
                                        <p:tgtEl>
                                          <p:spTgt spid="29700">
                                            <p:txEl>
                                              <p:pRg st="5" end="5"/>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29700">
                                            <p:txEl>
                                              <p:pRg st="6" end="6"/>
                                            </p:txEl>
                                          </p:spTgt>
                                        </p:tgtEl>
                                        <p:attrNameLst>
                                          <p:attrName>style.visibility</p:attrName>
                                        </p:attrNameLst>
                                      </p:cBhvr>
                                      <p:to>
                                        <p:strVal val="visible"/>
                                      </p:to>
                                    </p:set>
                                    <p:animEffect transition="in" filter="fade">
                                      <p:cBhvr>
                                        <p:cTn id="59" dur="500"/>
                                        <p:tgtEl>
                                          <p:spTgt spid="29700">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29699">
                                            <p:txEl>
                                              <p:pRg st="4" end="4"/>
                                            </p:txEl>
                                          </p:spTgt>
                                        </p:tgtEl>
                                        <p:attrNameLst>
                                          <p:attrName>style.visibility</p:attrName>
                                        </p:attrNameLst>
                                      </p:cBhvr>
                                      <p:to>
                                        <p:strVal val="visible"/>
                                      </p:to>
                                    </p:set>
                                    <p:animEffect transition="in" filter="fade">
                                      <p:cBhvr>
                                        <p:cTn id="64" dur="500"/>
                                        <p:tgtEl>
                                          <p:spTgt spid="29699">
                                            <p:txEl>
                                              <p:pRg st="4" end="4"/>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29699">
                                            <p:txEl>
                                              <p:pRg st="5" end="5"/>
                                            </p:txEl>
                                          </p:spTgt>
                                        </p:tgtEl>
                                        <p:attrNameLst>
                                          <p:attrName>style.visibility</p:attrName>
                                        </p:attrNameLst>
                                      </p:cBhvr>
                                      <p:to>
                                        <p:strVal val="visible"/>
                                      </p:to>
                                    </p:set>
                                    <p:animEffect transition="in" filter="fade">
                                      <p:cBhvr>
                                        <p:cTn id="67" dur="500"/>
                                        <p:tgtEl>
                                          <p:spTgt spid="29699">
                                            <p:txEl>
                                              <p:pRg st="5" end="5"/>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29699">
                                            <p:txEl>
                                              <p:pRg st="6" end="6"/>
                                            </p:txEl>
                                          </p:spTgt>
                                        </p:tgtEl>
                                        <p:attrNameLst>
                                          <p:attrName>style.visibility</p:attrName>
                                        </p:attrNameLst>
                                      </p:cBhvr>
                                      <p:to>
                                        <p:strVal val="visible"/>
                                      </p:to>
                                    </p:set>
                                    <p:animEffect transition="in" filter="fade">
                                      <p:cBhvr>
                                        <p:cTn id="70" dur="500"/>
                                        <p:tgtEl>
                                          <p:spTgt spid="29699">
                                            <p:txEl>
                                              <p:pRg st="6" end="6"/>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29701">
                                            <p:txEl>
                                              <p:pRg st="4" end="4"/>
                                            </p:txEl>
                                          </p:spTgt>
                                        </p:tgtEl>
                                        <p:attrNameLst>
                                          <p:attrName>style.visibility</p:attrName>
                                        </p:attrNameLst>
                                      </p:cBhvr>
                                      <p:to>
                                        <p:strVal val="visible"/>
                                      </p:to>
                                    </p:set>
                                    <p:animEffect transition="in" filter="fade">
                                      <p:cBhvr>
                                        <p:cTn id="75" dur="500"/>
                                        <p:tgtEl>
                                          <p:spTgt spid="29701">
                                            <p:txEl>
                                              <p:pRg st="4" end="4"/>
                                            </p:txEl>
                                          </p:spTgt>
                                        </p:tgtEl>
                                      </p:cBhvr>
                                    </p:animEffect>
                                  </p:childTnLst>
                                </p:cTn>
                              </p:par>
                              <p:par>
                                <p:cTn id="76" presetID="10" presetClass="entr" presetSubtype="0" fill="hold" nodeType="withEffect">
                                  <p:stCondLst>
                                    <p:cond delay="0"/>
                                  </p:stCondLst>
                                  <p:childTnLst>
                                    <p:set>
                                      <p:cBhvr>
                                        <p:cTn id="77" dur="1" fill="hold">
                                          <p:stCondLst>
                                            <p:cond delay="0"/>
                                          </p:stCondLst>
                                        </p:cTn>
                                        <p:tgtEl>
                                          <p:spTgt spid="29701">
                                            <p:txEl>
                                              <p:pRg st="5" end="5"/>
                                            </p:txEl>
                                          </p:spTgt>
                                        </p:tgtEl>
                                        <p:attrNameLst>
                                          <p:attrName>style.visibility</p:attrName>
                                        </p:attrNameLst>
                                      </p:cBhvr>
                                      <p:to>
                                        <p:strVal val="visible"/>
                                      </p:to>
                                    </p:set>
                                    <p:animEffect transition="in" filter="fade">
                                      <p:cBhvr>
                                        <p:cTn id="78" dur="500"/>
                                        <p:tgtEl>
                                          <p:spTgt spid="29701">
                                            <p:txEl>
                                              <p:pRg st="5" end="5"/>
                                            </p:txEl>
                                          </p:spTgt>
                                        </p:tgtEl>
                                      </p:cBhvr>
                                    </p:animEffect>
                                  </p:childTnLst>
                                </p:cTn>
                              </p:par>
                              <p:par>
                                <p:cTn id="79" presetID="10" presetClass="entr" presetSubtype="0" fill="hold" nodeType="withEffect">
                                  <p:stCondLst>
                                    <p:cond delay="0"/>
                                  </p:stCondLst>
                                  <p:childTnLst>
                                    <p:set>
                                      <p:cBhvr>
                                        <p:cTn id="80" dur="1" fill="hold">
                                          <p:stCondLst>
                                            <p:cond delay="0"/>
                                          </p:stCondLst>
                                        </p:cTn>
                                        <p:tgtEl>
                                          <p:spTgt spid="29701">
                                            <p:txEl>
                                              <p:pRg st="6" end="6"/>
                                            </p:txEl>
                                          </p:spTgt>
                                        </p:tgtEl>
                                        <p:attrNameLst>
                                          <p:attrName>style.visibility</p:attrName>
                                        </p:attrNameLst>
                                      </p:cBhvr>
                                      <p:to>
                                        <p:strVal val="visible"/>
                                      </p:to>
                                    </p:set>
                                    <p:animEffect transition="in" filter="fade">
                                      <p:cBhvr>
                                        <p:cTn id="81" dur="500"/>
                                        <p:tgtEl>
                                          <p:spTgt spid="29701">
                                            <p:txEl>
                                              <p:pRg st="6" end="6"/>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29700">
                                            <p:txEl>
                                              <p:pRg st="8" end="8"/>
                                            </p:txEl>
                                          </p:spTgt>
                                        </p:tgtEl>
                                        <p:attrNameLst>
                                          <p:attrName>style.visibility</p:attrName>
                                        </p:attrNameLst>
                                      </p:cBhvr>
                                      <p:to>
                                        <p:strVal val="visible"/>
                                      </p:to>
                                    </p:set>
                                    <p:animEffect transition="in" filter="fade">
                                      <p:cBhvr>
                                        <p:cTn id="86" dur="500"/>
                                        <p:tgtEl>
                                          <p:spTgt spid="29700">
                                            <p:txEl>
                                              <p:pRg st="8" end="8"/>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29699">
                                            <p:txEl>
                                              <p:pRg st="8" end="8"/>
                                            </p:txEl>
                                          </p:spTgt>
                                        </p:tgtEl>
                                        <p:attrNameLst>
                                          <p:attrName>style.visibility</p:attrName>
                                        </p:attrNameLst>
                                      </p:cBhvr>
                                      <p:to>
                                        <p:strVal val="visible"/>
                                      </p:to>
                                    </p:set>
                                    <p:animEffect transition="in" filter="fade">
                                      <p:cBhvr>
                                        <p:cTn id="91" dur="500"/>
                                        <p:tgtEl>
                                          <p:spTgt spid="29699">
                                            <p:txEl>
                                              <p:pRg st="8" end="8"/>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29701">
                                            <p:txEl>
                                              <p:pRg st="8" end="8"/>
                                            </p:txEl>
                                          </p:spTgt>
                                        </p:tgtEl>
                                        <p:attrNameLst>
                                          <p:attrName>style.visibility</p:attrName>
                                        </p:attrNameLst>
                                      </p:cBhvr>
                                      <p:to>
                                        <p:strVal val="visible"/>
                                      </p:to>
                                    </p:set>
                                    <p:animEffect transition="in" filter="fade">
                                      <p:cBhvr>
                                        <p:cTn id="96" dur="500"/>
                                        <p:tgtEl>
                                          <p:spTgt spid="29701">
                                            <p:txEl>
                                              <p:pRg st="8" end="8"/>
                                            </p:txEl>
                                          </p:spTgt>
                                        </p:tgtEl>
                                      </p:cBhvr>
                                    </p:animEffect>
                                  </p:childTnLst>
                                </p:cTn>
                              </p:par>
                              <p:par>
                                <p:cTn id="97" presetID="10" presetClass="entr" presetSubtype="0" fill="hold" nodeType="withEffect">
                                  <p:stCondLst>
                                    <p:cond delay="0"/>
                                  </p:stCondLst>
                                  <p:childTnLst>
                                    <p:set>
                                      <p:cBhvr>
                                        <p:cTn id="98" dur="1" fill="hold">
                                          <p:stCondLst>
                                            <p:cond delay="0"/>
                                          </p:stCondLst>
                                        </p:cTn>
                                        <p:tgtEl>
                                          <p:spTgt spid="29701">
                                            <p:txEl>
                                              <p:pRg st="9" end="9"/>
                                            </p:txEl>
                                          </p:spTgt>
                                        </p:tgtEl>
                                        <p:attrNameLst>
                                          <p:attrName>style.visibility</p:attrName>
                                        </p:attrNameLst>
                                      </p:cBhvr>
                                      <p:to>
                                        <p:strVal val="visible"/>
                                      </p:to>
                                    </p:set>
                                    <p:animEffect transition="in" filter="fade">
                                      <p:cBhvr>
                                        <p:cTn id="99" dur="500"/>
                                        <p:tgtEl>
                                          <p:spTgt spid="29701">
                                            <p:txEl>
                                              <p:pRg st="9" end="9"/>
                                            </p:txEl>
                                          </p:spTgt>
                                        </p:tgtEl>
                                      </p:cBhvr>
                                    </p:animEffect>
                                  </p:childTnLst>
                                </p:cTn>
                              </p:par>
                              <p:par>
                                <p:cTn id="100" presetID="10" presetClass="entr" presetSubtype="0" fill="hold" nodeType="withEffect">
                                  <p:stCondLst>
                                    <p:cond delay="0"/>
                                  </p:stCondLst>
                                  <p:childTnLst>
                                    <p:set>
                                      <p:cBhvr>
                                        <p:cTn id="101" dur="1" fill="hold">
                                          <p:stCondLst>
                                            <p:cond delay="0"/>
                                          </p:stCondLst>
                                        </p:cTn>
                                        <p:tgtEl>
                                          <p:spTgt spid="29701">
                                            <p:txEl>
                                              <p:pRg st="10" end="10"/>
                                            </p:txEl>
                                          </p:spTgt>
                                        </p:tgtEl>
                                        <p:attrNameLst>
                                          <p:attrName>style.visibility</p:attrName>
                                        </p:attrNameLst>
                                      </p:cBhvr>
                                      <p:to>
                                        <p:strVal val="visible"/>
                                      </p:to>
                                    </p:set>
                                    <p:animEffect transition="in" filter="fade">
                                      <p:cBhvr>
                                        <p:cTn id="102" dur="500"/>
                                        <p:tgtEl>
                                          <p:spTgt spid="29701">
                                            <p:txEl>
                                              <p:pRg st="10" end="10"/>
                                            </p:txEl>
                                          </p:spTgt>
                                        </p:tgtEl>
                                      </p:cBhvr>
                                    </p:animEffect>
                                  </p:childTnLst>
                                </p:cTn>
                              </p:par>
                              <p:par>
                                <p:cTn id="103" presetID="10" presetClass="entr" presetSubtype="0" fill="hold" nodeType="withEffect">
                                  <p:stCondLst>
                                    <p:cond delay="0"/>
                                  </p:stCondLst>
                                  <p:childTnLst>
                                    <p:set>
                                      <p:cBhvr>
                                        <p:cTn id="104" dur="1" fill="hold">
                                          <p:stCondLst>
                                            <p:cond delay="0"/>
                                          </p:stCondLst>
                                        </p:cTn>
                                        <p:tgtEl>
                                          <p:spTgt spid="29701">
                                            <p:txEl>
                                              <p:pRg st="11" end="11"/>
                                            </p:txEl>
                                          </p:spTgt>
                                        </p:tgtEl>
                                        <p:attrNameLst>
                                          <p:attrName>style.visibility</p:attrName>
                                        </p:attrNameLst>
                                      </p:cBhvr>
                                      <p:to>
                                        <p:strVal val="visible"/>
                                      </p:to>
                                    </p:set>
                                    <p:animEffect transition="in" filter="fade">
                                      <p:cBhvr>
                                        <p:cTn id="105" dur="500"/>
                                        <p:tgtEl>
                                          <p:spTgt spid="29701">
                                            <p:txEl>
                                              <p:pRg st="11" end="11"/>
                                            </p:txEl>
                                          </p:spTgt>
                                        </p:tgtEl>
                                      </p:cBhvr>
                                    </p:animEffect>
                                  </p:childTnLst>
                                </p:cTn>
                              </p:par>
                              <p:par>
                                <p:cTn id="106" presetID="10" presetClass="entr" presetSubtype="0" fill="hold" nodeType="withEffect">
                                  <p:stCondLst>
                                    <p:cond delay="0"/>
                                  </p:stCondLst>
                                  <p:childTnLst>
                                    <p:set>
                                      <p:cBhvr>
                                        <p:cTn id="107" dur="1" fill="hold">
                                          <p:stCondLst>
                                            <p:cond delay="0"/>
                                          </p:stCondLst>
                                        </p:cTn>
                                        <p:tgtEl>
                                          <p:spTgt spid="29701">
                                            <p:txEl>
                                              <p:pRg st="12" end="12"/>
                                            </p:txEl>
                                          </p:spTgt>
                                        </p:tgtEl>
                                        <p:attrNameLst>
                                          <p:attrName>style.visibility</p:attrName>
                                        </p:attrNameLst>
                                      </p:cBhvr>
                                      <p:to>
                                        <p:strVal val="visible"/>
                                      </p:to>
                                    </p:set>
                                    <p:animEffect transition="in" filter="fade">
                                      <p:cBhvr>
                                        <p:cTn id="108" dur="500"/>
                                        <p:tgtEl>
                                          <p:spTgt spid="29701">
                                            <p:txEl>
                                              <p:pRg st="12" end="12"/>
                                            </p:txEl>
                                          </p:spTgt>
                                        </p:tgtEl>
                                      </p:cBhvr>
                                    </p:animEffect>
                                  </p:childTnLst>
                                </p:cTn>
                              </p:par>
                            </p:childTnLst>
                          </p:cTn>
                        </p:par>
                      </p:childTnLst>
                    </p:cTn>
                  </p:par>
                  <p:par>
                    <p:cTn id="109" fill="hold">
                      <p:stCondLst>
                        <p:cond delay="indefinite"/>
                      </p:stCondLst>
                      <p:childTnLst>
                        <p:par>
                          <p:cTn id="110" fill="hold">
                            <p:stCondLst>
                              <p:cond delay="0"/>
                            </p:stCondLst>
                            <p:childTnLst>
                              <p:par>
                                <p:cTn id="111" presetID="10" presetClass="entr" presetSubtype="0" fill="hold" nodeType="clickEffect">
                                  <p:stCondLst>
                                    <p:cond delay="0"/>
                                  </p:stCondLst>
                                  <p:childTnLst>
                                    <p:set>
                                      <p:cBhvr>
                                        <p:cTn id="112" dur="1" fill="hold">
                                          <p:stCondLst>
                                            <p:cond delay="0"/>
                                          </p:stCondLst>
                                        </p:cTn>
                                        <p:tgtEl>
                                          <p:spTgt spid="29700">
                                            <p:txEl>
                                              <p:pRg st="14" end="14"/>
                                            </p:txEl>
                                          </p:spTgt>
                                        </p:tgtEl>
                                        <p:attrNameLst>
                                          <p:attrName>style.visibility</p:attrName>
                                        </p:attrNameLst>
                                      </p:cBhvr>
                                      <p:to>
                                        <p:strVal val="visible"/>
                                      </p:to>
                                    </p:set>
                                    <p:animEffect transition="in" filter="fade">
                                      <p:cBhvr>
                                        <p:cTn id="113" dur="500"/>
                                        <p:tgtEl>
                                          <p:spTgt spid="29700">
                                            <p:txEl>
                                              <p:pRg st="14" end="14"/>
                                            </p:txEl>
                                          </p:spTgt>
                                        </p:tgtEl>
                                      </p:cBhvr>
                                    </p:animEffect>
                                  </p:childTnLst>
                                </p:cTn>
                              </p:par>
                            </p:childTnLst>
                          </p:cTn>
                        </p:par>
                      </p:childTnLst>
                    </p:cTn>
                  </p:par>
                  <p:par>
                    <p:cTn id="114" fill="hold">
                      <p:stCondLst>
                        <p:cond delay="indefinite"/>
                      </p:stCondLst>
                      <p:childTnLst>
                        <p:par>
                          <p:cTn id="115" fill="hold">
                            <p:stCondLst>
                              <p:cond delay="0"/>
                            </p:stCondLst>
                            <p:childTnLst>
                              <p:par>
                                <p:cTn id="116" presetID="10" presetClass="entr" presetSubtype="0" fill="hold" nodeType="clickEffect">
                                  <p:stCondLst>
                                    <p:cond delay="0"/>
                                  </p:stCondLst>
                                  <p:childTnLst>
                                    <p:set>
                                      <p:cBhvr>
                                        <p:cTn id="117" dur="1" fill="hold">
                                          <p:stCondLst>
                                            <p:cond delay="0"/>
                                          </p:stCondLst>
                                        </p:cTn>
                                        <p:tgtEl>
                                          <p:spTgt spid="29699">
                                            <p:txEl>
                                              <p:pRg st="14" end="14"/>
                                            </p:txEl>
                                          </p:spTgt>
                                        </p:tgtEl>
                                        <p:attrNameLst>
                                          <p:attrName>style.visibility</p:attrName>
                                        </p:attrNameLst>
                                      </p:cBhvr>
                                      <p:to>
                                        <p:strVal val="visible"/>
                                      </p:to>
                                    </p:set>
                                    <p:animEffect transition="in" filter="fade">
                                      <p:cBhvr>
                                        <p:cTn id="118" dur="500"/>
                                        <p:tgtEl>
                                          <p:spTgt spid="29699">
                                            <p:txEl>
                                              <p:pRg st="14" end="14"/>
                                            </p:txEl>
                                          </p:spTgt>
                                        </p:tgtEl>
                                      </p:cBhvr>
                                    </p:animEffect>
                                  </p:childTnLst>
                                </p:cTn>
                              </p:par>
                              <p:par>
                                <p:cTn id="119" presetID="10" presetClass="entr" presetSubtype="0" fill="hold" nodeType="withEffect">
                                  <p:stCondLst>
                                    <p:cond delay="0"/>
                                  </p:stCondLst>
                                  <p:childTnLst>
                                    <p:set>
                                      <p:cBhvr>
                                        <p:cTn id="120" dur="1" fill="hold">
                                          <p:stCondLst>
                                            <p:cond delay="0"/>
                                          </p:stCondLst>
                                        </p:cTn>
                                        <p:tgtEl>
                                          <p:spTgt spid="29699">
                                            <p:txEl>
                                              <p:pRg st="15" end="15"/>
                                            </p:txEl>
                                          </p:spTgt>
                                        </p:tgtEl>
                                        <p:attrNameLst>
                                          <p:attrName>style.visibility</p:attrName>
                                        </p:attrNameLst>
                                      </p:cBhvr>
                                      <p:to>
                                        <p:strVal val="visible"/>
                                      </p:to>
                                    </p:set>
                                    <p:animEffect transition="in" filter="fade">
                                      <p:cBhvr>
                                        <p:cTn id="121" dur="500"/>
                                        <p:tgtEl>
                                          <p:spTgt spid="29699">
                                            <p:txEl>
                                              <p:pRg st="15" end="15"/>
                                            </p:txEl>
                                          </p:spTgt>
                                        </p:tgtEl>
                                      </p:cBhvr>
                                    </p:animEffect>
                                  </p:childTnLst>
                                </p:cTn>
                              </p:par>
                            </p:childTnLst>
                          </p:cTn>
                        </p:par>
                      </p:childTnLst>
                    </p:cTn>
                  </p:par>
                  <p:par>
                    <p:cTn id="122" fill="hold">
                      <p:stCondLst>
                        <p:cond delay="indefinite"/>
                      </p:stCondLst>
                      <p:childTnLst>
                        <p:par>
                          <p:cTn id="123" fill="hold">
                            <p:stCondLst>
                              <p:cond delay="0"/>
                            </p:stCondLst>
                            <p:childTnLst>
                              <p:par>
                                <p:cTn id="124" presetID="10" presetClass="entr" presetSubtype="0" fill="hold" nodeType="clickEffect">
                                  <p:stCondLst>
                                    <p:cond delay="0"/>
                                  </p:stCondLst>
                                  <p:childTnLst>
                                    <p:set>
                                      <p:cBhvr>
                                        <p:cTn id="125" dur="1" fill="hold">
                                          <p:stCondLst>
                                            <p:cond delay="0"/>
                                          </p:stCondLst>
                                        </p:cTn>
                                        <p:tgtEl>
                                          <p:spTgt spid="29701">
                                            <p:txEl>
                                              <p:pRg st="14" end="14"/>
                                            </p:txEl>
                                          </p:spTgt>
                                        </p:tgtEl>
                                        <p:attrNameLst>
                                          <p:attrName>style.visibility</p:attrName>
                                        </p:attrNameLst>
                                      </p:cBhvr>
                                      <p:to>
                                        <p:strVal val="visible"/>
                                      </p:to>
                                    </p:set>
                                    <p:animEffect transition="in" filter="fade">
                                      <p:cBhvr>
                                        <p:cTn id="126" dur="500"/>
                                        <p:tgtEl>
                                          <p:spTgt spid="29701">
                                            <p:txEl>
                                              <p:pRg st="14" end="14"/>
                                            </p:txEl>
                                          </p:spTgt>
                                        </p:tgtEl>
                                      </p:cBhvr>
                                    </p:animEffect>
                                  </p:childTnLst>
                                </p:cTn>
                              </p:par>
                              <p:par>
                                <p:cTn id="127" presetID="10" presetClass="entr" presetSubtype="0" fill="hold" nodeType="withEffect">
                                  <p:stCondLst>
                                    <p:cond delay="0"/>
                                  </p:stCondLst>
                                  <p:childTnLst>
                                    <p:set>
                                      <p:cBhvr>
                                        <p:cTn id="128" dur="1" fill="hold">
                                          <p:stCondLst>
                                            <p:cond delay="0"/>
                                          </p:stCondLst>
                                        </p:cTn>
                                        <p:tgtEl>
                                          <p:spTgt spid="29701">
                                            <p:txEl>
                                              <p:pRg st="15" end="15"/>
                                            </p:txEl>
                                          </p:spTgt>
                                        </p:tgtEl>
                                        <p:attrNameLst>
                                          <p:attrName>style.visibility</p:attrName>
                                        </p:attrNameLst>
                                      </p:cBhvr>
                                      <p:to>
                                        <p:strVal val="visible"/>
                                      </p:to>
                                    </p:set>
                                    <p:animEffect transition="in" filter="fade">
                                      <p:cBhvr>
                                        <p:cTn id="129" dur="500"/>
                                        <p:tgtEl>
                                          <p:spTgt spid="29701">
                                            <p:txEl>
                                              <p:pRg st="15" end="15"/>
                                            </p:txEl>
                                          </p:spTgt>
                                        </p:tgtEl>
                                      </p:cBhvr>
                                    </p:animEffect>
                                  </p:childTnLst>
                                </p:cTn>
                              </p:par>
                              <p:par>
                                <p:cTn id="130" presetID="10" presetClass="entr" presetSubtype="0" fill="hold" nodeType="withEffect">
                                  <p:stCondLst>
                                    <p:cond delay="0"/>
                                  </p:stCondLst>
                                  <p:childTnLst>
                                    <p:set>
                                      <p:cBhvr>
                                        <p:cTn id="131" dur="1" fill="hold">
                                          <p:stCondLst>
                                            <p:cond delay="0"/>
                                          </p:stCondLst>
                                        </p:cTn>
                                        <p:tgtEl>
                                          <p:spTgt spid="29701">
                                            <p:txEl>
                                              <p:pRg st="16" end="16"/>
                                            </p:txEl>
                                          </p:spTgt>
                                        </p:tgtEl>
                                        <p:attrNameLst>
                                          <p:attrName>style.visibility</p:attrName>
                                        </p:attrNameLst>
                                      </p:cBhvr>
                                      <p:to>
                                        <p:strVal val="visible"/>
                                      </p:to>
                                    </p:set>
                                    <p:animEffect transition="in" filter="fade">
                                      <p:cBhvr>
                                        <p:cTn id="132" dur="500"/>
                                        <p:tgtEl>
                                          <p:spTgt spid="29701">
                                            <p:txEl>
                                              <p:pRg st="16" end="16"/>
                                            </p:txEl>
                                          </p:spTgt>
                                        </p:tgtEl>
                                      </p:cBhvr>
                                    </p:animEffect>
                                  </p:childTnLst>
                                </p:cTn>
                              </p:par>
                              <p:par>
                                <p:cTn id="133" presetID="10" presetClass="entr" presetSubtype="0" fill="hold" nodeType="withEffect">
                                  <p:stCondLst>
                                    <p:cond delay="0"/>
                                  </p:stCondLst>
                                  <p:childTnLst>
                                    <p:set>
                                      <p:cBhvr>
                                        <p:cTn id="134" dur="1" fill="hold">
                                          <p:stCondLst>
                                            <p:cond delay="0"/>
                                          </p:stCondLst>
                                        </p:cTn>
                                        <p:tgtEl>
                                          <p:spTgt spid="29701">
                                            <p:txEl>
                                              <p:pRg st="17" end="17"/>
                                            </p:txEl>
                                          </p:spTgt>
                                        </p:tgtEl>
                                        <p:attrNameLst>
                                          <p:attrName>style.visibility</p:attrName>
                                        </p:attrNameLst>
                                      </p:cBhvr>
                                      <p:to>
                                        <p:strVal val="visible"/>
                                      </p:to>
                                    </p:set>
                                    <p:animEffect transition="in" filter="fade">
                                      <p:cBhvr>
                                        <p:cTn id="135" dur="500"/>
                                        <p:tgtEl>
                                          <p:spTgt spid="29701">
                                            <p:txEl>
                                              <p:pRg st="17" end="17"/>
                                            </p:txEl>
                                          </p:spTgt>
                                        </p:tgtEl>
                                      </p:cBhvr>
                                    </p:animEffect>
                                  </p:childTnLst>
                                </p:cTn>
                              </p:par>
                            </p:childTnLst>
                          </p:cTn>
                        </p:par>
                      </p:childTnLst>
                    </p:cTn>
                  </p:par>
                  <p:par>
                    <p:cTn id="136" fill="hold">
                      <p:stCondLst>
                        <p:cond delay="indefinite"/>
                      </p:stCondLst>
                      <p:childTnLst>
                        <p:par>
                          <p:cTn id="137" fill="hold">
                            <p:stCondLst>
                              <p:cond delay="0"/>
                            </p:stCondLst>
                            <p:childTnLst>
                              <p:par>
                                <p:cTn id="138" presetID="10" presetClass="entr" presetSubtype="0" fill="hold" nodeType="clickEffect">
                                  <p:stCondLst>
                                    <p:cond delay="0"/>
                                  </p:stCondLst>
                                  <p:childTnLst>
                                    <p:set>
                                      <p:cBhvr>
                                        <p:cTn id="139" dur="1" fill="hold">
                                          <p:stCondLst>
                                            <p:cond delay="0"/>
                                          </p:stCondLst>
                                        </p:cTn>
                                        <p:tgtEl>
                                          <p:spTgt spid="29700">
                                            <p:txEl>
                                              <p:pRg st="19" end="19"/>
                                            </p:txEl>
                                          </p:spTgt>
                                        </p:tgtEl>
                                        <p:attrNameLst>
                                          <p:attrName>style.visibility</p:attrName>
                                        </p:attrNameLst>
                                      </p:cBhvr>
                                      <p:to>
                                        <p:strVal val="visible"/>
                                      </p:to>
                                    </p:set>
                                    <p:animEffect transition="in" filter="fade">
                                      <p:cBhvr>
                                        <p:cTn id="140" dur="500"/>
                                        <p:tgtEl>
                                          <p:spTgt spid="29700">
                                            <p:txEl>
                                              <p:pRg st="19" end="19"/>
                                            </p:txEl>
                                          </p:spTgt>
                                        </p:tgtEl>
                                      </p:cBhvr>
                                    </p:animEffect>
                                  </p:childTnLst>
                                </p:cTn>
                              </p:par>
                            </p:childTnLst>
                          </p:cTn>
                        </p:par>
                      </p:childTnLst>
                    </p:cTn>
                  </p:par>
                  <p:par>
                    <p:cTn id="141" fill="hold">
                      <p:stCondLst>
                        <p:cond delay="indefinite"/>
                      </p:stCondLst>
                      <p:childTnLst>
                        <p:par>
                          <p:cTn id="142" fill="hold">
                            <p:stCondLst>
                              <p:cond delay="0"/>
                            </p:stCondLst>
                            <p:childTnLst>
                              <p:par>
                                <p:cTn id="143" presetID="10" presetClass="entr" presetSubtype="0" fill="hold" nodeType="clickEffect">
                                  <p:stCondLst>
                                    <p:cond delay="0"/>
                                  </p:stCondLst>
                                  <p:childTnLst>
                                    <p:set>
                                      <p:cBhvr>
                                        <p:cTn id="144" dur="1" fill="hold">
                                          <p:stCondLst>
                                            <p:cond delay="0"/>
                                          </p:stCondLst>
                                        </p:cTn>
                                        <p:tgtEl>
                                          <p:spTgt spid="29699">
                                            <p:txEl>
                                              <p:pRg st="19" end="19"/>
                                            </p:txEl>
                                          </p:spTgt>
                                        </p:tgtEl>
                                        <p:attrNameLst>
                                          <p:attrName>style.visibility</p:attrName>
                                        </p:attrNameLst>
                                      </p:cBhvr>
                                      <p:to>
                                        <p:strVal val="visible"/>
                                      </p:to>
                                    </p:set>
                                    <p:animEffect transition="in" filter="fade">
                                      <p:cBhvr>
                                        <p:cTn id="145" dur="500"/>
                                        <p:tgtEl>
                                          <p:spTgt spid="29699">
                                            <p:txEl>
                                              <p:pRg st="19" end="19"/>
                                            </p:txEl>
                                          </p:spTgt>
                                        </p:tgtEl>
                                      </p:cBhvr>
                                    </p:animEffect>
                                  </p:childTnLst>
                                </p:cTn>
                              </p:par>
                              <p:par>
                                <p:cTn id="146" presetID="10" presetClass="entr" presetSubtype="0" fill="hold" nodeType="withEffect">
                                  <p:stCondLst>
                                    <p:cond delay="0"/>
                                  </p:stCondLst>
                                  <p:childTnLst>
                                    <p:set>
                                      <p:cBhvr>
                                        <p:cTn id="147" dur="1" fill="hold">
                                          <p:stCondLst>
                                            <p:cond delay="0"/>
                                          </p:stCondLst>
                                        </p:cTn>
                                        <p:tgtEl>
                                          <p:spTgt spid="29699">
                                            <p:txEl>
                                              <p:pRg st="20" end="20"/>
                                            </p:txEl>
                                          </p:spTgt>
                                        </p:tgtEl>
                                        <p:attrNameLst>
                                          <p:attrName>style.visibility</p:attrName>
                                        </p:attrNameLst>
                                      </p:cBhvr>
                                      <p:to>
                                        <p:strVal val="visible"/>
                                      </p:to>
                                    </p:set>
                                    <p:animEffect transition="in" filter="fade">
                                      <p:cBhvr>
                                        <p:cTn id="148" dur="500"/>
                                        <p:tgtEl>
                                          <p:spTgt spid="29699">
                                            <p:txEl>
                                              <p:pRg st="20" end="20"/>
                                            </p:txEl>
                                          </p:spTgt>
                                        </p:tgtEl>
                                      </p:cBhvr>
                                    </p:animEffect>
                                  </p:childTnLst>
                                </p:cTn>
                              </p:par>
                              <p:par>
                                <p:cTn id="149" presetID="10" presetClass="entr" presetSubtype="0" fill="hold" nodeType="withEffect">
                                  <p:stCondLst>
                                    <p:cond delay="0"/>
                                  </p:stCondLst>
                                  <p:childTnLst>
                                    <p:set>
                                      <p:cBhvr>
                                        <p:cTn id="150" dur="1" fill="hold">
                                          <p:stCondLst>
                                            <p:cond delay="0"/>
                                          </p:stCondLst>
                                        </p:cTn>
                                        <p:tgtEl>
                                          <p:spTgt spid="29699">
                                            <p:txEl>
                                              <p:pRg st="21" end="21"/>
                                            </p:txEl>
                                          </p:spTgt>
                                        </p:tgtEl>
                                        <p:attrNameLst>
                                          <p:attrName>style.visibility</p:attrName>
                                        </p:attrNameLst>
                                      </p:cBhvr>
                                      <p:to>
                                        <p:strVal val="visible"/>
                                      </p:to>
                                    </p:set>
                                    <p:animEffect transition="in" filter="fade">
                                      <p:cBhvr>
                                        <p:cTn id="151" dur="500"/>
                                        <p:tgtEl>
                                          <p:spTgt spid="29699">
                                            <p:txEl>
                                              <p:pRg st="21" end="21"/>
                                            </p:txEl>
                                          </p:spTgt>
                                        </p:tgtEl>
                                      </p:cBhvr>
                                    </p:animEffect>
                                  </p:childTnLst>
                                </p:cTn>
                              </p:par>
                            </p:childTnLst>
                          </p:cTn>
                        </p:par>
                      </p:childTnLst>
                    </p:cTn>
                  </p:par>
                  <p:par>
                    <p:cTn id="152" fill="hold">
                      <p:stCondLst>
                        <p:cond delay="indefinite"/>
                      </p:stCondLst>
                      <p:childTnLst>
                        <p:par>
                          <p:cTn id="153" fill="hold">
                            <p:stCondLst>
                              <p:cond delay="0"/>
                            </p:stCondLst>
                            <p:childTnLst>
                              <p:par>
                                <p:cTn id="154" presetID="10" presetClass="entr" presetSubtype="0" fill="hold" nodeType="clickEffect">
                                  <p:stCondLst>
                                    <p:cond delay="0"/>
                                  </p:stCondLst>
                                  <p:childTnLst>
                                    <p:set>
                                      <p:cBhvr>
                                        <p:cTn id="155" dur="1" fill="hold">
                                          <p:stCondLst>
                                            <p:cond delay="0"/>
                                          </p:stCondLst>
                                        </p:cTn>
                                        <p:tgtEl>
                                          <p:spTgt spid="29701">
                                            <p:txEl>
                                              <p:pRg st="19" end="19"/>
                                            </p:txEl>
                                          </p:spTgt>
                                        </p:tgtEl>
                                        <p:attrNameLst>
                                          <p:attrName>style.visibility</p:attrName>
                                        </p:attrNameLst>
                                      </p:cBhvr>
                                      <p:to>
                                        <p:strVal val="visible"/>
                                      </p:to>
                                    </p:set>
                                    <p:animEffect transition="in" filter="fade">
                                      <p:cBhvr>
                                        <p:cTn id="156" dur="500"/>
                                        <p:tgtEl>
                                          <p:spTgt spid="29701">
                                            <p:txEl>
                                              <p:pRg st="19" end="19"/>
                                            </p:txEl>
                                          </p:spTgt>
                                        </p:tgtEl>
                                      </p:cBhvr>
                                    </p:animEffect>
                                  </p:childTnLst>
                                </p:cTn>
                              </p:par>
                              <p:par>
                                <p:cTn id="157" presetID="10" presetClass="entr" presetSubtype="0" fill="hold" nodeType="withEffect">
                                  <p:stCondLst>
                                    <p:cond delay="0"/>
                                  </p:stCondLst>
                                  <p:childTnLst>
                                    <p:set>
                                      <p:cBhvr>
                                        <p:cTn id="158" dur="1" fill="hold">
                                          <p:stCondLst>
                                            <p:cond delay="0"/>
                                          </p:stCondLst>
                                        </p:cTn>
                                        <p:tgtEl>
                                          <p:spTgt spid="29701">
                                            <p:txEl>
                                              <p:pRg st="20" end="20"/>
                                            </p:txEl>
                                          </p:spTgt>
                                        </p:tgtEl>
                                        <p:attrNameLst>
                                          <p:attrName>style.visibility</p:attrName>
                                        </p:attrNameLst>
                                      </p:cBhvr>
                                      <p:to>
                                        <p:strVal val="visible"/>
                                      </p:to>
                                    </p:set>
                                    <p:animEffect transition="in" filter="fade">
                                      <p:cBhvr>
                                        <p:cTn id="159" dur="500"/>
                                        <p:tgtEl>
                                          <p:spTgt spid="29701">
                                            <p:txEl>
                                              <p:pRg st="20" end="20"/>
                                            </p:txEl>
                                          </p:spTgt>
                                        </p:tgtEl>
                                      </p:cBhvr>
                                    </p:animEffect>
                                  </p:childTnLst>
                                </p:cTn>
                              </p:par>
                              <p:par>
                                <p:cTn id="160" presetID="10" presetClass="entr" presetSubtype="0" fill="hold" nodeType="withEffect">
                                  <p:stCondLst>
                                    <p:cond delay="0"/>
                                  </p:stCondLst>
                                  <p:childTnLst>
                                    <p:set>
                                      <p:cBhvr>
                                        <p:cTn id="161" dur="1" fill="hold">
                                          <p:stCondLst>
                                            <p:cond delay="0"/>
                                          </p:stCondLst>
                                        </p:cTn>
                                        <p:tgtEl>
                                          <p:spTgt spid="29701">
                                            <p:txEl>
                                              <p:pRg st="21" end="21"/>
                                            </p:txEl>
                                          </p:spTgt>
                                        </p:tgtEl>
                                        <p:attrNameLst>
                                          <p:attrName>style.visibility</p:attrName>
                                        </p:attrNameLst>
                                      </p:cBhvr>
                                      <p:to>
                                        <p:strVal val="visible"/>
                                      </p:to>
                                    </p:set>
                                    <p:animEffect transition="in" filter="fade">
                                      <p:cBhvr>
                                        <p:cTn id="162" dur="500"/>
                                        <p:tgtEl>
                                          <p:spTgt spid="29701">
                                            <p:txEl>
                                              <p:pRg st="21" end="2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702" grpId="0" animBg="1"/>
      <p:bldP spid="29703" grpId="0"/>
      <p:bldP spid="2970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589BD-B265-4F31-8482-32A2D7FB7C31}"/>
              </a:ext>
            </a:extLst>
          </p:cNvPr>
          <p:cNvSpPr>
            <a:spLocks noGrp="1"/>
          </p:cNvSpPr>
          <p:nvPr>
            <p:ph type="title"/>
          </p:nvPr>
        </p:nvSpPr>
        <p:spPr/>
        <p:txBody>
          <a:bodyPr/>
          <a:lstStyle/>
          <a:p>
            <a:r>
              <a:rPr lang="en-GB" dirty="0"/>
              <a:t>Revision Quiz</a:t>
            </a:r>
          </a:p>
        </p:txBody>
      </p:sp>
      <p:sp>
        <p:nvSpPr>
          <p:cNvPr id="3" name="Content Placeholder 2">
            <a:extLst>
              <a:ext uri="{FF2B5EF4-FFF2-40B4-BE49-F238E27FC236}">
                <a16:creationId xmlns:a16="http://schemas.microsoft.com/office/drawing/2014/main" id="{AC201912-2144-43F7-83B4-B7A9D85AA3AC}"/>
              </a:ext>
            </a:extLst>
          </p:cNvPr>
          <p:cNvSpPr>
            <a:spLocks noGrp="1"/>
          </p:cNvSpPr>
          <p:nvPr>
            <p:ph idx="1"/>
          </p:nvPr>
        </p:nvSpPr>
        <p:spPr/>
        <p:txBody>
          <a:bodyPr>
            <a:normAutofit/>
          </a:bodyPr>
          <a:lstStyle/>
          <a:p>
            <a:r>
              <a:rPr lang="en-GB" sz="3600" dirty="0"/>
              <a:t>Now complete the ‘Week 2 Test your Understanding’ Quiz</a:t>
            </a:r>
          </a:p>
          <a:p>
            <a:pPr lvl="2"/>
            <a:r>
              <a:rPr lang="en-GB" sz="3600" dirty="0"/>
              <a:t>Password – ‘develop’ </a:t>
            </a:r>
          </a:p>
          <a:p>
            <a:pPr lvl="2"/>
            <a:endParaRPr lang="en-GB" sz="3600" dirty="0"/>
          </a:p>
          <a:p>
            <a:pPr lvl="2"/>
            <a:r>
              <a:rPr lang="en-GB" sz="3600" dirty="0"/>
              <a:t>You have 25 minutes to complete this quiz. </a:t>
            </a:r>
          </a:p>
        </p:txBody>
      </p:sp>
    </p:spTree>
    <p:extLst>
      <p:ext uri="{BB962C8B-B14F-4D97-AF65-F5344CB8AC3E}">
        <p14:creationId xmlns:p14="http://schemas.microsoft.com/office/powerpoint/2010/main" val="11132246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rrowheads="1"/>
          </p:cNvSpPr>
          <p:nvPr>
            <p:ph type="title"/>
          </p:nvPr>
        </p:nvSpPr>
        <p:spPr>
          <a:xfrm>
            <a:off x="1981200" y="115889"/>
            <a:ext cx="8229600" cy="936625"/>
          </a:xfrm>
        </p:spPr>
        <p:txBody>
          <a:bodyPr/>
          <a:lstStyle/>
          <a:p>
            <a:pPr eaLnBrk="1" hangingPunct="1"/>
            <a:r>
              <a:rPr lang="en-GB" altLang="en-US" sz="3200"/>
              <a:t>Relevant Reading</a:t>
            </a:r>
          </a:p>
        </p:txBody>
      </p:sp>
      <p:sp>
        <p:nvSpPr>
          <p:cNvPr id="33795" name="Rectangle 3"/>
          <p:cNvSpPr>
            <a:spLocks noGrp="1" noChangeArrowheads="1"/>
          </p:cNvSpPr>
          <p:nvPr>
            <p:ph idx="1"/>
          </p:nvPr>
        </p:nvSpPr>
        <p:spPr>
          <a:xfrm>
            <a:off x="1242203" y="673768"/>
            <a:ext cx="10789375" cy="5923881"/>
          </a:xfrm>
        </p:spPr>
        <p:txBody>
          <a:bodyPr>
            <a:normAutofit lnSpcReduction="10000"/>
          </a:bodyPr>
          <a:lstStyle/>
          <a:p>
            <a:pPr>
              <a:lnSpc>
                <a:spcPct val="80000"/>
              </a:lnSpc>
              <a:spcBef>
                <a:spcPts val="500"/>
              </a:spcBef>
              <a:spcAft>
                <a:spcPts val="500"/>
              </a:spcAft>
            </a:pPr>
            <a:r>
              <a:rPr lang="en-GB" altLang="en-US" sz="2000" dirty="0" err="1"/>
              <a:t>Halpenny</a:t>
            </a:r>
            <a:r>
              <a:rPr lang="en-GB" altLang="en-US" sz="2000" dirty="0"/>
              <a:t>, A-M and </a:t>
            </a:r>
            <a:r>
              <a:rPr lang="en-GB" altLang="en-US" sz="2000" dirty="0" err="1"/>
              <a:t>Pettersen</a:t>
            </a:r>
            <a:r>
              <a:rPr lang="en-GB" altLang="en-US" sz="2000" dirty="0"/>
              <a:t>, J. (2014) Introducing Piaget: A guide for practitioners and students in the early years education. London: Routledge</a:t>
            </a:r>
          </a:p>
          <a:p>
            <a:pPr>
              <a:lnSpc>
                <a:spcPct val="80000"/>
              </a:lnSpc>
              <a:spcBef>
                <a:spcPts val="500"/>
              </a:spcBef>
              <a:spcAft>
                <a:spcPts val="500"/>
              </a:spcAft>
            </a:pPr>
            <a:r>
              <a:rPr lang="en-GB" altLang="en-US" sz="2000" dirty="0"/>
              <a:t>Jordan, A. </a:t>
            </a:r>
            <a:r>
              <a:rPr lang="en-GB" altLang="en-US" sz="2000" dirty="0" err="1"/>
              <a:t>Carlile</a:t>
            </a:r>
            <a:r>
              <a:rPr lang="en-GB" altLang="en-US" sz="2000" dirty="0"/>
              <a:t>, O. &amp; Stack, A. (2008) </a:t>
            </a:r>
            <a:r>
              <a:rPr lang="en-GB" altLang="en-US" sz="2000" i="1" dirty="0"/>
              <a:t>Approaches to Learning: A guide for teachers,</a:t>
            </a:r>
            <a:r>
              <a:rPr lang="en-GB" altLang="en-US" sz="2000" dirty="0"/>
              <a:t> Maidenhead: OUP</a:t>
            </a:r>
          </a:p>
          <a:p>
            <a:r>
              <a:rPr lang="en-GB" sz="2000" dirty="0"/>
              <a:t>MacLeod-</a:t>
            </a:r>
            <a:r>
              <a:rPr lang="en-GB" sz="2000" dirty="0" err="1"/>
              <a:t>Brudenell</a:t>
            </a:r>
            <a:r>
              <a:rPr lang="en-GB" sz="2000" dirty="0"/>
              <a:t>, I. (2004) Ed. </a:t>
            </a:r>
            <a:r>
              <a:rPr lang="en-GB" sz="2000" i="1" dirty="0"/>
              <a:t>Advanced Early years care and education for levels 4 and 5. </a:t>
            </a:r>
            <a:r>
              <a:rPr lang="en-GB" sz="2000" dirty="0"/>
              <a:t>Oxford: Heinemann.</a:t>
            </a:r>
          </a:p>
          <a:p>
            <a:pPr>
              <a:lnSpc>
                <a:spcPct val="80000"/>
              </a:lnSpc>
              <a:spcBef>
                <a:spcPts val="500"/>
              </a:spcBef>
              <a:spcAft>
                <a:spcPts val="500"/>
              </a:spcAft>
            </a:pPr>
            <a:r>
              <a:rPr lang="en-GB" altLang="en-US" sz="2000" dirty="0"/>
              <a:t>Pritchard, A. (2009) </a:t>
            </a:r>
            <a:r>
              <a:rPr lang="en-GB" altLang="en-US" sz="2000" i="1" dirty="0"/>
              <a:t>Ways of Learning: Learning theories and learning styles in the classroom</a:t>
            </a:r>
            <a:r>
              <a:rPr lang="en-GB" altLang="en-US" sz="2000" dirty="0"/>
              <a:t>, Abingdon: Routledge</a:t>
            </a:r>
          </a:p>
          <a:p>
            <a:pPr>
              <a:lnSpc>
                <a:spcPct val="80000"/>
              </a:lnSpc>
            </a:pPr>
            <a:r>
              <a:rPr lang="en-GB" sz="2000" dirty="0" err="1"/>
              <a:t>Sasso</a:t>
            </a:r>
            <a:r>
              <a:rPr lang="en-GB" sz="2000" dirty="0"/>
              <a:t>, B.  and de Marais, A.  (2014) Egocentric Speech in the Works of Vygotsky and Piaget: Educational Implications and Representations by Teachers, International Journal of Humanities and Social Science Vol. 4, (8) </a:t>
            </a:r>
            <a:r>
              <a:rPr lang="en-GB" sz="2000" dirty="0">
                <a:hlinkClick r:id="rId3"/>
              </a:rPr>
              <a:t>http://www.ijhssnet.com/journals/Vol_4_No_8_June_2014/14.pdf</a:t>
            </a:r>
            <a:endParaRPr lang="en-GB" sz="2000" dirty="0"/>
          </a:p>
          <a:p>
            <a:pPr>
              <a:lnSpc>
                <a:spcPct val="80000"/>
              </a:lnSpc>
            </a:pPr>
            <a:r>
              <a:rPr lang="en-GB" altLang="en-US" sz="2000" dirty="0" err="1"/>
              <a:t>Walkup</a:t>
            </a:r>
            <a:r>
              <a:rPr lang="en-GB" altLang="en-US" sz="2000" dirty="0"/>
              <a:t>, V. (2004) How Children Learn In MacLeod </a:t>
            </a:r>
            <a:r>
              <a:rPr lang="en-GB" altLang="en-US" sz="2000" dirty="0" err="1"/>
              <a:t>Brudenell</a:t>
            </a:r>
            <a:r>
              <a:rPr lang="en-GB" altLang="en-US" sz="2000" dirty="0"/>
              <a:t>, I. (Ed) (2004), Ch. 5,  </a:t>
            </a:r>
            <a:r>
              <a:rPr lang="en-GB" altLang="en-US" sz="2000" i="1" dirty="0"/>
              <a:t>Advanced Early Years Care and Education.</a:t>
            </a:r>
            <a:r>
              <a:rPr lang="en-GB" altLang="en-US" sz="2000" dirty="0"/>
              <a:t> Oxford: Heinemann Educational</a:t>
            </a:r>
          </a:p>
          <a:p>
            <a:pPr>
              <a:lnSpc>
                <a:spcPct val="80000"/>
              </a:lnSpc>
            </a:pPr>
            <a:r>
              <a:rPr lang="en-GB" altLang="en-US" sz="2000" dirty="0" err="1"/>
              <a:t>Walkup</a:t>
            </a:r>
            <a:r>
              <a:rPr lang="en-GB" altLang="en-US" sz="2000" dirty="0"/>
              <a:t>, V. Ed. (2011) </a:t>
            </a:r>
            <a:r>
              <a:rPr lang="en-GB" altLang="en-US" sz="2000" i="1" dirty="0"/>
              <a:t>Exploring Education Studies</a:t>
            </a:r>
            <a:r>
              <a:rPr lang="en-GB" altLang="en-US" sz="2000" dirty="0"/>
              <a:t>, Harlow:  Pearson Education Ltd. </a:t>
            </a:r>
          </a:p>
          <a:p>
            <a:pPr>
              <a:lnSpc>
                <a:spcPct val="80000"/>
              </a:lnSpc>
            </a:pPr>
            <a:r>
              <a:rPr lang="en-GB" altLang="en-US" sz="2000" dirty="0"/>
              <a:t>Woolfolk, A., Hughes, M. &amp; </a:t>
            </a:r>
            <a:r>
              <a:rPr lang="en-GB" altLang="en-US" sz="2000" dirty="0" err="1"/>
              <a:t>Walkup</a:t>
            </a:r>
            <a:r>
              <a:rPr lang="en-GB" altLang="en-US" sz="2000" dirty="0"/>
              <a:t>, V. (2007) </a:t>
            </a:r>
            <a:r>
              <a:rPr lang="en-GB" altLang="en-US" sz="2000" i="1" dirty="0"/>
              <a:t>Psychology in Education</a:t>
            </a:r>
            <a:r>
              <a:rPr lang="en-GB" altLang="en-US" sz="2000" dirty="0"/>
              <a:t>. London: Pearson Education Heinemann</a:t>
            </a:r>
            <a:r>
              <a:rPr lang="en-GB" altLang="en-US" sz="2000" u="sng" dirty="0"/>
              <a:t>.</a:t>
            </a:r>
            <a:r>
              <a:rPr lang="en-US" altLang="en-US" dirty="0"/>
              <a:t> </a:t>
            </a:r>
          </a:p>
          <a:p>
            <a:pPr>
              <a:buNone/>
            </a:pPr>
            <a:r>
              <a:rPr lang="en-GB" dirty="0"/>
              <a:t>- Image of Lev Vygotsky, https://en.wikipedia.org/wiki/Lev_Vygotsky [Accessed 29/03/2020]</a:t>
            </a:r>
          </a:p>
          <a:p>
            <a:pPr>
              <a:buNone/>
            </a:pPr>
            <a:r>
              <a:rPr lang="en-GB" dirty="0"/>
              <a:t>- ZPD video - </a:t>
            </a:r>
            <a:r>
              <a:rPr lang="en-GB" dirty="0">
                <a:hlinkClick r:id="rId4"/>
              </a:rPr>
              <a:t>https://www.youtube.com/watch?v=kDlkb4UESpE</a:t>
            </a:r>
            <a:r>
              <a:rPr lang="en-GB" dirty="0"/>
              <a:t> [Accessed 31/03/2020]</a:t>
            </a:r>
          </a:p>
          <a:p>
            <a:pPr>
              <a:lnSpc>
                <a:spcPct val="80000"/>
              </a:lnSpc>
            </a:pPr>
            <a:endParaRPr lang="en-US" altLang="en-US" sz="2000" dirty="0">
              <a:hlinkClick r:id="rId5"/>
            </a:endParaRPr>
          </a:p>
          <a:p>
            <a:pPr>
              <a:lnSpc>
                <a:spcPct val="80000"/>
              </a:lnSpc>
            </a:pPr>
            <a:endParaRPr lang="en-GB" altLang="en-US" sz="2400" dirty="0"/>
          </a:p>
          <a:p>
            <a:pPr eaLnBrk="1" hangingPunct="1">
              <a:lnSpc>
                <a:spcPct val="90000"/>
              </a:lnSpc>
            </a:pPr>
            <a:endParaRPr lang="en-GB" altLang="en-US" sz="2400" dirty="0"/>
          </a:p>
          <a:p>
            <a:pPr eaLnBrk="1" hangingPunct="1">
              <a:lnSpc>
                <a:spcPct val="90000"/>
              </a:lnSpc>
            </a:pPr>
            <a:endParaRPr lang="en-GB" altLang="en-US" sz="2400" dirty="0"/>
          </a:p>
          <a:p>
            <a:pPr eaLnBrk="1" hangingPunct="1">
              <a:lnSpc>
                <a:spcPct val="90000"/>
              </a:lnSpc>
            </a:pPr>
            <a:endParaRPr lang="en-GB" altLang="en-US" sz="2400" dirty="0"/>
          </a:p>
        </p:txBody>
      </p:sp>
    </p:spTree>
    <p:extLst>
      <p:ext uri="{BB962C8B-B14F-4D97-AF65-F5344CB8AC3E}">
        <p14:creationId xmlns:p14="http://schemas.microsoft.com/office/powerpoint/2010/main" val="12005019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1709</TotalTime>
  <Words>5534</Words>
  <Application>Microsoft Office PowerPoint</Application>
  <PresentationFormat>Widescreen</PresentationFormat>
  <Paragraphs>400</Paragraphs>
  <Slides>32</Slides>
  <Notes>30</Notes>
  <HiddenSlides>0</HiddenSlides>
  <MMClips>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Arial</vt:lpstr>
      <vt:lpstr>Calibri</vt:lpstr>
      <vt:lpstr>Corbel</vt:lpstr>
      <vt:lpstr>Franklin Gothic Book</vt:lpstr>
      <vt:lpstr>Monotype Sorts</vt:lpstr>
      <vt:lpstr>Rage Italic</vt:lpstr>
      <vt:lpstr>Times New Roman</vt:lpstr>
      <vt:lpstr>Wingdings</vt:lpstr>
      <vt:lpstr>Wingdings 2</vt:lpstr>
      <vt:lpstr>Banded</vt:lpstr>
      <vt:lpstr>Theories of Cognitive  development</vt:lpstr>
      <vt:lpstr>Aims of the session</vt:lpstr>
      <vt:lpstr>Cognitive Development</vt:lpstr>
      <vt:lpstr>Cognitive Constructivism - Piaget</vt:lpstr>
      <vt:lpstr>Three basic components to Piaget’s theory</vt:lpstr>
      <vt:lpstr>Process of adaptation</vt:lpstr>
      <vt:lpstr>In summary…. schemas are:</vt:lpstr>
      <vt:lpstr>Activity</vt:lpstr>
      <vt:lpstr>PowerPoint Presentation</vt:lpstr>
      <vt:lpstr>Piaget’s Stages of Development</vt:lpstr>
      <vt:lpstr>Sensorimotor stage 0 – 2 years</vt:lpstr>
      <vt:lpstr>Sensorimotor stage 0 – 2 years</vt:lpstr>
      <vt:lpstr>Pre-operational stage - Intuitive</vt:lpstr>
      <vt:lpstr>Learning through discovery</vt:lpstr>
      <vt:lpstr>Concrete Operations (7-11 years) </vt:lpstr>
      <vt:lpstr>Formal operations (11+ years)</vt:lpstr>
      <vt:lpstr>Break </vt:lpstr>
      <vt:lpstr>Not everyone agrees with Piaget. </vt:lpstr>
      <vt:lpstr>Vygotsky’s Social-Cognitive Theory</vt:lpstr>
      <vt:lpstr>Areas where social interaction can influence cognitive development</vt:lpstr>
      <vt:lpstr>Themes of Vygotskian theory</vt:lpstr>
      <vt:lpstr>Three Vygotskian themes to consider</vt:lpstr>
      <vt:lpstr> Culture</vt:lpstr>
      <vt:lpstr>Activity</vt:lpstr>
      <vt:lpstr>Language</vt:lpstr>
      <vt:lpstr>Thought</vt:lpstr>
      <vt:lpstr>Zone of Proximal Development</vt:lpstr>
      <vt:lpstr>Zone of Proximal Development</vt:lpstr>
      <vt:lpstr>Scaffolding helps development</vt:lpstr>
      <vt:lpstr> Key Differences Between Piaget and Vygotsky  </vt:lpstr>
      <vt:lpstr>Revision Quiz</vt:lpstr>
      <vt:lpstr>Relevant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development</dc:title>
  <dc:creator>Rebecca Kavanagh</dc:creator>
  <cp:lastModifiedBy>Rebecca Stewart</cp:lastModifiedBy>
  <cp:revision>8</cp:revision>
  <dcterms:created xsi:type="dcterms:W3CDTF">2020-09-06T21:17:36Z</dcterms:created>
  <dcterms:modified xsi:type="dcterms:W3CDTF">2022-12-23T11:37:44Z</dcterms:modified>
</cp:coreProperties>
</file>