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9" r:id="rId1"/>
  </p:sldMasterIdLst>
  <p:notesMasterIdLst>
    <p:notesMasterId r:id="rId29"/>
  </p:notesMasterIdLst>
  <p:sldIdLst>
    <p:sldId id="257" r:id="rId2"/>
    <p:sldId id="340" r:id="rId3"/>
    <p:sldId id="360" r:id="rId4"/>
    <p:sldId id="362" r:id="rId5"/>
    <p:sldId id="361" r:id="rId6"/>
    <p:sldId id="341" r:id="rId7"/>
    <p:sldId id="342" r:id="rId8"/>
    <p:sldId id="343" r:id="rId9"/>
    <p:sldId id="344" r:id="rId10"/>
    <p:sldId id="345" r:id="rId11"/>
    <p:sldId id="347" r:id="rId12"/>
    <p:sldId id="348" r:id="rId13"/>
    <p:sldId id="350" r:id="rId14"/>
    <p:sldId id="335" r:id="rId15"/>
    <p:sldId id="336" r:id="rId16"/>
    <p:sldId id="337" r:id="rId17"/>
    <p:sldId id="352" r:id="rId18"/>
    <p:sldId id="353" r:id="rId19"/>
    <p:sldId id="354" r:id="rId20"/>
    <p:sldId id="355" r:id="rId21"/>
    <p:sldId id="356" r:id="rId22"/>
    <p:sldId id="357" r:id="rId23"/>
    <p:sldId id="358" r:id="rId24"/>
    <p:sldId id="359" r:id="rId25"/>
    <p:sldId id="349" r:id="rId26"/>
    <p:sldId id="296" r:id="rId27"/>
    <p:sldId id="297" r:id="rId2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85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1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BC6CF96-A726-4A78-BFE9-20D164EFE329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2944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A2545E-D7D2-48F3-AD23-1883EF954EB0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</p:spTree>
    <p:extLst>
      <p:ext uri="{BB962C8B-B14F-4D97-AF65-F5344CB8AC3E}">
        <p14:creationId xmlns:p14="http://schemas.microsoft.com/office/powerpoint/2010/main" val="2472157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7E6814-0DFA-4C97-9886-321F70FD8764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338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7E6814-0DFA-4C97-9886-321F70FD8764}" type="slidenum">
              <a:rPr lang="en-GB"/>
              <a:pPr/>
              <a:t>5</a:t>
            </a:fld>
            <a:endParaRPr lang="en-GB" dirty="0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59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8EC676-C8ED-4716-AFC4-102BB0AC64AC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203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C322F4-CDE8-443C-BAF1-AAB10CC7A99B}" type="slidenum">
              <a:rPr lang="en-GB"/>
              <a:pPr/>
              <a:t>8</a:t>
            </a:fld>
            <a:endParaRPr lang="en-GB" dirty="0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4014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A582B3-684F-4487-9393-C8211D281E78}" type="slidenum">
              <a:rPr lang="en-GB"/>
              <a:pPr/>
              <a:t>9</a:t>
            </a:fld>
            <a:endParaRPr lang="en-GB" dirty="0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8130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32BFE3-D29D-4340-8B41-D7B57C6BFBC1}" type="slidenum">
              <a:rPr lang="en-GB"/>
              <a:pPr/>
              <a:t>10</a:t>
            </a:fld>
            <a:endParaRPr lang="en-GB" dirty="0"/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7608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E755DE-23C7-4C45-8D31-404CECCEF746}" type="slidenum">
              <a:rPr lang="en-GB"/>
              <a:pPr/>
              <a:t>25</a:t>
            </a:fld>
            <a:endParaRPr lang="en-GB" dirty="0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351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1C7748A-57DE-4738-A75C-F6BF496AE5F9}" type="slidenum">
              <a:rPr lang="en-GB"/>
              <a:pPr/>
              <a:t>26</a:t>
            </a:fld>
            <a:endParaRPr lang="en-GB" dirty="0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</p:spTree>
    <p:extLst>
      <p:ext uri="{BB962C8B-B14F-4D97-AF65-F5344CB8AC3E}">
        <p14:creationId xmlns:p14="http://schemas.microsoft.com/office/powerpoint/2010/main" val="4168927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7D2641-A220-44F8-ABAB-E91F40000E49}" type="slidenum">
              <a:rPr lang="en-GB"/>
              <a:pPr/>
              <a:t>27</a:t>
            </a:fld>
            <a:endParaRPr lang="en-GB" dirty="0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</p:spTree>
    <p:extLst>
      <p:ext uri="{BB962C8B-B14F-4D97-AF65-F5344CB8AC3E}">
        <p14:creationId xmlns:p14="http://schemas.microsoft.com/office/powerpoint/2010/main" val="1456206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D99FF0A-2739-4B15-BBF1-D5CABF596E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01C7E-64DA-4CB7-9C19-68E0CBFA49A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03864-3D3C-4AEB-B9D1-B1924E7BDE0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7206A9-95E7-4A3B-B3DB-FD79DABE6B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489915D-EBC3-484E-9551-95506D7679B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238D8-ECE3-428E-BD78-1C41562CA8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C5DDA-618E-4985-B1B2-18A7600C78E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F9FE6-FF28-40C9-852B-F06B3C2772B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06C12-43D7-424A-A7E2-870B3A583FC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374B2-21C7-46C6-B595-024301BABB7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9CEA6C9-EFB6-4264-8751-7E0EF134328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ourante-2-b.jpg" TargetMode="External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vF8XWr17nw" TargetMode="External"/><Relationship Id="rId2" Type="http://schemas.openxmlformats.org/officeDocument/2006/relationships/hyperlink" Target="http://www.youtube.com/watch?v=ipzR9bhei_o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Visualisation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 smtClean="0"/>
              <a:t>Lecture </a:t>
            </a:r>
            <a:r>
              <a:rPr lang="en-GB" sz="3200" dirty="0"/>
              <a:t>5</a:t>
            </a:r>
          </a:p>
          <a:p>
            <a:pPr>
              <a:lnSpc>
                <a:spcPct val="90000"/>
              </a:lnSpc>
            </a:pPr>
            <a:r>
              <a:rPr lang="en-GB" sz="4000" dirty="0" smtClean="0"/>
              <a:t>More Representations</a:t>
            </a:r>
            <a:endParaRPr lang="en-GB" sz="4000" dirty="0"/>
          </a:p>
        </p:txBody>
      </p:sp>
    </p:spTree>
  </p:cSld>
  <p:clrMapOvr>
    <a:masterClrMapping/>
  </p:clrMapOvr>
  <p:transition advTm="11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Colour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Colour is a useful encoding tool</a:t>
            </a:r>
          </a:p>
          <a:p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must, however, be used with great care for cultural and physiological reasons</a:t>
            </a:r>
          </a:p>
          <a:p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minimum size of a point or the thickness of a line that can easily be discriminated differs with differing colours</a:t>
            </a:r>
          </a:p>
          <a:p>
            <a:endParaRPr lang="en-GB" sz="2400" dirty="0" smtClean="0"/>
          </a:p>
          <a:p>
            <a:r>
              <a:rPr lang="en-GB" sz="2400" dirty="0" smtClean="0"/>
              <a:t>Colour </a:t>
            </a:r>
            <a:r>
              <a:rPr lang="en-GB" sz="2400" dirty="0"/>
              <a:t>is often used to show scales, e.g. spectral, shaded or bi-colour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2C48-4EAA-4B69-9448-3AB0EB90B50B}" type="slidenum">
              <a:rPr lang="en-GB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23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Black and blue or gold and white?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1026" name="Picture 2" descr="TheDre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6840760" cy="513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831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Ishihara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used for the diagnosis of colour vision deficiency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204864"/>
            <a:ext cx="2486025" cy="2514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225" y="2162175"/>
            <a:ext cx="2495550" cy="25336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6455" y="2162175"/>
            <a:ext cx="2486025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197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Colour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Colour is a useful encoding tool</a:t>
            </a:r>
          </a:p>
          <a:p>
            <a:endParaRPr lang="en-GB" sz="2400" dirty="0" smtClean="0"/>
          </a:p>
          <a:p>
            <a:r>
              <a:rPr lang="en-GB" sz="2400" dirty="0" smtClean="0"/>
              <a:t>It </a:t>
            </a:r>
            <a:r>
              <a:rPr lang="en-GB" sz="2400" dirty="0"/>
              <a:t>must, however, be used with great care for cultural and physiological reasons</a:t>
            </a:r>
          </a:p>
          <a:p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minimum size of a point or the thickness of a line that can easily be discriminated differs with differing colours</a:t>
            </a:r>
          </a:p>
          <a:p>
            <a:endParaRPr lang="en-GB" sz="2400" dirty="0" smtClean="0"/>
          </a:p>
          <a:p>
            <a:r>
              <a:rPr lang="en-GB" sz="2400" dirty="0" smtClean="0"/>
              <a:t>Colour </a:t>
            </a:r>
            <a:r>
              <a:rPr lang="en-GB" sz="2400" dirty="0"/>
              <a:t>is often used to show scales, e.g. spectral, shaded or bi-colour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2C48-4EAA-4B69-9448-3AB0EB90B50B}" type="slidenum">
              <a:rPr lang="en-GB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12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Colours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 human eye can distinguish over 10 million different colours under suitable viewing conditions</a:t>
            </a:r>
          </a:p>
          <a:p>
            <a:pPr>
              <a:lnSpc>
                <a:spcPct val="90000"/>
              </a:lnSpc>
            </a:pPr>
            <a:r>
              <a:rPr lang="en-GB" dirty="0"/>
              <a:t>13 colours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Chromatics: </a:t>
            </a:r>
            <a:r>
              <a:rPr lang="en-GB" dirty="0">
                <a:solidFill>
                  <a:srgbClr val="FF0000"/>
                </a:solidFill>
              </a:rPr>
              <a:t>red</a:t>
            </a:r>
            <a:r>
              <a:rPr lang="en-GB" dirty="0"/>
              <a:t>, </a:t>
            </a:r>
            <a:r>
              <a:rPr lang="en-GB" dirty="0">
                <a:solidFill>
                  <a:srgbClr val="FF6600"/>
                </a:solidFill>
              </a:rPr>
              <a:t>orange</a:t>
            </a:r>
            <a:r>
              <a:rPr lang="en-GB" dirty="0"/>
              <a:t>, </a:t>
            </a:r>
            <a:r>
              <a:rPr lang="en-GB" dirty="0">
                <a:solidFill>
                  <a:srgbClr val="FFFF00"/>
                </a:solidFill>
              </a:rPr>
              <a:t>yellow</a:t>
            </a:r>
            <a:r>
              <a:rPr lang="en-GB" dirty="0"/>
              <a:t>, </a:t>
            </a:r>
            <a:r>
              <a:rPr lang="en-GB" dirty="0">
                <a:solidFill>
                  <a:srgbClr val="008000"/>
                </a:solidFill>
              </a:rPr>
              <a:t>green</a:t>
            </a:r>
            <a:r>
              <a:rPr lang="en-GB" dirty="0"/>
              <a:t>, </a:t>
            </a:r>
            <a:r>
              <a:rPr lang="en-GB" dirty="0">
                <a:solidFill>
                  <a:srgbClr val="0066FF"/>
                </a:solidFill>
              </a:rPr>
              <a:t>blue</a:t>
            </a:r>
            <a:r>
              <a:rPr lang="en-GB" dirty="0"/>
              <a:t>, </a:t>
            </a:r>
            <a:r>
              <a:rPr lang="en-GB" dirty="0">
                <a:solidFill>
                  <a:srgbClr val="660066"/>
                </a:solidFill>
              </a:rPr>
              <a:t>violet</a:t>
            </a:r>
            <a:r>
              <a:rPr lang="en-GB" dirty="0"/>
              <a:t>, </a:t>
            </a:r>
            <a:r>
              <a:rPr lang="en-GB" dirty="0">
                <a:solidFill>
                  <a:srgbClr val="6600CC"/>
                </a:solidFill>
              </a:rPr>
              <a:t>purple</a:t>
            </a:r>
            <a:r>
              <a:rPr lang="en-GB" dirty="0"/>
              <a:t>, </a:t>
            </a:r>
            <a:r>
              <a:rPr lang="en-GB" dirty="0">
                <a:solidFill>
                  <a:srgbClr val="FF00FF"/>
                </a:solidFill>
              </a:rPr>
              <a:t>pink</a:t>
            </a:r>
            <a:r>
              <a:rPr lang="en-GB" dirty="0"/>
              <a:t>, </a:t>
            </a:r>
            <a:r>
              <a:rPr lang="en-GB" dirty="0">
                <a:solidFill>
                  <a:srgbClr val="663300"/>
                </a:solidFill>
              </a:rPr>
              <a:t>brown</a:t>
            </a:r>
            <a:r>
              <a:rPr lang="en-GB" dirty="0"/>
              <a:t>, </a:t>
            </a:r>
            <a:r>
              <a:rPr lang="en-GB" dirty="0">
                <a:solidFill>
                  <a:srgbClr val="808000"/>
                </a:solidFill>
              </a:rPr>
              <a:t>olive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Achromatics: </a:t>
            </a:r>
            <a:r>
              <a:rPr lang="en-GB" dirty="0">
                <a:solidFill>
                  <a:srgbClr val="000000"/>
                </a:solidFill>
                <a:effectLst/>
              </a:rPr>
              <a:t>black</a:t>
            </a:r>
            <a:r>
              <a:rPr lang="en-GB" dirty="0"/>
              <a:t>, white, </a:t>
            </a:r>
            <a:r>
              <a:rPr lang="en-GB" dirty="0">
                <a:solidFill>
                  <a:srgbClr val="777777"/>
                </a:solidFill>
              </a:rPr>
              <a:t>grey</a:t>
            </a:r>
          </a:p>
          <a:p>
            <a:pPr>
              <a:lnSpc>
                <a:spcPct val="90000"/>
              </a:lnSpc>
            </a:pPr>
            <a:r>
              <a:rPr lang="en-GB" dirty="0"/>
              <a:t>Brown and olive are not usually included in the basic colour terms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AE3A8-E0C1-449F-B194-2A676371B66A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Dr Nik Whitehead</a:t>
            </a:r>
          </a:p>
        </p:txBody>
      </p:sp>
    </p:spTree>
    <p:extLst>
      <p:ext uri="{BB962C8B-B14F-4D97-AF65-F5344CB8AC3E}">
        <p14:creationId xmlns:p14="http://schemas.microsoft.com/office/powerpoint/2010/main" val="195376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Spectral Coding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2428A-E609-4D11-9046-F910AC68D4AE}" type="slidenum">
              <a:rPr lang="en-GB"/>
              <a:pPr/>
              <a:t>7</a:t>
            </a:fld>
            <a:endParaRPr lang="en-GB" dirty="0"/>
          </a:p>
        </p:txBody>
      </p:sp>
      <p:pic>
        <p:nvPicPr>
          <p:cNvPr id="901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1447800"/>
            <a:ext cx="6850062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2353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Shaded Coding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56FD7-817E-4E3F-A25F-3924B9597731}" type="slidenum">
              <a:rPr lang="en-GB"/>
              <a:pPr/>
              <a:t>8</a:t>
            </a:fld>
            <a:endParaRPr lang="en-GB" dirty="0"/>
          </a:p>
        </p:txBody>
      </p:sp>
      <p:pic>
        <p:nvPicPr>
          <p:cNvPr id="921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455738"/>
            <a:ext cx="6415088" cy="471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2786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Bi-colour Coding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41DC2-AD9E-48A0-B8EB-C6D7A1E1FE03}" type="slidenum">
              <a:rPr lang="en-GB"/>
              <a:pPr/>
              <a:t>9</a:t>
            </a:fld>
            <a:endParaRPr lang="en-GB" dirty="0"/>
          </a:p>
        </p:txBody>
      </p:sp>
      <p:pic>
        <p:nvPicPr>
          <p:cNvPr id="942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0488" y="1268413"/>
            <a:ext cx="6524625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76769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Sound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Visualisation does not need to be visual</a:t>
            </a:r>
          </a:p>
          <a:p>
            <a:endParaRPr lang="en-GB" sz="2400" dirty="0" smtClean="0"/>
          </a:p>
          <a:p>
            <a:r>
              <a:rPr lang="en-GB" sz="2400" dirty="0" smtClean="0"/>
              <a:t>Aural </a:t>
            </a:r>
            <a:r>
              <a:rPr lang="en-GB" sz="2400" dirty="0"/>
              <a:t>presentation can be used on its own or in conjunction with visual forms</a:t>
            </a:r>
          </a:p>
          <a:p>
            <a:endParaRPr lang="en-GB" sz="2400" dirty="0" smtClean="0"/>
          </a:p>
          <a:p>
            <a:r>
              <a:rPr lang="en-GB" sz="2400" dirty="0" smtClean="0"/>
              <a:t>There </a:t>
            </a:r>
            <a:r>
              <a:rPr lang="en-GB" sz="2400" dirty="0"/>
              <a:t>are many different features of sound that may be used to encode information</a:t>
            </a:r>
          </a:p>
          <a:p>
            <a:pPr lvl="1"/>
            <a:r>
              <a:rPr lang="en-GB" sz="2400" dirty="0"/>
              <a:t>Instrument, pitch, tempo, rhythm, chords</a:t>
            </a:r>
          </a:p>
          <a:p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presentation can range from a beep to a large-scale soundscape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A98B6-EEF7-4E6A-9B4B-A595B0243200}" type="slidenum">
              <a:rPr lang="en-GB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03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5" name="Rectangle 5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types of stimuli</a:t>
            </a:r>
          </a:p>
        </p:txBody>
      </p:sp>
      <p:graphicFrame>
        <p:nvGraphicFramePr>
          <p:cNvPr id="102467" name="Group 6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2182540"/>
              </p:ext>
            </p:extLst>
          </p:nvPr>
        </p:nvGraphicFramePr>
        <p:xfrm>
          <a:off x="457200" y="1214422"/>
          <a:ext cx="8219256" cy="4975860"/>
        </p:xfrm>
        <a:graphic>
          <a:graphicData uri="http://schemas.openxmlformats.org/drawingml/2006/table">
            <a:tbl>
              <a:tblPr/>
              <a:tblGrid>
                <a:gridCol w="1866900"/>
                <a:gridCol w="1167780"/>
                <a:gridCol w="1286848"/>
                <a:gridCol w="3897728"/>
              </a:tblGrid>
              <a:tr h="642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Method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 for speed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Comments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Numerals and letters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Unlimited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Unlimited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Highly versatile but little aid to memory; long search times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Geometric shapes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~ 15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~10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Effective, high mnemonic value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3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Marks / icons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~10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Smaller number useful aid to recognition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Angle of line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 in some cases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Length of line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Fair, but can clutter up display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Width of line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A207D-744B-485F-93A2-B68B9B623A9D}" type="slidenum">
              <a:rPr lang="en-GB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015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types of stimuli</a:t>
            </a:r>
          </a:p>
        </p:txBody>
      </p:sp>
      <p:graphicFrame>
        <p:nvGraphicFramePr>
          <p:cNvPr id="105525" name="Group 5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5923281"/>
              </p:ext>
            </p:extLst>
          </p:nvPr>
        </p:nvGraphicFramePr>
        <p:xfrm>
          <a:off x="457200" y="1205884"/>
          <a:ext cx="8219256" cy="4372928"/>
        </p:xfrm>
        <a:graphic>
          <a:graphicData uri="http://schemas.openxmlformats.org/drawingml/2006/table">
            <a:tbl>
              <a:tblPr/>
              <a:tblGrid>
                <a:gridCol w="1866900"/>
                <a:gridCol w="1167780"/>
                <a:gridCol w="1286848"/>
                <a:gridCol w="3897728"/>
              </a:tblGrid>
              <a:tr h="642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Method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 for speed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Comments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Solid and broken lines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Size of object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Fair, but space considerations; longer to locate than colour or shape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3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Brightness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Poor, depends on screen contrast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Flashing element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Poor; confusing for encoding; good for attracting attention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Colour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Good, low location time; some users may be colour-blind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0CC23-A924-4EFE-811F-C2492069ADC5}" type="slidenum">
              <a:rPr lang="en-GB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47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this?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3296"/>
            <a:ext cx="8229600" cy="43204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 diagram to show starting positions for dances (Playford, 1651)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1026" name="Picture 2" descr="https://ericawritesdance.files.wordpress.com/2012/05/formations_edi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74878"/>
            <a:ext cx="7992888" cy="480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65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s-IS" dirty="0" err="1" smtClean="0"/>
              <a:t>Choreography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173058" name="Picture 2" descr="Waltz Box ste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6" y="2143116"/>
            <a:ext cx="3038475" cy="3038476"/>
          </a:xfrm>
          <a:prstGeom prst="rect">
            <a:avLst/>
          </a:prstGeom>
          <a:noFill/>
        </p:spPr>
      </p:pic>
      <p:pic>
        <p:nvPicPr>
          <p:cNvPr id="173060" name="Picture 4" descr="http://upload.wikimedia.org/wikipedia/commons/thumb/9/9f/Courante-2-b.jpg/180px-Courante-2-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2000240"/>
            <a:ext cx="1714500" cy="336232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714612" y="5429264"/>
            <a:ext cx="3134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s-IS" dirty="0" err="1" smtClean="0"/>
              <a:t>Beauchamp</a:t>
            </a:r>
            <a:r>
              <a:rPr lang="is-IS" dirty="0" smtClean="0"/>
              <a:t>-</a:t>
            </a:r>
            <a:r>
              <a:rPr lang="is-IS" dirty="0" err="1" smtClean="0"/>
              <a:t>Feuiller</a:t>
            </a:r>
            <a:r>
              <a:rPr lang="is-IS" dirty="0" smtClean="0"/>
              <a:t> </a:t>
            </a:r>
            <a:r>
              <a:rPr lang="is-IS" dirty="0" err="1" smtClean="0"/>
              <a:t>notation</a:t>
            </a:r>
            <a:endParaRPr lang="is-IS" dirty="0" smtClean="0"/>
          </a:p>
          <a:p>
            <a:pPr algn="ctr"/>
            <a:r>
              <a:rPr lang="is-IS" dirty="0" smtClean="0"/>
              <a:t>for a </a:t>
            </a:r>
            <a:r>
              <a:rPr lang="is-IS" dirty="0" err="1" smtClean="0"/>
              <a:t>French</a:t>
            </a:r>
            <a:r>
              <a:rPr lang="is-IS" dirty="0" smtClean="0"/>
              <a:t> </a:t>
            </a:r>
            <a:r>
              <a:rPr lang="is-IS" dirty="0" err="1" smtClean="0"/>
              <a:t>courante</a:t>
            </a:r>
            <a:endParaRPr lang="is-IS" dirty="0"/>
          </a:p>
        </p:txBody>
      </p:sp>
      <p:sp>
        <p:nvSpPr>
          <p:cNvPr id="9" name="TextBox 8"/>
          <p:cNvSpPr txBox="1"/>
          <p:nvPr/>
        </p:nvSpPr>
        <p:spPr>
          <a:xfrm>
            <a:off x="71406" y="1643050"/>
            <a:ext cx="3121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dirty="0" err="1" smtClean="0"/>
              <a:t>Waltz</a:t>
            </a:r>
            <a:r>
              <a:rPr lang="is-IS" dirty="0" smtClean="0"/>
              <a:t> </a:t>
            </a:r>
            <a:r>
              <a:rPr lang="is-IS" dirty="0" err="1" smtClean="0"/>
              <a:t>in</a:t>
            </a:r>
            <a:r>
              <a:rPr lang="is-IS" dirty="0" smtClean="0"/>
              <a:t> </a:t>
            </a:r>
            <a:r>
              <a:rPr lang="is-IS" dirty="0" err="1" smtClean="0"/>
              <a:t>square</a:t>
            </a:r>
            <a:r>
              <a:rPr lang="is-IS" dirty="0" smtClean="0"/>
              <a:t>, man’s </a:t>
            </a:r>
            <a:r>
              <a:rPr lang="is-IS" dirty="0" err="1" smtClean="0"/>
              <a:t>steps</a:t>
            </a:r>
            <a:endParaRPr lang="is-I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2128850"/>
            <a:ext cx="37338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009470" y="1643050"/>
            <a:ext cx="413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i="1" dirty="0" err="1" smtClean="0"/>
              <a:t>La</a:t>
            </a:r>
            <a:r>
              <a:rPr lang="is-IS" i="1" dirty="0" smtClean="0"/>
              <a:t> </a:t>
            </a:r>
            <a:r>
              <a:rPr lang="is-IS" i="1" dirty="0" err="1" smtClean="0"/>
              <a:t>Cachucha</a:t>
            </a:r>
            <a:r>
              <a:rPr lang="is-IS" dirty="0" smtClean="0"/>
              <a:t>, </a:t>
            </a:r>
            <a:r>
              <a:rPr lang="is-IS" dirty="0" err="1" smtClean="0"/>
              <a:t>by</a:t>
            </a:r>
            <a:r>
              <a:rPr lang="is-IS" dirty="0" smtClean="0"/>
              <a:t> </a:t>
            </a:r>
            <a:r>
              <a:rPr lang="is-IS" dirty="0" err="1" smtClean="0"/>
              <a:t>Friedrich</a:t>
            </a:r>
            <a:r>
              <a:rPr lang="is-IS" dirty="0" smtClean="0"/>
              <a:t> Albert </a:t>
            </a:r>
            <a:r>
              <a:rPr lang="is-IS" dirty="0" err="1" smtClean="0"/>
              <a:t>Zorn</a:t>
            </a:r>
            <a:r>
              <a:rPr lang="is-IS" dirty="0" smtClean="0"/>
              <a:t>.</a:t>
            </a:r>
            <a:endParaRPr lang="is-IS" dirty="0"/>
          </a:p>
        </p:txBody>
      </p:sp>
    </p:spTree>
  </p:cSld>
  <p:clrMapOvr>
    <a:masterClrMapping/>
  </p:clrMapOvr>
  <p:transition advTm="18500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s-IS" dirty="0" err="1" smtClean="0"/>
              <a:t>Choreography</a:t>
            </a:r>
            <a:endParaRPr lang="is-I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73214"/>
            <a:ext cx="8229600" cy="1201321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Benesh notation describes the position of the dancer with respect to five levels</a:t>
            </a:r>
          </a:p>
          <a:p>
            <a:pPr lvl="1"/>
            <a:r>
              <a:rPr lang="en-GB" sz="2200" dirty="0" smtClean="0"/>
              <a:t>Always views dancer from behind</a:t>
            </a:r>
            <a:endParaRPr lang="en-GB" sz="2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2050" name="Picture 2" descr="http://upload.wikimedia.org/wikipedia/commons/thumb/5/5c/BeneshWikipedia.jpg/1280px-BeneshWikiped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3718"/>
            <a:ext cx="8789813" cy="420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Tm="1020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s-IS" dirty="0" err="1" smtClean="0"/>
              <a:t>Choreography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2050" name="Picture 2" descr="http://www.rohedswanlake.org.uk/cont/notation/notation_exam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142984"/>
            <a:ext cx="6858048" cy="478468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42910" y="6072206"/>
            <a:ext cx="78377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Marianela</a:t>
            </a:r>
            <a:r>
              <a:rPr lang="en-US" dirty="0" smtClean="0"/>
              <a:t> </a:t>
            </a:r>
            <a:r>
              <a:rPr lang="en-US" dirty="0" err="1" smtClean="0"/>
              <a:t>Nuñez</a:t>
            </a:r>
            <a:r>
              <a:rPr lang="en-US" dirty="0" smtClean="0"/>
              <a:t> and </a:t>
            </a:r>
            <a:r>
              <a:rPr lang="en-US" dirty="0" err="1" smtClean="0"/>
              <a:t>Yohei</a:t>
            </a:r>
            <a:r>
              <a:rPr lang="en-US" dirty="0" smtClean="0"/>
              <a:t> Sasaki in a position from the 'Swan Lake' Act I </a:t>
            </a:r>
          </a:p>
          <a:p>
            <a:r>
              <a:rPr lang="en-US" dirty="0" smtClean="0"/>
              <a:t>pas de </a:t>
            </a:r>
            <a:r>
              <a:rPr lang="en-US" dirty="0" err="1" smtClean="0"/>
              <a:t>trois</a:t>
            </a:r>
            <a:r>
              <a:rPr lang="en-US" dirty="0" smtClean="0"/>
              <a:t> and the </a:t>
            </a:r>
            <a:r>
              <a:rPr lang="en-US" dirty="0" err="1" smtClean="0"/>
              <a:t>Benesh</a:t>
            </a:r>
            <a:r>
              <a:rPr lang="en-US" dirty="0" smtClean="0"/>
              <a:t> notation for the same position</a:t>
            </a:r>
            <a:endParaRPr lang="en-US" dirty="0"/>
          </a:p>
        </p:txBody>
      </p:sp>
    </p:spTree>
  </p:cSld>
  <p:clrMapOvr>
    <a:masterClrMapping/>
  </p:clrMapOvr>
  <p:transition advTm="12200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Labanotation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It is possible to use a different form of choreography notation, Labanotation, to define almost any human movement</a:t>
            </a:r>
          </a:p>
          <a:p>
            <a:pPr lvl="1"/>
            <a:r>
              <a:rPr lang="en-GB" dirty="0" smtClean="0"/>
              <a:t>E.g. sign language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/>
              <a:t>This can also be used to define the movement of any humanoid object</a:t>
            </a:r>
          </a:p>
          <a:p>
            <a:pPr lvl="1"/>
            <a:r>
              <a:rPr lang="en-GB" dirty="0" smtClean="0"/>
              <a:t>Robotic arms</a:t>
            </a:r>
          </a:p>
          <a:p>
            <a:pPr lvl="1"/>
            <a:r>
              <a:rPr lang="en-GB" dirty="0" smtClean="0"/>
              <a:t>Humanoid robots</a:t>
            </a:r>
          </a:p>
          <a:p>
            <a:pPr lvl="1"/>
            <a:r>
              <a:rPr lang="en-GB" dirty="0" smtClean="0"/>
              <a:t>Animated characters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Introduction to Labanotation</a:t>
            </a:r>
          </a:p>
          <a:p>
            <a:pPr marL="411480" lvl="1" indent="0">
              <a:buNone/>
            </a:pPr>
            <a:r>
              <a:rPr lang="en-GB" dirty="0" smtClean="0"/>
              <a:t>http</a:t>
            </a:r>
            <a:r>
              <a:rPr lang="en-GB" dirty="0"/>
              <a:t>://user.uni-frankfurt.de/~griesbec/LABANE.HTML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80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3074" name="Picture 2" descr="http://arpc167.epfl.ch/alice/WP_2011_S4/studiokoessler/files/2011/03/Labanotation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920880" cy="596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79512" y="6381328"/>
            <a:ext cx="62227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http://arpc167.epfl.ch/alice/WP_2011_S4/studiokoessler/files/2011/03/Labanotation02.jpg</a:t>
            </a:r>
          </a:p>
        </p:txBody>
      </p:sp>
    </p:spTree>
    <p:extLst>
      <p:ext uri="{BB962C8B-B14F-4D97-AF65-F5344CB8AC3E}">
        <p14:creationId xmlns:p14="http://schemas.microsoft.com/office/powerpoint/2010/main" val="66630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238D8-ECE3-428E-BD78-1C41562CA890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4098" name="Picture 2" descr="http://www.is-movementarts.com/wp-content/uploads/2013/12/jumpLeapH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87801"/>
            <a:ext cx="8593948" cy="492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9512" y="6309320"/>
            <a:ext cx="56167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http://www.is-movementarts.com/wp-content/uploads/2013/12/jumpLeapHop.jpg</a:t>
            </a:r>
          </a:p>
        </p:txBody>
      </p:sp>
    </p:spTree>
    <p:extLst>
      <p:ext uri="{BB962C8B-B14F-4D97-AF65-F5344CB8AC3E}">
        <p14:creationId xmlns:p14="http://schemas.microsoft.com/office/powerpoint/2010/main" val="332202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Musical Visualisation</a:t>
            </a:r>
            <a:endParaRPr lang="en-US"/>
          </a:p>
        </p:txBody>
      </p:sp>
      <p:sp>
        <p:nvSpPr>
          <p:cNvPr id="1648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310204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Many fields use symbolic notations that are unfamiliar to non-experts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Choreography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Music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Mathematics</a:t>
            </a:r>
            <a:r>
              <a:rPr lang="en-GB" dirty="0"/>
              <a:t>…</a:t>
            </a:r>
          </a:p>
          <a:p>
            <a:pPr>
              <a:lnSpc>
                <a:spcPct val="90000"/>
              </a:lnSpc>
            </a:pPr>
            <a:r>
              <a:rPr lang="en-GB" dirty="0"/>
              <a:t>Musical notation makes it relatively simple to read a piece of music but more difficult to compose music</a:t>
            </a:r>
          </a:p>
          <a:p>
            <a:pPr>
              <a:lnSpc>
                <a:spcPct val="90000"/>
              </a:lnSpc>
            </a:pPr>
            <a:r>
              <a:rPr lang="en-GB" dirty="0"/>
              <a:t>Often music is composed on an instrument then transcribed into musical </a:t>
            </a:r>
            <a:r>
              <a:rPr lang="en-GB" dirty="0" smtClean="0"/>
              <a:t>notation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It is now possible to play an instrument and have a computer automatically convert it into a paper-based notation that other people can read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en-US" dirty="0" smtClean="0"/>
              <a:t>Even so, there are a number of different musical notations in use today…</a:t>
            </a:r>
            <a:endParaRPr lang="en-GB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CE65D-599A-4D79-B463-E95529B2F2AD}" type="slidenum">
              <a:rPr lang="en-GB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694021"/>
      </p:ext>
    </p:extLst>
  </p:cSld>
  <p:clrMapOvr>
    <a:masterClrMapping/>
  </p:clrMapOvr>
  <p:transition advTm="18000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s-IS" dirty="0" err="1" smtClean="0"/>
              <a:t>Music</a:t>
            </a:r>
            <a:r>
              <a:rPr lang="is-IS" dirty="0" smtClean="0"/>
              <a:t> </a:t>
            </a:r>
            <a:r>
              <a:rPr lang="is-IS" dirty="0" err="1" smtClean="0"/>
              <a:t>Notations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808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138368"/>
            <a:ext cx="7286676" cy="1585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691680" y="2857496"/>
            <a:ext cx="59810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dirty="0" smtClean="0"/>
              <a:t>Amazing Grace in ‘standard’ SATB double stave notation</a:t>
            </a:r>
          </a:p>
          <a:p>
            <a:pPr algn="ctr"/>
            <a:r>
              <a:rPr lang="is-IS" dirty="0" smtClean="0"/>
              <a:t>(G-clef and F-clef)</a:t>
            </a:r>
            <a:endParaRPr lang="is-IS" dirty="0"/>
          </a:p>
        </p:txBody>
      </p:sp>
      <p:pic>
        <p:nvPicPr>
          <p:cNvPr id="808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3714752"/>
            <a:ext cx="6858048" cy="2036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2415287" y="6000768"/>
            <a:ext cx="4172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dirty="0" err="1" smtClean="0"/>
              <a:t>The</a:t>
            </a:r>
            <a:r>
              <a:rPr lang="is-IS" dirty="0" smtClean="0"/>
              <a:t> </a:t>
            </a:r>
            <a:r>
              <a:rPr lang="is-IS" dirty="0" err="1" smtClean="0"/>
              <a:t>same</a:t>
            </a:r>
            <a:r>
              <a:rPr lang="is-IS" dirty="0" smtClean="0"/>
              <a:t> </a:t>
            </a:r>
            <a:r>
              <a:rPr lang="is-IS" dirty="0" err="1" smtClean="0"/>
              <a:t>phrase</a:t>
            </a:r>
            <a:r>
              <a:rPr lang="is-IS" dirty="0" smtClean="0"/>
              <a:t> </a:t>
            </a:r>
            <a:r>
              <a:rPr lang="is-IS" dirty="0" err="1" smtClean="0"/>
              <a:t>in</a:t>
            </a:r>
            <a:r>
              <a:rPr lang="is-IS" dirty="0" smtClean="0"/>
              <a:t> </a:t>
            </a:r>
            <a:r>
              <a:rPr lang="is-IS" dirty="0" err="1" smtClean="0"/>
              <a:t>numerical</a:t>
            </a:r>
            <a:r>
              <a:rPr lang="is-IS" dirty="0" smtClean="0"/>
              <a:t> </a:t>
            </a:r>
            <a:r>
              <a:rPr lang="is-IS" dirty="0" err="1" smtClean="0"/>
              <a:t>notation</a:t>
            </a:r>
            <a:endParaRPr lang="is-IS" dirty="0"/>
          </a:p>
        </p:txBody>
      </p:sp>
    </p:spTree>
    <p:extLst>
      <p:ext uri="{BB962C8B-B14F-4D97-AF65-F5344CB8AC3E}">
        <p14:creationId xmlns:p14="http://schemas.microsoft.com/office/powerpoint/2010/main" val="2113847202"/>
      </p:ext>
    </p:extLst>
  </p:cSld>
  <p:clrMapOvr>
    <a:masterClrMapping/>
  </p:clrMapOvr>
  <p:transition advTm="18600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s-IS" dirty="0" err="1" smtClean="0"/>
              <a:t>Tablature</a:t>
            </a:r>
            <a:r>
              <a:rPr lang="is-IS" dirty="0" smtClean="0"/>
              <a:t> for </a:t>
            </a:r>
            <a:r>
              <a:rPr lang="is-IS" dirty="0" err="1" smtClean="0"/>
              <a:t>stringed</a:t>
            </a:r>
            <a:r>
              <a:rPr lang="is-IS" dirty="0" smtClean="0"/>
              <a:t> </a:t>
            </a:r>
            <a:r>
              <a:rPr lang="is-IS" dirty="0" err="1" smtClean="0"/>
              <a:t>instruments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17203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3143248"/>
            <a:ext cx="6143668" cy="2817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4714876" y="2571744"/>
            <a:ext cx="4224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i="1" dirty="0" err="1" smtClean="0"/>
              <a:t>Lachrymae</a:t>
            </a:r>
            <a:r>
              <a:rPr lang="is-IS" dirty="0" smtClean="0"/>
              <a:t> </a:t>
            </a:r>
            <a:r>
              <a:rPr lang="is-IS" dirty="0" err="1" smtClean="0"/>
              <a:t>by</a:t>
            </a:r>
            <a:r>
              <a:rPr lang="is-IS" dirty="0" smtClean="0"/>
              <a:t> </a:t>
            </a:r>
            <a:r>
              <a:rPr lang="is-IS" dirty="0" err="1" smtClean="0"/>
              <a:t>John</a:t>
            </a:r>
            <a:r>
              <a:rPr lang="is-IS" dirty="0" smtClean="0"/>
              <a:t> </a:t>
            </a:r>
            <a:r>
              <a:rPr lang="is-IS" dirty="0" err="1" smtClean="0"/>
              <a:t>Dowland</a:t>
            </a:r>
            <a:r>
              <a:rPr lang="is-IS" dirty="0" smtClean="0"/>
              <a:t> </a:t>
            </a:r>
            <a:r>
              <a:rPr lang="is-IS" dirty="0" err="1" smtClean="0"/>
              <a:t>in</a:t>
            </a:r>
            <a:r>
              <a:rPr lang="is-IS" dirty="0" smtClean="0"/>
              <a:t> </a:t>
            </a:r>
            <a:r>
              <a:rPr lang="is-IS" dirty="0" err="1" smtClean="0"/>
              <a:t>lute</a:t>
            </a:r>
            <a:r>
              <a:rPr lang="is-IS" dirty="0" smtClean="0"/>
              <a:t> </a:t>
            </a:r>
            <a:r>
              <a:rPr lang="is-IS" dirty="0" err="1" smtClean="0"/>
              <a:t>tab</a:t>
            </a:r>
            <a:endParaRPr lang="is-IS" dirty="0"/>
          </a:p>
        </p:txBody>
      </p:sp>
      <p:sp>
        <p:nvSpPr>
          <p:cNvPr id="10" name="TextBox 9"/>
          <p:cNvSpPr txBox="1"/>
          <p:nvPr/>
        </p:nvSpPr>
        <p:spPr>
          <a:xfrm>
            <a:off x="3857620" y="6143644"/>
            <a:ext cx="5160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i="1" dirty="0" err="1" smtClean="0"/>
              <a:t>Stairway</a:t>
            </a:r>
            <a:r>
              <a:rPr lang="is-IS" i="1" dirty="0" smtClean="0"/>
              <a:t> </a:t>
            </a:r>
            <a:r>
              <a:rPr lang="is-IS" i="1" dirty="0" err="1" smtClean="0"/>
              <a:t>to</a:t>
            </a:r>
            <a:r>
              <a:rPr lang="is-IS" i="1" dirty="0" smtClean="0"/>
              <a:t> </a:t>
            </a:r>
            <a:r>
              <a:rPr lang="is-IS" i="1" dirty="0" err="1" smtClean="0"/>
              <a:t>Heaven</a:t>
            </a:r>
            <a:r>
              <a:rPr lang="is-IS" i="1" dirty="0" smtClean="0"/>
              <a:t> </a:t>
            </a:r>
            <a:r>
              <a:rPr lang="is-IS" dirty="0" err="1" smtClean="0"/>
              <a:t>by</a:t>
            </a:r>
            <a:r>
              <a:rPr lang="is-IS" dirty="0" smtClean="0"/>
              <a:t> </a:t>
            </a:r>
            <a:r>
              <a:rPr lang="is-IS" dirty="0" err="1" smtClean="0"/>
              <a:t>Led</a:t>
            </a:r>
            <a:r>
              <a:rPr lang="is-IS" dirty="0" smtClean="0"/>
              <a:t> Zeppelin </a:t>
            </a:r>
            <a:r>
              <a:rPr lang="is-IS" dirty="0" err="1" smtClean="0"/>
              <a:t>in</a:t>
            </a:r>
            <a:r>
              <a:rPr lang="is-IS" dirty="0" smtClean="0"/>
              <a:t> </a:t>
            </a:r>
            <a:r>
              <a:rPr lang="is-IS" dirty="0" err="1" smtClean="0"/>
              <a:t>guitar</a:t>
            </a:r>
            <a:r>
              <a:rPr lang="is-IS" dirty="0" smtClean="0"/>
              <a:t> </a:t>
            </a:r>
            <a:r>
              <a:rPr lang="is-IS" dirty="0" err="1" smtClean="0"/>
              <a:t>tab</a:t>
            </a:r>
            <a:endParaRPr lang="is-IS" dirty="0"/>
          </a:p>
        </p:txBody>
      </p:sp>
      <p:pic>
        <p:nvPicPr>
          <p:cNvPr id="1720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19" y="1285860"/>
            <a:ext cx="8518645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86050924"/>
      </p:ext>
    </p:extLst>
  </p:cSld>
  <p:clrMapOvr>
    <a:masterClrMapping/>
  </p:clrMapOvr>
  <p:transition advTm="21600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s-IS" dirty="0" err="1" smtClean="0"/>
              <a:t>Music</a:t>
            </a:r>
            <a:r>
              <a:rPr lang="is-IS" dirty="0" smtClean="0"/>
              <a:t> </a:t>
            </a:r>
            <a:r>
              <a:rPr lang="is-IS" dirty="0" err="1" smtClean="0"/>
              <a:t>Visualisations</a:t>
            </a:r>
            <a:endParaRPr lang="is-I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s-IS" dirty="0" err="1" smtClean="0"/>
              <a:t>Reading</a:t>
            </a:r>
            <a:r>
              <a:rPr lang="is-IS" dirty="0" smtClean="0"/>
              <a:t> </a:t>
            </a:r>
            <a:r>
              <a:rPr lang="is-IS" dirty="0" err="1" smtClean="0"/>
              <a:t>any</a:t>
            </a:r>
            <a:r>
              <a:rPr lang="is-IS" dirty="0" smtClean="0"/>
              <a:t> </a:t>
            </a:r>
            <a:r>
              <a:rPr lang="is-IS" dirty="0" err="1" smtClean="0"/>
              <a:t>musical</a:t>
            </a:r>
            <a:r>
              <a:rPr lang="is-IS" dirty="0" smtClean="0"/>
              <a:t> </a:t>
            </a:r>
            <a:r>
              <a:rPr lang="is-IS" dirty="0" err="1" smtClean="0"/>
              <a:t>notation</a:t>
            </a:r>
            <a:r>
              <a:rPr lang="is-IS" dirty="0" smtClean="0"/>
              <a:t> is a </a:t>
            </a:r>
            <a:r>
              <a:rPr lang="is-IS" dirty="0" err="1" smtClean="0"/>
              <a:t>skill</a:t>
            </a:r>
            <a:r>
              <a:rPr lang="is-IS" dirty="0" smtClean="0"/>
              <a:t> </a:t>
            </a:r>
            <a:r>
              <a:rPr lang="is-IS" dirty="0" err="1" smtClean="0"/>
              <a:t>that</a:t>
            </a:r>
            <a:r>
              <a:rPr lang="is-IS" dirty="0" smtClean="0"/>
              <a:t> </a:t>
            </a:r>
            <a:r>
              <a:rPr lang="is-IS" dirty="0" err="1" smtClean="0"/>
              <a:t>has</a:t>
            </a:r>
            <a:r>
              <a:rPr lang="is-IS" dirty="0" smtClean="0"/>
              <a:t> </a:t>
            </a:r>
            <a:r>
              <a:rPr lang="is-IS" dirty="0" err="1" smtClean="0"/>
              <a:t>to</a:t>
            </a:r>
            <a:r>
              <a:rPr lang="is-IS" dirty="0" smtClean="0"/>
              <a:t> </a:t>
            </a:r>
            <a:r>
              <a:rPr lang="is-IS" dirty="0" err="1" smtClean="0"/>
              <a:t>be</a:t>
            </a:r>
            <a:r>
              <a:rPr lang="is-IS" dirty="0" smtClean="0"/>
              <a:t> </a:t>
            </a:r>
            <a:r>
              <a:rPr lang="is-IS" dirty="0" err="1" smtClean="0"/>
              <a:t>learned</a:t>
            </a:r>
            <a:r>
              <a:rPr lang="is-IS" dirty="0" smtClean="0"/>
              <a:t> – </a:t>
            </a:r>
            <a:r>
              <a:rPr lang="is-IS" dirty="0" err="1" smtClean="0"/>
              <a:t>otherwise</a:t>
            </a:r>
            <a:r>
              <a:rPr lang="is-IS" dirty="0" smtClean="0"/>
              <a:t> </a:t>
            </a:r>
            <a:r>
              <a:rPr lang="is-IS" dirty="0" err="1" smtClean="0"/>
              <a:t>you</a:t>
            </a:r>
            <a:r>
              <a:rPr lang="is-IS" dirty="0" smtClean="0"/>
              <a:t> </a:t>
            </a:r>
            <a:r>
              <a:rPr lang="is-IS" dirty="0" err="1" smtClean="0"/>
              <a:t>can</a:t>
            </a:r>
            <a:r>
              <a:rPr lang="is-IS" dirty="0" smtClean="0"/>
              <a:t> </a:t>
            </a:r>
            <a:r>
              <a:rPr lang="is-IS" dirty="0" err="1" smtClean="0"/>
              <a:t>see</a:t>
            </a:r>
            <a:r>
              <a:rPr lang="is-IS" dirty="0" smtClean="0"/>
              <a:t> </a:t>
            </a:r>
            <a:r>
              <a:rPr lang="is-IS" dirty="0" err="1" smtClean="0"/>
              <a:t>if</a:t>
            </a:r>
            <a:r>
              <a:rPr lang="is-IS" dirty="0" smtClean="0"/>
              <a:t> </a:t>
            </a:r>
            <a:r>
              <a:rPr lang="is-IS" dirty="0" err="1" smtClean="0"/>
              <a:t>the</a:t>
            </a:r>
            <a:r>
              <a:rPr lang="is-IS" dirty="0" smtClean="0"/>
              <a:t> </a:t>
            </a:r>
            <a:r>
              <a:rPr lang="is-IS" dirty="0" err="1" smtClean="0"/>
              <a:t>music</a:t>
            </a:r>
            <a:r>
              <a:rPr lang="is-IS" dirty="0" smtClean="0"/>
              <a:t> </a:t>
            </a:r>
            <a:r>
              <a:rPr lang="is-IS" dirty="0" err="1" smtClean="0"/>
              <a:t>goes</a:t>
            </a:r>
            <a:r>
              <a:rPr lang="is-IS" dirty="0" smtClean="0"/>
              <a:t> </a:t>
            </a:r>
            <a:r>
              <a:rPr lang="is-IS" dirty="0" err="1" smtClean="0"/>
              <a:t>up</a:t>
            </a:r>
            <a:r>
              <a:rPr lang="is-IS" dirty="0" smtClean="0"/>
              <a:t> </a:t>
            </a:r>
            <a:r>
              <a:rPr lang="is-IS" dirty="0" err="1" smtClean="0"/>
              <a:t>or</a:t>
            </a:r>
            <a:r>
              <a:rPr lang="is-IS" dirty="0" smtClean="0"/>
              <a:t> </a:t>
            </a:r>
            <a:r>
              <a:rPr lang="is-IS" dirty="0" err="1" smtClean="0"/>
              <a:t>down</a:t>
            </a:r>
            <a:r>
              <a:rPr lang="is-IS" dirty="0" smtClean="0"/>
              <a:t>, </a:t>
            </a:r>
            <a:r>
              <a:rPr lang="is-IS" dirty="0" err="1" smtClean="0"/>
              <a:t>but</a:t>
            </a:r>
            <a:r>
              <a:rPr lang="is-IS" dirty="0" smtClean="0"/>
              <a:t> </a:t>
            </a:r>
            <a:r>
              <a:rPr lang="is-IS" dirty="0" err="1" smtClean="0"/>
              <a:t>that</a:t>
            </a:r>
            <a:r>
              <a:rPr lang="is-IS" dirty="0" smtClean="0"/>
              <a:t>’s </a:t>
            </a:r>
            <a:r>
              <a:rPr lang="is-IS" dirty="0" err="1" smtClean="0"/>
              <a:t>about</a:t>
            </a:r>
            <a:r>
              <a:rPr lang="is-IS" dirty="0" smtClean="0"/>
              <a:t> </a:t>
            </a:r>
            <a:r>
              <a:rPr lang="is-IS" dirty="0" err="1" smtClean="0"/>
              <a:t>it</a:t>
            </a:r>
            <a:endParaRPr lang="is-IS" dirty="0" smtClean="0"/>
          </a:p>
          <a:p>
            <a:endParaRPr lang="is-IS" dirty="0" smtClean="0"/>
          </a:p>
          <a:p>
            <a:r>
              <a:rPr lang="is-IS" dirty="0" err="1" smtClean="0"/>
              <a:t>Another</a:t>
            </a:r>
            <a:r>
              <a:rPr lang="is-IS" dirty="0" smtClean="0"/>
              <a:t> </a:t>
            </a:r>
            <a:r>
              <a:rPr lang="is-IS" dirty="0" err="1" smtClean="0"/>
              <a:t>alternative</a:t>
            </a:r>
            <a:r>
              <a:rPr lang="is-IS" dirty="0" smtClean="0"/>
              <a:t> is </a:t>
            </a:r>
            <a:r>
              <a:rPr lang="is-IS" dirty="0" err="1" smtClean="0"/>
              <a:t>to</a:t>
            </a:r>
            <a:r>
              <a:rPr lang="is-IS" dirty="0" smtClean="0"/>
              <a:t> </a:t>
            </a:r>
            <a:r>
              <a:rPr lang="is-IS" dirty="0" err="1" smtClean="0"/>
              <a:t>show</a:t>
            </a:r>
            <a:r>
              <a:rPr lang="is-IS" dirty="0" smtClean="0"/>
              <a:t> </a:t>
            </a:r>
            <a:r>
              <a:rPr lang="is-IS" dirty="0" err="1" smtClean="0"/>
              <a:t>as</a:t>
            </a:r>
            <a:r>
              <a:rPr lang="is-IS" dirty="0" smtClean="0"/>
              <a:t> </a:t>
            </a:r>
            <a:r>
              <a:rPr lang="is-IS" dirty="0" err="1" smtClean="0"/>
              <a:t>an</a:t>
            </a:r>
            <a:r>
              <a:rPr lang="is-IS" dirty="0" smtClean="0"/>
              <a:t> </a:t>
            </a:r>
            <a:r>
              <a:rPr lang="is-IS" dirty="0" err="1" smtClean="0"/>
              <a:t>animation</a:t>
            </a:r>
            <a:r>
              <a:rPr lang="is-IS" dirty="0" smtClean="0"/>
              <a:t> not </a:t>
            </a:r>
            <a:r>
              <a:rPr lang="is-IS" dirty="0" err="1" smtClean="0"/>
              <a:t>only</a:t>
            </a:r>
            <a:r>
              <a:rPr lang="is-IS" dirty="0" smtClean="0"/>
              <a:t> </a:t>
            </a:r>
            <a:r>
              <a:rPr lang="is-IS" dirty="0" err="1" smtClean="0"/>
              <a:t>the</a:t>
            </a:r>
            <a:r>
              <a:rPr lang="is-IS" dirty="0" smtClean="0"/>
              <a:t> ‘</a:t>
            </a:r>
            <a:r>
              <a:rPr lang="is-IS" dirty="0" err="1" smtClean="0"/>
              <a:t>up</a:t>
            </a:r>
            <a:r>
              <a:rPr lang="is-IS" dirty="0" smtClean="0"/>
              <a:t> </a:t>
            </a:r>
            <a:r>
              <a:rPr lang="is-IS" dirty="0" err="1" smtClean="0"/>
              <a:t>and</a:t>
            </a:r>
            <a:r>
              <a:rPr lang="is-IS" dirty="0" smtClean="0"/>
              <a:t> </a:t>
            </a:r>
            <a:r>
              <a:rPr lang="is-IS" dirty="0" err="1" smtClean="0"/>
              <a:t>down</a:t>
            </a:r>
            <a:r>
              <a:rPr lang="is-IS" dirty="0" smtClean="0"/>
              <a:t>’ of </a:t>
            </a:r>
            <a:r>
              <a:rPr lang="is-IS" dirty="0" err="1" smtClean="0"/>
              <a:t>the</a:t>
            </a:r>
            <a:r>
              <a:rPr lang="is-IS" dirty="0" smtClean="0"/>
              <a:t> </a:t>
            </a:r>
            <a:r>
              <a:rPr lang="is-IS" dirty="0" err="1" smtClean="0"/>
              <a:t>notes</a:t>
            </a:r>
            <a:r>
              <a:rPr lang="is-IS" dirty="0" smtClean="0"/>
              <a:t> </a:t>
            </a:r>
            <a:r>
              <a:rPr lang="is-IS" dirty="0" err="1" smtClean="0"/>
              <a:t>but</a:t>
            </a:r>
            <a:r>
              <a:rPr lang="is-IS" dirty="0" smtClean="0"/>
              <a:t> </a:t>
            </a:r>
            <a:r>
              <a:rPr lang="is-IS" dirty="0" err="1" smtClean="0"/>
              <a:t>also</a:t>
            </a:r>
            <a:r>
              <a:rPr lang="is-IS" dirty="0" smtClean="0"/>
              <a:t> </a:t>
            </a:r>
            <a:r>
              <a:rPr lang="is-IS" dirty="0" err="1" smtClean="0"/>
              <a:t>the</a:t>
            </a:r>
            <a:r>
              <a:rPr lang="is-IS" dirty="0" smtClean="0"/>
              <a:t> ‘</a:t>
            </a:r>
            <a:r>
              <a:rPr lang="is-IS" dirty="0" err="1" smtClean="0"/>
              <a:t>length</a:t>
            </a:r>
            <a:r>
              <a:rPr lang="is-IS" dirty="0" smtClean="0"/>
              <a:t>’</a:t>
            </a:r>
          </a:p>
          <a:p>
            <a:pPr lvl="1"/>
            <a:r>
              <a:rPr lang="is-IS" dirty="0" err="1" smtClean="0"/>
              <a:t>Eg</a:t>
            </a:r>
            <a:r>
              <a:rPr lang="is-IS" dirty="0" smtClean="0"/>
              <a:t>, </a:t>
            </a:r>
            <a:r>
              <a:rPr lang="is-IS" dirty="0" smtClean="0">
                <a:hlinkClick r:id="rId2"/>
              </a:rPr>
              <a:t>http://www.</a:t>
            </a:r>
            <a:r>
              <a:rPr lang="is-IS" dirty="0" err="1" smtClean="0">
                <a:hlinkClick r:id="rId2"/>
              </a:rPr>
              <a:t>youtube</a:t>
            </a:r>
            <a:r>
              <a:rPr lang="is-IS" dirty="0" smtClean="0">
                <a:hlinkClick r:id="rId2"/>
              </a:rPr>
              <a:t>.</a:t>
            </a:r>
            <a:r>
              <a:rPr lang="is-IS" dirty="0" err="1" smtClean="0">
                <a:hlinkClick r:id="rId2"/>
              </a:rPr>
              <a:t>com</a:t>
            </a:r>
            <a:r>
              <a:rPr lang="is-IS" dirty="0" smtClean="0">
                <a:hlinkClick r:id="rId2"/>
              </a:rPr>
              <a:t>/</a:t>
            </a:r>
            <a:r>
              <a:rPr lang="is-IS" dirty="0" err="1" smtClean="0">
                <a:hlinkClick r:id="rId2"/>
              </a:rPr>
              <a:t>watch</a:t>
            </a:r>
            <a:r>
              <a:rPr lang="is-IS" dirty="0" smtClean="0">
                <a:hlinkClick r:id="rId2"/>
              </a:rPr>
              <a:t>?v=ipzR9bhei_o</a:t>
            </a:r>
            <a:endParaRPr lang="is-IS" dirty="0" smtClean="0"/>
          </a:p>
          <a:p>
            <a:r>
              <a:rPr lang="is-IS" dirty="0" smtClean="0"/>
              <a:t>Loudness of the note might be shown by size</a:t>
            </a:r>
          </a:p>
          <a:p>
            <a:pPr lvl="1"/>
            <a:r>
              <a:rPr lang="is-IS" dirty="0">
                <a:hlinkClick r:id="rId3"/>
              </a:rPr>
              <a:t>https://</a:t>
            </a:r>
            <a:r>
              <a:rPr lang="is-IS" dirty="0" smtClean="0">
                <a:hlinkClick r:id="rId3"/>
              </a:rPr>
              <a:t>www.youtube.com/watch?v=MvF8XWr17nw</a:t>
            </a:r>
            <a:endParaRPr lang="is-IS" dirty="0" smtClean="0"/>
          </a:p>
          <a:p>
            <a:pPr lvl="1"/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921229"/>
      </p:ext>
    </p:extLst>
  </p:cSld>
  <p:clrMapOvr>
    <a:masterClrMapping/>
  </p:clrMapOvr>
  <p:transition advTm="9300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Mathematics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593808"/>
          </a:xfrm>
        </p:spPr>
        <p:txBody>
          <a:bodyPr/>
          <a:lstStyle/>
          <a:p>
            <a:r>
              <a:rPr lang="en-GB" sz="2400" dirty="0" smtClean="0"/>
              <a:t>Mathematics has a wide vocabulary of ‘specialised squiggles’ that mean nothing to non-mathematicians</a:t>
            </a:r>
          </a:p>
          <a:p>
            <a:endParaRPr lang="en-GB" sz="2400" dirty="0" smtClean="0"/>
          </a:p>
          <a:p>
            <a:r>
              <a:rPr lang="en-GB" sz="2400" dirty="0" smtClean="0"/>
              <a:t>Simple symbols</a:t>
            </a:r>
          </a:p>
          <a:p>
            <a:endParaRPr lang="en-GB" dirty="0" smtClean="0">
              <a:sym typeface="Symbol"/>
            </a:endParaRPr>
          </a:p>
          <a:p>
            <a:r>
              <a:rPr lang="en-GB" sz="2400" dirty="0" smtClean="0">
                <a:sym typeface="Symbol"/>
              </a:rPr>
              <a:t>Less common symbols</a:t>
            </a:r>
          </a:p>
          <a:p>
            <a:pPr lvl="1"/>
            <a:endParaRPr lang="en-GB" dirty="0" smtClean="0">
              <a:sym typeface="Symbol"/>
            </a:endParaRPr>
          </a:p>
          <a:p>
            <a:r>
              <a:rPr lang="en-GB" sz="2400" dirty="0" smtClean="0">
                <a:sym typeface="Symbol"/>
              </a:rPr>
              <a:t>Weird and wonderful symbols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24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564904"/>
            <a:ext cx="6839539" cy="4320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016" y="3429000"/>
            <a:ext cx="6823868" cy="431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017" y="4293096"/>
            <a:ext cx="6368312" cy="55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62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Which Is Best?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It depends…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We </a:t>
            </a:r>
            <a:r>
              <a:rPr lang="en-GB" sz="2400" dirty="0"/>
              <a:t>don’t know…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There </a:t>
            </a:r>
            <a:r>
              <a:rPr lang="en-GB" sz="2400" dirty="0"/>
              <a:t>are no hard and fast rules on when to use which technique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Multiple </a:t>
            </a:r>
            <a:r>
              <a:rPr lang="en-GB" sz="2400" dirty="0"/>
              <a:t>techniques are often used </a:t>
            </a:r>
            <a:r>
              <a:rPr lang="en-GB" sz="2400" dirty="0" smtClean="0"/>
              <a:t>together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So long as the viewer understands the methods chosen then complex combinations are acceptable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Hints may be given using a key to the diagram</a:t>
            </a:r>
            <a:endParaRPr lang="en-GB" sz="2200" dirty="0"/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A </a:t>
            </a:r>
            <a:r>
              <a:rPr lang="en-GB" sz="2400" dirty="0"/>
              <a:t>visualisation tool that allowed the designer to choose from all of these would be exceedingly </a:t>
            </a:r>
            <a:r>
              <a:rPr lang="en-GB" sz="2400" dirty="0" smtClean="0"/>
              <a:t>complex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Often there are special tools to write specialised notations</a:t>
            </a:r>
            <a:endParaRPr lang="en-GB" sz="2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59E42-CDEE-4396-99CF-641515EE3541}" type="slidenum">
              <a:rPr lang="en-GB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43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45308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Data may be ‘visualised’ using things other than graphics</a:t>
            </a:r>
          </a:p>
          <a:p>
            <a:endParaRPr lang="en-US" sz="2400" dirty="0" smtClean="0"/>
          </a:p>
          <a:p>
            <a:r>
              <a:rPr lang="en-US" sz="2400" dirty="0" smtClean="0"/>
              <a:t>In order to be visualised and explored the data has to be represented in some symbolic method; some fields have very specialised symbolic notations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0C692-5913-49DA-952E-6287E8B9344E}" type="slidenum">
              <a:rPr lang="en-GB"/>
              <a:pPr/>
              <a:t>26</a:t>
            </a:fld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Dr Nik Whitehead</a:t>
            </a:r>
          </a:p>
        </p:txBody>
      </p:sp>
    </p:spTree>
  </p:cSld>
  <p:clrMapOvr>
    <a:masterClrMapping/>
  </p:clrMapOvr>
  <p:transition advTm="148000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Internal Models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Homework: Read chapter 5 of </a:t>
            </a:r>
            <a:r>
              <a:rPr lang="en-GB" i="1" dirty="0"/>
              <a:t>Information Visualisation</a:t>
            </a:r>
            <a:r>
              <a:rPr lang="en-GB" dirty="0"/>
              <a:t> (</a:t>
            </a:r>
            <a:r>
              <a:rPr lang="en-GB" dirty="0" smtClean="0"/>
              <a:t>Spence)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10364-BA4A-4ECA-8CEE-96B77AB52431}" type="slidenum">
              <a:rPr lang="en-GB"/>
              <a:pPr/>
              <a:t>27</a:t>
            </a:fld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Dr Nik Whitehead</a:t>
            </a:r>
          </a:p>
        </p:txBody>
      </p:sp>
    </p:spTree>
  </p:cSld>
  <p:clrMapOvr>
    <a:masterClrMapping/>
  </p:clrMapOvr>
  <p:transition advTm="2700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13810</TotalTime>
  <Words>964</Words>
  <Application>Microsoft Office PowerPoint</Application>
  <PresentationFormat>On-screen Show (4:3)</PresentationFormat>
  <Paragraphs>213</Paragraphs>
  <Slides>27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Georgia</vt:lpstr>
      <vt:lpstr>Symbol</vt:lpstr>
      <vt:lpstr>Trebuchet MS</vt:lpstr>
      <vt:lpstr>Wingdings</vt:lpstr>
      <vt:lpstr>Wingdings 2</vt:lpstr>
      <vt:lpstr>Nik2013</vt:lpstr>
      <vt:lpstr>Data Visualisation</vt:lpstr>
      <vt:lpstr>Colour</vt:lpstr>
      <vt:lpstr>The Dress</vt:lpstr>
      <vt:lpstr>Ishihara Test</vt:lpstr>
      <vt:lpstr>Colour</vt:lpstr>
      <vt:lpstr>Colours</vt:lpstr>
      <vt:lpstr>Spectral Coding</vt:lpstr>
      <vt:lpstr>Shaded Coding</vt:lpstr>
      <vt:lpstr>Bi-colour Coding</vt:lpstr>
      <vt:lpstr>Sound</vt:lpstr>
      <vt:lpstr>Different types of stimuli</vt:lpstr>
      <vt:lpstr>Different types of stimuli</vt:lpstr>
      <vt:lpstr>What is this?</vt:lpstr>
      <vt:lpstr>Choreography</vt:lpstr>
      <vt:lpstr>Choreography</vt:lpstr>
      <vt:lpstr>Choreography</vt:lpstr>
      <vt:lpstr>Labanotation</vt:lpstr>
      <vt:lpstr>PowerPoint Presentation</vt:lpstr>
      <vt:lpstr>PowerPoint Presentation</vt:lpstr>
      <vt:lpstr>Musical Visualisation</vt:lpstr>
      <vt:lpstr>Music Notations</vt:lpstr>
      <vt:lpstr>Tablature for stringed instruments</vt:lpstr>
      <vt:lpstr>Music Visualisations</vt:lpstr>
      <vt:lpstr>Mathematics</vt:lpstr>
      <vt:lpstr>Which Is Best?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Whitehead, Nicola</cp:lastModifiedBy>
  <cp:revision>215</cp:revision>
  <dcterms:created xsi:type="dcterms:W3CDTF">2006-01-28T12:00:35Z</dcterms:created>
  <dcterms:modified xsi:type="dcterms:W3CDTF">2017-02-28T08:51:56Z</dcterms:modified>
</cp:coreProperties>
</file>