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61" r:id="rId1"/>
  </p:sldMasterIdLst>
  <p:notesMasterIdLst>
    <p:notesMasterId r:id="rId18"/>
  </p:notesMasterIdLst>
  <p:sldIdLst>
    <p:sldId id="256" r:id="rId2"/>
    <p:sldId id="258" r:id="rId3"/>
    <p:sldId id="257" r:id="rId4"/>
    <p:sldId id="259" r:id="rId5"/>
    <p:sldId id="323" r:id="rId6"/>
    <p:sldId id="260" r:id="rId7"/>
    <p:sldId id="327" r:id="rId8"/>
    <p:sldId id="324" r:id="rId9"/>
    <p:sldId id="261" r:id="rId10"/>
    <p:sldId id="325" r:id="rId11"/>
    <p:sldId id="263" r:id="rId12"/>
    <p:sldId id="326" r:id="rId13"/>
    <p:sldId id="262" r:id="rId14"/>
    <p:sldId id="328" r:id="rId15"/>
    <p:sldId id="322" r:id="rId16"/>
    <p:sldId id="265" r:id="rId17"/>
  </p:sldIdLst>
  <p:sldSz cx="18288000" cy="10287000"/>
  <p:notesSz cx="6858000" cy="9144000"/>
  <p:embeddedFontLst>
    <p:embeddedFont>
      <p:font typeface="Arial Black" panose="020B0A04020102020204" pitchFamily="34" charset="0"/>
      <p:bold r:id="rId19"/>
    </p:embeddedFont>
    <p:embeddedFont>
      <p:font typeface="Calibri" panose="020F0502020204030204" pitchFamily="34" charset="0"/>
      <p:regular r:id="rId20"/>
      <p:bold r:id="rId21"/>
      <p:italic r:id="rId22"/>
      <p:boldItalic r:id="rId23"/>
    </p:embeddedFont>
    <p:embeddedFont>
      <p:font typeface="Open Sauce Heavy" panose="020B0604020202020204" charset="0"/>
      <p:regular r:id="rId24"/>
    </p:embeddedFont>
    <p:embeddedFont>
      <p:font typeface="Trebuchet MS" panose="020B0603020202020204" pitchFamily="34" charset="0"/>
      <p:regular r:id="rId25"/>
      <p:bold r:id="rId26"/>
      <p:italic r:id="rId27"/>
      <p:boldItalic r:id="rId28"/>
    </p:embeddedFont>
    <p:embeddedFont>
      <p:font typeface="Wingdings 3" panose="05040102010807070707" pitchFamily="18" charset="2"/>
      <p:regular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4" d="100"/>
          <a:sy n="64" d="100"/>
        </p:scale>
        <p:origin x="68" y="1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7FA65D-FFAD-43E6-AB0C-03AD481896C1}"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2629B-AB3D-4B04-AC65-E49415BDDA00}" type="slidenum">
              <a:rPr lang="en-GB" smtClean="0"/>
              <a:t>‹#›</a:t>
            </a:fld>
            <a:endParaRPr lang="en-GB"/>
          </a:p>
        </p:txBody>
      </p:sp>
    </p:spTree>
    <p:extLst>
      <p:ext uri="{BB962C8B-B14F-4D97-AF65-F5344CB8AC3E}">
        <p14:creationId xmlns:p14="http://schemas.microsoft.com/office/powerpoint/2010/main" val="3643654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1</a:t>
            </a:fld>
            <a:endParaRPr lang="en-GB"/>
          </a:p>
        </p:txBody>
      </p:sp>
    </p:spTree>
    <p:extLst>
      <p:ext uri="{BB962C8B-B14F-4D97-AF65-F5344CB8AC3E}">
        <p14:creationId xmlns:p14="http://schemas.microsoft.com/office/powerpoint/2010/main" val="1564081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3</a:t>
            </a:fld>
            <a:endParaRPr lang="en-GB"/>
          </a:p>
        </p:txBody>
      </p:sp>
    </p:spTree>
    <p:extLst>
      <p:ext uri="{BB962C8B-B14F-4D97-AF65-F5344CB8AC3E}">
        <p14:creationId xmlns:p14="http://schemas.microsoft.com/office/powerpoint/2010/main" val="2628369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5</a:t>
            </a:fld>
            <a:endParaRPr lang="en-GB"/>
          </a:p>
        </p:txBody>
      </p:sp>
    </p:spTree>
    <p:extLst>
      <p:ext uri="{BB962C8B-B14F-4D97-AF65-F5344CB8AC3E}">
        <p14:creationId xmlns:p14="http://schemas.microsoft.com/office/powerpoint/2010/main" val="1198144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508814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49124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21091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00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9069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89734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40859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6468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6354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22992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495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998166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14531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431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0887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44182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84857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36096" y="0"/>
            <a:ext cx="18324095" cy="52006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675"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665020" y="630740"/>
            <a:ext cx="16957964" cy="90400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1371601" y="1585912"/>
            <a:ext cx="15767441" cy="1519178"/>
          </a:xfrm>
        </p:spPr>
        <p:txBody>
          <a:bodyPr tIns="0" bIns="0"/>
          <a:lstStyle>
            <a:lvl1pPr algn="ctr">
              <a:lnSpc>
                <a:spcPct val="100000"/>
              </a:lnSpc>
              <a:defRPr sz="54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1371601" y="3474101"/>
            <a:ext cx="15767441" cy="5922836"/>
          </a:xfrm>
        </p:spPr>
        <p:txBody>
          <a:bodyPr lIns="91440" tIns="91440" rIns="91440" bIns="91440">
            <a:normAutofit/>
          </a:bodyPr>
          <a:lstStyle>
            <a:lvl1pPr>
              <a:spcBef>
                <a:spcPts val="1500"/>
              </a:spcBef>
              <a:defRPr sz="2700"/>
            </a:lvl1pPr>
            <a:lvl2pPr>
              <a:spcBef>
                <a:spcPts val="1500"/>
              </a:spcBef>
              <a:defRPr sz="2700"/>
            </a:lvl2pPr>
            <a:lvl3pPr>
              <a:spcBef>
                <a:spcPts val="1500"/>
              </a:spcBef>
              <a:defRPr sz="2700"/>
            </a:lvl3pPr>
            <a:lvl4pPr>
              <a:spcBef>
                <a:spcPts val="1500"/>
              </a:spcBef>
              <a:defRPr sz="2700"/>
            </a:lvl4pPr>
            <a:lvl5pPr>
              <a:spcBef>
                <a:spcPts val="1500"/>
              </a:spcBef>
              <a:defRPr sz="27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5537656" y="685799"/>
            <a:ext cx="1601384" cy="707234"/>
          </a:xfrm>
        </p:spPr>
        <p:txBody>
          <a:bodyPr/>
          <a:lstStyle>
            <a:lvl1pPr>
              <a:defRPr sz="24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847338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11/17/2025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4217936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89/frhs.2025.1566335" TargetMode="External"/><Relationship Id="rId13" Type="http://schemas.openxmlformats.org/officeDocument/2006/relationships/hyperlink" Target="https://doi.org/10.1136/bmjopen-2015-008128" TargetMode="External"/><Relationship Id="rId3" Type="http://schemas.openxmlformats.org/officeDocument/2006/relationships/hyperlink" Target="https://doi.org/10.3389/fpubh.2017.00306" TargetMode="External"/><Relationship Id="rId7" Type="http://schemas.openxmlformats.org/officeDocument/2006/relationships/hyperlink" Target="https://doi.org/10.36401/JQSH-23-42" TargetMode="External"/><Relationship Id="rId12" Type="http://schemas.openxmlformats.org/officeDocument/2006/relationships/hyperlink" Target="https://doi.org/10.1108/jhom-07-2022-0202" TargetMode="External"/><Relationship Id="rId17" Type="http://schemas.openxmlformats.org/officeDocument/2006/relationships/hyperlink" Target="https://doi.org/10.1007/s11845-023-03336-3" TargetMode="External"/><Relationship Id="rId2" Type="http://schemas.openxmlformats.org/officeDocument/2006/relationships/notesSlide" Target="../notesSlides/notesSlide4.xml"/><Relationship Id="rId16" Type="http://schemas.openxmlformats.org/officeDocument/2006/relationships/hyperlink" Target="https://www.ncbi.nlm.nih.gov/pmc/articles/PMC8514562/" TargetMode="External"/><Relationship Id="rId1" Type="http://schemas.openxmlformats.org/officeDocument/2006/relationships/slideLayout" Target="../slideLayouts/slideLayout17.xml"/><Relationship Id="rId6" Type="http://schemas.openxmlformats.org/officeDocument/2006/relationships/hyperlink" Target="https://doi.org/10.3389/frhs.2025.1581516" TargetMode="External"/><Relationship Id="rId11" Type="http://schemas.openxmlformats.org/officeDocument/2006/relationships/hyperlink" Target="https://doi.org/10.1108/jhom-10-2020-0388" TargetMode="External"/><Relationship Id="rId5" Type="http://schemas.openxmlformats.org/officeDocument/2006/relationships/hyperlink" Target="https://assets.publishing.service.gov.uk/media/57a08d59ed915d622c001935/Clinical-governance-in-the-UK-NHS.pdf" TargetMode="External"/><Relationship Id="rId15" Type="http://schemas.openxmlformats.org/officeDocument/2006/relationships/hyperlink" Target="https://doi.org/10.1177/01410768221098247" TargetMode="External"/><Relationship Id="rId10" Type="http://schemas.openxmlformats.org/officeDocument/2006/relationships/hyperlink" Target="https://www.england.nhs.uk/mat-transformation/matrons-handbook/governance-patient-safety-and-quality/" TargetMode="External"/><Relationship Id="rId4" Type="http://schemas.openxmlformats.org/officeDocument/2006/relationships/hyperlink" Target="https://doi.org/10.1080/00207233.2025.2563486" TargetMode="External"/><Relationship Id="rId9" Type="http://schemas.openxmlformats.org/officeDocument/2006/relationships/hyperlink" Target="https://doi.org/10.4236/jbm.2024.1212032" TargetMode="External"/><Relationship Id="rId14" Type="http://schemas.openxmlformats.org/officeDocument/2006/relationships/hyperlink" Target="https://www.ncbi.nlm.nih.gov/books/NBK607994/"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2204"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sp>
      <p:sp>
        <p:nvSpPr>
          <p:cNvPr id="3" name="AutoShape 3"/>
          <p:cNvSpPr/>
          <p:nvPr/>
        </p:nvSpPr>
        <p:spPr>
          <a:xfrm flipV="1">
            <a:off x="4563305"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rot="578115">
            <a:off x="11117218" y="-320786"/>
            <a:ext cx="744613" cy="10953495"/>
            <a:chOff x="0" y="0"/>
            <a:chExt cx="196112" cy="2884871"/>
          </a:xfrm>
        </p:grpSpPr>
        <p:sp>
          <p:nvSpPr>
            <p:cNvPr id="7" name="Freeform 7"/>
            <p:cNvSpPr/>
            <p:nvPr/>
          </p:nvSpPr>
          <p:spPr>
            <a:xfrm>
              <a:off x="0" y="0"/>
              <a:ext cx="196112" cy="2884871"/>
            </a:xfrm>
            <a:custGeom>
              <a:avLst/>
              <a:gdLst/>
              <a:ahLst/>
              <a:cxnLst/>
              <a:rect l="l" t="t" r="r" b="b"/>
              <a:pathLst>
                <a:path w="196112" h="2884871">
                  <a:moveTo>
                    <a:pt x="0" y="0"/>
                  </a:moveTo>
                  <a:lnTo>
                    <a:pt x="196112" y="0"/>
                  </a:lnTo>
                  <a:lnTo>
                    <a:pt x="196112" y="2884871"/>
                  </a:lnTo>
                  <a:lnTo>
                    <a:pt x="0" y="2884871"/>
                  </a:lnTo>
                  <a:close/>
                </a:path>
              </a:pathLst>
            </a:custGeom>
            <a:gradFill rotWithShape="1">
              <a:gsLst>
                <a:gs pos="0">
                  <a:srgbClr val="272A2D">
                    <a:alpha val="20475"/>
                  </a:srgbClr>
                </a:gs>
                <a:gs pos="50000">
                  <a:srgbClr val="272A2D">
                    <a:alpha val="0"/>
                  </a:srgbClr>
                </a:gs>
                <a:gs pos="100000">
                  <a:srgbClr val="272A2D">
                    <a:alpha val="0"/>
                  </a:srgbClr>
                </a:gs>
              </a:gsLst>
              <a:lin ang="0"/>
            </a:gradFill>
          </p:spPr>
        </p:sp>
        <p:sp>
          <p:nvSpPr>
            <p:cNvPr id="8" name="TextBox 8"/>
            <p:cNvSpPr txBox="1"/>
            <p:nvPr/>
          </p:nvSpPr>
          <p:spPr>
            <a:xfrm>
              <a:off x="0" y="-38100"/>
              <a:ext cx="196112" cy="2922971"/>
            </a:xfrm>
            <a:prstGeom prst="rect">
              <a:avLst/>
            </a:prstGeom>
          </p:spPr>
          <p:txBody>
            <a:bodyPr lIns="50800" tIns="50800" rIns="50800" bIns="50800" rtlCol="0" anchor="ctr"/>
            <a:lstStyle/>
            <a:p>
              <a:pPr algn="ctr">
                <a:lnSpc>
                  <a:spcPts val="3640"/>
                </a:lnSpc>
              </a:pPr>
              <a:endParaRPr/>
            </a:p>
          </p:txBody>
        </p:sp>
      </p:grpSp>
      <p:sp>
        <p:nvSpPr>
          <p:cNvPr id="9" name="Freeform 9"/>
          <p:cNvSpPr/>
          <p:nvPr/>
        </p:nvSpPr>
        <p:spPr>
          <a:xfrm>
            <a:off x="7012138" y="7986817"/>
            <a:ext cx="1383909" cy="1383909"/>
          </a:xfrm>
          <a:custGeom>
            <a:avLst/>
            <a:gdLst/>
            <a:ahLst/>
            <a:cxnLst/>
            <a:rect l="l" t="t" r="r" b="b"/>
            <a:pathLst>
              <a:path w="1383909" h="1383909">
                <a:moveTo>
                  <a:pt x="0" y="0"/>
                </a:moveTo>
                <a:lnTo>
                  <a:pt x="1383910" y="0"/>
                </a:lnTo>
                <a:lnTo>
                  <a:pt x="1383910" y="1383910"/>
                </a:lnTo>
                <a:lnTo>
                  <a:pt x="0" y="13839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a:off x="8700848" y="4157655"/>
            <a:ext cx="9639356" cy="8229600"/>
          </a:xfrm>
          <a:custGeom>
            <a:avLst/>
            <a:gdLst/>
            <a:ahLst/>
            <a:cxnLst/>
            <a:rect l="l" t="t" r="r" b="b"/>
            <a:pathLst>
              <a:path w="9639356" h="8229600">
                <a:moveTo>
                  <a:pt x="0" y="0"/>
                </a:moveTo>
                <a:lnTo>
                  <a:pt x="9639355" y="0"/>
                </a:lnTo>
                <a:lnTo>
                  <a:pt x="9639355" y="8229600"/>
                </a:lnTo>
                <a:lnTo>
                  <a:pt x="0" y="8229600"/>
                </a:lnTo>
                <a:lnTo>
                  <a:pt x="0" y="0"/>
                </a:lnTo>
                <a:close/>
              </a:path>
            </a:pathLst>
          </a:custGeom>
          <a:blipFill>
            <a:blip r:embed="rId6"/>
            <a:stretch>
              <a:fillRect/>
            </a:stretch>
          </a:blipFill>
        </p:spPr>
      </p:sp>
      <p:grpSp>
        <p:nvGrpSpPr>
          <p:cNvPr id="12" name="Group 12"/>
          <p:cNvGrpSpPr/>
          <p:nvPr/>
        </p:nvGrpSpPr>
        <p:grpSpPr>
          <a:xfrm>
            <a:off x="767516" y="4108778"/>
            <a:ext cx="318542" cy="31854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8BC8C"/>
            </a:soli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3640"/>
                </a:lnSpc>
              </a:pPr>
              <a:endParaRPr/>
            </a:p>
          </p:txBody>
        </p:sp>
      </p:grpSp>
      <p:sp>
        <p:nvSpPr>
          <p:cNvPr id="15" name="Freeform 15"/>
          <p:cNvSpPr/>
          <p:nvPr/>
        </p:nvSpPr>
        <p:spPr>
          <a:xfrm>
            <a:off x="15144411" y="4956422"/>
            <a:ext cx="668048" cy="668048"/>
          </a:xfrm>
          <a:custGeom>
            <a:avLst/>
            <a:gdLst/>
            <a:ahLst/>
            <a:cxnLst/>
            <a:rect l="l" t="t" r="r" b="b"/>
            <a:pathLst>
              <a:path w="668048" h="668048">
                <a:moveTo>
                  <a:pt x="0" y="0"/>
                </a:moveTo>
                <a:lnTo>
                  <a:pt x="668049" y="0"/>
                </a:lnTo>
                <a:lnTo>
                  <a:pt x="668049" y="668048"/>
                </a:lnTo>
                <a:lnTo>
                  <a:pt x="0" y="66804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1855326" y="1917588"/>
            <a:ext cx="7924800" cy="677108"/>
          </a:xfrm>
          <a:prstGeom prst="rect">
            <a:avLst/>
          </a:prstGeom>
        </p:spPr>
        <p:txBody>
          <a:bodyPr wrap="square" lIns="0" tIns="0" rIns="0" bIns="0" rtlCol="0" anchor="t">
            <a:spAutoFit/>
          </a:bodyPr>
          <a:lstStyle/>
          <a:p>
            <a:pPr algn="ctr"/>
            <a:r>
              <a:rPr lang="en-US" sz="4400" b="1" dirty="0">
                <a:solidFill>
                  <a:srgbClr val="272A2D"/>
                </a:solidFill>
                <a:latin typeface="Arial Black" panose="020B0A04020102020204" pitchFamily="34" charset="0"/>
                <a:ea typeface="Open Sauce Heavy"/>
                <a:cs typeface="Open Sauce Heavy"/>
                <a:sym typeface="Open Sauce Heavy"/>
              </a:rPr>
              <a:t>Module Code: LCHS7006</a:t>
            </a:r>
          </a:p>
        </p:txBody>
      </p:sp>
      <p:sp>
        <p:nvSpPr>
          <p:cNvPr id="17" name="TextBox 17"/>
          <p:cNvSpPr txBox="1"/>
          <p:nvPr/>
        </p:nvSpPr>
        <p:spPr>
          <a:xfrm>
            <a:off x="402094" y="7121420"/>
            <a:ext cx="4756026" cy="889667"/>
          </a:xfrm>
          <a:prstGeom prst="rect">
            <a:avLst/>
          </a:prstGeom>
        </p:spPr>
        <p:txBody>
          <a:bodyPr lIns="0" tIns="0" rIns="0" bIns="0" rtlCol="0" anchor="t">
            <a:spAutoFit/>
          </a:bodyPr>
          <a:lstStyle/>
          <a:p>
            <a:pPr algn="l">
              <a:lnSpc>
                <a:spcPts val="3640"/>
              </a:lnSpc>
            </a:pP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Name: </a:t>
            </a:r>
            <a:r>
              <a:rPr lang="en-US" sz="2800" b="1" i="1" dirty="0" err="1">
                <a:solidFill>
                  <a:srgbClr val="272A2D"/>
                </a:solidFill>
                <a:latin typeface="Arial" panose="020B0604020202020204" pitchFamily="34" charset="0"/>
                <a:ea typeface="Helvetica World Italics"/>
                <a:cs typeface="Arial" panose="020B0604020202020204" pitchFamily="34" charset="0"/>
                <a:sym typeface="Helvetica World Italics"/>
              </a:rPr>
              <a:t>Sawon</a:t>
            </a: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 </a:t>
            </a:r>
            <a:r>
              <a:rPr lang="en-US" sz="2800" b="1" i="1" dirty="0" err="1">
                <a:solidFill>
                  <a:srgbClr val="272A2D"/>
                </a:solidFill>
                <a:latin typeface="Arial" panose="020B0604020202020204" pitchFamily="34" charset="0"/>
                <a:ea typeface="Helvetica World Italics"/>
                <a:cs typeface="Arial" panose="020B0604020202020204" pitchFamily="34" charset="0"/>
                <a:sym typeface="Helvetica World Italics"/>
              </a:rPr>
              <a:t>Farazi</a:t>
            </a: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 </a:t>
            </a:r>
            <a:endParaRPr lang="en-US" sz="2800" i="1" dirty="0">
              <a:solidFill>
                <a:srgbClr val="272A2D"/>
              </a:solidFill>
              <a:latin typeface="Arial" panose="020B0604020202020204" pitchFamily="34" charset="0"/>
              <a:ea typeface="Helvetica World Italics"/>
              <a:cs typeface="Arial" panose="020B0604020202020204" pitchFamily="34" charset="0"/>
              <a:sym typeface="Helvetica World Italics"/>
            </a:endParaRPr>
          </a:p>
          <a:p>
            <a:pPr algn="l">
              <a:lnSpc>
                <a:spcPts val="3640"/>
              </a:lnSpc>
            </a:pP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ID: 2431587</a:t>
            </a:r>
            <a:endParaRPr lang="en-US" sz="2800" i="1" dirty="0">
              <a:solidFill>
                <a:srgbClr val="272A2D"/>
              </a:solidFill>
              <a:latin typeface="Arial" panose="020B0604020202020204" pitchFamily="34" charset="0"/>
              <a:ea typeface="Helvetica World Italics"/>
              <a:cs typeface="Arial" panose="020B0604020202020204" pitchFamily="34" charset="0"/>
              <a:sym typeface="Helvetica World Italics"/>
            </a:endParaRPr>
          </a:p>
        </p:txBody>
      </p:sp>
      <p:sp>
        <p:nvSpPr>
          <p:cNvPr id="18" name="TextBox 18"/>
          <p:cNvSpPr txBox="1"/>
          <p:nvPr/>
        </p:nvSpPr>
        <p:spPr>
          <a:xfrm>
            <a:off x="810882" y="2952326"/>
            <a:ext cx="9829800" cy="1384995"/>
          </a:xfrm>
          <a:prstGeom prst="rect">
            <a:avLst/>
          </a:prstGeom>
        </p:spPr>
        <p:txBody>
          <a:bodyPr wrap="square" lIns="0" tIns="0" rIns="0" bIns="0" rtlCol="0" anchor="t">
            <a:spAutoFit/>
          </a:bodyPr>
          <a:lstStyle/>
          <a:p>
            <a:pPr algn="ctr">
              <a:lnSpc>
                <a:spcPts val="3640"/>
              </a:lnSpc>
            </a:pPr>
            <a:r>
              <a:rPr lang="en-US" sz="3200" b="1" dirty="0">
                <a:solidFill>
                  <a:srgbClr val="272A2D"/>
                </a:solidFill>
                <a:latin typeface="Arial Black" panose="020B0A04020102020204" pitchFamily="34" charset="0"/>
                <a:ea typeface="Helvetica World"/>
                <a:cs typeface="Helvetica World"/>
                <a:sym typeface="Helvetica World"/>
              </a:rPr>
              <a:t>“Quality Assurance and Service Improvements Presentations: The Bristol Royal Infirmary Inquiry” </a:t>
            </a:r>
          </a:p>
        </p:txBody>
      </p:sp>
      <p:pic>
        <p:nvPicPr>
          <p:cNvPr id="2050" name="Picture 2" descr="Bristol Royal Infirmary - Wikipedia">
            <a:extLst>
              <a:ext uri="{FF2B5EF4-FFF2-40B4-BE49-F238E27FC236}">
                <a16:creationId xmlns:a16="http://schemas.microsoft.com/office/drawing/2014/main" id="{D9C101CB-3D36-45A9-B3B0-7EC187E74A8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483926" y="4838700"/>
            <a:ext cx="8856278" cy="54211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grpSp>
        <p:nvGrpSpPr>
          <p:cNvPr id="3" name="Group 3"/>
          <p:cNvGrpSpPr/>
          <p:nvPr/>
        </p:nvGrpSpPr>
        <p:grpSpPr>
          <a:xfrm>
            <a:off x="0" y="1517065"/>
            <a:ext cx="11138142" cy="8955428"/>
            <a:chOff x="0" y="0"/>
            <a:chExt cx="2933502" cy="2358631"/>
          </a:xfrm>
        </p:grpSpPr>
        <p:sp>
          <p:nvSpPr>
            <p:cNvPr id="4" name="Freeform 4"/>
            <p:cNvSpPr/>
            <p:nvPr/>
          </p:nvSpPr>
          <p:spPr>
            <a:xfrm>
              <a:off x="0" y="0"/>
              <a:ext cx="2933502" cy="2358631"/>
            </a:xfrm>
            <a:custGeom>
              <a:avLst/>
              <a:gdLst/>
              <a:ahLst/>
              <a:cxnLst/>
              <a:rect l="l" t="t" r="r" b="b"/>
              <a:pathLst>
                <a:path w="2933502" h="2358631">
                  <a:moveTo>
                    <a:pt x="0" y="0"/>
                  </a:moveTo>
                  <a:lnTo>
                    <a:pt x="2933502" y="0"/>
                  </a:lnTo>
                  <a:lnTo>
                    <a:pt x="2933502" y="2358631"/>
                  </a:lnTo>
                  <a:lnTo>
                    <a:pt x="0" y="2358631"/>
                  </a:lnTo>
                  <a:close/>
                </a:path>
              </a:pathLst>
            </a:custGeom>
            <a:solidFill>
              <a:srgbClr val="48BC8C"/>
            </a:solidFill>
          </p:spPr>
        </p:sp>
        <p:sp>
          <p:nvSpPr>
            <p:cNvPr id="5" name="TextBox 5"/>
            <p:cNvSpPr txBox="1"/>
            <p:nvPr/>
          </p:nvSpPr>
          <p:spPr>
            <a:xfrm>
              <a:off x="0" y="-38100"/>
              <a:ext cx="2933502" cy="2396731"/>
            </a:xfrm>
            <a:prstGeom prst="rect">
              <a:avLst/>
            </a:prstGeom>
          </p:spPr>
          <p:txBody>
            <a:bodyPr lIns="50800" tIns="50800" rIns="50800" bIns="50800" rtlCol="0" anchor="ctr"/>
            <a:lstStyle/>
            <a:p>
              <a:pPr algn="ctr">
                <a:lnSpc>
                  <a:spcPts val="3640"/>
                </a:lnSpc>
              </a:pPr>
              <a:endParaRPr/>
            </a:p>
          </p:txBody>
        </p:sp>
      </p:grpSp>
      <p:sp>
        <p:nvSpPr>
          <p:cNvPr id="6" name="AutoShape 6"/>
          <p:cNvSpPr/>
          <p:nvPr/>
        </p:nvSpPr>
        <p:spPr>
          <a:xfrm flipV="1">
            <a:off x="8677154" y="1009650"/>
            <a:ext cx="643596"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698434" y="1998663"/>
            <a:ext cx="8445566" cy="1495153"/>
          </a:xfrm>
          <a:prstGeom prst="rect">
            <a:avLst/>
          </a:prstGeom>
        </p:spPr>
        <p:txBody>
          <a:bodyPr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Case Overview: The Bristol Royal Infirmary Inquiry</a:t>
            </a:r>
          </a:p>
        </p:txBody>
      </p:sp>
      <p:sp>
        <p:nvSpPr>
          <p:cNvPr id="10" name="TextBox 10"/>
          <p:cNvSpPr txBox="1"/>
          <p:nvPr/>
        </p:nvSpPr>
        <p:spPr>
          <a:xfrm>
            <a:off x="11743036" y="1431007"/>
            <a:ext cx="5642084" cy="4115486"/>
          </a:xfrm>
          <a:prstGeom prst="rect">
            <a:avLst/>
          </a:prstGeom>
        </p:spPr>
        <p:txBody>
          <a:bodyPr lIns="0" tIns="0" rIns="0" bIns="0" rtlCol="0" anchor="t">
            <a:spAutoFit/>
          </a:bodyPr>
          <a:lstStyle/>
          <a:p>
            <a:pPr algn="just">
              <a:lnSpc>
                <a:spcPts val="3639"/>
              </a:lnSpc>
            </a:pPr>
            <a:r>
              <a:rPr lang="en-US" sz="2599" dirty="0">
                <a:solidFill>
                  <a:srgbClr val="272A2D"/>
                </a:solidFill>
                <a:latin typeface="Arial" panose="020B0604020202020204" pitchFamily="34" charset="0"/>
                <a:ea typeface="Canva Sans"/>
                <a:cs typeface="Arial" panose="020B0604020202020204" pitchFamily="34" charset="0"/>
                <a:sym typeface="Canva Sans"/>
              </a:rPr>
              <a:t>From 1984 to 1995, systemic failures in pediatric cardiac surgery at Bristol Royal Infirmary (BRI) killed 30 to 35 more children under one year old than expected in comparable NHS units (Bennett, 2025). Fragmented care between sites, staffing shortages, a lack of dedicated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intensive care facilities, poor teamwork.</a:t>
            </a:r>
          </a:p>
        </p:txBody>
      </p:sp>
      <p:sp>
        <p:nvSpPr>
          <p:cNvPr id="14" name="TextBox 14"/>
          <p:cNvSpPr txBox="1"/>
          <p:nvPr/>
        </p:nvSpPr>
        <p:spPr>
          <a:xfrm>
            <a:off x="11743036" y="5847695"/>
            <a:ext cx="5642084" cy="4115486"/>
          </a:xfrm>
          <a:prstGeom prst="rect">
            <a:avLst/>
          </a:prstGeom>
        </p:spPr>
        <p:txBody>
          <a:bodyPr lIns="0" tIns="0" rIns="0" bIns="0" rtlCol="0" anchor="t">
            <a:spAutoFit/>
          </a:bodyPr>
          <a:lstStyle/>
          <a:p>
            <a:pPr algn="just">
              <a:lnSpc>
                <a:spcPts val="3639"/>
              </a:lnSpc>
            </a:pPr>
            <a:r>
              <a:rPr lang="en-US" sz="2599" dirty="0">
                <a:solidFill>
                  <a:srgbClr val="272A2D"/>
                </a:solidFill>
                <a:latin typeface="Arial" panose="020B0604020202020204" pitchFamily="34" charset="0"/>
                <a:ea typeface="Canva Sans"/>
                <a:cs typeface="Arial" panose="020B0604020202020204" pitchFamily="34" charset="0"/>
                <a:sym typeface="Canva Sans"/>
              </a:rPr>
              <a:t>Clinicians performed high-risk surgeries without quality assurance, audit, or transparency despite early warning signs and high death rates (</a:t>
            </a:r>
            <a:r>
              <a:rPr lang="en-US" sz="2599" dirty="0" err="1">
                <a:solidFill>
                  <a:srgbClr val="272A2D"/>
                </a:solidFill>
                <a:latin typeface="Arial" panose="020B0604020202020204" pitchFamily="34" charset="0"/>
                <a:ea typeface="Canva Sans"/>
                <a:cs typeface="Arial" panose="020B0604020202020204" pitchFamily="34" charset="0"/>
                <a:sym typeface="Canva Sans"/>
              </a:rPr>
              <a:t>Liepelt</a:t>
            </a:r>
            <a:r>
              <a:rPr lang="en-US" sz="2599" dirty="0">
                <a:solidFill>
                  <a:srgbClr val="272A2D"/>
                </a:solidFill>
                <a:latin typeface="Arial" panose="020B0604020202020204" pitchFamily="34" charset="0"/>
                <a:ea typeface="Canva Sans"/>
                <a:cs typeface="Arial" panose="020B0604020202020204" pitchFamily="34" charset="0"/>
                <a:sym typeface="Canva Sans"/>
              </a:rPr>
              <a:t> and Kirchhoff, 2025). With unclear regulatory responsibilities and no mandatory clinical governance frameworks, national oversight was fragmented.</a:t>
            </a:r>
          </a:p>
        </p:txBody>
      </p:sp>
      <p:sp>
        <p:nvSpPr>
          <p:cNvPr id="17" name="Freeform 17"/>
          <p:cNvSpPr/>
          <p:nvPr/>
        </p:nvSpPr>
        <p:spPr>
          <a:xfrm>
            <a:off x="16797525" y="341876"/>
            <a:ext cx="1175190" cy="1175190"/>
          </a:xfrm>
          <a:custGeom>
            <a:avLst/>
            <a:gdLst/>
            <a:ahLst/>
            <a:cxnLst/>
            <a:rect l="l" t="t" r="r" b="b"/>
            <a:pathLst>
              <a:path w="1175190" h="1175190">
                <a:moveTo>
                  <a:pt x="0" y="0"/>
                </a:moveTo>
                <a:lnTo>
                  <a:pt x="1175190" y="0"/>
                </a:lnTo>
                <a:lnTo>
                  <a:pt x="1175190" y="1175189"/>
                </a:lnTo>
                <a:lnTo>
                  <a:pt x="0" y="11751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pic>
        <p:nvPicPr>
          <p:cNvPr id="3074" name="Picture 2" descr="Bristol Royal infirmary inquiry | The Guardian">
            <a:extLst>
              <a:ext uri="{FF2B5EF4-FFF2-40B4-BE49-F238E27FC236}">
                <a16:creationId xmlns:a16="http://schemas.microsoft.com/office/drawing/2014/main" id="{3FC703C4-D5E3-4A1D-BAC7-60D372CDC3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00507" y="4293137"/>
            <a:ext cx="7743493" cy="46460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4081" y="4818127"/>
            <a:ext cx="18283919" cy="5468873"/>
            <a:chOff x="0" y="0"/>
            <a:chExt cx="4815518" cy="1440362"/>
          </a:xfrm>
        </p:grpSpPr>
        <p:sp>
          <p:nvSpPr>
            <p:cNvPr id="5" name="Freeform 5"/>
            <p:cNvSpPr/>
            <p:nvPr/>
          </p:nvSpPr>
          <p:spPr>
            <a:xfrm>
              <a:off x="0" y="0"/>
              <a:ext cx="4815518" cy="1440362"/>
            </a:xfrm>
            <a:custGeom>
              <a:avLst/>
              <a:gdLst/>
              <a:ahLst/>
              <a:cxnLst/>
              <a:rect l="l" t="t" r="r" b="b"/>
              <a:pathLst>
                <a:path w="4815518" h="1440362">
                  <a:moveTo>
                    <a:pt x="0" y="0"/>
                  </a:moveTo>
                  <a:lnTo>
                    <a:pt x="4815518" y="0"/>
                  </a:lnTo>
                  <a:lnTo>
                    <a:pt x="4815518" y="1440362"/>
                  </a:lnTo>
                  <a:lnTo>
                    <a:pt x="0" y="1440362"/>
                  </a:lnTo>
                  <a:close/>
                </a:path>
              </a:pathLst>
            </a:custGeom>
            <a:solidFill>
              <a:srgbClr val="48BC8C"/>
            </a:solidFill>
          </p:spPr>
        </p:sp>
        <p:sp>
          <p:nvSpPr>
            <p:cNvPr id="6" name="TextBox 6"/>
            <p:cNvSpPr txBox="1"/>
            <p:nvPr/>
          </p:nvSpPr>
          <p:spPr>
            <a:xfrm>
              <a:off x="0" y="-38100"/>
              <a:ext cx="4815518" cy="1478462"/>
            </a:xfrm>
            <a:prstGeom prst="rect">
              <a:avLst/>
            </a:prstGeom>
          </p:spPr>
          <p:txBody>
            <a:bodyPr lIns="50800" tIns="50800" rIns="50800" bIns="50800" rtlCol="0" anchor="ctr"/>
            <a:lstStyle/>
            <a:p>
              <a:pPr algn="ctr">
                <a:lnSpc>
                  <a:spcPts val="3640"/>
                </a:lnSpc>
              </a:pPr>
              <a:endParaRPr/>
            </a:p>
          </p:txBody>
        </p:sp>
      </p:grpSp>
      <p:grpSp>
        <p:nvGrpSpPr>
          <p:cNvPr id="7" name="Group 7"/>
          <p:cNvGrpSpPr/>
          <p:nvPr/>
        </p:nvGrpSpPr>
        <p:grpSpPr>
          <a:xfrm>
            <a:off x="1124296" y="4666150"/>
            <a:ext cx="16039407" cy="4937693"/>
            <a:chOff x="0" y="0"/>
            <a:chExt cx="4224371" cy="1300462"/>
          </a:xfrm>
        </p:grpSpPr>
        <p:sp>
          <p:nvSpPr>
            <p:cNvPr id="8" name="Freeform 8"/>
            <p:cNvSpPr/>
            <p:nvPr/>
          </p:nvSpPr>
          <p:spPr>
            <a:xfrm>
              <a:off x="0" y="0"/>
              <a:ext cx="4224371" cy="1300462"/>
            </a:xfrm>
            <a:custGeom>
              <a:avLst/>
              <a:gdLst/>
              <a:ahLst/>
              <a:cxnLst/>
              <a:rect l="l" t="t" r="r" b="b"/>
              <a:pathLst>
                <a:path w="4224371" h="1300462">
                  <a:moveTo>
                    <a:pt x="0" y="0"/>
                  </a:moveTo>
                  <a:lnTo>
                    <a:pt x="4224371" y="0"/>
                  </a:lnTo>
                  <a:lnTo>
                    <a:pt x="4224371" y="1300462"/>
                  </a:lnTo>
                  <a:lnTo>
                    <a:pt x="0" y="1300462"/>
                  </a:lnTo>
                  <a:close/>
                </a:path>
              </a:pathLst>
            </a:custGeom>
            <a:solidFill>
              <a:srgbClr val="F0F0F0">
                <a:alpha val="89804"/>
              </a:srgbClr>
            </a:solidFill>
          </p:spPr>
        </p:sp>
        <p:sp>
          <p:nvSpPr>
            <p:cNvPr id="9" name="TextBox 9"/>
            <p:cNvSpPr txBox="1"/>
            <p:nvPr/>
          </p:nvSpPr>
          <p:spPr>
            <a:xfrm>
              <a:off x="0" y="-38100"/>
              <a:ext cx="4224371" cy="1338562"/>
            </a:xfrm>
            <a:prstGeom prst="rect">
              <a:avLst/>
            </a:prstGeom>
          </p:spPr>
          <p:txBody>
            <a:bodyPr lIns="50800" tIns="50800" rIns="50800" bIns="50800" rtlCol="0" anchor="ctr"/>
            <a:lstStyle/>
            <a:p>
              <a:pPr algn="ctr">
                <a:lnSpc>
                  <a:spcPts val="3640"/>
                </a:lnSpc>
              </a:pPr>
              <a:endParaRPr/>
            </a:p>
          </p:txBody>
        </p:sp>
      </p:grpSp>
      <p:sp>
        <p:nvSpPr>
          <p:cNvPr id="12" name="TextBox 12"/>
          <p:cNvSpPr txBox="1"/>
          <p:nvPr/>
        </p:nvSpPr>
        <p:spPr>
          <a:xfrm>
            <a:off x="783525" y="1999195"/>
            <a:ext cx="5083875" cy="769441"/>
          </a:xfrm>
          <a:prstGeom prst="rect">
            <a:avLst/>
          </a:prstGeom>
        </p:spPr>
        <p:txBody>
          <a:bodyPr wrap="square" lIns="0" tIns="0" rIns="0" bIns="0" rtlCol="0" anchor="t">
            <a:spAutoFit/>
          </a:bodyPr>
          <a:lstStyle/>
          <a:p>
            <a:pPr algn="l">
              <a:lnSpc>
                <a:spcPts val="5999"/>
              </a:lnSpc>
            </a:pPr>
            <a:r>
              <a:rPr lang="en-US" sz="5400" b="1" dirty="0">
                <a:solidFill>
                  <a:srgbClr val="272A2D"/>
                </a:solidFill>
                <a:latin typeface="Arial Black" panose="020B0A04020102020204" pitchFamily="34" charset="0"/>
                <a:ea typeface="Open Sauce Bold"/>
                <a:cs typeface="Open Sauce Bold"/>
                <a:sym typeface="Open Sauce Bold"/>
              </a:rPr>
              <a:t>Introduction</a:t>
            </a:r>
          </a:p>
        </p:txBody>
      </p:sp>
      <p:sp>
        <p:nvSpPr>
          <p:cNvPr id="13" name="TextBox 13"/>
          <p:cNvSpPr txBox="1"/>
          <p:nvPr/>
        </p:nvSpPr>
        <p:spPr>
          <a:xfrm>
            <a:off x="1828800" y="5281266"/>
            <a:ext cx="11279007" cy="3525773"/>
          </a:xfrm>
          <a:prstGeom prst="rect">
            <a:avLst/>
          </a:prstGeom>
        </p:spPr>
        <p:txBody>
          <a:bodyPr wrap="square" lIns="0" tIns="0" rIns="0" bIns="0" rtlCol="0" anchor="t">
            <a:spAutoFit/>
          </a:bodyPr>
          <a:lstStyle/>
          <a:p>
            <a:pPr algn="just">
              <a:lnSpc>
                <a:spcPct val="150000"/>
              </a:lnSpc>
            </a:pPr>
            <a:r>
              <a:rPr lang="en-US" sz="2599" dirty="0">
                <a:solidFill>
                  <a:srgbClr val="272A2D"/>
                </a:solidFill>
                <a:latin typeface="Arial" panose="020B0604020202020204" pitchFamily="34" charset="0"/>
                <a:ea typeface="Canva Sans"/>
                <a:cs typeface="Arial" panose="020B0604020202020204" pitchFamily="34" charset="0"/>
                <a:sym typeface="Canva Sans"/>
              </a:rPr>
              <a:t>The Bristol Royal Infirmary (BRI) Inquiry is one of the most significant patient safety cases in healthcare history. The Inquiry, chaired by Professor Ian Kennedy, examined the care of over 1,800 children from October 1998 to July 2001 and heard from 577 witnesses, including 238 parents (Powell, 2023). This case study shows how poor quality assurance, clinical audit, and </a:t>
            </a:r>
            <a:r>
              <a:rPr lang="en-US" sz="2599" dirty="0" err="1">
                <a:solidFill>
                  <a:srgbClr val="272A2D"/>
                </a:solidFill>
                <a:latin typeface="Arial" panose="020B0604020202020204" pitchFamily="34" charset="0"/>
                <a:ea typeface="Canva Sans"/>
                <a:cs typeface="Arial" panose="020B0604020202020204" pitchFamily="34" charset="0"/>
                <a:sym typeface="Canva Sans"/>
              </a:rPr>
              <a:t>organisational</a:t>
            </a:r>
            <a:r>
              <a:rPr lang="en-US" sz="2599" dirty="0">
                <a:solidFill>
                  <a:srgbClr val="272A2D"/>
                </a:solidFill>
                <a:latin typeface="Arial" panose="020B0604020202020204" pitchFamily="34" charset="0"/>
                <a:ea typeface="Canva Sans"/>
                <a:cs typeface="Arial" panose="020B0604020202020204" pitchFamily="34" charset="0"/>
                <a:sym typeface="Canva Sans"/>
              </a:rPr>
              <a:t> accountability can harm patient safety and service delivery</a:t>
            </a:r>
          </a:p>
        </p:txBody>
      </p:sp>
      <p:sp>
        <p:nvSpPr>
          <p:cNvPr id="18" name="Freeform 18"/>
          <p:cNvSpPr/>
          <p:nvPr/>
        </p:nvSpPr>
        <p:spPr>
          <a:xfrm>
            <a:off x="16914030" y="323566"/>
            <a:ext cx="1383909" cy="1383909"/>
          </a:xfrm>
          <a:custGeom>
            <a:avLst/>
            <a:gdLst/>
            <a:ahLst/>
            <a:cxnLst/>
            <a:rect l="l" t="t" r="r" b="b"/>
            <a:pathLst>
              <a:path w="1383909" h="1383909">
                <a:moveTo>
                  <a:pt x="0" y="0"/>
                </a:moveTo>
                <a:lnTo>
                  <a:pt x="1383909" y="0"/>
                </a:lnTo>
                <a:lnTo>
                  <a:pt x="1383909" y="1383909"/>
                </a:lnTo>
                <a:lnTo>
                  <a:pt x="0" y="138390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9" name="Freeform 19"/>
          <p:cNvSpPr/>
          <p:nvPr/>
        </p:nvSpPr>
        <p:spPr>
          <a:xfrm>
            <a:off x="437547" y="583493"/>
            <a:ext cx="691955" cy="691955"/>
          </a:xfrm>
          <a:custGeom>
            <a:avLst/>
            <a:gdLst/>
            <a:ahLst/>
            <a:cxnLst/>
            <a:rect l="l" t="t" r="r" b="b"/>
            <a:pathLst>
              <a:path w="691955" h="691955">
                <a:moveTo>
                  <a:pt x="0" y="0"/>
                </a:moveTo>
                <a:lnTo>
                  <a:pt x="691955" y="0"/>
                </a:lnTo>
                <a:lnTo>
                  <a:pt x="691955" y="691955"/>
                </a:lnTo>
                <a:lnTo>
                  <a:pt x="0" y="69195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1" name="Picture 10">
            <a:extLst>
              <a:ext uri="{FF2B5EF4-FFF2-40B4-BE49-F238E27FC236}">
                <a16:creationId xmlns:a16="http://schemas.microsoft.com/office/drawing/2014/main" id="{49486995-2D3E-42B5-94A6-CAC0EDBC67DE}"/>
              </a:ext>
            </a:extLst>
          </p:cNvPr>
          <p:cNvPicPr>
            <a:picLocks noChangeAspect="1"/>
          </p:cNvPicPr>
          <p:nvPr/>
        </p:nvPicPr>
        <p:blipFill>
          <a:blip r:embed="rId6"/>
          <a:stretch>
            <a:fillRect/>
          </a:stretch>
        </p:blipFill>
        <p:spPr>
          <a:xfrm>
            <a:off x="10440965" y="323566"/>
            <a:ext cx="6415344" cy="433430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5" name="AutoShape 5"/>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a:off x="725969" y="1407893"/>
            <a:ext cx="9484315" cy="7774418"/>
            <a:chOff x="0" y="0"/>
            <a:chExt cx="2497927" cy="2047583"/>
          </a:xfrm>
        </p:grpSpPr>
        <p:sp>
          <p:nvSpPr>
            <p:cNvPr id="7" name="Freeform 7"/>
            <p:cNvSpPr/>
            <p:nvPr/>
          </p:nvSpPr>
          <p:spPr>
            <a:xfrm>
              <a:off x="0" y="0"/>
              <a:ext cx="2497927" cy="2047583"/>
            </a:xfrm>
            <a:custGeom>
              <a:avLst/>
              <a:gdLst/>
              <a:ahLst/>
              <a:cxnLst/>
              <a:rect l="l" t="t" r="r" b="b"/>
              <a:pathLst>
                <a:path w="2497927" h="2047583">
                  <a:moveTo>
                    <a:pt x="0" y="0"/>
                  </a:moveTo>
                  <a:lnTo>
                    <a:pt x="2497927" y="0"/>
                  </a:lnTo>
                  <a:lnTo>
                    <a:pt x="2497927" y="2047583"/>
                  </a:lnTo>
                  <a:lnTo>
                    <a:pt x="0" y="2047583"/>
                  </a:lnTo>
                  <a:close/>
                </a:path>
              </a:pathLst>
            </a:custGeom>
            <a:solidFill>
              <a:srgbClr val="48BC8C">
                <a:alpha val="80000"/>
              </a:srgbClr>
            </a:solidFill>
          </p:spPr>
        </p:sp>
        <p:sp>
          <p:nvSpPr>
            <p:cNvPr id="8" name="TextBox 8"/>
            <p:cNvSpPr txBox="1"/>
            <p:nvPr/>
          </p:nvSpPr>
          <p:spPr>
            <a:xfrm>
              <a:off x="0" y="-38100"/>
              <a:ext cx="2497927" cy="2085683"/>
            </a:xfrm>
            <a:prstGeom prst="rect">
              <a:avLst/>
            </a:prstGeom>
          </p:spPr>
          <p:txBody>
            <a:bodyPr lIns="50800" tIns="50800" rIns="50800" bIns="50800" rtlCol="0" anchor="ctr"/>
            <a:lstStyle/>
            <a:p>
              <a:pPr algn="ctr">
                <a:lnSpc>
                  <a:spcPts val="3640"/>
                </a:lnSpc>
              </a:pPr>
              <a:endParaRPr/>
            </a:p>
          </p:txBody>
        </p:sp>
      </p:grpSp>
      <p:sp>
        <p:nvSpPr>
          <p:cNvPr id="9" name="TextBox 9"/>
          <p:cNvSpPr txBox="1"/>
          <p:nvPr/>
        </p:nvSpPr>
        <p:spPr>
          <a:xfrm>
            <a:off x="1358403" y="1407893"/>
            <a:ext cx="6450876" cy="2251129"/>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Root Causes of the Problem: The Swiss Cheese Model (Cont.)</a:t>
            </a:r>
          </a:p>
        </p:txBody>
      </p:sp>
      <p:sp>
        <p:nvSpPr>
          <p:cNvPr id="10" name="TextBox 10"/>
          <p:cNvSpPr txBox="1"/>
          <p:nvPr/>
        </p:nvSpPr>
        <p:spPr>
          <a:xfrm>
            <a:off x="838200" y="3940764"/>
            <a:ext cx="9170701" cy="4115486"/>
          </a:xfrm>
          <a:prstGeom prst="rect">
            <a:avLst/>
          </a:prstGeom>
        </p:spPr>
        <p:txBody>
          <a:bodyPr wrap="square" lIns="0" tIns="0" rIns="0" bIns="0" rtlCol="0" anchor="t">
            <a:spAutoFit/>
          </a:bodyPr>
          <a:lstStyle/>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Organizational Level Failures:</a:t>
            </a:r>
            <a:r>
              <a:rPr lang="en-US" sz="2599" dirty="0">
                <a:solidFill>
                  <a:srgbClr val="272A2D"/>
                </a:solidFill>
                <a:latin typeface="Arial" panose="020B0604020202020204" pitchFamily="34" charset="0"/>
                <a:ea typeface="Canva Sans"/>
                <a:cs typeface="Arial" panose="020B0604020202020204" pitchFamily="34" charset="0"/>
                <a:sym typeface="Canva Sans"/>
              </a:rPr>
              <a:t> The BRI displayed systemic vulnerabilities with unclear quality monitoring responsibilities, poor interdepartmental communication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Yazeed</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Kaud</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2023).</a:t>
            </a:r>
          </a:p>
          <a:p>
            <a:pPr marL="457200" indent="-457200" algn="just">
              <a:lnSpc>
                <a:spcPts val="3639"/>
              </a:lnSpc>
              <a:buFont typeface="Wingdings" panose="05000000000000000000" pitchFamily="2" charset="2"/>
              <a:buChar char="§"/>
            </a:pPr>
            <a:endParaRPr lang="en-US" sz="2599" dirty="0">
              <a:solidFill>
                <a:srgbClr val="272A2D"/>
              </a:solidFill>
              <a:latin typeface="Arial" panose="020B0604020202020204" pitchFamily="34" charset="0"/>
              <a:ea typeface="Canva Sans"/>
              <a:cs typeface="Arial" panose="020B0604020202020204" pitchFamily="34" charset="0"/>
              <a:sym typeface="Canva Sans"/>
            </a:endParaRP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Supervisory and managerial level Failures: </a:t>
            </a:r>
            <a:r>
              <a:rPr lang="en-US" sz="2599" dirty="0">
                <a:solidFill>
                  <a:srgbClr val="272A2D"/>
                </a:solidFill>
                <a:latin typeface="Arial" panose="020B0604020202020204" pitchFamily="34" charset="0"/>
                <a:ea typeface="Canva Sans"/>
                <a:cs typeface="Arial" panose="020B0604020202020204" pitchFamily="34" charset="0"/>
                <a:sym typeface="Canva Sans"/>
              </a:rPr>
              <a:t>The Trust Board was disengaged from clinical quality oversight, lacking tradition or culture to interpret or act on clinical outcome data (</a:t>
            </a:r>
            <a:r>
              <a:rPr lang="en-US" sz="2599" dirty="0" err="1">
                <a:solidFill>
                  <a:srgbClr val="272A2D"/>
                </a:solidFill>
                <a:latin typeface="Arial" panose="020B0604020202020204" pitchFamily="34" charset="0"/>
                <a:ea typeface="Canva Sans"/>
                <a:cs typeface="Arial" panose="020B0604020202020204" pitchFamily="34" charset="0"/>
                <a:sym typeface="Canva Sans"/>
              </a:rPr>
              <a:t>Bailie</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2017).</a:t>
            </a:r>
          </a:p>
        </p:txBody>
      </p:sp>
      <p:pic>
        <p:nvPicPr>
          <p:cNvPr id="12" name="Picture 11">
            <a:extLst>
              <a:ext uri="{FF2B5EF4-FFF2-40B4-BE49-F238E27FC236}">
                <a16:creationId xmlns:a16="http://schemas.microsoft.com/office/drawing/2014/main" id="{73035A94-74A5-4CA6-A584-3C868CA953D1}"/>
              </a:ext>
            </a:extLst>
          </p:cNvPr>
          <p:cNvPicPr>
            <a:picLocks noChangeAspect="1"/>
          </p:cNvPicPr>
          <p:nvPr/>
        </p:nvPicPr>
        <p:blipFill>
          <a:blip r:embed="rId3"/>
          <a:stretch>
            <a:fillRect/>
          </a:stretch>
        </p:blipFill>
        <p:spPr>
          <a:xfrm>
            <a:off x="10842718" y="3238500"/>
            <a:ext cx="7505700" cy="27527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sp>
      <p:grpSp>
        <p:nvGrpSpPr>
          <p:cNvPr id="3" name="Group 3"/>
          <p:cNvGrpSpPr/>
          <p:nvPr/>
        </p:nvGrpSpPr>
        <p:grpSpPr>
          <a:xfrm>
            <a:off x="5956042" y="0"/>
            <a:ext cx="12331958" cy="10245043"/>
            <a:chOff x="0" y="0"/>
            <a:chExt cx="1278584" cy="1062211"/>
          </a:xfrm>
        </p:grpSpPr>
        <p:sp>
          <p:nvSpPr>
            <p:cNvPr id="4" name="Freeform 4"/>
            <p:cNvSpPr/>
            <p:nvPr/>
          </p:nvSpPr>
          <p:spPr>
            <a:xfrm>
              <a:off x="0" y="0"/>
              <a:ext cx="1278584" cy="1062211"/>
            </a:xfrm>
            <a:custGeom>
              <a:avLst/>
              <a:gdLst/>
              <a:ahLst/>
              <a:cxnLst/>
              <a:rect l="l" t="t" r="r" b="b"/>
              <a:pathLst>
                <a:path w="1278584" h="1062211">
                  <a:moveTo>
                    <a:pt x="0" y="0"/>
                  </a:moveTo>
                  <a:lnTo>
                    <a:pt x="1278584" y="0"/>
                  </a:lnTo>
                  <a:lnTo>
                    <a:pt x="1278584" y="1062211"/>
                  </a:lnTo>
                  <a:lnTo>
                    <a:pt x="0" y="1062211"/>
                  </a:lnTo>
                  <a:close/>
                </a:path>
              </a:pathLst>
            </a:custGeom>
            <a:blipFill>
              <a:blip r:embed="rId4"/>
              <a:stretch>
                <a:fillRect r="-24693"/>
              </a:stretch>
            </a:blipFill>
          </p:spPr>
        </p:sp>
      </p:grpSp>
      <p:sp>
        <p:nvSpPr>
          <p:cNvPr id="5" name="AutoShape 5"/>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a:off x="725969" y="1407893"/>
            <a:ext cx="9484315" cy="7774418"/>
            <a:chOff x="0" y="0"/>
            <a:chExt cx="2497927" cy="2047583"/>
          </a:xfrm>
        </p:grpSpPr>
        <p:sp>
          <p:nvSpPr>
            <p:cNvPr id="7" name="Freeform 7"/>
            <p:cNvSpPr/>
            <p:nvPr/>
          </p:nvSpPr>
          <p:spPr>
            <a:xfrm>
              <a:off x="0" y="0"/>
              <a:ext cx="2497927" cy="2047583"/>
            </a:xfrm>
            <a:custGeom>
              <a:avLst/>
              <a:gdLst/>
              <a:ahLst/>
              <a:cxnLst/>
              <a:rect l="l" t="t" r="r" b="b"/>
              <a:pathLst>
                <a:path w="2497927" h="2047583">
                  <a:moveTo>
                    <a:pt x="0" y="0"/>
                  </a:moveTo>
                  <a:lnTo>
                    <a:pt x="2497927" y="0"/>
                  </a:lnTo>
                  <a:lnTo>
                    <a:pt x="2497927" y="2047583"/>
                  </a:lnTo>
                  <a:lnTo>
                    <a:pt x="0" y="2047583"/>
                  </a:lnTo>
                  <a:close/>
                </a:path>
              </a:pathLst>
            </a:custGeom>
            <a:solidFill>
              <a:srgbClr val="48BC8C">
                <a:alpha val="80000"/>
              </a:srgbClr>
            </a:solidFill>
          </p:spPr>
        </p:sp>
        <p:sp>
          <p:nvSpPr>
            <p:cNvPr id="8" name="TextBox 8"/>
            <p:cNvSpPr txBox="1"/>
            <p:nvPr/>
          </p:nvSpPr>
          <p:spPr>
            <a:xfrm>
              <a:off x="0" y="-38100"/>
              <a:ext cx="2497927" cy="2085683"/>
            </a:xfrm>
            <a:prstGeom prst="rect">
              <a:avLst/>
            </a:prstGeom>
          </p:spPr>
          <p:txBody>
            <a:bodyPr lIns="50800" tIns="50800" rIns="50800" bIns="50800" rtlCol="0" anchor="ctr"/>
            <a:lstStyle/>
            <a:p>
              <a:pPr algn="ctr">
                <a:lnSpc>
                  <a:spcPts val="3640"/>
                </a:lnSpc>
              </a:pPr>
              <a:endParaRPr/>
            </a:p>
          </p:txBody>
        </p:sp>
      </p:grpSp>
      <p:sp>
        <p:nvSpPr>
          <p:cNvPr id="9" name="TextBox 9"/>
          <p:cNvSpPr txBox="1"/>
          <p:nvPr/>
        </p:nvSpPr>
        <p:spPr>
          <a:xfrm>
            <a:off x="1378281" y="1485900"/>
            <a:ext cx="6450876" cy="2264594"/>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Root Causes of the Problem: The Swiss Cheese Model</a:t>
            </a:r>
          </a:p>
        </p:txBody>
      </p:sp>
      <p:sp>
        <p:nvSpPr>
          <p:cNvPr id="10" name="TextBox 10"/>
          <p:cNvSpPr txBox="1"/>
          <p:nvPr/>
        </p:nvSpPr>
        <p:spPr>
          <a:xfrm>
            <a:off x="1358403" y="4575416"/>
            <a:ext cx="8223896" cy="4115486"/>
          </a:xfrm>
          <a:prstGeom prst="rect">
            <a:avLst/>
          </a:prstGeom>
        </p:spPr>
        <p:txBody>
          <a:bodyPr lIns="0" tIns="0" rIns="0" bIns="0" rtlCol="0" anchor="t">
            <a:spAutoFit/>
          </a:bodyPr>
          <a:lstStyle/>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Preconditions and Unsafe Conditions: </a:t>
            </a:r>
            <a:r>
              <a:rPr lang="en-US" sz="2599" dirty="0">
                <a:solidFill>
                  <a:srgbClr val="272A2D"/>
                </a:solidFill>
                <a:latin typeface="Arial" panose="020B0604020202020204" pitchFamily="34" charset="0"/>
                <a:ea typeface="Canva Sans"/>
                <a:cs typeface="Arial" panose="020B0604020202020204" pitchFamily="34" charset="0"/>
                <a:sym typeface="Canva Sans"/>
              </a:rPr>
              <a:t>The service was bifurcated over two sites with cardiologists and surgeons separated physically, hampering collaboration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Wiegmann</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2022).</a:t>
            </a: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Active failures: </a:t>
            </a:r>
            <a:r>
              <a:rPr lang="en-US" sz="2599" dirty="0">
                <a:solidFill>
                  <a:srgbClr val="272A2D"/>
                </a:solidFill>
                <a:latin typeface="Arial" panose="020B0604020202020204" pitchFamily="34" charset="0"/>
                <a:ea typeface="Canva Sans"/>
                <a:cs typeface="Arial" panose="020B0604020202020204" pitchFamily="34" charset="0"/>
                <a:sym typeface="Canva Sans"/>
              </a:rPr>
              <a:t>Surgeons introduced new procedures without formal oversight, continued high-risk surgeries despite alarming mortality data, and delayed discontinuation of unsafe practices for children under one year (Powell, 2021).</a:t>
            </a:r>
          </a:p>
        </p:txBody>
      </p:sp>
    </p:spTree>
    <p:extLst>
      <p:ext uri="{BB962C8B-B14F-4D97-AF65-F5344CB8AC3E}">
        <p14:creationId xmlns:p14="http://schemas.microsoft.com/office/powerpoint/2010/main" val="3983674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478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4916" y="9258300"/>
            <a:ext cx="3086100" cy="1028700"/>
            <a:chOff x="0" y="0"/>
            <a:chExt cx="812800" cy="270933"/>
          </a:xfrm>
        </p:grpSpPr>
        <p:sp>
          <p:nvSpPr>
            <p:cNvPr id="5" name="Freeform 5"/>
            <p:cNvSpPr/>
            <p:nvPr/>
          </p:nvSpPr>
          <p:spPr>
            <a:xfrm>
              <a:off x="0" y="0"/>
              <a:ext cx="812800" cy="270933"/>
            </a:xfrm>
            <a:custGeom>
              <a:avLst/>
              <a:gdLst/>
              <a:ahLst/>
              <a:cxnLst/>
              <a:rect l="l" t="t" r="r" b="b"/>
              <a:pathLst>
                <a:path w="812800" h="270933">
                  <a:moveTo>
                    <a:pt x="0" y="0"/>
                  </a:moveTo>
                  <a:lnTo>
                    <a:pt x="812800" y="0"/>
                  </a:lnTo>
                  <a:lnTo>
                    <a:pt x="812800" y="270933"/>
                  </a:lnTo>
                  <a:lnTo>
                    <a:pt x="0" y="270933"/>
                  </a:lnTo>
                  <a:close/>
                </a:path>
              </a:pathLst>
            </a:custGeom>
            <a:solidFill>
              <a:srgbClr val="48BC8C"/>
            </a:solidFill>
          </p:spPr>
        </p:sp>
        <p:sp>
          <p:nvSpPr>
            <p:cNvPr id="6" name="TextBox 6"/>
            <p:cNvSpPr txBox="1"/>
            <p:nvPr/>
          </p:nvSpPr>
          <p:spPr>
            <a:xfrm>
              <a:off x="0" y="-38100"/>
              <a:ext cx="812800" cy="309033"/>
            </a:xfrm>
            <a:prstGeom prst="rect">
              <a:avLst/>
            </a:prstGeom>
          </p:spPr>
          <p:txBody>
            <a:bodyPr lIns="50800" tIns="50800" rIns="50800" bIns="50800" rtlCol="0" anchor="ctr"/>
            <a:lstStyle/>
            <a:p>
              <a:pPr algn="ctr">
                <a:lnSpc>
                  <a:spcPts val="3640"/>
                </a:lnSpc>
              </a:pPr>
              <a:endParaRPr/>
            </a:p>
          </p:txBody>
        </p:sp>
      </p:grpSp>
      <p:sp>
        <p:nvSpPr>
          <p:cNvPr id="9" name="TextBox 9"/>
          <p:cNvSpPr txBox="1"/>
          <p:nvPr/>
        </p:nvSpPr>
        <p:spPr>
          <a:xfrm>
            <a:off x="935611" y="155628"/>
            <a:ext cx="11913906" cy="2264594"/>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Theoretical Frameworks and Models Applied (The Fishbone (Ishikawa) Diagram)</a:t>
            </a:r>
          </a:p>
        </p:txBody>
      </p:sp>
      <p:grpSp>
        <p:nvGrpSpPr>
          <p:cNvPr id="10" name="Group 10"/>
          <p:cNvGrpSpPr/>
          <p:nvPr/>
        </p:nvGrpSpPr>
        <p:grpSpPr>
          <a:xfrm>
            <a:off x="13785127" y="-103215"/>
            <a:ext cx="4502873" cy="10390215"/>
            <a:chOff x="0" y="0"/>
            <a:chExt cx="1185942" cy="2736517"/>
          </a:xfrm>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solidFill>
              <a:srgbClr val="7CE495"/>
            </a:solidFill>
          </p:spPr>
        </p:sp>
        <p:sp>
          <p:nvSpPr>
            <p:cNvPr id="12" name="TextBox 12"/>
            <p:cNvSpPr txBox="1"/>
            <p:nvPr/>
          </p:nvSpPr>
          <p:spPr>
            <a:xfrm>
              <a:off x="0" y="-38100"/>
              <a:ext cx="1185942" cy="2774617"/>
            </a:xfrm>
            <a:prstGeom prst="rect">
              <a:avLst/>
            </a:prstGeom>
          </p:spPr>
          <p:txBody>
            <a:bodyPr lIns="50800" tIns="50800" rIns="50800" bIns="50800" rtlCol="0" anchor="ctr"/>
            <a:lstStyle/>
            <a:p>
              <a:pPr algn="ctr">
                <a:lnSpc>
                  <a:spcPts val="3640"/>
                </a:lnSpc>
              </a:pPr>
              <a:endParaRPr/>
            </a:p>
          </p:txBody>
        </p:sp>
      </p:grpSp>
      <p:sp>
        <p:nvSpPr>
          <p:cNvPr id="15" name="TextBox 15"/>
          <p:cNvSpPr txBox="1"/>
          <p:nvPr/>
        </p:nvSpPr>
        <p:spPr>
          <a:xfrm>
            <a:off x="533401" y="3274244"/>
            <a:ext cx="10363200" cy="472571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Manpower:</a:t>
            </a:r>
            <a:r>
              <a:rPr lang="en-US" sz="2599" dirty="0">
                <a:solidFill>
                  <a:srgbClr val="272A2D"/>
                </a:solidFill>
                <a:latin typeface="Arial" panose="020B0604020202020204" pitchFamily="34" charset="0"/>
                <a:ea typeface="Canva Sans"/>
                <a:cs typeface="Arial" panose="020B0604020202020204" pitchFamily="34" charset="0"/>
                <a:sym typeface="Canva Sans"/>
              </a:rPr>
              <a:t> Poor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training, insufficient </a:t>
            </a:r>
            <a:r>
              <a:rPr lang="en-US" sz="2599" dirty="0" err="1">
                <a:solidFill>
                  <a:srgbClr val="272A2D"/>
                </a:solidFill>
                <a:latin typeface="Arial" panose="020B0604020202020204" pitchFamily="34" charset="0"/>
                <a:ea typeface="Canva Sans"/>
                <a:cs typeface="Arial" panose="020B0604020202020204" pitchFamily="34" charset="0"/>
                <a:sym typeface="Canva Sans"/>
              </a:rPr>
              <a:t>specialised</a:t>
            </a:r>
            <a:r>
              <a:rPr lang="en-US" sz="2599" dirty="0">
                <a:solidFill>
                  <a:srgbClr val="272A2D"/>
                </a:solidFill>
                <a:latin typeface="Arial" panose="020B0604020202020204" pitchFamily="34" charset="0"/>
                <a:ea typeface="Canva Sans"/>
                <a:cs typeface="Arial" panose="020B0604020202020204" pitchFamily="34" charset="0"/>
                <a:sym typeface="Canva Sans"/>
              </a:rPr>
              <a:t> staff, and poor consent communication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Yazeed</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Kaud</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2023).</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Machines:</a:t>
            </a:r>
            <a:r>
              <a:rPr lang="en-US" sz="2599" dirty="0">
                <a:solidFill>
                  <a:srgbClr val="272A2D"/>
                </a:solidFill>
                <a:latin typeface="Arial" panose="020B0604020202020204" pitchFamily="34" charset="0"/>
                <a:ea typeface="Canva Sans"/>
                <a:cs typeface="Arial" panose="020B0604020202020204" pitchFamily="34" charset="0"/>
                <a:sym typeface="Canva Sans"/>
              </a:rPr>
              <a:t> Lack of dedicated pediatric ICU, split site logistics, obsolete monitoring devices.</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Materials:</a:t>
            </a:r>
            <a:r>
              <a:rPr lang="en-US" sz="2599" dirty="0">
                <a:solidFill>
                  <a:srgbClr val="272A2D"/>
                </a:solidFill>
                <a:latin typeface="Arial" panose="020B0604020202020204" pitchFamily="34" charset="0"/>
                <a:ea typeface="Canva Sans"/>
                <a:cs typeface="Arial" panose="020B0604020202020204" pitchFamily="34" charset="0"/>
                <a:sym typeface="Canva Sans"/>
              </a:rPr>
              <a:t> Medical supply shortages, reliance on charity-funded equipment.</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Methods:</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Unstandardised</a:t>
            </a:r>
            <a:r>
              <a:rPr lang="en-US" sz="2599" dirty="0">
                <a:solidFill>
                  <a:srgbClr val="272A2D"/>
                </a:solidFill>
                <a:latin typeface="Arial" panose="020B0604020202020204" pitchFamily="34" charset="0"/>
                <a:ea typeface="Canva Sans"/>
                <a:cs typeface="Arial" panose="020B0604020202020204" pitchFamily="34" charset="0"/>
                <a:sym typeface="Canva Sans"/>
              </a:rPr>
              <a:t> procedure introduction protocols, ad hoc audits, no formal outcome review </a:t>
            </a:r>
            <a:r>
              <a:rPr lang="nl-NL" sz="2599" dirty="0">
                <a:solidFill>
                  <a:srgbClr val="272A2D"/>
                </a:solidFill>
                <a:latin typeface="Arial" panose="020B0604020202020204" pitchFamily="34" charset="0"/>
                <a:ea typeface="Canva Sans"/>
                <a:cs typeface="Arial" panose="020B0604020202020204" pitchFamily="34" charset="0"/>
                <a:sym typeface="Canva Sans"/>
              </a:rPr>
              <a:t>(van Dael et al., 2022)</a:t>
            </a:r>
            <a:r>
              <a:rPr lang="en-US" sz="2599" dirty="0">
                <a:solidFill>
                  <a:srgbClr val="272A2D"/>
                </a:solidFill>
                <a:latin typeface="Arial" panose="020B0604020202020204" pitchFamily="34" charset="0"/>
                <a:ea typeface="Canva Sans"/>
                <a:cs typeface="Arial" panose="020B0604020202020204" pitchFamily="34" charset="0"/>
                <a:sym typeface="Canva Sans"/>
              </a:rPr>
              <a:t>.</a:t>
            </a:r>
          </a:p>
        </p:txBody>
      </p:sp>
      <p:pic>
        <p:nvPicPr>
          <p:cNvPr id="6146" name="Picture 2" descr="Fishbone Diagram Cause and Effect - GeeksforGeeks">
            <a:extLst>
              <a:ext uri="{FF2B5EF4-FFF2-40B4-BE49-F238E27FC236}">
                <a16:creationId xmlns:a16="http://schemas.microsoft.com/office/drawing/2014/main" id="{442D9FA4-FE32-45BB-97BF-37FF656FD0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933"/>
          <a:stretch/>
        </p:blipFill>
        <p:spPr bwMode="auto">
          <a:xfrm>
            <a:off x="11128513" y="2969298"/>
            <a:ext cx="7149548" cy="47257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626568" y="8109322"/>
            <a:ext cx="18914568" cy="3086100"/>
            <a:chOff x="0" y="0"/>
            <a:chExt cx="4981615" cy="812800"/>
          </a:xfrm>
        </p:grpSpPr>
        <p:sp>
          <p:nvSpPr>
            <p:cNvPr id="5" name="Freeform 5"/>
            <p:cNvSpPr/>
            <p:nvPr/>
          </p:nvSpPr>
          <p:spPr>
            <a:xfrm>
              <a:off x="0" y="0"/>
              <a:ext cx="4981615" cy="812800"/>
            </a:xfrm>
            <a:custGeom>
              <a:avLst/>
              <a:gdLst/>
              <a:ahLst/>
              <a:cxnLst/>
              <a:rect l="l" t="t" r="r" b="b"/>
              <a:pathLst>
                <a:path w="4981615" h="812800">
                  <a:moveTo>
                    <a:pt x="0" y="0"/>
                  </a:moveTo>
                  <a:lnTo>
                    <a:pt x="4981615" y="0"/>
                  </a:lnTo>
                  <a:lnTo>
                    <a:pt x="4981615" y="812800"/>
                  </a:lnTo>
                  <a:lnTo>
                    <a:pt x="0" y="812800"/>
                  </a:lnTo>
                  <a:close/>
                </a:path>
              </a:pathLst>
            </a:custGeom>
            <a:solidFill>
              <a:srgbClr val="7CE495"/>
            </a:solidFill>
          </p:spPr>
        </p:sp>
        <p:sp>
          <p:nvSpPr>
            <p:cNvPr id="6" name="TextBox 6"/>
            <p:cNvSpPr txBox="1"/>
            <p:nvPr/>
          </p:nvSpPr>
          <p:spPr>
            <a:xfrm>
              <a:off x="0" y="-38100"/>
              <a:ext cx="4981615" cy="850900"/>
            </a:xfrm>
            <a:prstGeom prst="rect">
              <a:avLst/>
            </a:prstGeom>
          </p:spPr>
          <p:txBody>
            <a:bodyPr lIns="50800" tIns="50800" rIns="50800" bIns="50800" rtlCol="0" anchor="ctr"/>
            <a:lstStyle/>
            <a:p>
              <a:pPr algn="ctr">
                <a:lnSpc>
                  <a:spcPts val="3640"/>
                </a:lnSpc>
              </a:pPr>
              <a:endParaRPr/>
            </a:p>
          </p:txBody>
        </p:sp>
      </p:grpSp>
      <p:sp>
        <p:nvSpPr>
          <p:cNvPr id="16" name="TextBox 16"/>
          <p:cNvSpPr txBox="1"/>
          <p:nvPr/>
        </p:nvSpPr>
        <p:spPr>
          <a:xfrm>
            <a:off x="665244" y="2930494"/>
            <a:ext cx="9088356" cy="4125745"/>
          </a:xfrm>
          <a:prstGeom prst="rect">
            <a:avLst/>
          </a:prstGeom>
        </p:spPr>
        <p:txBody>
          <a:bodyPr wrap="square" lIns="0" tIns="0" rIns="0" bIns="0" rtlCol="0" anchor="t">
            <a:spAutoFit/>
          </a:bodyPr>
          <a:lstStyle/>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Measurement:</a:t>
            </a:r>
            <a:r>
              <a:rPr lang="en-US" sz="2599" dirty="0">
                <a:solidFill>
                  <a:srgbClr val="272A2D"/>
                </a:solidFill>
                <a:latin typeface="Arial" panose="020B0604020202020204" pitchFamily="34" charset="0"/>
                <a:ea typeface="Canva Sans"/>
                <a:cs typeface="Arial" panose="020B0604020202020204" pitchFamily="34" charset="0"/>
                <a:sym typeface="Canva Sans"/>
              </a:rPr>
              <a:t> No consensus quality metrics or monitoring systems.</a:t>
            </a:r>
          </a:p>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Management:</a:t>
            </a:r>
            <a:r>
              <a:rPr lang="en-US" sz="2599" dirty="0">
                <a:solidFill>
                  <a:srgbClr val="272A2D"/>
                </a:solidFill>
                <a:latin typeface="Arial" panose="020B0604020202020204" pitchFamily="34" charset="0"/>
                <a:ea typeface="Canva Sans"/>
                <a:cs typeface="Arial" panose="020B0604020202020204" pitchFamily="34" charset="0"/>
                <a:sym typeface="Canva Sans"/>
              </a:rPr>
              <a:t> "Club culture," power imbalances, siloed clinical directorates, weak communication.</a:t>
            </a:r>
          </a:p>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Mother Nature (External environment):</a:t>
            </a:r>
            <a:r>
              <a:rPr lang="en-US" sz="2599" dirty="0">
                <a:solidFill>
                  <a:srgbClr val="272A2D"/>
                </a:solidFill>
                <a:latin typeface="Arial" panose="020B0604020202020204" pitchFamily="34" charset="0"/>
                <a:ea typeface="Canva Sans"/>
                <a:cs typeface="Arial" panose="020B0604020202020204" pitchFamily="34" charset="0"/>
                <a:sym typeface="Canva Sans"/>
              </a:rPr>
              <a:t> NHS resource shortages,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specialist shortages, and reform turbulence (</a:t>
            </a:r>
            <a:r>
              <a:rPr lang="en-US" sz="2599" dirty="0" err="1">
                <a:solidFill>
                  <a:srgbClr val="272A2D"/>
                </a:solidFill>
                <a:latin typeface="Arial" panose="020B0604020202020204" pitchFamily="34" charset="0"/>
                <a:ea typeface="Canva Sans"/>
                <a:cs typeface="Arial" panose="020B0604020202020204" pitchFamily="34" charset="0"/>
                <a:sym typeface="Canva Sans"/>
              </a:rPr>
              <a:t>Tagaram</a:t>
            </a:r>
            <a:r>
              <a:rPr lang="en-US" sz="2599" dirty="0">
                <a:solidFill>
                  <a:srgbClr val="272A2D"/>
                </a:solidFill>
                <a:latin typeface="Arial" panose="020B0604020202020204" pitchFamily="34" charset="0"/>
                <a:ea typeface="Canva Sans"/>
                <a:cs typeface="Arial" panose="020B0604020202020204" pitchFamily="34" charset="0"/>
                <a:sym typeface="Canva Sans"/>
              </a:rPr>
              <a:t> and Chen, 2024).</a:t>
            </a:r>
          </a:p>
        </p:txBody>
      </p:sp>
      <p:sp>
        <p:nvSpPr>
          <p:cNvPr id="17" name="Freeform 17"/>
          <p:cNvSpPr/>
          <p:nvPr/>
        </p:nvSpPr>
        <p:spPr>
          <a:xfrm>
            <a:off x="15656090" y="733947"/>
            <a:ext cx="679288" cy="679288"/>
          </a:xfrm>
          <a:custGeom>
            <a:avLst/>
            <a:gdLst/>
            <a:ahLst/>
            <a:cxnLst/>
            <a:rect l="l" t="t" r="r" b="b"/>
            <a:pathLst>
              <a:path w="679288" h="679288">
                <a:moveTo>
                  <a:pt x="0" y="0"/>
                </a:moveTo>
                <a:lnTo>
                  <a:pt x="679289" y="0"/>
                </a:lnTo>
                <a:lnTo>
                  <a:pt x="679289" y="679288"/>
                </a:lnTo>
                <a:lnTo>
                  <a:pt x="0" y="6792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8" name="Freeform 18"/>
          <p:cNvSpPr/>
          <p:nvPr/>
        </p:nvSpPr>
        <p:spPr>
          <a:xfrm>
            <a:off x="13370183" y="848698"/>
            <a:ext cx="904181" cy="904181"/>
          </a:xfrm>
          <a:custGeom>
            <a:avLst/>
            <a:gdLst/>
            <a:ahLst/>
            <a:cxnLst/>
            <a:rect l="l" t="t" r="r" b="b"/>
            <a:pathLst>
              <a:path w="904181" h="904181">
                <a:moveTo>
                  <a:pt x="0" y="0"/>
                </a:moveTo>
                <a:lnTo>
                  <a:pt x="904181" y="0"/>
                </a:lnTo>
                <a:lnTo>
                  <a:pt x="904181" y="904181"/>
                </a:lnTo>
                <a:lnTo>
                  <a:pt x="0" y="9041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4" name="TextBox 9">
            <a:extLst>
              <a:ext uri="{FF2B5EF4-FFF2-40B4-BE49-F238E27FC236}">
                <a16:creationId xmlns:a16="http://schemas.microsoft.com/office/drawing/2014/main" id="{D3D972A4-5A5B-4229-B64C-7CEE1009DAE2}"/>
              </a:ext>
            </a:extLst>
          </p:cNvPr>
          <p:cNvSpPr txBox="1"/>
          <p:nvPr/>
        </p:nvSpPr>
        <p:spPr>
          <a:xfrm>
            <a:off x="935611" y="155628"/>
            <a:ext cx="11913906" cy="2264594"/>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Theoretical Frameworks and Models Applied (The Fishbone (Ishikawa) Diagram)</a:t>
            </a:r>
          </a:p>
        </p:txBody>
      </p:sp>
      <p:pic>
        <p:nvPicPr>
          <p:cNvPr id="7170" name="Picture 2" descr="Families' plea on Bristol heart scandal prompts action by NHS chief">
            <a:extLst>
              <a:ext uri="{FF2B5EF4-FFF2-40B4-BE49-F238E27FC236}">
                <a16:creationId xmlns:a16="http://schemas.microsoft.com/office/drawing/2014/main" id="{6DE99013-3301-457B-8945-8D88726787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0" y="5208462"/>
            <a:ext cx="7600122" cy="4743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208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0321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4916" y="9258300"/>
            <a:ext cx="3086100" cy="1028700"/>
            <a:chOff x="0" y="0"/>
            <a:chExt cx="812800" cy="270933"/>
          </a:xfrm>
        </p:grpSpPr>
        <p:sp>
          <p:nvSpPr>
            <p:cNvPr id="5" name="Freeform 5"/>
            <p:cNvSpPr/>
            <p:nvPr/>
          </p:nvSpPr>
          <p:spPr>
            <a:xfrm>
              <a:off x="0" y="0"/>
              <a:ext cx="812800" cy="270933"/>
            </a:xfrm>
            <a:custGeom>
              <a:avLst/>
              <a:gdLst/>
              <a:ahLst/>
              <a:cxnLst/>
              <a:rect l="l" t="t" r="r" b="b"/>
              <a:pathLst>
                <a:path w="812800" h="270933">
                  <a:moveTo>
                    <a:pt x="0" y="0"/>
                  </a:moveTo>
                  <a:lnTo>
                    <a:pt x="812800" y="0"/>
                  </a:lnTo>
                  <a:lnTo>
                    <a:pt x="812800" y="270933"/>
                  </a:lnTo>
                  <a:lnTo>
                    <a:pt x="0" y="270933"/>
                  </a:lnTo>
                  <a:close/>
                </a:path>
              </a:pathLst>
            </a:custGeom>
            <a:solidFill>
              <a:srgbClr val="48BC8C"/>
            </a:solidFill>
          </p:spPr>
        </p:sp>
        <p:sp>
          <p:nvSpPr>
            <p:cNvPr id="6" name="TextBox 6"/>
            <p:cNvSpPr txBox="1"/>
            <p:nvPr/>
          </p:nvSpPr>
          <p:spPr>
            <a:xfrm>
              <a:off x="0" y="-38100"/>
              <a:ext cx="812800" cy="309033"/>
            </a:xfrm>
            <a:prstGeom prst="rect">
              <a:avLst/>
            </a:prstGeom>
          </p:spPr>
          <p:txBody>
            <a:bodyPr lIns="50800" tIns="50800" rIns="50800" bIns="50800" rtlCol="0" anchor="ctr"/>
            <a:lstStyle/>
            <a:p>
              <a:pPr algn="ctr">
                <a:lnSpc>
                  <a:spcPts val="3640"/>
                </a:lnSpc>
              </a:pPr>
              <a:endParaRPr/>
            </a:p>
          </p:txBody>
        </p:sp>
      </p:grpSp>
      <p:grpSp>
        <p:nvGrpSpPr>
          <p:cNvPr id="10" name="Group 10"/>
          <p:cNvGrpSpPr/>
          <p:nvPr/>
        </p:nvGrpSpPr>
        <p:grpSpPr>
          <a:xfrm>
            <a:off x="13785127" y="-103215"/>
            <a:ext cx="4502873" cy="10390215"/>
            <a:chOff x="0" y="0"/>
            <a:chExt cx="1185942" cy="2736517"/>
          </a:xfrm>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solidFill>
              <a:srgbClr val="7CE495"/>
            </a:solidFill>
          </p:spPr>
        </p:sp>
        <p:sp>
          <p:nvSpPr>
            <p:cNvPr id="12" name="TextBox 12"/>
            <p:cNvSpPr txBox="1"/>
            <p:nvPr/>
          </p:nvSpPr>
          <p:spPr>
            <a:xfrm>
              <a:off x="0" y="-38100"/>
              <a:ext cx="1185942" cy="2774617"/>
            </a:xfrm>
            <a:prstGeom prst="rect">
              <a:avLst/>
            </a:prstGeom>
          </p:spPr>
          <p:txBody>
            <a:bodyPr lIns="50800" tIns="50800" rIns="50800" bIns="50800" rtlCol="0" anchor="ctr"/>
            <a:lstStyle/>
            <a:p>
              <a:pPr algn="ctr">
                <a:lnSpc>
                  <a:spcPts val="3640"/>
                </a:lnSpc>
              </a:pPr>
              <a:endParaRPr/>
            </a:p>
          </p:txBody>
        </p:sp>
      </p:grpSp>
      <p:sp>
        <p:nvSpPr>
          <p:cNvPr id="15" name="TextBox 15"/>
          <p:cNvSpPr txBox="1"/>
          <p:nvPr/>
        </p:nvSpPr>
        <p:spPr>
          <a:xfrm>
            <a:off x="521683" y="3086100"/>
            <a:ext cx="9460517" cy="4727192"/>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Systems Theory attributes errors to flawed system design, not just individual failings (Samra, Bottle and Aylin, 2015).</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The Bristol Inquiry concluded that failures stemmed from general NHS system flaws.</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Healthcare professionals operate within complex systems of technology, structure, and culture.</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Bristol's misaligned components included poor information flow and a risk-averse culture (Liu et al., 2024).</a:t>
            </a:r>
          </a:p>
        </p:txBody>
      </p:sp>
      <p:sp>
        <p:nvSpPr>
          <p:cNvPr id="20" name="Freeform 20"/>
          <p:cNvSpPr/>
          <p:nvPr/>
        </p:nvSpPr>
        <p:spPr>
          <a:xfrm>
            <a:off x="11479574" y="1800115"/>
            <a:ext cx="1175190" cy="1175190"/>
          </a:xfrm>
          <a:custGeom>
            <a:avLst/>
            <a:gdLst/>
            <a:ahLst/>
            <a:cxnLst/>
            <a:rect l="l" t="t" r="r" b="b"/>
            <a:pathLst>
              <a:path w="1175190" h="1175190">
                <a:moveTo>
                  <a:pt x="0" y="0"/>
                </a:moveTo>
                <a:lnTo>
                  <a:pt x="1175189" y="0"/>
                </a:lnTo>
                <a:lnTo>
                  <a:pt x="1175189" y="1175189"/>
                </a:lnTo>
                <a:lnTo>
                  <a:pt x="0" y="11751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1" name="Freeform 21"/>
          <p:cNvSpPr/>
          <p:nvPr/>
        </p:nvSpPr>
        <p:spPr>
          <a:xfrm>
            <a:off x="10415948" y="3802425"/>
            <a:ext cx="587240" cy="587240"/>
          </a:xfrm>
          <a:custGeom>
            <a:avLst/>
            <a:gdLst/>
            <a:ahLst/>
            <a:cxnLst/>
            <a:rect l="l" t="t" r="r" b="b"/>
            <a:pathLst>
              <a:path w="587240" h="587240">
                <a:moveTo>
                  <a:pt x="0" y="0"/>
                </a:moveTo>
                <a:lnTo>
                  <a:pt x="587240" y="0"/>
                </a:lnTo>
                <a:lnTo>
                  <a:pt x="587240" y="587240"/>
                </a:lnTo>
                <a:lnTo>
                  <a:pt x="0" y="5872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TextBox 9">
            <a:extLst>
              <a:ext uri="{FF2B5EF4-FFF2-40B4-BE49-F238E27FC236}">
                <a16:creationId xmlns:a16="http://schemas.microsoft.com/office/drawing/2014/main" id="{81653438-E20C-4D68-BE23-E3C8326C8A79}"/>
              </a:ext>
            </a:extLst>
          </p:cNvPr>
          <p:cNvSpPr txBox="1"/>
          <p:nvPr/>
        </p:nvSpPr>
        <p:spPr>
          <a:xfrm>
            <a:off x="838200" y="906022"/>
            <a:ext cx="11913906" cy="1481688"/>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Theoretical Frameworks and Models Applied (System Theory)</a:t>
            </a:r>
          </a:p>
        </p:txBody>
      </p:sp>
      <p:pic>
        <p:nvPicPr>
          <p:cNvPr id="8194" name="Picture 2" descr="Systems Theory - an overview | ScienceDirect Topics">
            <a:extLst>
              <a:ext uri="{FF2B5EF4-FFF2-40B4-BE49-F238E27FC236}">
                <a16:creationId xmlns:a16="http://schemas.microsoft.com/office/drawing/2014/main" id="{6C41783F-A1CB-4C9C-A5CE-F03D3ACC76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316" y="3741178"/>
            <a:ext cx="7086600" cy="3333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439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500"/>
            <a:ext cx="10702768" cy="9715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397144" y="876300"/>
            <a:ext cx="9799888" cy="2251129"/>
          </a:xfrm>
          <a:prstGeom prst="rect">
            <a:avLst/>
          </a:prstGeom>
        </p:spPr>
        <p:txBody>
          <a:bodyPr wrap="square"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Policy Issues Contributing to Root Causes and Impact on Service Delivery (Cont.)</a:t>
            </a:r>
          </a:p>
        </p:txBody>
      </p:sp>
      <p:sp>
        <p:nvSpPr>
          <p:cNvPr id="10" name="TextBox 10"/>
          <p:cNvSpPr txBox="1"/>
          <p:nvPr/>
        </p:nvSpPr>
        <p:spPr>
          <a:xfrm>
            <a:off x="104266" y="4160265"/>
            <a:ext cx="9799888" cy="3653821"/>
          </a:xfrm>
          <a:prstGeom prst="rect">
            <a:avLst/>
          </a:prstGeom>
        </p:spPr>
        <p:txBody>
          <a:bodyPr wrap="square" lIns="0" tIns="0" rIns="0" bIns="0" rtlCol="0" anchor="t">
            <a:spAutoFit/>
          </a:bodyPr>
          <a:lstStyle/>
          <a:p>
            <a:pPr marL="457200" indent="-457200" algn="just">
              <a:lnSpc>
                <a:spcPts val="3639"/>
              </a:lnSpc>
              <a:buFont typeface="Courier New" panose="02070309020205020404" pitchFamily="49" charset="0"/>
              <a:buChar char="o"/>
            </a:pPr>
            <a:r>
              <a:rPr lang="en-US" sz="2599" b="1" dirty="0">
                <a:solidFill>
                  <a:srgbClr val="272A2D"/>
                </a:solidFill>
                <a:latin typeface="Arial" panose="020B0604020202020204" pitchFamily="34" charset="0"/>
                <a:ea typeface="Canva Sans"/>
                <a:cs typeface="Arial" panose="020B0604020202020204" pitchFamily="34" charset="0"/>
                <a:sym typeface="Canva Sans"/>
              </a:rPr>
              <a:t>Absent Clinical Governance Framework: </a:t>
            </a:r>
            <a:r>
              <a:rPr lang="en-US" sz="2599" dirty="0">
                <a:solidFill>
                  <a:srgbClr val="272A2D"/>
                </a:solidFill>
                <a:latin typeface="Arial" panose="020B0604020202020204" pitchFamily="34" charset="0"/>
                <a:ea typeface="Canva Sans"/>
                <a:cs typeface="Arial" panose="020B0604020202020204" pitchFamily="34" charset="0"/>
                <a:sym typeface="Canva Sans"/>
              </a:rPr>
              <a:t>At the time, no statutory obligation existed for NHS bodies to establish clinical governance systems ensuring accountability for care quality improvement (NHS England, 2022).</a:t>
            </a:r>
          </a:p>
          <a:p>
            <a:pPr marL="457200" indent="-457200" algn="just">
              <a:lnSpc>
                <a:spcPts val="3639"/>
              </a:lnSpc>
              <a:buFont typeface="Courier New" panose="02070309020205020404" pitchFamily="49" charset="0"/>
              <a:buChar char="o"/>
            </a:pPr>
            <a:r>
              <a:rPr lang="en-US" sz="2599" b="1" dirty="0">
                <a:solidFill>
                  <a:srgbClr val="272A2D"/>
                </a:solidFill>
                <a:latin typeface="Arial" panose="020B0604020202020204" pitchFamily="34" charset="0"/>
                <a:ea typeface="Canva Sans"/>
                <a:cs typeface="Arial" panose="020B0604020202020204" pitchFamily="34" charset="0"/>
                <a:sym typeface="Canva Sans"/>
              </a:rPr>
              <a:t>Lack of Mandated Audit and Data-use Systems: </a:t>
            </a:r>
            <a:r>
              <a:rPr lang="en-US" sz="2599" dirty="0">
                <a:solidFill>
                  <a:srgbClr val="272A2D"/>
                </a:solidFill>
                <a:latin typeface="Arial" panose="020B0604020202020204" pitchFamily="34" charset="0"/>
                <a:ea typeface="Canva Sans"/>
                <a:cs typeface="Arial" panose="020B0604020202020204" pitchFamily="34" charset="0"/>
                <a:sym typeface="Canva Sans"/>
              </a:rPr>
              <a:t>Bristol clinicians collected and compared their data internally but faced no obligation to investigate troubling mortality trends or modify practice.</a:t>
            </a:r>
          </a:p>
        </p:txBody>
      </p:sp>
      <p:sp>
        <p:nvSpPr>
          <p:cNvPr id="16" name="Freeform 16"/>
          <p:cNvSpPr/>
          <p:nvPr/>
        </p:nvSpPr>
        <p:spPr>
          <a:xfrm>
            <a:off x="16436259" y="733947"/>
            <a:ext cx="1175190" cy="1175190"/>
          </a:xfrm>
          <a:custGeom>
            <a:avLst/>
            <a:gdLst/>
            <a:ahLst/>
            <a:cxnLst/>
            <a:rect l="l" t="t" r="r" b="b"/>
            <a:pathLst>
              <a:path w="1175190" h="1175190">
                <a:moveTo>
                  <a:pt x="0" y="0"/>
                </a:moveTo>
                <a:lnTo>
                  <a:pt x="1175190" y="0"/>
                </a:lnTo>
                <a:lnTo>
                  <a:pt x="1175190" y="1175189"/>
                </a:lnTo>
                <a:lnTo>
                  <a:pt x="0" y="11751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7" name="Freeform 17"/>
          <p:cNvSpPr/>
          <p:nvPr/>
        </p:nvSpPr>
        <p:spPr>
          <a:xfrm>
            <a:off x="9545017" y="1909136"/>
            <a:ext cx="665267" cy="665267"/>
          </a:xfrm>
          <a:custGeom>
            <a:avLst/>
            <a:gdLst/>
            <a:ahLst/>
            <a:cxnLst/>
            <a:rect l="l" t="t" r="r" b="b"/>
            <a:pathLst>
              <a:path w="665267" h="665267">
                <a:moveTo>
                  <a:pt x="0" y="0"/>
                </a:moveTo>
                <a:lnTo>
                  <a:pt x="665267" y="0"/>
                </a:lnTo>
                <a:lnTo>
                  <a:pt x="665267" y="665267"/>
                </a:lnTo>
                <a:lnTo>
                  <a:pt x="0" y="6652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37953" y="7907109"/>
            <a:ext cx="9981831" cy="3086100"/>
            <a:chOff x="0" y="0"/>
            <a:chExt cx="2628960" cy="812800"/>
          </a:xfrm>
        </p:grpSpPr>
        <p:sp>
          <p:nvSpPr>
            <p:cNvPr id="5" name="Freeform 5"/>
            <p:cNvSpPr/>
            <p:nvPr/>
          </p:nvSpPr>
          <p:spPr>
            <a:xfrm>
              <a:off x="0" y="0"/>
              <a:ext cx="2628960" cy="812800"/>
            </a:xfrm>
            <a:custGeom>
              <a:avLst/>
              <a:gdLst/>
              <a:ahLst/>
              <a:cxnLst/>
              <a:rect l="l" t="t" r="r" b="b"/>
              <a:pathLst>
                <a:path w="2628960" h="812800">
                  <a:moveTo>
                    <a:pt x="0" y="0"/>
                  </a:moveTo>
                  <a:lnTo>
                    <a:pt x="2628960" y="0"/>
                  </a:lnTo>
                  <a:lnTo>
                    <a:pt x="2628960" y="812800"/>
                  </a:lnTo>
                  <a:lnTo>
                    <a:pt x="0" y="812800"/>
                  </a:lnTo>
                  <a:close/>
                </a:path>
              </a:pathLst>
            </a:custGeom>
            <a:solidFill>
              <a:srgbClr val="48BC8C"/>
            </a:solidFill>
          </p:spPr>
        </p:sp>
        <p:sp>
          <p:nvSpPr>
            <p:cNvPr id="6" name="TextBox 6"/>
            <p:cNvSpPr txBox="1"/>
            <p:nvPr/>
          </p:nvSpPr>
          <p:spPr>
            <a:xfrm>
              <a:off x="0" y="-38100"/>
              <a:ext cx="2628960" cy="850900"/>
            </a:xfrm>
            <a:prstGeom prst="rect">
              <a:avLst/>
            </a:prstGeom>
          </p:spPr>
          <p:txBody>
            <a:bodyPr lIns="50800" tIns="50800" rIns="50800" bIns="50800" rtlCol="0" anchor="ctr"/>
            <a:lstStyle/>
            <a:p>
              <a:pPr algn="ctr">
                <a:lnSpc>
                  <a:spcPts val="3640"/>
                </a:lnSpc>
              </a:pPr>
              <a:endParaRPr/>
            </a:p>
          </p:txBody>
        </p:sp>
      </p:grpSp>
      <p:grpSp>
        <p:nvGrpSpPr>
          <p:cNvPr id="7" name="Group 7"/>
          <p:cNvGrpSpPr/>
          <p:nvPr/>
        </p:nvGrpSpPr>
        <p:grpSpPr>
          <a:xfrm>
            <a:off x="227874" y="538423"/>
            <a:ext cx="4660023" cy="8911736"/>
            <a:chOff x="0" y="0"/>
            <a:chExt cx="721960" cy="1380661"/>
          </a:xfrm>
        </p:grpSpPr>
        <p:sp>
          <p:nvSpPr>
            <p:cNvPr id="8" name="Freeform 8"/>
            <p:cNvSpPr/>
            <p:nvPr/>
          </p:nvSpPr>
          <p:spPr>
            <a:xfrm>
              <a:off x="0" y="0"/>
              <a:ext cx="721960" cy="1380661"/>
            </a:xfrm>
            <a:custGeom>
              <a:avLst/>
              <a:gdLst/>
              <a:ahLst/>
              <a:cxnLst/>
              <a:rect l="l" t="t" r="r" b="b"/>
              <a:pathLst>
                <a:path w="721960" h="1380661">
                  <a:moveTo>
                    <a:pt x="0" y="0"/>
                  </a:moveTo>
                  <a:lnTo>
                    <a:pt x="721960" y="0"/>
                  </a:lnTo>
                  <a:lnTo>
                    <a:pt x="721960" y="1380661"/>
                  </a:lnTo>
                  <a:lnTo>
                    <a:pt x="0" y="1380661"/>
                  </a:lnTo>
                  <a:close/>
                </a:path>
              </a:pathLst>
            </a:custGeom>
            <a:blipFill>
              <a:blip r:embed="rId3"/>
              <a:stretch>
                <a:fillRect l="-45489" r="-141009"/>
              </a:stretch>
            </a:blipFill>
          </p:spPr>
        </p:sp>
      </p:grpSp>
      <p:sp>
        <p:nvSpPr>
          <p:cNvPr id="10" name="TextBox 10"/>
          <p:cNvSpPr txBox="1"/>
          <p:nvPr/>
        </p:nvSpPr>
        <p:spPr>
          <a:xfrm>
            <a:off x="10048699" y="3325831"/>
            <a:ext cx="8020464" cy="4577150"/>
          </a:xfrm>
          <a:prstGeom prst="rect">
            <a:avLst/>
          </a:prstGeom>
        </p:spPr>
        <p:txBody>
          <a:bodyPr wrap="square" lIns="0" tIns="0" rIns="0" bIns="0" rtlCol="0" anchor="t">
            <a:spAutoFit/>
          </a:bodyPr>
          <a:lstStyle/>
          <a:p>
            <a:pPr marL="457200" indent="-457200" algn="just">
              <a:lnSpc>
                <a:spcPts val="3639"/>
              </a:lnSpc>
              <a:buFont typeface="Courier New" panose="02070309020205020404" pitchFamily="49" charset="0"/>
              <a:buChar char="o"/>
            </a:pPr>
            <a:r>
              <a:rPr lang="en-US" sz="2600" b="1" dirty="0">
                <a:solidFill>
                  <a:srgbClr val="272A2D"/>
                </a:solidFill>
                <a:latin typeface="Arial" panose="020B0604020202020204" pitchFamily="34" charset="0"/>
                <a:ea typeface="Canva Sans"/>
                <a:cs typeface="Arial" panose="020B0604020202020204" pitchFamily="34" charset="0"/>
                <a:sym typeface="Canva Sans"/>
              </a:rPr>
              <a:t>Weak External Accountability Mechanisms: </a:t>
            </a:r>
            <a:r>
              <a:rPr lang="en-US" sz="2600" dirty="0">
                <a:solidFill>
                  <a:srgbClr val="272A2D"/>
                </a:solidFill>
                <a:latin typeface="Arial" panose="020B0604020202020204" pitchFamily="34" charset="0"/>
                <a:ea typeface="Canva Sans"/>
                <a:cs typeface="Arial" panose="020B0604020202020204" pitchFamily="34" charset="0"/>
                <a:sym typeface="Canva Sans"/>
              </a:rPr>
              <a:t>Policy ambiguities led to fragmented roles among the SRSAG, Royal College of Surgeons, health authorities, and Department of Health (Liu et al., 2024).</a:t>
            </a:r>
            <a:endParaRPr lang="en-US" sz="2600" b="1" dirty="0">
              <a:solidFill>
                <a:srgbClr val="272A2D"/>
              </a:solidFill>
              <a:latin typeface="Arial" panose="020B0604020202020204" pitchFamily="34" charset="0"/>
              <a:ea typeface="Canva Sans"/>
              <a:cs typeface="Arial" panose="020B0604020202020204" pitchFamily="34" charset="0"/>
              <a:sym typeface="Canva Sans"/>
            </a:endParaRPr>
          </a:p>
          <a:p>
            <a:pPr marL="457200" indent="-457200" algn="just">
              <a:lnSpc>
                <a:spcPts val="3639"/>
              </a:lnSpc>
              <a:buFont typeface="Courier New" panose="02070309020205020404" pitchFamily="49" charset="0"/>
              <a:buChar char="o"/>
            </a:pPr>
            <a:r>
              <a:rPr lang="en-US" sz="2600" b="1" dirty="0">
                <a:solidFill>
                  <a:srgbClr val="272A2D"/>
                </a:solidFill>
                <a:latin typeface="Arial" panose="020B0604020202020204" pitchFamily="34" charset="0"/>
                <a:ea typeface="Canva Sans"/>
                <a:cs typeface="Arial" panose="020B0604020202020204" pitchFamily="34" charset="0"/>
                <a:sym typeface="Canva Sans"/>
              </a:rPr>
              <a:t>Employment and Professional Regulation Deficiencies: </a:t>
            </a:r>
            <a:r>
              <a:rPr lang="en-US" sz="2600" dirty="0">
                <a:solidFill>
                  <a:srgbClr val="272A2D"/>
                </a:solidFill>
                <a:latin typeface="Arial" panose="020B0604020202020204" pitchFamily="34" charset="0"/>
                <a:ea typeface="Canva Sans"/>
                <a:cs typeface="Arial" panose="020B0604020202020204" pitchFamily="34" charset="0"/>
                <a:sym typeface="Canva Sans"/>
              </a:rPr>
              <a:t>Professional regulation frameworks lacked effective revalidation procedures or performance management tools to intervene or remediate underperformance (Bennett, 2025).</a:t>
            </a:r>
          </a:p>
        </p:txBody>
      </p:sp>
      <p:grpSp>
        <p:nvGrpSpPr>
          <p:cNvPr id="14" name="Group 14"/>
          <p:cNvGrpSpPr/>
          <p:nvPr/>
        </p:nvGrpSpPr>
        <p:grpSpPr>
          <a:xfrm>
            <a:off x="5169840" y="1608672"/>
            <a:ext cx="4660023" cy="7841486"/>
            <a:chOff x="0" y="0"/>
            <a:chExt cx="721960" cy="1214851"/>
          </a:xfrm>
        </p:grpSpPr>
        <p:sp>
          <p:nvSpPr>
            <p:cNvPr id="15" name="Freeform 15"/>
            <p:cNvSpPr/>
            <p:nvPr/>
          </p:nvSpPr>
          <p:spPr>
            <a:xfrm>
              <a:off x="0" y="0"/>
              <a:ext cx="721960" cy="1214851"/>
            </a:xfrm>
            <a:custGeom>
              <a:avLst/>
              <a:gdLst/>
              <a:ahLst/>
              <a:cxnLst/>
              <a:rect l="l" t="t" r="r" b="b"/>
              <a:pathLst>
                <a:path w="721960" h="1214851">
                  <a:moveTo>
                    <a:pt x="0" y="0"/>
                  </a:moveTo>
                  <a:lnTo>
                    <a:pt x="721960" y="0"/>
                  </a:lnTo>
                  <a:lnTo>
                    <a:pt x="721960" y="1214851"/>
                  </a:lnTo>
                  <a:lnTo>
                    <a:pt x="0" y="1214851"/>
                  </a:lnTo>
                  <a:close/>
                </a:path>
              </a:pathLst>
            </a:custGeom>
            <a:blipFill>
              <a:blip r:embed="rId3"/>
              <a:stretch>
                <a:fillRect l="-148932" r="-3159"/>
              </a:stretch>
            </a:blipFill>
          </p:spPr>
        </p:sp>
      </p:grpSp>
      <p:sp>
        <p:nvSpPr>
          <p:cNvPr id="17" name="Freeform 17"/>
          <p:cNvSpPr/>
          <p:nvPr/>
        </p:nvSpPr>
        <p:spPr>
          <a:xfrm>
            <a:off x="9545017" y="1909136"/>
            <a:ext cx="665267" cy="665267"/>
          </a:xfrm>
          <a:custGeom>
            <a:avLst/>
            <a:gdLst/>
            <a:ahLst/>
            <a:cxnLst/>
            <a:rect l="l" t="t" r="r" b="b"/>
            <a:pathLst>
              <a:path w="665267" h="665267">
                <a:moveTo>
                  <a:pt x="0" y="0"/>
                </a:moveTo>
                <a:lnTo>
                  <a:pt x="665267" y="0"/>
                </a:lnTo>
                <a:lnTo>
                  <a:pt x="665267" y="665267"/>
                </a:lnTo>
                <a:lnTo>
                  <a:pt x="0" y="6652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8" name="TextBox 9">
            <a:extLst>
              <a:ext uri="{FF2B5EF4-FFF2-40B4-BE49-F238E27FC236}">
                <a16:creationId xmlns:a16="http://schemas.microsoft.com/office/drawing/2014/main" id="{890AF3FE-53D4-4464-AAF7-CE9340A80CAB}"/>
              </a:ext>
            </a:extLst>
          </p:cNvPr>
          <p:cNvSpPr txBox="1"/>
          <p:nvPr/>
        </p:nvSpPr>
        <p:spPr>
          <a:xfrm>
            <a:off x="10972800" y="538423"/>
            <a:ext cx="8115634" cy="2251129"/>
          </a:xfrm>
          <a:prstGeom prst="rect">
            <a:avLst/>
          </a:prstGeom>
        </p:spPr>
        <p:txBody>
          <a:bodyPr wrap="square" lIns="0" tIns="0" rIns="0" bIns="0" rtlCol="0" anchor="t">
            <a:spAutoFit/>
          </a:bodyPr>
          <a:lstStyle/>
          <a:p>
            <a:pPr algn="l">
              <a:lnSpc>
                <a:spcPts val="5999"/>
              </a:lnSpc>
            </a:pPr>
            <a:r>
              <a:rPr lang="en-US" sz="3600" b="1" dirty="0">
                <a:solidFill>
                  <a:srgbClr val="272A2D"/>
                </a:solidFill>
                <a:latin typeface="Arial Black" panose="020B0A04020102020204" pitchFamily="34" charset="0"/>
                <a:ea typeface="Open Sauce Bold"/>
                <a:cs typeface="Open Sauce Bold"/>
                <a:sym typeface="Open Sauce Bold"/>
              </a:rPr>
              <a:t>Policy Issues Contributing to Root Causes and Impact on Service Delivery</a:t>
            </a:r>
          </a:p>
        </p:txBody>
      </p:sp>
    </p:spTree>
    <p:extLst>
      <p:ext uri="{BB962C8B-B14F-4D97-AF65-F5344CB8AC3E}">
        <p14:creationId xmlns:p14="http://schemas.microsoft.com/office/powerpoint/2010/main" val="2065172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371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1588923" y="4000074"/>
            <a:ext cx="6699077" cy="6286926"/>
            <a:chOff x="0" y="0"/>
            <a:chExt cx="1764366" cy="1655816"/>
          </a:xfrm>
        </p:grpSpPr>
        <p:sp>
          <p:nvSpPr>
            <p:cNvPr id="5" name="Freeform 5"/>
            <p:cNvSpPr/>
            <p:nvPr/>
          </p:nvSpPr>
          <p:spPr>
            <a:xfrm>
              <a:off x="0" y="0"/>
              <a:ext cx="1764366" cy="1655816"/>
            </a:xfrm>
            <a:custGeom>
              <a:avLst/>
              <a:gdLst/>
              <a:ahLst/>
              <a:cxnLst/>
              <a:rect l="l" t="t" r="r" b="b"/>
              <a:pathLst>
                <a:path w="1764366" h="1655816">
                  <a:moveTo>
                    <a:pt x="0" y="0"/>
                  </a:moveTo>
                  <a:lnTo>
                    <a:pt x="1764366" y="0"/>
                  </a:lnTo>
                  <a:lnTo>
                    <a:pt x="1764366" y="1655816"/>
                  </a:lnTo>
                  <a:lnTo>
                    <a:pt x="0" y="1655816"/>
                  </a:lnTo>
                  <a:close/>
                </a:path>
              </a:pathLst>
            </a:custGeom>
            <a:solidFill>
              <a:srgbClr val="48BC8C"/>
            </a:solidFill>
          </p:spPr>
        </p:sp>
        <p:sp>
          <p:nvSpPr>
            <p:cNvPr id="6" name="TextBox 6"/>
            <p:cNvSpPr txBox="1"/>
            <p:nvPr/>
          </p:nvSpPr>
          <p:spPr>
            <a:xfrm>
              <a:off x="0" y="-38100"/>
              <a:ext cx="1764366" cy="1693916"/>
            </a:xfrm>
            <a:prstGeom prst="rect">
              <a:avLst/>
            </a:prstGeom>
          </p:spPr>
          <p:txBody>
            <a:bodyPr lIns="50800" tIns="50800" rIns="50800" bIns="50800" rtlCol="0" anchor="ctr"/>
            <a:lstStyle/>
            <a:p>
              <a:pPr algn="ctr">
                <a:lnSpc>
                  <a:spcPts val="3640"/>
                </a:lnSpc>
              </a:pPr>
              <a:endParaRPr/>
            </a:p>
          </p:txBody>
        </p:sp>
      </p:grpSp>
      <p:sp>
        <p:nvSpPr>
          <p:cNvPr id="10" name="TextBox 10"/>
          <p:cNvSpPr txBox="1"/>
          <p:nvPr/>
        </p:nvSpPr>
        <p:spPr>
          <a:xfrm>
            <a:off x="295154" y="3390900"/>
            <a:ext cx="8382000" cy="472571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ü"/>
            </a:pPr>
            <a:r>
              <a:rPr lang="en-US" sz="2599" b="1" dirty="0">
                <a:solidFill>
                  <a:srgbClr val="272A2D"/>
                </a:solidFill>
                <a:latin typeface="Arial" panose="020B0604020202020204" pitchFamily="34" charset="0"/>
                <a:ea typeface="Canva Sans"/>
                <a:cs typeface="Arial" panose="020B0604020202020204" pitchFamily="34" charset="0"/>
                <a:sym typeface="Canva Sans"/>
              </a:rPr>
              <a:t>Clinical Outcomes and Patient Harm:</a:t>
            </a:r>
            <a:r>
              <a:rPr lang="en-US" sz="2599" dirty="0">
                <a:solidFill>
                  <a:srgbClr val="272A2D"/>
                </a:solidFill>
                <a:latin typeface="Arial" panose="020B0604020202020204" pitchFamily="34" charset="0"/>
                <a:ea typeface="Canva Sans"/>
                <a:cs typeface="Arial" panose="020B0604020202020204" pitchFamily="34" charset="0"/>
                <a:sym typeface="Canva Sans"/>
              </a:rPr>
              <a:t> Between 1991-1995, 30-35 more infants died at BRI than expected by national standards mortality doubled compared to other </a:t>
            </a:r>
            <a:r>
              <a:rPr lang="en-US" sz="2599" dirty="0" err="1">
                <a:solidFill>
                  <a:srgbClr val="272A2D"/>
                </a:solidFill>
                <a:latin typeface="Arial" panose="020B0604020202020204" pitchFamily="34" charset="0"/>
                <a:ea typeface="Canva Sans"/>
                <a:cs typeface="Arial" panose="020B0604020202020204" pitchFamily="34" charset="0"/>
                <a:sym typeface="Canva Sans"/>
              </a:rPr>
              <a:t>centres</a:t>
            </a:r>
            <a:r>
              <a:rPr lang="en-US" sz="2599" dirty="0">
                <a:solidFill>
                  <a:srgbClr val="272A2D"/>
                </a:solidFill>
                <a:latin typeface="Arial" panose="020B0604020202020204" pitchFamily="34" charset="0"/>
                <a:ea typeface="Canva Sans"/>
                <a:cs typeface="Arial" panose="020B0604020202020204" pitchFamily="34" charset="0"/>
                <a:sym typeface="Canva Sans"/>
              </a:rPr>
              <a:t> in England (</a:t>
            </a:r>
            <a:r>
              <a:rPr lang="en-US" sz="2599" dirty="0" err="1">
                <a:solidFill>
                  <a:srgbClr val="272A2D"/>
                </a:solidFill>
                <a:latin typeface="Arial" panose="020B0604020202020204" pitchFamily="34" charset="0"/>
                <a:ea typeface="Canva Sans"/>
                <a:cs typeface="Arial" panose="020B0604020202020204" pitchFamily="34" charset="0"/>
                <a:sym typeface="Canva Sans"/>
              </a:rPr>
              <a:t>Kumah</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2024). </a:t>
            </a:r>
          </a:p>
          <a:p>
            <a:pPr marL="457200" indent="-457200" algn="just">
              <a:lnSpc>
                <a:spcPct val="150000"/>
              </a:lnSpc>
              <a:buFont typeface="Wingdings" panose="05000000000000000000" pitchFamily="2" charset="2"/>
              <a:buChar char="ü"/>
            </a:pPr>
            <a:r>
              <a:rPr lang="en-US" sz="2599" b="1" dirty="0">
                <a:solidFill>
                  <a:srgbClr val="272A2D"/>
                </a:solidFill>
                <a:latin typeface="Arial" panose="020B0604020202020204" pitchFamily="34" charset="0"/>
                <a:ea typeface="Canva Sans"/>
                <a:cs typeface="Arial" panose="020B0604020202020204" pitchFamily="34" charset="0"/>
                <a:sym typeface="Canva Sans"/>
              </a:rPr>
              <a:t>Erosion of Public Trust: </a:t>
            </a:r>
            <a:r>
              <a:rPr lang="en-US" sz="2599" dirty="0">
                <a:solidFill>
                  <a:srgbClr val="272A2D"/>
                </a:solidFill>
                <a:latin typeface="Arial" panose="020B0604020202020204" pitchFamily="34" charset="0"/>
                <a:ea typeface="Canva Sans"/>
                <a:cs typeface="Arial" panose="020B0604020202020204" pitchFamily="34" charset="0"/>
                <a:sym typeface="Canva Sans"/>
              </a:rPr>
              <a:t>Parents were inadequately informed, often receiving confusing or incomplete information.</a:t>
            </a:r>
          </a:p>
        </p:txBody>
      </p:sp>
      <p:sp>
        <p:nvSpPr>
          <p:cNvPr id="16" name="TextBox 9">
            <a:extLst>
              <a:ext uri="{FF2B5EF4-FFF2-40B4-BE49-F238E27FC236}">
                <a16:creationId xmlns:a16="http://schemas.microsoft.com/office/drawing/2014/main" id="{F39B5372-3B8D-4766-B71B-244CCED3D63D}"/>
              </a:ext>
            </a:extLst>
          </p:cNvPr>
          <p:cNvSpPr txBox="1"/>
          <p:nvPr/>
        </p:nvSpPr>
        <p:spPr>
          <a:xfrm>
            <a:off x="838200" y="190500"/>
            <a:ext cx="9817165" cy="2264594"/>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Impact of Root Causes and Policy Issues on Health and Care Service Provision (Cont.)</a:t>
            </a:r>
          </a:p>
        </p:txBody>
      </p:sp>
      <p:pic>
        <p:nvPicPr>
          <p:cNvPr id="9218" name="Picture 2" descr="Health and Social Care Services: The Essential Guide (2019) - The Care  Workers Charity trading as Care Workers Support">
            <a:extLst>
              <a:ext uri="{FF2B5EF4-FFF2-40B4-BE49-F238E27FC236}">
                <a16:creationId xmlns:a16="http://schemas.microsoft.com/office/drawing/2014/main" id="{52FF9594-DA25-4537-80B9-F02AE28ABB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0" y="4000074"/>
            <a:ext cx="9187570" cy="63018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1588923" y="4000074"/>
            <a:ext cx="6699077" cy="6286926"/>
            <a:chOff x="0" y="0"/>
            <a:chExt cx="1764366" cy="1655816"/>
          </a:xfrm>
        </p:grpSpPr>
        <p:sp>
          <p:nvSpPr>
            <p:cNvPr id="5" name="Freeform 5"/>
            <p:cNvSpPr/>
            <p:nvPr/>
          </p:nvSpPr>
          <p:spPr>
            <a:xfrm>
              <a:off x="0" y="0"/>
              <a:ext cx="1764366" cy="1655816"/>
            </a:xfrm>
            <a:custGeom>
              <a:avLst/>
              <a:gdLst/>
              <a:ahLst/>
              <a:cxnLst/>
              <a:rect l="l" t="t" r="r" b="b"/>
              <a:pathLst>
                <a:path w="1764366" h="1655816">
                  <a:moveTo>
                    <a:pt x="0" y="0"/>
                  </a:moveTo>
                  <a:lnTo>
                    <a:pt x="1764366" y="0"/>
                  </a:lnTo>
                  <a:lnTo>
                    <a:pt x="1764366" y="1655816"/>
                  </a:lnTo>
                  <a:lnTo>
                    <a:pt x="0" y="1655816"/>
                  </a:lnTo>
                  <a:close/>
                </a:path>
              </a:pathLst>
            </a:custGeom>
            <a:solidFill>
              <a:srgbClr val="48BC8C"/>
            </a:solidFill>
          </p:spPr>
        </p:sp>
        <p:sp>
          <p:nvSpPr>
            <p:cNvPr id="6" name="TextBox 6"/>
            <p:cNvSpPr txBox="1"/>
            <p:nvPr/>
          </p:nvSpPr>
          <p:spPr>
            <a:xfrm>
              <a:off x="0" y="-38100"/>
              <a:ext cx="1764366" cy="1693916"/>
            </a:xfrm>
            <a:prstGeom prst="rect">
              <a:avLst/>
            </a:prstGeom>
          </p:spPr>
          <p:txBody>
            <a:bodyPr lIns="50800" tIns="50800" rIns="50800" bIns="50800" rtlCol="0" anchor="ctr"/>
            <a:lstStyle/>
            <a:p>
              <a:pPr algn="ctr">
                <a:lnSpc>
                  <a:spcPts val="3640"/>
                </a:lnSpc>
              </a:pPr>
              <a:endParaRPr/>
            </a:p>
          </p:txBody>
        </p:sp>
      </p:grpSp>
      <p:sp>
        <p:nvSpPr>
          <p:cNvPr id="12" name="TextBox 9">
            <a:extLst>
              <a:ext uri="{FF2B5EF4-FFF2-40B4-BE49-F238E27FC236}">
                <a16:creationId xmlns:a16="http://schemas.microsoft.com/office/drawing/2014/main" id="{2961E0C2-E155-49A9-99DA-8BA847B69619}"/>
              </a:ext>
            </a:extLst>
          </p:cNvPr>
          <p:cNvSpPr txBox="1"/>
          <p:nvPr/>
        </p:nvSpPr>
        <p:spPr>
          <a:xfrm>
            <a:off x="990600" y="280787"/>
            <a:ext cx="9817165" cy="2264594"/>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Impact of Root Causes and Policy Issues on Health and Care Service Provision</a:t>
            </a:r>
          </a:p>
        </p:txBody>
      </p:sp>
      <p:sp>
        <p:nvSpPr>
          <p:cNvPr id="13" name="TextBox 10">
            <a:extLst>
              <a:ext uri="{FF2B5EF4-FFF2-40B4-BE49-F238E27FC236}">
                <a16:creationId xmlns:a16="http://schemas.microsoft.com/office/drawing/2014/main" id="{D6FE9A82-4B4A-432C-A6FA-7A59AD2CCD66}"/>
              </a:ext>
            </a:extLst>
          </p:cNvPr>
          <p:cNvSpPr txBox="1"/>
          <p:nvPr/>
        </p:nvSpPr>
        <p:spPr>
          <a:xfrm>
            <a:off x="295154" y="3390900"/>
            <a:ext cx="10144246" cy="5925661"/>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ü"/>
            </a:pPr>
            <a:r>
              <a:rPr lang="en-US" sz="2599" b="1" dirty="0">
                <a:solidFill>
                  <a:srgbClr val="272A2D"/>
                </a:solidFill>
                <a:latin typeface="Arial" panose="020B0604020202020204" pitchFamily="34" charset="0"/>
                <a:ea typeface="Canva Sans"/>
                <a:cs typeface="Arial" panose="020B0604020202020204" pitchFamily="34" charset="0"/>
                <a:sym typeface="Canva Sans"/>
              </a:rPr>
              <a:t>Organizational Learning Failure: </a:t>
            </a:r>
            <a:r>
              <a:rPr lang="en-US" sz="2599" dirty="0" err="1">
                <a:solidFill>
                  <a:srgbClr val="272A2D"/>
                </a:solidFill>
                <a:latin typeface="Arial" panose="020B0604020202020204" pitchFamily="34" charset="0"/>
                <a:ea typeface="Canva Sans"/>
                <a:cs typeface="Arial" panose="020B0604020202020204" pitchFamily="34" charset="0"/>
                <a:sym typeface="Canva Sans"/>
              </a:rPr>
              <a:t>Organisational</a:t>
            </a:r>
            <a:r>
              <a:rPr lang="en-US" sz="2599" dirty="0">
                <a:solidFill>
                  <a:srgbClr val="272A2D"/>
                </a:solidFill>
                <a:latin typeface="Arial" panose="020B0604020202020204" pitchFamily="34" charset="0"/>
                <a:ea typeface="Canva Sans"/>
                <a:cs typeface="Arial" panose="020B0604020202020204" pitchFamily="34" charset="0"/>
                <a:sym typeface="Canva Sans"/>
              </a:rPr>
              <a:t> learning failed when mid-1980s concerns were ignored or </a:t>
            </a:r>
            <a:r>
              <a:rPr lang="en-US" sz="2599" dirty="0" err="1">
                <a:solidFill>
                  <a:srgbClr val="272A2D"/>
                </a:solidFill>
                <a:latin typeface="Arial" panose="020B0604020202020204" pitchFamily="34" charset="0"/>
                <a:ea typeface="Canva Sans"/>
                <a:cs typeface="Arial" panose="020B0604020202020204" pitchFamily="34" charset="0"/>
                <a:sym typeface="Canva Sans"/>
              </a:rPr>
              <a:t>minimised</a:t>
            </a:r>
            <a:r>
              <a:rPr lang="en-US" sz="2599" dirty="0">
                <a:solidFill>
                  <a:srgbClr val="272A2D"/>
                </a:solidFill>
                <a:latin typeface="Arial" panose="020B0604020202020204" pitchFamily="34" charset="0"/>
                <a:ea typeface="Canva Sans"/>
                <a:cs typeface="Arial" panose="020B0604020202020204" pitchFamily="34" charset="0"/>
                <a:sym typeface="Canva Sans"/>
              </a:rPr>
              <a:t>, allowing hazardous practices to continue for nearly a decade (</a:t>
            </a:r>
            <a:r>
              <a:rPr lang="en-US" sz="2599" dirty="0" err="1">
                <a:solidFill>
                  <a:srgbClr val="272A2D"/>
                </a:solidFill>
                <a:latin typeface="Arial" panose="020B0604020202020204" pitchFamily="34" charset="0"/>
                <a:ea typeface="Canva Sans"/>
                <a:cs typeface="Arial" panose="020B0604020202020204" pitchFamily="34" charset="0"/>
                <a:sym typeface="Canva Sans"/>
              </a:rPr>
              <a:t>Kumah</a:t>
            </a:r>
            <a:r>
              <a:rPr lang="en-US" sz="2599" dirty="0">
                <a:solidFill>
                  <a:srgbClr val="272A2D"/>
                </a:solidFill>
                <a:latin typeface="Arial" panose="020B0604020202020204" pitchFamily="34" charset="0"/>
                <a:ea typeface="Canva Sans"/>
                <a:cs typeface="Arial" panose="020B0604020202020204" pitchFamily="34" charset="0"/>
                <a:sym typeface="Canva Sans"/>
              </a:rPr>
              <a:t>, 2025).</a:t>
            </a:r>
          </a:p>
          <a:p>
            <a:pPr marL="457200" indent="-457200" algn="just">
              <a:lnSpc>
                <a:spcPct val="150000"/>
              </a:lnSpc>
              <a:buFont typeface="Wingdings" panose="05000000000000000000" pitchFamily="2" charset="2"/>
              <a:buChar char="ü"/>
            </a:pPr>
            <a:r>
              <a:rPr lang="en-US" sz="2599" b="1" dirty="0">
                <a:solidFill>
                  <a:srgbClr val="272A2D"/>
                </a:solidFill>
                <a:latin typeface="Arial" panose="020B0604020202020204" pitchFamily="34" charset="0"/>
                <a:ea typeface="Canva Sans"/>
                <a:cs typeface="Arial" panose="020B0604020202020204" pitchFamily="34" charset="0"/>
                <a:sym typeface="Canva Sans"/>
              </a:rPr>
              <a:t>Resource Implications: </a:t>
            </a:r>
            <a:r>
              <a:rPr lang="en-US" sz="2599" dirty="0">
                <a:solidFill>
                  <a:srgbClr val="272A2D"/>
                </a:solidFill>
                <a:latin typeface="Arial" panose="020B0604020202020204" pitchFamily="34" charset="0"/>
                <a:ea typeface="Canva Sans"/>
                <a:cs typeface="Arial" panose="020B0604020202020204" pitchFamily="34" charset="0"/>
                <a:sym typeface="Canva Sans"/>
              </a:rPr>
              <a:t>The inquiry and remediation required two years of hearings with nearly 600 witnesses and significant public investment (</a:t>
            </a:r>
            <a:r>
              <a:rPr lang="en-US" sz="2599" dirty="0" err="1">
                <a:solidFill>
                  <a:srgbClr val="272A2D"/>
                </a:solidFill>
                <a:latin typeface="Arial" panose="020B0604020202020204" pitchFamily="34" charset="0"/>
                <a:ea typeface="Canva Sans"/>
                <a:cs typeface="Arial" panose="020B0604020202020204" pitchFamily="34" charset="0"/>
                <a:sym typeface="Canva Sans"/>
              </a:rPr>
              <a:t>Keyvan</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Zahir</a:t>
            </a:r>
            <a:r>
              <a:rPr lang="en-US" sz="2599" dirty="0">
                <a:solidFill>
                  <a:srgbClr val="272A2D"/>
                </a:solidFill>
                <a:latin typeface="Arial" panose="020B0604020202020204" pitchFamily="34" charset="0"/>
                <a:ea typeface="Canva Sans"/>
                <a:cs typeface="Arial" panose="020B0604020202020204" pitchFamily="34" charset="0"/>
                <a:sym typeface="Canva Sans"/>
              </a:rPr>
              <a:t>, 2001).</a:t>
            </a:r>
          </a:p>
          <a:p>
            <a:pPr marL="457200" indent="-457200" algn="just">
              <a:lnSpc>
                <a:spcPct val="150000"/>
              </a:lnSpc>
              <a:buFont typeface="Wingdings" panose="05000000000000000000" pitchFamily="2" charset="2"/>
              <a:buChar char="ü"/>
            </a:pPr>
            <a:r>
              <a:rPr lang="en-US" sz="2599" b="1" dirty="0">
                <a:solidFill>
                  <a:srgbClr val="272A2D"/>
                </a:solidFill>
                <a:latin typeface="Arial" panose="020B0604020202020204" pitchFamily="34" charset="0"/>
                <a:ea typeface="Canva Sans"/>
                <a:cs typeface="Arial" panose="020B0604020202020204" pitchFamily="34" charset="0"/>
                <a:sym typeface="Canva Sans"/>
              </a:rPr>
              <a:t>Professional Impact:</a:t>
            </a:r>
            <a:r>
              <a:rPr lang="en-US" sz="2599" dirty="0">
                <a:solidFill>
                  <a:srgbClr val="272A2D"/>
                </a:solidFill>
                <a:latin typeface="Arial" panose="020B0604020202020204" pitchFamily="34" charset="0"/>
                <a:ea typeface="Canva Sans"/>
                <a:cs typeface="Arial" panose="020B0604020202020204" pitchFamily="34" charset="0"/>
                <a:sym typeface="Canva Sans"/>
              </a:rPr>
              <a:t> The Inquiry acknowledged staff dedication but noted systemic dysfunction caused low morale, exhaustion, and stagnation.</a:t>
            </a:r>
          </a:p>
        </p:txBody>
      </p:sp>
    </p:spTree>
    <p:extLst>
      <p:ext uri="{BB962C8B-B14F-4D97-AF65-F5344CB8AC3E}">
        <p14:creationId xmlns:p14="http://schemas.microsoft.com/office/powerpoint/2010/main" val="3668820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38244" y="6897898"/>
            <a:ext cx="6202595" cy="3389102"/>
            <a:chOff x="0" y="0"/>
            <a:chExt cx="1633605" cy="892603"/>
          </a:xfrm>
        </p:grpSpPr>
        <p:sp>
          <p:nvSpPr>
            <p:cNvPr id="5" name="Freeform 5"/>
            <p:cNvSpPr/>
            <p:nvPr/>
          </p:nvSpPr>
          <p:spPr>
            <a:xfrm>
              <a:off x="0" y="0"/>
              <a:ext cx="1633605" cy="892603"/>
            </a:xfrm>
            <a:custGeom>
              <a:avLst/>
              <a:gdLst/>
              <a:ahLst/>
              <a:cxnLst/>
              <a:rect l="l" t="t" r="r" b="b"/>
              <a:pathLst>
                <a:path w="1633605" h="892603">
                  <a:moveTo>
                    <a:pt x="0" y="0"/>
                  </a:moveTo>
                  <a:lnTo>
                    <a:pt x="1633605" y="0"/>
                  </a:lnTo>
                  <a:lnTo>
                    <a:pt x="1633605" y="892603"/>
                  </a:lnTo>
                  <a:lnTo>
                    <a:pt x="0" y="892603"/>
                  </a:lnTo>
                  <a:close/>
                </a:path>
              </a:pathLst>
            </a:custGeom>
            <a:solidFill>
              <a:srgbClr val="48BC8C"/>
            </a:solidFill>
          </p:spPr>
        </p:sp>
        <p:sp>
          <p:nvSpPr>
            <p:cNvPr id="6" name="TextBox 6"/>
            <p:cNvSpPr txBox="1"/>
            <p:nvPr/>
          </p:nvSpPr>
          <p:spPr>
            <a:xfrm>
              <a:off x="0" y="-38100"/>
              <a:ext cx="1633605" cy="930703"/>
            </a:xfrm>
            <a:prstGeom prst="rect">
              <a:avLst/>
            </a:prstGeom>
          </p:spPr>
          <p:txBody>
            <a:bodyPr lIns="50800" tIns="50800" rIns="50800" bIns="50800" rtlCol="0" anchor="ctr"/>
            <a:lstStyle/>
            <a:p>
              <a:pPr algn="ctr">
                <a:lnSpc>
                  <a:spcPts val="3640"/>
                </a:lnSpc>
              </a:pPr>
              <a:endParaRPr/>
            </a:p>
          </p:txBody>
        </p:sp>
      </p:grpSp>
      <p:sp>
        <p:nvSpPr>
          <p:cNvPr id="9" name="TextBox 9"/>
          <p:cNvSpPr txBox="1"/>
          <p:nvPr/>
        </p:nvSpPr>
        <p:spPr>
          <a:xfrm>
            <a:off x="698434" y="1551683"/>
            <a:ext cx="8826565" cy="725711"/>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Report Structure</a:t>
            </a:r>
          </a:p>
        </p:txBody>
      </p:sp>
      <p:sp>
        <p:nvSpPr>
          <p:cNvPr id="10" name="TextBox 10"/>
          <p:cNvSpPr txBox="1"/>
          <p:nvPr/>
        </p:nvSpPr>
        <p:spPr>
          <a:xfrm>
            <a:off x="304800" y="2966603"/>
            <a:ext cx="6845365" cy="112588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This report is organized to facilitate comprehensive understanding:</a:t>
            </a:r>
          </a:p>
        </p:txBody>
      </p:sp>
      <p:sp>
        <p:nvSpPr>
          <p:cNvPr id="16" name="Freeform 16"/>
          <p:cNvSpPr/>
          <p:nvPr/>
        </p:nvSpPr>
        <p:spPr>
          <a:xfrm>
            <a:off x="16671705" y="5143500"/>
            <a:ext cx="1175190" cy="1175190"/>
          </a:xfrm>
          <a:custGeom>
            <a:avLst/>
            <a:gdLst/>
            <a:ahLst/>
            <a:cxnLst/>
            <a:rect l="l" t="t" r="r" b="b"/>
            <a:pathLst>
              <a:path w="1175190" h="1175190">
                <a:moveTo>
                  <a:pt x="0" y="0"/>
                </a:moveTo>
                <a:lnTo>
                  <a:pt x="1175190" y="0"/>
                </a:lnTo>
                <a:lnTo>
                  <a:pt x="1175190" y="1175190"/>
                </a:lnTo>
                <a:lnTo>
                  <a:pt x="0" y="11751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7" name="Freeform 17"/>
          <p:cNvSpPr/>
          <p:nvPr/>
        </p:nvSpPr>
        <p:spPr>
          <a:xfrm>
            <a:off x="14938907" y="849788"/>
            <a:ext cx="767080" cy="767080"/>
          </a:xfrm>
          <a:custGeom>
            <a:avLst/>
            <a:gdLst/>
            <a:ahLst/>
            <a:cxnLst/>
            <a:rect l="l" t="t" r="r" b="b"/>
            <a:pathLst>
              <a:path w="767080" h="767080">
                <a:moveTo>
                  <a:pt x="0" y="0"/>
                </a:moveTo>
                <a:lnTo>
                  <a:pt x="767080" y="0"/>
                </a:lnTo>
                <a:lnTo>
                  <a:pt x="767080" y="767080"/>
                </a:lnTo>
                <a:lnTo>
                  <a:pt x="0" y="7670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aphicFrame>
        <p:nvGraphicFramePr>
          <p:cNvPr id="11" name="Table 10">
            <a:extLst>
              <a:ext uri="{FF2B5EF4-FFF2-40B4-BE49-F238E27FC236}">
                <a16:creationId xmlns:a16="http://schemas.microsoft.com/office/drawing/2014/main" id="{0B4FEDAC-4632-4B8E-B335-37A4B5C58B7F}"/>
              </a:ext>
            </a:extLst>
          </p:cNvPr>
          <p:cNvGraphicFramePr>
            <a:graphicFrameLocks noGrp="1"/>
          </p:cNvGraphicFramePr>
          <p:nvPr>
            <p:extLst>
              <p:ext uri="{D42A27DB-BD31-4B8C-83A1-F6EECF244321}">
                <p14:modId xmlns:p14="http://schemas.microsoft.com/office/powerpoint/2010/main" val="1123061044"/>
              </p:ext>
            </p:extLst>
          </p:nvPr>
        </p:nvGraphicFramePr>
        <p:xfrm>
          <a:off x="7454965" y="1703487"/>
          <a:ext cx="9004236" cy="7031830"/>
        </p:xfrm>
        <a:graphic>
          <a:graphicData uri="http://schemas.openxmlformats.org/drawingml/2006/table">
            <a:tbl>
              <a:tblPr firstRow="1" firstCol="1" bandRow="1">
                <a:tableStyleId>{5C22544A-7EE6-4342-B048-85BDC9FD1C3A}</a:tableStyleId>
              </a:tblPr>
              <a:tblGrid>
                <a:gridCol w="4502118">
                  <a:extLst>
                    <a:ext uri="{9D8B030D-6E8A-4147-A177-3AD203B41FA5}">
                      <a16:colId xmlns:a16="http://schemas.microsoft.com/office/drawing/2014/main" val="699895520"/>
                    </a:ext>
                  </a:extLst>
                </a:gridCol>
                <a:gridCol w="4502118">
                  <a:extLst>
                    <a:ext uri="{9D8B030D-6E8A-4147-A177-3AD203B41FA5}">
                      <a16:colId xmlns:a16="http://schemas.microsoft.com/office/drawing/2014/main" val="3268903593"/>
                    </a:ext>
                  </a:extLst>
                </a:gridCol>
              </a:tblGrid>
              <a:tr h="1406366">
                <a:tc>
                  <a:txBody>
                    <a:bodyPr/>
                    <a:lstStyle/>
                    <a:p>
                      <a:pPr algn="ctr">
                        <a:lnSpc>
                          <a:spcPct val="150000"/>
                        </a:lnSpc>
                        <a:spcAft>
                          <a:spcPts val="800"/>
                        </a:spcAft>
                      </a:pPr>
                      <a:r>
                        <a:rPr lang="en-GB" sz="1600" dirty="0">
                          <a:effectLst/>
                        </a:rPr>
                        <a:t>Section 1</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dirty="0">
                          <a:effectLst/>
                        </a:rPr>
                        <a:t>Introduction and Context: Outlines Bristol’s significance and report objectives.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916488"/>
                  </a:ext>
                </a:extLst>
              </a:tr>
              <a:tr h="1406366">
                <a:tc>
                  <a:txBody>
                    <a:bodyPr/>
                    <a:lstStyle/>
                    <a:p>
                      <a:pPr algn="ctr">
                        <a:lnSpc>
                          <a:spcPct val="150000"/>
                        </a:lnSpc>
                        <a:spcAft>
                          <a:spcPts val="800"/>
                        </a:spcAft>
                      </a:pPr>
                      <a:r>
                        <a:rPr lang="en-GB" sz="1600">
                          <a:effectLst/>
                        </a:rPr>
                        <a:t>Section 2</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a:effectLst/>
                        </a:rPr>
                        <a:t>Theoretical Analysis: Applies Swiss Cheese Model, RCA, Fishbone Diagram, and Systems Theory</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5398918"/>
                  </a:ext>
                </a:extLst>
              </a:tr>
              <a:tr h="1406366">
                <a:tc>
                  <a:txBody>
                    <a:bodyPr/>
                    <a:lstStyle/>
                    <a:p>
                      <a:pPr algn="ctr">
                        <a:lnSpc>
                          <a:spcPct val="150000"/>
                        </a:lnSpc>
                        <a:spcAft>
                          <a:spcPts val="800"/>
                        </a:spcAft>
                      </a:pPr>
                      <a:r>
                        <a:rPr lang="en-GB" sz="1600">
                          <a:effectLst/>
                        </a:rPr>
                        <a:t>Section 3</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a:effectLst/>
                        </a:rPr>
                        <a:t>Policy Review: NHS governance, accountability, and professional regulation gaps worsen quality issues.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1276967"/>
                  </a:ext>
                </a:extLst>
              </a:tr>
              <a:tr h="1894722">
                <a:tc>
                  <a:txBody>
                    <a:bodyPr/>
                    <a:lstStyle/>
                    <a:p>
                      <a:pPr algn="ctr">
                        <a:lnSpc>
                          <a:spcPct val="150000"/>
                        </a:lnSpc>
                        <a:spcAft>
                          <a:spcPts val="800"/>
                        </a:spcAft>
                      </a:pPr>
                      <a:r>
                        <a:rPr lang="en-GB" sz="1600">
                          <a:effectLst/>
                        </a:rPr>
                        <a:t>Section 4</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a:effectLst/>
                        </a:rPr>
                        <a:t>Impacts on patient outcomes, public trust, organisational learning, resource allocation, and workforce wellbeing will be assessed.</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2156202"/>
                  </a:ext>
                </a:extLst>
              </a:tr>
              <a:tr h="918010">
                <a:tc>
                  <a:txBody>
                    <a:bodyPr/>
                    <a:lstStyle/>
                    <a:p>
                      <a:pPr algn="ctr">
                        <a:lnSpc>
                          <a:spcPct val="150000"/>
                        </a:lnSpc>
                        <a:spcAft>
                          <a:spcPts val="800"/>
                        </a:spcAft>
                      </a:pPr>
                      <a:r>
                        <a:rPr lang="en-GB" sz="1600">
                          <a:effectLst/>
                        </a:rPr>
                        <a:t>Section 5</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dirty="0">
                          <a:effectLst/>
                        </a:rPr>
                        <a:t>Provides recommendations into actionable guidance for modern healthcare systems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7023920"/>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4916" y="9258300"/>
            <a:ext cx="3086100" cy="1028700"/>
            <a:chOff x="0" y="0"/>
            <a:chExt cx="812800" cy="270933"/>
          </a:xfrm>
        </p:grpSpPr>
        <p:sp>
          <p:nvSpPr>
            <p:cNvPr id="5" name="Freeform 5"/>
            <p:cNvSpPr/>
            <p:nvPr/>
          </p:nvSpPr>
          <p:spPr>
            <a:xfrm>
              <a:off x="0" y="0"/>
              <a:ext cx="812800" cy="270933"/>
            </a:xfrm>
            <a:custGeom>
              <a:avLst/>
              <a:gdLst/>
              <a:ahLst/>
              <a:cxnLst/>
              <a:rect l="l" t="t" r="r" b="b"/>
              <a:pathLst>
                <a:path w="812800" h="270933">
                  <a:moveTo>
                    <a:pt x="0" y="0"/>
                  </a:moveTo>
                  <a:lnTo>
                    <a:pt x="812800" y="0"/>
                  </a:lnTo>
                  <a:lnTo>
                    <a:pt x="812800" y="270933"/>
                  </a:lnTo>
                  <a:lnTo>
                    <a:pt x="0" y="270933"/>
                  </a:lnTo>
                  <a:close/>
                </a:path>
              </a:pathLst>
            </a:custGeom>
            <a:solidFill>
              <a:srgbClr val="48BC8C"/>
            </a:solidFill>
          </p:spPr>
        </p:sp>
        <p:sp>
          <p:nvSpPr>
            <p:cNvPr id="6" name="TextBox 6"/>
            <p:cNvSpPr txBox="1"/>
            <p:nvPr/>
          </p:nvSpPr>
          <p:spPr>
            <a:xfrm>
              <a:off x="0" y="-38100"/>
              <a:ext cx="812800" cy="309033"/>
            </a:xfrm>
            <a:prstGeom prst="rect">
              <a:avLst/>
            </a:prstGeom>
          </p:spPr>
          <p:txBody>
            <a:bodyPr lIns="50800" tIns="50800" rIns="50800" bIns="50800" rtlCol="0" anchor="ctr"/>
            <a:lstStyle/>
            <a:p>
              <a:pPr algn="ctr">
                <a:lnSpc>
                  <a:spcPts val="3640"/>
                </a:lnSpc>
              </a:pPr>
              <a:endParaRPr/>
            </a:p>
          </p:txBody>
        </p:sp>
      </p:grpSp>
      <p:sp>
        <p:nvSpPr>
          <p:cNvPr id="9" name="TextBox 9"/>
          <p:cNvSpPr txBox="1"/>
          <p:nvPr/>
        </p:nvSpPr>
        <p:spPr>
          <a:xfrm>
            <a:off x="1981200" y="1104900"/>
            <a:ext cx="5549966" cy="725711"/>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Conclusion</a:t>
            </a:r>
          </a:p>
        </p:txBody>
      </p:sp>
      <p:grpSp>
        <p:nvGrpSpPr>
          <p:cNvPr id="10" name="Group 10"/>
          <p:cNvGrpSpPr/>
          <p:nvPr/>
        </p:nvGrpSpPr>
        <p:grpSpPr>
          <a:xfrm>
            <a:off x="13785127" y="-103215"/>
            <a:ext cx="4502873" cy="10390215"/>
            <a:chOff x="0" y="0"/>
            <a:chExt cx="1185942" cy="2736517"/>
          </a:xfrm>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solidFill>
              <a:srgbClr val="7CE495"/>
            </a:solidFill>
          </p:spPr>
        </p:sp>
        <p:sp>
          <p:nvSpPr>
            <p:cNvPr id="12" name="TextBox 12"/>
            <p:cNvSpPr txBox="1"/>
            <p:nvPr/>
          </p:nvSpPr>
          <p:spPr>
            <a:xfrm>
              <a:off x="0" y="-38100"/>
              <a:ext cx="1185942" cy="2774617"/>
            </a:xfrm>
            <a:prstGeom prst="rect">
              <a:avLst/>
            </a:prstGeom>
          </p:spPr>
          <p:txBody>
            <a:bodyPr lIns="50800" tIns="50800" rIns="50800" bIns="50800" rtlCol="0" anchor="ctr"/>
            <a:lstStyle/>
            <a:p>
              <a:pPr algn="ctr">
                <a:lnSpc>
                  <a:spcPts val="3640"/>
                </a:lnSpc>
              </a:pPr>
              <a:endParaRPr/>
            </a:p>
          </p:txBody>
        </p:sp>
      </p:grpSp>
      <p:grpSp>
        <p:nvGrpSpPr>
          <p:cNvPr id="13" name="Group 13"/>
          <p:cNvGrpSpPr/>
          <p:nvPr/>
        </p:nvGrpSpPr>
        <p:grpSpPr>
          <a:xfrm>
            <a:off x="12098385" y="1334650"/>
            <a:ext cx="5769369" cy="8014685"/>
            <a:chOff x="0" y="0"/>
            <a:chExt cx="731610" cy="1016337"/>
          </a:xfrm>
        </p:grpSpPr>
        <p:sp>
          <p:nvSpPr>
            <p:cNvPr id="14" name="Freeform 14"/>
            <p:cNvSpPr/>
            <p:nvPr/>
          </p:nvSpPr>
          <p:spPr>
            <a:xfrm>
              <a:off x="0" y="0"/>
              <a:ext cx="731610" cy="1016337"/>
            </a:xfrm>
            <a:custGeom>
              <a:avLst/>
              <a:gdLst/>
              <a:ahLst/>
              <a:cxnLst/>
              <a:rect l="l" t="t" r="r" b="b"/>
              <a:pathLst>
                <a:path w="731610" h="1016337">
                  <a:moveTo>
                    <a:pt x="0" y="0"/>
                  </a:moveTo>
                  <a:lnTo>
                    <a:pt x="731610" y="0"/>
                  </a:lnTo>
                  <a:lnTo>
                    <a:pt x="731610" y="1016337"/>
                  </a:lnTo>
                  <a:lnTo>
                    <a:pt x="0" y="1016337"/>
                  </a:lnTo>
                  <a:close/>
                </a:path>
              </a:pathLst>
            </a:custGeom>
            <a:blipFill>
              <a:blip r:embed="rId3"/>
              <a:stretch>
                <a:fillRect l="-54253" r="-54253"/>
              </a:stretch>
            </a:blipFill>
          </p:spPr>
        </p:sp>
      </p:grpSp>
      <p:sp>
        <p:nvSpPr>
          <p:cNvPr id="15" name="TextBox 15"/>
          <p:cNvSpPr txBox="1"/>
          <p:nvPr/>
        </p:nvSpPr>
        <p:spPr>
          <a:xfrm>
            <a:off x="228600" y="2356717"/>
            <a:ext cx="10040725" cy="5325689"/>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 Bristol Inquiry revealed that systemic failures in governance and accountability, not just individual errors, caused the tragedy.</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Excess mortality resulted from embedded organizational shortcomings like weak oversight and underdeveloped audit systems.</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 absence of robust clinical governance and professional regulation allowed avoidable harm to persist.</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Bristol's legacy underscores the critical need for transparent and accountable quality assurance frameworks in healthcare.</a:t>
            </a:r>
          </a:p>
        </p:txBody>
      </p:sp>
      <p:sp>
        <p:nvSpPr>
          <p:cNvPr id="20" name="Freeform 20"/>
          <p:cNvSpPr/>
          <p:nvPr/>
        </p:nvSpPr>
        <p:spPr>
          <a:xfrm>
            <a:off x="11510791" y="3214476"/>
            <a:ext cx="1175190" cy="1175190"/>
          </a:xfrm>
          <a:custGeom>
            <a:avLst/>
            <a:gdLst/>
            <a:ahLst/>
            <a:cxnLst/>
            <a:rect l="l" t="t" r="r" b="b"/>
            <a:pathLst>
              <a:path w="1175190" h="1175190">
                <a:moveTo>
                  <a:pt x="0" y="0"/>
                </a:moveTo>
                <a:lnTo>
                  <a:pt x="1175189" y="0"/>
                </a:lnTo>
                <a:lnTo>
                  <a:pt x="1175189" y="1175189"/>
                </a:lnTo>
                <a:lnTo>
                  <a:pt x="0" y="1175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1" name="Freeform 21"/>
          <p:cNvSpPr/>
          <p:nvPr/>
        </p:nvSpPr>
        <p:spPr>
          <a:xfrm>
            <a:off x="10415948" y="3802425"/>
            <a:ext cx="587240" cy="587240"/>
          </a:xfrm>
          <a:custGeom>
            <a:avLst/>
            <a:gdLst/>
            <a:ahLst/>
            <a:cxnLst/>
            <a:rect l="l" t="t" r="r" b="b"/>
            <a:pathLst>
              <a:path w="587240" h="587240">
                <a:moveTo>
                  <a:pt x="0" y="0"/>
                </a:moveTo>
                <a:lnTo>
                  <a:pt x="587240" y="0"/>
                </a:lnTo>
                <a:lnTo>
                  <a:pt x="587240" y="587240"/>
                </a:lnTo>
                <a:lnTo>
                  <a:pt x="0" y="5872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extLst>
      <p:ext uri="{BB962C8B-B14F-4D97-AF65-F5344CB8AC3E}">
        <p14:creationId xmlns:p14="http://schemas.microsoft.com/office/powerpoint/2010/main" val="3152085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A324-0737-F0DA-1F7D-10CBE06D7C3F}"/>
              </a:ext>
            </a:extLst>
          </p:cNvPr>
          <p:cNvSpPr>
            <a:spLocks noGrp="1"/>
          </p:cNvSpPr>
          <p:nvPr>
            <p:ph type="title"/>
          </p:nvPr>
        </p:nvSpPr>
        <p:spPr>
          <a:xfrm>
            <a:off x="1295400" y="800100"/>
            <a:ext cx="2826283" cy="643242"/>
          </a:xfrm>
        </p:spPr>
        <p:txBody>
          <a:bodyPr>
            <a:normAutofit fontScale="90000"/>
          </a:bodyPr>
          <a:lstStyle/>
          <a:p>
            <a:r>
              <a:rPr lang="en-US" sz="3600" b="1" dirty="0">
                <a:solidFill>
                  <a:schemeClr val="tx1"/>
                </a:solidFill>
                <a:latin typeface="Arial Black" panose="020B0A04020102020204" pitchFamily="34" charset="0"/>
                <a:cs typeface="Arial" panose="020B0604020202020204" pitchFamily="34" charset="0"/>
              </a:rPr>
              <a:t>References</a:t>
            </a:r>
          </a:p>
        </p:txBody>
      </p:sp>
      <p:sp>
        <p:nvSpPr>
          <p:cNvPr id="11" name="Rectangle 5">
            <a:extLst>
              <a:ext uri="{FF2B5EF4-FFF2-40B4-BE49-F238E27FC236}">
                <a16:creationId xmlns:a16="http://schemas.microsoft.com/office/drawing/2014/main" id="{97502896-E0C5-7370-8988-A33777F9AFAE}"/>
              </a:ext>
            </a:extLst>
          </p:cNvPr>
          <p:cNvSpPr>
            <a:spLocks noChangeArrowheads="1"/>
          </p:cNvSpPr>
          <p:nvPr/>
        </p:nvSpPr>
        <p:spPr bwMode="auto">
          <a:xfrm>
            <a:off x="914400" y="1508626"/>
            <a:ext cx="15235881" cy="7978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0" rIns="137160" bIns="0" numCol="1" anchor="ctr" anchorCtr="0" compatLnSpc="1">
            <a:prstTxWarp prst="textNoShape">
              <a:avLst/>
            </a:prstTxWarp>
            <a:spAutoFit/>
          </a:bodyPr>
          <a:lstStyle/>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Bailie, R., Bailie, J., Larkins, S. and Broughton, E. (2017). Editorial: Continuous Quality Improvement (CQI)—Advancing Understanding of Design, Application, Impact, and Evaluation of CQI Approaches.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Public Health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https://doi.org/10.3389/fpubh.2017.00306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Bennett, S. (2025). Deviance normalised? An analysis of British cover-ups informed by actor-network theory.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Studies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pp.1–21.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https://doi.org/10.1080/00207233.2025.2563486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Keyvan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Zahir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(2001).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Clinical governance in the UK NHS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GOV.UK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https://assets.publishing.service.gov.uk/media/57a08d59ed915d622c001935/Clinical-governance-in-the-UK-NHS.pdf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Kumah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(2025). Adverse event reporting and patient safety: the role of a just culture.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Health Services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https://doi.org/10.3389/frhs.2025.1581516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Kumah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Nwogu, C.N.,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Issah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Obot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Kanamitie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Sifa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J.S. and Aidoo, L.A. (2024). Cause-and-Effect (Fishbone) Diagram: a Tool for Generating and Organizing Quality Improvement Ideas.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Innovations Journals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7(2), pp.85–87.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https://doi.org/10.36401/JQSH-23-42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Liepelt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 and Kirchhoff, R. (2025). Hospital managers’ experiences of conducting a root cause analysis: a case study following a sentinel event.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Health Services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https://doi.org/10.3389/frhs.2025.1566335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Liu, Y., Yang, Y., Jia, C. and Shi, Z. (2024). The Application Progress of Swiss Cheese Model in Safety Management of Nursing Care.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Biosciences and Medicines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12(12), pp.402–410.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https://doi.org/10.4236/jbm.2024.1212032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NHS England (2022).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Governance, Patient Safety and Quality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NHS England.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https://www.england.nhs.uk/mat-transformation/matrons-handbook/governance-patient-safety-and-quality/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Powell, M. (2021). The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whistleblower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stages model in British National Health Service Inquiries.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Health Organization and Management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ahead-of-print(ahead-of-print).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https://doi.org/10.1108/jhom-10-2020-0388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Powell, M. (2023). Comparing perspectives on organisational silence: an analysis of the Gosport inquiry.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Health Organization and Management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37(1).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https://doi.org/10.1108/jhom-07-2022-0202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Samra, R., Bottle, A. and Aylin, P. (2015). Monitoring patient safety in primary care: an exploratory study using in-depth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semistructured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interviews: Table 1.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BMJ Open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5(9), p.e008128.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https://doi.org/10.1136/bmjopen-2015-008128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Tagaram</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S.D. and Chen, C. (2024).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Quality Tools and Techniques (Fishbone Diagram, Pareto Chart, Process Map)</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Nih.gov.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https://www.ncbi.nlm.nih.gov/books/NBK607994/</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van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Dael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 Reader, T., Gillespie,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Freise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 Darzi, A. and Mayer, E. (2022). Do national policies for complaint handling in English hospitals support quality improvement? Lessons from a case study.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the Royal Society of Medicine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115(10), p.014107682210982.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https://doi.org/10.1177/01410768221098247</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Wiegmann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D.A., J. Wood, L., N. Cohen, T.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Shappell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S.A. (2022). Understanding the ‘Swiss cheese model’ and its application to patient safety.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Patient Safety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18(2), pp.119–123.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https://www.ncbi.nlm.nih.gov/pmc/articles/PMC8514562/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Yazeed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Kaud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McKeon, D., Lydon, S. and O’Connor, P. (2023). Measuring and monitoring patient safety in hospitals in the Republic of Ireland.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Irish Journal of Medical Science (1971 -)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192(6), pp.2581–2593.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https://doi.org/10.1007/s11845-023-03336-3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spcAft>
                <a:spcPts val="1200"/>
              </a:spcAft>
            </a:pPr>
            <a:endParaRPr lang="en-US" sz="12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86213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4563305"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rot="578115">
            <a:off x="11117218" y="-320786"/>
            <a:ext cx="744613" cy="10953495"/>
            <a:chOff x="0" y="0"/>
            <a:chExt cx="196112" cy="2884871"/>
          </a:xfrm>
        </p:grpSpPr>
        <p:sp>
          <p:nvSpPr>
            <p:cNvPr id="7" name="Freeform 7"/>
            <p:cNvSpPr/>
            <p:nvPr/>
          </p:nvSpPr>
          <p:spPr>
            <a:xfrm>
              <a:off x="0" y="0"/>
              <a:ext cx="196112" cy="2884871"/>
            </a:xfrm>
            <a:custGeom>
              <a:avLst/>
              <a:gdLst/>
              <a:ahLst/>
              <a:cxnLst/>
              <a:rect l="l" t="t" r="r" b="b"/>
              <a:pathLst>
                <a:path w="196112" h="2884871">
                  <a:moveTo>
                    <a:pt x="0" y="0"/>
                  </a:moveTo>
                  <a:lnTo>
                    <a:pt x="196112" y="0"/>
                  </a:lnTo>
                  <a:lnTo>
                    <a:pt x="196112" y="2884871"/>
                  </a:lnTo>
                  <a:lnTo>
                    <a:pt x="0" y="2884871"/>
                  </a:lnTo>
                  <a:close/>
                </a:path>
              </a:pathLst>
            </a:custGeom>
            <a:gradFill rotWithShape="1">
              <a:gsLst>
                <a:gs pos="0">
                  <a:srgbClr val="272A2D">
                    <a:alpha val="20475"/>
                  </a:srgbClr>
                </a:gs>
                <a:gs pos="50000">
                  <a:srgbClr val="272A2D">
                    <a:alpha val="0"/>
                  </a:srgbClr>
                </a:gs>
                <a:gs pos="100000">
                  <a:srgbClr val="272A2D">
                    <a:alpha val="0"/>
                  </a:srgbClr>
                </a:gs>
              </a:gsLst>
              <a:lin ang="0"/>
            </a:gradFill>
          </p:spPr>
        </p:sp>
        <p:sp>
          <p:nvSpPr>
            <p:cNvPr id="8" name="TextBox 8"/>
            <p:cNvSpPr txBox="1"/>
            <p:nvPr/>
          </p:nvSpPr>
          <p:spPr>
            <a:xfrm>
              <a:off x="0" y="-38100"/>
              <a:ext cx="196112" cy="2922971"/>
            </a:xfrm>
            <a:prstGeom prst="rect">
              <a:avLst/>
            </a:prstGeom>
          </p:spPr>
          <p:txBody>
            <a:bodyPr lIns="50800" tIns="50800" rIns="50800" bIns="50800" rtlCol="0" anchor="ctr"/>
            <a:lstStyle/>
            <a:p>
              <a:pPr algn="ctr">
                <a:lnSpc>
                  <a:spcPts val="3640"/>
                </a:lnSpc>
              </a:pPr>
              <a:endParaRPr/>
            </a:p>
          </p:txBody>
        </p:sp>
      </p:grpSp>
      <p:sp>
        <p:nvSpPr>
          <p:cNvPr id="9" name="Freeform 9"/>
          <p:cNvSpPr/>
          <p:nvPr/>
        </p:nvSpPr>
        <p:spPr>
          <a:xfrm>
            <a:off x="7012138" y="7986817"/>
            <a:ext cx="1383909" cy="1383909"/>
          </a:xfrm>
          <a:custGeom>
            <a:avLst/>
            <a:gdLst/>
            <a:ahLst/>
            <a:cxnLst/>
            <a:rect l="l" t="t" r="r" b="b"/>
            <a:pathLst>
              <a:path w="1383909" h="1383909">
                <a:moveTo>
                  <a:pt x="0" y="0"/>
                </a:moveTo>
                <a:lnTo>
                  <a:pt x="1383910" y="0"/>
                </a:lnTo>
                <a:lnTo>
                  <a:pt x="1383910" y="1383910"/>
                </a:lnTo>
                <a:lnTo>
                  <a:pt x="0" y="13839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2" name="Freeform 12"/>
          <p:cNvSpPr/>
          <p:nvPr/>
        </p:nvSpPr>
        <p:spPr>
          <a:xfrm>
            <a:off x="15144411" y="4956422"/>
            <a:ext cx="668048" cy="668048"/>
          </a:xfrm>
          <a:custGeom>
            <a:avLst/>
            <a:gdLst/>
            <a:ahLst/>
            <a:cxnLst/>
            <a:rect l="l" t="t" r="r" b="b"/>
            <a:pathLst>
              <a:path w="668048" h="668048">
                <a:moveTo>
                  <a:pt x="0" y="0"/>
                </a:moveTo>
                <a:lnTo>
                  <a:pt x="668049" y="0"/>
                </a:lnTo>
                <a:lnTo>
                  <a:pt x="668049" y="668048"/>
                </a:lnTo>
                <a:lnTo>
                  <a:pt x="0" y="6680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3" name="TextBox 13"/>
          <p:cNvSpPr txBox="1"/>
          <p:nvPr/>
        </p:nvSpPr>
        <p:spPr>
          <a:xfrm>
            <a:off x="567402" y="3513810"/>
            <a:ext cx="11268313" cy="1664751"/>
          </a:xfrm>
          <a:prstGeom prst="rect">
            <a:avLst/>
          </a:prstGeom>
        </p:spPr>
        <p:txBody>
          <a:bodyPr lIns="0" tIns="0" rIns="0" bIns="0" rtlCol="0" anchor="t">
            <a:spAutoFit/>
          </a:bodyPr>
          <a:lstStyle/>
          <a:p>
            <a:pPr algn="l">
              <a:lnSpc>
                <a:spcPts val="12944"/>
              </a:lnSpc>
            </a:pPr>
            <a:r>
              <a:rPr lang="en-US" sz="14382" b="1" dirty="0">
                <a:solidFill>
                  <a:schemeClr val="accent2"/>
                </a:solidFill>
                <a:latin typeface="Open Sauce Heavy"/>
                <a:ea typeface="Open Sauce Heavy"/>
                <a:cs typeface="Open Sauce Heavy"/>
                <a:sym typeface="Open Sauce Heavy"/>
              </a:rPr>
              <a:t>Thank you</a:t>
            </a:r>
          </a:p>
        </p:txBody>
      </p:sp>
      <p:sp>
        <p:nvSpPr>
          <p:cNvPr id="19" name="AutoShape 19"/>
          <p:cNvSpPr/>
          <p:nvPr/>
        </p:nvSpPr>
        <p:spPr>
          <a:xfrm>
            <a:off x="567402" y="5155962"/>
            <a:ext cx="5865898" cy="0"/>
          </a:xfrm>
          <a:prstGeom prst="line">
            <a:avLst/>
          </a:prstGeom>
          <a:ln w="57150" cap="rnd">
            <a:solidFill>
              <a:srgbClr val="272A2D"/>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1878</Words>
  <Application>Microsoft Office PowerPoint</Application>
  <PresentationFormat>Custom</PresentationFormat>
  <Paragraphs>81</Paragraphs>
  <Slides>16</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 Black</vt:lpstr>
      <vt:lpstr>Courier New</vt:lpstr>
      <vt:lpstr>Arial</vt:lpstr>
      <vt:lpstr>Times New Roman</vt:lpstr>
      <vt:lpstr>Calibri</vt:lpstr>
      <vt:lpstr>Wingdings</vt:lpstr>
      <vt:lpstr>Trebuchet MS</vt:lpstr>
      <vt:lpstr>Open Sauce Heavy</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2025-07-26T10:06:43Z</dcterms:created>
  <dcterms:modified xsi:type="dcterms:W3CDTF">2025-11-17T13:01:14Z</dcterms:modified>
  <dc:identifier/>
</cp:coreProperties>
</file>