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9" r:id="rId3"/>
    <p:sldId id="257" r:id="rId4"/>
    <p:sldId id="258" r:id="rId5"/>
    <p:sldId id="263" r:id="rId6"/>
    <p:sldId id="264" r:id="rId7"/>
    <p:sldId id="265" r:id="rId8"/>
    <p:sldId id="269" r:id="rId9"/>
    <p:sldId id="268" r:id="rId10"/>
    <p:sldId id="271" r:id="rId11"/>
    <p:sldId id="272" r:id="rId12"/>
    <p:sldId id="266" r:id="rId13"/>
    <p:sldId id="273" r:id="rId14"/>
    <p:sldId id="274" r:id="rId15"/>
    <p:sldId id="275" r:id="rId16"/>
    <p:sldId id="277" r:id="rId17"/>
    <p:sldId id="279" r:id="rId18"/>
    <p:sldId id="281" r:id="rId19"/>
    <p:sldId id="282" r:id="rId20"/>
    <p:sldId id="283" r:id="rId21"/>
    <p:sldId id="287" r:id="rId22"/>
    <p:sldId id="288" r:id="rId23"/>
    <p:sldId id="290" r:id="rId24"/>
    <p:sldId id="289" r:id="rId25"/>
    <p:sldId id="292" r:id="rId26"/>
    <p:sldId id="293" r:id="rId27"/>
    <p:sldId id="295" r:id="rId28"/>
    <p:sldId id="299" r:id="rId29"/>
    <p:sldId id="296" r:id="rId30"/>
    <p:sldId id="297" r:id="rId31"/>
    <p:sldId id="300" r:id="rId32"/>
    <p:sldId id="301" r:id="rId33"/>
    <p:sldId id="302" r:id="rId34"/>
    <p:sldId id="304" r:id="rId35"/>
    <p:sldId id="306" r:id="rId36"/>
    <p:sldId id="307" r:id="rId37"/>
    <p:sldId id="30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zione predefinita" id="{320DF880-1CC8-46D4-A901-5244C9CB71EF}">
          <p14:sldIdLst>
            <p14:sldId id="256"/>
            <p14:sldId id="259"/>
            <p14:sldId id="257"/>
            <p14:sldId id="258"/>
            <p14:sldId id="263"/>
          </p14:sldIdLst>
        </p14:section>
        <p14:section name="Sezione senza titolo" id="{7E2A5EE2-4FE9-48EC-80A9-06CC4CD0BD10}">
          <p14:sldIdLst>
            <p14:sldId id="264"/>
            <p14:sldId id="265"/>
            <p14:sldId id="269"/>
            <p14:sldId id="268"/>
            <p14:sldId id="271"/>
            <p14:sldId id="272"/>
            <p14:sldId id="266"/>
            <p14:sldId id="273"/>
            <p14:sldId id="274"/>
            <p14:sldId id="275"/>
            <p14:sldId id="277"/>
            <p14:sldId id="279"/>
            <p14:sldId id="281"/>
            <p14:sldId id="282"/>
            <p14:sldId id="283"/>
            <p14:sldId id="287"/>
            <p14:sldId id="288"/>
            <p14:sldId id="290"/>
            <p14:sldId id="289"/>
            <p14:sldId id="292"/>
            <p14:sldId id="293"/>
            <p14:sldId id="295"/>
            <p14:sldId id="299"/>
            <p14:sldId id="296"/>
            <p14:sldId id="297"/>
            <p14:sldId id="300"/>
            <p14:sldId id="301"/>
            <p14:sldId id="302"/>
          </p14:sldIdLst>
        </p14:section>
        <p14:section name="Sezione senza titolo" id="{4321DF8F-F240-4D64-8030-42647D5C47EB}">
          <p14:sldIdLst>
            <p14:sldId id="304"/>
            <p14:sldId id="306"/>
            <p14:sldId id="307"/>
            <p14:sldId id="30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Stile con tema 1 - Colore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84"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F21774-5592-4E1E-8CB9-419A6BC0B767}"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it-IT"/>
        </a:p>
      </dgm:t>
    </dgm:pt>
    <dgm:pt modelId="{C4C460D2-21D9-43D8-9974-77E0662285F0}">
      <dgm:prSet phldrT="[Testo]"/>
      <dgm:spPr/>
      <dgm:t>
        <a:bodyPr/>
        <a:lstStyle/>
        <a:p>
          <a:r>
            <a:rPr lang="it-IT" dirty="0"/>
            <a:t>COMPETITORS</a:t>
          </a:r>
        </a:p>
      </dgm:t>
    </dgm:pt>
    <dgm:pt modelId="{8E88FEB8-EA69-4A1B-8B50-24FEF43309C5}" type="parTrans" cxnId="{BD528850-2707-48D0-8263-5A58665C4F6C}">
      <dgm:prSet/>
      <dgm:spPr/>
      <dgm:t>
        <a:bodyPr/>
        <a:lstStyle/>
        <a:p>
          <a:endParaRPr lang="it-IT"/>
        </a:p>
      </dgm:t>
    </dgm:pt>
    <dgm:pt modelId="{B9CCDF5E-02F0-4BB3-A1FF-D226248C4F89}" type="sibTrans" cxnId="{BD528850-2707-48D0-8263-5A58665C4F6C}">
      <dgm:prSet/>
      <dgm:spPr/>
      <dgm:t>
        <a:bodyPr/>
        <a:lstStyle/>
        <a:p>
          <a:endParaRPr lang="it-IT"/>
        </a:p>
      </dgm:t>
    </dgm:pt>
    <dgm:pt modelId="{CCED4076-441D-46F6-B9FE-D9AE9FEF4130}">
      <dgm:prSet phldrT="[Testo]"/>
      <dgm:spPr/>
      <dgm:t>
        <a:bodyPr/>
        <a:lstStyle/>
        <a:p>
          <a:r>
            <a:rPr lang="it-IT" dirty="0"/>
            <a:t>SUPPLIERS</a:t>
          </a:r>
        </a:p>
      </dgm:t>
    </dgm:pt>
    <dgm:pt modelId="{AD25E3F2-FCF7-4003-ABD3-2C31981C7B23}" type="parTrans" cxnId="{25AAEE4B-3908-4A92-8C2E-A68BC6CF1F04}">
      <dgm:prSet/>
      <dgm:spPr/>
      <dgm:t>
        <a:bodyPr/>
        <a:lstStyle/>
        <a:p>
          <a:endParaRPr lang="it-IT"/>
        </a:p>
      </dgm:t>
    </dgm:pt>
    <dgm:pt modelId="{A2531982-DB2D-4942-B3C7-C8D2CF54DAA3}" type="sibTrans" cxnId="{25AAEE4B-3908-4A92-8C2E-A68BC6CF1F04}">
      <dgm:prSet/>
      <dgm:spPr/>
      <dgm:t>
        <a:bodyPr/>
        <a:lstStyle/>
        <a:p>
          <a:endParaRPr lang="it-IT"/>
        </a:p>
      </dgm:t>
    </dgm:pt>
    <dgm:pt modelId="{98345987-146D-4439-ADB2-3345462AE6E1}">
      <dgm:prSet phldrT="[Testo]"/>
      <dgm:spPr/>
      <dgm:t>
        <a:bodyPr/>
        <a:lstStyle/>
        <a:p>
          <a:r>
            <a:rPr lang="it-IT" dirty="0"/>
            <a:t>DISTRIBUITION CHANNEL</a:t>
          </a:r>
        </a:p>
      </dgm:t>
    </dgm:pt>
    <dgm:pt modelId="{38FA8F22-04B8-4039-89C6-90BFA9CF4C22}" type="parTrans" cxnId="{2CC459E0-45AD-41D6-BBED-834F01C3997F}">
      <dgm:prSet/>
      <dgm:spPr/>
      <dgm:t>
        <a:bodyPr/>
        <a:lstStyle/>
        <a:p>
          <a:endParaRPr lang="it-IT"/>
        </a:p>
      </dgm:t>
    </dgm:pt>
    <dgm:pt modelId="{BFC67C5A-CE12-4405-A02A-E791FBB2600B}" type="sibTrans" cxnId="{2CC459E0-45AD-41D6-BBED-834F01C3997F}">
      <dgm:prSet/>
      <dgm:spPr/>
      <dgm:t>
        <a:bodyPr/>
        <a:lstStyle/>
        <a:p>
          <a:endParaRPr lang="it-IT"/>
        </a:p>
      </dgm:t>
    </dgm:pt>
    <dgm:pt modelId="{8886E5B8-B119-4807-9752-FBBF2467CB7E}">
      <dgm:prSet phldrT="[Testo]"/>
      <dgm:spPr/>
      <dgm:t>
        <a:bodyPr/>
        <a:lstStyle/>
        <a:p>
          <a:r>
            <a:rPr lang="it-IT" dirty="0"/>
            <a:t>CUSTUMERS</a:t>
          </a:r>
        </a:p>
      </dgm:t>
    </dgm:pt>
    <dgm:pt modelId="{572B0288-999D-488A-863F-3DFACE20C855}" type="parTrans" cxnId="{DEC59A46-34FF-44F9-8323-ED5E7CABCF74}">
      <dgm:prSet/>
      <dgm:spPr/>
      <dgm:t>
        <a:bodyPr/>
        <a:lstStyle/>
        <a:p>
          <a:endParaRPr lang="it-IT"/>
        </a:p>
      </dgm:t>
    </dgm:pt>
    <dgm:pt modelId="{C88C80FE-3211-45C7-AEE3-1F476AA17DE5}" type="sibTrans" cxnId="{DEC59A46-34FF-44F9-8323-ED5E7CABCF74}">
      <dgm:prSet/>
      <dgm:spPr/>
      <dgm:t>
        <a:bodyPr/>
        <a:lstStyle/>
        <a:p>
          <a:endParaRPr lang="it-IT"/>
        </a:p>
      </dgm:t>
    </dgm:pt>
    <dgm:pt modelId="{612EC169-0B55-4E1E-9E10-951078764A34}">
      <dgm:prSet phldrT="[Testo]"/>
      <dgm:spPr/>
      <dgm:t>
        <a:bodyPr/>
        <a:lstStyle/>
        <a:p>
          <a:r>
            <a:rPr lang="it-IT" dirty="0"/>
            <a:t>PUBLIC </a:t>
          </a:r>
        </a:p>
      </dgm:t>
    </dgm:pt>
    <dgm:pt modelId="{E6E22C2D-2D90-4748-ADBD-75724C5AEBC3}" type="parTrans" cxnId="{2952247D-0102-4A57-970C-E19E5CDE058B}">
      <dgm:prSet/>
      <dgm:spPr/>
      <dgm:t>
        <a:bodyPr/>
        <a:lstStyle/>
        <a:p>
          <a:endParaRPr lang="it-IT"/>
        </a:p>
      </dgm:t>
    </dgm:pt>
    <dgm:pt modelId="{07593702-52CD-4ED5-B321-676A31BA01D9}" type="sibTrans" cxnId="{2952247D-0102-4A57-970C-E19E5CDE058B}">
      <dgm:prSet/>
      <dgm:spPr/>
      <dgm:t>
        <a:bodyPr/>
        <a:lstStyle/>
        <a:p>
          <a:endParaRPr lang="it-IT"/>
        </a:p>
      </dgm:t>
    </dgm:pt>
    <dgm:pt modelId="{4D260829-16FD-4CC2-93E7-DD8576D8CEC4}" type="pres">
      <dgm:prSet presAssocID="{A7F21774-5592-4E1E-8CB9-419A6BC0B767}" presName="cycle" presStyleCnt="0">
        <dgm:presLayoutVars>
          <dgm:dir/>
          <dgm:resizeHandles val="exact"/>
        </dgm:presLayoutVars>
      </dgm:prSet>
      <dgm:spPr/>
    </dgm:pt>
    <dgm:pt modelId="{7E1A558C-73F1-4875-B8B4-15A1A54183C4}" type="pres">
      <dgm:prSet presAssocID="{C4C460D2-21D9-43D8-9974-77E0662285F0}" presName="node" presStyleLbl="node1" presStyleIdx="0" presStyleCnt="5">
        <dgm:presLayoutVars>
          <dgm:bulletEnabled val="1"/>
        </dgm:presLayoutVars>
      </dgm:prSet>
      <dgm:spPr/>
    </dgm:pt>
    <dgm:pt modelId="{455FAD11-7FB1-4D9E-8D5D-73F36C6C4743}" type="pres">
      <dgm:prSet presAssocID="{C4C460D2-21D9-43D8-9974-77E0662285F0}" presName="spNode" presStyleCnt="0"/>
      <dgm:spPr/>
    </dgm:pt>
    <dgm:pt modelId="{B2E80478-58A2-4BEE-8AD6-D4E253AD920C}" type="pres">
      <dgm:prSet presAssocID="{B9CCDF5E-02F0-4BB3-A1FF-D226248C4F89}" presName="sibTrans" presStyleLbl="sibTrans1D1" presStyleIdx="0" presStyleCnt="5"/>
      <dgm:spPr/>
    </dgm:pt>
    <dgm:pt modelId="{7CFB463B-C4F1-4D5E-ADD3-639A19EAC8F3}" type="pres">
      <dgm:prSet presAssocID="{CCED4076-441D-46F6-B9FE-D9AE9FEF4130}" presName="node" presStyleLbl="node1" presStyleIdx="1" presStyleCnt="5">
        <dgm:presLayoutVars>
          <dgm:bulletEnabled val="1"/>
        </dgm:presLayoutVars>
      </dgm:prSet>
      <dgm:spPr/>
    </dgm:pt>
    <dgm:pt modelId="{DB49ECEB-0FA7-4934-A734-D588473A3833}" type="pres">
      <dgm:prSet presAssocID="{CCED4076-441D-46F6-B9FE-D9AE9FEF4130}" presName="spNode" presStyleCnt="0"/>
      <dgm:spPr/>
    </dgm:pt>
    <dgm:pt modelId="{CC8B96DC-36A6-49CE-9D4E-1F7277352C96}" type="pres">
      <dgm:prSet presAssocID="{A2531982-DB2D-4942-B3C7-C8D2CF54DAA3}" presName="sibTrans" presStyleLbl="sibTrans1D1" presStyleIdx="1" presStyleCnt="5"/>
      <dgm:spPr/>
    </dgm:pt>
    <dgm:pt modelId="{8897B70C-D2DE-4F00-8D4F-18D85727A777}" type="pres">
      <dgm:prSet presAssocID="{98345987-146D-4439-ADB2-3345462AE6E1}" presName="node" presStyleLbl="node1" presStyleIdx="2" presStyleCnt="5">
        <dgm:presLayoutVars>
          <dgm:bulletEnabled val="1"/>
        </dgm:presLayoutVars>
      </dgm:prSet>
      <dgm:spPr/>
    </dgm:pt>
    <dgm:pt modelId="{9F07456D-AF2F-4F82-B009-24D7EF21A8D7}" type="pres">
      <dgm:prSet presAssocID="{98345987-146D-4439-ADB2-3345462AE6E1}" presName="spNode" presStyleCnt="0"/>
      <dgm:spPr/>
    </dgm:pt>
    <dgm:pt modelId="{FE390B6F-F084-4F27-91B7-D8A6C793BAA9}" type="pres">
      <dgm:prSet presAssocID="{BFC67C5A-CE12-4405-A02A-E791FBB2600B}" presName="sibTrans" presStyleLbl="sibTrans1D1" presStyleIdx="2" presStyleCnt="5"/>
      <dgm:spPr/>
    </dgm:pt>
    <dgm:pt modelId="{E0411303-BBD7-4D9D-9754-12B1DC5A3060}" type="pres">
      <dgm:prSet presAssocID="{8886E5B8-B119-4807-9752-FBBF2467CB7E}" presName="node" presStyleLbl="node1" presStyleIdx="3" presStyleCnt="5">
        <dgm:presLayoutVars>
          <dgm:bulletEnabled val="1"/>
        </dgm:presLayoutVars>
      </dgm:prSet>
      <dgm:spPr/>
    </dgm:pt>
    <dgm:pt modelId="{D25599DB-5A20-430E-81EB-AC74683DB82F}" type="pres">
      <dgm:prSet presAssocID="{8886E5B8-B119-4807-9752-FBBF2467CB7E}" presName="spNode" presStyleCnt="0"/>
      <dgm:spPr/>
    </dgm:pt>
    <dgm:pt modelId="{B8F3A687-16A2-45F9-82C2-6E1421EC10C9}" type="pres">
      <dgm:prSet presAssocID="{C88C80FE-3211-45C7-AEE3-1F476AA17DE5}" presName="sibTrans" presStyleLbl="sibTrans1D1" presStyleIdx="3" presStyleCnt="5"/>
      <dgm:spPr/>
    </dgm:pt>
    <dgm:pt modelId="{50AEDE5C-A4B2-42CA-A8E2-4510E7BBA306}" type="pres">
      <dgm:prSet presAssocID="{612EC169-0B55-4E1E-9E10-951078764A34}" presName="node" presStyleLbl="node1" presStyleIdx="4" presStyleCnt="5">
        <dgm:presLayoutVars>
          <dgm:bulletEnabled val="1"/>
        </dgm:presLayoutVars>
      </dgm:prSet>
      <dgm:spPr/>
    </dgm:pt>
    <dgm:pt modelId="{ACE31944-07C2-425A-AC3C-405184B054B9}" type="pres">
      <dgm:prSet presAssocID="{612EC169-0B55-4E1E-9E10-951078764A34}" presName="spNode" presStyleCnt="0"/>
      <dgm:spPr/>
    </dgm:pt>
    <dgm:pt modelId="{3CCBFC37-6A81-4883-A4C0-8AE980A6B963}" type="pres">
      <dgm:prSet presAssocID="{07593702-52CD-4ED5-B321-676A31BA01D9}" presName="sibTrans" presStyleLbl="sibTrans1D1" presStyleIdx="4" presStyleCnt="5"/>
      <dgm:spPr/>
    </dgm:pt>
  </dgm:ptLst>
  <dgm:cxnLst>
    <dgm:cxn modelId="{3F476718-3E08-4A8A-959D-07D131DE9C55}" type="presOf" srcId="{98345987-146D-4439-ADB2-3345462AE6E1}" destId="{8897B70C-D2DE-4F00-8D4F-18D85727A777}" srcOrd="0" destOrd="0" presId="urn:microsoft.com/office/officeart/2005/8/layout/cycle6"/>
    <dgm:cxn modelId="{5A616224-03D2-44B9-9C34-4CEFD17B0256}" type="presOf" srcId="{612EC169-0B55-4E1E-9E10-951078764A34}" destId="{50AEDE5C-A4B2-42CA-A8E2-4510E7BBA306}" srcOrd="0" destOrd="0" presId="urn:microsoft.com/office/officeart/2005/8/layout/cycle6"/>
    <dgm:cxn modelId="{FEB9FE27-CB31-4231-A283-59A8159EA324}" type="presOf" srcId="{CCED4076-441D-46F6-B9FE-D9AE9FEF4130}" destId="{7CFB463B-C4F1-4D5E-ADD3-639A19EAC8F3}" srcOrd="0" destOrd="0" presId="urn:microsoft.com/office/officeart/2005/8/layout/cycle6"/>
    <dgm:cxn modelId="{75C0C12B-0536-466F-9D52-63E330792A11}" type="presOf" srcId="{8886E5B8-B119-4807-9752-FBBF2467CB7E}" destId="{E0411303-BBD7-4D9D-9754-12B1DC5A3060}" srcOrd="0" destOrd="0" presId="urn:microsoft.com/office/officeart/2005/8/layout/cycle6"/>
    <dgm:cxn modelId="{DEC59A46-34FF-44F9-8323-ED5E7CABCF74}" srcId="{A7F21774-5592-4E1E-8CB9-419A6BC0B767}" destId="{8886E5B8-B119-4807-9752-FBBF2467CB7E}" srcOrd="3" destOrd="0" parTransId="{572B0288-999D-488A-863F-3DFACE20C855}" sibTransId="{C88C80FE-3211-45C7-AEE3-1F476AA17DE5}"/>
    <dgm:cxn modelId="{25AAEE4B-3908-4A92-8C2E-A68BC6CF1F04}" srcId="{A7F21774-5592-4E1E-8CB9-419A6BC0B767}" destId="{CCED4076-441D-46F6-B9FE-D9AE9FEF4130}" srcOrd="1" destOrd="0" parTransId="{AD25E3F2-FCF7-4003-ABD3-2C31981C7B23}" sibTransId="{A2531982-DB2D-4942-B3C7-C8D2CF54DAA3}"/>
    <dgm:cxn modelId="{BD528850-2707-48D0-8263-5A58665C4F6C}" srcId="{A7F21774-5592-4E1E-8CB9-419A6BC0B767}" destId="{C4C460D2-21D9-43D8-9974-77E0662285F0}" srcOrd="0" destOrd="0" parTransId="{8E88FEB8-EA69-4A1B-8B50-24FEF43309C5}" sibTransId="{B9CCDF5E-02F0-4BB3-A1FF-D226248C4F89}"/>
    <dgm:cxn modelId="{CE96DF5A-C663-4DC3-861E-AC34A551F9CD}" type="presOf" srcId="{A2531982-DB2D-4942-B3C7-C8D2CF54DAA3}" destId="{CC8B96DC-36A6-49CE-9D4E-1F7277352C96}" srcOrd="0" destOrd="0" presId="urn:microsoft.com/office/officeart/2005/8/layout/cycle6"/>
    <dgm:cxn modelId="{2952247D-0102-4A57-970C-E19E5CDE058B}" srcId="{A7F21774-5592-4E1E-8CB9-419A6BC0B767}" destId="{612EC169-0B55-4E1E-9E10-951078764A34}" srcOrd="4" destOrd="0" parTransId="{E6E22C2D-2D90-4748-ADBD-75724C5AEBC3}" sibTransId="{07593702-52CD-4ED5-B321-676A31BA01D9}"/>
    <dgm:cxn modelId="{54AD8497-2B58-47AB-8091-DBC1096E61A6}" type="presOf" srcId="{C88C80FE-3211-45C7-AEE3-1F476AA17DE5}" destId="{B8F3A687-16A2-45F9-82C2-6E1421EC10C9}" srcOrd="0" destOrd="0" presId="urn:microsoft.com/office/officeart/2005/8/layout/cycle6"/>
    <dgm:cxn modelId="{CDB8D6AA-F5FD-4B1F-A1FB-C7A2B3CCE742}" type="presOf" srcId="{BFC67C5A-CE12-4405-A02A-E791FBB2600B}" destId="{FE390B6F-F084-4F27-91B7-D8A6C793BAA9}" srcOrd="0" destOrd="0" presId="urn:microsoft.com/office/officeart/2005/8/layout/cycle6"/>
    <dgm:cxn modelId="{90CFF5B8-7512-49BB-B679-65493AF10B3F}" type="presOf" srcId="{07593702-52CD-4ED5-B321-676A31BA01D9}" destId="{3CCBFC37-6A81-4883-A4C0-8AE980A6B963}" srcOrd="0" destOrd="0" presId="urn:microsoft.com/office/officeart/2005/8/layout/cycle6"/>
    <dgm:cxn modelId="{0EAB59D2-F8AB-4232-B188-AEDC82694815}" type="presOf" srcId="{B9CCDF5E-02F0-4BB3-A1FF-D226248C4F89}" destId="{B2E80478-58A2-4BEE-8AD6-D4E253AD920C}" srcOrd="0" destOrd="0" presId="urn:microsoft.com/office/officeart/2005/8/layout/cycle6"/>
    <dgm:cxn modelId="{EFF782D3-3F7A-46C4-A50E-5C17AA400AE5}" type="presOf" srcId="{C4C460D2-21D9-43D8-9974-77E0662285F0}" destId="{7E1A558C-73F1-4875-B8B4-15A1A54183C4}" srcOrd="0" destOrd="0" presId="urn:microsoft.com/office/officeart/2005/8/layout/cycle6"/>
    <dgm:cxn modelId="{2CC459E0-45AD-41D6-BBED-834F01C3997F}" srcId="{A7F21774-5592-4E1E-8CB9-419A6BC0B767}" destId="{98345987-146D-4439-ADB2-3345462AE6E1}" srcOrd="2" destOrd="0" parTransId="{38FA8F22-04B8-4039-89C6-90BFA9CF4C22}" sibTransId="{BFC67C5A-CE12-4405-A02A-E791FBB2600B}"/>
    <dgm:cxn modelId="{49B675F8-ED67-48FE-A35A-1BF72C2C8F42}" type="presOf" srcId="{A7F21774-5592-4E1E-8CB9-419A6BC0B767}" destId="{4D260829-16FD-4CC2-93E7-DD8576D8CEC4}" srcOrd="0" destOrd="0" presId="urn:microsoft.com/office/officeart/2005/8/layout/cycle6"/>
    <dgm:cxn modelId="{2F2D6DD8-6E70-41AE-9516-2C80C0D3C4FE}" type="presParOf" srcId="{4D260829-16FD-4CC2-93E7-DD8576D8CEC4}" destId="{7E1A558C-73F1-4875-B8B4-15A1A54183C4}" srcOrd="0" destOrd="0" presId="urn:microsoft.com/office/officeart/2005/8/layout/cycle6"/>
    <dgm:cxn modelId="{D5B90C6E-AA52-4876-89ED-FF6D8CF6DB92}" type="presParOf" srcId="{4D260829-16FD-4CC2-93E7-DD8576D8CEC4}" destId="{455FAD11-7FB1-4D9E-8D5D-73F36C6C4743}" srcOrd="1" destOrd="0" presId="urn:microsoft.com/office/officeart/2005/8/layout/cycle6"/>
    <dgm:cxn modelId="{0CE3A0C8-29F2-4EA8-BEDF-1DF8F4719BCD}" type="presParOf" srcId="{4D260829-16FD-4CC2-93E7-DD8576D8CEC4}" destId="{B2E80478-58A2-4BEE-8AD6-D4E253AD920C}" srcOrd="2" destOrd="0" presId="urn:microsoft.com/office/officeart/2005/8/layout/cycle6"/>
    <dgm:cxn modelId="{2866C91D-B012-4BA8-B262-1BEE9C28F98B}" type="presParOf" srcId="{4D260829-16FD-4CC2-93E7-DD8576D8CEC4}" destId="{7CFB463B-C4F1-4D5E-ADD3-639A19EAC8F3}" srcOrd="3" destOrd="0" presId="urn:microsoft.com/office/officeart/2005/8/layout/cycle6"/>
    <dgm:cxn modelId="{7C4F8942-10BA-4393-B24A-FDAC6465283C}" type="presParOf" srcId="{4D260829-16FD-4CC2-93E7-DD8576D8CEC4}" destId="{DB49ECEB-0FA7-4934-A734-D588473A3833}" srcOrd="4" destOrd="0" presId="urn:microsoft.com/office/officeart/2005/8/layout/cycle6"/>
    <dgm:cxn modelId="{CAF09FD6-580F-4EBA-804F-60C1C2F7B826}" type="presParOf" srcId="{4D260829-16FD-4CC2-93E7-DD8576D8CEC4}" destId="{CC8B96DC-36A6-49CE-9D4E-1F7277352C96}" srcOrd="5" destOrd="0" presId="urn:microsoft.com/office/officeart/2005/8/layout/cycle6"/>
    <dgm:cxn modelId="{EB176241-64E6-4658-BF94-8EFB982F6879}" type="presParOf" srcId="{4D260829-16FD-4CC2-93E7-DD8576D8CEC4}" destId="{8897B70C-D2DE-4F00-8D4F-18D85727A777}" srcOrd="6" destOrd="0" presId="urn:microsoft.com/office/officeart/2005/8/layout/cycle6"/>
    <dgm:cxn modelId="{6FC249B2-8B4F-4575-9DFB-92C02293C925}" type="presParOf" srcId="{4D260829-16FD-4CC2-93E7-DD8576D8CEC4}" destId="{9F07456D-AF2F-4F82-B009-24D7EF21A8D7}" srcOrd="7" destOrd="0" presId="urn:microsoft.com/office/officeart/2005/8/layout/cycle6"/>
    <dgm:cxn modelId="{B30BBDF8-5689-4606-8FAD-6512C65D9D86}" type="presParOf" srcId="{4D260829-16FD-4CC2-93E7-DD8576D8CEC4}" destId="{FE390B6F-F084-4F27-91B7-D8A6C793BAA9}" srcOrd="8" destOrd="0" presId="urn:microsoft.com/office/officeart/2005/8/layout/cycle6"/>
    <dgm:cxn modelId="{FAFACFC0-80F6-4D28-84C0-EC144CE1DE43}" type="presParOf" srcId="{4D260829-16FD-4CC2-93E7-DD8576D8CEC4}" destId="{E0411303-BBD7-4D9D-9754-12B1DC5A3060}" srcOrd="9" destOrd="0" presId="urn:microsoft.com/office/officeart/2005/8/layout/cycle6"/>
    <dgm:cxn modelId="{367A6787-C863-40C6-B240-96E70ED05908}" type="presParOf" srcId="{4D260829-16FD-4CC2-93E7-DD8576D8CEC4}" destId="{D25599DB-5A20-430E-81EB-AC74683DB82F}" srcOrd="10" destOrd="0" presId="urn:microsoft.com/office/officeart/2005/8/layout/cycle6"/>
    <dgm:cxn modelId="{D26B6EF6-B139-4B01-9C37-40D987FF4855}" type="presParOf" srcId="{4D260829-16FD-4CC2-93E7-DD8576D8CEC4}" destId="{B8F3A687-16A2-45F9-82C2-6E1421EC10C9}" srcOrd="11" destOrd="0" presId="urn:microsoft.com/office/officeart/2005/8/layout/cycle6"/>
    <dgm:cxn modelId="{756D616F-F6C6-4E3A-AB1D-4A9A59537A0C}" type="presParOf" srcId="{4D260829-16FD-4CC2-93E7-DD8576D8CEC4}" destId="{50AEDE5C-A4B2-42CA-A8E2-4510E7BBA306}" srcOrd="12" destOrd="0" presId="urn:microsoft.com/office/officeart/2005/8/layout/cycle6"/>
    <dgm:cxn modelId="{19CB5554-0A8E-49A8-8942-499DA1AB7081}" type="presParOf" srcId="{4D260829-16FD-4CC2-93E7-DD8576D8CEC4}" destId="{ACE31944-07C2-425A-AC3C-405184B054B9}" srcOrd="13" destOrd="0" presId="urn:microsoft.com/office/officeart/2005/8/layout/cycle6"/>
    <dgm:cxn modelId="{97F6240A-698E-4CA0-ACA0-58922C5E7F74}" type="presParOf" srcId="{4D260829-16FD-4CC2-93E7-DD8576D8CEC4}" destId="{3CCBFC37-6A81-4883-A4C0-8AE980A6B96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A558C-73F1-4875-B8B4-15A1A54183C4}">
      <dsp:nvSpPr>
        <dsp:cNvPr id="0" name=""/>
        <dsp:cNvSpPr/>
      </dsp:nvSpPr>
      <dsp:spPr>
        <a:xfrm>
          <a:off x="4232934" y="3316"/>
          <a:ext cx="2109366" cy="137108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kern="1200" dirty="0"/>
            <a:t>COMPETITORS</a:t>
          </a:r>
        </a:p>
      </dsp:txBody>
      <dsp:txXfrm>
        <a:off x="4299865" y="70247"/>
        <a:ext cx="1975504" cy="1237226"/>
      </dsp:txXfrm>
    </dsp:sp>
    <dsp:sp modelId="{B2E80478-58A2-4BEE-8AD6-D4E253AD920C}">
      <dsp:nvSpPr>
        <dsp:cNvPr id="0" name=""/>
        <dsp:cNvSpPr/>
      </dsp:nvSpPr>
      <dsp:spPr>
        <a:xfrm>
          <a:off x="2548272" y="688860"/>
          <a:ext cx="5478690" cy="5478690"/>
        </a:xfrm>
        <a:custGeom>
          <a:avLst/>
          <a:gdLst/>
          <a:ahLst/>
          <a:cxnLst/>
          <a:rect l="0" t="0" r="0" b="0"/>
          <a:pathLst>
            <a:path>
              <a:moveTo>
                <a:pt x="3808519" y="217267"/>
              </a:moveTo>
              <a:arcTo wR="2739345" hR="2739345" stAng="17578401" swAng="19615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CFB463B-C4F1-4D5E-ADD3-639A19EAC8F3}">
      <dsp:nvSpPr>
        <dsp:cNvPr id="0" name=""/>
        <dsp:cNvSpPr/>
      </dsp:nvSpPr>
      <dsp:spPr>
        <a:xfrm>
          <a:off x="6838206" y="1896157"/>
          <a:ext cx="2109366" cy="137108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kern="1200" dirty="0"/>
            <a:t>SUPPLIERS</a:t>
          </a:r>
        </a:p>
      </dsp:txBody>
      <dsp:txXfrm>
        <a:off x="6905137" y="1963088"/>
        <a:ext cx="1975504" cy="1237226"/>
      </dsp:txXfrm>
    </dsp:sp>
    <dsp:sp modelId="{CC8B96DC-36A6-49CE-9D4E-1F7277352C96}">
      <dsp:nvSpPr>
        <dsp:cNvPr id="0" name=""/>
        <dsp:cNvSpPr/>
      </dsp:nvSpPr>
      <dsp:spPr>
        <a:xfrm>
          <a:off x="2548272" y="688860"/>
          <a:ext cx="5478690" cy="5478690"/>
        </a:xfrm>
        <a:custGeom>
          <a:avLst/>
          <a:gdLst/>
          <a:ahLst/>
          <a:cxnLst/>
          <a:rect l="0" t="0" r="0" b="0"/>
          <a:pathLst>
            <a:path>
              <a:moveTo>
                <a:pt x="5474931" y="2595895"/>
              </a:moveTo>
              <a:arcTo wR="2739345" hR="2739345" stAng="21419895" swAng="21962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897B70C-D2DE-4F00-8D4F-18D85727A777}">
      <dsp:nvSpPr>
        <dsp:cNvPr id="0" name=""/>
        <dsp:cNvSpPr/>
      </dsp:nvSpPr>
      <dsp:spPr>
        <a:xfrm>
          <a:off x="5843080" y="4958838"/>
          <a:ext cx="2109366" cy="137108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kern="1200" dirty="0"/>
            <a:t>DISTRIBUITION CHANNEL</a:t>
          </a:r>
        </a:p>
      </dsp:txBody>
      <dsp:txXfrm>
        <a:off x="5910011" y="5025769"/>
        <a:ext cx="1975504" cy="1237226"/>
      </dsp:txXfrm>
    </dsp:sp>
    <dsp:sp modelId="{FE390B6F-F084-4F27-91B7-D8A6C793BAA9}">
      <dsp:nvSpPr>
        <dsp:cNvPr id="0" name=""/>
        <dsp:cNvSpPr/>
      </dsp:nvSpPr>
      <dsp:spPr>
        <a:xfrm>
          <a:off x="2548272" y="688860"/>
          <a:ext cx="5478690" cy="5478690"/>
        </a:xfrm>
        <a:custGeom>
          <a:avLst/>
          <a:gdLst/>
          <a:ahLst/>
          <a:cxnLst/>
          <a:rect l="0" t="0" r="0" b="0"/>
          <a:pathLst>
            <a:path>
              <a:moveTo>
                <a:pt x="3283925" y="5424013"/>
              </a:moveTo>
              <a:arcTo wR="2739345" hR="2739345" stAng="4711994" swAng="137601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411303-BBD7-4D9D-9754-12B1DC5A3060}">
      <dsp:nvSpPr>
        <dsp:cNvPr id="0" name=""/>
        <dsp:cNvSpPr/>
      </dsp:nvSpPr>
      <dsp:spPr>
        <a:xfrm>
          <a:off x="2622787" y="4958838"/>
          <a:ext cx="2109366" cy="137108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kern="1200" dirty="0"/>
            <a:t>CUSTUMERS</a:t>
          </a:r>
        </a:p>
      </dsp:txBody>
      <dsp:txXfrm>
        <a:off x="2689718" y="5025769"/>
        <a:ext cx="1975504" cy="1237226"/>
      </dsp:txXfrm>
    </dsp:sp>
    <dsp:sp modelId="{B8F3A687-16A2-45F9-82C2-6E1421EC10C9}">
      <dsp:nvSpPr>
        <dsp:cNvPr id="0" name=""/>
        <dsp:cNvSpPr/>
      </dsp:nvSpPr>
      <dsp:spPr>
        <a:xfrm>
          <a:off x="2548272" y="688860"/>
          <a:ext cx="5478690" cy="5478690"/>
        </a:xfrm>
        <a:custGeom>
          <a:avLst/>
          <a:gdLst/>
          <a:ahLst/>
          <a:cxnLst/>
          <a:rect l="0" t="0" r="0" b="0"/>
          <a:pathLst>
            <a:path>
              <a:moveTo>
                <a:pt x="457770" y="4255401"/>
              </a:moveTo>
              <a:arcTo wR="2739345" hR="2739345" stAng="8783810" swAng="21962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0AEDE5C-A4B2-42CA-A8E2-4510E7BBA306}">
      <dsp:nvSpPr>
        <dsp:cNvPr id="0" name=""/>
        <dsp:cNvSpPr/>
      </dsp:nvSpPr>
      <dsp:spPr>
        <a:xfrm>
          <a:off x="1627661" y="1896157"/>
          <a:ext cx="2109366" cy="137108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kern="1200" dirty="0"/>
            <a:t>PUBLIC </a:t>
          </a:r>
        </a:p>
      </dsp:txBody>
      <dsp:txXfrm>
        <a:off x="1694592" y="1963088"/>
        <a:ext cx="1975504" cy="1237226"/>
      </dsp:txXfrm>
    </dsp:sp>
    <dsp:sp modelId="{3CCBFC37-6A81-4883-A4C0-8AE980A6B963}">
      <dsp:nvSpPr>
        <dsp:cNvPr id="0" name=""/>
        <dsp:cNvSpPr/>
      </dsp:nvSpPr>
      <dsp:spPr>
        <a:xfrm>
          <a:off x="2548272" y="688860"/>
          <a:ext cx="5478690" cy="5478690"/>
        </a:xfrm>
        <a:custGeom>
          <a:avLst/>
          <a:gdLst/>
          <a:ahLst/>
          <a:cxnLst/>
          <a:rect l="0" t="0" r="0" b="0"/>
          <a:pathLst>
            <a:path>
              <a:moveTo>
                <a:pt x="477307" y="1194289"/>
              </a:moveTo>
              <a:arcTo wR="2739345" hR="2739345" stAng="12860071" swAng="19615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titolo">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lvl1pPr algn="l">
              <a:defRPr/>
            </a:lvl1pPr>
          </a:lstStyle>
          <a:p>
            <a:fld id="{6A340BDB-533D-4B98-B069-5AFB5105B659}" type="datetimeFigureOut">
              <a:rPr lang="it-IT" smtClean="0"/>
              <a:t>07/08/2019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150C3E6A-4D36-4B58-B062-33B199FB8346}" type="slidenum">
              <a:rPr lang="it-IT" smtClean="0"/>
              <a:t>‹N›</a:t>
            </a:fld>
            <a:endParaRPr lang="it-IT"/>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541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6A340BDB-533D-4B98-B069-5AFB5105B659}" type="datetimeFigureOut">
              <a:rPr lang="it-IT" smtClean="0"/>
              <a:t>07/08/2019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150C3E6A-4D36-4B58-B062-33B199FB8346}" type="slidenum">
              <a:rPr lang="it-IT" smtClean="0"/>
              <a:t>‹N›</a:t>
            </a:fld>
            <a:endParaRPr lang="it-IT"/>
          </a:p>
        </p:txBody>
      </p:sp>
    </p:spTree>
    <p:extLst>
      <p:ext uri="{BB962C8B-B14F-4D97-AF65-F5344CB8AC3E}">
        <p14:creationId xmlns:p14="http://schemas.microsoft.com/office/powerpoint/2010/main" val="3682148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Intestazione sezione">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6A340BDB-533D-4B98-B069-5AFB5105B659}" type="datetimeFigureOut">
              <a:rPr lang="it-IT" smtClean="0"/>
              <a:t>07/08/2019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150C3E6A-4D36-4B58-B062-33B199FB8346}" type="slidenum">
              <a:rPr lang="it-IT" smtClean="0"/>
              <a:t>‹N›</a:t>
            </a:fld>
            <a:endParaRPr lang="it-IT"/>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9977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6A340BDB-533D-4B98-B069-5AFB5105B659}" type="datetimeFigureOut">
              <a:rPr lang="it-IT" smtClean="0"/>
              <a:t>07/08/2019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150C3E6A-4D36-4B58-B062-33B199FB8346}" type="slidenum">
              <a:rPr lang="it-IT" smtClean="0"/>
              <a:t>‹N›</a:t>
            </a:fld>
            <a:endParaRPr lang="it-IT"/>
          </a:p>
        </p:txBody>
      </p:sp>
    </p:spTree>
    <p:extLst>
      <p:ext uri="{BB962C8B-B14F-4D97-AF65-F5344CB8AC3E}">
        <p14:creationId xmlns:p14="http://schemas.microsoft.com/office/powerpoint/2010/main" val="1721010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024128" y="2967788"/>
            <a:ext cx="4754880" cy="334157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it-IT"/>
              <a:t>Fare clic per modificare gli stili del testo dello schema</a:t>
            </a:r>
          </a:p>
        </p:txBody>
      </p:sp>
      <p:sp>
        <p:nvSpPr>
          <p:cNvPr id="6" name="Content Placeholder 5"/>
          <p:cNvSpPr>
            <a:spLocks noGrp="1"/>
          </p:cNvSpPr>
          <p:nvPr>
            <p:ph sz="quarter" idx="4"/>
          </p:nvPr>
        </p:nvSpPr>
        <p:spPr>
          <a:xfrm>
            <a:off x="5990888" y="2967788"/>
            <a:ext cx="4754880" cy="334157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6A340BDB-533D-4B98-B069-5AFB5105B659}" type="datetimeFigureOut">
              <a:rPr lang="it-IT" smtClean="0"/>
              <a:t>07/08/2019</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150C3E6A-4D36-4B58-B062-33B199FB8346}" type="slidenum">
              <a:rPr lang="it-IT" smtClean="0"/>
              <a:t>‹N›</a:t>
            </a:fld>
            <a:endParaRPr lang="it-IT"/>
          </a:p>
        </p:txBody>
      </p:sp>
    </p:spTree>
    <p:extLst>
      <p:ext uri="{BB962C8B-B14F-4D97-AF65-F5344CB8AC3E}">
        <p14:creationId xmlns:p14="http://schemas.microsoft.com/office/powerpoint/2010/main" val="1414868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6A340BDB-533D-4B98-B069-5AFB5105B659}" type="datetimeFigureOut">
              <a:rPr lang="it-IT" smtClean="0"/>
              <a:t>07/08/2019</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150C3E6A-4D36-4B58-B062-33B199FB8346}" type="slidenum">
              <a:rPr lang="it-IT" smtClean="0"/>
              <a:t>‹N›</a:t>
            </a:fld>
            <a:endParaRPr lang="it-IT"/>
          </a:p>
        </p:txBody>
      </p:sp>
    </p:spTree>
    <p:extLst>
      <p:ext uri="{BB962C8B-B14F-4D97-AF65-F5344CB8AC3E}">
        <p14:creationId xmlns:p14="http://schemas.microsoft.com/office/powerpoint/2010/main" val="3167826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340BDB-533D-4B98-B069-5AFB5105B659}" type="datetimeFigureOut">
              <a:rPr lang="it-IT" smtClean="0"/>
              <a:t>07/08/2019</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150C3E6A-4D36-4B58-B062-33B199FB8346}" type="slidenum">
              <a:rPr lang="it-IT" smtClean="0"/>
              <a:t>‹N›</a:t>
            </a:fld>
            <a:endParaRPr lang="it-IT"/>
          </a:p>
        </p:txBody>
      </p:sp>
    </p:spTree>
    <p:extLst>
      <p:ext uri="{BB962C8B-B14F-4D97-AF65-F5344CB8AC3E}">
        <p14:creationId xmlns:p14="http://schemas.microsoft.com/office/powerpoint/2010/main" val="2821691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it-IT"/>
              <a:t>Fare clic per modificare lo stile del titolo dello schema</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6A340BDB-533D-4B98-B069-5AFB5105B659}" type="datetimeFigureOut">
              <a:rPr lang="it-IT" smtClean="0"/>
              <a:t>07/08/2019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150C3E6A-4D36-4B58-B062-33B199FB8346}" type="slidenum">
              <a:rPr lang="it-IT" smtClean="0"/>
              <a:t>‹N›</a:t>
            </a:fld>
            <a:endParaRPr lang="it-IT"/>
          </a:p>
        </p:txBody>
      </p:sp>
    </p:spTree>
    <p:extLst>
      <p:ext uri="{BB962C8B-B14F-4D97-AF65-F5344CB8AC3E}">
        <p14:creationId xmlns:p14="http://schemas.microsoft.com/office/powerpoint/2010/main" val="1880718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6A340BDB-533D-4B98-B069-5AFB5105B659}" type="datetimeFigureOut">
              <a:rPr lang="it-IT" smtClean="0"/>
              <a:t>07/08/2019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150C3E6A-4D36-4B58-B062-33B199FB8346}" type="slidenum">
              <a:rPr lang="it-IT" smtClean="0"/>
              <a:t>‹N›</a:t>
            </a:fld>
            <a:endParaRPr lang="it-IT"/>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89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6A340BDB-533D-4B98-B069-5AFB5105B659}" type="datetimeFigureOut">
              <a:rPr lang="it-IT" smtClean="0"/>
              <a:t>07/08/2019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150C3E6A-4D36-4B58-B062-33B199FB8346}" type="slidenum">
              <a:rPr lang="it-IT" smtClean="0"/>
              <a:t>‹N›</a:t>
            </a:fld>
            <a:endParaRPr lang="it-IT"/>
          </a:p>
        </p:txBody>
      </p:sp>
    </p:spTree>
    <p:extLst>
      <p:ext uri="{BB962C8B-B14F-4D97-AF65-F5344CB8AC3E}">
        <p14:creationId xmlns:p14="http://schemas.microsoft.com/office/powerpoint/2010/main" val="3544227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6A340BDB-533D-4B98-B069-5AFB5105B659}" type="datetimeFigureOut">
              <a:rPr lang="it-IT" smtClean="0"/>
              <a:t>07/08/2019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150C3E6A-4D36-4B58-B062-33B199FB8346}" type="slidenum">
              <a:rPr lang="it-IT" smtClean="0"/>
              <a:t>‹N›</a:t>
            </a:fld>
            <a:endParaRPr lang="it-IT"/>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0786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A340BDB-533D-4B98-B069-5AFB5105B659}" type="datetimeFigureOut">
              <a:rPr lang="it-IT" smtClean="0"/>
              <a:t>07/08/2019</a:t>
            </a:fld>
            <a:endParaRPr lang="it-IT"/>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it-IT"/>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50C3E6A-4D36-4B58-B062-33B199FB8346}" type="slidenum">
              <a:rPr lang="it-IT" smtClean="0"/>
              <a:t>‹N›</a:t>
            </a:fld>
            <a:endParaRPr lang="it-IT"/>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06049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cim.co.uk/more/getin2marketing/what-is-marketing/" TargetMode="External"/><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37.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930146B-53B8-4DD8-AE1A-CA0D4DFAE52E}"/>
              </a:ext>
            </a:extLst>
          </p:cNvPr>
          <p:cNvSpPr>
            <a:spLocks noGrp="1"/>
          </p:cNvSpPr>
          <p:nvPr>
            <p:ph type="ctrTitle"/>
          </p:nvPr>
        </p:nvSpPr>
        <p:spPr/>
        <p:txBody>
          <a:bodyPr/>
          <a:lstStyle/>
          <a:p>
            <a:endParaRPr lang="it-IT"/>
          </a:p>
        </p:txBody>
      </p:sp>
      <p:sp>
        <p:nvSpPr>
          <p:cNvPr id="3" name="Sottotitolo 2">
            <a:extLst>
              <a:ext uri="{FF2B5EF4-FFF2-40B4-BE49-F238E27FC236}">
                <a16:creationId xmlns:a16="http://schemas.microsoft.com/office/drawing/2014/main" id="{CB855835-9A3D-4590-8698-976D216EDDB7}"/>
              </a:ext>
            </a:extLst>
          </p:cNvPr>
          <p:cNvSpPr>
            <a:spLocks noGrp="1"/>
          </p:cNvSpPr>
          <p:nvPr>
            <p:ph type="subTitle" idx="1"/>
          </p:nvPr>
        </p:nvSpPr>
        <p:spPr/>
        <p:txBody>
          <a:bodyPr/>
          <a:lstStyle/>
          <a:p>
            <a:endParaRPr lang="it-IT"/>
          </a:p>
        </p:txBody>
      </p:sp>
      <p:pic>
        <p:nvPicPr>
          <p:cNvPr id="1026" name="Picture 2" descr="Risultati immagini per ibiza bay">
            <a:extLst>
              <a:ext uri="{FF2B5EF4-FFF2-40B4-BE49-F238E27FC236}">
                <a16:creationId xmlns:a16="http://schemas.microsoft.com/office/drawing/2014/main" id="{B1D59727-6ACF-4223-AE25-242A56324A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758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1435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BE36471-6264-45DC-ABFA-B98FB90E30C4}"/>
              </a:ext>
            </a:extLst>
          </p:cNvPr>
          <p:cNvSpPr>
            <a:spLocks noGrp="1"/>
          </p:cNvSpPr>
          <p:nvPr>
            <p:ph type="title"/>
          </p:nvPr>
        </p:nvSpPr>
        <p:spPr/>
        <p:txBody>
          <a:bodyPr/>
          <a:lstStyle/>
          <a:p>
            <a:endParaRPr lang="it-IT" dirty="0"/>
          </a:p>
        </p:txBody>
      </p:sp>
      <p:sp>
        <p:nvSpPr>
          <p:cNvPr id="3" name="Segnaposto testo 2">
            <a:extLst>
              <a:ext uri="{FF2B5EF4-FFF2-40B4-BE49-F238E27FC236}">
                <a16:creationId xmlns:a16="http://schemas.microsoft.com/office/drawing/2014/main" id="{1C766AA8-1027-4D31-BC05-73C0A9186B6A}"/>
              </a:ext>
            </a:extLst>
          </p:cNvPr>
          <p:cNvSpPr>
            <a:spLocks noGrp="1"/>
          </p:cNvSpPr>
          <p:nvPr>
            <p:ph type="body" idx="1"/>
          </p:nvPr>
        </p:nvSpPr>
        <p:spPr/>
        <p:txBody>
          <a:bodyPr/>
          <a:lstStyle/>
          <a:p>
            <a:endParaRPr lang="it-IT"/>
          </a:p>
        </p:txBody>
      </p:sp>
      <p:pic>
        <p:nvPicPr>
          <p:cNvPr id="2050" name="Picture 2" descr="Risultati immagini per ibiza bay">
            <a:extLst>
              <a:ext uri="{FF2B5EF4-FFF2-40B4-BE49-F238E27FC236}">
                <a16:creationId xmlns:a16="http://schemas.microsoft.com/office/drawing/2014/main" id="{15766FE9-82E5-445F-ADE3-23178C0C1E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874" y="-372794"/>
            <a:ext cx="12192000" cy="7230794"/>
          </a:xfrm>
          <a:prstGeom prst="rect">
            <a:avLst/>
          </a:prstGeom>
          <a:noFill/>
          <a:extLst>
            <a:ext uri="{909E8E84-426E-40DD-AFC4-6F175D3DCCD1}">
              <a14:hiddenFill xmlns:a14="http://schemas.microsoft.com/office/drawing/2010/main">
                <a:solidFill>
                  <a:srgbClr val="FFFFFF"/>
                </a:solidFill>
              </a14:hiddenFill>
            </a:ext>
          </a:extLst>
        </p:spPr>
      </p:pic>
      <p:sp>
        <p:nvSpPr>
          <p:cNvPr id="4" name="CasellaDiTesto 3">
            <a:extLst>
              <a:ext uri="{FF2B5EF4-FFF2-40B4-BE49-F238E27FC236}">
                <a16:creationId xmlns:a16="http://schemas.microsoft.com/office/drawing/2014/main" id="{30EBC456-77C7-4DA2-8F18-7D0EBA1E15FD}"/>
              </a:ext>
            </a:extLst>
          </p:cNvPr>
          <p:cNvSpPr txBox="1"/>
          <p:nvPr/>
        </p:nvSpPr>
        <p:spPr>
          <a:xfrm>
            <a:off x="2033833" y="0"/>
            <a:ext cx="6446637" cy="4401205"/>
          </a:xfrm>
          <a:prstGeom prst="rect">
            <a:avLst/>
          </a:prstGeom>
          <a:noFill/>
        </p:spPr>
        <p:txBody>
          <a:bodyPr wrap="none" rtlCol="0">
            <a:spAutoFit/>
          </a:bodyPr>
          <a:lstStyle/>
          <a:p>
            <a:r>
              <a:rPr lang="it-IT" dirty="0"/>
              <a:t>      </a:t>
            </a:r>
            <a:r>
              <a:rPr lang="en-US" sz="2800" dirty="0"/>
              <a:t>MARKETING ENVIRONMENTAL AUDIT TO</a:t>
            </a:r>
          </a:p>
          <a:p>
            <a:r>
              <a:rPr lang="en-US" sz="2800" dirty="0"/>
              <a:t>                         ”Ibiza Bay”                     </a:t>
            </a:r>
          </a:p>
          <a:p>
            <a:r>
              <a:rPr lang="en-US" sz="2800" dirty="0"/>
              <a:t>               present by:</a:t>
            </a:r>
          </a:p>
          <a:p>
            <a:r>
              <a:rPr lang="en-US" sz="2800" dirty="0"/>
              <a:t>Monica Bono…………….1818860</a:t>
            </a:r>
          </a:p>
          <a:p>
            <a:r>
              <a:rPr lang="en-US" sz="2800" dirty="0"/>
              <a:t>Arianna Sgambati…………1816097</a:t>
            </a:r>
          </a:p>
          <a:p>
            <a:r>
              <a:rPr lang="en-US" sz="2800" dirty="0"/>
              <a:t>Cristina Hreapca……..1816095</a:t>
            </a:r>
          </a:p>
          <a:p>
            <a:r>
              <a:rPr lang="en-US" sz="2800" dirty="0"/>
              <a:t>Emiliya Georgieva…………1815854</a:t>
            </a:r>
          </a:p>
          <a:p>
            <a:endParaRPr lang="en-US" sz="2800" dirty="0"/>
          </a:p>
          <a:p>
            <a:endParaRPr lang="en-US" sz="2800" dirty="0"/>
          </a:p>
          <a:p>
            <a:r>
              <a:rPr lang="it-IT" sz="2800" dirty="0"/>
              <a:t>                 </a:t>
            </a:r>
          </a:p>
        </p:txBody>
      </p:sp>
    </p:spTree>
    <p:extLst>
      <p:ext uri="{BB962C8B-B14F-4D97-AF65-F5344CB8AC3E}">
        <p14:creationId xmlns:p14="http://schemas.microsoft.com/office/powerpoint/2010/main" val="3439411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BE36471-6264-45DC-ABFA-B98FB90E30C4}"/>
              </a:ext>
            </a:extLst>
          </p:cNvPr>
          <p:cNvSpPr>
            <a:spLocks noGrp="1"/>
          </p:cNvSpPr>
          <p:nvPr>
            <p:ph type="title"/>
          </p:nvPr>
        </p:nvSpPr>
        <p:spPr/>
        <p:txBody>
          <a:bodyPr/>
          <a:lstStyle/>
          <a:p>
            <a:endParaRPr lang="it-IT" dirty="0"/>
          </a:p>
        </p:txBody>
      </p:sp>
      <p:sp>
        <p:nvSpPr>
          <p:cNvPr id="3" name="Segnaposto testo 2">
            <a:extLst>
              <a:ext uri="{FF2B5EF4-FFF2-40B4-BE49-F238E27FC236}">
                <a16:creationId xmlns:a16="http://schemas.microsoft.com/office/drawing/2014/main" id="{1C766AA8-1027-4D31-BC05-73C0A9186B6A}"/>
              </a:ext>
            </a:extLst>
          </p:cNvPr>
          <p:cNvSpPr>
            <a:spLocks noGrp="1"/>
          </p:cNvSpPr>
          <p:nvPr>
            <p:ph type="body" idx="1"/>
          </p:nvPr>
        </p:nvSpPr>
        <p:spPr/>
        <p:txBody>
          <a:bodyPr/>
          <a:lstStyle/>
          <a:p>
            <a:endParaRPr lang="it-IT"/>
          </a:p>
        </p:txBody>
      </p:sp>
      <p:pic>
        <p:nvPicPr>
          <p:cNvPr id="2050" name="Picture 2" descr="Risultati immagini per ibiza bay">
            <a:extLst>
              <a:ext uri="{FF2B5EF4-FFF2-40B4-BE49-F238E27FC236}">
                <a16:creationId xmlns:a16="http://schemas.microsoft.com/office/drawing/2014/main" id="{15766FE9-82E5-445F-ADE3-23178C0C1E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7230794"/>
          </a:xfrm>
          <a:prstGeom prst="rect">
            <a:avLst/>
          </a:prstGeom>
          <a:noFill/>
          <a:extLst>
            <a:ext uri="{909E8E84-426E-40DD-AFC4-6F175D3DCCD1}">
              <a14:hiddenFill xmlns:a14="http://schemas.microsoft.com/office/drawing/2010/main">
                <a:solidFill>
                  <a:srgbClr val="FFFFFF"/>
                </a:solidFill>
              </a14:hiddenFill>
            </a:ext>
          </a:extLst>
        </p:spPr>
      </p:pic>
      <p:sp>
        <p:nvSpPr>
          <p:cNvPr id="5" name="CasellaDiTesto 4">
            <a:extLst>
              <a:ext uri="{FF2B5EF4-FFF2-40B4-BE49-F238E27FC236}">
                <a16:creationId xmlns:a16="http://schemas.microsoft.com/office/drawing/2014/main" id="{5A79A87F-EEEE-494A-B6B3-42DA71520732}"/>
              </a:ext>
            </a:extLst>
          </p:cNvPr>
          <p:cNvSpPr txBox="1"/>
          <p:nvPr/>
        </p:nvSpPr>
        <p:spPr>
          <a:xfrm>
            <a:off x="3001107" y="1107575"/>
            <a:ext cx="6189785" cy="707886"/>
          </a:xfrm>
          <a:prstGeom prst="rect">
            <a:avLst/>
          </a:prstGeom>
          <a:noFill/>
        </p:spPr>
        <p:txBody>
          <a:bodyPr wrap="square" rtlCol="0">
            <a:spAutoFit/>
          </a:bodyPr>
          <a:lstStyle/>
          <a:p>
            <a:r>
              <a:rPr lang="it-IT" sz="4000" dirty="0">
                <a:latin typeface="Aharoni" panose="02010803020104030203" pitchFamily="2" charset="-79"/>
                <a:cs typeface="Aharoni" panose="02010803020104030203" pitchFamily="2" charset="-79"/>
              </a:rPr>
              <a:t>Welcome to Ibiza Bay</a:t>
            </a:r>
          </a:p>
        </p:txBody>
      </p:sp>
    </p:spTree>
    <p:extLst>
      <p:ext uri="{BB962C8B-B14F-4D97-AF65-F5344CB8AC3E}">
        <p14:creationId xmlns:p14="http://schemas.microsoft.com/office/powerpoint/2010/main" val="660057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13">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17">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7B3CC354-285D-46BC-8537-2F712BA05CCF}"/>
              </a:ext>
            </a:extLst>
          </p:cNvPr>
          <p:cNvSpPr>
            <a:spLocks noGrp="1"/>
          </p:cNvSpPr>
          <p:nvPr>
            <p:ph type="title"/>
          </p:nvPr>
        </p:nvSpPr>
        <p:spPr>
          <a:xfrm>
            <a:off x="4713224" y="1105351"/>
            <a:ext cx="6353967" cy="3023981"/>
          </a:xfrm>
        </p:spPr>
        <p:txBody>
          <a:bodyPr vert="horz" lIns="91440" tIns="45720" rIns="91440" bIns="45720" rtlCol="0" anchor="b">
            <a:noAutofit/>
          </a:bodyPr>
          <a:lstStyle/>
          <a:p>
            <a:pPr algn="l"/>
            <a:r>
              <a:rPr lang="en-US" sz="2800" dirty="0">
                <a:solidFill>
                  <a:srgbClr val="FFFFFF"/>
                </a:solidFill>
              </a:rPr>
              <a:t>today we will talk about our 5-star hotel in Ibiza.</a:t>
            </a:r>
            <a:br>
              <a:rPr lang="en-US" sz="2800" dirty="0">
                <a:solidFill>
                  <a:srgbClr val="FFFFFF"/>
                </a:solidFill>
              </a:rPr>
            </a:br>
            <a:r>
              <a:rPr lang="en-US" sz="2800" dirty="0">
                <a:solidFill>
                  <a:srgbClr val="FFFFFF"/>
                </a:solidFill>
              </a:rPr>
              <a:t> this hotel is part of a large company formed by one of the greatest chefs in the world NoBu Matsuhisa sharing ownership with the great actor Robert De Niro.</a:t>
            </a:r>
            <a:br>
              <a:rPr lang="en-US" sz="2800" dirty="0">
                <a:solidFill>
                  <a:srgbClr val="FFFFFF"/>
                </a:solidFill>
              </a:rPr>
            </a:br>
            <a:r>
              <a:rPr lang="en-US" sz="2800" dirty="0">
                <a:solidFill>
                  <a:srgbClr val="FFFFFF"/>
                </a:solidFill>
              </a:rPr>
              <a:t>the company named after his owner NoBu Hotel, has several locations around the world such as; London, Ibiza, Chicago ....</a:t>
            </a:r>
          </a:p>
        </p:txBody>
      </p:sp>
      <p:sp>
        <p:nvSpPr>
          <p:cNvPr id="3" name="Segnaposto testo 2">
            <a:extLst>
              <a:ext uri="{FF2B5EF4-FFF2-40B4-BE49-F238E27FC236}">
                <a16:creationId xmlns:a16="http://schemas.microsoft.com/office/drawing/2014/main" id="{D18014C0-8DFB-4919-BE23-7993AA55BDE4}"/>
              </a:ext>
            </a:extLst>
          </p:cNvPr>
          <p:cNvSpPr>
            <a:spLocks noGrp="1"/>
          </p:cNvSpPr>
          <p:nvPr>
            <p:ph type="body" idx="1"/>
          </p:nvPr>
        </p:nvSpPr>
        <p:spPr>
          <a:xfrm flipH="1" flipV="1">
            <a:off x="11067191" y="5730947"/>
            <a:ext cx="316421" cy="45719"/>
          </a:xfrm>
        </p:spPr>
        <p:txBody>
          <a:bodyPr vert="horz" lIns="91440" tIns="45720" rIns="91440" bIns="45720" rtlCol="0" anchor="t">
            <a:normAutofit fontScale="25000" lnSpcReduction="20000"/>
          </a:bodyPr>
          <a:lstStyle/>
          <a:p>
            <a:endParaRPr lang="en-US" dirty="0">
              <a:solidFill>
                <a:srgbClr val="FFFFFF"/>
              </a:solidFill>
            </a:endParaRPr>
          </a:p>
        </p:txBody>
      </p:sp>
      <p:cxnSp>
        <p:nvCxnSpPr>
          <p:cNvPr id="29" name="Straight Connector 19">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1785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8" name="Straight Connector 37">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0" name="Rectangle 3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magine 3">
            <a:extLst>
              <a:ext uri="{FF2B5EF4-FFF2-40B4-BE49-F238E27FC236}">
                <a16:creationId xmlns:a16="http://schemas.microsoft.com/office/drawing/2014/main" id="{A050319A-C35A-4527-BCD5-21EE0FF6214D}"/>
              </a:ext>
            </a:extLst>
          </p:cNvPr>
          <p:cNvPicPr>
            <a:picLocks noChangeAspect="1"/>
          </p:cNvPicPr>
          <p:nvPr/>
        </p:nvPicPr>
        <p:blipFill rotWithShape="1">
          <a:blip r:embed="rId2">
            <a:alphaModFix amt="45000"/>
          </a:blip>
          <a:srcRect r="-1" b="15708"/>
          <a:stretch/>
        </p:blipFill>
        <p:spPr>
          <a:xfrm>
            <a:off x="20" y="-1"/>
            <a:ext cx="12188932" cy="6858000"/>
          </a:xfrm>
          <a:prstGeom prst="rect">
            <a:avLst/>
          </a:prstGeom>
        </p:spPr>
      </p:pic>
      <p:sp>
        <p:nvSpPr>
          <p:cNvPr id="3" name="Segnaposto testo 2">
            <a:extLst>
              <a:ext uri="{FF2B5EF4-FFF2-40B4-BE49-F238E27FC236}">
                <a16:creationId xmlns:a16="http://schemas.microsoft.com/office/drawing/2014/main" id="{D18014C0-8DFB-4919-BE23-7993AA55BDE4}"/>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r>
              <a:rPr lang="en-US" sz="2000" dirty="0">
                <a:solidFill>
                  <a:schemeClr val="tx1"/>
                </a:solidFill>
              </a:rPr>
              <a:t>“The restaurants and hotels that bear my name, Nobu; are considered high-</a:t>
            </a:r>
            <a:r>
              <a:rPr lang="en-US" sz="2000" dirty="0" err="1">
                <a:solidFill>
                  <a:schemeClr val="tx1"/>
                </a:solidFill>
              </a:rPr>
              <a:t>end,but</a:t>
            </a:r>
            <a:r>
              <a:rPr lang="en-US" sz="2000" dirty="0">
                <a:solidFill>
                  <a:schemeClr val="tx1"/>
                </a:solidFill>
              </a:rPr>
              <a:t> they are not exclusive. I want Nobu to bring smiles to ours guests faces  with the first bite of food , to give them a place to relax ,enjoy good conversation over a great meal and leave happy,”</a:t>
            </a:r>
          </a:p>
          <a:p>
            <a:r>
              <a:rPr lang="en-US" sz="2000" dirty="0">
                <a:solidFill>
                  <a:schemeClr val="tx1"/>
                </a:solidFill>
              </a:rPr>
              <a:t>                       </a:t>
            </a:r>
          </a:p>
          <a:p>
            <a:r>
              <a:rPr lang="en-US" sz="2000" dirty="0">
                <a:solidFill>
                  <a:schemeClr val="tx1"/>
                </a:solidFill>
              </a:rPr>
              <a:t>Nobu Matsuhisa</a:t>
            </a:r>
          </a:p>
        </p:txBody>
      </p:sp>
      <p:cxnSp>
        <p:nvCxnSpPr>
          <p:cNvPr id="42" name="Straight Connector 4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905818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13">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17">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7B3CC354-285D-46BC-8537-2F712BA05CCF}"/>
              </a:ext>
            </a:extLst>
          </p:cNvPr>
          <p:cNvSpPr>
            <a:spLocks noGrp="1"/>
          </p:cNvSpPr>
          <p:nvPr>
            <p:ph type="title"/>
          </p:nvPr>
        </p:nvSpPr>
        <p:spPr>
          <a:xfrm>
            <a:off x="4713224" y="1105351"/>
            <a:ext cx="6353967" cy="4158752"/>
          </a:xfrm>
        </p:spPr>
        <p:txBody>
          <a:bodyPr vert="horz" lIns="91440" tIns="45720" rIns="91440" bIns="45720" rtlCol="0" anchor="b">
            <a:noAutofit/>
          </a:bodyPr>
          <a:lstStyle/>
          <a:p>
            <a:pPr algn="l"/>
            <a:r>
              <a:rPr lang="en-US" sz="2000" dirty="0">
                <a:solidFill>
                  <a:srgbClr val="FFFFFF"/>
                </a:solidFill>
              </a:rPr>
              <a:t> </a:t>
            </a:r>
            <a:r>
              <a:rPr lang="en-US" sz="6000" dirty="0">
                <a:solidFill>
                  <a:srgbClr val="FFFFFF"/>
                </a:solidFill>
                <a:latin typeface="Andalus" panose="02020603050405020304" pitchFamily="18" charset="-78"/>
                <a:cs typeface="Andalus" panose="02020603050405020304" pitchFamily="18" charset="-78"/>
              </a:rPr>
              <a:t>WHERE</a:t>
            </a:r>
            <a:r>
              <a:rPr lang="en-US" sz="2000" dirty="0">
                <a:solidFill>
                  <a:srgbClr val="FFFFFF"/>
                </a:solidFill>
                <a:latin typeface="Andalus" panose="02020603050405020304" pitchFamily="18" charset="-78"/>
                <a:cs typeface="Andalus" panose="02020603050405020304" pitchFamily="18" charset="-78"/>
              </a:rPr>
              <a:t> </a:t>
            </a:r>
            <a:r>
              <a:rPr lang="en-US" sz="6600" dirty="0">
                <a:solidFill>
                  <a:srgbClr val="FFFFFF"/>
                </a:solidFill>
                <a:latin typeface="Andalus" panose="02020603050405020304" pitchFamily="18" charset="-78"/>
                <a:cs typeface="Andalus" panose="02020603050405020304" pitchFamily="18" charset="-78"/>
              </a:rPr>
              <a:t>?</a:t>
            </a:r>
            <a:br>
              <a:rPr lang="en-US" sz="2000" dirty="0">
                <a:solidFill>
                  <a:srgbClr val="FFFFFF"/>
                </a:solidFill>
              </a:rPr>
            </a:br>
            <a:r>
              <a:rPr lang="en-US" sz="2000" dirty="0">
                <a:solidFill>
                  <a:srgbClr val="FFFFFF"/>
                </a:solidFill>
              </a:rPr>
              <a:t>Island capital Ibiza Town is a mere 3km away where you can discover the delightful old town and port or the charming village of Jesús is a mere 4-minute drive away. Offering different restaurants, including a branch of the world-famous Nobu restaurant, guests can choose from a variety of high-end cuisine options. Chambao restaurant, a beachfront chiringuito also serves fresh seafood and high quality Mediterranean cuisine. Bay Café offers super healthy smoothies, salads, brunches and snacks, with gluten free options, while the pool menu serves all-day tapas. The pool bar and lounge bar turn into the perfect spot to enjoy an aperitif or after-dinner cocktail. </a:t>
            </a:r>
          </a:p>
        </p:txBody>
      </p:sp>
      <p:sp>
        <p:nvSpPr>
          <p:cNvPr id="3" name="Segnaposto testo 2">
            <a:extLst>
              <a:ext uri="{FF2B5EF4-FFF2-40B4-BE49-F238E27FC236}">
                <a16:creationId xmlns:a16="http://schemas.microsoft.com/office/drawing/2014/main" id="{D18014C0-8DFB-4919-BE23-7993AA55BDE4}"/>
              </a:ext>
            </a:extLst>
          </p:cNvPr>
          <p:cNvSpPr>
            <a:spLocks noGrp="1"/>
          </p:cNvSpPr>
          <p:nvPr>
            <p:ph type="body" idx="1"/>
          </p:nvPr>
        </p:nvSpPr>
        <p:spPr>
          <a:xfrm>
            <a:off x="11208090" y="6105481"/>
            <a:ext cx="690739" cy="72269"/>
          </a:xfrm>
        </p:spPr>
        <p:txBody>
          <a:bodyPr vert="horz" lIns="91440" tIns="45720" rIns="91440" bIns="45720" rtlCol="0" anchor="t">
            <a:normAutofit fontScale="25000" lnSpcReduction="20000"/>
          </a:bodyPr>
          <a:lstStyle/>
          <a:p>
            <a:endParaRPr lang="en-US" dirty="0">
              <a:solidFill>
                <a:srgbClr val="FFFFFF"/>
              </a:solidFill>
            </a:endParaRPr>
          </a:p>
        </p:txBody>
      </p:sp>
      <p:cxnSp>
        <p:nvCxnSpPr>
          <p:cNvPr id="29" name="Straight Connector 19">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4430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C23416DF-B283-4D9F-A625-146552CA9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 name="Oval 5">
            <a:extLst>
              <a:ext uri="{FF2B5EF4-FFF2-40B4-BE49-F238E27FC236}">
                <a16:creationId xmlns:a16="http://schemas.microsoft.com/office/drawing/2014/main" id="{73834904-4D9B-41F7-8DA6-0709FD9F7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9" name="Straight Connector 58">
            <a:extLst>
              <a:ext uri="{FF2B5EF4-FFF2-40B4-BE49-F238E27FC236}">
                <a16:creationId xmlns:a16="http://schemas.microsoft.com/office/drawing/2014/main" id="{C00D1207-ECAF-48E9-8834-2CE4D21982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61" name="Rectangle 60">
            <a:extLst>
              <a:ext uri="{FF2B5EF4-FFF2-40B4-BE49-F238E27FC236}">
                <a16:creationId xmlns:a16="http://schemas.microsoft.com/office/drawing/2014/main" id="{1D2E3C52-528A-4049-BCAA-5460756B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olo 1">
            <a:extLst>
              <a:ext uri="{FF2B5EF4-FFF2-40B4-BE49-F238E27FC236}">
                <a16:creationId xmlns:a16="http://schemas.microsoft.com/office/drawing/2014/main" id="{7B3CC354-285D-46BC-8537-2F712BA05CCF}"/>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dirty="0">
                <a:solidFill>
                  <a:srgbClr val="FFFFFF"/>
                </a:solidFill>
              </a:rPr>
              <a:t>Ibiza Bay is…</a:t>
            </a:r>
          </a:p>
        </p:txBody>
      </p:sp>
      <p:sp>
        <p:nvSpPr>
          <p:cNvPr id="3" name="Segnaposto testo 2">
            <a:extLst>
              <a:ext uri="{FF2B5EF4-FFF2-40B4-BE49-F238E27FC236}">
                <a16:creationId xmlns:a16="http://schemas.microsoft.com/office/drawing/2014/main" id="{D18014C0-8DFB-4919-BE23-7993AA55BDE4}"/>
              </a:ext>
            </a:extLst>
          </p:cNvPr>
          <p:cNvSpPr>
            <a:spLocks noGrp="1"/>
          </p:cNvSpPr>
          <p:nvPr>
            <p:ph type="body" idx="1"/>
          </p:nvPr>
        </p:nvSpPr>
        <p:spPr>
          <a:xfrm>
            <a:off x="8610600" y="4960137"/>
            <a:ext cx="3200400" cy="1463040"/>
          </a:xfrm>
        </p:spPr>
        <p:txBody>
          <a:bodyPr vert="horz" lIns="91440" tIns="45720" rIns="91440" bIns="45720" rtlCol="0" anchor="ctr">
            <a:normAutofit/>
          </a:bodyPr>
          <a:lstStyle/>
          <a:p>
            <a:endParaRPr lang="en-US">
              <a:solidFill>
                <a:srgbClr val="FFFFFF"/>
              </a:solidFill>
            </a:endParaRPr>
          </a:p>
        </p:txBody>
      </p:sp>
      <p:sp useBgFill="1">
        <p:nvSpPr>
          <p:cNvPr id="63" name="Rectangle 62">
            <a:extLst>
              <a:ext uri="{FF2B5EF4-FFF2-40B4-BE49-F238E27FC236}">
                <a16:creationId xmlns:a16="http://schemas.microsoft.com/office/drawing/2014/main" id="{CD5B542C-8183-4445-AF4D-B23AAE329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5" name="Straight Connector 64">
            <a:extLst>
              <a:ext uri="{FF2B5EF4-FFF2-40B4-BE49-F238E27FC236}">
                <a16:creationId xmlns:a16="http://schemas.microsoft.com/office/drawing/2014/main" id="{84ED9B5A-5577-4CA5-97AA-0E5E2EA975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60141" y="822682"/>
            <a:ext cx="0" cy="29260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4" name="Immagine 3">
            <a:extLst>
              <a:ext uri="{FF2B5EF4-FFF2-40B4-BE49-F238E27FC236}">
                <a16:creationId xmlns:a16="http://schemas.microsoft.com/office/drawing/2014/main" id="{BB87CEE7-60C3-4563-9DE3-FB7F62B15D7A}"/>
              </a:ext>
            </a:extLst>
          </p:cNvPr>
          <p:cNvPicPr>
            <a:picLocks noChangeAspect="1"/>
          </p:cNvPicPr>
          <p:nvPr/>
        </p:nvPicPr>
        <p:blipFill rotWithShape="1">
          <a:blip r:embed="rId2"/>
          <a:srcRect l="-1037" t="330" r="1037" b="-330"/>
          <a:stretch/>
        </p:blipFill>
        <p:spPr>
          <a:xfrm>
            <a:off x="6338316" y="503117"/>
            <a:ext cx="5341140" cy="3565210"/>
          </a:xfrm>
          <a:prstGeom prst="rect">
            <a:avLst/>
          </a:prstGeom>
        </p:spPr>
      </p:pic>
      <p:cxnSp>
        <p:nvCxnSpPr>
          <p:cNvPr id="67" name="Straight Connector 66">
            <a:extLst>
              <a:ext uri="{FF2B5EF4-FFF2-40B4-BE49-F238E27FC236}">
                <a16:creationId xmlns:a16="http://schemas.microsoft.com/office/drawing/2014/main" id="{2724283B-587C-4A0E-A50E-B8914975B4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CasellaDiTesto 5">
            <a:extLst>
              <a:ext uri="{FF2B5EF4-FFF2-40B4-BE49-F238E27FC236}">
                <a16:creationId xmlns:a16="http://schemas.microsoft.com/office/drawing/2014/main" id="{E0C560C9-C498-4246-AF60-15C8B6EC3C9F}"/>
              </a:ext>
            </a:extLst>
          </p:cNvPr>
          <p:cNvSpPr txBox="1"/>
          <p:nvPr/>
        </p:nvSpPr>
        <p:spPr>
          <a:xfrm>
            <a:off x="-1183921" y="89449"/>
            <a:ext cx="7331737" cy="5293757"/>
          </a:xfrm>
          <a:prstGeom prst="rect">
            <a:avLst/>
          </a:prstGeom>
          <a:noFill/>
        </p:spPr>
        <p:txBody>
          <a:bodyPr wrap="square" rtlCol="0">
            <a:spAutoFit/>
          </a:bodyPr>
          <a:lstStyle/>
          <a:p>
            <a:pPr marL="1200150" lvl="2" indent="-285750">
              <a:buFont typeface="Arial" panose="020B0604020202020204" pitchFamily="34" charset="0"/>
              <a:buChar char="•"/>
            </a:pPr>
            <a:r>
              <a:rPr lang="en-US" sz="1400" dirty="0">
                <a:solidFill>
                  <a:srgbClr val="333333"/>
                </a:solidFill>
                <a:latin typeface="Algerian" panose="04020705040A02060702" pitchFamily="82" charset="0"/>
                <a:ea typeface="+mj-ea"/>
                <a:cs typeface="Andalus" panose="02020603050405020304" pitchFamily="18" charset="-78"/>
              </a:rPr>
              <a:t>POSITION: </a:t>
            </a:r>
            <a:r>
              <a:rPr lang="en-US" sz="1400" dirty="0">
                <a:solidFill>
                  <a:srgbClr val="333333"/>
                </a:solidFill>
                <a:latin typeface="Andalus" panose="02020603050405020304" pitchFamily="18" charset="-78"/>
                <a:ea typeface="+mj-ea"/>
                <a:cs typeface="Andalus" panose="02020603050405020304" pitchFamily="18" charset="-78"/>
              </a:rPr>
              <a:t>Nobu Hotel Ibiza Bay is ideally positioned on the shores of Cala Talamanca, eight kilometres from the airport and two kilometres</a:t>
            </a:r>
            <a:br>
              <a:rPr lang="en-US" sz="1400" dirty="0">
                <a:solidFill>
                  <a:srgbClr val="333333"/>
                </a:solidFill>
                <a:latin typeface="Andalus" panose="02020603050405020304" pitchFamily="18" charset="-78"/>
                <a:ea typeface="+mj-ea"/>
                <a:cs typeface="Andalus" panose="02020603050405020304" pitchFamily="18" charset="-78"/>
              </a:rPr>
            </a:br>
            <a:r>
              <a:rPr lang="en-US" sz="1400" dirty="0">
                <a:solidFill>
                  <a:srgbClr val="333333"/>
                </a:solidFill>
                <a:latin typeface="Andalus" panose="02020603050405020304" pitchFamily="18" charset="-78"/>
                <a:ea typeface="+mj-ea"/>
                <a:cs typeface="Andalus" panose="02020603050405020304" pitchFamily="18" charset="-78"/>
              </a:rPr>
              <a:t>north of Ibiza Town .</a:t>
            </a:r>
            <a:br>
              <a:rPr lang="en-US" sz="1400" dirty="0">
                <a:solidFill>
                  <a:srgbClr val="333333"/>
                </a:solidFill>
                <a:latin typeface="Andalus" panose="02020603050405020304" pitchFamily="18" charset="-78"/>
                <a:ea typeface="+mj-ea"/>
                <a:cs typeface="Andalus" panose="02020603050405020304" pitchFamily="18" charset="-78"/>
              </a:rPr>
            </a:br>
            <a:r>
              <a:rPr lang="en-US" sz="1400" dirty="0">
                <a:solidFill>
                  <a:srgbClr val="333333"/>
                </a:solidFill>
                <a:latin typeface="Algerian" panose="04020705040A02060702" pitchFamily="82" charset="0"/>
                <a:ea typeface="+mj-ea"/>
                <a:cs typeface="Andalus" panose="02020603050405020304" pitchFamily="18" charset="-78"/>
              </a:rPr>
              <a:t>ROOMS:</a:t>
            </a:r>
            <a:r>
              <a:rPr lang="en-US" sz="1400" dirty="0">
                <a:solidFill>
                  <a:srgbClr val="333333"/>
                </a:solidFill>
                <a:latin typeface="Andalus" panose="02020603050405020304" pitchFamily="18" charset="-78"/>
                <a:ea typeface="+mj-ea"/>
                <a:cs typeface="Andalus" panose="02020603050405020304" pitchFamily="18" charset="-78"/>
              </a:rPr>
              <a:t>:Soft furnishings, natural wood and artisan ceramics reflect the island aesthetic lending a residential feel to our 152 rooms and suites, yet with all the desired indulgences of a luxury resort in Ibiza.</a:t>
            </a:r>
            <a:br>
              <a:rPr lang="en-US" sz="1400" dirty="0">
                <a:solidFill>
                  <a:srgbClr val="333333"/>
                </a:solidFill>
                <a:latin typeface="Andalus" panose="02020603050405020304" pitchFamily="18" charset="-78"/>
                <a:ea typeface="+mj-ea"/>
                <a:cs typeface="Andalus" panose="02020603050405020304" pitchFamily="18" charset="-78"/>
              </a:rPr>
            </a:br>
            <a:r>
              <a:rPr lang="en-US" sz="1400" dirty="0">
                <a:solidFill>
                  <a:srgbClr val="333333"/>
                </a:solidFill>
                <a:latin typeface="Andalus" panose="02020603050405020304" pitchFamily="18" charset="-78"/>
                <a:ea typeface="+mj-ea"/>
                <a:cs typeface="Andalus" panose="02020603050405020304" pitchFamily="18" charset="-78"/>
              </a:rPr>
              <a:t>Soft furnishings, natural wood and artisan ceramics reflect the island aesthetic lending a residential feel to our 152 rooms and suites, yet with all the desired indulgences of a luxury resort in Ibiza</a:t>
            </a:r>
            <a:br>
              <a:rPr lang="en-US" sz="1400" dirty="0">
                <a:solidFill>
                  <a:srgbClr val="333333"/>
                </a:solidFill>
                <a:latin typeface="Andalus" panose="02020603050405020304" pitchFamily="18" charset="-78"/>
                <a:ea typeface="+mj-ea"/>
                <a:cs typeface="Andalus" panose="02020603050405020304" pitchFamily="18" charset="-78"/>
              </a:rPr>
            </a:br>
            <a:r>
              <a:rPr lang="en-US" sz="1400" dirty="0">
                <a:solidFill>
                  <a:srgbClr val="333333"/>
                </a:solidFill>
                <a:latin typeface="Algerian" panose="04020705040A02060702" pitchFamily="82" charset="0"/>
                <a:ea typeface="+mj-ea"/>
                <a:cs typeface="Andalus" panose="02020603050405020304" pitchFamily="18" charset="-78"/>
              </a:rPr>
              <a:t>LUXURY SUITE </a:t>
            </a:r>
            <a:r>
              <a:rPr lang="en-US" sz="1400" dirty="0">
                <a:solidFill>
                  <a:srgbClr val="333333"/>
                </a:solidFill>
                <a:latin typeface="LAlgerian"/>
                <a:ea typeface="+mj-ea"/>
                <a:cs typeface="Andalus" panose="02020603050405020304" pitchFamily="18" charset="-78"/>
              </a:rPr>
              <a:t>In our Junior Suite rooms, you’ll discover a chic combination of locally sourced Ibizan artwork and sleek modern conveniences. Stone coloured floors continue to the spacious furnished terrace, where you can enjoy a drink as the sun goes down from the mini cocktail cabinet.</a:t>
            </a:r>
            <a:br>
              <a:rPr lang="en-US" sz="1400" dirty="0">
                <a:solidFill>
                  <a:srgbClr val="333333"/>
                </a:solidFill>
                <a:latin typeface="LAlgerian"/>
                <a:ea typeface="+mj-ea"/>
                <a:cs typeface="Andalus" panose="02020603050405020304" pitchFamily="18" charset="-78"/>
              </a:rPr>
            </a:br>
            <a:r>
              <a:rPr lang="en-US" sz="1400" dirty="0">
                <a:solidFill>
                  <a:srgbClr val="333333"/>
                </a:solidFill>
                <a:latin typeface="LAlgerian"/>
                <a:ea typeface="+mj-ea"/>
                <a:cs typeface="Andalus" panose="02020603050405020304" pitchFamily="18" charset="-78"/>
              </a:rPr>
              <a:t>Persian marble bathroom with rain shower </a:t>
            </a:r>
            <a:br>
              <a:rPr lang="en-US" sz="1400" dirty="0">
                <a:solidFill>
                  <a:srgbClr val="333333"/>
                </a:solidFill>
                <a:latin typeface="LAlgerian"/>
                <a:ea typeface="+mj-ea"/>
                <a:cs typeface="Andalus" panose="02020603050405020304" pitchFamily="18" charset="-78"/>
              </a:rPr>
            </a:br>
            <a:r>
              <a:rPr lang="en-US" sz="1400" dirty="0">
                <a:solidFill>
                  <a:srgbClr val="333333"/>
                </a:solidFill>
                <a:latin typeface="LAlgerian"/>
                <a:ea typeface="+mj-ea"/>
                <a:cs typeface="Andalus" panose="02020603050405020304" pitchFamily="18" charset="-78"/>
              </a:rPr>
              <a:t>48-inch flat screen television with Bluetooth capability</a:t>
            </a:r>
            <a:br>
              <a:rPr lang="en-US" sz="1400" dirty="0">
                <a:solidFill>
                  <a:srgbClr val="333333"/>
                </a:solidFill>
                <a:latin typeface="LAlgerian"/>
                <a:ea typeface="+mj-ea"/>
                <a:cs typeface="Andalus" panose="02020603050405020304" pitchFamily="18" charset="-78"/>
              </a:rPr>
            </a:br>
            <a:r>
              <a:rPr lang="en-US" sz="1400" dirty="0">
                <a:solidFill>
                  <a:srgbClr val="333333"/>
                </a:solidFill>
                <a:latin typeface="LAlgerian"/>
                <a:ea typeface="+mj-ea"/>
                <a:cs typeface="Andalus" panose="02020603050405020304" pitchFamily="18" charset="-78"/>
              </a:rPr>
              <a:t>Nexus Tablet, Audio pro iPod docking station</a:t>
            </a:r>
            <a:br>
              <a:rPr lang="en-US" sz="1400" dirty="0">
                <a:solidFill>
                  <a:srgbClr val="333333"/>
                </a:solidFill>
                <a:latin typeface="LAlgerian"/>
                <a:ea typeface="+mj-ea"/>
                <a:cs typeface="Andalus" panose="02020603050405020304" pitchFamily="18" charset="-78"/>
              </a:rPr>
            </a:br>
            <a:r>
              <a:rPr lang="en-US" sz="1400" dirty="0">
                <a:solidFill>
                  <a:srgbClr val="333333"/>
                </a:solidFill>
                <a:latin typeface="LAlgerian"/>
                <a:ea typeface="+mj-ea"/>
                <a:cs typeface="Andalus" panose="02020603050405020304" pitchFamily="18" charset="-78"/>
              </a:rPr>
              <a:t>Nespresso coffee machine, Natura Bissé amenities</a:t>
            </a:r>
            <a:br>
              <a:rPr lang="en-US" sz="1400" dirty="0">
                <a:solidFill>
                  <a:srgbClr val="333333"/>
                </a:solidFill>
                <a:latin typeface="LAlgerian"/>
                <a:ea typeface="+mj-ea"/>
                <a:cs typeface="Andalus" panose="02020603050405020304" pitchFamily="18" charset="-78"/>
              </a:rPr>
            </a:br>
            <a:r>
              <a:rPr lang="en-US" sz="1400" dirty="0">
                <a:solidFill>
                  <a:srgbClr val="333333"/>
                </a:solidFill>
                <a:latin typeface="LAlgerian"/>
                <a:ea typeface="+mj-ea"/>
                <a:cs typeface="Andalus" panose="02020603050405020304" pitchFamily="18" charset="-78"/>
              </a:rPr>
              <a:t>In-room safe, Mini cocktail cabinet  </a:t>
            </a:r>
            <a:br>
              <a:rPr lang="en-US" sz="1400" dirty="0">
                <a:solidFill>
                  <a:srgbClr val="333333"/>
                </a:solidFill>
                <a:latin typeface="Andalus" panose="02020603050405020304" pitchFamily="18" charset="-78"/>
                <a:ea typeface="+mj-ea"/>
                <a:cs typeface="Andalus" panose="02020603050405020304" pitchFamily="18" charset="-78"/>
              </a:rPr>
            </a:br>
            <a:r>
              <a:rPr lang="en-US" sz="1400" dirty="0">
                <a:solidFill>
                  <a:srgbClr val="333333"/>
                </a:solidFill>
                <a:latin typeface="Algerian" panose="04020705040A02060702" pitchFamily="82" charset="0"/>
                <a:ea typeface="+mj-ea"/>
                <a:cs typeface="Andalus" panose="02020603050405020304" pitchFamily="18" charset="-78"/>
              </a:rPr>
              <a:t>LUXURY IBIZA ACCOMMODATION</a:t>
            </a:r>
            <a:br>
              <a:rPr lang="en-US" sz="1400" dirty="0">
                <a:solidFill>
                  <a:srgbClr val="333333"/>
                </a:solidFill>
                <a:latin typeface="Algerian" panose="04020705040A02060702" pitchFamily="82" charset="0"/>
                <a:ea typeface="+mj-ea"/>
                <a:cs typeface="Andalus" panose="02020603050405020304" pitchFamily="18" charset="-78"/>
              </a:rPr>
            </a:br>
            <a:r>
              <a:rPr lang="en-US" sz="1400" dirty="0">
                <a:solidFill>
                  <a:srgbClr val="333333"/>
                </a:solidFill>
                <a:latin typeface="Algerian" panose="04020705040A02060702" pitchFamily="82" charset="0"/>
                <a:ea typeface="+mj-ea"/>
                <a:cs typeface="Andalus" panose="02020603050405020304" pitchFamily="18" charset="-78"/>
              </a:rPr>
              <a:t>THE PERFECT BALANCE OF INDULGENCE AND SERENTIY</a:t>
            </a:r>
            <a:r>
              <a:rPr lang="en-US" dirty="0">
                <a:solidFill>
                  <a:srgbClr val="333333"/>
                </a:solidFill>
                <a:latin typeface="Andalus" panose="02020603050405020304" pitchFamily="18" charset="-78"/>
                <a:cs typeface="Andalus" panose="02020603050405020304" pitchFamily="18" charset="-78"/>
              </a:rPr>
              <a:t>.</a:t>
            </a:r>
          </a:p>
          <a:p>
            <a:pPr marL="285750" indent="-285750">
              <a:buFont typeface="Arial" panose="020B0604020202020204" pitchFamily="34" charset="0"/>
              <a:buChar char="•"/>
            </a:pPr>
            <a:endParaRPr lang="en-US" dirty="0">
              <a:solidFill>
                <a:srgbClr val="333333"/>
              </a:solidFill>
              <a:latin typeface="WhitneyHTF-Book"/>
            </a:endParaRPr>
          </a:p>
          <a:p>
            <a:pPr marL="285750" indent="-285750">
              <a:buFont typeface="Arial" panose="020B0604020202020204" pitchFamily="34" charset="0"/>
              <a:buChar char="•"/>
            </a:pPr>
            <a:endParaRPr lang="en-US" dirty="0">
              <a:solidFill>
                <a:srgbClr val="333333"/>
              </a:solidFill>
              <a:latin typeface="WhitneyHTF-Book"/>
            </a:endParaRPr>
          </a:p>
          <a:p>
            <a:pPr marL="285750" indent="-285750">
              <a:buFont typeface="Arial" panose="020B0604020202020204" pitchFamily="34" charset="0"/>
              <a:buChar char="•"/>
            </a:pPr>
            <a:endParaRPr lang="it-IT" dirty="0"/>
          </a:p>
        </p:txBody>
      </p:sp>
    </p:spTree>
    <p:extLst>
      <p:ext uri="{BB962C8B-B14F-4D97-AF65-F5344CB8AC3E}">
        <p14:creationId xmlns:p14="http://schemas.microsoft.com/office/powerpoint/2010/main" val="564685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isultati immagini per ibiza bay">
            <a:extLst>
              <a:ext uri="{FF2B5EF4-FFF2-40B4-BE49-F238E27FC236}">
                <a16:creationId xmlns:a16="http://schemas.microsoft.com/office/drawing/2014/main" id="{FD71C514-C0A9-4B37-947E-75247F50E0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50" y="0"/>
            <a:ext cx="121031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olo 1">
            <a:extLst>
              <a:ext uri="{FF2B5EF4-FFF2-40B4-BE49-F238E27FC236}">
                <a16:creationId xmlns:a16="http://schemas.microsoft.com/office/drawing/2014/main" id="{3A4CFCBE-A4F6-4362-8A4F-BFC6BD3E9E0B}"/>
              </a:ext>
            </a:extLst>
          </p:cNvPr>
          <p:cNvSpPr>
            <a:spLocks noGrp="1"/>
          </p:cNvSpPr>
          <p:nvPr>
            <p:ph type="title"/>
          </p:nvPr>
        </p:nvSpPr>
        <p:spPr>
          <a:xfrm>
            <a:off x="1024128" y="384314"/>
            <a:ext cx="9720072" cy="1086678"/>
          </a:xfrm>
        </p:spPr>
        <p:txBody>
          <a:bodyPr/>
          <a:lstStyle/>
          <a:p>
            <a:r>
              <a:rPr lang="it-IT" dirty="0"/>
              <a:t>The terrace</a:t>
            </a:r>
          </a:p>
        </p:txBody>
      </p:sp>
    </p:spTree>
    <p:extLst>
      <p:ext uri="{BB962C8B-B14F-4D97-AF65-F5344CB8AC3E}">
        <p14:creationId xmlns:p14="http://schemas.microsoft.com/office/powerpoint/2010/main" val="630698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391F1A8B-8057-40FC-86BB-B575C9A9141F}"/>
              </a:ext>
            </a:extLst>
          </p:cNvPr>
          <p:cNvSpPr>
            <a:spLocks noGrp="1"/>
          </p:cNvSpPr>
          <p:nvPr>
            <p:ph type="title"/>
          </p:nvPr>
        </p:nvSpPr>
        <p:spPr/>
        <p:txBody>
          <a:bodyPr/>
          <a:lstStyle/>
          <a:p>
            <a:endParaRPr lang="it-IT"/>
          </a:p>
        </p:txBody>
      </p:sp>
      <p:pic>
        <p:nvPicPr>
          <p:cNvPr id="3" name="Immagine 2">
            <a:extLst>
              <a:ext uri="{FF2B5EF4-FFF2-40B4-BE49-F238E27FC236}">
                <a16:creationId xmlns:a16="http://schemas.microsoft.com/office/drawing/2014/main" id="{1CD02B96-2F1E-4C79-B90B-FAFC41CE29D9}"/>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664997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349AF641-845D-4178-A070-D7871B02BC85}"/>
              </a:ext>
            </a:extLst>
          </p:cNvPr>
          <p:cNvPicPr>
            <a:picLocks noChangeAspect="1"/>
          </p:cNvPicPr>
          <p:nvPr/>
        </p:nvPicPr>
        <p:blipFill>
          <a:blip r:embed="rId2"/>
          <a:stretch>
            <a:fillRect/>
          </a:stretch>
        </p:blipFill>
        <p:spPr>
          <a:xfrm>
            <a:off x="1505244" y="0"/>
            <a:ext cx="9959926" cy="6858000"/>
          </a:xfrm>
          <a:prstGeom prst="rect">
            <a:avLst/>
          </a:prstGeom>
        </p:spPr>
      </p:pic>
    </p:spTree>
    <p:extLst>
      <p:ext uri="{BB962C8B-B14F-4D97-AF65-F5344CB8AC3E}">
        <p14:creationId xmlns:p14="http://schemas.microsoft.com/office/powerpoint/2010/main" val="2129025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magine 1">
            <a:extLst>
              <a:ext uri="{FF2B5EF4-FFF2-40B4-BE49-F238E27FC236}">
                <a16:creationId xmlns:a16="http://schemas.microsoft.com/office/drawing/2014/main" id="{2934BB7B-422E-48E6-A80A-C6B76DCA3C0F}"/>
              </a:ext>
            </a:extLst>
          </p:cNvPr>
          <p:cNvPicPr>
            <a:picLocks noChangeAspect="1"/>
          </p:cNvPicPr>
          <p:nvPr/>
        </p:nvPicPr>
        <p:blipFill>
          <a:blip r:embed="rId2"/>
          <a:stretch>
            <a:fillRect/>
          </a:stretch>
        </p:blipFill>
        <p:spPr>
          <a:xfrm>
            <a:off x="393895" y="0"/>
            <a:ext cx="11188505" cy="6858000"/>
          </a:xfrm>
          <a:prstGeom prst="rect">
            <a:avLst/>
          </a:prstGeom>
        </p:spPr>
      </p:pic>
    </p:spTree>
    <p:extLst>
      <p:ext uri="{BB962C8B-B14F-4D97-AF65-F5344CB8AC3E}">
        <p14:creationId xmlns:p14="http://schemas.microsoft.com/office/powerpoint/2010/main" val="993279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Risultati immagini per ibiza bay">
            <a:extLst>
              <a:ext uri="{FF2B5EF4-FFF2-40B4-BE49-F238E27FC236}">
                <a16:creationId xmlns:a16="http://schemas.microsoft.com/office/drawing/2014/main" id="{1EF9A128-13B8-4E2F-A41E-7C67CA763F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88725" cy="6858000"/>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13">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17">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7B3CC354-285D-46BC-8537-2F712BA05CCF}"/>
              </a:ext>
            </a:extLst>
          </p:cNvPr>
          <p:cNvSpPr>
            <a:spLocks noGrp="1"/>
          </p:cNvSpPr>
          <p:nvPr>
            <p:ph type="title"/>
          </p:nvPr>
        </p:nvSpPr>
        <p:spPr>
          <a:xfrm>
            <a:off x="4713224" y="1105351"/>
            <a:ext cx="6353967" cy="3023981"/>
          </a:xfrm>
        </p:spPr>
        <p:txBody>
          <a:bodyPr vert="horz" lIns="91440" tIns="45720" rIns="91440" bIns="45720" rtlCol="0" anchor="b">
            <a:normAutofit/>
          </a:bodyPr>
          <a:lstStyle/>
          <a:p>
            <a:r>
              <a:rPr lang="en-US" sz="1000" b="1" dirty="0">
                <a:solidFill>
                  <a:srgbClr val="222222"/>
                </a:solidFill>
                <a:latin typeface="Bell MT" panose="02020503060305020303" pitchFamily="18" charset="0"/>
              </a:rPr>
              <a:t>The UK-based Chartered Institute of Marketing (CIM</a:t>
            </a:r>
            <a:r>
              <a:rPr lang="en-US" sz="1000" dirty="0">
                <a:solidFill>
                  <a:srgbClr val="222222"/>
                </a:solidFill>
                <a:latin typeface="Bell MT" panose="02020503060305020303" pitchFamily="18" charset="0"/>
              </a:rPr>
              <a:t>) </a:t>
            </a:r>
            <a:r>
              <a:rPr lang="en-US" sz="1000" dirty="0">
                <a:solidFill>
                  <a:srgbClr val="0000FF"/>
                </a:solidFill>
                <a:latin typeface="Bell MT" panose="02020503060305020303" pitchFamily="18" charset="0"/>
                <a:hlinkClick r:id="rId3">
                  <a:extLst>
                    <a:ext uri="{A12FA001-AC4F-418D-AE19-62706E023703}">
                      <ahyp:hlinkClr xmlns:ahyp="http://schemas.microsoft.com/office/drawing/2018/hyperlinkcolor" val="tx"/>
                    </a:ext>
                  </a:extLst>
                </a:hlinkClick>
              </a:rPr>
              <a:t>defines the term as follows</a:t>
            </a:r>
            <a:r>
              <a:rPr lang="en-US" sz="1000" dirty="0">
                <a:solidFill>
                  <a:srgbClr val="222222"/>
                </a:solidFill>
                <a:latin typeface="Bell MT" panose="02020503060305020303" pitchFamily="18" charset="0"/>
              </a:rPr>
              <a:t>:</a:t>
            </a:r>
            <a:br>
              <a:rPr lang="en-US" sz="1000" dirty="0">
                <a:solidFill>
                  <a:srgbClr val="222222"/>
                </a:solidFill>
                <a:latin typeface="Bell MT" panose="02020503060305020303" pitchFamily="18" charset="0"/>
              </a:rPr>
            </a:br>
            <a:r>
              <a:rPr lang="en-US" sz="1000" dirty="0">
                <a:solidFill>
                  <a:srgbClr val="222222"/>
                </a:solidFill>
                <a:latin typeface="Bell MT" panose="02020503060305020303" pitchFamily="18" charset="0"/>
              </a:rPr>
              <a:t>“</a:t>
            </a:r>
            <a:br>
              <a:rPr lang="en-US" sz="1600" dirty="0">
                <a:solidFill>
                  <a:srgbClr val="222222"/>
                </a:solidFill>
                <a:latin typeface="Arial" panose="020B0604020202020204" pitchFamily="34" charset="0"/>
              </a:rPr>
            </a:br>
            <a:r>
              <a:rPr lang="en-US" sz="1600" dirty="0">
                <a:solidFill>
                  <a:srgbClr val="222222"/>
                </a:solidFill>
                <a:latin typeface="Aharoni" panose="02010803020104030203" pitchFamily="2" charset="-79"/>
                <a:cs typeface="Aharoni" panose="02010803020104030203" pitchFamily="2" charset="-79"/>
              </a:rPr>
              <a:t>Marketing is the management process responsible for identifying, anticipating and satisfying customer requirements profitably.”</a:t>
            </a:r>
            <a:endParaRPr lang="en-US" sz="1600" dirty="0">
              <a:solidFill>
                <a:srgbClr val="FFFFFF"/>
              </a:solidFill>
            </a:endParaRPr>
          </a:p>
        </p:txBody>
      </p:sp>
      <p:sp>
        <p:nvSpPr>
          <p:cNvPr id="3" name="Segnaposto testo 2">
            <a:extLst>
              <a:ext uri="{FF2B5EF4-FFF2-40B4-BE49-F238E27FC236}">
                <a16:creationId xmlns:a16="http://schemas.microsoft.com/office/drawing/2014/main" id="{D18014C0-8DFB-4919-BE23-7993AA55BDE4}"/>
              </a:ext>
            </a:extLst>
          </p:cNvPr>
          <p:cNvSpPr>
            <a:spLocks noGrp="1"/>
          </p:cNvSpPr>
          <p:nvPr>
            <p:ph type="body" idx="1"/>
          </p:nvPr>
        </p:nvSpPr>
        <p:spPr>
          <a:xfrm flipV="1">
            <a:off x="11021472" y="5730946"/>
            <a:ext cx="45719" cy="45719"/>
          </a:xfrm>
        </p:spPr>
        <p:txBody>
          <a:bodyPr vert="horz" lIns="91440" tIns="45720" rIns="91440" bIns="45720" rtlCol="0" anchor="t">
            <a:normAutofit fontScale="25000" lnSpcReduction="20000"/>
          </a:bodyPr>
          <a:lstStyle/>
          <a:p>
            <a:endParaRPr lang="en-US" dirty="0">
              <a:solidFill>
                <a:srgbClr val="FFFFFF"/>
              </a:solidFill>
            </a:endParaRPr>
          </a:p>
        </p:txBody>
      </p:sp>
      <p:cxnSp>
        <p:nvCxnSpPr>
          <p:cNvPr id="29" name="Straight Connector 19">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5957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Risultati immagini per ibiza bay">
            <a:extLst>
              <a:ext uri="{FF2B5EF4-FFF2-40B4-BE49-F238E27FC236}">
                <a16:creationId xmlns:a16="http://schemas.microsoft.com/office/drawing/2014/main" id="{1EF9A128-13B8-4E2F-A41E-7C67CA763F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2877" y="146756"/>
            <a:ext cx="9865657" cy="6031750"/>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13">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17">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7B3CC354-285D-46BC-8537-2F712BA05CCF}"/>
              </a:ext>
            </a:extLst>
          </p:cNvPr>
          <p:cNvSpPr>
            <a:spLocks noGrp="1"/>
          </p:cNvSpPr>
          <p:nvPr>
            <p:ph type="title"/>
          </p:nvPr>
        </p:nvSpPr>
        <p:spPr>
          <a:xfrm>
            <a:off x="4713224" y="1105351"/>
            <a:ext cx="6353967" cy="3023981"/>
          </a:xfrm>
        </p:spPr>
        <p:txBody>
          <a:bodyPr vert="horz" lIns="91440" tIns="45720" rIns="91440" bIns="45720" rtlCol="0" anchor="b">
            <a:normAutofit/>
          </a:bodyPr>
          <a:lstStyle/>
          <a:p>
            <a:r>
              <a:rPr lang="en-US" sz="1600" dirty="0">
                <a:solidFill>
                  <a:srgbClr val="FFFFFF"/>
                </a:solidFill>
              </a:rPr>
              <a:t>“THE RIGHT PRODUCT,IN THE RIGHT PLACE,AT THE RIGHT TIME,AT THE RIGHT PRICE” </a:t>
            </a:r>
            <a:br>
              <a:rPr lang="en-US" sz="1600" dirty="0">
                <a:solidFill>
                  <a:srgbClr val="FFFFFF"/>
                </a:solidFill>
              </a:rPr>
            </a:br>
            <a:r>
              <a:rPr lang="en-US" sz="1600" dirty="0">
                <a:solidFill>
                  <a:srgbClr val="FFFFFF"/>
                </a:solidFill>
              </a:rPr>
              <a:t>TO IMPROVE OUR BUSINESS EVERY YEARS MORE WE APPLY THE 4pS…</a:t>
            </a:r>
            <a:br>
              <a:rPr lang="en-US" sz="1600" dirty="0">
                <a:solidFill>
                  <a:srgbClr val="FFFFFF"/>
                </a:solidFill>
              </a:rPr>
            </a:br>
            <a:r>
              <a:rPr lang="en-US" sz="1600" dirty="0">
                <a:solidFill>
                  <a:srgbClr val="FFFFFF"/>
                </a:solidFill>
              </a:rPr>
              <a:t> </a:t>
            </a:r>
            <a:br>
              <a:rPr lang="en-US" sz="1600" dirty="0">
                <a:solidFill>
                  <a:srgbClr val="FFFFFF"/>
                </a:solidFill>
              </a:rPr>
            </a:br>
            <a:endParaRPr lang="en-US" sz="1600" dirty="0">
              <a:solidFill>
                <a:srgbClr val="FFFFFF"/>
              </a:solidFill>
            </a:endParaRPr>
          </a:p>
        </p:txBody>
      </p:sp>
      <p:sp>
        <p:nvSpPr>
          <p:cNvPr id="3" name="Segnaposto testo 2">
            <a:extLst>
              <a:ext uri="{FF2B5EF4-FFF2-40B4-BE49-F238E27FC236}">
                <a16:creationId xmlns:a16="http://schemas.microsoft.com/office/drawing/2014/main" id="{D18014C0-8DFB-4919-BE23-7993AA55BDE4}"/>
              </a:ext>
            </a:extLst>
          </p:cNvPr>
          <p:cNvSpPr>
            <a:spLocks noGrp="1"/>
          </p:cNvSpPr>
          <p:nvPr>
            <p:ph type="body" idx="1"/>
          </p:nvPr>
        </p:nvSpPr>
        <p:spPr>
          <a:xfrm flipV="1">
            <a:off x="11021472" y="5730946"/>
            <a:ext cx="45719" cy="45719"/>
          </a:xfrm>
        </p:spPr>
        <p:txBody>
          <a:bodyPr vert="horz" lIns="91440" tIns="45720" rIns="91440" bIns="45720" rtlCol="0" anchor="t">
            <a:normAutofit fontScale="25000" lnSpcReduction="20000"/>
          </a:bodyPr>
          <a:lstStyle/>
          <a:p>
            <a:endParaRPr lang="en-US" dirty="0">
              <a:solidFill>
                <a:srgbClr val="FFFFFF"/>
              </a:solidFill>
            </a:endParaRPr>
          </a:p>
        </p:txBody>
      </p:sp>
      <p:cxnSp>
        <p:nvCxnSpPr>
          <p:cNvPr id="29" name="Straight Connector 19">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0022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C414C98D-8A3E-4079-A8F6-EB5E27A93EB3}"/>
              </a:ext>
            </a:extLst>
          </p:cNvPr>
          <p:cNvSpPr>
            <a:spLocks noGrp="1"/>
          </p:cNvSpPr>
          <p:nvPr>
            <p:ph type="title"/>
          </p:nvPr>
        </p:nvSpPr>
        <p:spPr>
          <a:xfrm>
            <a:off x="1106311" y="903110"/>
            <a:ext cx="9640711" cy="4763912"/>
          </a:xfrm>
        </p:spPr>
        <p:txBody>
          <a:bodyPr>
            <a:normAutofit fontScale="90000"/>
          </a:bodyPr>
          <a:lstStyle/>
          <a:p>
            <a:r>
              <a:rPr lang="it-IT" sz="3600" dirty="0"/>
              <a:t>PRODUCTS</a:t>
            </a:r>
            <a:r>
              <a:rPr lang="it-IT" sz="1800" dirty="0"/>
              <a:t>:                                                                                                                                                            </a:t>
            </a:r>
            <a:r>
              <a:rPr lang="it-IT" sz="1800" u="sng" dirty="0" err="1">
                <a:latin typeface="Berlin Sans FB" panose="020E0602020502020306" pitchFamily="34" charset="0"/>
              </a:rPr>
              <a:t>dining</a:t>
            </a:r>
            <a:r>
              <a:rPr lang="it-IT" sz="1800" u="sng" dirty="0">
                <a:latin typeface="Berlin Sans FB" panose="020E0602020502020306" pitchFamily="34" charset="0"/>
              </a:rPr>
              <a:t>:</a:t>
            </a:r>
            <a:br>
              <a:rPr lang="it-IT" sz="1800" dirty="0"/>
            </a:br>
            <a:r>
              <a:rPr lang="en-US" sz="1800" dirty="0">
                <a:solidFill>
                  <a:srgbClr val="000000"/>
                </a:solidFill>
                <a:latin typeface="Berlin Sans FB" panose="020E0602020502020306" pitchFamily="34" charset="0"/>
                <a:cs typeface="Arial" panose="020B0604020202020204" pitchFamily="34" charset="0"/>
              </a:rPr>
              <a:t>SEXY, IMMERSIVE AND FUN DINING EXPERIENCES</a:t>
            </a:r>
            <a:br>
              <a:rPr lang="en-US" sz="1800" dirty="0">
                <a:solidFill>
                  <a:srgbClr val="000000"/>
                </a:solidFill>
                <a:latin typeface="Berlin Sans FB" panose="020E0602020502020306" pitchFamily="34" charset="0"/>
                <a:cs typeface="Arial" panose="020B0604020202020204" pitchFamily="34" charset="0"/>
              </a:rPr>
            </a:br>
            <a:r>
              <a:rPr lang="en-US" sz="1800" dirty="0">
                <a:solidFill>
                  <a:srgbClr val="333333"/>
                </a:solidFill>
                <a:latin typeface="Berlin Sans FB" panose="020E0602020502020306" pitchFamily="34" charset="0"/>
                <a:cs typeface="Arial" panose="020B0604020202020204" pitchFamily="34" charset="0"/>
              </a:rPr>
              <a:t>There are no fixed agendas here; breakfast is served at your leisure and spontaneous lunches blend into seductively high-spirited nights. Laze by the sea, enjoying grilled prawns and sangria or a refreshing cold-pressed juice. </a:t>
            </a:r>
            <a:br>
              <a:rPr lang="en-US" sz="1800" dirty="0">
                <a:solidFill>
                  <a:srgbClr val="333333"/>
                </a:solidFill>
                <a:latin typeface="Berlin Sans FB" panose="020E0602020502020306" pitchFamily="34" charset="0"/>
                <a:cs typeface="Arial" panose="020B0604020202020204" pitchFamily="34" charset="0"/>
              </a:rPr>
            </a:br>
            <a:r>
              <a:rPr lang="en-US" sz="1800" dirty="0">
                <a:solidFill>
                  <a:srgbClr val="333333"/>
                </a:solidFill>
                <a:latin typeface="Berlin Sans FB" panose="020E0602020502020306" pitchFamily="34" charset="0"/>
                <a:cs typeface="Arial" panose="020B0604020202020204" pitchFamily="34" charset="0"/>
              </a:rPr>
              <a:t>After sunset, creative cocktails are served alongside fresh seafood and delicate sushi rolls.</a:t>
            </a:r>
            <a:br>
              <a:rPr lang="en-US" sz="1800" dirty="0">
                <a:solidFill>
                  <a:srgbClr val="333333"/>
                </a:solidFill>
                <a:latin typeface="Berlin Sans FB" panose="020E0602020502020306" pitchFamily="34" charset="0"/>
                <a:cs typeface="Arial" panose="020B0604020202020204" pitchFamily="34" charset="0"/>
              </a:rPr>
            </a:br>
            <a:r>
              <a:rPr lang="en-US" sz="1800" dirty="0">
                <a:solidFill>
                  <a:srgbClr val="333333"/>
                </a:solidFill>
                <a:latin typeface="Berlin Sans FB" panose="020E0602020502020306" pitchFamily="34" charset="0"/>
                <a:cs typeface="Arial" panose="020B0604020202020204" pitchFamily="34" charset="0"/>
              </a:rPr>
              <a:t>While relaxing by the pool, Nobu Hotel Ibiza Bay is the place to go for the Balearics' most sensational epicurean experiences</a:t>
            </a:r>
            <a:r>
              <a:rPr lang="en-US" sz="1800" dirty="0">
                <a:solidFill>
                  <a:srgbClr val="333333"/>
                </a:solidFill>
                <a:latin typeface="Berlin Sans FB" panose="020E0602020502020306" pitchFamily="34" charset="0"/>
              </a:rPr>
              <a:t>.           </a:t>
            </a:r>
            <a:br>
              <a:rPr lang="en-US" sz="1800" dirty="0">
                <a:solidFill>
                  <a:srgbClr val="333333"/>
                </a:solidFill>
                <a:latin typeface="Berlin Sans FB" panose="020E0602020502020306" pitchFamily="34" charset="0"/>
              </a:rPr>
            </a:br>
            <a:r>
              <a:rPr lang="en-US" sz="1800" u="sng" dirty="0">
                <a:solidFill>
                  <a:srgbClr val="333333"/>
                </a:solidFill>
                <a:latin typeface="Berlin Sans FB" panose="020E0602020502020306" pitchFamily="34" charset="0"/>
              </a:rPr>
              <a:t>POOL BAR :</a:t>
            </a:r>
            <a:br>
              <a:rPr lang="en-US" sz="1800" u="sng" dirty="0">
                <a:solidFill>
                  <a:srgbClr val="333333"/>
                </a:solidFill>
                <a:latin typeface="Berlin Sans FB" panose="020E0602020502020306" pitchFamily="34" charset="0"/>
              </a:rPr>
            </a:br>
            <a:r>
              <a:rPr lang="en-US" sz="1800" dirty="0">
                <a:solidFill>
                  <a:srgbClr val="333333"/>
                </a:solidFill>
                <a:latin typeface="Berlin Sans FB" panose="020E0602020502020306" pitchFamily="34" charset="0"/>
              </a:rPr>
              <a:t>TAPAS DISHES AND IBIZAN-INSPIRED BOTANICAL COCKTAILS</a:t>
            </a:r>
            <a:br>
              <a:rPr lang="en-US" sz="1800" dirty="0">
                <a:solidFill>
                  <a:srgbClr val="333333"/>
                </a:solidFill>
                <a:latin typeface="Berlin Sans FB" panose="020E0602020502020306" pitchFamily="34" charset="0"/>
              </a:rPr>
            </a:br>
            <a:r>
              <a:rPr lang="en-US" sz="1800" dirty="0">
                <a:solidFill>
                  <a:srgbClr val="333333"/>
                </a:solidFill>
                <a:latin typeface="Berlin Sans FB" panose="020E0602020502020306" pitchFamily="34" charset="0"/>
              </a:rPr>
              <a:t>The Pool Bar is the ideal spot to relax with your family and friends.  Offering an extensive menu filled with light bites to tempt all, you can tuck into tapas dishes and Ibizan-inspired botanical cocktails. </a:t>
            </a:r>
            <a:br>
              <a:rPr lang="en-US" sz="1800" dirty="0">
                <a:solidFill>
                  <a:srgbClr val="333333"/>
                </a:solidFill>
                <a:latin typeface="Berlin Sans FB" panose="020E0602020502020306" pitchFamily="34" charset="0"/>
              </a:rPr>
            </a:br>
            <a:r>
              <a:rPr lang="en-US" sz="1800" u="sng" dirty="0">
                <a:solidFill>
                  <a:srgbClr val="333333"/>
                </a:solidFill>
                <a:latin typeface="Berlin Sans FB" panose="020E0602020502020306" pitchFamily="34" charset="0"/>
              </a:rPr>
              <a:t>Juice bar:</a:t>
            </a:r>
            <a:br>
              <a:rPr lang="en-US" sz="1800" dirty="0">
                <a:solidFill>
                  <a:srgbClr val="996633"/>
                </a:solidFill>
                <a:latin typeface="Berlin Sans FB" panose="020E0602020502020306" pitchFamily="34" charset="0"/>
              </a:rPr>
            </a:br>
            <a:r>
              <a:rPr lang="en-US" sz="1800" dirty="0">
                <a:solidFill>
                  <a:srgbClr val="000000"/>
                </a:solidFill>
                <a:latin typeface="Berlin Sans FB" panose="020E0602020502020306" pitchFamily="34" charset="0"/>
              </a:rPr>
              <a:t>HEALTHY SMOOTHIES, JUICES, PHARMACY SHOTS AND ICECREAM</a:t>
            </a:r>
            <a:br>
              <a:rPr lang="en-US" sz="1800" dirty="0">
                <a:solidFill>
                  <a:srgbClr val="000000"/>
                </a:solidFill>
                <a:latin typeface="Berlin Sans FB" panose="020E0602020502020306" pitchFamily="34" charset="0"/>
              </a:rPr>
            </a:br>
            <a:r>
              <a:rPr lang="en-US" sz="1800" dirty="0">
                <a:solidFill>
                  <a:srgbClr val="333333"/>
                </a:solidFill>
                <a:latin typeface="Berlin Sans FB" panose="020E0602020502020306" pitchFamily="34" charset="0"/>
              </a:rPr>
              <a:t>Take a break from the sun and cool off at our seafront Juice Bar.  Offering an extensive menu of healthy smoothies, juices, protein infusions, pharmacy shots and ice cream, the Juice Bar should be on your list of ‘to-dos’ at Ibiza Bay. </a:t>
            </a:r>
            <a:br>
              <a:rPr lang="en-US" sz="1800" dirty="0">
                <a:solidFill>
                  <a:srgbClr val="333333"/>
                </a:solidFill>
                <a:latin typeface="Berlin Sans FB" panose="020E0602020502020306" pitchFamily="34" charset="0"/>
              </a:rPr>
            </a:br>
            <a:r>
              <a:rPr lang="en-US" sz="1800" dirty="0">
                <a:solidFill>
                  <a:srgbClr val="333333"/>
                </a:solidFill>
                <a:latin typeface="Berlin Sans FB" panose="020E0602020502020306" pitchFamily="34" charset="0"/>
              </a:rPr>
              <a:t>We source the freshest produce, support local organic farmers and all juices and smoothies are made to order.</a:t>
            </a:r>
            <a:br>
              <a:rPr lang="en-US" sz="1800" dirty="0">
                <a:solidFill>
                  <a:srgbClr val="333333"/>
                </a:solidFill>
                <a:latin typeface="Berlin Sans FB" panose="020E0602020502020306" pitchFamily="34" charset="0"/>
              </a:rPr>
            </a:br>
            <a:br>
              <a:rPr lang="en-US" sz="1800" dirty="0">
                <a:solidFill>
                  <a:srgbClr val="333333"/>
                </a:solidFill>
                <a:latin typeface="Berlin Sans FB" panose="020E0602020502020306" pitchFamily="34" charset="0"/>
              </a:rPr>
            </a:br>
            <a:br>
              <a:rPr lang="en-US" sz="1100" dirty="0">
                <a:solidFill>
                  <a:srgbClr val="333333"/>
                </a:solidFill>
                <a:latin typeface="LAlgerian"/>
              </a:rPr>
            </a:br>
            <a:endParaRPr lang="it-IT" sz="1100" dirty="0">
              <a:latin typeface="LAlgerian"/>
            </a:endParaRPr>
          </a:p>
        </p:txBody>
      </p:sp>
    </p:spTree>
    <p:extLst>
      <p:ext uri="{BB962C8B-B14F-4D97-AF65-F5344CB8AC3E}">
        <p14:creationId xmlns:p14="http://schemas.microsoft.com/office/powerpoint/2010/main" val="1802072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172" name="Straight Connector 81">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7173" name="Rectangle 83">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Risultati immagini per spa">
            <a:extLst>
              <a:ext uri="{FF2B5EF4-FFF2-40B4-BE49-F238E27FC236}">
                <a16:creationId xmlns:a16="http://schemas.microsoft.com/office/drawing/2014/main" id="{4A43867A-4630-4A08-83A5-C330AE3F5900}"/>
              </a:ext>
            </a:extLst>
          </p:cNvPr>
          <p:cNvPicPr>
            <a:picLocks noChangeAspect="1" noChangeArrowheads="1"/>
          </p:cNvPicPr>
          <p:nvPr/>
        </p:nvPicPr>
        <p:blipFill rotWithShape="1">
          <a:blip r:embed="rId2">
            <a:alphaModFix amt="45000"/>
            <a:extLst>
              <a:ext uri="{28A0092B-C50C-407E-A947-70E740481C1C}">
                <a14:useLocalDpi xmlns:a14="http://schemas.microsoft.com/office/drawing/2010/main" val="0"/>
              </a:ext>
            </a:extLst>
          </a:blip>
          <a:srcRect t="11873" r="-1" b="3836"/>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olo 1">
            <a:extLst>
              <a:ext uri="{FF2B5EF4-FFF2-40B4-BE49-F238E27FC236}">
                <a16:creationId xmlns:a16="http://schemas.microsoft.com/office/drawing/2014/main" id="{7FA9FEFB-1EBD-42C4-9EED-137B53F86710}"/>
              </a:ext>
            </a:extLst>
          </p:cNvPr>
          <p:cNvSpPr>
            <a:spLocks noGrp="1"/>
          </p:cNvSpPr>
          <p:nvPr>
            <p:ph type="title"/>
          </p:nvPr>
        </p:nvSpPr>
        <p:spPr>
          <a:xfrm>
            <a:off x="643467" y="643467"/>
            <a:ext cx="7164674" cy="5571066"/>
          </a:xfrm>
        </p:spPr>
        <p:txBody>
          <a:bodyPr vert="horz" lIns="91440" tIns="45720" rIns="91440" bIns="45720" rtlCol="0" anchor="ctr">
            <a:normAutofit fontScale="90000"/>
          </a:bodyPr>
          <a:lstStyle/>
          <a:p>
            <a:pPr algn="r"/>
            <a:r>
              <a:rPr lang="en-US" sz="4600" kern="1200" cap="all" spc="200" baseline="0" dirty="0">
                <a:solidFill>
                  <a:schemeClr val="tx1"/>
                </a:solidFill>
                <a:latin typeface="+mj-lt"/>
                <a:ea typeface="+mj-ea"/>
                <a:cs typeface="+mj-cs"/>
              </a:rPr>
              <a:t>Spa:</a:t>
            </a:r>
            <a:br>
              <a:rPr lang="en-US" sz="4600" kern="1200" cap="all" spc="200" baseline="0" dirty="0">
                <a:solidFill>
                  <a:schemeClr val="tx1"/>
                </a:solidFill>
                <a:latin typeface="+mj-lt"/>
                <a:ea typeface="+mj-ea"/>
                <a:cs typeface="+mj-cs"/>
              </a:rPr>
            </a:br>
            <a:r>
              <a:rPr lang="en-US" sz="4600" kern="1200" cap="all" spc="200" baseline="0" dirty="0">
                <a:solidFill>
                  <a:schemeClr val="tx1"/>
                </a:solidFill>
                <a:latin typeface="+mj-lt"/>
                <a:ea typeface="+mj-ea"/>
                <a:cs typeface="+mj-cs"/>
              </a:rPr>
              <a:t> massages</a:t>
            </a:r>
            <a:br>
              <a:rPr lang="en-US" sz="4600" kern="1200" cap="all" spc="200" baseline="0" dirty="0">
                <a:solidFill>
                  <a:schemeClr val="tx1"/>
                </a:solidFill>
                <a:latin typeface="+mj-lt"/>
                <a:ea typeface="+mj-ea"/>
                <a:cs typeface="+mj-cs"/>
              </a:rPr>
            </a:br>
            <a:r>
              <a:rPr lang="en-US" sz="4600" kern="1200" cap="all" spc="200" baseline="0" dirty="0">
                <a:solidFill>
                  <a:schemeClr val="tx1"/>
                </a:solidFill>
                <a:latin typeface="+mj-lt"/>
                <a:ea typeface="+mj-ea"/>
                <a:cs typeface="+mj-cs"/>
              </a:rPr>
              <a:t>facial</a:t>
            </a:r>
            <a:br>
              <a:rPr lang="en-US" sz="4600" kern="1200" cap="all" spc="200" baseline="0" dirty="0">
                <a:solidFill>
                  <a:schemeClr val="tx1"/>
                </a:solidFill>
                <a:latin typeface="+mj-lt"/>
                <a:ea typeface="+mj-ea"/>
                <a:cs typeface="+mj-cs"/>
              </a:rPr>
            </a:br>
            <a:r>
              <a:rPr lang="en-US" sz="4600" kern="1200" cap="all" spc="200" baseline="0" dirty="0">
                <a:solidFill>
                  <a:schemeClr val="tx1"/>
                </a:solidFill>
                <a:latin typeface="+mj-lt"/>
                <a:ea typeface="+mj-ea"/>
                <a:cs typeface="+mj-cs"/>
              </a:rPr>
              <a:t>fitness</a:t>
            </a:r>
            <a:br>
              <a:rPr lang="en-US" sz="4600" kern="1200" cap="all" spc="200" baseline="0" dirty="0">
                <a:solidFill>
                  <a:schemeClr val="tx1"/>
                </a:solidFill>
                <a:latin typeface="+mj-lt"/>
                <a:ea typeface="+mj-ea"/>
                <a:cs typeface="+mj-cs"/>
              </a:rPr>
            </a:br>
            <a:r>
              <a:rPr lang="en-US" sz="4600" kern="1200" cap="all" spc="200" baseline="0" dirty="0">
                <a:solidFill>
                  <a:schemeClr val="tx1"/>
                </a:solidFill>
                <a:latin typeface="+mj-lt"/>
                <a:ea typeface="+mj-ea"/>
                <a:cs typeface="+mj-cs"/>
              </a:rPr>
              <a:t>body treatments</a:t>
            </a:r>
            <a:br>
              <a:rPr lang="en-US" sz="4600" kern="1200" cap="all" spc="200" baseline="0" dirty="0">
                <a:solidFill>
                  <a:schemeClr val="tx1"/>
                </a:solidFill>
                <a:latin typeface="+mj-lt"/>
                <a:ea typeface="+mj-ea"/>
                <a:cs typeface="+mj-cs"/>
              </a:rPr>
            </a:br>
            <a:r>
              <a:rPr lang="en-US" sz="4600" kern="1200" cap="all" spc="200" baseline="0" dirty="0">
                <a:solidFill>
                  <a:schemeClr val="tx1"/>
                </a:solidFill>
                <a:latin typeface="+mj-lt"/>
                <a:ea typeface="+mj-ea"/>
                <a:cs typeface="+mj-cs"/>
              </a:rPr>
              <a:t>yoga</a:t>
            </a:r>
            <a:br>
              <a:rPr lang="en-US" sz="4600" kern="1200" cap="all" spc="200" baseline="0" dirty="0">
                <a:solidFill>
                  <a:schemeClr val="tx1"/>
                </a:solidFill>
                <a:latin typeface="+mj-lt"/>
                <a:ea typeface="+mj-ea"/>
                <a:cs typeface="+mj-cs"/>
              </a:rPr>
            </a:br>
            <a:r>
              <a:rPr lang="en-US" sz="4600" kern="1200" cap="all" spc="200" baseline="0" dirty="0">
                <a:solidFill>
                  <a:schemeClr val="tx1"/>
                </a:solidFill>
                <a:latin typeface="+mj-lt"/>
                <a:ea typeface="+mj-ea"/>
                <a:cs typeface="+mj-cs"/>
              </a:rPr>
              <a:t>wellness practitioner</a:t>
            </a:r>
            <a:br>
              <a:rPr lang="en-US" sz="4600" kern="1200" cap="all" spc="200" baseline="0" dirty="0">
                <a:solidFill>
                  <a:schemeClr val="tx1"/>
                </a:solidFill>
                <a:latin typeface="+mj-lt"/>
                <a:ea typeface="+mj-ea"/>
                <a:cs typeface="+mj-cs"/>
              </a:rPr>
            </a:br>
            <a:r>
              <a:rPr lang="en-US" sz="4600" kern="1200" cap="all" spc="200" baseline="0" dirty="0">
                <a:solidFill>
                  <a:schemeClr val="tx1"/>
                </a:solidFill>
                <a:latin typeface="+mj-lt"/>
                <a:ea typeface="+mj-ea"/>
                <a:cs typeface="+mj-cs"/>
              </a:rPr>
              <a:t>beauty</a:t>
            </a:r>
            <a:br>
              <a:rPr lang="en-US" sz="4600" kern="1200" cap="all" spc="200" baseline="0" dirty="0">
                <a:solidFill>
                  <a:schemeClr val="tx1"/>
                </a:solidFill>
                <a:latin typeface="+mj-lt"/>
                <a:ea typeface="+mj-ea"/>
                <a:cs typeface="+mj-cs"/>
              </a:rPr>
            </a:br>
            <a:br>
              <a:rPr lang="en-US" sz="4600" kern="1200" cap="all" spc="200" baseline="0" dirty="0">
                <a:solidFill>
                  <a:schemeClr val="tx1"/>
                </a:solidFill>
                <a:latin typeface="+mj-lt"/>
                <a:ea typeface="+mj-ea"/>
                <a:cs typeface="+mj-cs"/>
              </a:rPr>
            </a:br>
            <a:br>
              <a:rPr lang="en-US" sz="4600" kern="1200" cap="all" spc="200" baseline="0" dirty="0">
                <a:solidFill>
                  <a:schemeClr val="tx1"/>
                </a:solidFill>
                <a:latin typeface="+mj-lt"/>
                <a:ea typeface="+mj-ea"/>
                <a:cs typeface="+mj-cs"/>
              </a:rPr>
            </a:br>
            <a:br>
              <a:rPr lang="en-US" sz="4600" kern="1200" cap="all" spc="200" baseline="0" dirty="0">
                <a:solidFill>
                  <a:schemeClr val="tx1"/>
                </a:solidFill>
                <a:latin typeface="+mj-lt"/>
                <a:ea typeface="+mj-ea"/>
                <a:cs typeface="+mj-cs"/>
              </a:rPr>
            </a:br>
            <a:endParaRPr lang="en-US" sz="4600" kern="1200" cap="all" spc="200" baseline="0" dirty="0">
              <a:solidFill>
                <a:schemeClr val="tx1"/>
              </a:solidFill>
              <a:latin typeface="+mj-lt"/>
              <a:ea typeface="+mj-ea"/>
              <a:cs typeface="+mj-cs"/>
            </a:endParaRPr>
          </a:p>
        </p:txBody>
      </p:sp>
      <p:cxnSp>
        <p:nvCxnSpPr>
          <p:cNvPr id="7174" name="Straight Connector 85">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851524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85B153D3-7075-4349-8AB0-CDCA1EFABC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452916" cy="7385537"/>
          </a:xfrm>
          <a:prstGeom prst="rect">
            <a:avLst/>
          </a:prstGeom>
          <a:noFill/>
          <a:extLst>
            <a:ext uri="{909E8E84-426E-40DD-AFC4-6F175D3DCCD1}">
              <a14:hiddenFill xmlns:a14="http://schemas.microsoft.com/office/drawing/2010/main">
                <a:solidFill>
                  <a:srgbClr val="FFFFFF"/>
                </a:solidFill>
              </a14:hiddenFill>
            </a:ext>
          </a:extLst>
        </p:spPr>
      </p:pic>
      <p:sp>
        <p:nvSpPr>
          <p:cNvPr id="2" name="Titolo 1">
            <a:extLst>
              <a:ext uri="{FF2B5EF4-FFF2-40B4-BE49-F238E27FC236}">
                <a16:creationId xmlns:a16="http://schemas.microsoft.com/office/drawing/2014/main" id="{F3E9B35A-991E-4F33-8997-83A4A246B684}"/>
              </a:ext>
            </a:extLst>
          </p:cNvPr>
          <p:cNvSpPr>
            <a:spLocks noGrp="1"/>
          </p:cNvSpPr>
          <p:nvPr>
            <p:ph type="title"/>
          </p:nvPr>
        </p:nvSpPr>
        <p:spPr>
          <a:xfrm>
            <a:off x="3221502" y="585216"/>
            <a:ext cx="7522698" cy="1499616"/>
          </a:xfrm>
        </p:spPr>
        <p:txBody>
          <a:bodyPr/>
          <a:lstStyle/>
          <a:p>
            <a:r>
              <a:rPr lang="it-IT"/>
              <a:t>Area massage</a:t>
            </a:r>
            <a:endParaRPr lang="it-IT" dirty="0"/>
          </a:p>
        </p:txBody>
      </p:sp>
    </p:spTree>
    <p:extLst>
      <p:ext uri="{BB962C8B-B14F-4D97-AF65-F5344CB8AC3E}">
        <p14:creationId xmlns:p14="http://schemas.microsoft.com/office/powerpoint/2010/main" val="662741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A0D8D1E1-3055-451C-89DE-BD6A22DCC889}"/>
              </a:ext>
            </a:extLst>
          </p:cNvPr>
          <p:cNvSpPr>
            <a:spLocks noGrp="1"/>
          </p:cNvSpPr>
          <p:nvPr>
            <p:ph type="title"/>
          </p:nvPr>
        </p:nvSpPr>
        <p:spPr/>
        <p:txBody>
          <a:bodyPr/>
          <a:lstStyle/>
          <a:p>
            <a:r>
              <a:rPr lang="it-IT" dirty="0"/>
              <a:t>Price:  </a:t>
            </a:r>
            <a:br>
              <a:rPr lang="it-IT" dirty="0"/>
            </a:br>
            <a:endParaRPr lang="it-IT" dirty="0"/>
          </a:p>
        </p:txBody>
      </p:sp>
      <p:pic>
        <p:nvPicPr>
          <p:cNvPr id="3" name="Immagine 2">
            <a:extLst>
              <a:ext uri="{FF2B5EF4-FFF2-40B4-BE49-F238E27FC236}">
                <a16:creationId xmlns:a16="http://schemas.microsoft.com/office/drawing/2014/main" id="{F819B38A-257B-43E2-AEF9-FB5C50221727}"/>
              </a:ext>
            </a:extLst>
          </p:cNvPr>
          <p:cNvPicPr>
            <a:picLocks noChangeAspect="1"/>
          </p:cNvPicPr>
          <p:nvPr/>
        </p:nvPicPr>
        <p:blipFill>
          <a:blip r:embed="rId2"/>
          <a:stretch>
            <a:fillRect/>
          </a:stretch>
        </p:blipFill>
        <p:spPr>
          <a:xfrm>
            <a:off x="436098" y="0"/>
            <a:ext cx="10803402" cy="6858000"/>
          </a:xfrm>
          <a:prstGeom prst="rect">
            <a:avLst/>
          </a:prstGeom>
        </p:spPr>
      </p:pic>
      <p:sp>
        <p:nvSpPr>
          <p:cNvPr id="4" name="CasellaDiTesto 3">
            <a:extLst>
              <a:ext uri="{FF2B5EF4-FFF2-40B4-BE49-F238E27FC236}">
                <a16:creationId xmlns:a16="http://schemas.microsoft.com/office/drawing/2014/main" id="{CB067B98-7ACE-4333-BB30-F6A8D5AFED77}"/>
              </a:ext>
            </a:extLst>
          </p:cNvPr>
          <p:cNvSpPr txBox="1"/>
          <p:nvPr/>
        </p:nvSpPr>
        <p:spPr>
          <a:xfrm>
            <a:off x="2194560" y="3953021"/>
            <a:ext cx="4656405" cy="1754326"/>
          </a:xfrm>
          <a:prstGeom prst="rect">
            <a:avLst/>
          </a:prstGeom>
          <a:noFill/>
        </p:spPr>
        <p:txBody>
          <a:bodyPr wrap="square" rtlCol="0">
            <a:spAutoFit/>
          </a:bodyPr>
          <a:lstStyle/>
          <a:p>
            <a:pPr algn="ctr"/>
            <a:r>
              <a:rPr lang="it-IT" dirty="0"/>
              <a:t>According to the service we offering and to the local price of our competitor ;the prices are variable they can go from 250€ at up to 2000€ per night.</a:t>
            </a:r>
          </a:p>
          <a:p>
            <a:pPr algn="ctr"/>
            <a:r>
              <a:rPr lang="it-IT" dirty="0"/>
              <a:t>We offering to our custumers any types of payment</a:t>
            </a:r>
          </a:p>
        </p:txBody>
      </p:sp>
    </p:spTree>
    <p:extLst>
      <p:ext uri="{BB962C8B-B14F-4D97-AF65-F5344CB8AC3E}">
        <p14:creationId xmlns:p14="http://schemas.microsoft.com/office/powerpoint/2010/main" val="3396637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23416DF-B283-4D9F-A625-146552CA9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a:extLst>
              <a:ext uri="{FF2B5EF4-FFF2-40B4-BE49-F238E27FC236}">
                <a16:creationId xmlns:a16="http://schemas.microsoft.com/office/drawing/2014/main" id="{73834904-4D9B-41F7-8DA6-0709FD9F7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C00D1207-ECAF-48E9-8834-2CE4D21982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D2E3C52-528A-4049-BCAA-5460756B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olo 1">
            <a:extLst>
              <a:ext uri="{FF2B5EF4-FFF2-40B4-BE49-F238E27FC236}">
                <a16:creationId xmlns:a16="http://schemas.microsoft.com/office/drawing/2014/main" id="{1982054B-49CE-42C6-B6EE-1C3BD9E34FCB}"/>
              </a:ext>
            </a:extLst>
          </p:cNvPr>
          <p:cNvSpPr>
            <a:spLocks noGrp="1"/>
          </p:cNvSpPr>
          <p:nvPr>
            <p:ph type="title"/>
          </p:nvPr>
        </p:nvSpPr>
        <p:spPr>
          <a:xfrm>
            <a:off x="457199" y="4960137"/>
            <a:ext cx="7929627" cy="1413231"/>
          </a:xfrm>
        </p:spPr>
        <p:txBody>
          <a:bodyPr vert="horz" lIns="91440" tIns="45720" rIns="91440" bIns="45720" rtlCol="0" anchor="ctr">
            <a:normAutofit fontScale="90000"/>
          </a:bodyPr>
          <a:lstStyle/>
          <a:p>
            <a:pPr algn="r"/>
            <a:r>
              <a:rPr lang="en-US" spc="200" dirty="0">
                <a:solidFill>
                  <a:srgbClr val="FFFFFF"/>
                </a:solidFill>
              </a:rPr>
              <a:t>Place:</a:t>
            </a:r>
            <a:br>
              <a:rPr lang="en-US" spc="200" dirty="0">
                <a:solidFill>
                  <a:srgbClr val="FFFFFF"/>
                </a:solidFill>
              </a:rPr>
            </a:br>
            <a:r>
              <a:rPr lang="en-US" sz="2200" spc="200" dirty="0">
                <a:solidFill>
                  <a:srgbClr val="FFFFFF"/>
                </a:solidFill>
              </a:rPr>
              <a:t>it is one of the favorite destinations ever ... the Talamanca playa offers incredible sunsets and pleasant moments, appreciated by its customers for the calm</a:t>
            </a:r>
            <a:r>
              <a:rPr lang="en-US" spc="200" dirty="0">
                <a:solidFill>
                  <a:srgbClr val="FFFFFF"/>
                </a:solidFill>
              </a:rPr>
              <a:t>.</a:t>
            </a:r>
          </a:p>
        </p:txBody>
      </p:sp>
      <p:sp useBgFill="1">
        <p:nvSpPr>
          <p:cNvPr id="17" name="Rectangle 16">
            <a:extLst>
              <a:ext uri="{FF2B5EF4-FFF2-40B4-BE49-F238E27FC236}">
                <a16:creationId xmlns:a16="http://schemas.microsoft.com/office/drawing/2014/main" id="{CD5B542C-8183-4445-AF4D-B23AAE329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magine 2">
            <a:extLst>
              <a:ext uri="{FF2B5EF4-FFF2-40B4-BE49-F238E27FC236}">
                <a16:creationId xmlns:a16="http://schemas.microsoft.com/office/drawing/2014/main" id="{4B2D99A8-294D-4856-87A9-4108E4E3FA11}"/>
              </a:ext>
            </a:extLst>
          </p:cNvPr>
          <p:cNvPicPr>
            <a:picLocks noChangeAspect="1"/>
          </p:cNvPicPr>
          <p:nvPr/>
        </p:nvPicPr>
        <p:blipFill>
          <a:blip r:embed="rId2"/>
          <a:stretch>
            <a:fillRect/>
          </a:stretch>
        </p:blipFill>
        <p:spPr>
          <a:xfrm>
            <a:off x="484632" y="554203"/>
            <a:ext cx="5369052" cy="3463038"/>
          </a:xfrm>
          <a:prstGeom prst="rect">
            <a:avLst/>
          </a:prstGeom>
        </p:spPr>
      </p:pic>
      <p:cxnSp>
        <p:nvCxnSpPr>
          <p:cNvPr id="24" name="Straight Connector 18">
            <a:extLst>
              <a:ext uri="{FF2B5EF4-FFF2-40B4-BE49-F238E27FC236}">
                <a16:creationId xmlns:a16="http://schemas.microsoft.com/office/drawing/2014/main" id="{84ED9B5A-5577-4CA5-97AA-0E5E2EA975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60141" y="822682"/>
            <a:ext cx="0" cy="29260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4" name="Immagine 3">
            <a:extLst>
              <a:ext uri="{FF2B5EF4-FFF2-40B4-BE49-F238E27FC236}">
                <a16:creationId xmlns:a16="http://schemas.microsoft.com/office/drawing/2014/main" id="{FF5F2A49-DA3B-4484-81BC-57C6916E45C9}"/>
              </a:ext>
            </a:extLst>
          </p:cNvPr>
          <p:cNvPicPr>
            <a:picLocks noChangeAspect="1"/>
          </p:cNvPicPr>
          <p:nvPr/>
        </p:nvPicPr>
        <p:blipFill>
          <a:blip r:embed="rId3"/>
          <a:stretch>
            <a:fillRect/>
          </a:stretch>
        </p:blipFill>
        <p:spPr>
          <a:xfrm>
            <a:off x="6607432" y="484632"/>
            <a:ext cx="4802908" cy="3602181"/>
          </a:xfrm>
          <a:prstGeom prst="rect">
            <a:avLst/>
          </a:prstGeom>
        </p:spPr>
      </p:pic>
      <p:cxnSp>
        <p:nvCxnSpPr>
          <p:cNvPr id="25" name="Straight Connector 20">
            <a:extLst>
              <a:ext uri="{FF2B5EF4-FFF2-40B4-BE49-F238E27FC236}">
                <a16:creationId xmlns:a16="http://schemas.microsoft.com/office/drawing/2014/main" id="{2724283B-587C-4A0E-A50E-B8914975B4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344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2E59668-3C21-4C75-9F1D-FC8FC2F32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Oval 5">
            <a:extLst>
              <a:ext uri="{FF2B5EF4-FFF2-40B4-BE49-F238E27FC236}">
                <a16:creationId xmlns:a16="http://schemas.microsoft.com/office/drawing/2014/main" id="{52A002CF-6EAF-497D-9B9B-EF9F4451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BF631B04-CB79-4ABB-B631-511E05B25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olo 1">
            <a:extLst>
              <a:ext uri="{FF2B5EF4-FFF2-40B4-BE49-F238E27FC236}">
                <a16:creationId xmlns:a16="http://schemas.microsoft.com/office/drawing/2014/main" id="{0C923B1A-4A1C-4E9E-8972-D1357DC42F19}"/>
              </a:ext>
            </a:extLst>
          </p:cNvPr>
          <p:cNvSpPr>
            <a:spLocks noGrp="1"/>
          </p:cNvSpPr>
          <p:nvPr>
            <p:ph type="title"/>
          </p:nvPr>
        </p:nvSpPr>
        <p:spPr>
          <a:xfrm>
            <a:off x="457200" y="4960137"/>
            <a:ext cx="7772400" cy="1463040"/>
          </a:xfrm>
        </p:spPr>
        <p:txBody>
          <a:bodyPr vert="horz" lIns="91440" tIns="45720" rIns="91440" bIns="45720" rtlCol="0" anchor="ctr">
            <a:normAutofit fontScale="90000"/>
          </a:bodyPr>
          <a:lstStyle/>
          <a:p>
            <a:r>
              <a:rPr lang="en-US" sz="4000" spc="200" dirty="0"/>
              <a:t>Promotion:</a:t>
            </a:r>
            <a:br>
              <a:rPr lang="en-US" sz="2000" spc="200" dirty="0"/>
            </a:br>
            <a:r>
              <a:rPr lang="en-US" sz="2000" spc="200" dirty="0"/>
              <a:t>packeges:</a:t>
            </a:r>
            <a:r>
              <a:rPr lang="it-IT" sz="2000" dirty="0">
                <a:solidFill>
                  <a:srgbClr val="996633"/>
                </a:solidFill>
                <a:latin typeface="WhitneyHTF-LightCondensed"/>
              </a:rPr>
              <a:t>TASTE OF NOBU</a:t>
            </a:r>
            <a:br>
              <a:rPr lang="it-IT" sz="2000" dirty="0">
                <a:solidFill>
                  <a:srgbClr val="996633"/>
                </a:solidFill>
                <a:latin typeface="WhitneyHTF-LightCondensed"/>
              </a:rPr>
            </a:br>
            <a:r>
              <a:rPr lang="it-IT" sz="2000" dirty="0">
                <a:solidFill>
                  <a:srgbClr val="996633"/>
                </a:solidFill>
                <a:latin typeface="WhitneyHTF-LightCondensed"/>
              </a:rPr>
              <a:t>                 area relax</a:t>
            </a:r>
            <a:br>
              <a:rPr lang="it-IT" sz="2000" dirty="0">
                <a:solidFill>
                  <a:srgbClr val="996633"/>
                </a:solidFill>
                <a:latin typeface="WhitneyHTF-LightCondensed"/>
              </a:rPr>
            </a:br>
            <a:r>
              <a:rPr lang="it-IT" sz="2000" dirty="0">
                <a:solidFill>
                  <a:srgbClr val="996633"/>
                </a:solidFill>
                <a:latin typeface="WhitneyHTF-LightCondensed"/>
              </a:rPr>
              <a:t>                 luxury suite</a:t>
            </a:r>
            <a:br>
              <a:rPr lang="it-IT" sz="2000" dirty="0">
                <a:solidFill>
                  <a:srgbClr val="996633"/>
                </a:solidFill>
                <a:latin typeface="WhitneyHTF-LightCondensed"/>
              </a:rPr>
            </a:br>
            <a:br>
              <a:rPr lang="en-US" sz="2000" spc="200" dirty="0"/>
            </a:br>
            <a:r>
              <a:rPr lang="en-US" sz="2000" spc="200" dirty="0"/>
              <a:t>we offer to our customer the chance to have 20 % one of this packages</a:t>
            </a:r>
            <a:br>
              <a:rPr lang="en-US" sz="2000" spc="200" dirty="0"/>
            </a:br>
            <a:r>
              <a:rPr lang="en-US" sz="2000" spc="200" dirty="0"/>
              <a:t>All available in our website and other platform.</a:t>
            </a:r>
            <a:br>
              <a:rPr lang="en-US" sz="2000" spc="200" dirty="0"/>
            </a:br>
            <a:endParaRPr lang="en-US" sz="2000" spc="200" dirty="0"/>
          </a:p>
        </p:txBody>
      </p:sp>
      <p:sp useBgFill="1">
        <p:nvSpPr>
          <p:cNvPr id="79" name="Rectangle 78">
            <a:extLst>
              <a:ext uri="{FF2B5EF4-FFF2-40B4-BE49-F238E27FC236}">
                <a16:creationId xmlns:a16="http://schemas.microsoft.com/office/drawing/2014/main" id="{B4D20C7D-EEBD-41A2-BD27-A76D41791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magine 2">
            <a:extLst>
              <a:ext uri="{FF2B5EF4-FFF2-40B4-BE49-F238E27FC236}">
                <a16:creationId xmlns:a16="http://schemas.microsoft.com/office/drawing/2014/main" id="{C7667051-414C-42D3-92CC-D50C155B69C2}"/>
              </a:ext>
            </a:extLst>
          </p:cNvPr>
          <p:cNvPicPr>
            <a:picLocks noChangeAspect="1"/>
          </p:cNvPicPr>
          <p:nvPr/>
        </p:nvPicPr>
        <p:blipFill rotWithShape="1">
          <a:blip r:embed="rId2"/>
          <a:srcRect l="22297" r="26369" b="-1"/>
          <a:stretch/>
        </p:blipFill>
        <p:spPr>
          <a:xfrm>
            <a:off x="1" y="10"/>
            <a:ext cx="4064000" cy="4571990"/>
          </a:xfrm>
          <a:prstGeom prst="rect">
            <a:avLst/>
          </a:prstGeom>
        </p:spPr>
      </p:pic>
      <p:pic>
        <p:nvPicPr>
          <p:cNvPr id="10244" name="Picture 4" descr="Immagine correlata">
            <a:extLst>
              <a:ext uri="{FF2B5EF4-FFF2-40B4-BE49-F238E27FC236}">
                <a16:creationId xmlns:a16="http://schemas.microsoft.com/office/drawing/2014/main" id="{4FFDA6E4-3FC5-47DF-8AD5-E708E0E030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49" r="16872" b="-2"/>
          <a:stretch/>
        </p:blipFill>
        <p:spPr bwMode="auto">
          <a:xfrm>
            <a:off x="4063999" y="10"/>
            <a:ext cx="4064000" cy="4571990"/>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Risultati immagini per ibiza bay sito packages">
            <a:extLst>
              <a:ext uri="{FF2B5EF4-FFF2-40B4-BE49-F238E27FC236}">
                <a16:creationId xmlns:a16="http://schemas.microsoft.com/office/drawing/2014/main" id="{4D25AE98-DDE1-490D-B7DC-543D54E1F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219" r="-3" b="-3"/>
          <a:stretch/>
        </p:blipFill>
        <p:spPr bwMode="auto">
          <a:xfrm>
            <a:off x="8128000" y="10"/>
            <a:ext cx="4064000" cy="4571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3918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B64F47E8-C2CA-43A6-9404-03BADA34D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9343" y="620720"/>
            <a:ext cx="644248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C737D9A6-923B-4B4C-B4A8-C382C876A6C9}"/>
              </a:ext>
            </a:extLst>
          </p:cNvPr>
          <p:cNvSpPr>
            <a:spLocks noGrp="1"/>
          </p:cNvSpPr>
          <p:nvPr>
            <p:ph type="title"/>
          </p:nvPr>
        </p:nvSpPr>
        <p:spPr>
          <a:xfrm>
            <a:off x="5590120" y="1105351"/>
            <a:ext cx="5477071" cy="3023981"/>
          </a:xfrm>
        </p:spPr>
        <p:txBody>
          <a:bodyPr vert="horz" lIns="91440" tIns="45720" rIns="91440" bIns="45720" rtlCol="0" anchor="b">
            <a:noAutofit/>
          </a:bodyPr>
          <a:lstStyle/>
          <a:p>
            <a:pPr algn="l"/>
            <a:r>
              <a:rPr lang="it-IT" sz="2400" spc="100" dirty="0">
                <a:solidFill>
                  <a:schemeClr val="bg1">
                    <a:lumMod val="95000"/>
                  </a:schemeClr>
                </a:solidFill>
              </a:rPr>
              <a:t>Tarket marketing:</a:t>
            </a:r>
            <a:br>
              <a:rPr lang="it-IT" sz="2400" spc="100" dirty="0">
                <a:solidFill>
                  <a:schemeClr val="bg1">
                    <a:lumMod val="95000"/>
                  </a:schemeClr>
                </a:solidFill>
              </a:rPr>
            </a:br>
            <a:r>
              <a:rPr lang="en-US" sz="2400" spc="100" dirty="0">
                <a:solidFill>
                  <a:schemeClr val="bg1">
                    <a:lumMod val="95000"/>
                  </a:schemeClr>
                </a:solidFill>
                <a:latin typeface="Open Sans"/>
              </a:rPr>
              <a:t>A target market is </a:t>
            </a:r>
            <a:r>
              <a:rPr lang="en-US" sz="2400" b="1" spc="100" dirty="0">
                <a:solidFill>
                  <a:schemeClr val="bg1">
                    <a:lumMod val="95000"/>
                  </a:schemeClr>
                </a:solidFill>
                <a:latin typeface="Open Sans"/>
              </a:rPr>
              <a:t>the specific group of people you want to reach with your marketing message</a:t>
            </a:r>
            <a:r>
              <a:rPr lang="en-US" sz="2400" spc="100" dirty="0">
                <a:solidFill>
                  <a:schemeClr val="bg1">
                    <a:lumMod val="95000"/>
                  </a:schemeClr>
                </a:solidFill>
                <a:latin typeface="Open Sans"/>
              </a:rPr>
              <a:t>. They are the people who are most likely to buy your products or services, and they are united by some common characteristics, like demographics and behaviors.</a:t>
            </a:r>
            <a:r>
              <a:rPr lang="en-US" sz="1800" cap="none" spc="0" dirty="0">
                <a:solidFill>
                  <a:prstClr val="black"/>
                </a:solidFill>
                <a:latin typeface="Tw Cen MT" panose="020B0602020104020603"/>
                <a:ea typeface="+mn-ea"/>
                <a:cs typeface="+mn-cs"/>
              </a:rPr>
              <a:t> Smith, W.R., 1957.</a:t>
            </a:r>
            <a:endParaRPr lang="en-US" sz="2400" dirty="0">
              <a:solidFill>
                <a:schemeClr val="bg1"/>
              </a:solidFill>
            </a:endParaRPr>
          </a:p>
        </p:txBody>
      </p:sp>
      <p:sp>
        <p:nvSpPr>
          <p:cNvPr id="3" name="Segnaposto testo 2">
            <a:extLst>
              <a:ext uri="{FF2B5EF4-FFF2-40B4-BE49-F238E27FC236}">
                <a16:creationId xmlns:a16="http://schemas.microsoft.com/office/drawing/2014/main" id="{4DEAFB61-A63E-4F6E-8ED7-8B2514C94D3E}"/>
              </a:ext>
            </a:extLst>
          </p:cNvPr>
          <p:cNvSpPr>
            <a:spLocks noGrp="1"/>
          </p:cNvSpPr>
          <p:nvPr>
            <p:ph type="body" idx="1"/>
          </p:nvPr>
        </p:nvSpPr>
        <p:spPr>
          <a:xfrm>
            <a:off x="12757507" y="6427304"/>
            <a:ext cx="45719" cy="299575"/>
          </a:xfrm>
        </p:spPr>
        <p:txBody>
          <a:bodyPr vert="horz" lIns="91440" tIns="45720" rIns="91440" bIns="45720" rtlCol="0" anchor="t">
            <a:normAutofit fontScale="92500" lnSpcReduction="10000"/>
          </a:bodyPr>
          <a:lstStyle/>
          <a:p>
            <a:endParaRPr lang="en-US" sz="1600" dirty="0">
              <a:solidFill>
                <a:schemeClr val="bg1"/>
              </a:solidFill>
            </a:endParaRPr>
          </a:p>
        </p:txBody>
      </p:sp>
      <p:sp>
        <p:nvSpPr>
          <p:cNvPr id="18" name="Rectangle 17">
            <a:extLst>
              <a:ext uri="{FF2B5EF4-FFF2-40B4-BE49-F238E27FC236}">
                <a16:creationId xmlns:a16="http://schemas.microsoft.com/office/drawing/2014/main" id="{D7E9942E-93C8-4B24-9978-DBD698E1E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1695"/>
            <a:ext cx="4305009" cy="5592188"/>
          </a:xfrm>
          <a:prstGeom prst="rect">
            <a:avLst/>
          </a:prstGeom>
          <a:blipFill dpi="0" rotWithShape="1">
            <a:blip r:embed="rId2">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cxnSp>
        <p:nvCxnSpPr>
          <p:cNvPr id="20" name="Straight Connector 19">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960" y="4214336"/>
            <a:ext cx="512064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678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2A7C22F-6600-42C0-BC11-E1869779DAEE}"/>
              </a:ext>
            </a:extLst>
          </p:cNvPr>
          <p:cNvSpPr>
            <a:spLocks noGrp="1"/>
          </p:cNvSpPr>
          <p:nvPr>
            <p:ph type="title"/>
          </p:nvPr>
        </p:nvSpPr>
        <p:spPr>
          <a:xfrm>
            <a:off x="901148" y="1404730"/>
            <a:ext cx="9988826" cy="6288157"/>
          </a:xfrm>
        </p:spPr>
        <p:txBody>
          <a:bodyPr>
            <a:normAutofit fontScale="90000"/>
          </a:bodyPr>
          <a:lstStyle/>
          <a:p>
            <a:br>
              <a:rPr lang="en-US" sz="3600" dirty="0"/>
            </a:br>
            <a:br>
              <a:rPr lang="en-US" sz="3600" dirty="0"/>
            </a:br>
            <a:r>
              <a:rPr lang="en-US" sz="2700" dirty="0"/>
              <a:t>1.people who need a hotel that satisfies the desire for sea and city.</a:t>
            </a:r>
            <a:br>
              <a:rPr lang="en-US" sz="2700" dirty="0"/>
            </a:br>
            <a:br>
              <a:rPr lang="en-US" sz="2700" dirty="0"/>
            </a:br>
            <a:r>
              <a:rPr lang="en-US" sz="2700" dirty="0"/>
              <a:t>2.for young couples who want calm and tranquility.</a:t>
            </a:r>
            <a:br>
              <a:rPr lang="en-US" sz="2700" dirty="0"/>
            </a:br>
            <a:br>
              <a:rPr lang="en-US" sz="2700" dirty="0"/>
            </a:br>
            <a:r>
              <a:rPr lang="en-US" sz="2700" dirty="0"/>
              <a:t>3.people who want to relax and enjoy Japanese cuisine</a:t>
            </a:r>
            <a:br>
              <a:rPr lang="en-US" sz="2700" dirty="0"/>
            </a:br>
            <a:br>
              <a:rPr lang="en-US" sz="2700" dirty="0"/>
            </a:br>
            <a:r>
              <a:rPr lang="en-US" sz="2700" dirty="0"/>
              <a:t>4.those who love ibiza nightlife but at the same time want to relax</a:t>
            </a:r>
            <a:br>
              <a:rPr lang="en-US" sz="2700" dirty="0"/>
            </a:br>
            <a:br>
              <a:rPr lang="en-US" sz="2700" dirty="0"/>
            </a:br>
            <a:r>
              <a:rPr lang="en-US" sz="2700" dirty="0"/>
              <a:t>5.vip</a:t>
            </a:r>
            <a:br>
              <a:rPr lang="en-US" sz="2700" dirty="0"/>
            </a:br>
            <a:br>
              <a:rPr lang="en-US" sz="2700" dirty="0"/>
            </a:br>
            <a:r>
              <a:rPr lang="en-US" sz="2700" dirty="0"/>
              <a:t>6.people who like to relax in a luxurious spa</a:t>
            </a:r>
            <a:br>
              <a:rPr lang="en-US" sz="2700" dirty="0"/>
            </a:br>
            <a:br>
              <a:rPr lang="en-US" sz="2700" dirty="0"/>
            </a:br>
            <a:r>
              <a:rPr lang="en-US" sz="2700" dirty="0"/>
              <a:t>7.for people who like the sea the enchanting golden beaches of ibiza</a:t>
            </a:r>
            <a:br>
              <a:rPr lang="en-US" sz="2700" dirty="0"/>
            </a:br>
            <a:br>
              <a:rPr lang="en-US" sz="3600" dirty="0"/>
            </a:br>
            <a:br>
              <a:rPr lang="en-US" sz="3600" dirty="0"/>
            </a:br>
            <a:br>
              <a:rPr lang="en-US" sz="3600" dirty="0"/>
            </a:br>
            <a:br>
              <a:rPr lang="en-US" sz="3600" dirty="0"/>
            </a:br>
            <a:br>
              <a:rPr lang="en-US" sz="3600" dirty="0"/>
            </a:br>
            <a:endParaRPr lang="it-IT" sz="3600" dirty="0"/>
          </a:p>
        </p:txBody>
      </p:sp>
      <p:sp>
        <p:nvSpPr>
          <p:cNvPr id="3" name="CasellaDiTesto 2">
            <a:extLst>
              <a:ext uri="{FF2B5EF4-FFF2-40B4-BE49-F238E27FC236}">
                <a16:creationId xmlns:a16="http://schemas.microsoft.com/office/drawing/2014/main" id="{B1DFC182-FD93-4881-BA78-53D499B4503C}"/>
              </a:ext>
            </a:extLst>
          </p:cNvPr>
          <p:cNvSpPr txBox="1"/>
          <p:nvPr/>
        </p:nvSpPr>
        <p:spPr>
          <a:xfrm>
            <a:off x="2782957" y="516836"/>
            <a:ext cx="9289774" cy="923330"/>
          </a:xfrm>
          <a:prstGeom prst="rect">
            <a:avLst/>
          </a:prstGeom>
          <a:noFill/>
        </p:spPr>
        <p:txBody>
          <a:bodyPr wrap="square" rtlCol="0">
            <a:spAutoFit/>
          </a:bodyPr>
          <a:lstStyle/>
          <a:p>
            <a:r>
              <a:rPr lang="it-IT" sz="5400" dirty="0"/>
              <a:t>TARGET MARKET</a:t>
            </a:r>
          </a:p>
        </p:txBody>
      </p:sp>
    </p:spTree>
    <p:extLst>
      <p:ext uri="{BB962C8B-B14F-4D97-AF65-F5344CB8AC3E}">
        <p14:creationId xmlns:p14="http://schemas.microsoft.com/office/powerpoint/2010/main" val="20261551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ella 2">
            <a:extLst>
              <a:ext uri="{FF2B5EF4-FFF2-40B4-BE49-F238E27FC236}">
                <a16:creationId xmlns:a16="http://schemas.microsoft.com/office/drawing/2014/main" id="{116F06D0-9B6F-400D-A29E-639C6A45E4C4}"/>
              </a:ext>
            </a:extLst>
          </p:cNvPr>
          <p:cNvGraphicFramePr>
            <a:graphicFrameLocks noGrp="1"/>
          </p:cNvGraphicFramePr>
          <p:nvPr>
            <p:extLst>
              <p:ext uri="{D42A27DB-BD31-4B8C-83A1-F6EECF244321}">
                <p14:modId xmlns:p14="http://schemas.microsoft.com/office/powerpoint/2010/main" val="690900859"/>
              </p:ext>
            </p:extLst>
          </p:nvPr>
        </p:nvGraphicFramePr>
        <p:xfrm>
          <a:off x="1668117" y="2943877"/>
          <a:ext cx="8855765" cy="2565051"/>
        </p:xfrm>
        <a:graphic>
          <a:graphicData uri="http://schemas.openxmlformats.org/drawingml/2006/table">
            <a:tbl>
              <a:tblPr firstRow="1" bandRow="1">
                <a:tableStyleId>{5C22544A-7EE6-4342-B048-85BDC9FD1C3A}</a:tableStyleId>
              </a:tblPr>
              <a:tblGrid>
                <a:gridCol w="1824378">
                  <a:extLst>
                    <a:ext uri="{9D8B030D-6E8A-4147-A177-3AD203B41FA5}">
                      <a16:colId xmlns:a16="http://schemas.microsoft.com/office/drawing/2014/main" val="2775752013"/>
                    </a:ext>
                  </a:extLst>
                </a:gridCol>
                <a:gridCol w="1869266">
                  <a:extLst>
                    <a:ext uri="{9D8B030D-6E8A-4147-A177-3AD203B41FA5}">
                      <a16:colId xmlns:a16="http://schemas.microsoft.com/office/drawing/2014/main" val="3788435366"/>
                    </a:ext>
                  </a:extLst>
                </a:gridCol>
                <a:gridCol w="2818325">
                  <a:extLst>
                    <a:ext uri="{9D8B030D-6E8A-4147-A177-3AD203B41FA5}">
                      <a16:colId xmlns:a16="http://schemas.microsoft.com/office/drawing/2014/main" val="1027560586"/>
                    </a:ext>
                  </a:extLst>
                </a:gridCol>
                <a:gridCol w="2343796">
                  <a:extLst>
                    <a:ext uri="{9D8B030D-6E8A-4147-A177-3AD203B41FA5}">
                      <a16:colId xmlns:a16="http://schemas.microsoft.com/office/drawing/2014/main" val="1583033611"/>
                    </a:ext>
                  </a:extLst>
                </a:gridCol>
              </a:tblGrid>
              <a:tr h="644811">
                <a:tc>
                  <a:txBody>
                    <a:bodyPr/>
                    <a:lstStyle/>
                    <a:p>
                      <a:r>
                        <a:rPr lang="it-IT" dirty="0"/>
                        <a:t>GEOGRAFICS</a:t>
                      </a:r>
                    </a:p>
                    <a:p>
                      <a:endParaRPr lang="it-IT" dirty="0"/>
                    </a:p>
                  </a:txBody>
                  <a:tcPr/>
                </a:tc>
                <a:tc>
                  <a:txBody>
                    <a:bodyPr/>
                    <a:lstStyle/>
                    <a:p>
                      <a:r>
                        <a:rPr lang="it-IT" dirty="0"/>
                        <a:t>DEMOGRAFICS</a:t>
                      </a:r>
                    </a:p>
                    <a:p>
                      <a:endParaRPr lang="it-IT"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dirty="0"/>
                        <a:t>PSYCHOGRAFICS</a:t>
                      </a:r>
                    </a:p>
                    <a:p>
                      <a:endParaRPr lang="it-IT" dirty="0"/>
                    </a:p>
                  </a:txBody>
                  <a:tcPr/>
                </a:tc>
                <a:tc>
                  <a:txBody>
                    <a:bodyPr/>
                    <a:lstStyle/>
                    <a:p>
                      <a:r>
                        <a:rPr lang="it-IT" dirty="0"/>
                        <a:t>BEHAVIOR</a:t>
                      </a:r>
                    </a:p>
                    <a:p>
                      <a:endParaRPr lang="it-IT" dirty="0"/>
                    </a:p>
                  </a:txBody>
                  <a:tcPr/>
                </a:tc>
                <a:extLst>
                  <a:ext uri="{0D108BD9-81ED-4DB2-BD59-A6C34878D82A}">
                    <a16:rowId xmlns:a16="http://schemas.microsoft.com/office/drawing/2014/main" val="2389163916"/>
                  </a:ext>
                </a:extLst>
              </a:tr>
              <a:tr h="624933">
                <a:tc>
                  <a:txBody>
                    <a:bodyPr/>
                    <a:lstStyle/>
                    <a:p>
                      <a:r>
                        <a:rPr lang="it-IT" dirty="0" err="1"/>
                        <a:t>European</a:t>
                      </a:r>
                      <a:r>
                        <a:rPr lang="it-IT" dirty="0"/>
                        <a:t> people</a:t>
                      </a:r>
                    </a:p>
                  </a:txBody>
                  <a:tcPr/>
                </a:tc>
                <a:tc>
                  <a:txBody>
                    <a:bodyPr/>
                    <a:lstStyle/>
                    <a:p>
                      <a:r>
                        <a:rPr lang="it-IT" dirty="0" err="1"/>
                        <a:t>All</a:t>
                      </a:r>
                      <a:r>
                        <a:rPr lang="it-IT" dirty="0"/>
                        <a:t> </a:t>
                      </a:r>
                      <a:r>
                        <a:rPr lang="it-IT" dirty="0" err="1"/>
                        <a:t>ages</a:t>
                      </a:r>
                      <a:endParaRPr lang="it-IT" dirty="0"/>
                    </a:p>
                  </a:txBody>
                  <a:tcPr/>
                </a:tc>
                <a:tc>
                  <a:txBody>
                    <a:bodyPr/>
                    <a:lstStyle/>
                    <a:p>
                      <a:r>
                        <a:rPr lang="it-IT" dirty="0"/>
                        <a:t>Medium to high social class</a:t>
                      </a:r>
                    </a:p>
                  </a:txBody>
                  <a:tcPr/>
                </a:tc>
                <a:tc>
                  <a:txBody>
                    <a:bodyPr/>
                    <a:lstStyle/>
                    <a:p>
                      <a:r>
                        <a:rPr lang="it-IT" dirty="0" err="1"/>
                        <a:t>Tourist</a:t>
                      </a:r>
                      <a:r>
                        <a:rPr lang="it-IT" dirty="0"/>
                        <a:t> </a:t>
                      </a:r>
                      <a:r>
                        <a:rPr lang="it-IT" dirty="0" err="1"/>
                        <a:t>attracts</a:t>
                      </a:r>
                      <a:r>
                        <a:rPr lang="it-IT" dirty="0"/>
                        <a:t> by luxury environment</a:t>
                      </a:r>
                    </a:p>
                  </a:txBody>
                  <a:tcPr/>
                </a:tc>
                <a:extLst>
                  <a:ext uri="{0D108BD9-81ED-4DB2-BD59-A6C34878D82A}">
                    <a16:rowId xmlns:a16="http://schemas.microsoft.com/office/drawing/2014/main" val="1673061891"/>
                  </a:ext>
                </a:extLst>
              </a:tr>
              <a:tr h="624933">
                <a:tc>
                  <a:txBody>
                    <a:bodyPr/>
                    <a:lstStyle/>
                    <a:p>
                      <a:r>
                        <a:rPr lang="it-IT" dirty="0"/>
                        <a:t>Non-</a:t>
                      </a:r>
                      <a:r>
                        <a:rPr lang="it-IT" dirty="0" err="1"/>
                        <a:t>european</a:t>
                      </a:r>
                      <a:r>
                        <a:rPr lang="it-IT" dirty="0"/>
                        <a:t> people</a:t>
                      </a:r>
                    </a:p>
                    <a:p>
                      <a:endParaRPr lang="it-IT" dirty="0"/>
                    </a:p>
                  </a:txBody>
                  <a:tcPr/>
                </a:tc>
                <a:tc>
                  <a:txBody>
                    <a:bodyPr/>
                    <a:lstStyle/>
                    <a:p>
                      <a:r>
                        <a:rPr lang="it-IT" dirty="0" err="1"/>
                        <a:t>All</a:t>
                      </a:r>
                      <a:r>
                        <a:rPr lang="it-IT" dirty="0"/>
                        <a:t> gender</a:t>
                      </a:r>
                    </a:p>
                  </a:txBody>
                  <a:tcPr/>
                </a:tc>
                <a:tc>
                  <a:txBody>
                    <a:bodyPr/>
                    <a:lstStyle/>
                    <a:p>
                      <a:r>
                        <a:rPr lang="it-IT" dirty="0"/>
                        <a:t>Active </a:t>
                      </a:r>
                      <a:r>
                        <a:rPr lang="it-IT" dirty="0" err="1"/>
                        <a:t>lifystile</a:t>
                      </a:r>
                      <a:endParaRPr lang="it-IT" dirty="0"/>
                    </a:p>
                  </a:txBody>
                  <a:tcPr/>
                </a:tc>
                <a:tc>
                  <a:txBody>
                    <a:bodyPr/>
                    <a:lstStyle/>
                    <a:p>
                      <a:endParaRPr lang="it-IT"/>
                    </a:p>
                  </a:txBody>
                  <a:tcPr/>
                </a:tc>
                <a:extLst>
                  <a:ext uri="{0D108BD9-81ED-4DB2-BD59-A6C34878D82A}">
                    <a16:rowId xmlns:a16="http://schemas.microsoft.com/office/drawing/2014/main" val="3371039533"/>
                  </a:ext>
                </a:extLst>
              </a:tr>
              <a:tr h="357104">
                <a:tc>
                  <a:txBody>
                    <a:bodyPr/>
                    <a:lstStyle/>
                    <a:p>
                      <a:r>
                        <a:rPr lang="it-IT" dirty="0" err="1"/>
                        <a:t>urban</a:t>
                      </a:r>
                      <a:endParaRPr lang="it-IT" dirty="0"/>
                    </a:p>
                  </a:txBody>
                  <a:tcPr/>
                </a:tc>
                <a:tc>
                  <a:txBody>
                    <a:bodyPr/>
                    <a:lstStyle/>
                    <a:p>
                      <a:r>
                        <a:rPr lang="it-IT" dirty="0" err="1"/>
                        <a:t>Income</a:t>
                      </a:r>
                      <a:r>
                        <a:rPr lang="it-IT" dirty="0"/>
                        <a:t> high</a:t>
                      </a:r>
                    </a:p>
                  </a:txBody>
                  <a:tcPr/>
                </a:tc>
                <a:tc>
                  <a:txBody>
                    <a:bodyPr/>
                    <a:lstStyle/>
                    <a:p>
                      <a:r>
                        <a:rPr lang="it-IT" dirty="0"/>
                        <a:t>Who loves beach and Spa</a:t>
                      </a:r>
                    </a:p>
                  </a:txBody>
                  <a:tcPr/>
                </a:tc>
                <a:tc>
                  <a:txBody>
                    <a:bodyPr/>
                    <a:lstStyle/>
                    <a:p>
                      <a:endParaRPr lang="it-IT" dirty="0"/>
                    </a:p>
                  </a:txBody>
                  <a:tcPr/>
                </a:tc>
                <a:extLst>
                  <a:ext uri="{0D108BD9-81ED-4DB2-BD59-A6C34878D82A}">
                    <a16:rowId xmlns:a16="http://schemas.microsoft.com/office/drawing/2014/main" val="2518349585"/>
                  </a:ext>
                </a:extLst>
              </a:tr>
            </a:tbl>
          </a:graphicData>
        </a:graphic>
      </p:graphicFrame>
      <p:sp>
        <p:nvSpPr>
          <p:cNvPr id="5" name="CasellaDiTesto 4">
            <a:extLst>
              <a:ext uri="{FF2B5EF4-FFF2-40B4-BE49-F238E27FC236}">
                <a16:creationId xmlns:a16="http://schemas.microsoft.com/office/drawing/2014/main" id="{1692621F-A540-4354-8C9F-037AABD28D54}"/>
              </a:ext>
            </a:extLst>
          </p:cNvPr>
          <p:cNvSpPr txBox="1"/>
          <p:nvPr/>
        </p:nvSpPr>
        <p:spPr>
          <a:xfrm>
            <a:off x="1099931" y="887896"/>
            <a:ext cx="9170504" cy="1754326"/>
          </a:xfrm>
          <a:prstGeom prst="rect">
            <a:avLst/>
          </a:prstGeom>
          <a:noFill/>
        </p:spPr>
        <p:txBody>
          <a:bodyPr wrap="square" rtlCol="0">
            <a:spAutoFit/>
          </a:bodyPr>
          <a:lstStyle/>
          <a:p>
            <a:r>
              <a:rPr lang="en-US"/>
              <a:t>The concept of segmentation was first introduced in 1957 by</a:t>
            </a:r>
          </a:p>
          <a:p>
            <a:r>
              <a:rPr lang="en-US"/>
              <a:t>W.R. Smith, to indicate the process of grouping consumers into</a:t>
            </a:r>
          </a:p>
          <a:p>
            <a:r>
              <a:rPr lang="en-US"/>
              <a:t>according to their needs. The objective of the segmentation is, therefore, to identify a group of people with one or more needs that can be satisfied by a single product, in order to address the marketing efforts of the company with the</a:t>
            </a:r>
          </a:p>
          <a:p>
            <a:r>
              <a:rPr lang="en-US"/>
              <a:t>maximum effectiveness and minimum cost.</a:t>
            </a:r>
          </a:p>
        </p:txBody>
      </p:sp>
      <p:sp>
        <p:nvSpPr>
          <p:cNvPr id="6" name="CasellaDiTesto 5">
            <a:extLst>
              <a:ext uri="{FF2B5EF4-FFF2-40B4-BE49-F238E27FC236}">
                <a16:creationId xmlns:a16="http://schemas.microsoft.com/office/drawing/2014/main" id="{E388251D-074B-40E9-A6A2-4097297FD67F}"/>
              </a:ext>
            </a:extLst>
          </p:cNvPr>
          <p:cNvSpPr txBox="1"/>
          <p:nvPr/>
        </p:nvSpPr>
        <p:spPr>
          <a:xfrm>
            <a:off x="2451652" y="530087"/>
            <a:ext cx="5764696" cy="369332"/>
          </a:xfrm>
          <a:prstGeom prst="rect">
            <a:avLst/>
          </a:prstGeom>
          <a:noFill/>
        </p:spPr>
        <p:txBody>
          <a:bodyPr wrap="square" rtlCol="0">
            <a:spAutoFit/>
          </a:bodyPr>
          <a:lstStyle/>
          <a:p>
            <a:r>
              <a:rPr lang="it-IT" dirty="0"/>
              <a:t>MARKET SEGMENTATION</a:t>
            </a:r>
          </a:p>
        </p:txBody>
      </p:sp>
    </p:spTree>
    <p:extLst>
      <p:ext uri="{BB962C8B-B14F-4D97-AF65-F5344CB8AC3E}">
        <p14:creationId xmlns:p14="http://schemas.microsoft.com/office/powerpoint/2010/main" val="2164513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ma 3">
            <a:extLst>
              <a:ext uri="{FF2B5EF4-FFF2-40B4-BE49-F238E27FC236}">
                <a16:creationId xmlns:a16="http://schemas.microsoft.com/office/drawing/2014/main" id="{3FA28458-06ED-49AD-B5B5-18D86F379E62}"/>
              </a:ext>
            </a:extLst>
          </p:cNvPr>
          <p:cNvGraphicFramePr/>
          <p:nvPr>
            <p:extLst>
              <p:ext uri="{D42A27DB-BD31-4B8C-83A1-F6EECF244321}">
                <p14:modId xmlns:p14="http://schemas.microsoft.com/office/powerpoint/2010/main" val="1313552167"/>
              </p:ext>
            </p:extLst>
          </p:nvPr>
        </p:nvGraphicFramePr>
        <p:xfrm>
          <a:off x="609600" y="188844"/>
          <a:ext cx="10575235" cy="64239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asellaDiTesto 5">
            <a:extLst>
              <a:ext uri="{FF2B5EF4-FFF2-40B4-BE49-F238E27FC236}">
                <a16:creationId xmlns:a16="http://schemas.microsoft.com/office/drawing/2014/main" id="{F4C4FD1A-A171-4C1A-B92E-6A2C03C6F308}"/>
              </a:ext>
            </a:extLst>
          </p:cNvPr>
          <p:cNvSpPr txBox="1"/>
          <p:nvPr/>
        </p:nvSpPr>
        <p:spPr>
          <a:xfrm>
            <a:off x="4618382" y="3198167"/>
            <a:ext cx="2557670" cy="461665"/>
          </a:xfrm>
          <a:prstGeom prst="rect">
            <a:avLst/>
          </a:prstGeom>
          <a:noFill/>
        </p:spPr>
        <p:txBody>
          <a:bodyPr wrap="square" rtlCol="0">
            <a:spAutoFit/>
          </a:bodyPr>
          <a:lstStyle/>
          <a:p>
            <a:r>
              <a:rPr lang="it-IT" sz="2400" dirty="0"/>
              <a:t>Micro environment</a:t>
            </a:r>
          </a:p>
        </p:txBody>
      </p:sp>
    </p:spTree>
    <p:extLst>
      <p:ext uri="{BB962C8B-B14F-4D97-AF65-F5344CB8AC3E}">
        <p14:creationId xmlns:p14="http://schemas.microsoft.com/office/powerpoint/2010/main" val="3065609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62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asellaDiTesto 3">
            <a:extLst>
              <a:ext uri="{FF2B5EF4-FFF2-40B4-BE49-F238E27FC236}">
                <a16:creationId xmlns:a16="http://schemas.microsoft.com/office/drawing/2014/main" id="{72670BC8-5DE0-41F7-B984-BF10AE8921F7}"/>
              </a:ext>
            </a:extLst>
          </p:cNvPr>
          <p:cNvSpPr txBox="1"/>
          <p:nvPr/>
        </p:nvSpPr>
        <p:spPr>
          <a:xfrm>
            <a:off x="524256" y="4767072"/>
            <a:ext cx="6594189" cy="1625210"/>
          </a:xfrm>
          <a:prstGeom prst="rect">
            <a:avLst/>
          </a:prstGeom>
        </p:spPr>
        <p:txBody>
          <a:bodyPr vert="horz" lIns="91440" tIns="45720" rIns="91440" bIns="45720" rtlCol="0" anchor="ctr">
            <a:normAutofit/>
          </a:bodyPr>
          <a:lstStyle/>
          <a:p>
            <a:pPr algn="r" defTabSz="914400">
              <a:lnSpc>
                <a:spcPct val="80000"/>
              </a:lnSpc>
              <a:spcBef>
                <a:spcPct val="0"/>
              </a:spcBef>
              <a:spcAft>
                <a:spcPts val="600"/>
              </a:spcAft>
            </a:pPr>
            <a:r>
              <a:rPr lang="en-US" sz="5000" cap="all" spc="100">
                <a:solidFill>
                  <a:srgbClr val="FFFFFF"/>
                </a:solidFill>
                <a:latin typeface="+mj-lt"/>
                <a:ea typeface="+mj-ea"/>
                <a:cs typeface="+mj-cs"/>
              </a:rPr>
              <a:t>COMPETITORS:</a:t>
            </a:r>
          </a:p>
          <a:p>
            <a:pPr algn="r" defTabSz="914400">
              <a:lnSpc>
                <a:spcPct val="80000"/>
              </a:lnSpc>
              <a:spcBef>
                <a:spcPct val="0"/>
              </a:spcBef>
              <a:spcAft>
                <a:spcPts val="600"/>
              </a:spcAft>
            </a:pPr>
            <a:endParaRPr lang="en-US" sz="5000" cap="all" spc="100">
              <a:solidFill>
                <a:srgbClr val="FFFFFF"/>
              </a:solidFill>
              <a:latin typeface="+mj-lt"/>
              <a:ea typeface="+mj-ea"/>
              <a:cs typeface="+mj-cs"/>
            </a:endParaRPr>
          </a:p>
        </p:txBody>
      </p:sp>
      <p:pic>
        <p:nvPicPr>
          <p:cNvPr id="6" name="Immagine 5">
            <a:extLst>
              <a:ext uri="{FF2B5EF4-FFF2-40B4-BE49-F238E27FC236}">
                <a16:creationId xmlns:a16="http://schemas.microsoft.com/office/drawing/2014/main" id="{08F0C069-71DE-4340-9409-E00F441C94F7}"/>
              </a:ext>
            </a:extLst>
          </p:cNvPr>
          <p:cNvPicPr>
            <a:picLocks noChangeAspect="1"/>
          </p:cNvPicPr>
          <p:nvPr/>
        </p:nvPicPr>
        <p:blipFill rotWithShape="1">
          <a:blip r:embed="rId2"/>
          <a:srcRect t="12820" r="1" b="1"/>
          <a:stretch/>
        </p:blipFill>
        <p:spPr>
          <a:xfrm>
            <a:off x="327547" y="321733"/>
            <a:ext cx="7058306" cy="4107392"/>
          </a:xfrm>
          <a:prstGeom prst="rect">
            <a:avLst/>
          </a:prstGeom>
        </p:spPr>
      </p:pic>
      <p:sp>
        <p:nvSpPr>
          <p:cNvPr id="19"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sellaDiTesto 4">
            <a:extLst>
              <a:ext uri="{FF2B5EF4-FFF2-40B4-BE49-F238E27FC236}">
                <a16:creationId xmlns:a16="http://schemas.microsoft.com/office/drawing/2014/main" id="{50A12BC4-E1CD-4463-A53A-BA9BA921CDBA}"/>
              </a:ext>
            </a:extLst>
          </p:cNvPr>
          <p:cNvSpPr txBox="1"/>
          <p:nvPr/>
        </p:nvSpPr>
        <p:spPr>
          <a:xfrm>
            <a:off x="8029319" y="917725"/>
            <a:ext cx="3424739" cy="4852362"/>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dirty="0">
                <a:solidFill>
                  <a:srgbClr val="FFFFFF"/>
                </a:solidFill>
              </a:rPr>
              <a:t>                                  </a:t>
            </a:r>
            <a:br>
              <a:rPr lang="en-US" dirty="0">
                <a:solidFill>
                  <a:srgbClr val="FFFFFF"/>
                </a:solidFill>
              </a:rPr>
            </a:br>
            <a:r>
              <a:rPr lang="en-US" dirty="0">
                <a:solidFill>
                  <a:srgbClr val="FFFFFF"/>
                </a:solidFill>
              </a:rPr>
              <a:t>Ibiza main tourist destination, has many hotels and </a:t>
            </a:r>
            <a:r>
              <a:rPr lang="en-US" dirty="0" err="1">
                <a:solidFill>
                  <a:srgbClr val="FFFFFF"/>
                </a:solidFill>
              </a:rPr>
              <a:t>competitors..The</a:t>
            </a:r>
            <a:r>
              <a:rPr lang="en-US" dirty="0">
                <a:solidFill>
                  <a:srgbClr val="FFFFFF"/>
                </a:solidFill>
              </a:rPr>
              <a:t> Ibiza Bay offers the chance to diner trying delicious dishes on the beach after a long massage in our resort..</a:t>
            </a:r>
          </a:p>
          <a:p>
            <a:pPr defTabSz="914400">
              <a:lnSpc>
                <a:spcPct val="90000"/>
              </a:lnSpc>
              <a:spcAft>
                <a:spcPts val="600"/>
              </a:spcAft>
              <a:buClr>
                <a:schemeClr val="accent1"/>
              </a:buClr>
            </a:pPr>
            <a:r>
              <a:rPr lang="en-US" dirty="0">
                <a:solidFill>
                  <a:srgbClr val="FFFFFF"/>
                </a:solidFill>
              </a:rPr>
              <a:t>we offer unforgettable moments</a:t>
            </a:r>
          </a:p>
          <a:p>
            <a:pPr defTabSz="914400">
              <a:lnSpc>
                <a:spcPct val="90000"/>
              </a:lnSpc>
              <a:spcAft>
                <a:spcPts val="600"/>
              </a:spcAft>
              <a:buClr>
                <a:schemeClr val="accent1"/>
              </a:buClr>
            </a:pPr>
            <a:r>
              <a:rPr lang="en-US" dirty="0">
                <a:solidFill>
                  <a:srgbClr val="FFFFFF"/>
                </a:solidFill>
              </a:rPr>
              <a:t>massages by the sea.</a:t>
            </a:r>
          </a:p>
          <a:p>
            <a:pPr defTabSz="914400">
              <a:lnSpc>
                <a:spcPct val="90000"/>
              </a:lnSpc>
              <a:spcAft>
                <a:spcPts val="600"/>
              </a:spcAft>
              <a:buClr>
                <a:schemeClr val="accent1"/>
              </a:buClr>
            </a:pPr>
            <a:r>
              <a:rPr lang="en-US" dirty="0">
                <a:solidFill>
                  <a:srgbClr val="FFFFFF"/>
                </a:solidFill>
              </a:rPr>
              <a:t>private parking.</a:t>
            </a:r>
          </a:p>
          <a:p>
            <a:pPr defTabSz="914400">
              <a:lnSpc>
                <a:spcPct val="90000"/>
              </a:lnSpc>
              <a:spcAft>
                <a:spcPts val="600"/>
              </a:spcAft>
              <a:buClr>
                <a:schemeClr val="accent1"/>
              </a:buClr>
            </a:pPr>
            <a:r>
              <a:rPr lang="en-US" dirty="0">
                <a:solidFill>
                  <a:srgbClr val="FFFFFF"/>
                </a:solidFill>
              </a:rPr>
              <a:t>breakfast in the room.</a:t>
            </a:r>
          </a:p>
          <a:p>
            <a:pPr defTabSz="914400">
              <a:lnSpc>
                <a:spcPct val="90000"/>
              </a:lnSpc>
              <a:spcAft>
                <a:spcPts val="600"/>
              </a:spcAft>
              <a:buClr>
                <a:schemeClr val="accent1"/>
              </a:buClr>
            </a:pPr>
            <a:r>
              <a:rPr lang="en-US" dirty="0">
                <a:solidFill>
                  <a:srgbClr val="FFFFFF"/>
                </a:solidFill>
              </a:rPr>
              <a:t>car service for our customers.</a:t>
            </a:r>
          </a:p>
          <a:p>
            <a:pPr defTabSz="914400">
              <a:lnSpc>
                <a:spcPct val="90000"/>
              </a:lnSpc>
              <a:spcAft>
                <a:spcPts val="600"/>
              </a:spcAft>
              <a:buClr>
                <a:schemeClr val="accent1"/>
              </a:buClr>
            </a:pPr>
            <a:r>
              <a:rPr lang="en-US" dirty="0">
                <a:solidFill>
                  <a:srgbClr val="FFFFFF"/>
                </a:solidFill>
              </a:rPr>
              <a:t>we offer the possibility of having an unforgettable vacation</a:t>
            </a:r>
          </a:p>
          <a:p>
            <a:pPr defTabSz="914400">
              <a:lnSpc>
                <a:spcPct val="90000"/>
              </a:lnSpc>
              <a:spcAft>
                <a:spcPts val="600"/>
              </a:spcAft>
              <a:buClr>
                <a:schemeClr val="accent1"/>
              </a:buClr>
            </a:pPr>
            <a:r>
              <a:rPr lang="en-US" dirty="0">
                <a:solidFill>
                  <a:srgbClr val="FFFFFF"/>
                </a:solidFill>
              </a:rPr>
              <a:t>and one of the largest 5-star hotels in Ibiza.</a:t>
            </a:r>
          </a:p>
        </p:txBody>
      </p:sp>
    </p:spTree>
    <p:extLst>
      <p:ext uri="{BB962C8B-B14F-4D97-AF65-F5344CB8AC3E}">
        <p14:creationId xmlns:p14="http://schemas.microsoft.com/office/powerpoint/2010/main" val="36675706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62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sellaDiTesto 4">
            <a:extLst>
              <a:ext uri="{FF2B5EF4-FFF2-40B4-BE49-F238E27FC236}">
                <a16:creationId xmlns:a16="http://schemas.microsoft.com/office/drawing/2014/main" id="{50A12BC4-E1CD-4463-A53A-BA9BA921CDBA}"/>
              </a:ext>
            </a:extLst>
          </p:cNvPr>
          <p:cNvSpPr txBox="1"/>
          <p:nvPr/>
        </p:nvSpPr>
        <p:spPr>
          <a:xfrm>
            <a:off x="7115882" y="2350740"/>
            <a:ext cx="3424739" cy="4852362"/>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dirty="0">
                <a:solidFill>
                  <a:srgbClr val="FFFFFF"/>
                </a:solidFill>
              </a:rPr>
              <a:t>                                  </a:t>
            </a:r>
            <a:br>
              <a:rPr lang="en-US" dirty="0">
                <a:solidFill>
                  <a:srgbClr val="FFFFFF"/>
                </a:solidFill>
              </a:rPr>
            </a:br>
            <a:endParaRPr lang="en-US" dirty="0">
              <a:solidFill>
                <a:srgbClr val="FFFFFF"/>
              </a:solidFill>
            </a:endParaRPr>
          </a:p>
        </p:txBody>
      </p:sp>
      <p:sp>
        <p:nvSpPr>
          <p:cNvPr id="8" name="Rettangolo 7">
            <a:extLst>
              <a:ext uri="{FF2B5EF4-FFF2-40B4-BE49-F238E27FC236}">
                <a16:creationId xmlns:a16="http://schemas.microsoft.com/office/drawing/2014/main" id="{2145F8E9-D127-487D-8384-3697E6B6F72D}"/>
              </a:ext>
            </a:extLst>
          </p:cNvPr>
          <p:cNvSpPr/>
          <p:nvPr/>
        </p:nvSpPr>
        <p:spPr>
          <a:xfrm>
            <a:off x="1651379" y="5128697"/>
            <a:ext cx="5213247" cy="1046440"/>
          </a:xfrm>
          <a:prstGeom prst="rect">
            <a:avLst/>
          </a:prstGeom>
        </p:spPr>
        <p:txBody>
          <a:bodyPr wrap="square">
            <a:spAutoFit/>
          </a:bodyPr>
          <a:lstStyle/>
          <a:p>
            <a:r>
              <a:rPr lang="en-US" sz="4400" dirty="0">
                <a:solidFill>
                  <a:schemeClr val="bg1"/>
                </a:solidFill>
              </a:rPr>
              <a:t>Distribution channel </a:t>
            </a:r>
            <a:r>
              <a:rPr lang="en-US" dirty="0">
                <a:solidFill>
                  <a:schemeClr val="bg1"/>
                </a:solidFill>
              </a:rPr>
              <a:t>:</a:t>
            </a:r>
          </a:p>
          <a:p>
            <a:endParaRPr lang="en-US" dirty="0">
              <a:solidFill>
                <a:schemeClr val="bg1"/>
              </a:solidFill>
            </a:endParaRPr>
          </a:p>
        </p:txBody>
      </p:sp>
      <p:pic>
        <p:nvPicPr>
          <p:cNvPr id="9" name="Immagine 8">
            <a:extLst>
              <a:ext uri="{FF2B5EF4-FFF2-40B4-BE49-F238E27FC236}">
                <a16:creationId xmlns:a16="http://schemas.microsoft.com/office/drawing/2014/main" id="{AB4E8479-1AC1-45C6-B849-AA8FF77FAD62}"/>
              </a:ext>
            </a:extLst>
          </p:cNvPr>
          <p:cNvPicPr>
            <a:picLocks noChangeAspect="1"/>
          </p:cNvPicPr>
          <p:nvPr/>
        </p:nvPicPr>
        <p:blipFill>
          <a:blip r:embed="rId2"/>
          <a:stretch>
            <a:fillRect/>
          </a:stretch>
        </p:blipFill>
        <p:spPr>
          <a:xfrm>
            <a:off x="1005862" y="495514"/>
            <a:ext cx="5858764" cy="3798137"/>
          </a:xfrm>
          <a:prstGeom prst="rect">
            <a:avLst/>
          </a:prstGeom>
        </p:spPr>
      </p:pic>
      <p:sp>
        <p:nvSpPr>
          <p:cNvPr id="10" name="Rettangolo 9">
            <a:extLst>
              <a:ext uri="{FF2B5EF4-FFF2-40B4-BE49-F238E27FC236}">
                <a16:creationId xmlns:a16="http://schemas.microsoft.com/office/drawing/2014/main" id="{6DF7AD8E-B969-4544-AA16-DA9FD080180B}"/>
              </a:ext>
            </a:extLst>
          </p:cNvPr>
          <p:cNvSpPr/>
          <p:nvPr/>
        </p:nvSpPr>
        <p:spPr>
          <a:xfrm>
            <a:off x="7929349" y="1146412"/>
            <a:ext cx="3753136" cy="3970318"/>
          </a:xfrm>
          <a:prstGeom prst="rect">
            <a:avLst/>
          </a:prstGeom>
        </p:spPr>
        <p:txBody>
          <a:bodyPr wrap="square">
            <a:spAutoFit/>
          </a:bodyPr>
          <a:lstStyle/>
          <a:p>
            <a:r>
              <a:rPr lang="en-US" dirty="0">
                <a:solidFill>
                  <a:schemeClr val="bg1">
                    <a:lumMod val="95000"/>
                  </a:schemeClr>
                </a:solidFill>
              </a:rPr>
              <a:t>by booking the room directly on the inn’s website, booking at the hotel's or phone's</a:t>
            </a:r>
          </a:p>
          <a:p>
            <a:r>
              <a:rPr lang="en-US" dirty="0">
                <a:solidFill>
                  <a:schemeClr val="bg1">
                    <a:lumMod val="95000"/>
                  </a:schemeClr>
                </a:solidFill>
              </a:rPr>
              <a:t>reception by the tourist.</a:t>
            </a:r>
          </a:p>
          <a:p>
            <a:endParaRPr lang="en-US" dirty="0">
              <a:solidFill>
                <a:schemeClr val="bg1">
                  <a:lumMod val="95000"/>
                </a:schemeClr>
              </a:solidFill>
            </a:endParaRPr>
          </a:p>
          <a:p>
            <a:r>
              <a:rPr lang="en-US" dirty="0">
                <a:solidFill>
                  <a:schemeClr val="bg1">
                    <a:lumMod val="95000"/>
                  </a:schemeClr>
                </a:solidFill>
              </a:rPr>
              <a:t>through online booking portals:</a:t>
            </a:r>
          </a:p>
          <a:p>
            <a:endParaRPr lang="en-US" dirty="0">
              <a:solidFill>
                <a:schemeClr val="bg1">
                  <a:lumMod val="95000"/>
                </a:schemeClr>
              </a:solidFill>
            </a:endParaRPr>
          </a:p>
          <a:p>
            <a:r>
              <a:rPr lang="en-US" dirty="0">
                <a:solidFill>
                  <a:schemeClr val="bg1">
                    <a:lumMod val="95000"/>
                  </a:schemeClr>
                </a:solidFill>
              </a:rPr>
              <a:t>tripadvisor.com</a:t>
            </a:r>
          </a:p>
          <a:p>
            <a:endParaRPr lang="en-US" dirty="0">
              <a:solidFill>
                <a:schemeClr val="bg1">
                  <a:lumMod val="95000"/>
                </a:schemeClr>
              </a:solidFill>
            </a:endParaRPr>
          </a:p>
          <a:p>
            <a:r>
              <a:rPr lang="en-US" dirty="0">
                <a:solidFill>
                  <a:schemeClr val="bg1">
                    <a:lumMod val="95000"/>
                  </a:schemeClr>
                </a:solidFill>
              </a:rPr>
              <a:t>booking.com</a:t>
            </a:r>
          </a:p>
          <a:p>
            <a:endParaRPr lang="en-US" dirty="0">
              <a:solidFill>
                <a:schemeClr val="bg1">
                  <a:lumMod val="95000"/>
                </a:schemeClr>
              </a:solidFill>
            </a:endParaRPr>
          </a:p>
          <a:p>
            <a:r>
              <a:rPr lang="en-US" dirty="0">
                <a:solidFill>
                  <a:schemeClr val="bg1">
                    <a:lumMod val="95000"/>
                  </a:schemeClr>
                </a:solidFill>
              </a:rPr>
              <a:t>social media platforms</a:t>
            </a:r>
          </a:p>
          <a:p>
            <a:r>
              <a:rPr lang="en-US" dirty="0">
                <a:solidFill>
                  <a:schemeClr val="bg1">
                    <a:lumMod val="95000"/>
                  </a:schemeClr>
                </a:solidFill>
              </a:rPr>
              <a:t>Blog online “Ibiza bay “</a:t>
            </a:r>
          </a:p>
          <a:p>
            <a:endParaRPr lang="en-US" dirty="0"/>
          </a:p>
        </p:txBody>
      </p:sp>
    </p:spTree>
    <p:extLst>
      <p:ext uri="{BB962C8B-B14F-4D97-AF65-F5344CB8AC3E}">
        <p14:creationId xmlns:p14="http://schemas.microsoft.com/office/powerpoint/2010/main" val="851596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62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sellaDiTesto 4">
            <a:extLst>
              <a:ext uri="{FF2B5EF4-FFF2-40B4-BE49-F238E27FC236}">
                <a16:creationId xmlns:a16="http://schemas.microsoft.com/office/drawing/2014/main" id="{50A12BC4-E1CD-4463-A53A-BA9BA921CDBA}"/>
              </a:ext>
            </a:extLst>
          </p:cNvPr>
          <p:cNvSpPr txBox="1"/>
          <p:nvPr/>
        </p:nvSpPr>
        <p:spPr>
          <a:xfrm>
            <a:off x="7115882" y="2350740"/>
            <a:ext cx="3424739" cy="4852362"/>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dirty="0">
                <a:solidFill>
                  <a:srgbClr val="FFFFFF"/>
                </a:solidFill>
              </a:rPr>
              <a:t>                                  </a:t>
            </a:r>
            <a:br>
              <a:rPr lang="en-US" dirty="0">
                <a:solidFill>
                  <a:srgbClr val="FFFFFF"/>
                </a:solidFill>
              </a:rPr>
            </a:br>
            <a:endParaRPr lang="en-US" dirty="0">
              <a:solidFill>
                <a:srgbClr val="FFFFFF"/>
              </a:solidFill>
            </a:endParaRPr>
          </a:p>
        </p:txBody>
      </p:sp>
      <p:sp>
        <p:nvSpPr>
          <p:cNvPr id="8" name="Rettangolo 7">
            <a:extLst>
              <a:ext uri="{FF2B5EF4-FFF2-40B4-BE49-F238E27FC236}">
                <a16:creationId xmlns:a16="http://schemas.microsoft.com/office/drawing/2014/main" id="{2145F8E9-D127-487D-8384-3697E6B6F72D}"/>
              </a:ext>
            </a:extLst>
          </p:cNvPr>
          <p:cNvSpPr/>
          <p:nvPr/>
        </p:nvSpPr>
        <p:spPr>
          <a:xfrm>
            <a:off x="1651379" y="5128697"/>
            <a:ext cx="5213247" cy="769441"/>
          </a:xfrm>
          <a:prstGeom prst="rect">
            <a:avLst/>
          </a:prstGeom>
        </p:spPr>
        <p:txBody>
          <a:bodyPr wrap="square">
            <a:spAutoFit/>
          </a:bodyPr>
          <a:lstStyle/>
          <a:p>
            <a:r>
              <a:rPr lang="en-US" sz="4400" dirty="0">
                <a:solidFill>
                  <a:schemeClr val="bg1"/>
                </a:solidFill>
              </a:rPr>
              <a:t>PUBLIC</a:t>
            </a:r>
            <a:endParaRPr lang="en-US" dirty="0">
              <a:solidFill>
                <a:schemeClr val="bg1"/>
              </a:solidFill>
            </a:endParaRPr>
          </a:p>
        </p:txBody>
      </p:sp>
      <p:sp>
        <p:nvSpPr>
          <p:cNvPr id="10" name="Rettangolo 9">
            <a:extLst>
              <a:ext uri="{FF2B5EF4-FFF2-40B4-BE49-F238E27FC236}">
                <a16:creationId xmlns:a16="http://schemas.microsoft.com/office/drawing/2014/main" id="{6DF7AD8E-B969-4544-AA16-DA9FD080180B}"/>
              </a:ext>
            </a:extLst>
          </p:cNvPr>
          <p:cNvSpPr/>
          <p:nvPr/>
        </p:nvSpPr>
        <p:spPr>
          <a:xfrm>
            <a:off x="7929349" y="1146412"/>
            <a:ext cx="3753136" cy="4401205"/>
          </a:xfrm>
          <a:prstGeom prst="rect">
            <a:avLst/>
          </a:prstGeom>
        </p:spPr>
        <p:txBody>
          <a:bodyPr wrap="square">
            <a:spAutoFit/>
          </a:bodyPr>
          <a:lstStyle/>
          <a:p>
            <a:r>
              <a:rPr lang="en-US" sz="2800" dirty="0">
                <a:solidFill>
                  <a:schemeClr val="bg1"/>
                </a:solidFill>
              </a:rPr>
              <a:t>groups of friends,</a:t>
            </a:r>
          </a:p>
          <a:p>
            <a:endParaRPr lang="en-US" sz="2800" dirty="0">
              <a:solidFill>
                <a:schemeClr val="bg1"/>
              </a:solidFill>
            </a:endParaRPr>
          </a:p>
          <a:p>
            <a:r>
              <a:rPr lang="en-US" sz="2800" dirty="0">
                <a:solidFill>
                  <a:schemeClr val="bg1"/>
                </a:solidFill>
              </a:rPr>
              <a:t>people who love the beach and sun</a:t>
            </a:r>
          </a:p>
          <a:p>
            <a:endParaRPr lang="en-US" sz="2800" dirty="0">
              <a:solidFill>
                <a:schemeClr val="bg1"/>
              </a:solidFill>
            </a:endParaRPr>
          </a:p>
          <a:p>
            <a:r>
              <a:rPr lang="en-US" sz="2800" dirty="0">
                <a:solidFill>
                  <a:schemeClr val="bg1"/>
                </a:solidFill>
              </a:rPr>
              <a:t>Vip</a:t>
            </a:r>
          </a:p>
          <a:p>
            <a:endParaRPr lang="en-US" sz="2800" dirty="0">
              <a:solidFill>
                <a:schemeClr val="bg1"/>
              </a:solidFill>
            </a:endParaRPr>
          </a:p>
          <a:p>
            <a:r>
              <a:rPr lang="en-US" sz="2800" dirty="0">
                <a:solidFill>
                  <a:schemeClr val="bg1"/>
                </a:solidFill>
              </a:rPr>
              <a:t>weekend tourists</a:t>
            </a:r>
          </a:p>
          <a:p>
            <a:endParaRPr lang="en-US" sz="2800" dirty="0">
              <a:solidFill>
                <a:schemeClr val="bg1"/>
              </a:solidFill>
            </a:endParaRPr>
          </a:p>
          <a:p>
            <a:r>
              <a:rPr lang="en-US" sz="2800" dirty="0">
                <a:solidFill>
                  <a:schemeClr val="bg1"/>
                </a:solidFill>
              </a:rPr>
              <a:t>Young couple</a:t>
            </a:r>
          </a:p>
        </p:txBody>
      </p:sp>
      <p:pic>
        <p:nvPicPr>
          <p:cNvPr id="2" name="Immagine 1">
            <a:extLst>
              <a:ext uri="{FF2B5EF4-FFF2-40B4-BE49-F238E27FC236}">
                <a16:creationId xmlns:a16="http://schemas.microsoft.com/office/drawing/2014/main" id="{1A99C1F8-7949-4705-84A9-6EC378992EB9}"/>
              </a:ext>
            </a:extLst>
          </p:cNvPr>
          <p:cNvPicPr>
            <a:picLocks noChangeAspect="1"/>
          </p:cNvPicPr>
          <p:nvPr/>
        </p:nvPicPr>
        <p:blipFill>
          <a:blip r:embed="rId2"/>
          <a:stretch>
            <a:fillRect/>
          </a:stretch>
        </p:blipFill>
        <p:spPr>
          <a:xfrm>
            <a:off x="564263" y="164415"/>
            <a:ext cx="6584872" cy="4243169"/>
          </a:xfrm>
          <a:prstGeom prst="rect">
            <a:avLst/>
          </a:prstGeom>
        </p:spPr>
      </p:pic>
    </p:spTree>
    <p:extLst>
      <p:ext uri="{BB962C8B-B14F-4D97-AF65-F5344CB8AC3E}">
        <p14:creationId xmlns:p14="http://schemas.microsoft.com/office/powerpoint/2010/main" val="39919574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62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sellaDiTesto 4">
            <a:extLst>
              <a:ext uri="{FF2B5EF4-FFF2-40B4-BE49-F238E27FC236}">
                <a16:creationId xmlns:a16="http://schemas.microsoft.com/office/drawing/2014/main" id="{50A12BC4-E1CD-4463-A53A-BA9BA921CDBA}"/>
              </a:ext>
            </a:extLst>
          </p:cNvPr>
          <p:cNvSpPr txBox="1"/>
          <p:nvPr/>
        </p:nvSpPr>
        <p:spPr>
          <a:xfrm>
            <a:off x="7115882" y="2350740"/>
            <a:ext cx="3424739" cy="4852362"/>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dirty="0">
                <a:solidFill>
                  <a:srgbClr val="FFFFFF"/>
                </a:solidFill>
              </a:rPr>
              <a:t>                                  </a:t>
            </a:r>
            <a:br>
              <a:rPr lang="en-US" dirty="0">
                <a:solidFill>
                  <a:srgbClr val="FFFFFF"/>
                </a:solidFill>
              </a:rPr>
            </a:br>
            <a:endParaRPr lang="en-US" dirty="0">
              <a:solidFill>
                <a:srgbClr val="FFFFFF"/>
              </a:solidFill>
            </a:endParaRPr>
          </a:p>
        </p:txBody>
      </p:sp>
      <p:sp>
        <p:nvSpPr>
          <p:cNvPr id="8" name="Rettangolo 7">
            <a:extLst>
              <a:ext uri="{FF2B5EF4-FFF2-40B4-BE49-F238E27FC236}">
                <a16:creationId xmlns:a16="http://schemas.microsoft.com/office/drawing/2014/main" id="{2145F8E9-D127-487D-8384-3697E6B6F72D}"/>
              </a:ext>
            </a:extLst>
          </p:cNvPr>
          <p:cNvSpPr/>
          <p:nvPr/>
        </p:nvSpPr>
        <p:spPr>
          <a:xfrm>
            <a:off x="1651379" y="5128697"/>
            <a:ext cx="5213247" cy="923330"/>
          </a:xfrm>
          <a:prstGeom prst="rect">
            <a:avLst/>
          </a:prstGeom>
        </p:spPr>
        <p:txBody>
          <a:bodyPr wrap="square">
            <a:spAutoFit/>
          </a:bodyPr>
          <a:lstStyle/>
          <a:p>
            <a:r>
              <a:rPr lang="en-US" sz="5400" dirty="0">
                <a:solidFill>
                  <a:schemeClr val="bg1"/>
                </a:solidFill>
              </a:rPr>
              <a:t>suppliers</a:t>
            </a:r>
          </a:p>
        </p:txBody>
      </p:sp>
      <p:sp>
        <p:nvSpPr>
          <p:cNvPr id="2" name="Rettangolo 1">
            <a:extLst>
              <a:ext uri="{FF2B5EF4-FFF2-40B4-BE49-F238E27FC236}">
                <a16:creationId xmlns:a16="http://schemas.microsoft.com/office/drawing/2014/main" id="{3738B104-99AA-439D-8D95-966B072B7AFF}"/>
              </a:ext>
            </a:extLst>
          </p:cNvPr>
          <p:cNvSpPr/>
          <p:nvPr/>
        </p:nvSpPr>
        <p:spPr>
          <a:xfrm>
            <a:off x="8004313" y="1362670"/>
            <a:ext cx="3644349" cy="1200329"/>
          </a:xfrm>
          <a:prstGeom prst="rect">
            <a:avLst/>
          </a:prstGeom>
        </p:spPr>
        <p:txBody>
          <a:bodyPr wrap="square">
            <a:spAutoFit/>
          </a:bodyPr>
          <a:lstStyle/>
          <a:p>
            <a:br>
              <a:rPr lang="en-US" dirty="0"/>
            </a:br>
            <a:r>
              <a:rPr lang="en-US" dirty="0">
                <a:solidFill>
                  <a:schemeClr val="bg1"/>
                </a:solidFill>
                <a:latin typeface="arial" panose="020B0604020202020204" pitchFamily="34" charset="0"/>
              </a:rPr>
              <a:t>Even if it is an island, we  work with the best suppliers in the world and local.</a:t>
            </a:r>
            <a:endParaRPr lang="it-IT" dirty="0">
              <a:solidFill>
                <a:schemeClr val="bg1"/>
              </a:solidFill>
            </a:endParaRPr>
          </a:p>
        </p:txBody>
      </p:sp>
      <p:pic>
        <p:nvPicPr>
          <p:cNvPr id="1026" name="Picture 2" descr="Risultati immagini per ibiza bay">
            <a:extLst>
              <a:ext uri="{FF2B5EF4-FFF2-40B4-BE49-F238E27FC236}">
                <a16:creationId xmlns:a16="http://schemas.microsoft.com/office/drawing/2014/main" id="{B72AD4E0-19FB-478F-AA03-02C12896F5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732" y="515228"/>
            <a:ext cx="7212923" cy="3924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11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Immagine 1">
            <a:extLst>
              <a:ext uri="{FF2B5EF4-FFF2-40B4-BE49-F238E27FC236}">
                <a16:creationId xmlns:a16="http://schemas.microsoft.com/office/drawing/2014/main" id="{140C1DA5-6573-4EB6-A5CB-28BA6E6A11F8}"/>
              </a:ext>
            </a:extLst>
          </p:cNvPr>
          <p:cNvPicPr>
            <a:picLocks noChangeAspect="1"/>
          </p:cNvPicPr>
          <p:nvPr/>
        </p:nvPicPr>
        <p:blipFill>
          <a:blip r:embed="rId2"/>
          <a:stretch>
            <a:fillRect/>
          </a:stretch>
        </p:blipFill>
        <p:spPr>
          <a:xfrm>
            <a:off x="643467" y="2775793"/>
            <a:ext cx="10905066" cy="1306414"/>
          </a:xfrm>
          <a:prstGeom prst="rect">
            <a:avLst/>
          </a:prstGeom>
        </p:spPr>
      </p:pic>
    </p:spTree>
    <p:extLst>
      <p:ext uri="{BB962C8B-B14F-4D97-AF65-F5344CB8AC3E}">
        <p14:creationId xmlns:p14="http://schemas.microsoft.com/office/powerpoint/2010/main" val="9849869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ella 1">
            <a:extLst>
              <a:ext uri="{FF2B5EF4-FFF2-40B4-BE49-F238E27FC236}">
                <a16:creationId xmlns:a16="http://schemas.microsoft.com/office/drawing/2014/main" id="{00BEBFA1-FC43-4EB3-AADE-C196D3E392D4}"/>
              </a:ext>
            </a:extLst>
          </p:cNvPr>
          <p:cNvGraphicFramePr>
            <a:graphicFrameLocks noGrp="1"/>
          </p:cNvGraphicFramePr>
          <p:nvPr>
            <p:extLst>
              <p:ext uri="{D42A27DB-BD31-4B8C-83A1-F6EECF244321}">
                <p14:modId xmlns:p14="http://schemas.microsoft.com/office/powerpoint/2010/main" val="1898748583"/>
              </p:ext>
            </p:extLst>
          </p:nvPr>
        </p:nvGraphicFramePr>
        <p:xfrm>
          <a:off x="490330" y="992892"/>
          <a:ext cx="10774020" cy="5537152"/>
        </p:xfrm>
        <a:graphic>
          <a:graphicData uri="http://schemas.openxmlformats.org/drawingml/2006/table">
            <a:tbl>
              <a:tblPr firstRow="1" bandRow="1">
                <a:tableStyleId>{08FB837D-C827-4EFA-A057-4D05807E0F7C}</a:tableStyleId>
              </a:tblPr>
              <a:tblGrid>
                <a:gridCol w="2693505">
                  <a:extLst>
                    <a:ext uri="{9D8B030D-6E8A-4147-A177-3AD203B41FA5}">
                      <a16:colId xmlns:a16="http://schemas.microsoft.com/office/drawing/2014/main" val="2375760799"/>
                    </a:ext>
                  </a:extLst>
                </a:gridCol>
                <a:gridCol w="2693505">
                  <a:extLst>
                    <a:ext uri="{9D8B030D-6E8A-4147-A177-3AD203B41FA5}">
                      <a16:colId xmlns:a16="http://schemas.microsoft.com/office/drawing/2014/main" val="2259563430"/>
                    </a:ext>
                  </a:extLst>
                </a:gridCol>
                <a:gridCol w="2693505">
                  <a:extLst>
                    <a:ext uri="{9D8B030D-6E8A-4147-A177-3AD203B41FA5}">
                      <a16:colId xmlns:a16="http://schemas.microsoft.com/office/drawing/2014/main" val="2256814065"/>
                    </a:ext>
                  </a:extLst>
                </a:gridCol>
                <a:gridCol w="2693505">
                  <a:extLst>
                    <a:ext uri="{9D8B030D-6E8A-4147-A177-3AD203B41FA5}">
                      <a16:colId xmlns:a16="http://schemas.microsoft.com/office/drawing/2014/main" val="1448922101"/>
                    </a:ext>
                  </a:extLst>
                </a:gridCol>
              </a:tblGrid>
              <a:tr h="915493">
                <a:tc>
                  <a:txBody>
                    <a:bodyPr/>
                    <a:lstStyle/>
                    <a:p>
                      <a:r>
                        <a:rPr lang="it-IT" sz="7200" dirty="0"/>
                        <a:t>s</a:t>
                      </a:r>
                      <a:r>
                        <a:rPr lang="it-IT" sz="2800" dirty="0"/>
                        <a:t>trengths</a:t>
                      </a:r>
                    </a:p>
                  </a:txBody>
                  <a:tcPr/>
                </a:tc>
                <a:tc>
                  <a:txBody>
                    <a:bodyPr/>
                    <a:lstStyle/>
                    <a:p>
                      <a:r>
                        <a:rPr lang="it-IT" sz="6600" dirty="0"/>
                        <a:t>w</a:t>
                      </a:r>
                      <a:r>
                        <a:rPr lang="it-IT" dirty="0"/>
                        <a:t>eakeness</a:t>
                      </a:r>
                    </a:p>
                  </a:txBody>
                  <a:tcPr/>
                </a:tc>
                <a:tc>
                  <a:txBody>
                    <a:bodyPr/>
                    <a:lstStyle/>
                    <a:p>
                      <a:r>
                        <a:rPr lang="it-IT" sz="6600" dirty="0"/>
                        <a:t>o</a:t>
                      </a:r>
                      <a:r>
                        <a:rPr lang="it-IT" dirty="0"/>
                        <a:t>pportunities</a:t>
                      </a:r>
                    </a:p>
                  </a:txBody>
                  <a:tcPr/>
                </a:tc>
                <a:tc>
                  <a:txBody>
                    <a:bodyPr/>
                    <a:lstStyle/>
                    <a:p>
                      <a:r>
                        <a:rPr lang="it-IT" sz="6600" dirty="0"/>
                        <a:t>t</a:t>
                      </a:r>
                      <a:r>
                        <a:rPr lang="it-IT" dirty="0"/>
                        <a:t>hreats</a:t>
                      </a:r>
                    </a:p>
                  </a:txBody>
                  <a:tcPr/>
                </a:tc>
                <a:extLst>
                  <a:ext uri="{0D108BD9-81ED-4DB2-BD59-A6C34878D82A}">
                    <a16:rowId xmlns:a16="http://schemas.microsoft.com/office/drawing/2014/main" val="548839615"/>
                  </a:ext>
                </a:extLst>
              </a:tr>
              <a:tr h="858508">
                <a:tc>
                  <a:txBody>
                    <a:bodyPr/>
                    <a:lstStyle/>
                    <a:p>
                      <a:r>
                        <a:rPr lang="it-IT" dirty="0"/>
                        <a:t>Beautiful scenarios.</a:t>
                      </a:r>
                    </a:p>
                  </a:txBody>
                  <a:tcPr/>
                </a:tc>
                <a:tc>
                  <a:txBody>
                    <a:bodyPr/>
                    <a:lstStyle/>
                    <a:p>
                      <a:r>
                        <a:rPr lang="it-IT" dirty="0"/>
                        <a:t>Not ideal for family with kids.</a:t>
                      </a:r>
                    </a:p>
                  </a:txBody>
                  <a:tcPr/>
                </a:tc>
                <a:tc>
                  <a:txBody>
                    <a:bodyPr/>
                    <a:lstStyle/>
                    <a:p>
                      <a:r>
                        <a:rPr lang="it-IT" dirty="0"/>
                        <a:t>Develope more space for children and numerous family.</a:t>
                      </a:r>
                    </a:p>
                  </a:txBody>
                  <a:tcPr/>
                </a:tc>
                <a:tc>
                  <a:txBody>
                    <a:bodyPr/>
                    <a:lstStyle/>
                    <a:p>
                      <a:r>
                        <a:rPr lang="it-IT" dirty="0"/>
                        <a:t>Others 5 stars hotel with lowest price. </a:t>
                      </a:r>
                    </a:p>
                  </a:txBody>
                  <a:tcPr/>
                </a:tc>
                <a:extLst>
                  <a:ext uri="{0D108BD9-81ED-4DB2-BD59-A6C34878D82A}">
                    <a16:rowId xmlns:a16="http://schemas.microsoft.com/office/drawing/2014/main" val="342556729"/>
                  </a:ext>
                </a:extLst>
              </a:tr>
              <a:tr h="858508">
                <a:tc>
                  <a:txBody>
                    <a:bodyPr/>
                    <a:lstStyle/>
                    <a:p>
                      <a:endParaRPr lang="it-IT" dirty="0"/>
                    </a:p>
                    <a:p>
                      <a:r>
                        <a:rPr lang="it-IT" dirty="0"/>
                        <a:t>high level cuisine</a:t>
                      </a:r>
                    </a:p>
                  </a:txBody>
                  <a:tcPr/>
                </a:tc>
                <a:tc>
                  <a:txBody>
                    <a:bodyPr/>
                    <a:lstStyle/>
                    <a:p>
                      <a:r>
                        <a:rPr lang="it-IT" dirty="0"/>
                        <a:t>High cost.</a:t>
                      </a:r>
                    </a:p>
                  </a:txBody>
                  <a:tcPr/>
                </a:tc>
                <a:tc>
                  <a:txBody>
                    <a:bodyPr/>
                    <a:lstStyle/>
                    <a:p>
                      <a:r>
                        <a:rPr lang="it-IT" dirty="0"/>
                        <a:t>Create a lowest price packeges for everyone.</a:t>
                      </a:r>
                    </a:p>
                  </a:txBody>
                  <a:tcPr/>
                </a:tc>
                <a:tc>
                  <a:txBody>
                    <a:bodyPr/>
                    <a:lstStyle/>
                    <a:p>
                      <a:r>
                        <a:rPr lang="it-IT" dirty="0"/>
                        <a:t>Competitors family friendly.</a:t>
                      </a:r>
                    </a:p>
                  </a:txBody>
                  <a:tcPr/>
                </a:tc>
                <a:extLst>
                  <a:ext uri="{0D108BD9-81ED-4DB2-BD59-A6C34878D82A}">
                    <a16:rowId xmlns:a16="http://schemas.microsoft.com/office/drawing/2014/main" val="3272231181"/>
                  </a:ext>
                </a:extLst>
              </a:tr>
              <a:tr h="858508">
                <a:tc>
                  <a:txBody>
                    <a:bodyPr/>
                    <a:lstStyle/>
                    <a:p>
                      <a:r>
                        <a:rPr lang="it-IT" dirty="0"/>
                        <a:t>Strategic position</a:t>
                      </a:r>
                    </a:p>
                  </a:txBody>
                  <a:tcPr/>
                </a:tc>
                <a:tc>
                  <a:txBody>
                    <a:bodyPr/>
                    <a:lstStyle/>
                    <a:p>
                      <a:endParaRPr lang="it-IT" dirty="0"/>
                    </a:p>
                  </a:txBody>
                  <a:tcPr/>
                </a:tc>
                <a:tc>
                  <a:txBody>
                    <a:bodyPr/>
                    <a:lstStyle/>
                    <a:p>
                      <a:endParaRPr lang="it-IT" dirty="0"/>
                    </a:p>
                  </a:txBody>
                  <a:tcPr/>
                </a:tc>
                <a:tc>
                  <a:txBody>
                    <a:bodyPr/>
                    <a:lstStyle/>
                    <a:p>
                      <a:endParaRPr lang="it-IT"/>
                    </a:p>
                  </a:txBody>
                  <a:tcPr/>
                </a:tc>
                <a:extLst>
                  <a:ext uri="{0D108BD9-81ED-4DB2-BD59-A6C34878D82A}">
                    <a16:rowId xmlns:a16="http://schemas.microsoft.com/office/drawing/2014/main" val="3203015285"/>
                  </a:ext>
                </a:extLst>
              </a:tr>
              <a:tr h="858508">
                <a:tc>
                  <a:txBody>
                    <a:bodyPr/>
                    <a:lstStyle/>
                    <a:p>
                      <a:r>
                        <a:rPr lang="it-IT" dirty="0"/>
                        <a:t>Mix beetwen relax and luxury environment.</a:t>
                      </a:r>
                    </a:p>
                  </a:txBody>
                  <a:tcPr/>
                </a:tc>
                <a:tc>
                  <a:txBody>
                    <a:bodyPr/>
                    <a:lstStyle/>
                    <a:p>
                      <a:endParaRPr lang="it-IT"/>
                    </a:p>
                  </a:txBody>
                  <a:tcPr/>
                </a:tc>
                <a:tc>
                  <a:txBody>
                    <a:bodyPr/>
                    <a:lstStyle/>
                    <a:p>
                      <a:endParaRPr lang="it-IT"/>
                    </a:p>
                  </a:txBody>
                  <a:tcPr/>
                </a:tc>
                <a:tc>
                  <a:txBody>
                    <a:bodyPr/>
                    <a:lstStyle/>
                    <a:p>
                      <a:endParaRPr lang="it-IT"/>
                    </a:p>
                  </a:txBody>
                  <a:tcPr/>
                </a:tc>
                <a:extLst>
                  <a:ext uri="{0D108BD9-81ED-4DB2-BD59-A6C34878D82A}">
                    <a16:rowId xmlns:a16="http://schemas.microsoft.com/office/drawing/2014/main" val="1452513146"/>
                  </a:ext>
                </a:extLst>
              </a:tr>
              <a:tr h="858508">
                <a:tc>
                  <a:txBody>
                    <a:bodyPr/>
                    <a:lstStyle/>
                    <a:p>
                      <a:endParaRPr lang="it-IT"/>
                    </a:p>
                  </a:txBody>
                  <a:tcPr/>
                </a:tc>
                <a:tc>
                  <a:txBody>
                    <a:bodyPr/>
                    <a:lstStyle/>
                    <a:p>
                      <a:endParaRPr lang="it-IT"/>
                    </a:p>
                  </a:txBody>
                  <a:tcPr/>
                </a:tc>
                <a:tc>
                  <a:txBody>
                    <a:bodyPr/>
                    <a:lstStyle/>
                    <a:p>
                      <a:endParaRPr lang="it-IT"/>
                    </a:p>
                  </a:txBody>
                  <a:tcPr/>
                </a:tc>
                <a:tc>
                  <a:txBody>
                    <a:bodyPr/>
                    <a:lstStyle/>
                    <a:p>
                      <a:endParaRPr lang="it-IT" dirty="0"/>
                    </a:p>
                  </a:txBody>
                  <a:tcPr/>
                </a:tc>
                <a:extLst>
                  <a:ext uri="{0D108BD9-81ED-4DB2-BD59-A6C34878D82A}">
                    <a16:rowId xmlns:a16="http://schemas.microsoft.com/office/drawing/2014/main" val="1056052539"/>
                  </a:ext>
                </a:extLst>
              </a:tr>
            </a:tbl>
          </a:graphicData>
        </a:graphic>
      </p:graphicFrame>
    </p:spTree>
    <p:extLst>
      <p:ext uri="{BB962C8B-B14F-4D97-AF65-F5344CB8AC3E}">
        <p14:creationId xmlns:p14="http://schemas.microsoft.com/office/powerpoint/2010/main" val="29053274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Immagine 1">
            <a:extLst>
              <a:ext uri="{FF2B5EF4-FFF2-40B4-BE49-F238E27FC236}">
                <a16:creationId xmlns:a16="http://schemas.microsoft.com/office/drawing/2014/main" id="{36C51EDA-4321-4A17-B415-34CAD64BDA9A}"/>
              </a:ext>
            </a:extLst>
          </p:cNvPr>
          <p:cNvPicPr>
            <a:picLocks noChangeAspect="1"/>
          </p:cNvPicPr>
          <p:nvPr/>
        </p:nvPicPr>
        <p:blipFill>
          <a:blip r:embed="rId2"/>
          <a:stretch>
            <a:fillRect/>
          </a:stretch>
        </p:blipFill>
        <p:spPr>
          <a:xfrm>
            <a:off x="1429926" y="804333"/>
            <a:ext cx="9332145" cy="5249331"/>
          </a:xfrm>
          <a:prstGeom prst="rect">
            <a:avLst/>
          </a:prstGeom>
        </p:spPr>
      </p:pic>
    </p:spTree>
    <p:extLst>
      <p:ext uri="{BB962C8B-B14F-4D97-AF65-F5344CB8AC3E}">
        <p14:creationId xmlns:p14="http://schemas.microsoft.com/office/powerpoint/2010/main" val="501764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74C8BA78-2590-4ADE-A4AE-AC29C047E4B6}"/>
              </a:ext>
            </a:extLst>
          </p:cNvPr>
          <p:cNvSpPr txBox="1"/>
          <p:nvPr/>
        </p:nvSpPr>
        <p:spPr>
          <a:xfrm>
            <a:off x="357809" y="390940"/>
            <a:ext cx="10270434" cy="5078313"/>
          </a:xfrm>
          <a:prstGeom prst="rect">
            <a:avLst/>
          </a:prstGeom>
          <a:noFill/>
        </p:spPr>
        <p:txBody>
          <a:bodyPr wrap="square" rtlCol="0">
            <a:spAutoFit/>
          </a:bodyPr>
          <a:lstStyle/>
          <a:p>
            <a:r>
              <a:rPr lang="en-US" dirty="0">
                <a:solidFill>
                  <a:srgbClr val="444444"/>
                </a:solidFill>
                <a:latin typeface="Open Sans"/>
              </a:rPr>
              <a:t>POLITICAL FACTORS:</a:t>
            </a:r>
          </a:p>
          <a:p>
            <a:r>
              <a:rPr lang="en-US" dirty="0">
                <a:solidFill>
                  <a:srgbClr val="444444"/>
                </a:solidFill>
                <a:latin typeface="Open Sans"/>
              </a:rPr>
              <a:t>These factors are all about how and to what degree a government intervenes in the economy.</a:t>
            </a:r>
          </a:p>
          <a:p>
            <a:r>
              <a:rPr lang="en-US" dirty="0"/>
              <a:t>Basically all the influences that a government has on your business.</a:t>
            </a:r>
          </a:p>
          <a:p>
            <a:pPr marL="285750" indent="-285750">
              <a:buFont typeface="Arial" panose="020B0604020202020204" pitchFamily="34" charset="0"/>
              <a:buChar char="•"/>
            </a:pPr>
            <a:r>
              <a:rPr lang="en-US" dirty="0"/>
              <a:t>Political stability</a:t>
            </a:r>
          </a:p>
          <a:p>
            <a:pPr marL="285750" indent="-285750">
              <a:buFont typeface="Arial" panose="020B0604020202020204" pitchFamily="34" charset="0"/>
              <a:buChar char="•"/>
            </a:pPr>
            <a:r>
              <a:rPr lang="en-US" dirty="0"/>
              <a:t>Foreign trade policy</a:t>
            </a:r>
          </a:p>
          <a:p>
            <a:pPr marL="285750" indent="-285750">
              <a:buFont typeface="Arial" panose="020B0604020202020204" pitchFamily="34" charset="0"/>
              <a:buChar char="•"/>
            </a:pPr>
            <a:r>
              <a:rPr lang="en-US" dirty="0"/>
              <a:t>Tax policy</a:t>
            </a:r>
          </a:p>
          <a:p>
            <a:pPr marL="285750" indent="-285750">
              <a:buFont typeface="Arial" panose="020B0604020202020204" pitchFamily="34" charset="0"/>
              <a:buChar char="•"/>
            </a:pPr>
            <a:r>
              <a:rPr lang="en-US" dirty="0" err="1"/>
              <a:t>Labour</a:t>
            </a:r>
            <a:r>
              <a:rPr lang="en-US" dirty="0"/>
              <a:t> cost</a:t>
            </a:r>
          </a:p>
          <a:p>
            <a:pPr marL="285750" indent="-285750">
              <a:buFont typeface="Arial" panose="020B0604020202020204" pitchFamily="34" charset="0"/>
              <a:buChar char="•"/>
            </a:pPr>
            <a:r>
              <a:rPr lang="en-US" dirty="0"/>
              <a:t>Environment law</a:t>
            </a:r>
          </a:p>
          <a:p>
            <a:endParaRPr lang="en-US" dirty="0"/>
          </a:p>
          <a:p>
            <a:endParaRPr lang="en-US" dirty="0"/>
          </a:p>
          <a:p>
            <a:endParaRPr lang="en-US" dirty="0"/>
          </a:p>
          <a:p>
            <a:r>
              <a:rPr lang="en-US" dirty="0"/>
              <a:t>ECONOMICAL FACTORS:</a:t>
            </a:r>
          </a:p>
          <a:p>
            <a:r>
              <a:rPr lang="en-US" dirty="0"/>
              <a:t>Economical factors are determinants of a certain economy’s performance .</a:t>
            </a:r>
          </a:p>
          <a:p>
            <a:pPr marL="285750" indent="-285750">
              <a:buFont typeface="Arial" panose="020B0604020202020204" pitchFamily="34" charset="0"/>
              <a:buChar char="•"/>
            </a:pPr>
            <a:r>
              <a:rPr lang="en-US" dirty="0"/>
              <a:t> economic growth </a:t>
            </a:r>
          </a:p>
          <a:p>
            <a:pPr marL="285750" indent="-285750">
              <a:buFont typeface="Arial" panose="020B0604020202020204" pitchFamily="34" charset="0"/>
              <a:buChar char="•"/>
            </a:pPr>
            <a:r>
              <a:rPr lang="en-US" dirty="0"/>
              <a:t>Exchange rate</a:t>
            </a:r>
          </a:p>
          <a:p>
            <a:pPr marL="285750" indent="-285750">
              <a:buFont typeface="Arial" panose="020B0604020202020204" pitchFamily="34" charset="0"/>
              <a:buChar char="•"/>
            </a:pPr>
            <a:r>
              <a:rPr lang="en-US" dirty="0"/>
              <a:t>Inflation rate</a:t>
            </a:r>
          </a:p>
          <a:p>
            <a:pPr marL="285750" indent="-285750">
              <a:buFont typeface="Arial" panose="020B0604020202020204" pitchFamily="34" charset="0"/>
              <a:buChar char="•"/>
            </a:pPr>
            <a:r>
              <a:rPr lang="en-US"/>
              <a:t>Interest rate</a:t>
            </a:r>
          </a:p>
          <a:p>
            <a:pPr marL="285750" indent="-285750">
              <a:buFont typeface="Arial" panose="020B0604020202020204" pitchFamily="34" charset="0"/>
              <a:buChar char="•"/>
            </a:pPr>
            <a:endParaRPr lang="it-IT" dirty="0"/>
          </a:p>
        </p:txBody>
      </p:sp>
    </p:spTree>
    <p:extLst>
      <p:ext uri="{BB962C8B-B14F-4D97-AF65-F5344CB8AC3E}">
        <p14:creationId xmlns:p14="http://schemas.microsoft.com/office/powerpoint/2010/main" val="39961447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4854D88B-3E94-4245-848B-F1861EB40016}"/>
              </a:ext>
            </a:extLst>
          </p:cNvPr>
          <p:cNvSpPr txBox="1"/>
          <p:nvPr/>
        </p:nvSpPr>
        <p:spPr>
          <a:xfrm>
            <a:off x="0" y="401782"/>
            <a:ext cx="9892145" cy="5355312"/>
          </a:xfrm>
          <a:prstGeom prst="rect">
            <a:avLst/>
          </a:prstGeom>
          <a:noFill/>
        </p:spPr>
        <p:txBody>
          <a:bodyPr wrap="square" rtlCol="0">
            <a:spAutoFit/>
          </a:bodyPr>
          <a:lstStyle/>
          <a:p>
            <a:r>
              <a:rPr lang="it-IT" dirty="0"/>
              <a:t>SOCIAL FACTORS:</a:t>
            </a:r>
          </a:p>
          <a:p>
            <a:r>
              <a:rPr lang="en-US" dirty="0"/>
              <a:t>This dimension of the general environment represents the demographic characteristics, norms, customs and values of the population within which the organization operates.</a:t>
            </a:r>
          </a:p>
          <a:p>
            <a:pPr marL="285750" indent="-285750">
              <a:buFont typeface="Arial" panose="020B0604020202020204" pitchFamily="34" charset="0"/>
              <a:buChar char="•"/>
            </a:pPr>
            <a:r>
              <a:rPr lang="en-US" dirty="0"/>
              <a:t>Population growth rate.</a:t>
            </a:r>
          </a:p>
          <a:p>
            <a:pPr marL="285750" indent="-285750">
              <a:buFont typeface="Arial" panose="020B0604020202020204" pitchFamily="34" charset="0"/>
              <a:buChar char="•"/>
            </a:pPr>
            <a:r>
              <a:rPr lang="en-US" dirty="0"/>
              <a:t>Age distribution</a:t>
            </a:r>
          </a:p>
          <a:p>
            <a:pPr marL="285750" indent="-285750">
              <a:buFont typeface="Arial" panose="020B0604020202020204" pitchFamily="34" charset="0"/>
              <a:buChar char="•"/>
            </a:pPr>
            <a:r>
              <a:rPr lang="en-US" dirty="0"/>
              <a:t>Income distribution</a:t>
            </a:r>
          </a:p>
          <a:p>
            <a:pPr marL="285750" indent="-285750">
              <a:buFont typeface="Arial" panose="020B0604020202020204" pitchFamily="34" charset="0"/>
              <a:buChar char="•"/>
            </a:pPr>
            <a:r>
              <a:rPr lang="en-US" dirty="0"/>
              <a:t>Careers attitude.</a:t>
            </a:r>
          </a:p>
          <a:p>
            <a:pPr marL="285750" indent="-285750">
              <a:buFont typeface="Arial" panose="020B0604020202020204" pitchFamily="34" charset="0"/>
              <a:buChar char="•"/>
            </a:pPr>
            <a:r>
              <a:rPr lang="en-US" dirty="0"/>
              <a:t>Lifestyle attitude.</a:t>
            </a:r>
          </a:p>
          <a:p>
            <a:pPr marL="285750" indent="-285750">
              <a:buFont typeface="Arial" panose="020B0604020202020204" pitchFamily="34" charset="0"/>
              <a:buChar char="•"/>
            </a:pPr>
            <a:r>
              <a:rPr lang="en-US" dirty="0"/>
              <a:t>Cultural barriers.</a:t>
            </a:r>
          </a:p>
          <a:p>
            <a:endParaRPr lang="en-US" dirty="0"/>
          </a:p>
          <a:p>
            <a:endParaRPr lang="en-US" dirty="0"/>
          </a:p>
          <a:p>
            <a:r>
              <a:rPr lang="it-IT" dirty="0"/>
              <a:t>TECNOLOGICAL FACTORS:</a:t>
            </a:r>
          </a:p>
          <a:p>
            <a:r>
              <a:rPr lang="en-US" dirty="0"/>
              <a:t>Are the factors that may affect the operations of the industry and the market favorably or unfavorably. Like include technology in your business.</a:t>
            </a:r>
          </a:p>
          <a:p>
            <a:pPr marL="285750" indent="-285750">
              <a:buFont typeface="Arial" panose="020B0604020202020204" pitchFamily="34" charset="0"/>
              <a:buChar char="•"/>
            </a:pPr>
            <a:r>
              <a:rPr lang="en-US" dirty="0"/>
              <a:t>Level of innovation.</a:t>
            </a:r>
          </a:p>
          <a:p>
            <a:pPr marL="285750" indent="-285750">
              <a:buFont typeface="Arial" panose="020B0604020202020204" pitchFamily="34" charset="0"/>
              <a:buChar char="•"/>
            </a:pPr>
            <a:r>
              <a:rPr lang="en-US" dirty="0"/>
              <a:t>Research and development activity</a:t>
            </a:r>
          </a:p>
          <a:p>
            <a:pPr marL="285750" indent="-285750">
              <a:buFont typeface="Arial" panose="020B0604020202020204" pitchFamily="34" charset="0"/>
              <a:buChar char="•"/>
            </a:pPr>
            <a:r>
              <a:rPr lang="en-US" dirty="0"/>
              <a:t>Tecnological change.</a:t>
            </a:r>
          </a:p>
          <a:p>
            <a:endParaRPr lang="en-US" dirty="0"/>
          </a:p>
          <a:p>
            <a:endParaRPr lang="en-US" dirty="0"/>
          </a:p>
        </p:txBody>
      </p:sp>
    </p:spTree>
    <p:extLst>
      <p:ext uri="{BB962C8B-B14F-4D97-AF65-F5344CB8AC3E}">
        <p14:creationId xmlns:p14="http://schemas.microsoft.com/office/powerpoint/2010/main" val="422740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A53BAF2B-FF8B-4C06-89D4-3950246258FD}"/>
              </a:ext>
            </a:extLst>
          </p:cNvPr>
          <p:cNvSpPr txBox="1"/>
          <p:nvPr/>
        </p:nvSpPr>
        <p:spPr>
          <a:xfrm>
            <a:off x="138546" y="983674"/>
            <a:ext cx="9019310" cy="5632311"/>
          </a:xfrm>
          <a:prstGeom prst="rect">
            <a:avLst/>
          </a:prstGeom>
          <a:noFill/>
        </p:spPr>
        <p:txBody>
          <a:bodyPr wrap="square" rtlCol="0">
            <a:spAutoFit/>
          </a:bodyPr>
          <a:lstStyle/>
          <a:p>
            <a:r>
              <a:rPr lang="it-IT" dirty="0"/>
              <a:t>ENVIRONMENTAL FACTORS:</a:t>
            </a:r>
          </a:p>
          <a:p>
            <a:r>
              <a:rPr lang="it-IT" dirty="0"/>
              <a:t>Are the last introduct in marketing but because of the climatic change are one of the most important. Including ecological and environmental aspect.</a:t>
            </a:r>
          </a:p>
          <a:p>
            <a:pPr marL="285750" indent="-285750">
              <a:buFont typeface="Arial" panose="020B0604020202020204" pitchFamily="34" charset="0"/>
              <a:buChar char="•"/>
            </a:pPr>
            <a:r>
              <a:rPr lang="it-IT" dirty="0"/>
              <a:t>Weather</a:t>
            </a:r>
          </a:p>
          <a:p>
            <a:pPr marL="285750" indent="-285750">
              <a:buFont typeface="Arial" panose="020B0604020202020204" pitchFamily="34" charset="0"/>
              <a:buChar char="•"/>
            </a:pPr>
            <a:r>
              <a:rPr lang="it-IT" dirty="0"/>
              <a:t>Climate changes</a:t>
            </a:r>
          </a:p>
          <a:p>
            <a:pPr marL="285750" indent="-285750">
              <a:buFont typeface="Arial" panose="020B0604020202020204" pitchFamily="34" charset="0"/>
              <a:buChar char="•"/>
            </a:pPr>
            <a:r>
              <a:rPr lang="it-IT" dirty="0"/>
              <a:t>Environmental policies.</a:t>
            </a:r>
          </a:p>
          <a:p>
            <a:pPr marL="285750" indent="-285750">
              <a:buFont typeface="Arial" panose="020B0604020202020204" pitchFamily="34" charset="0"/>
              <a:buChar char="•"/>
            </a:pPr>
            <a:r>
              <a:rPr lang="it-IT" dirty="0"/>
              <a:t>Natural disaster.</a:t>
            </a:r>
          </a:p>
          <a:p>
            <a:pPr marL="285750" indent="-285750">
              <a:buFont typeface="Arial" panose="020B0604020202020204" pitchFamily="34" charset="0"/>
              <a:buChar char="•"/>
            </a:pPr>
            <a:r>
              <a:rPr lang="it-IT" dirty="0"/>
              <a:t>Air and water pollution.</a:t>
            </a:r>
          </a:p>
          <a:p>
            <a:pPr marL="285750" indent="-285750">
              <a:buFont typeface="Arial" panose="020B0604020202020204" pitchFamily="34" charset="0"/>
              <a:buChar char="•"/>
            </a:pPr>
            <a:r>
              <a:rPr lang="it-IT" dirty="0"/>
              <a:t>Support for renewable energy.</a:t>
            </a:r>
          </a:p>
          <a:p>
            <a:endParaRPr lang="it-IT" dirty="0"/>
          </a:p>
          <a:p>
            <a:endParaRPr lang="it-IT" dirty="0"/>
          </a:p>
          <a:p>
            <a:endParaRPr lang="it-IT" dirty="0"/>
          </a:p>
          <a:p>
            <a:r>
              <a:rPr lang="it-IT" dirty="0"/>
              <a:t>LEGAL FACTORS:</a:t>
            </a:r>
          </a:p>
          <a:p>
            <a:r>
              <a:rPr lang="it-IT" dirty="0"/>
              <a:t>Similar to the political factors.</a:t>
            </a:r>
          </a:p>
          <a:p>
            <a:pPr marL="285750" indent="-285750">
              <a:buFont typeface="Arial" panose="020B0604020202020204" pitchFamily="34" charset="0"/>
              <a:buChar char="•"/>
            </a:pPr>
            <a:r>
              <a:rPr lang="it-IT" dirty="0"/>
              <a:t>Discrimination laws.</a:t>
            </a:r>
          </a:p>
          <a:p>
            <a:pPr marL="285750" indent="-285750">
              <a:buFont typeface="Arial" panose="020B0604020202020204" pitchFamily="34" charset="0"/>
              <a:buChar char="•"/>
            </a:pPr>
            <a:r>
              <a:rPr lang="it-IT" dirty="0"/>
              <a:t>Antitrust law.</a:t>
            </a:r>
          </a:p>
          <a:p>
            <a:pPr marL="285750" indent="-285750">
              <a:buFont typeface="Arial" panose="020B0604020202020204" pitchFamily="34" charset="0"/>
              <a:buChar char="•"/>
            </a:pPr>
            <a:r>
              <a:rPr lang="it-IT" dirty="0"/>
              <a:t>Employement laws.</a:t>
            </a:r>
          </a:p>
          <a:p>
            <a:pPr marL="285750" indent="-285750">
              <a:buFont typeface="Arial" panose="020B0604020202020204" pitchFamily="34" charset="0"/>
              <a:buChar char="•"/>
            </a:pPr>
            <a:r>
              <a:rPr lang="it-IT" dirty="0"/>
              <a:t>Consumers protection law.</a:t>
            </a:r>
          </a:p>
          <a:p>
            <a:pPr marL="285750" indent="-285750">
              <a:buFont typeface="Arial" panose="020B0604020202020204" pitchFamily="34" charset="0"/>
              <a:buChar char="•"/>
            </a:pPr>
            <a:r>
              <a:rPr lang="it-IT" dirty="0"/>
              <a:t>Health and safety laws.</a:t>
            </a:r>
          </a:p>
          <a:p>
            <a:r>
              <a:rPr lang="it-IT" dirty="0"/>
              <a:t>(Business-to-</a:t>
            </a:r>
            <a:r>
              <a:rPr lang="it-IT" dirty="0" err="1"/>
              <a:t>you</a:t>
            </a:r>
            <a:r>
              <a:rPr lang="it-IT" dirty="0"/>
              <a:t>, September 2018)</a:t>
            </a:r>
          </a:p>
        </p:txBody>
      </p:sp>
    </p:spTree>
    <p:extLst>
      <p:ext uri="{BB962C8B-B14F-4D97-AF65-F5344CB8AC3E}">
        <p14:creationId xmlns:p14="http://schemas.microsoft.com/office/powerpoint/2010/main" val="29290165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Risultati immagini per ibiza bay">
            <a:extLst>
              <a:ext uri="{FF2B5EF4-FFF2-40B4-BE49-F238E27FC236}">
                <a16:creationId xmlns:a16="http://schemas.microsoft.com/office/drawing/2014/main" id="{41C01F8A-E315-47E8-9A8B-439CAFF247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731" y="0"/>
            <a:ext cx="7058307" cy="4572000"/>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62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sellaDiTesto 4">
            <a:extLst>
              <a:ext uri="{FF2B5EF4-FFF2-40B4-BE49-F238E27FC236}">
                <a16:creationId xmlns:a16="http://schemas.microsoft.com/office/drawing/2014/main" id="{50A12BC4-E1CD-4463-A53A-BA9BA921CDBA}"/>
              </a:ext>
            </a:extLst>
          </p:cNvPr>
          <p:cNvSpPr txBox="1"/>
          <p:nvPr/>
        </p:nvSpPr>
        <p:spPr>
          <a:xfrm>
            <a:off x="7115882" y="2350740"/>
            <a:ext cx="3424739" cy="4852362"/>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dirty="0">
                <a:solidFill>
                  <a:srgbClr val="FFFFFF"/>
                </a:solidFill>
              </a:rPr>
              <a:t>                                  </a:t>
            </a:r>
            <a:br>
              <a:rPr lang="en-US" dirty="0">
                <a:solidFill>
                  <a:srgbClr val="FFFFFF"/>
                </a:solidFill>
              </a:rPr>
            </a:br>
            <a:endParaRPr lang="en-US" dirty="0">
              <a:solidFill>
                <a:srgbClr val="FFFFFF"/>
              </a:solidFill>
            </a:endParaRPr>
          </a:p>
        </p:txBody>
      </p:sp>
      <p:sp>
        <p:nvSpPr>
          <p:cNvPr id="8" name="Rettangolo 7">
            <a:extLst>
              <a:ext uri="{FF2B5EF4-FFF2-40B4-BE49-F238E27FC236}">
                <a16:creationId xmlns:a16="http://schemas.microsoft.com/office/drawing/2014/main" id="{2145F8E9-D127-487D-8384-3697E6B6F72D}"/>
              </a:ext>
            </a:extLst>
          </p:cNvPr>
          <p:cNvSpPr/>
          <p:nvPr/>
        </p:nvSpPr>
        <p:spPr>
          <a:xfrm>
            <a:off x="1651379" y="5128697"/>
            <a:ext cx="5213247" cy="707886"/>
          </a:xfrm>
          <a:prstGeom prst="rect">
            <a:avLst/>
          </a:prstGeom>
        </p:spPr>
        <p:txBody>
          <a:bodyPr wrap="square">
            <a:spAutoFit/>
          </a:bodyPr>
          <a:lstStyle/>
          <a:p>
            <a:r>
              <a:rPr lang="en-US" sz="4000" dirty="0">
                <a:solidFill>
                  <a:schemeClr val="bg1"/>
                </a:solidFill>
              </a:rPr>
              <a:t>BUSINESS STRATEGY</a:t>
            </a:r>
          </a:p>
        </p:txBody>
      </p:sp>
      <p:sp>
        <p:nvSpPr>
          <p:cNvPr id="2" name="Rettangolo 1">
            <a:extLst>
              <a:ext uri="{FF2B5EF4-FFF2-40B4-BE49-F238E27FC236}">
                <a16:creationId xmlns:a16="http://schemas.microsoft.com/office/drawing/2014/main" id="{3738B104-99AA-439D-8D95-966B072B7AFF}"/>
              </a:ext>
            </a:extLst>
          </p:cNvPr>
          <p:cNvSpPr/>
          <p:nvPr/>
        </p:nvSpPr>
        <p:spPr>
          <a:xfrm>
            <a:off x="8004313" y="1362670"/>
            <a:ext cx="3644349" cy="3416320"/>
          </a:xfrm>
          <a:prstGeom prst="rect">
            <a:avLst/>
          </a:prstGeom>
        </p:spPr>
        <p:txBody>
          <a:bodyPr wrap="square">
            <a:spAutoFit/>
          </a:bodyPr>
          <a:lstStyle/>
          <a:p>
            <a:br>
              <a:rPr lang="en-US" dirty="0">
                <a:solidFill>
                  <a:schemeClr val="bg1">
                    <a:lumMod val="95000"/>
                  </a:schemeClr>
                </a:solidFill>
              </a:rPr>
            </a:br>
            <a:r>
              <a:rPr lang="en-US" dirty="0">
                <a:solidFill>
                  <a:schemeClr val="bg1">
                    <a:lumMod val="95000"/>
                  </a:schemeClr>
                </a:solidFill>
              </a:rPr>
              <a:t>Business strategy is set of competitive moves and action that a business use to attract customers</a:t>
            </a:r>
            <a:r>
              <a:rPr lang="en-US" dirty="0"/>
              <a:t>.</a:t>
            </a:r>
          </a:p>
          <a:p>
            <a:endParaRPr lang="en-US" dirty="0">
              <a:solidFill>
                <a:schemeClr val="bg1"/>
              </a:solidFill>
            </a:endParaRPr>
          </a:p>
          <a:p>
            <a:r>
              <a:rPr lang="en-US" dirty="0">
                <a:solidFill>
                  <a:schemeClr val="bg1"/>
                </a:solidFill>
              </a:rPr>
              <a:t>Our business strategy for 2020 is to reach all range of customers , and to increase our business of another 20% collaborating with best company in the world ; like British Airways, Eden luxury travel ,Destinology, Azure collection ,the appointment group, </a:t>
            </a:r>
            <a:r>
              <a:rPr lang="en-US" dirty="0" err="1">
                <a:solidFill>
                  <a:schemeClr val="bg1"/>
                </a:solidFill>
              </a:rPr>
              <a:t>ect</a:t>
            </a:r>
            <a:r>
              <a:rPr lang="en-US" dirty="0">
                <a:solidFill>
                  <a:schemeClr val="bg1"/>
                </a:solidFill>
              </a:rPr>
              <a:t>.</a:t>
            </a:r>
            <a:endParaRPr lang="it-IT" dirty="0">
              <a:solidFill>
                <a:schemeClr val="bg1"/>
              </a:solidFill>
            </a:endParaRPr>
          </a:p>
        </p:txBody>
      </p:sp>
      <p:sp>
        <p:nvSpPr>
          <p:cNvPr id="3" name="CasellaDiTesto 2">
            <a:extLst>
              <a:ext uri="{FF2B5EF4-FFF2-40B4-BE49-F238E27FC236}">
                <a16:creationId xmlns:a16="http://schemas.microsoft.com/office/drawing/2014/main" id="{E223F3DD-AEA1-4510-BB60-E2B8CA0564CD}"/>
              </a:ext>
            </a:extLst>
          </p:cNvPr>
          <p:cNvSpPr txBox="1"/>
          <p:nvPr/>
        </p:nvSpPr>
        <p:spPr>
          <a:xfrm>
            <a:off x="7794309" y="4849001"/>
            <a:ext cx="3854354" cy="646331"/>
          </a:xfrm>
          <a:prstGeom prst="rect">
            <a:avLst/>
          </a:prstGeom>
          <a:noFill/>
        </p:spPr>
        <p:txBody>
          <a:bodyPr wrap="square" rtlCol="0">
            <a:spAutoFit/>
          </a:bodyPr>
          <a:lstStyle/>
          <a:p>
            <a:r>
              <a:rPr lang="it-IT" dirty="0">
                <a:solidFill>
                  <a:schemeClr val="bg1">
                    <a:lumMod val="95000"/>
                  </a:schemeClr>
                </a:solidFill>
              </a:rPr>
              <a:t>«</a:t>
            </a:r>
            <a:r>
              <a:rPr lang="it-IT" dirty="0" err="1">
                <a:solidFill>
                  <a:schemeClr val="bg1">
                    <a:lumMod val="95000"/>
                  </a:schemeClr>
                </a:solidFill>
              </a:rPr>
              <a:t>Nobu</a:t>
            </a:r>
            <a:r>
              <a:rPr lang="it-IT" dirty="0">
                <a:solidFill>
                  <a:schemeClr val="bg1">
                    <a:lumMod val="95000"/>
                  </a:schemeClr>
                </a:solidFill>
              </a:rPr>
              <a:t> hotel Ibiza </a:t>
            </a:r>
            <a:r>
              <a:rPr lang="it-IT" dirty="0" err="1">
                <a:solidFill>
                  <a:schemeClr val="bg1">
                    <a:lumMod val="95000"/>
                  </a:schemeClr>
                </a:solidFill>
              </a:rPr>
              <a:t>Bay’s</a:t>
            </a:r>
            <a:r>
              <a:rPr lang="it-IT" dirty="0">
                <a:solidFill>
                  <a:schemeClr val="bg1">
                    <a:lumMod val="95000"/>
                  </a:schemeClr>
                </a:solidFill>
              </a:rPr>
              <a:t> </a:t>
            </a:r>
            <a:r>
              <a:rPr lang="it-IT" dirty="0" err="1">
                <a:solidFill>
                  <a:schemeClr val="bg1">
                    <a:lumMod val="95000"/>
                  </a:schemeClr>
                </a:solidFill>
              </a:rPr>
              <a:t>uk</a:t>
            </a:r>
            <a:r>
              <a:rPr lang="it-IT" dirty="0">
                <a:solidFill>
                  <a:schemeClr val="bg1">
                    <a:lumMod val="95000"/>
                  </a:schemeClr>
                </a:solidFill>
              </a:rPr>
              <a:t> production </a:t>
            </a:r>
            <a:r>
              <a:rPr lang="it-IT" dirty="0" err="1">
                <a:solidFill>
                  <a:schemeClr val="bg1">
                    <a:lumMod val="95000"/>
                  </a:schemeClr>
                </a:solidFill>
              </a:rPr>
              <a:t>increased</a:t>
            </a:r>
            <a:r>
              <a:rPr lang="it-IT" dirty="0">
                <a:solidFill>
                  <a:schemeClr val="bg1">
                    <a:lumMod val="95000"/>
                  </a:schemeClr>
                </a:solidFill>
              </a:rPr>
              <a:t> by 110%»</a:t>
            </a:r>
          </a:p>
        </p:txBody>
      </p:sp>
    </p:spTree>
    <p:extLst>
      <p:ext uri="{BB962C8B-B14F-4D97-AF65-F5344CB8AC3E}">
        <p14:creationId xmlns:p14="http://schemas.microsoft.com/office/powerpoint/2010/main" val="16148511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Immagine 1" descr="Immagine che contiene natura&#10;&#10;Descrizione generata automaticamente">
            <a:extLst>
              <a:ext uri="{FF2B5EF4-FFF2-40B4-BE49-F238E27FC236}">
                <a16:creationId xmlns:a16="http://schemas.microsoft.com/office/drawing/2014/main" id="{C568DE2B-6A75-4171-BF80-52C75DD96431}"/>
              </a:ext>
            </a:extLst>
          </p:cNvPr>
          <p:cNvPicPr>
            <a:picLocks noChangeAspect="1"/>
          </p:cNvPicPr>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16965217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7" name="Picture 3" descr="Risultati immagini per nobu hotel londra">
            <a:extLst>
              <a:ext uri="{FF2B5EF4-FFF2-40B4-BE49-F238E27FC236}">
                <a16:creationId xmlns:a16="http://schemas.microsoft.com/office/drawing/2014/main" id="{CC35AEB7-2C0F-4C63-AEDD-1E9A3AE7EA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5" r="-1" b="-1"/>
          <a:stretch/>
        </p:blipFill>
        <p:spPr bwMode="auto">
          <a:xfrm>
            <a:off x="5162052" y="3272588"/>
            <a:ext cx="6105382" cy="3585411"/>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Risultati immagini per nobu hotel miami beach">
            <a:extLst>
              <a:ext uri="{FF2B5EF4-FFF2-40B4-BE49-F238E27FC236}">
                <a16:creationId xmlns:a16="http://schemas.microsoft.com/office/drawing/2014/main" id="{97CD0278-E254-4F9E-80FA-01FAE43FC7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1" r="1" b="1"/>
          <a:stretch/>
        </p:blipFill>
        <p:spPr bwMode="auto">
          <a:xfrm>
            <a:off x="20" y="9"/>
            <a:ext cx="7279893" cy="3895335"/>
          </a:xfrm>
          <a:custGeom>
            <a:avLst/>
            <a:gdLst>
              <a:gd name="connsiteX0" fmla="*/ 0 w 7279913"/>
              <a:gd name="connsiteY0" fmla="*/ 0 h 3895335"/>
              <a:gd name="connsiteX1" fmla="*/ 7279913 w 7279913"/>
              <a:gd name="connsiteY1" fmla="*/ 0 h 3895335"/>
              <a:gd name="connsiteX2" fmla="*/ 7279913 w 7279913"/>
              <a:gd name="connsiteY2" fmla="*/ 3116976 h 3895335"/>
              <a:gd name="connsiteX3" fmla="*/ 5011287 w 7279913"/>
              <a:gd name="connsiteY3" fmla="*/ 3116976 h 3895335"/>
              <a:gd name="connsiteX4" fmla="*/ 5011287 w 7279913"/>
              <a:gd name="connsiteY4" fmla="*/ 3895335 h 3895335"/>
              <a:gd name="connsiteX5" fmla="*/ 0 w 7279913"/>
              <a:gd name="connsiteY5" fmla="*/ 3895335 h 389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pic>
        <p:nvPicPr>
          <p:cNvPr id="1029" name="Picture 5" descr="Risultati immagini per nobu hotel miami beach">
            <a:extLst>
              <a:ext uri="{FF2B5EF4-FFF2-40B4-BE49-F238E27FC236}">
                <a16:creationId xmlns:a16="http://schemas.microsoft.com/office/drawing/2014/main" id="{893D05FA-D167-4A85-810E-7D9CAC9B187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700" r="2" b="1880"/>
          <a:stretch/>
        </p:blipFill>
        <p:spPr bwMode="auto">
          <a:xfrm>
            <a:off x="7458302" y="-22547"/>
            <a:ext cx="3809132" cy="3139531"/>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36A1CAC3-A129-43F8-8881-63D3E31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B5CCE41C-FBFB-44B8-BE25-7F555613C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
            <a:extLst>
              <a:ext uri="{FF2B5EF4-FFF2-40B4-BE49-F238E27FC236}">
                <a16:creationId xmlns:a16="http://schemas.microsoft.com/office/drawing/2014/main" id="{B476CDD8-B4E2-46A6-9A0F-783E18E45ADB}"/>
              </a:ext>
            </a:extLst>
          </p:cNvPr>
          <p:cNvSpPr>
            <a:spLocks noChangeArrowheads="1"/>
          </p:cNvSpPr>
          <p:nvPr/>
        </p:nvSpPr>
        <p:spPr bwMode="auto">
          <a:xfrm>
            <a:off x="609600" y="1895794"/>
            <a:ext cx="89768" cy="184666"/>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it-IT" altLang="it-IT" sz="1200" b="0" i="0" u="none" strike="noStrike" cap="none" normalizeH="0" baseline="0" dirty="0">
                <a:ln>
                  <a:noFill/>
                </a:ln>
                <a:solidFill>
                  <a:srgbClr val="222222"/>
                </a:solidFill>
                <a:effectLst/>
                <a:latin typeface="inherit"/>
              </a:rPr>
              <a:t>t</a:t>
            </a:r>
            <a:r>
              <a:rPr kumimoji="0" lang="it-IT" altLang="it-IT" sz="1100" b="0" i="0" u="none" strike="noStrike" cap="none" normalizeH="0" baseline="0" dirty="0">
                <a:ln>
                  <a:noFill/>
                </a:ln>
                <a:solidFill>
                  <a:schemeClr val="tx1"/>
                </a:solidFill>
                <a:effectLst/>
              </a:rPr>
              <a:t> </a:t>
            </a:r>
            <a:endParaRPr kumimoji="0" lang="it-IT" altLang="it-IT" sz="1800" b="0" i="0" u="none" strike="noStrike" cap="none" normalizeH="0" baseline="0">
              <a:ln>
                <a:noFill/>
              </a:ln>
              <a:solidFill>
                <a:schemeClr val="tx1"/>
              </a:solidFill>
              <a:effectLst/>
              <a:latin typeface="Arial" panose="020B0604020202020204" pitchFamily="34" charset="0"/>
            </a:endParaRPr>
          </a:p>
        </p:txBody>
      </p:sp>
      <p:sp>
        <p:nvSpPr>
          <p:cNvPr id="5" name="Rettangolo 4">
            <a:extLst>
              <a:ext uri="{FF2B5EF4-FFF2-40B4-BE49-F238E27FC236}">
                <a16:creationId xmlns:a16="http://schemas.microsoft.com/office/drawing/2014/main" id="{E4136F1E-7416-48F1-A437-73262E451D7A}"/>
              </a:ext>
            </a:extLst>
          </p:cNvPr>
          <p:cNvSpPr/>
          <p:nvPr/>
        </p:nvSpPr>
        <p:spPr>
          <a:xfrm>
            <a:off x="85725" y="4553369"/>
            <a:ext cx="4829736" cy="1646605"/>
          </a:xfrm>
          <a:prstGeom prst="rect">
            <a:avLst/>
          </a:prstGeom>
        </p:spPr>
        <p:txBody>
          <a:bodyPr wrap="square">
            <a:spAutoFit/>
          </a:bodyPr>
          <a:lstStyle/>
          <a:p>
            <a:pPr>
              <a:spcAft>
                <a:spcPts val="600"/>
              </a:spcAft>
            </a:pPr>
            <a:r>
              <a:rPr lang="en-US" sz="2400" dirty="0">
                <a:solidFill>
                  <a:schemeClr val="bg1">
                    <a:lumMod val="95000"/>
                  </a:schemeClr>
                </a:solidFill>
              </a:rPr>
              <a:t>This is what we believe in.</a:t>
            </a:r>
          </a:p>
          <a:p>
            <a:pPr>
              <a:spcAft>
                <a:spcPts val="600"/>
              </a:spcAft>
            </a:pPr>
            <a:r>
              <a:rPr lang="en-US" sz="2400" dirty="0">
                <a:solidFill>
                  <a:schemeClr val="bg1">
                    <a:lumMod val="95000"/>
                  </a:schemeClr>
                </a:solidFill>
              </a:rPr>
              <a:t>all over the world our staff will be waiting to meet your needs, making your holidays a unique experience.</a:t>
            </a:r>
            <a:endParaRPr lang="it-IT" sz="2400" dirty="0">
              <a:solidFill>
                <a:schemeClr val="bg1">
                  <a:lumMod val="95000"/>
                </a:schemeClr>
              </a:solidFill>
            </a:endParaRPr>
          </a:p>
        </p:txBody>
      </p:sp>
    </p:spTree>
    <p:extLst>
      <p:ext uri="{BB962C8B-B14F-4D97-AF65-F5344CB8AC3E}">
        <p14:creationId xmlns:p14="http://schemas.microsoft.com/office/powerpoint/2010/main" val="39741818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BA90A1-6BEC-48B7-BBE0-886326225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7950F2D-29CC-4F1C-8AFA-D6AE15BFA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magine 2">
            <a:extLst>
              <a:ext uri="{FF2B5EF4-FFF2-40B4-BE49-F238E27FC236}">
                <a16:creationId xmlns:a16="http://schemas.microsoft.com/office/drawing/2014/main" id="{1AAFBC99-DD7B-45E0-B166-17709B8B23EF}"/>
              </a:ext>
            </a:extLst>
          </p:cNvPr>
          <p:cNvPicPr>
            <a:picLocks noChangeAspect="1"/>
          </p:cNvPicPr>
          <p:nvPr/>
        </p:nvPicPr>
        <p:blipFill>
          <a:blip r:embed="rId2"/>
          <a:stretch>
            <a:fillRect/>
          </a:stretch>
        </p:blipFill>
        <p:spPr>
          <a:xfrm>
            <a:off x="643467" y="1218665"/>
            <a:ext cx="10905066" cy="4420670"/>
          </a:xfrm>
          <a:prstGeom prst="rect">
            <a:avLst/>
          </a:prstGeom>
        </p:spPr>
      </p:pic>
      <p:sp>
        <p:nvSpPr>
          <p:cNvPr id="4" name="CasellaDiTesto 3">
            <a:extLst>
              <a:ext uri="{FF2B5EF4-FFF2-40B4-BE49-F238E27FC236}">
                <a16:creationId xmlns:a16="http://schemas.microsoft.com/office/drawing/2014/main" id="{6B23CF31-7553-4207-B743-FBF250C54B2E}"/>
              </a:ext>
            </a:extLst>
          </p:cNvPr>
          <p:cNvSpPr txBox="1"/>
          <p:nvPr/>
        </p:nvSpPr>
        <p:spPr>
          <a:xfrm>
            <a:off x="1428750" y="695445"/>
            <a:ext cx="5619750" cy="523220"/>
          </a:xfrm>
          <a:prstGeom prst="rect">
            <a:avLst/>
          </a:prstGeom>
          <a:noFill/>
        </p:spPr>
        <p:txBody>
          <a:bodyPr wrap="square" rtlCol="0">
            <a:spAutoFit/>
          </a:bodyPr>
          <a:lstStyle/>
          <a:p>
            <a:r>
              <a:rPr lang="it-IT" sz="2800" dirty="0"/>
              <a:t>REFERENCES:</a:t>
            </a:r>
          </a:p>
        </p:txBody>
      </p:sp>
    </p:spTree>
    <p:extLst>
      <p:ext uri="{BB962C8B-B14F-4D97-AF65-F5344CB8AC3E}">
        <p14:creationId xmlns:p14="http://schemas.microsoft.com/office/powerpoint/2010/main" val="67752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e">
  <a:themeElements>
    <a:clrScheme name="Integrale">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e">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e">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otalTime>7</TotalTime>
  <Words>748</Words>
  <Application>Microsoft Office PowerPoint</Application>
  <PresentationFormat>Widescreen</PresentationFormat>
  <Paragraphs>170</Paragraphs>
  <Slides>37</Slides>
  <Notes>0</Notes>
  <HiddenSlides>0</HiddenSlides>
  <MMClips>0</MMClips>
  <ScaleCrop>false</ScaleCrop>
  <HeadingPairs>
    <vt:vector size="6" baseType="variant">
      <vt:variant>
        <vt:lpstr>Caratteri utilizzati</vt:lpstr>
      </vt:variant>
      <vt:variant>
        <vt:i4>15</vt:i4>
      </vt:variant>
      <vt:variant>
        <vt:lpstr>Tema</vt:lpstr>
      </vt:variant>
      <vt:variant>
        <vt:i4>1</vt:i4>
      </vt:variant>
      <vt:variant>
        <vt:lpstr>Titoli diapositive</vt:lpstr>
      </vt:variant>
      <vt:variant>
        <vt:i4>37</vt:i4>
      </vt:variant>
    </vt:vector>
  </HeadingPairs>
  <TitlesOfParts>
    <vt:vector size="53" baseType="lpstr">
      <vt:lpstr>Aharoni</vt:lpstr>
      <vt:lpstr>Algerian</vt:lpstr>
      <vt:lpstr>Andalus</vt:lpstr>
      <vt:lpstr>Arial</vt:lpstr>
      <vt:lpstr>Arial</vt:lpstr>
      <vt:lpstr>Bell MT</vt:lpstr>
      <vt:lpstr>Berlin Sans FB</vt:lpstr>
      <vt:lpstr>inherit</vt:lpstr>
      <vt:lpstr>LAlgerian</vt:lpstr>
      <vt:lpstr>Open Sans</vt:lpstr>
      <vt:lpstr>Tw Cen MT</vt:lpstr>
      <vt:lpstr>Tw Cen MT Condensed</vt:lpstr>
      <vt:lpstr>WhitneyHTF-Book</vt:lpstr>
      <vt:lpstr>WhitneyHTF-LightCondensed</vt:lpstr>
      <vt:lpstr>Wingdings 3</vt:lpstr>
      <vt:lpstr>Integrale</vt:lpstr>
      <vt:lpstr>Presentazione standard di PowerPoint</vt:lpstr>
      <vt:lpstr>Presentazione standard di PowerPoint</vt:lpstr>
      <vt:lpstr>Presentazione standard di PowerPoint</vt:lpstr>
      <vt:lpstr>today we will talk about our 5-star hotel in Ibiza.  this hotel is part of a large company formed by one of the greatest chefs in the world NoBu Matsuhisa sharing ownership with the great actor Robert De Niro. the company named after his owner NoBu Hotel, has several locations around the world such as; London, Ibiza, Chicago ....</vt:lpstr>
      <vt:lpstr>Presentazione standard di PowerPoint</vt:lpstr>
      <vt:lpstr> WHERE ? Island capital Ibiza Town is a mere 3km away where you can discover the delightful old town and port or the charming village of Jesús is a mere 4-minute drive away. Offering different restaurants, including a branch of the world-famous Nobu restaurant, guests can choose from a variety of high-end cuisine options. Chambao restaurant, a beachfront chiringuito also serves fresh seafood and high quality Mediterranean cuisine. Bay Café offers super healthy smoothies, salads, brunches and snacks, with gluten free options, while the pool menu serves all-day tapas. The pool bar and lounge bar turn into the perfect spot to enjoy an aperitif or after-dinner cocktail. </vt:lpstr>
      <vt:lpstr>Ibiza Bay is…</vt:lpstr>
      <vt:lpstr>The terrace</vt:lpstr>
      <vt:lpstr>Presentazione standard di PowerPoint</vt:lpstr>
      <vt:lpstr>Presentazione standard di PowerPoint</vt:lpstr>
      <vt:lpstr>Presentazione standard di PowerPoint</vt:lpstr>
      <vt:lpstr>The UK-based Chartered Institute of Marketing (CIM) defines the term as follows: “ Marketing is the management process responsible for identifying, anticipating and satisfying customer requirements profitably.”</vt:lpstr>
      <vt:lpstr>“THE RIGHT PRODUCT,IN THE RIGHT PLACE,AT THE RIGHT TIME,AT THE RIGHT PRICE”  TO IMPROVE OUR BUSINESS EVERY YEARS MORE WE APPLY THE 4pS…   </vt:lpstr>
      <vt:lpstr>PRODUCTS:                                                                                                                                                            dining: SEXY, IMMERSIVE AND FUN DINING EXPERIENCES There are no fixed agendas here; breakfast is served at your leisure and spontaneous lunches blend into seductively high-spirited nights. Laze by the sea, enjoying grilled prawns and sangria or a refreshing cold-pressed juice.  After sunset, creative cocktails are served alongside fresh seafood and delicate sushi rolls. While relaxing by the pool, Nobu Hotel Ibiza Bay is the place to go for the Balearics' most sensational epicurean experiences.            POOL BAR : TAPAS DISHES AND IBIZAN-INSPIRED BOTANICAL COCKTAILS The Pool Bar is the ideal spot to relax with your family and friends.  Offering an extensive menu filled with light bites to tempt all, you can tuck into tapas dishes and Ibizan-inspired botanical cocktails.  Juice bar: HEALTHY SMOOTHIES, JUICES, PHARMACY SHOTS AND ICECREAM Take a break from the sun and cool off at our seafront Juice Bar.  Offering an extensive menu of healthy smoothies, juices, protein infusions, pharmacy shots and ice cream, the Juice Bar should be on your list of ‘to-dos’ at Ibiza Bay.  We source the freshest produce, support local organic farmers and all juices and smoothies are made to order.   </vt:lpstr>
      <vt:lpstr>Spa:  massages facial fitness body treatments yoga wellness practitioner beauty    </vt:lpstr>
      <vt:lpstr>Area massage</vt:lpstr>
      <vt:lpstr>Price:   </vt:lpstr>
      <vt:lpstr>Place: it is one of the favorite destinations ever ... the Talamanca playa offers incredible sunsets and pleasant moments, appreciated by its customers for the calm.</vt:lpstr>
      <vt:lpstr>Promotion: packeges:TASTE OF NOBU                  area relax                  luxury suite  we offer to our customer the chance to have 20 % one of this packages All available in our website and other platform. </vt:lpstr>
      <vt:lpstr>Tarket marketing: A target market is the specific group of people you want to reach with your marketing message. They are the people who are most likely to buy your products or services, and they are united by some common characteristics, like demographics and behaviors. Smith, W.R., 1957.</vt:lpstr>
      <vt:lpstr>  1.people who need a hotel that satisfies the desire for sea and city.  2.for young couples who want calm and tranquility.  3.people who want to relax and enjoy Japanese cuisine  4.those who love ibiza nightlife but at the same time want to relax  5.vip  6.people who like to relax in a luxurious spa  7.for people who like the sea the enchanting golden beaches of ibiza      </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Monica</dc:creator>
  <cp:lastModifiedBy>Monica</cp:lastModifiedBy>
  <cp:revision>4</cp:revision>
  <dcterms:created xsi:type="dcterms:W3CDTF">2019-08-06T23:57:15Z</dcterms:created>
  <dcterms:modified xsi:type="dcterms:W3CDTF">2019-08-07T00:04:17Z</dcterms:modified>
</cp:coreProperties>
</file>