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0" roundtripDataSignature="AMtx7mjcY0+3Bv86H1+ZOJt7bdoiQydyH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IN"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5" name="Google Shape;145;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0" name="Google Shape;150;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1" name="Google Shape;151;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7" name="Google Shape;157;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Introduction </a:t>
            </a:r>
            <a:endParaRPr b="1">
              <a:latin typeface="Times New Roman"/>
              <a:ea typeface="Times New Roman"/>
              <a:cs typeface="Times New Roman"/>
              <a:sym typeface="Times New Roman"/>
            </a:endParaRPr>
          </a:p>
          <a:p>
            <a:pPr marL="0" lvl="0" indent="0" algn="just" rtl="0">
              <a:spcBef>
                <a:spcPts val="0"/>
              </a:spcBef>
              <a:spcAft>
                <a:spcPts val="0"/>
              </a:spcAft>
              <a:buNone/>
            </a:pPr>
            <a:r>
              <a:rPr lang="en-IN" sz="1200" b="0" i="0" u="none" strike="noStrike">
                <a:solidFill>
                  <a:schemeClr val="dk1"/>
                </a:solidFill>
                <a:latin typeface="Times New Roman"/>
                <a:ea typeface="Times New Roman"/>
                <a:cs typeface="Times New Roman"/>
                <a:sym typeface="Times New Roman"/>
              </a:rPr>
              <a:t>Leadership is the abilities of the individual  to influence and guide the team members towards the specific mission or goals. They have the ability to have a significant impact on individuals through their words and actions. In today's context it is necessary for leaders to understand and work upon human emotions and culture. It is the human emotions and culture that shapes the individual's preferences. Hence by understanding human emotions and culture the leaders can have significant impact on organisation across cross cultural context. The presentation will discuss the Importance of Emotional and Cultural Intelligence in leadership. It will also discuss the theories associated with it and role of such skills in contribution to effective leadership.. </a:t>
            </a:r>
            <a:endParaRPr b="0">
              <a:latin typeface="Times New Roman"/>
              <a:ea typeface="Times New Roman"/>
              <a:cs typeface="Times New Roman"/>
              <a:sym typeface="Times New Roman"/>
            </a:endParaRPr>
          </a:p>
          <a:p>
            <a:pPr marL="0" lvl="0" indent="0" algn="just" rtl="0">
              <a:spcBef>
                <a:spcPts val="0"/>
              </a:spcBef>
              <a:spcAft>
                <a:spcPts val="0"/>
              </a:spcAft>
              <a:buNone/>
            </a:pPr>
            <a:br>
              <a:rPr lang="en-IN">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58" name="Google Shape;158;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5" name="Google Shape;165;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Importance of Emotional and Cultural Intelligence in leadership </a:t>
            </a:r>
            <a:endParaRPr b="1">
              <a:latin typeface="Times New Roman"/>
              <a:ea typeface="Times New Roman"/>
              <a:cs typeface="Times New Roman"/>
              <a:sym typeface="Times New Roman"/>
            </a:endParaRPr>
          </a:p>
          <a:p>
            <a:pPr marL="0" lvl="0" indent="0" algn="l" rtl="0">
              <a:spcBef>
                <a:spcPts val="0"/>
              </a:spcBef>
              <a:spcAft>
                <a:spcPts val="0"/>
              </a:spcAft>
              <a:buNone/>
            </a:pPr>
            <a:r>
              <a:rPr lang="en-IN" sz="1200" b="0" i="0" u="none" strike="noStrike">
                <a:solidFill>
                  <a:schemeClr val="dk1"/>
                </a:solidFill>
                <a:latin typeface="Times New Roman"/>
                <a:ea typeface="Times New Roman"/>
                <a:cs typeface="Times New Roman"/>
                <a:sym typeface="Times New Roman"/>
              </a:rPr>
              <a:t>Emotional intelligence is the capability  of understanding and managing one’s emotions and  others in a proper manner. In the context of the leadership it is the most significant component as this capability is crucial as the leadership fundamentally comprises the influencing the individuals and the human emotions influences the interactions (Els and Jacobs, 2023). Until and unless the leader manages himself it is challenging to be the true leader and shape human emotions. In the dynamic and the challenging business landscape the strong emotionally intelligent leaders showcase the higher adaptability, management of the uncertainties and issues. As for example during the change in organization the emotionally intelligent leaders understand employees issues and communicate and guide them for better changes. Google the tech giant is a classic example of such leadership and the organisational culture is maintained in such a way that the employees feel emotionally connected, safe and secure.  </a:t>
            </a:r>
            <a:endParaRPr b="0">
              <a:latin typeface="Times New Roman"/>
              <a:ea typeface="Times New Roman"/>
              <a:cs typeface="Times New Roman"/>
              <a:sym typeface="Times New Roman"/>
            </a:endParaRPr>
          </a:p>
          <a:p>
            <a:pPr marL="0" lvl="0" indent="0" algn="l" rtl="0">
              <a:spcBef>
                <a:spcPts val="0"/>
              </a:spcBef>
              <a:spcAft>
                <a:spcPts val="0"/>
              </a:spcAft>
              <a:buNone/>
            </a:pPr>
            <a:r>
              <a:rPr lang="en-IN" sz="1200" b="0" i="0" u="none" strike="noStrike">
                <a:solidFill>
                  <a:schemeClr val="dk1"/>
                </a:solidFill>
                <a:latin typeface="Times New Roman"/>
                <a:ea typeface="Times New Roman"/>
                <a:cs typeface="Times New Roman"/>
                <a:sym typeface="Times New Roman"/>
              </a:rPr>
              <a:t>The pace of the changes in today's ever changing business landscape, the control and the command leadership do not work. In today's highly competitive landscape the leaders have to understand that they possess the capabilities to navigate the tapestries of the different cultures. Cultural intelligence is the capability to understand and leverage the cultural differences to lead the different teams and firms in a better manner. In the context of the business landscape the IKEA has been successful in adaption of its diverse products as per the needs and the preferences of the different market needs (Gatty, 2023). Through the process of  adapting colours to match the local culture or selling the small furniture to small city apartments, the brand demonstrates the good knowledge and application of cultural intelligence. However, the lack of cultural  intelligence may lead to reputational damage. For example, the H&amp;M brand faced the issues by featuring the black boy wearing the hoodies with the statement “ cool monkey in the jungle”. Such steps of the  brands lead to severe issues as peoples around the world raised their voices and urged them to boycott the brand. </a:t>
            </a:r>
            <a:endParaRPr b="0">
              <a:latin typeface="Times New Roman"/>
              <a:ea typeface="Times New Roman"/>
              <a:cs typeface="Times New Roman"/>
              <a:sym typeface="Times New Roman"/>
            </a:endParaRPr>
          </a:p>
          <a:p>
            <a:pPr marL="0" lvl="0" indent="0" algn="l" rtl="0">
              <a:spcBef>
                <a:spcPts val="0"/>
              </a:spcBef>
              <a:spcAft>
                <a:spcPts val="0"/>
              </a:spcAft>
              <a:buNone/>
            </a:pPr>
            <a:br>
              <a:rPr lang="en-IN" b="0">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66" name="Google Shape;166;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b="1" i="0" u="none" strike="noStrike">
                <a:solidFill>
                  <a:schemeClr val="dk1"/>
                </a:solidFill>
                <a:latin typeface="Calibri"/>
                <a:ea typeface="Calibri"/>
                <a:cs typeface="Calibri"/>
                <a:sym typeface="Calibri"/>
              </a:rPr>
              <a:t>Importance of Emotional and Cultural Intelligence in leadership </a:t>
            </a:r>
            <a:endParaRPr b="1"/>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The pace of the changes in today's ever changing business landscape, the control and the command leadership do not work. In today's highly competitive landscape the leaders have to understand that they possess the capabilities to navigate the tapestries of the different cultures. Cultural intelligence is the capability to understand and leverage the cultural differences to lead the different teams and firms in a better manner. In the context of the business landscape the IKEA has been successful in adaption of its diverse products as per the needs and the preferences of the different market needs (Gatty, 2023). Through the process of  adapting colours to match the local culture or selling the small furniture to small city apartments, the brand demonstrates the good knowledge and application of cultural intelligence. However, the lack of cultural  intelligence may lead to reputational damage. For example, the H&amp;M brand faced the issues by featuring the black boy wearing the hoodies with the statement “ cool monkey in the jungle”. Such steps of the  brands lead to severe issues as peoples around the world raised their voices and urged them to boycott the brand. </a:t>
            </a:r>
            <a:endParaRPr b="0"/>
          </a:p>
          <a:p>
            <a:pPr marL="0" lvl="0" indent="0" algn="l" rtl="0">
              <a:spcBef>
                <a:spcPts val="0"/>
              </a:spcBef>
              <a:spcAft>
                <a:spcPts val="0"/>
              </a:spcAft>
              <a:buNone/>
            </a:pPr>
            <a:br>
              <a:rPr lang="en-IN" b="0"/>
            </a:br>
            <a:br>
              <a:rPr lang="en-IN" b="0"/>
            </a:br>
            <a:endParaRPr>
              <a:latin typeface="Times New Roman"/>
              <a:ea typeface="Times New Roman"/>
              <a:cs typeface="Times New Roman"/>
              <a:sym typeface="Times New Roman"/>
            </a:endParaRPr>
          </a:p>
        </p:txBody>
      </p:sp>
      <p:sp>
        <p:nvSpPr>
          <p:cNvPr id="174" name="Google Shape;17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1" name="Google Shape;181;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Daniel Goleman Model of Emotional Intelligence </a:t>
            </a:r>
            <a:endParaRPr b="1">
              <a:latin typeface="Times New Roman"/>
              <a:ea typeface="Times New Roman"/>
              <a:cs typeface="Times New Roman"/>
              <a:sym typeface="Times New Roman"/>
            </a:endParaRPr>
          </a:p>
          <a:p>
            <a:pPr marL="0" lvl="0" indent="0" algn="just" rtl="0">
              <a:spcBef>
                <a:spcPts val="0"/>
              </a:spcBef>
              <a:spcAft>
                <a:spcPts val="0"/>
              </a:spcAft>
              <a:buNone/>
            </a:pPr>
            <a:r>
              <a:rPr lang="en-IN" sz="1200" b="0" i="0" u="none" strike="noStrike">
                <a:solidFill>
                  <a:schemeClr val="dk1"/>
                </a:solidFill>
                <a:latin typeface="Times New Roman"/>
                <a:ea typeface="Times New Roman"/>
                <a:cs typeface="Times New Roman"/>
                <a:sym typeface="Times New Roman"/>
              </a:rPr>
              <a:t>Daniel Goleman in 1995 popularised the ideas of the emphasising that the EI comprises more than that of the intellectual capabilities of the person. It comprises the emotional and the social competencies which assists in the determining the effective leadership. According to Daniel Goleman the different components of such leadership styles are as follows.</a:t>
            </a:r>
            <a:endParaRPr b="0">
              <a:latin typeface="Times New Roman"/>
              <a:ea typeface="Times New Roman"/>
              <a:cs typeface="Times New Roman"/>
              <a:sym typeface="Times New Roman"/>
            </a:endParaRPr>
          </a:p>
          <a:p>
            <a:pPr marL="0" lvl="0" indent="0" algn="just"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Self Awareness: </a:t>
            </a:r>
            <a:r>
              <a:rPr lang="en-IN" sz="1200" b="0" i="0" u="none" strike="noStrike">
                <a:solidFill>
                  <a:schemeClr val="dk1"/>
                </a:solidFill>
                <a:latin typeface="Times New Roman"/>
                <a:ea typeface="Times New Roman"/>
                <a:cs typeface="Times New Roman"/>
                <a:sym typeface="Times New Roman"/>
              </a:rPr>
              <a:t>Being leaders it is necessary to be self aware of one's emotions such as anger, love, hate and so on and its impact on the thoughts and behaviours of the individuals. Leaders that are self aware understand their strengths and limitations and act as per the situations (Singh, Prabhakar and Kiran, 2022). For example, if the leaders are conscious of their anger during the crisis they can control their emotions and act in a better manner. </a:t>
            </a:r>
            <a:endParaRPr b="0">
              <a:latin typeface="Times New Roman"/>
              <a:ea typeface="Times New Roman"/>
              <a:cs typeface="Times New Roman"/>
              <a:sym typeface="Times New Roman"/>
            </a:endParaRPr>
          </a:p>
          <a:p>
            <a:pPr marL="0" lvl="0" indent="0" algn="just"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Self Regulation: </a:t>
            </a:r>
            <a:r>
              <a:rPr lang="en-IN" sz="1200" b="0" i="0" u="none" strike="noStrike">
                <a:solidFill>
                  <a:schemeClr val="dk1"/>
                </a:solidFill>
                <a:latin typeface="Times New Roman"/>
                <a:ea typeface="Times New Roman"/>
                <a:cs typeface="Times New Roman"/>
                <a:sym typeface="Times New Roman"/>
              </a:rPr>
              <a:t>It refers to the capabilities in the management of disruptive emotions and the impulses in oneself and so on. Leaders that can better handle themselves can better handle others. They can manage the conflict or issues among the employees in a better manner and employees feel supported and they are also able to win the employees trust. </a:t>
            </a:r>
            <a:endParaRPr b="0">
              <a:latin typeface="Times New Roman"/>
              <a:ea typeface="Times New Roman"/>
              <a:cs typeface="Times New Roman"/>
              <a:sym typeface="Times New Roman"/>
            </a:endParaRPr>
          </a:p>
          <a:p>
            <a:pPr marL="0" lvl="0" indent="0" algn="just"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Motivation: </a:t>
            </a:r>
            <a:r>
              <a:rPr lang="en-IN" sz="1200" b="0" i="0" u="none" strike="noStrike">
                <a:solidFill>
                  <a:schemeClr val="dk1"/>
                </a:solidFill>
                <a:latin typeface="Times New Roman"/>
                <a:ea typeface="Times New Roman"/>
                <a:cs typeface="Times New Roman"/>
                <a:sym typeface="Times New Roman"/>
              </a:rPr>
              <a:t>Being the leader must be intrinsically motivated to guide the team members towards the goals in the proper manner (Varvatsoulias, 2023). They do not get setback or get frustrated by the challenges easily but they find the hope or seek better opportunities in spite of the challenges. Emotionally intelligent leaders know how to balance the emotions during hardships and act better. </a:t>
            </a:r>
            <a:endParaRPr b="0">
              <a:latin typeface="Times New Roman"/>
              <a:ea typeface="Times New Roman"/>
              <a:cs typeface="Times New Roman"/>
              <a:sym typeface="Times New Roman"/>
            </a:endParaRPr>
          </a:p>
          <a:p>
            <a:pPr marL="0" lvl="0" indent="0" algn="just"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Empathy: </a:t>
            </a:r>
            <a:r>
              <a:rPr lang="en-IN" sz="1200" b="0" i="0" u="none" strike="noStrike">
                <a:solidFill>
                  <a:schemeClr val="dk1"/>
                </a:solidFill>
                <a:latin typeface="Times New Roman"/>
                <a:ea typeface="Times New Roman"/>
                <a:cs typeface="Times New Roman"/>
                <a:sym typeface="Times New Roman"/>
              </a:rPr>
              <a:t>Emotionally intelligent leaders are empathetic and they know the pains and suffering of their team members. It is significant in resolving the conflicts, win trust and maintaining a healthy relationship in teams (Goleman and Cherniss, 2024). Studies also show that the empathy in leadership helps to build up the higher team engagement and satisfaction rate. </a:t>
            </a:r>
            <a:endParaRPr b="0">
              <a:latin typeface="Times New Roman"/>
              <a:ea typeface="Times New Roman"/>
              <a:cs typeface="Times New Roman"/>
              <a:sym typeface="Times New Roman"/>
            </a:endParaRPr>
          </a:p>
          <a:p>
            <a:pPr marL="0" lvl="0" indent="0" algn="just"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Social skills: </a:t>
            </a:r>
            <a:r>
              <a:rPr lang="en-IN" sz="1200" b="0" i="0" u="none" strike="noStrike">
                <a:solidFill>
                  <a:schemeClr val="dk1"/>
                </a:solidFill>
                <a:latin typeface="Times New Roman"/>
                <a:ea typeface="Times New Roman"/>
                <a:cs typeface="Times New Roman"/>
                <a:sym typeface="Times New Roman"/>
              </a:rPr>
              <a:t>It comprises the communications skills, conflict resolution and other abilities and the leaders with better social skills can handle the complex issues and fosters the sense of the belongingness and bonding in teams. </a:t>
            </a:r>
            <a:endParaRPr b="0">
              <a:latin typeface="Times New Roman"/>
              <a:ea typeface="Times New Roman"/>
              <a:cs typeface="Times New Roman"/>
              <a:sym typeface="Times New Roman"/>
            </a:endParaRPr>
          </a:p>
          <a:p>
            <a:pPr marL="0" lvl="0" indent="0" algn="just" rtl="0">
              <a:spcBef>
                <a:spcPts val="0"/>
              </a:spcBef>
              <a:spcAft>
                <a:spcPts val="0"/>
              </a:spcAft>
              <a:buNone/>
            </a:pPr>
            <a:br>
              <a:rPr lang="en-IN">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82" name="Google Shape;182;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9" name="Google Shape;189;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Daniel Goleman Model of Emotional Intelligence </a:t>
            </a:r>
            <a:endParaRPr b="1">
              <a:latin typeface="Times New Roman"/>
              <a:ea typeface="Times New Roman"/>
              <a:cs typeface="Times New Roman"/>
              <a:sym typeface="Times New Roman"/>
            </a:endParaRPr>
          </a:p>
          <a:p>
            <a:pPr marL="0" lvl="0" indent="0" algn="l" rtl="0">
              <a:spcBef>
                <a:spcPts val="0"/>
              </a:spcBef>
              <a:spcAft>
                <a:spcPts val="0"/>
              </a:spcAft>
              <a:buNone/>
            </a:pPr>
            <a:r>
              <a:rPr lang="en-IN" sz="1200" b="0" i="0" u="none" strike="noStrike">
                <a:solidFill>
                  <a:schemeClr val="dk1"/>
                </a:solidFill>
                <a:latin typeface="Times New Roman"/>
                <a:ea typeface="Times New Roman"/>
                <a:cs typeface="Times New Roman"/>
                <a:sym typeface="Times New Roman"/>
              </a:rPr>
              <a:t>Daniel Goleman in 1995 popularised the ideas of the emphasising that the EI comprises more than that of the intellectual capabilities of the person. It comprises the emotional and the social competencies which assists in the determining the effective leadership. According to Daniel Goleman the different components of such leadership styles are as follows.</a:t>
            </a:r>
            <a:endParaRPr b="0">
              <a:latin typeface="Times New Roman"/>
              <a:ea typeface="Times New Roman"/>
              <a:cs typeface="Times New Roman"/>
              <a:sym typeface="Times New Roman"/>
            </a:endParaRPr>
          </a:p>
          <a:p>
            <a:pPr marL="0" lvl="0" indent="0" algn="l"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Self Awareness: </a:t>
            </a:r>
            <a:r>
              <a:rPr lang="en-IN" sz="1200" b="0" i="0" u="none" strike="noStrike">
                <a:solidFill>
                  <a:schemeClr val="dk1"/>
                </a:solidFill>
                <a:latin typeface="Times New Roman"/>
                <a:ea typeface="Times New Roman"/>
                <a:cs typeface="Times New Roman"/>
                <a:sym typeface="Times New Roman"/>
              </a:rPr>
              <a:t>Being leaders it is necessary to be self aware of one's emotions such as anger, love, hate and so on and its impact on the thoughts and behaviours of the individuals. Leaders that are self aware understand their strengths and limitations and act as per the situations (Singh, Prabhakar and Kiran, 2022). For example, if the leaders are conscious of their anger during the crisis they can control their emotions and act in a better manner. </a:t>
            </a:r>
            <a:endParaRPr b="0">
              <a:latin typeface="Times New Roman"/>
              <a:ea typeface="Times New Roman"/>
              <a:cs typeface="Times New Roman"/>
              <a:sym typeface="Times New Roman"/>
            </a:endParaRPr>
          </a:p>
          <a:p>
            <a:pPr marL="0" lvl="0" indent="0" algn="l"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Self Regulation: </a:t>
            </a:r>
            <a:r>
              <a:rPr lang="en-IN" sz="1200" b="0" i="0" u="none" strike="noStrike">
                <a:solidFill>
                  <a:schemeClr val="dk1"/>
                </a:solidFill>
                <a:latin typeface="Times New Roman"/>
                <a:ea typeface="Times New Roman"/>
                <a:cs typeface="Times New Roman"/>
                <a:sym typeface="Times New Roman"/>
              </a:rPr>
              <a:t>It refers to the capabilities in the management of disruptive emotions and the impulses in oneself and so on. Leaders that can better handle themselves can better handle others. They can manage the conflict or issues among the employees in a better manner and employees feel supported and they are also able to win the employees trust. </a:t>
            </a:r>
            <a:endParaRPr b="0">
              <a:latin typeface="Times New Roman"/>
              <a:ea typeface="Times New Roman"/>
              <a:cs typeface="Times New Roman"/>
              <a:sym typeface="Times New Roman"/>
            </a:endParaRPr>
          </a:p>
          <a:p>
            <a:pPr marL="0" lvl="0" indent="0" algn="l"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Motivation: </a:t>
            </a:r>
            <a:r>
              <a:rPr lang="en-IN" sz="1200" b="0" i="0" u="none" strike="noStrike">
                <a:solidFill>
                  <a:schemeClr val="dk1"/>
                </a:solidFill>
                <a:latin typeface="Times New Roman"/>
                <a:ea typeface="Times New Roman"/>
                <a:cs typeface="Times New Roman"/>
                <a:sym typeface="Times New Roman"/>
              </a:rPr>
              <a:t>Being the leader must be intrinsically motivated to guide the team members towards the goals in the proper manner (Varvatsoulias, 2023). They do not get setback or get frustrated by the challenges easily but they find the hope or seek better opportunities in spite of the challenges. Emotionally intelligent leaders know how to balance the emotions during hardships and act better. </a:t>
            </a:r>
            <a:endParaRPr b="0">
              <a:latin typeface="Times New Roman"/>
              <a:ea typeface="Times New Roman"/>
              <a:cs typeface="Times New Roman"/>
              <a:sym typeface="Times New Roman"/>
            </a:endParaRPr>
          </a:p>
          <a:p>
            <a:pPr marL="0" lvl="0" indent="0" algn="l"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Empathy: </a:t>
            </a:r>
            <a:r>
              <a:rPr lang="en-IN" sz="1200" b="0" i="0" u="none" strike="noStrike">
                <a:solidFill>
                  <a:schemeClr val="dk1"/>
                </a:solidFill>
                <a:latin typeface="Times New Roman"/>
                <a:ea typeface="Times New Roman"/>
                <a:cs typeface="Times New Roman"/>
                <a:sym typeface="Times New Roman"/>
              </a:rPr>
              <a:t>Emotionally intelligent leaders are empathetic and they know the pains and suffering of their team members. It is significant in resolving the conflicts, win trust and maintaining a healthy relationship in teams (Goleman and Cherniss, 2024). Studies also show that the empathy in leadership helps to build up the higher team engagement and satisfaction rate. </a:t>
            </a:r>
            <a:endParaRPr b="0">
              <a:latin typeface="Times New Roman"/>
              <a:ea typeface="Times New Roman"/>
              <a:cs typeface="Times New Roman"/>
              <a:sym typeface="Times New Roman"/>
            </a:endParaRPr>
          </a:p>
          <a:p>
            <a:pPr marL="0" lvl="0" indent="0" algn="l"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Social skills: </a:t>
            </a:r>
            <a:r>
              <a:rPr lang="en-IN" sz="1200" b="0" i="0" u="none" strike="noStrike">
                <a:solidFill>
                  <a:schemeClr val="dk1"/>
                </a:solidFill>
                <a:latin typeface="Times New Roman"/>
                <a:ea typeface="Times New Roman"/>
                <a:cs typeface="Times New Roman"/>
                <a:sym typeface="Times New Roman"/>
              </a:rPr>
              <a:t>It comprises the communications skills, conflict resolution and other abilities and the leaders with better social skills can handle the complex issues and fosters the sense of the belongingness and bonding in teams. </a:t>
            </a:r>
            <a:endParaRPr b="0">
              <a:latin typeface="Times New Roman"/>
              <a:ea typeface="Times New Roman"/>
              <a:cs typeface="Times New Roman"/>
              <a:sym typeface="Times New Roman"/>
            </a:endParaRPr>
          </a:p>
          <a:p>
            <a:pPr marL="0" lvl="0" indent="0" algn="l" rtl="0">
              <a:spcBef>
                <a:spcPts val="0"/>
              </a:spcBef>
              <a:spcAft>
                <a:spcPts val="0"/>
              </a:spcAft>
              <a:buNone/>
            </a:pPr>
            <a:br>
              <a:rPr lang="en-IN" b="0">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90" name="Google Shape;190;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7" name="Google Shape;197;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The Four Dimensional Model of Cultural Intelligence </a:t>
            </a:r>
            <a:endParaRPr b="1">
              <a:latin typeface="Times New Roman"/>
              <a:ea typeface="Times New Roman"/>
              <a:cs typeface="Times New Roman"/>
              <a:sym typeface="Times New Roman"/>
            </a:endParaRPr>
          </a:p>
          <a:p>
            <a:pPr marL="0" lvl="0" indent="0" algn="l" rtl="0">
              <a:spcBef>
                <a:spcPts val="0"/>
              </a:spcBef>
              <a:spcAft>
                <a:spcPts val="0"/>
              </a:spcAft>
              <a:buNone/>
            </a:pPr>
            <a:r>
              <a:rPr lang="en-IN" sz="1200" b="0" i="0" u="none" strike="noStrike">
                <a:solidFill>
                  <a:schemeClr val="dk1"/>
                </a:solidFill>
                <a:latin typeface="Times New Roman"/>
                <a:ea typeface="Times New Roman"/>
                <a:cs typeface="Times New Roman"/>
                <a:sym typeface="Times New Roman"/>
              </a:rPr>
              <a:t>The four factor model was given by Christopher Earley and Soon Ang regarding the concept of cultural intelligence. Leaders have to work across the different dimensions and being leaders it is necessary to accept, understand and work upon the diverse cultures as it helps to bring the motivation and bonding in the teams. </a:t>
            </a:r>
            <a:endParaRPr b="0">
              <a:latin typeface="Times New Roman"/>
              <a:ea typeface="Times New Roman"/>
              <a:cs typeface="Times New Roman"/>
              <a:sym typeface="Times New Roman"/>
            </a:endParaRPr>
          </a:p>
          <a:p>
            <a:pPr marL="0" lvl="0" indent="0" algn="l"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Cognitive CQ: </a:t>
            </a:r>
            <a:r>
              <a:rPr lang="en-IN" sz="1200" b="0" i="0" u="none" strike="noStrike">
                <a:solidFill>
                  <a:schemeClr val="dk1"/>
                </a:solidFill>
                <a:latin typeface="Times New Roman"/>
                <a:ea typeface="Times New Roman"/>
                <a:cs typeface="Times New Roman"/>
                <a:sym typeface="Times New Roman"/>
              </a:rPr>
              <a:t>It is the leaders capabilities to work across the different cultures and their interest in learning diverse cultures. In the context of the Marks and Spencer business they have a good sense of such leadership (Hassan and Hamid, 2025). During the Ramadan and Christmas season the employees are arranged as per their holidays schedules. They also make sure that the necessary items and services are available as per such festive  season. It shows the acceptance and value for the cross culture in organisation. </a:t>
            </a:r>
            <a:endParaRPr b="0">
              <a:latin typeface="Times New Roman"/>
              <a:ea typeface="Times New Roman"/>
              <a:cs typeface="Times New Roman"/>
              <a:sym typeface="Times New Roman"/>
            </a:endParaRPr>
          </a:p>
          <a:p>
            <a:pPr marL="0" lvl="0" indent="0" algn="l"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CQ Knowledge: </a:t>
            </a:r>
            <a:r>
              <a:rPr lang="en-IN" sz="1200" b="0" i="0" u="none" strike="noStrike">
                <a:solidFill>
                  <a:schemeClr val="dk1"/>
                </a:solidFill>
                <a:latin typeface="Times New Roman"/>
                <a:ea typeface="Times New Roman"/>
                <a:cs typeface="Times New Roman"/>
                <a:sym typeface="Times New Roman"/>
              </a:rPr>
              <a:t>In the context of the business the leaders have to function across  the diverse nations and it is necessary to have the knowledge of different cultures in which the business firm is functioning. It helps to better understand the cultures and place the products and services as per the demand of individual culture. </a:t>
            </a:r>
            <a:endParaRPr b="0">
              <a:latin typeface="Times New Roman"/>
              <a:ea typeface="Times New Roman"/>
              <a:cs typeface="Times New Roman"/>
              <a:sym typeface="Times New Roman"/>
            </a:endParaRPr>
          </a:p>
          <a:p>
            <a:pPr marL="0" lvl="0" indent="0" algn="l"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CQ Metacognitive: </a:t>
            </a:r>
            <a:r>
              <a:rPr lang="en-IN" sz="1200" b="0" i="0" u="none" strike="noStrike">
                <a:solidFill>
                  <a:schemeClr val="dk1"/>
                </a:solidFill>
                <a:latin typeface="Times New Roman"/>
                <a:ea typeface="Times New Roman"/>
                <a:cs typeface="Times New Roman"/>
                <a:sym typeface="Times New Roman"/>
              </a:rPr>
              <a:t>It  is the capabilities of the  leaders to understand and plan as per the different cross cultural context (Iqbal </a:t>
            </a:r>
            <a:r>
              <a:rPr lang="en-IN" sz="1200" b="0" i="1" u="none" strike="noStrike">
                <a:solidFill>
                  <a:schemeClr val="dk1"/>
                </a:solidFill>
                <a:latin typeface="Times New Roman"/>
                <a:ea typeface="Times New Roman"/>
                <a:cs typeface="Times New Roman"/>
                <a:sym typeface="Times New Roman"/>
              </a:rPr>
              <a:t>et al., </a:t>
            </a:r>
            <a:r>
              <a:rPr lang="en-IN" sz="1200" b="0" i="0" u="none" strike="noStrike">
                <a:solidFill>
                  <a:schemeClr val="dk1"/>
                </a:solidFill>
                <a:latin typeface="Times New Roman"/>
                <a:ea typeface="Times New Roman"/>
                <a:cs typeface="Times New Roman"/>
                <a:sym typeface="Times New Roman"/>
              </a:rPr>
              <a:t>2022). Business firms like M&amp;S, Next, Asos and other firms must be conscious of cross-cultural communication, needs and expectations. Before making any business decisions the firms have to understand how diverse cultural values influences the business decisions. </a:t>
            </a:r>
            <a:endParaRPr b="0">
              <a:latin typeface="Times New Roman"/>
              <a:ea typeface="Times New Roman"/>
              <a:cs typeface="Times New Roman"/>
              <a:sym typeface="Times New Roman"/>
            </a:endParaRPr>
          </a:p>
          <a:p>
            <a:pPr marL="0" lvl="0" indent="0" algn="l"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Behavioural CQ: </a:t>
            </a:r>
            <a:r>
              <a:rPr lang="en-IN" sz="1200" b="0" i="0" u="none" strike="noStrike">
                <a:solidFill>
                  <a:schemeClr val="dk1"/>
                </a:solidFill>
                <a:latin typeface="Times New Roman"/>
                <a:ea typeface="Times New Roman"/>
                <a:cs typeface="Times New Roman"/>
                <a:sym typeface="Times New Roman"/>
              </a:rPr>
              <a:t>It is the capability to adapt and understand the cross cultural communication  and communicate them in their cultural pattern. It is the procedure to bring the thoughts into the actions so that the customers across the world can be won  trust through meeting their cultural expectations. It is presented during the process of marketing and making of the products and services. </a:t>
            </a:r>
            <a:endParaRPr b="0">
              <a:latin typeface="Times New Roman"/>
              <a:ea typeface="Times New Roman"/>
              <a:cs typeface="Times New Roman"/>
              <a:sym typeface="Times New Roman"/>
            </a:endParaRPr>
          </a:p>
          <a:p>
            <a:pPr marL="0" lvl="0" indent="0" algn="l" rtl="0">
              <a:spcBef>
                <a:spcPts val="0"/>
              </a:spcBef>
              <a:spcAft>
                <a:spcPts val="0"/>
              </a:spcAft>
              <a:buNone/>
            </a:pPr>
            <a:br>
              <a:rPr lang="en-IN" b="0">
                <a:latin typeface="Times New Roman"/>
                <a:ea typeface="Times New Roman"/>
                <a:cs typeface="Times New Roman"/>
                <a:sym typeface="Times New Roman"/>
              </a:rPr>
            </a:br>
            <a:br>
              <a:rPr lang="en-IN" b="0">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98" name="Google Shape;198;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5" name="Google Shape;205;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The Four Dimensional Model of Cultural Intelligence </a:t>
            </a:r>
            <a:endParaRPr b="1">
              <a:latin typeface="Times New Roman"/>
              <a:ea typeface="Times New Roman"/>
              <a:cs typeface="Times New Roman"/>
              <a:sym typeface="Times New Roman"/>
            </a:endParaRPr>
          </a:p>
          <a:p>
            <a:pPr marL="0" lvl="0" indent="0" algn="l" rtl="0">
              <a:spcBef>
                <a:spcPts val="0"/>
              </a:spcBef>
              <a:spcAft>
                <a:spcPts val="0"/>
              </a:spcAft>
              <a:buNone/>
            </a:pPr>
            <a:r>
              <a:rPr lang="en-IN" sz="1200" b="0" i="0" u="none" strike="noStrike">
                <a:solidFill>
                  <a:schemeClr val="dk1"/>
                </a:solidFill>
                <a:latin typeface="Times New Roman"/>
                <a:ea typeface="Times New Roman"/>
                <a:cs typeface="Times New Roman"/>
                <a:sym typeface="Times New Roman"/>
              </a:rPr>
              <a:t>The four factor model was given by Christopher Earley and Soon Ang regarding the concept of cultural intelligence. Leaders have to work across the different dimensions and being leaders it is necessary to accept, understand and work upon the diverse cultures as it helps to bring the motivation and bonding in the teams. </a:t>
            </a:r>
            <a:endParaRPr b="0">
              <a:latin typeface="Times New Roman"/>
              <a:ea typeface="Times New Roman"/>
              <a:cs typeface="Times New Roman"/>
              <a:sym typeface="Times New Roman"/>
            </a:endParaRPr>
          </a:p>
          <a:p>
            <a:pPr marL="0" lvl="0" indent="0" algn="l"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Cognitive CQ: </a:t>
            </a:r>
            <a:r>
              <a:rPr lang="en-IN" sz="1200" b="0" i="0" u="none" strike="noStrike">
                <a:solidFill>
                  <a:schemeClr val="dk1"/>
                </a:solidFill>
                <a:latin typeface="Times New Roman"/>
                <a:ea typeface="Times New Roman"/>
                <a:cs typeface="Times New Roman"/>
                <a:sym typeface="Times New Roman"/>
              </a:rPr>
              <a:t>It is the leaders capabilities to work across the different cultures and their interest in learning diverse cultures. In the context of the Marks and Spencer business they have a good sense of such leadership (Hassan and Hamid, 2025). During the Ramadan and Christmas season the employees are arranged as per their holidays schedules. They also make sure that the necessary items and services are available as per such festive  season. It shows the acceptance and value for the cross culture in organisation. </a:t>
            </a:r>
            <a:endParaRPr b="0">
              <a:latin typeface="Times New Roman"/>
              <a:ea typeface="Times New Roman"/>
              <a:cs typeface="Times New Roman"/>
              <a:sym typeface="Times New Roman"/>
            </a:endParaRPr>
          </a:p>
          <a:p>
            <a:pPr marL="0" lvl="0" indent="0" algn="l"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CQ Knowledge: </a:t>
            </a:r>
            <a:r>
              <a:rPr lang="en-IN" sz="1200" b="0" i="0" u="none" strike="noStrike">
                <a:solidFill>
                  <a:schemeClr val="dk1"/>
                </a:solidFill>
                <a:latin typeface="Times New Roman"/>
                <a:ea typeface="Times New Roman"/>
                <a:cs typeface="Times New Roman"/>
                <a:sym typeface="Times New Roman"/>
              </a:rPr>
              <a:t>In the context of the business the leaders have to function across  the diverse nations and it is necessary to have the knowledge of different cultures in which the business firm is functioning. It helps to better understand the cultures and place the products and services as per the demand of individual culture. </a:t>
            </a:r>
            <a:endParaRPr b="0">
              <a:latin typeface="Times New Roman"/>
              <a:ea typeface="Times New Roman"/>
              <a:cs typeface="Times New Roman"/>
              <a:sym typeface="Times New Roman"/>
            </a:endParaRPr>
          </a:p>
          <a:p>
            <a:pPr marL="0" lvl="0" indent="0" algn="l"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CQ Metacognitive: </a:t>
            </a:r>
            <a:r>
              <a:rPr lang="en-IN" sz="1200" b="0" i="0" u="none" strike="noStrike">
                <a:solidFill>
                  <a:schemeClr val="dk1"/>
                </a:solidFill>
                <a:latin typeface="Times New Roman"/>
                <a:ea typeface="Times New Roman"/>
                <a:cs typeface="Times New Roman"/>
                <a:sym typeface="Times New Roman"/>
              </a:rPr>
              <a:t>It  is the capabilities of the  leaders to understand and plan as per the different cross cultural context (Iqbal </a:t>
            </a:r>
            <a:r>
              <a:rPr lang="en-IN" sz="1200" b="0" i="1" u="none" strike="noStrike">
                <a:solidFill>
                  <a:schemeClr val="dk1"/>
                </a:solidFill>
                <a:latin typeface="Times New Roman"/>
                <a:ea typeface="Times New Roman"/>
                <a:cs typeface="Times New Roman"/>
                <a:sym typeface="Times New Roman"/>
              </a:rPr>
              <a:t>et al., </a:t>
            </a:r>
            <a:r>
              <a:rPr lang="en-IN" sz="1200" b="0" i="0" u="none" strike="noStrike">
                <a:solidFill>
                  <a:schemeClr val="dk1"/>
                </a:solidFill>
                <a:latin typeface="Times New Roman"/>
                <a:ea typeface="Times New Roman"/>
                <a:cs typeface="Times New Roman"/>
                <a:sym typeface="Times New Roman"/>
              </a:rPr>
              <a:t>2022). Business firms like M&amp;S, Next, Asos and other firms must be conscious of cross-cultural communication, needs and expectations. Before making any business decisions the firms have to understand how diverse cultural values influences the business decisions. </a:t>
            </a:r>
            <a:endParaRPr b="0">
              <a:latin typeface="Times New Roman"/>
              <a:ea typeface="Times New Roman"/>
              <a:cs typeface="Times New Roman"/>
              <a:sym typeface="Times New Roman"/>
            </a:endParaRPr>
          </a:p>
          <a:p>
            <a:pPr marL="0" lvl="0" indent="0" algn="l"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Behavioural CQ: </a:t>
            </a:r>
            <a:r>
              <a:rPr lang="en-IN" sz="1200" b="0" i="0" u="none" strike="noStrike">
                <a:solidFill>
                  <a:schemeClr val="dk1"/>
                </a:solidFill>
                <a:latin typeface="Times New Roman"/>
                <a:ea typeface="Times New Roman"/>
                <a:cs typeface="Times New Roman"/>
                <a:sym typeface="Times New Roman"/>
              </a:rPr>
              <a:t>It is the capability to adapt and understand the cross cultural communication  and communicate them in their cultural pattern. It is the procedure to bring the thoughts into the actions so that the customers across the world can be won  trust through meeting their cultural expectations. It is presented during the process of marketing and making of the products and services. </a:t>
            </a:r>
            <a:endParaRPr b="0">
              <a:latin typeface="Times New Roman"/>
              <a:ea typeface="Times New Roman"/>
              <a:cs typeface="Times New Roman"/>
              <a:sym typeface="Times New Roman"/>
            </a:endParaRPr>
          </a:p>
          <a:p>
            <a:pPr marL="0" lvl="0" indent="0" algn="l" rtl="0">
              <a:spcBef>
                <a:spcPts val="0"/>
              </a:spcBef>
              <a:spcAft>
                <a:spcPts val="0"/>
              </a:spcAft>
              <a:buNone/>
            </a:pPr>
            <a:br>
              <a:rPr lang="en-IN" b="0">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206" name="Google Shape;206;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3" name="Google Shape;213;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Role of such skills in contribution to effective leadership</a:t>
            </a:r>
            <a:endParaRPr b="1">
              <a:latin typeface="Times New Roman"/>
              <a:ea typeface="Times New Roman"/>
              <a:cs typeface="Times New Roman"/>
              <a:sym typeface="Times New Roman"/>
            </a:endParaRPr>
          </a:p>
          <a:p>
            <a:pPr marL="0" lvl="0" indent="0" algn="l" rtl="0">
              <a:spcBef>
                <a:spcPts val="0"/>
              </a:spcBef>
              <a:spcAft>
                <a:spcPts val="0"/>
              </a:spcAft>
              <a:buNone/>
            </a:pPr>
            <a:r>
              <a:rPr lang="en-IN" sz="1200" b="0" i="0" u="none" strike="noStrike">
                <a:solidFill>
                  <a:schemeClr val="dk1"/>
                </a:solidFill>
                <a:latin typeface="Times New Roman"/>
                <a:ea typeface="Times New Roman"/>
                <a:cs typeface="Times New Roman"/>
                <a:sym typeface="Times New Roman"/>
              </a:rPr>
              <a:t>In today's highly competitive landscape being emotionally and culturally intelligent is most needed for effective leadership. It is most needed for the business firms like Asos UK as the brand operates internationally. Studies show that emotionally  intelligent leaders are effective in the creation of the environment that assists the engagement by means of effective communication, winning trust and fostering an effective relationship. Asos CEOs and managers are capable of understanding the needs and expectations of employees in cross-cultural context (Tan </a:t>
            </a:r>
            <a:r>
              <a:rPr lang="en-IN" sz="1200" b="0" i="1" u="none" strike="noStrike">
                <a:solidFill>
                  <a:schemeClr val="dk1"/>
                </a:solidFill>
                <a:latin typeface="Times New Roman"/>
                <a:ea typeface="Times New Roman"/>
                <a:cs typeface="Times New Roman"/>
                <a:sym typeface="Times New Roman"/>
              </a:rPr>
              <a:t>et al</a:t>
            </a:r>
            <a:r>
              <a:rPr lang="en-IN" sz="1200" b="0" i="0" u="none" strike="noStrike">
                <a:solidFill>
                  <a:schemeClr val="dk1"/>
                </a:solidFill>
                <a:latin typeface="Times New Roman"/>
                <a:ea typeface="Times New Roman"/>
                <a:cs typeface="Times New Roman"/>
                <a:sym typeface="Times New Roman"/>
              </a:rPr>
              <a:t>., 2022) They are capable of understanding the employees emotions and match their strategies as per their expectations. Therefore, the better salaries, incentives, promotions, health insurance and other benefits are being offered in Asos so that the employees feel emotionally connected and engaged in the organisation.  </a:t>
            </a:r>
            <a:endParaRPr b="0">
              <a:latin typeface="Times New Roman"/>
              <a:ea typeface="Times New Roman"/>
              <a:cs typeface="Times New Roman"/>
              <a:sym typeface="Times New Roman"/>
            </a:endParaRPr>
          </a:p>
          <a:p>
            <a:pPr marL="0" lvl="0" indent="0" algn="l" rtl="0">
              <a:spcBef>
                <a:spcPts val="0"/>
              </a:spcBef>
              <a:spcAft>
                <a:spcPts val="0"/>
              </a:spcAft>
              <a:buNone/>
            </a:pPr>
            <a:r>
              <a:rPr lang="en-IN" sz="1200" b="0" i="0" u="none" strike="noStrike">
                <a:solidFill>
                  <a:schemeClr val="dk1"/>
                </a:solidFill>
                <a:latin typeface="Times New Roman"/>
                <a:ea typeface="Times New Roman"/>
                <a:cs typeface="Times New Roman"/>
                <a:sym typeface="Times New Roman"/>
              </a:rPr>
              <a:t>In the context of cross-cultural intelligence the tech giant Google has widely used it in different cultural context. Its applications such as google, youtube and google maps and so on are available in the different languages as per the location of the world in which it is functioning. Moreover, there are the preferred language options and subtitles that the individuals can utilize as per the suitability and preference of the locations (Jain and Ovais, 2025). Along with it the brand offers a wonderful range of benefits or best packages for the employees. Employees of the diverse cultures are accepted and are given equal opportunities. Hence, the google is the best example of the how the emotional and cultural intelligence can be applied for the best business performance and to succeed in long term </a:t>
            </a:r>
            <a:endParaRPr b="0">
              <a:latin typeface="Times New Roman"/>
              <a:ea typeface="Times New Roman"/>
              <a:cs typeface="Times New Roman"/>
              <a:sym typeface="Times New Roman"/>
            </a:endParaRPr>
          </a:p>
          <a:p>
            <a:pPr marL="0" lvl="0" indent="0" algn="l" rtl="0">
              <a:spcBef>
                <a:spcPts val="0"/>
              </a:spcBef>
              <a:spcAft>
                <a:spcPts val="0"/>
              </a:spcAft>
              <a:buNone/>
            </a:pPr>
            <a:br>
              <a:rPr lang="en-IN">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214" name="Google Shape;214;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1" name="Google Shape;221;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Role of such skills in contribution to effective leadership</a:t>
            </a:r>
            <a:endParaRPr b="1">
              <a:latin typeface="Times New Roman"/>
              <a:ea typeface="Times New Roman"/>
              <a:cs typeface="Times New Roman"/>
              <a:sym typeface="Times New Roman"/>
            </a:endParaRPr>
          </a:p>
          <a:p>
            <a:pPr marL="0" lvl="0" indent="0" algn="l" rtl="0">
              <a:spcBef>
                <a:spcPts val="0"/>
              </a:spcBef>
              <a:spcAft>
                <a:spcPts val="0"/>
              </a:spcAft>
              <a:buNone/>
            </a:pPr>
            <a:r>
              <a:rPr lang="en-IN" sz="1200" b="0" i="0" u="none" strike="noStrike">
                <a:solidFill>
                  <a:schemeClr val="dk1"/>
                </a:solidFill>
                <a:latin typeface="Times New Roman"/>
                <a:ea typeface="Times New Roman"/>
                <a:cs typeface="Times New Roman"/>
                <a:sym typeface="Times New Roman"/>
              </a:rPr>
              <a:t>In today's highly competitive landscape being emotionally and culturally intelligent is most needed for effective leadership. It is most needed for the business firms like Asos UK as the brand operates internationally. Studies show that emotionally  intelligent leaders are effective in the creation of the environment that assists the engagement by means of effective communication, winning trust and fostering an effective relationship. Asos CEOs and managers are capable of understanding the needs and expectations of employees in cross-cultural context (Tan </a:t>
            </a:r>
            <a:r>
              <a:rPr lang="en-IN" sz="1200" b="0" i="1" u="none" strike="noStrike">
                <a:solidFill>
                  <a:schemeClr val="dk1"/>
                </a:solidFill>
                <a:latin typeface="Times New Roman"/>
                <a:ea typeface="Times New Roman"/>
                <a:cs typeface="Times New Roman"/>
                <a:sym typeface="Times New Roman"/>
              </a:rPr>
              <a:t>et al</a:t>
            </a:r>
            <a:r>
              <a:rPr lang="en-IN" sz="1200" b="0" i="0" u="none" strike="noStrike">
                <a:solidFill>
                  <a:schemeClr val="dk1"/>
                </a:solidFill>
                <a:latin typeface="Times New Roman"/>
                <a:ea typeface="Times New Roman"/>
                <a:cs typeface="Times New Roman"/>
                <a:sym typeface="Times New Roman"/>
              </a:rPr>
              <a:t>., 2022) They are capable of understanding the employees emotions and match their strategies as per their expectations. Therefore, the better salaries, incentives, promotions, health insurance and other benefits are being offered in Asos so that the employees feel emotionally connected and engaged in the organisation.  </a:t>
            </a:r>
            <a:endParaRPr b="0">
              <a:latin typeface="Times New Roman"/>
              <a:ea typeface="Times New Roman"/>
              <a:cs typeface="Times New Roman"/>
              <a:sym typeface="Times New Roman"/>
            </a:endParaRPr>
          </a:p>
          <a:p>
            <a:pPr marL="0" lvl="0" indent="0" algn="l" rtl="0">
              <a:spcBef>
                <a:spcPts val="0"/>
              </a:spcBef>
              <a:spcAft>
                <a:spcPts val="0"/>
              </a:spcAft>
              <a:buNone/>
            </a:pPr>
            <a:r>
              <a:rPr lang="en-IN" sz="1200" b="0" i="0" u="none" strike="noStrike">
                <a:solidFill>
                  <a:schemeClr val="dk1"/>
                </a:solidFill>
                <a:latin typeface="Times New Roman"/>
                <a:ea typeface="Times New Roman"/>
                <a:cs typeface="Times New Roman"/>
                <a:sym typeface="Times New Roman"/>
              </a:rPr>
              <a:t>In the context of cross-cultural intelligence the tech giant Google has widely used it in different cultural context. Its applications such as google, youtube and google maps and so on are available in the different languages as per the location of the world in which it is functioning. Moreover, there are the preferred language options and subtitles that the individuals can utilize as per the suitability and preference of the locations (Jain and Ovais, 2025). Along with it the brand offers a wonderful range of benefits or best packages for the employees. Employees of the diverse cultures are accepted and are given equal opportunities. Hence, the google is the best example of the how the emotional and cultural intelligence can be applied for the best business performance and to succeed in long term </a:t>
            </a:r>
            <a:endParaRPr b="0">
              <a:latin typeface="Times New Roman"/>
              <a:ea typeface="Times New Roman"/>
              <a:cs typeface="Times New Roman"/>
              <a:sym typeface="Times New Roman"/>
            </a:endParaRPr>
          </a:p>
          <a:p>
            <a:pPr marL="0" lvl="0" indent="0" algn="l" rtl="0">
              <a:spcBef>
                <a:spcPts val="0"/>
              </a:spcBef>
              <a:spcAft>
                <a:spcPts val="0"/>
              </a:spcAft>
              <a:buNone/>
            </a:pPr>
            <a:br>
              <a:rPr lang="en-IN">
                <a:latin typeface="Times New Roman"/>
                <a:ea typeface="Times New Roman"/>
                <a:cs typeface="Times New Roman"/>
                <a:sym typeface="Times New Roman"/>
              </a:rPr>
            </a:br>
            <a:endParaRPr>
              <a:latin typeface="Times New Roman"/>
              <a:ea typeface="Times New Roman"/>
              <a:cs typeface="Times New Roman"/>
              <a:sym typeface="Times New Roman"/>
            </a:endParaRPr>
          </a:p>
          <a:p>
            <a:pPr marL="0" lvl="0" indent="0" algn="l" rtl="0">
              <a:spcBef>
                <a:spcPts val="0"/>
              </a:spcBef>
              <a:spcAft>
                <a:spcPts val="0"/>
              </a:spcAft>
              <a:buNone/>
            </a:pPr>
            <a:endParaRPr>
              <a:latin typeface="Times New Roman"/>
              <a:ea typeface="Times New Roman"/>
              <a:cs typeface="Times New Roman"/>
              <a:sym typeface="Times New Roman"/>
            </a:endParaRPr>
          </a:p>
        </p:txBody>
      </p:sp>
      <p:sp>
        <p:nvSpPr>
          <p:cNvPr id="222" name="Google Shape;222;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9" name="Google Shape;229;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Role of such skills in contribution to effective leadership</a:t>
            </a:r>
            <a:endParaRPr b="1">
              <a:latin typeface="Times New Roman"/>
              <a:ea typeface="Times New Roman"/>
              <a:cs typeface="Times New Roman"/>
              <a:sym typeface="Times New Roman"/>
            </a:endParaRPr>
          </a:p>
          <a:p>
            <a:pPr marL="0" lvl="0" indent="0" algn="l" rtl="0">
              <a:spcBef>
                <a:spcPts val="0"/>
              </a:spcBef>
              <a:spcAft>
                <a:spcPts val="0"/>
              </a:spcAft>
              <a:buNone/>
            </a:pPr>
            <a:r>
              <a:rPr lang="en-IN" sz="1200" b="0" i="0" u="none" strike="noStrike">
                <a:solidFill>
                  <a:schemeClr val="dk1"/>
                </a:solidFill>
                <a:latin typeface="Times New Roman"/>
                <a:ea typeface="Times New Roman"/>
                <a:cs typeface="Times New Roman"/>
                <a:sym typeface="Times New Roman"/>
              </a:rPr>
              <a:t>In today's highly competitive landscape being emotionally and culturally intelligent is most needed for effective leadership. It is most needed for the business firms like Asos UK as the brand operates internationally. Studies show that emotionally  intelligent leaders are effective in the creation of the environment that assists the engagement by means of effective communication, winning trust and fostering an effective relationship. Asos CEOs and managers are capable of understanding the needs and expectations of employees in cross-cultural context (Tan </a:t>
            </a:r>
            <a:r>
              <a:rPr lang="en-IN" sz="1200" b="0" i="1" u="none" strike="noStrike">
                <a:solidFill>
                  <a:schemeClr val="dk1"/>
                </a:solidFill>
                <a:latin typeface="Times New Roman"/>
                <a:ea typeface="Times New Roman"/>
                <a:cs typeface="Times New Roman"/>
                <a:sym typeface="Times New Roman"/>
              </a:rPr>
              <a:t>et al</a:t>
            </a:r>
            <a:r>
              <a:rPr lang="en-IN" sz="1200" b="0" i="0" u="none" strike="noStrike">
                <a:solidFill>
                  <a:schemeClr val="dk1"/>
                </a:solidFill>
                <a:latin typeface="Times New Roman"/>
                <a:ea typeface="Times New Roman"/>
                <a:cs typeface="Times New Roman"/>
                <a:sym typeface="Times New Roman"/>
              </a:rPr>
              <a:t>., 2022) They are capable of understanding the employees emotions and match their strategies as per their expectations. Therefore, the better salaries, incentives, promotions, health insurance and other benefits are being offered in Asos so that the employees feel emotionally connected and engaged in the organisation.  </a:t>
            </a:r>
            <a:endParaRPr b="0">
              <a:latin typeface="Times New Roman"/>
              <a:ea typeface="Times New Roman"/>
              <a:cs typeface="Times New Roman"/>
              <a:sym typeface="Times New Roman"/>
            </a:endParaRPr>
          </a:p>
          <a:p>
            <a:pPr marL="0" lvl="0" indent="0" algn="l" rtl="0">
              <a:spcBef>
                <a:spcPts val="0"/>
              </a:spcBef>
              <a:spcAft>
                <a:spcPts val="0"/>
              </a:spcAft>
              <a:buNone/>
            </a:pPr>
            <a:r>
              <a:rPr lang="en-IN" sz="1200" b="0" i="0" u="none" strike="noStrike">
                <a:solidFill>
                  <a:schemeClr val="dk1"/>
                </a:solidFill>
                <a:latin typeface="Times New Roman"/>
                <a:ea typeface="Times New Roman"/>
                <a:cs typeface="Times New Roman"/>
                <a:sym typeface="Times New Roman"/>
              </a:rPr>
              <a:t>In the context of cross-cultural intelligence the tech giant Google has widely used it in different cultural context. Its applications such as google, youtube and google maps and so on are available in the different languages as per the location of the world in which it is functioning. Moreover, there are the preferred language options and subtitles that the individuals can utilize as per the suitability and preference of the locations (Jain and Ovais, 2025). Along with it the brand offers a wonderful range of benefits or best packages for the employees. Employees of the diverse cultures are accepted and are given equal opportunities. Hence, the google is the best example of the how the emotional and cultural intelligence can be applied for the best business performance and to succeed in long term </a:t>
            </a:r>
            <a:endParaRPr b="0">
              <a:latin typeface="Times New Roman"/>
              <a:ea typeface="Times New Roman"/>
              <a:cs typeface="Times New Roman"/>
              <a:sym typeface="Times New Roman"/>
            </a:endParaRPr>
          </a:p>
          <a:p>
            <a:pPr marL="0" lvl="0" indent="0" algn="l" rtl="0">
              <a:spcBef>
                <a:spcPts val="0"/>
              </a:spcBef>
              <a:spcAft>
                <a:spcPts val="0"/>
              </a:spcAft>
              <a:buNone/>
            </a:pPr>
            <a:br>
              <a:rPr lang="en-IN">
                <a:latin typeface="Times New Roman"/>
                <a:ea typeface="Times New Roman"/>
                <a:cs typeface="Times New Roman"/>
                <a:sym typeface="Times New Roman"/>
              </a:rPr>
            </a:br>
            <a:endParaRPr>
              <a:latin typeface="Times New Roman"/>
              <a:ea typeface="Times New Roman"/>
              <a:cs typeface="Times New Roman"/>
              <a:sym typeface="Times New Roman"/>
            </a:endParaRPr>
          </a:p>
          <a:p>
            <a:pPr marL="0" lvl="0" indent="0" algn="l" rtl="0">
              <a:spcBef>
                <a:spcPts val="0"/>
              </a:spcBef>
              <a:spcAft>
                <a:spcPts val="0"/>
              </a:spcAft>
              <a:buNone/>
            </a:pPr>
            <a:endParaRPr>
              <a:latin typeface="Times New Roman"/>
              <a:ea typeface="Times New Roman"/>
              <a:cs typeface="Times New Roman"/>
              <a:sym typeface="Times New Roman"/>
            </a:endParaRPr>
          </a:p>
        </p:txBody>
      </p:sp>
      <p:sp>
        <p:nvSpPr>
          <p:cNvPr id="230" name="Google Shape;230;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7" name="Google Shape;237;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IN" sz="1200" b="1" i="0" u="none" strike="noStrike">
                <a:solidFill>
                  <a:schemeClr val="dk1"/>
                </a:solidFill>
                <a:latin typeface="Times New Roman"/>
                <a:ea typeface="Times New Roman"/>
                <a:cs typeface="Times New Roman"/>
                <a:sym typeface="Times New Roman"/>
              </a:rPr>
              <a:t>Conclusion</a:t>
            </a:r>
            <a:endParaRPr b="1">
              <a:latin typeface="Times New Roman"/>
              <a:ea typeface="Times New Roman"/>
              <a:cs typeface="Times New Roman"/>
              <a:sym typeface="Times New Roman"/>
            </a:endParaRPr>
          </a:p>
          <a:p>
            <a:pPr marL="0" lvl="0" indent="0" algn="just" rtl="0">
              <a:spcBef>
                <a:spcPts val="0"/>
              </a:spcBef>
              <a:spcAft>
                <a:spcPts val="0"/>
              </a:spcAft>
              <a:buNone/>
            </a:pPr>
            <a:r>
              <a:rPr lang="en-IN" sz="1200" b="0" i="0" u="none" strike="noStrike">
                <a:solidFill>
                  <a:schemeClr val="dk1"/>
                </a:solidFill>
                <a:latin typeface="Times New Roman"/>
                <a:ea typeface="Times New Roman"/>
                <a:cs typeface="Times New Roman"/>
                <a:sym typeface="Times New Roman"/>
              </a:rPr>
              <a:t>Emotional and cultural intelligence have been the significant part of effective leadership and it helps to better manage, understand and handle the human across diverse cross-cultural contexts. Daniel Goleman leadership model helps to understand and manage the human emotions and act as per it to tackle the individuals. Similarly, the four dimensional models help to understand the different cultures and how the business leaders can understand and manage their strategies as per different cultures. It is better to understand and manage the emotions and culture as it helps to win trust and foster better relations and helps to win in the long term. </a:t>
            </a:r>
            <a:endParaRPr b="0">
              <a:latin typeface="Times New Roman"/>
              <a:ea typeface="Times New Roman"/>
              <a:cs typeface="Times New Roman"/>
              <a:sym typeface="Times New Roman"/>
            </a:endParaRPr>
          </a:p>
          <a:p>
            <a:pPr marL="0" lvl="0" indent="0" algn="just" rtl="0">
              <a:spcBef>
                <a:spcPts val="0"/>
              </a:spcBef>
              <a:spcAft>
                <a:spcPts val="0"/>
              </a:spcAft>
              <a:buNone/>
            </a:pPr>
            <a:br>
              <a:rPr lang="en-IN" b="0">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238" name="Google Shape;238;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5" name="Google Shape;245;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latin typeface="Times New Roman"/>
              <a:ea typeface="Times New Roman"/>
              <a:cs typeface="Times New Roman"/>
              <a:sym typeface="Times New Roman"/>
            </a:endParaRPr>
          </a:p>
        </p:txBody>
      </p:sp>
      <p:sp>
        <p:nvSpPr>
          <p:cNvPr id="246" name="Google Shape;246;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2" name="Google Shape;252;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6"/>
        <p:cNvGrpSpPr/>
        <p:nvPr/>
      </p:nvGrpSpPr>
      <p:grpSpPr>
        <a:xfrm>
          <a:off x="0" y="0"/>
          <a:ext cx="0" cy="0"/>
          <a:chOff x="0" y="0"/>
          <a:chExt cx="0" cy="0"/>
        </a:xfrm>
      </p:grpSpPr>
      <p:sp>
        <p:nvSpPr>
          <p:cNvPr id="27" name="Google Shape;27;p17"/>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17"/>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17"/>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7"/>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1"/>
        <p:cNvGrpSpPr/>
        <p:nvPr/>
      </p:nvGrpSpPr>
      <p:grpSpPr>
        <a:xfrm>
          <a:off x="0" y="0"/>
          <a:ext cx="0" cy="0"/>
          <a:chOff x="0" y="0"/>
          <a:chExt cx="0" cy="0"/>
        </a:xfrm>
      </p:grpSpPr>
      <p:sp>
        <p:nvSpPr>
          <p:cNvPr id="32" name="Google Shape;32;p18"/>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3600"/>
              <a:buFont typeface="Trebuchet MS"/>
              <a:buNone/>
              <a:defRPr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18"/>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40" algn="l">
              <a:spcBef>
                <a:spcPts val="1000"/>
              </a:spcBef>
              <a:spcAft>
                <a:spcPts val="0"/>
              </a:spcAft>
              <a:buSzPts val="1440"/>
              <a:buChar char="►"/>
              <a:defRPr/>
            </a:lvl3pPr>
            <a:lvl4pPr marL="1828800" lvl="3" indent="-320040" algn="l">
              <a:spcBef>
                <a:spcPts val="1000"/>
              </a:spcBef>
              <a:spcAft>
                <a:spcPts val="0"/>
              </a:spcAft>
              <a:buSzPts val="1440"/>
              <a:buChar char="►"/>
              <a:defRPr/>
            </a:lvl4pPr>
            <a:lvl5pPr marL="2286000" lvl="4" indent="-320040" algn="l">
              <a:spcBef>
                <a:spcPts val="1000"/>
              </a:spcBef>
              <a:spcAft>
                <a:spcPts val="0"/>
              </a:spcAft>
              <a:buSzPts val="1440"/>
              <a:buChar char="►"/>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34" name="Google Shape;34;p18"/>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8"/>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8"/>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7"/>
        <p:cNvGrpSpPr/>
        <p:nvPr/>
      </p:nvGrpSpPr>
      <p:grpSpPr>
        <a:xfrm>
          <a:off x="0" y="0"/>
          <a:ext cx="0" cy="0"/>
          <a:chOff x="0" y="0"/>
          <a:chExt cx="0" cy="0"/>
        </a:xfrm>
      </p:grpSpPr>
      <p:sp>
        <p:nvSpPr>
          <p:cNvPr id="38" name="Google Shape;38;p19"/>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9"/>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19"/>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41"/>
        <p:cNvGrpSpPr/>
        <p:nvPr/>
      </p:nvGrpSpPr>
      <p:grpSpPr>
        <a:xfrm>
          <a:off x="0" y="0"/>
          <a:ext cx="0" cy="0"/>
          <a:chOff x="0" y="0"/>
          <a:chExt cx="0" cy="0"/>
        </a:xfrm>
      </p:grpSpPr>
      <p:grpSp>
        <p:nvGrpSpPr>
          <p:cNvPr id="42" name="Google Shape;42;p20"/>
          <p:cNvGrpSpPr/>
          <p:nvPr/>
        </p:nvGrpSpPr>
        <p:grpSpPr>
          <a:xfrm>
            <a:off x="0" y="-8467"/>
            <a:ext cx="12192000" cy="6866467"/>
            <a:chOff x="0" y="-8467"/>
            <a:chExt cx="12192000" cy="6866467"/>
          </a:xfrm>
        </p:grpSpPr>
        <p:cxnSp>
          <p:nvCxnSpPr>
            <p:cNvPr id="43" name="Google Shape;43;p20"/>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44" name="Google Shape;44;p20"/>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45" name="Google Shape;45;p20"/>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0196"/>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46" name="Google Shape;46;p20"/>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47" name="Google Shape;47;p20"/>
            <p:cNvSpPr/>
            <p:nvPr/>
          </p:nvSpPr>
          <p:spPr>
            <a:xfrm>
              <a:off x="8932333" y="3048000"/>
              <a:ext cx="3259667" cy="3810000"/>
            </a:xfrm>
            <a:prstGeom prst="triangle">
              <a:avLst>
                <a:gd name="adj" fmla="val 100000"/>
              </a:avLst>
            </a:prstGeom>
            <a:solidFill>
              <a:schemeClr val="accent2">
                <a:alpha val="72156"/>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48" name="Google Shape;48;p20"/>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70196"/>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49" name="Google Shape;49;p20"/>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70196"/>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50" name="Google Shape;50;p20"/>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5098"/>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51" name="Google Shape;51;p20"/>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52" name="Google Shape;52;p20"/>
            <p:cNvSpPr/>
            <p:nvPr/>
          </p:nvSpPr>
          <p:spPr>
            <a:xfrm rot="10800000">
              <a:off x="0" y="0"/>
              <a:ext cx="842596" cy="5666154"/>
            </a:xfrm>
            <a:prstGeom prst="triangle">
              <a:avLst>
                <a:gd name="adj" fmla="val 100000"/>
              </a:avLst>
            </a:prstGeom>
            <a:solidFill>
              <a:schemeClr val="accent1">
                <a:alpha val="85098"/>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grpSp>
      <p:sp>
        <p:nvSpPr>
          <p:cNvPr id="53" name="Google Shape;53;p20"/>
          <p:cNvSpPr txBox="1">
            <a:spLocks noGrp="1"/>
          </p:cNvSpPr>
          <p:nvPr>
            <p:ph type="ctrTitle"/>
          </p:nvPr>
        </p:nvSpPr>
        <p:spPr>
          <a:xfrm>
            <a:off x="1507067" y="2404534"/>
            <a:ext cx="7766936" cy="1646302"/>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Clr>
                <a:schemeClr val="accent1"/>
              </a:buClr>
              <a:buSzPts val="5400"/>
              <a:buFont typeface="Trebuchet MS"/>
              <a:buNone/>
              <a:defRPr sz="540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20"/>
          <p:cNvSpPr txBox="1">
            <a:spLocks noGrp="1"/>
          </p:cNvSpPr>
          <p:nvPr>
            <p:ph type="subTitle" idx="1"/>
          </p:nvPr>
        </p:nvSpPr>
        <p:spPr>
          <a:xfrm>
            <a:off x="1507067" y="4050833"/>
            <a:ext cx="7766936" cy="1096899"/>
          </a:xfrm>
          <a:prstGeom prst="rect">
            <a:avLst/>
          </a:prstGeom>
          <a:noFill/>
          <a:ln>
            <a:noFill/>
          </a:ln>
        </p:spPr>
        <p:txBody>
          <a:bodyPr spcFirstLastPara="1" wrap="square" lIns="91425" tIns="45700" rIns="91425" bIns="45700" anchor="t" anchorCtr="0">
            <a:normAutofit/>
          </a:bodyPr>
          <a:lstStyle>
            <a:lvl1pPr lvl="0" algn="r">
              <a:spcBef>
                <a:spcPts val="1000"/>
              </a:spcBef>
              <a:spcAft>
                <a:spcPts val="0"/>
              </a:spcAft>
              <a:buSzPts val="1440"/>
              <a:buNone/>
              <a:defRPr>
                <a:solidFill>
                  <a:srgbClr val="7F7F7F"/>
                </a:solidFill>
              </a:defRPr>
            </a:lvl1pPr>
            <a:lvl2pPr lvl="1" algn="ctr">
              <a:spcBef>
                <a:spcPts val="1000"/>
              </a:spcBef>
              <a:spcAft>
                <a:spcPts val="0"/>
              </a:spcAft>
              <a:buSzPts val="1280"/>
              <a:buNone/>
              <a:defRPr>
                <a:solidFill>
                  <a:srgbClr val="888888"/>
                </a:solidFill>
              </a:defRPr>
            </a:lvl2pPr>
            <a:lvl3pPr lvl="2" algn="ctr">
              <a:spcBef>
                <a:spcPts val="1000"/>
              </a:spcBef>
              <a:spcAft>
                <a:spcPts val="0"/>
              </a:spcAft>
              <a:buSzPts val="1120"/>
              <a:buNone/>
              <a:defRPr>
                <a:solidFill>
                  <a:srgbClr val="888888"/>
                </a:solidFill>
              </a:defRPr>
            </a:lvl3pPr>
            <a:lvl4pPr lvl="3" algn="ctr">
              <a:spcBef>
                <a:spcPts val="1000"/>
              </a:spcBef>
              <a:spcAft>
                <a:spcPts val="0"/>
              </a:spcAft>
              <a:buSzPts val="960"/>
              <a:buNone/>
              <a:defRPr>
                <a:solidFill>
                  <a:srgbClr val="888888"/>
                </a:solidFill>
              </a:defRPr>
            </a:lvl4pPr>
            <a:lvl5pPr lvl="4" algn="ctr">
              <a:spcBef>
                <a:spcPts val="1000"/>
              </a:spcBef>
              <a:spcAft>
                <a:spcPts val="0"/>
              </a:spcAft>
              <a:buSzPts val="960"/>
              <a:buNone/>
              <a:defRPr>
                <a:solidFill>
                  <a:srgbClr val="888888"/>
                </a:solidFill>
              </a:defRPr>
            </a:lvl5pPr>
            <a:lvl6pPr lvl="5" algn="ctr">
              <a:spcBef>
                <a:spcPts val="1000"/>
              </a:spcBef>
              <a:spcAft>
                <a:spcPts val="0"/>
              </a:spcAft>
              <a:buSzPts val="960"/>
              <a:buNone/>
              <a:defRPr>
                <a:solidFill>
                  <a:srgbClr val="888888"/>
                </a:solidFill>
              </a:defRPr>
            </a:lvl6pPr>
            <a:lvl7pPr lvl="6" algn="ctr">
              <a:spcBef>
                <a:spcPts val="1000"/>
              </a:spcBef>
              <a:spcAft>
                <a:spcPts val="0"/>
              </a:spcAft>
              <a:buSzPts val="960"/>
              <a:buNone/>
              <a:defRPr>
                <a:solidFill>
                  <a:srgbClr val="888888"/>
                </a:solidFill>
              </a:defRPr>
            </a:lvl7pPr>
            <a:lvl8pPr lvl="7" algn="ctr">
              <a:spcBef>
                <a:spcPts val="1000"/>
              </a:spcBef>
              <a:spcAft>
                <a:spcPts val="0"/>
              </a:spcAft>
              <a:buSzPts val="960"/>
              <a:buNone/>
              <a:defRPr>
                <a:solidFill>
                  <a:srgbClr val="888888"/>
                </a:solidFill>
              </a:defRPr>
            </a:lvl8pPr>
            <a:lvl9pPr lvl="8" algn="ctr">
              <a:spcBef>
                <a:spcPts val="1000"/>
              </a:spcBef>
              <a:spcAft>
                <a:spcPts val="0"/>
              </a:spcAft>
              <a:buSzPts val="960"/>
              <a:buNone/>
              <a:defRPr>
                <a:solidFill>
                  <a:srgbClr val="888888"/>
                </a:solidFill>
              </a:defRPr>
            </a:lvl9pPr>
          </a:lstStyle>
          <a:p>
            <a:endParaRPr/>
          </a:p>
        </p:txBody>
      </p:sp>
      <p:sp>
        <p:nvSpPr>
          <p:cNvPr id="55" name="Google Shape;55;p20"/>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0"/>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0"/>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8"/>
        <p:cNvGrpSpPr/>
        <p:nvPr/>
      </p:nvGrpSpPr>
      <p:grpSpPr>
        <a:xfrm>
          <a:off x="0" y="0"/>
          <a:ext cx="0" cy="0"/>
          <a:chOff x="0" y="0"/>
          <a:chExt cx="0" cy="0"/>
        </a:xfrm>
      </p:grpSpPr>
      <p:sp>
        <p:nvSpPr>
          <p:cNvPr id="59" name="Google Shape;59;p21"/>
          <p:cNvSpPr txBox="1">
            <a:spLocks noGrp="1"/>
          </p:cNvSpPr>
          <p:nvPr>
            <p:ph type="title"/>
          </p:nvPr>
        </p:nvSpPr>
        <p:spPr>
          <a:xfrm>
            <a:off x="677335" y="2700867"/>
            <a:ext cx="8596668" cy="1826581"/>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4000"/>
              <a:buFont typeface="Trebuchet MS"/>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1"/>
          <p:cNvSpPr txBox="1">
            <a:spLocks noGrp="1"/>
          </p:cNvSpPr>
          <p:nvPr>
            <p:ph type="body" idx="1"/>
          </p:nvPr>
        </p:nvSpPr>
        <p:spPr>
          <a:xfrm>
            <a:off x="677335" y="4527448"/>
            <a:ext cx="8596668"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600"/>
              <a:buNone/>
              <a:defRPr sz="2000">
                <a:solidFill>
                  <a:srgbClr val="7F7F7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61" name="Google Shape;61;p21"/>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1"/>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1"/>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64"/>
        <p:cNvGrpSpPr/>
        <p:nvPr/>
      </p:nvGrpSpPr>
      <p:grpSpPr>
        <a:xfrm>
          <a:off x="0" y="0"/>
          <a:ext cx="0" cy="0"/>
          <a:chOff x="0" y="0"/>
          <a:chExt cx="0" cy="0"/>
        </a:xfrm>
      </p:grpSpPr>
      <p:sp>
        <p:nvSpPr>
          <p:cNvPr id="65" name="Google Shape;65;p22"/>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2"/>
          <p:cNvSpPr txBox="1">
            <a:spLocks noGrp="1"/>
          </p:cNvSpPr>
          <p:nvPr>
            <p:ph type="body" idx="1"/>
          </p:nvPr>
        </p:nvSpPr>
        <p:spPr>
          <a:xfrm>
            <a:off x="677334" y="2160589"/>
            <a:ext cx="4184035" cy="3880772"/>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40" algn="l">
              <a:spcBef>
                <a:spcPts val="1000"/>
              </a:spcBef>
              <a:spcAft>
                <a:spcPts val="0"/>
              </a:spcAft>
              <a:buSzPts val="1440"/>
              <a:buChar char="►"/>
              <a:defRPr/>
            </a:lvl3pPr>
            <a:lvl4pPr marL="1828800" lvl="3" indent="-320040" algn="l">
              <a:spcBef>
                <a:spcPts val="1000"/>
              </a:spcBef>
              <a:spcAft>
                <a:spcPts val="0"/>
              </a:spcAft>
              <a:buSzPts val="1440"/>
              <a:buChar char="►"/>
              <a:defRPr/>
            </a:lvl4pPr>
            <a:lvl5pPr marL="2286000" lvl="4" indent="-320040" algn="l">
              <a:spcBef>
                <a:spcPts val="1000"/>
              </a:spcBef>
              <a:spcAft>
                <a:spcPts val="0"/>
              </a:spcAft>
              <a:buSzPts val="1440"/>
              <a:buChar char="►"/>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67" name="Google Shape;67;p22"/>
          <p:cNvSpPr txBox="1">
            <a:spLocks noGrp="1"/>
          </p:cNvSpPr>
          <p:nvPr>
            <p:ph type="body" idx="2"/>
          </p:nvPr>
        </p:nvSpPr>
        <p:spPr>
          <a:xfrm>
            <a:off x="5089970" y="2160589"/>
            <a:ext cx="4184034" cy="3880773"/>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40" algn="l">
              <a:spcBef>
                <a:spcPts val="1000"/>
              </a:spcBef>
              <a:spcAft>
                <a:spcPts val="0"/>
              </a:spcAft>
              <a:buSzPts val="1440"/>
              <a:buChar char="►"/>
              <a:defRPr/>
            </a:lvl3pPr>
            <a:lvl4pPr marL="1828800" lvl="3" indent="-320040" algn="l">
              <a:spcBef>
                <a:spcPts val="1000"/>
              </a:spcBef>
              <a:spcAft>
                <a:spcPts val="0"/>
              </a:spcAft>
              <a:buSzPts val="1440"/>
              <a:buChar char="►"/>
              <a:defRPr/>
            </a:lvl4pPr>
            <a:lvl5pPr marL="2286000" lvl="4" indent="-320040" algn="l">
              <a:spcBef>
                <a:spcPts val="1000"/>
              </a:spcBef>
              <a:spcAft>
                <a:spcPts val="0"/>
              </a:spcAft>
              <a:buSzPts val="1440"/>
              <a:buChar char="►"/>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68" name="Google Shape;68;p22"/>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2"/>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2"/>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71"/>
        <p:cNvGrpSpPr/>
        <p:nvPr/>
      </p:nvGrpSpPr>
      <p:grpSpPr>
        <a:xfrm>
          <a:off x="0" y="0"/>
          <a:ext cx="0" cy="0"/>
          <a:chOff x="0" y="0"/>
          <a:chExt cx="0" cy="0"/>
        </a:xfrm>
      </p:grpSpPr>
      <p:sp>
        <p:nvSpPr>
          <p:cNvPr id="72" name="Google Shape;72;p23"/>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3600"/>
              <a:buFont typeface="Trebuchet MS"/>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3"/>
          <p:cNvSpPr txBox="1">
            <a:spLocks noGrp="1"/>
          </p:cNvSpPr>
          <p:nvPr>
            <p:ph type="body" idx="1"/>
          </p:nvPr>
        </p:nvSpPr>
        <p:spPr>
          <a:xfrm>
            <a:off x="675745" y="2160983"/>
            <a:ext cx="4185623"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74" name="Google Shape;74;p23"/>
          <p:cNvSpPr txBox="1">
            <a:spLocks noGrp="1"/>
          </p:cNvSpPr>
          <p:nvPr>
            <p:ph type="body" idx="2"/>
          </p:nvPr>
        </p:nvSpPr>
        <p:spPr>
          <a:xfrm>
            <a:off x="675745" y="2737245"/>
            <a:ext cx="4185623" cy="3304117"/>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40" algn="l">
              <a:spcBef>
                <a:spcPts val="1000"/>
              </a:spcBef>
              <a:spcAft>
                <a:spcPts val="0"/>
              </a:spcAft>
              <a:buSzPts val="1440"/>
              <a:buChar char="►"/>
              <a:defRPr/>
            </a:lvl3pPr>
            <a:lvl4pPr marL="1828800" lvl="3" indent="-320040" algn="l">
              <a:spcBef>
                <a:spcPts val="1000"/>
              </a:spcBef>
              <a:spcAft>
                <a:spcPts val="0"/>
              </a:spcAft>
              <a:buSzPts val="1440"/>
              <a:buChar char="►"/>
              <a:defRPr/>
            </a:lvl4pPr>
            <a:lvl5pPr marL="2286000" lvl="4" indent="-320040" algn="l">
              <a:spcBef>
                <a:spcPts val="1000"/>
              </a:spcBef>
              <a:spcAft>
                <a:spcPts val="0"/>
              </a:spcAft>
              <a:buSzPts val="1440"/>
              <a:buChar char="►"/>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75" name="Google Shape;75;p23"/>
          <p:cNvSpPr txBox="1">
            <a:spLocks noGrp="1"/>
          </p:cNvSpPr>
          <p:nvPr>
            <p:ph type="body" idx="3"/>
          </p:nvPr>
        </p:nvSpPr>
        <p:spPr>
          <a:xfrm>
            <a:off x="5088383" y="2160983"/>
            <a:ext cx="4185618"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76" name="Google Shape;76;p23"/>
          <p:cNvSpPr txBox="1">
            <a:spLocks noGrp="1"/>
          </p:cNvSpPr>
          <p:nvPr>
            <p:ph type="body" idx="4"/>
          </p:nvPr>
        </p:nvSpPr>
        <p:spPr>
          <a:xfrm>
            <a:off x="5088384" y="2737245"/>
            <a:ext cx="4185617" cy="3304117"/>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40" algn="l">
              <a:spcBef>
                <a:spcPts val="1000"/>
              </a:spcBef>
              <a:spcAft>
                <a:spcPts val="0"/>
              </a:spcAft>
              <a:buSzPts val="1440"/>
              <a:buChar char="►"/>
              <a:defRPr/>
            </a:lvl3pPr>
            <a:lvl4pPr marL="1828800" lvl="3" indent="-320040" algn="l">
              <a:spcBef>
                <a:spcPts val="1000"/>
              </a:spcBef>
              <a:spcAft>
                <a:spcPts val="0"/>
              </a:spcAft>
              <a:buSzPts val="1440"/>
              <a:buChar char="►"/>
              <a:defRPr/>
            </a:lvl4pPr>
            <a:lvl5pPr marL="2286000" lvl="4" indent="-320040" algn="l">
              <a:spcBef>
                <a:spcPts val="1000"/>
              </a:spcBef>
              <a:spcAft>
                <a:spcPts val="0"/>
              </a:spcAft>
              <a:buSzPts val="1440"/>
              <a:buChar char="►"/>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77" name="Google Shape;77;p23"/>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3"/>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3"/>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80"/>
        <p:cNvGrpSpPr/>
        <p:nvPr/>
      </p:nvGrpSpPr>
      <p:grpSpPr>
        <a:xfrm>
          <a:off x="0" y="0"/>
          <a:ext cx="0" cy="0"/>
          <a:chOff x="0" y="0"/>
          <a:chExt cx="0" cy="0"/>
        </a:xfrm>
      </p:grpSpPr>
      <p:sp>
        <p:nvSpPr>
          <p:cNvPr id="81" name="Google Shape;81;p24"/>
          <p:cNvSpPr txBox="1">
            <a:spLocks noGrp="1"/>
          </p:cNvSpPr>
          <p:nvPr>
            <p:ph type="title"/>
          </p:nvPr>
        </p:nvSpPr>
        <p:spPr>
          <a:xfrm>
            <a:off x="677334" y="1498604"/>
            <a:ext cx="3854528" cy="1278466"/>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2000"/>
              <a:buFont typeface="Trebuchet MS"/>
              <a:buNone/>
              <a:defRPr sz="2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4"/>
          <p:cNvSpPr txBox="1">
            <a:spLocks noGrp="1"/>
          </p:cNvSpPr>
          <p:nvPr>
            <p:ph type="body" idx="1"/>
          </p:nvPr>
        </p:nvSpPr>
        <p:spPr>
          <a:xfrm>
            <a:off x="4760461" y="514924"/>
            <a:ext cx="4513541" cy="5526437"/>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40" algn="l">
              <a:spcBef>
                <a:spcPts val="1000"/>
              </a:spcBef>
              <a:spcAft>
                <a:spcPts val="0"/>
              </a:spcAft>
              <a:buSzPts val="1440"/>
              <a:buChar char="►"/>
              <a:defRPr/>
            </a:lvl3pPr>
            <a:lvl4pPr marL="1828800" lvl="3" indent="-320040" algn="l">
              <a:spcBef>
                <a:spcPts val="1000"/>
              </a:spcBef>
              <a:spcAft>
                <a:spcPts val="0"/>
              </a:spcAft>
              <a:buSzPts val="1440"/>
              <a:buChar char="►"/>
              <a:defRPr/>
            </a:lvl4pPr>
            <a:lvl5pPr marL="2286000" lvl="4" indent="-320040" algn="l">
              <a:spcBef>
                <a:spcPts val="1000"/>
              </a:spcBef>
              <a:spcAft>
                <a:spcPts val="0"/>
              </a:spcAft>
              <a:buSzPts val="1440"/>
              <a:buChar char="►"/>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83" name="Google Shape;83;p24"/>
          <p:cNvSpPr txBox="1">
            <a:spLocks noGrp="1"/>
          </p:cNvSpPr>
          <p:nvPr>
            <p:ph type="body" idx="2"/>
          </p:nvPr>
        </p:nvSpPr>
        <p:spPr>
          <a:xfrm>
            <a:off x="677334" y="2777069"/>
            <a:ext cx="3854528" cy="258444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1120"/>
              <a:buNone/>
              <a:defRPr sz="1400"/>
            </a:lvl2pPr>
            <a:lvl3pPr marL="1371600" lvl="2" indent="-228600" algn="l">
              <a:spcBef>
                <a:spcPts val="1000"/>
              </a:spcBef>
              <a:spcAft>
                <a:spcPts val="0"/>
              </a:spcAft>
              <a:buSzPts val="960"/>
              <a:buNone/>
              <a:defRPr sz="1200"/>
            </a:lvl3pPr>
            <a:lvl4pPr marL="1828800" lvl="3" indent="-228600" algn="l">
              <a:spcBef>
                <a:spcPts val="1000"/>
              </a:spcBef>
              <a:spcAft>
                <a:spcPts val="0"/>
              </a:spcAft>
              <a:buSzPts val="800"/>
              <a:buNone/>
              <a:defRPr sz="1000"/>
            </a:lvl4pPr>
            <a:lvl5pPr marL="2286000" lvl="4" indent="-228600" algn="l">
              <a:spcBef>
                <a:spcPts val="1000"/>
              </a:spcBef>
              <a:spcAft>
                <a:spcPts val="0"/>
              </a:spcAft>
              <a:buSzPts val="800"/>
              <a:buNone/>
              <a:defRPr sz="1000"/>
            </a:lvl5pPr>
            <a:lvl6pPr marL="2743200" lvl="5" indent="-228600" algn="l">
              <a:spcBef>
                <a:spcPts val="1000"/>
              </a:spcBef>
              <a:spcAft>
                <a:spcPts val="0"/>
              </a:spcAft>
              <a:buSzPts val="800"/>
              <a:buNone/>
              <a:defRPr sz="1000"/>
            </a:lvl6pPr>
            <a:lvl7pPr marL="3200400" lvl="6" indent="-228600" algn="l">
              <a:spcBef>
                <a:spcPts val="1000"/>
              </a:spcBef>
              <a:spcAft>
                <a:spcPts val="0"/>
              </a:spcAft>
              <a:buSzPts val="800"/>
              <a:buNone/>
              <a:defRPr sz="1000"/>
            </a:lvl7pPr>
            <a:lvl8pPr marL="3657600" lvl="7" indent="-228600" algn="l">
              <a:spcBef>
                <a:spcPts val="1000"/>
              </a:spcBef>
              <a:spcAft>
                <a:spcPts val="0"/>
              </a:spcAft>
              <a:buSzPts val="800"/>
              <a:buNone/>
              <a:defRPr sz="1000"/>
            </a:lvl8pPr>
            <a:lvl9pPr marL="4114800" lvl="8" indent="-228600" algn="l">
              <a:spcBef>
                <a:spcPts val="1000"/>
              </a:spcBef>
              <a:spcAft>
                <a:spcPts val="0"/>
              </a:spcAft>
              <a:buSzPts val="800"/>
              <a:buNone/>
              <a:defRPr sz="1000"/>
            </a:lvl9pPr>
          </a:lstStyle>
          <a:p>
            <a:endParaRPr/>
          </a:p>
        </p:txBody>
      </p:sp>
      <p:sp>
        <p:nvSpPr>
          <p:cNvPr id="84" name="Google Shape;84;p24"/>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4"/>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24"/>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7"/>
        <p:cNvGrpSpPr/>
        <p:nvPr/>
      </p:nvGrpSpPr>
      <p:grpSpPr>
        <a:xfrm>
          <a:off x="0" y="0"/>
          <a:ext cx="0" cy="0"/>
          <a:chOff x="0" y="0"/>
          <a:chExt cx="0" cy="0"/>
        </a:xfrm>
      </p:grpSpPr>
      <p:sp>
        <p:nvSpPr>
          <p:cNvPr id="88" name="Google Shape;88;p25"/>
          <p:cNvSpPr txBox="1">
            <a:spLocks noGrp="1"/>
          </p:cNvSpPr>
          <p:nvPr>
            <p:ph type="title"/>
          </p:nvPr>
        </p:nvSpPr>
        <p:spPr>
          <a:xfrm>
            <a:off x="677334" y="4800600"/>
            <a:ext cx="8596667"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2400"/>
              <a:buFont typeface="Trebuchet MS"/>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25"/>
          <p:cNvSpPr>
            <a:spLocks noGrp="1"/>
          </p:cNvSpPr>
          <p:nvPr>
            <p:ph type="pic" idx="2"/>
          </p:nvPr>
        </p:nvSpPr>
        <p:spPr>
          <a:xfrm>
            <a:off x="677334" y="609600"/>
            <a:ext cx="8596668" cy="3845718"/>
          </a:xfrm>
          <a:prstGeom prst="rect">
            <a:avLst/>
          </a:prstGeom>
          <a:noFill/>
          <a:ln>
            <a:noFill/>
          </a:ln>
        </p:spPr>
      </p:sp>
      <p:sp>
        <p:nvSpPr>
          <p:cNvPr id="90" name="Google Shape;90;p25"/>
          <p:cNvSpPr txBox="1">
            <a:spLocks noGrp="1"/>
          </p:cNvSpPr>
          <p:nvPr>
            <p:ph type="body" idx="1"/>
          </p:nvPr>
        </p:nvSpPr>
        <p:spPr>
          <a:xfrm>
            <a:off x="677334" y="5367338"/>
            <a:ext cx="8596667" cy="67402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960"/>
              <a:buNone/>
              <a:defRPr sz="12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91" name="Google Shape;91;p25"/>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5"/>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25"/>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4"/>
        <p:cNvGrpSpPr/>
        <p:nvPr/>
      </p:nvGrpSpPr>
      <p:grpSpPr>
        <a:xfrm>
          <a:off x="0" y="0"/>
          <a:ext cx="0" cy="0"/>
          <a:chOff x="0" y="0"/>
          <a:chExt cx="0" cy="0"/>
        </a:xfrm>
      </p:grpSpPr>
      <p:sp>
        <p:nvSpPr>
          <p:cNvPr id="95" name="Google Shape;95;p26"/>
          <p:cNvSpPr txBox="1">
            <a:spLocks noGrp="1"/>
          </p:cNvSpPr>
          <p:nvPr>
            <p:ph type="title"/>
          </p:nvPr>
        </p:nvSpPr>
        <p:spPr>
          <a:xfrm>
            <a:off x="677335" y="609600"/>
            <a:ext cx="8596668" cy="3403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26"/>
          <p:cNvSpPr txBox="1">
            <a:spLocks noGrp="1"/>
          </p:cNvSpPr>
          <p:nvPr>
            <p:ph type="body" idx="1"/>
          </p:nvPr>
        </p:nvSpPr>
        <p:spPr>
          <a:xfrm>
            <a:off x="677335" y="4470400"/>
            <a:ext cx="8596668" cy="1570962"/>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solidFill>
                  <a:srgbClr val="3F3F3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97" name="Google Shape;97;p26"/>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6"/>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26"/>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00"/>
        <p:cNvGrpSpPr/>
        <p:nvPr/>
      </p:nvGrpSpPr>
      <p:grpSpPr>
        <a:xfrm>
          <a:off x="0" y="0"/>
          <a:ext cx="0" cy="0"/>
          <a:chOff x="0" y="0"/>
          <a:chExt cx="0" cy="0"/>
        </a:xfrm>
      </p:grpSpPr>
      <p:sp>
        <p:nvSpPr>
          <p:cNvPr id="101" name="Google Shape;101;p27"/>
          <p:cNvSpPr txBox="1">
            <a:spLocks noGrp="1"/>
          </p:cNvSpPr>
          <p:nvPr>
            <p:ph type="title"/>
          </p:nvPr>
        </p:nvSpPr>
        <p:spPr>
          <a:xfrm>
            <a:off x="931334" y="609600"/>
            <a:ext cx="8094134" cy="3022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27"/>
          <p:cNvSpPr txBox="1">
            <a:spLocks noGrp="1"/>
          </p:cNvSpPr>
          <p:nvPr>
            <p:ph type="body" idx="1"/>
          </p:nvPr>
        </p:nvSpPr>
        <p:spPr>
          <a:xfrm>
            <a:off x="1366139" y="3632200"/>
            <a:ext cx="7224524" cy="381000"/>
          </a:xfrm>
          <a:prstGeom prst="rect">
            <a:avLst/>
          </a:prstGeom>
          <a:noFill/>
          <a:ln>
            <a:noFill/>
          </a:ln>
        </p:spPr>
        <p:txBody>
          <a:bodyPr spcFirstLastPara="1" wrap="square" lIns="91425" tIns="45700" rIns="91425" bIns="45700" anchor="ctr" anchorCtr="0">
            <a:noAutofit/>
          </a:bodyPr>
          <a:lstStyle>
            <a:lvl1pPr marL="457200" lvl="0" indent="-228600" algn="l">
              <a:spcBef>
                <a:spcPts val="1000"/>
              </a:spcBef>
              <a:spcAft>
                <a:spcPts val="0"/>
              </a:spcAft>
              <a:buSzPts val="1280"/>
              <a:buFont typeface="Trebuchet MS"/>
              <a:buNone/>
              <a:defRPr sz="1600">
                <a:solidFill>
                  <a:srgbClr val="7F7F7F"/>
                </a:solidFill>
              </a:defRPr>
            </a:lvl1pPr>
            <a:lvl2pPr marL="914400" lvl="1" indent="-228600" algn="l">
              <a:spcBef>
                <a:spcPts val="1000"/>
              </a:spcBef>
              <a:spcAft>
                <a:spcPts val="0"/>
              </a:spcAft>
              <a:buSzPts val="1280"/>
              <a:buFont typeface="Trebuchet MS"/>
              <a:buNone/>
              <a:defRPr/>
            </a:lvl2pPr>
            <a:lvl3pPr marL="1371600" lvl="2" indent="-228600" algn="l">
              <a:spcBef>
                <a:spcPts val="1000"/>
              </a:spcBef>
              <a:spcAft>
                <a:spcPts val="0"/>
              </a:spcAft>
              <a:buSzPts val="1120"/>
              <a:buFont typeface="Trebuchet MS"/>
              <a:buNone/>
              <a:defRPr/>
            </a:lvl3pPr>
            <a:lvl4pPr marL="1828800" lvl="3" indent="-228600" algn="l">
              <a:spcBef>
                <a:spcPts val="1000"/>
              </a:spcBef>
              <a:spcAft>
                <a:spcPts val="0"/>
              </a:spcAft>
              <a:buSzPts val="960"/>
              <a:buFont typeface="Trebuchet MS"/>
              <a:buNone/>
              <a:defRPr/>
            </a:lvl4pPr>
            <a:lvl5pPr marL="2286000" lvl="4" indent="-228600" algn="l">
              <a:spcBef>
                <a:spcPts val="1000"/>
              </a:spcBef>
              <a:spcAft>
                <a:spcPts val="0"/>
              </a:spcAft>
              <a:buSzPts val="960"/>
              <a:buFont typeface="Trebuchet MS"/>
              <a:buNone/>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03" name="Google Shape;103;p27"/>
          <p:cNvSpPr txBox="1">
            <a:spLocks noGrp="1"/>
          </p:cNvSpPr>
          <p:nvPr>
            <p:ph type="body" idx="2"/>
          </p:nvPr>
        </p:nvSpPr>
        <p:spPr>
          <a:xfrm>
            <a:off x="677335" y="4470400"/>
            <a:ext cx="8596668" cy="1570962"/>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solidFill>
                  <a:srgbClr val="3F3F3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04" name="Google Shape;104;p27"/>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27"/>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27"/>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
        <p:nvSpPr>
          <p:cNvPr id="107" name="Google Shape;107;p27"/>
          <p:cNvSpPr txBox="1"/>
          <p:nvPr/>
        </p:nvSpPr>
        <p:spPr>
          <a:xfrm>
            <a:off x="541870" y="790378"/>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IN" sz="8000">
                <a:solidFill>
                  <a:srgbClr val="BFE471"/>
                </a:solidFill>
                <a:latin typeface="Arial"/>
                <a:ea typeface="Arial"/>
                <a:cs typeface="Arial"/>
                <a:sym typeface="Arial"/>
              </a:rPr>
              <a:t>“</a:t>
            </a:r>
            <a:endParaRPr/>
          </a:p>
        </p:txBody>
      </p:sp>
      <p:sp>
        <p:nvSpPr>
          <p:cNvPr id="108" name="Google Shape;108;p27"/>
          <p:cNvSpPr txBox="1"/>
          <p:nvPr/>
        </p:nvSpPr>
        <p:spPr>
          <a:xfrm>
            <a:off x="8893011" y="288655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IN" sz="8000">
                <a:solidFill>
                  <a:srgbClr val="BFE471"/>
                </a:solidFill>
                <a:latin typeface="Arial"/>
                <a:ea typeface="Arial"/>
                <a:cs typeface="Arial"/>
                <a:sym typeface="Arial"/>
              </a:rPr>
              <a:t>”</a:t>
            </a:r>
            <a:endParaRPr sz="1800">
              <a:solidFill>
                <a:srgbClr val="BFE47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9"/>
        <p:cNvGrpSpPr/>
        <p:nvPr/>
      </p:nvGrpSpPr>
      <p:grpSpPr>
        <a:xfrm>
          <a:off x="0" y="0"/>
          <a:ext cx="0" cy="0"/>
          <a:chOff x="0" y="0"/>
          <a:chExt cx="0" cy="0"/>
        </a:xfrm>
      </p:grpSpPr>
      <p:sp>
        <p:nvSpPr>
          <p:cNvPr id="110" name="Google Shape;110;p28"/>
          <p:cNvSpPr txBox="1">
            <a:spLocks noGrp="1"/>
          </p:cNvSpPr>
          <p:nvPr>
            <p:ph type="title"/>
          </p:nvPr>
        </p:nvSpPr>
        <p:spPr>
          <a:xfrm>
            <a:off x="677335" y="1931988"/>
            <a:ext cx="8596668" cy="259546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1" name="Google Shape;111;p28"/>
          <p:cNvSpPr txBox="1">
            <a:spLocks noGrp="1"/>
          </p:cNvSpPr>
          <p:nvPr>
            <p:ph type="body" idx="1"/>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40"/>
              <a:buNone/>
              <a:defRPr sz="1800">
                <a:solidFill>
                  <a:srgbClr val="3F3F3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12" name="Google Shape;112;p28"/>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28"/>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28"/>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5"/>
        <p:cNvGrpSpPr/>
        <p:nvPr/>
      </p:nvGrpSpPr>
      <p:grpSpPr>
        <a:xfrm>
          <a:off x="0" y="0"/>
          <a:ext cx="0" cy="0"/>
          <a:chOff x="0" y="0"/>
          <a:chExt cx="0" cy="0"/>
        </a:xfrm>
      </p:grpSpPr>
      <p:sp>
        <p:nvSpPr>
          <p:cNvPr id="116" name="Google Shape;116;p29"/>
          <p:cNvSpPr txBox="1">
            <a:spLocks noGrp="1"/>
          </p:cNvSpPr>
          <p:nvPr>
            <p:ph type="title"/>
          </p:nvPr>
        </p:nvSpPr>
        <p:spPr>
          <a:xfrm>
            <a:off x="931334" y="609600"/>
            <a:ext cx="8094134" cy="3022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29"/>
          <p:cNvSpPr txBox="1">
            <a:spLocks noGrp="1"/>
          </p:cNvSpPr>
          <p:nvPr>
            <p:ph type="body" idx="1"/>
          </p:nvPr>
        </p:nvSpPr>
        <p:spPr>
          <a:xfrm>
            <a:off x="677332" y="4013200"/>
            <a:ext cx="8596669" cy="514248"/>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Font typeface="Trebuchet MS"/>
              <a:buNone/>
              <a:defRPr sz="2400">
                <a:solidFill>
                  <a:srgbClr val="3F3F3F"/>
                </a:solidFill>
              </a:defRPr>
            </a:lvl1pPr>
            <a:lvl2pPr marL="914400" lvl="1" indent="-228600" algn="l">
              <a:spcBef>
                <a:spcPts val="1000"/>
              </a:spcBef>
              <a:spcAft>
                <a:spcPts val="0"/>
              </a:spcAft>
              <a:buSzPts val="1280"/>
              <a:buFont typeface="Trebuchet MS"/>
              <a:buNone/>
              <a:defRPr/>
            </a:lvl2pPr>
            <a:lvl3pPr marL="1371600" lvl="2" indent="-228600" algn="l">
              <a:spcBef>
                <a:spcPts val="1000"/>
              </a:spcBef>
              <a:spcAft>
                <a:spcPts val="0"/>
              </a:spcAft>
              <a:buSzPts val="1120"/>
              <a:buFont typeface="Trebuchet MS"/>
              <a:buNone/>
              <a:defRPr/>
            </a:lvl3pPr>
            <a:lvl4pPr marL="1828800" lvl="3" indent="-228600" algn="l">
              <a:spcBef>
                <a:spcPts val="1000"/>
              </a:spcBef>
              <a:spcAft>
                <a:spcPts val="0"/>
              </a:spcAft>
              <a:buSzPts val="960"/>
              <a:buFont typeface="Trebuchet MS"/>
              <a:buNone/>
              <a:defRPr/>
            </a:lvl4pPr>
            <a:lvl5pPr marL="2286000" lvl="4" indent="-228600" algn="l">
              <a:spcBef>
                <a:spcPts val="1000"/>
              </a:spcBef>
              <a:spcAft>
                <a:spcPts val="0"/>
              </a:spcAft>
              <a:buSzPts val="960"/>
              <a:buFont typeface="Trebuchet MS"/>
              <a:buNone/>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18" name="Google Shape;118;p29"/>
          <p:cNvSpPr txBox="1">
            <a:spLocks noGrp="1"/>
          </p:cNvSpPr>
          <p:nvPr>
            <p:ph type="body" idx="2"/>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40"/>
              <a:buNone/>
              <a:defRPr sz="1800">
                <a:solidFill>
                  <a:srgbClr val="7F7F7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19" name="Google Shape;119;p29"/>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0" name="Google Shape;120;p29"/>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1" name="Google Shape;121;p29"/>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
        <p:nvSpPr>
          <p:cNvPr id="122" name="Google Shape;122;p29"/>
          <p:cNvSpPr txBox="1"/>
          <p:nvPr/>
        </p:nvSpPr>
        <p:spPr>
          <a:xfrm>
            <a:off x="541870" y="790378"/>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IN" sz="8000">
                <a:solidFill>
                  <a:srgbClr val="BFE471"/>
                </a:solidFill>
                <a:latin typeface="Arial"/>
                <a:ea typeface="Arial"/>
                <a:cs typeface="Arial"/>
                <a:sym typeface="Arial"/>
              </a:rPr>
              <a:t>“</a:t>
            </a:r>
            <a:endParaRPr/>
          </a:p>
        </p:txBody>
      </p:sp>
      <p:sp>
        <p:nvSpPr>
          <p:cNvPr id="123" name="Google Shape;123;p29"/>
          <p:cNvSpPr txBox="1"/>
          <p:nvPr/>
        </p:nvSpPr>
        <p:spPr>
          <a:xfrm>
            <a:off x="8893011" y="288655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IN" sz="8000">
                <a:solidFill>
                  <a:srgbClr val="BFE47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4"/>
        <p:cNvGrpSpPr/>
        <p:nvPr/>
      </p:nvGrpSpPr>
      <p:grpSpPr>
        <a:xfrm>
          <a:off x="0" y="0"/>
          <a:ext cx="0" cy="0"/>
          <a:chOff x="0" y="0"/>
          <a:chExt cx="0" cy="0"/>
        </a:xfrm>
      </p:grpSpPr>
      <p:sp>
        <p:nvSpPr>
          <p:cNvPr id="125" name="Google Shape;125;p30"/>
          <p:cNvSpPr txBox="1">
            <a:spLocks noGrp="1"/>
          </p:cNvSpPr>
          <p:nvPr>
            <p:ph type="title"/>
          </p:nvPr>
        </p:nvSpPr>
        <p:spPr>
          <a:xfrm>
            <a:off x="685799" y="609600"/>
            <a:ext cx="8588203" cy="3022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30"/>
          <p:cNvSpPr txBox="1">
            <a:spLocks noGrp="1"/>
          </p:cNvSpPr>
          <p:nvPr>
            <p:ph type="body" idx="1"/>
          </p:nvPr>
        </p:nvSpPr>
        <p:spPr>
          <a:xfrm>
            <a:off x="677332" y="4013200"/>
            <a:ext cx="8596669" cy="514248"/>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Font typeface="Trebuchet MS"/>
              <a:buNone/>
              <a:defRPr sz="2400">
                <a:solidFill>
                  <a:schemeClr val="accent1"/>
                </a:solidFill>
              </a:defRPr>
            </a:lvl1pPr>
            <a:lvl2pPr marL="914400" lvl="1" indent="-228600" algn="l">
              <a:spcBef>
                <a:spcPts val="1000"/>
              </a:spcBef>
              <a:spcAft>
                <a:spcPts val="0"/>
              </a:spcAft>
              <a:buSzPts val="1280"/>
              <a:buFont typeface="Trebuchet MS"/>
              <a:buNone/>
              <a:defRPr/>
            </a:lvl2pPr>
            <a:lvl3pPr marL="1371600" lvl="2" indent="-228600" algn="l">
              <a:spcBef>
                <a:spcPts val="1000"/>
              </a:spcBef>
              <a:spcAft>
                <a:spcPts val="0"/>
              </a:spcAft>
              <a:buSzPts val="1120"/>
              <a:buFont typeface="Trebuchet MS"/>
              <a:buNone/>
              <a:defRPr/>
            </a:lvl3pPr>
            <a:lvl4pPr marL="1828800" lvl="3" indent="-228600" algn="l">
              <a:spcBef>
                <a:spcPts val="1000"/>
              </a:spcBef>
              <a:spcAft>
                <a:spcPts val="0"/>
              </a:spcAft>
              <a:buSzPts val="960"/>
              <a:buFont typeface="Trebuchet MS"/>
              <a:buNone/>
              <a:defRPr/>
            </a:lvl4pPr>
            <a:lvl5pPr marL="2286000" lvl="4" indent="-228600" algn="l">
              <a:spcBef>
                <a:spcPts val="1000"/>
              </a:spcBef>
              <a:spcAft>
                <a:spcPts val="0"/>
              </a:spcAft>
              <a:buSzPts val="960"/>
              <a:buFont typeface="Trebuchet MS"/>
              <a:buNone/>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27" name="Google Shape;127;p30"/>
          <p:cNvSpPr txBox="1">
            <a:spLocks noGrp="1"/>
          </p:cNvSpPr>
          <p:nvPr>
            <p:ph type="body" idx="2"/>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40"/>
              <a:buNone/>
              <a:defRPr sz="1800">
                <a:solidFill>
                  <a:srgbClr val="7F7F7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28" name="Google Shape;128;p30"/>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30"/>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30"/>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1"/>
        <p:cNvGrpSpPr/>
        <p:nvPr/>
      </p:nvGrpSpPr>
      <p:grpSpPr>
        <a:xfrm>
          <a:off x="0" y="0"/>
          <a:ext cx="0" cy="0"/>
          <a:chOff x="0" y="0"/>
          <a:chExt cx="0" cy="0"/>
        </a:xfrm>
      </p:grpSpPr>
      <p:sp>
        <p:nvSpPr>
          <p:cNvPr id="132" name="Google Shape;132;p31"/>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3" name="Google Shape;133;p31"/>
          <p:cNvSpPr txBox="1">
            <a:spLocks noGrp="1"/>
          </p:cNvSpPr>
          <p:nvPr>
            <p:ph type="body" idx="1"/>
          </p:nvPr>
        </p:nvSpPr>
        <p:spPr>
          <a:xfrm rot="5400000">
            <a:off x="3035281" y="-197358"/>
            <a:ext cx="3880773" cy="8596668"/>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40" algn="l">
              <a:spcBef>
                <a:spcPts val="1000"/>
              </a:spcBef>
              <a:spcAft>
                <a:spcPts val="0"/>
              </a:spcAft>
              <a:buSzPts val="1440"/>
              <a:buChar char="►"/>
              <a:defRPr/>
            </a:lvl3pPr>
            <a:lvl4pPr marL="1828800" lvl="3" indent="-320040" algn="l">
              <a:spcBef>
                <a:spcPts val="1000"/>
              </a:spcBef>
              <a:spcAft>
                <a:spcPts val="0"/>
              </a:spcAft>
              <a:buSzPts val="1440"/>
              <a:buChar char="►"/>
              <a:defRPr/>
            </a:lvl4pPr>
            <a:lvl5pPr marL="2286000" lvl="4" indent="-320040" algn="l">
              <a:spcBef>
                <a:spcPts val="1000"/>
              </a:spcBef>
              <a:spcAft>
                <a:spcPts val="0"/>
              </a:spcAft>
              <a:buSzPts val="1440"/>
              <a:buChar char="►"/>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34" name="Google Shape;134;p31"/>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31"/>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31"/>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7"/>
        <p:cNvGrpSpPr/>
        <p:nvPr/>
      </p:nvGrpSpPr>
      <p:grpSpPr>
        <a:xfrm>
          <a:off x="0" y="0"/>
          <a:ext cx="0" cy="0"/>
          <a:chOff x="0" y="0"/>
          <a:chExt cx="0" cy="0"/>
        </a:xfrm>
      </p:grpSpPr>
      <p:sp>
        <p:nvSpPr>
          <p:cNvPr id="138" name="Google Shape;138;p32"/>
          <p:cNvSpPr txBox="1">
            <a:spLocks noGrp="1"/>
          </p:cNvSpPr>
          <p:nvPr>
            <p:ph type="title"/>
          </p:nvPr>
        </p:nvSpPr>
        <p:spPr>
          <a:xfrm rot="5400000">
            <a:off x="5994319" y="2582953"/>
            <a:ext cx="5251451" cy="1304743"/>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32"/>
          <p:cNvSpPr txBox="1">
            <a:spLocks noGrp="1"/>
          </p:cNvSpPr>
          <p:nvPr>
            <p:ph type="body" idx="1"/>
          </p:nvPr>
        </p:nvSpPr>
        <p:spPr>
          <a:xfrm rot="5400000">
            <a:off x="1581685" y="-294750"/>
            <a:ext cx="5251450" cy="7060150"/>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40" algn="l">
              <a:spcBef>
                <a:spcPts val="1000"/>
              </a:spcBef>
              <a:spcAft>
                <a:spcPts val="0"/>
              </a:spcAft>
              <a:buSzPts val="1440"/>
              <a:buChar char="►"/>
              <a:defRPr/>
            </a:lvl3pPr>
            <a:lvl4pPr marL="1828800" lvl="3" indent="-320040" algn="l">
              <a:spcBef>
                <a:spcPts val="1000"/>
              </a:spcBef>
              <a:spcAft>
                <a:spcPts val="0"/>
              </a:spcAft>
              <a:buSzPts val="1440"/>
              <a:buChar char="►"/>
              <a:defRPr/>
            </a:lvl4pPr>
            <a:lvl5pPr marL="2286000" lvl="4" indent="-320040" algn="l">
              <a:spcBef>
                <a:spcPts val="1000"/>
              </a:spcBef>
              <a:spcAft>
                <a:spcPts val="0"/>
              </a:spcAft>
              <a:buSzPts val="1440"/>
              <a:buChar char="►"/>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40" name="Google Shape;140;p32"/>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1" name="Google Shape;141;p32"/>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2" name="Google Shape;142;p32"/>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grpSp>
        <p:nvGrpSpPr>
          <p:cNvPr id="10" name="Google Shape;10;p16"/>
          <p:cNvGrpSpPr/>
          <p:nvPr/>
        </p:nvGrpSpPr>
        <p:grpSpPr>
          <a:xfrm>
            <a:off x="0" y="-8467"/>
            <a:ext cx="12192000" cy="6866467"/>
            <a:chOff x="0" y="-8467"/>
            <a:chExt cx="12192000" cy="6866467"/>
          </a:xfrm>
        </p:grpSpPr>
        <p:cxnSp>
          <p:nvCxnSpPr>
            <p:cNvPr id="11" name="Google Shape;11;p16"/>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12" name="Google Shape;12;p16"/>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13" name="Google Shape;13;p16"/>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0196"/>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14" name="Google Shape;14;p16"/>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15" name="Google Shape;15;p16"/>
            <p:cNvSpPr/>
            <p:nvPr/>
          </p:nvSpPr>
          <p:spPr>
            <a:xfrm>
              <a:off x="8932333" y="3048000"/>
              <a:ext cx="3259667" cy="3810000"/>
            </a:xfrm>
            <a:prstGeom prst="triangle">
              <a:avLst>
                <a:gd name="adj" fmla="val 100000"/>
              </a:avLst>
            </a:prstGeom>
            <a:solidFill>
              <a:schemeClr val="accent2">
                <a:alpha val="72156"/>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16" name="Google Shape;16;p16"/>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70196"/>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17" name="Google Shape;17;p16"/>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70196"/>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18" name="Google Shape;18;p16"/>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5098"/>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19" name="Google Shape;19;p16"/>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20" name="Google Shape;20;p16"/>
            <p:cNvSpPr/>
            <p:nvPr/>
          </p:nvSpPr>
          <p:spPr>
            <a:xfrm>
              <a:off x="0" y="4013200"/>
              <a:ext cx="448733" cy="2844800"/>
            </a:xfrm>
            <a:prstGeom prst="triangle">
              <a:avLst>
                <a:gd name="adj" fmla="val 0"/>
              </a:avLst>
            </a:prstGeom>
            <a:solidFill>
              <a:schemeClr val="accent1">
                <a:alpha val="85098"/>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grpSp>
      <p:sp>
        <p:nvSpPr>
          <p:cNvPr id="21" name="Google Shape;21;p16"/>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marR="0" lvl="0" algn="l" rtl="0">
              <a:spcBef>
                <a:spcPts val="0"/>
              </a:spcBef>
              <a:spcAft>
                <a:spcPts val="0"/>
              </a:spcAft>
              <a:buClr>
                <a:schemeClr val="accent1"/>
              </a:buClr>
              <a:buSzPts val="3600"/>
              <a:buFont typeface="Trebuchet MS"/>
              <a:buNone/>
              <a:defRPr sz="3600" b="0" i="0" u="none" strike="noStrike" cap="none">
                <a:solidFill>
                  <a:schemeClr val="accen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22" name="Google Shape;22;p16"/>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lvl1pPr marL="457200" marR="0" lvl="0" indent="-320040" algn="l" rtl="0">
              <a:spcBef>
                <a:spcPts val="1000"/>
              </a:spcBef>
              <a:spcAft>
                <a:spcPts val="0"/>
              </a:spcAft>
              <a:buClr>
                <a:schemeClr val="accent1"/>
              </a:buClr>
              <a:buSzPts val="1440"/>
              <a:buFont typeface="Noto Sans Symbols"/>
              <a:buChar char="►"/>
              <a:defRPr sz="1800" b="0" i="0" u="none" strike="noStrike" cap="none">
                <a:solidFill>
                  <a:srgbClr val="3F3F3F"/>
                </a:solidFill>
                <a:latin typeface="Trebuchet MS"/>
                <a:ea typeface="Trebuchet MS"/>
                <a:cs typeface="Trebuchet MS"/>
                <a:sym typeface="Trebuchet MS"/>
              </a:defRPr>
            </a:lvl1pPr>
            <a:lvl2pPr marL="914400" marR="0" lvl="1" indent="-309880" algn="l" rtl="0">
              <a:spcBef>
                <a:spcPts val="1000"/>
              </a:spcBef>
              <a:spcAft>
                <a:spcPts val="0"/>
              </a:spcAft>
              <a:buClr>
                <a:schemeClr val="accent1"/>
              </a:buClr>
              <a:buSzPts val="1280"/>
              <a:buFont typeface="Noto Sans Symbols"/>
              <a:buChar char="►"/>
              <a:defRPr sz="1600" b="0" i="0" u="none" strike="noStrike" cap="none">
                <a:solidFill>
                  <a:srgbClr val="3F3F3F"/>
                </a:solidFill>
                <a:latin typeface="Trebuchet MS"/>
                <a:ea typeface="Trebuchet MS"/>
                <a:cs typeface="Trebuchet MS"/>
                <a:sym typeface="Trebuchet MS"/>
              </a:defRPr>
            </a:lvl2pPr>
            <a:lvl3pPr marL="1371600" marR="0" lvl="2" indent="-299720" algn="l" rtl="0">
              <a:spcBef>
                <a:spcPts val="1000"/>
              </a:spcBef>
              <a:spcAft>
                <a:spcPts val="0"/>
              </a:spcAft>
              <a:buClr>
                <a:schemeClr val="accent1"/>
              </a:buClr>
              <a:buSzPts val="1120"/>
              <a:buFont typeface="Noto Sans Symbols"/>
              <a:buChar char="►"/>
              <a:defRPr sz="1400" b="0" i="0" u="none" strike="noStrike" cap="none">
                <a:solidFill>
                  <a:srgbClr val="3F3F3F"/>
                </a:solidFill>
                <a:latin typeface="Trebuchet MS"/>
                <a:ea typeface="Trebuchet MS"/>
                <a:cs typeface="Trebuchet MS"/>
                <a:sym typeface="Trebuchet MS"/>
              </a:defRPr>
            </a:lvl3pPr>
            <a:lvl4pPr marL="1828800" marR="0" lvl="3"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4pPr>
            <a:lvl5pPr marL="2286000" marR="0" lvl="4"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5pPr>
            <a:lvl6pPr marL="2743200" marR="0" lvl="5"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6pPr>
            <a:lvl7pPr marL="3200400" marR="0" lvl="6"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7pPr>
            <a:lvl8pPr marL="3657600" marR="0" lvl="7"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8pPr>
            <a:lvl9pPr marL="4114800" marR="0" lvl="8"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9pPr>
          </a:lstStyle>
          <a:p>
            <a:endParaRPr/>
          </a:p>
        </p:txBody>
      </p:sp>
      <p:sp>
        <p:nvSpPr>
          <p:cNvPr id="23" name="Google Shape;23;p16"/>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900">
                <a:solidFill>
                  <a:srgbClr val="888888"/>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4" name="Google Shape;24;p16"/>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a:solidFill>
                  <a:srgbClr val="888888"/>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5" name="Google Shape;25;p16"/>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900" b="0" u="none">
                <a:solidFill>
                  <a:schemeClr val="accent1"/>
                </a:solidFill>
                <a:latin typeface="Trebuchet MS"/>
                <a:ea typeface="Trebuchet MS"/>
                <a:cs typeface="Trebuchet MS"/>
                <a:sym typeface="Trebuchet MS"/>
              </a:defRPr>
            </a:lvl1pPr>
            <a:lvl2pPr marL="0" marR="0" lvl="1" indent="0" algn="r" rtl="0">
              <a:spcBef>
                <a:spcPts val="0"/>
              </a:spcBef>
              <a:buNone/>
              <a:defRPr sz="900" b="0" u="none">
                <a:solidFill>
                  <a:schemeClr val="accent1"/>
                </a:solidFill>
                <a:latin typeface="Trebuchet MS"/>
                <a:ea typeface="Trebuchet MS"/>
                <a:cs typeface="Trebuchet MS"/>
                <a:sym typeface="Trebuchet MS"/>
              </a:defRPr>
            </a:lvl2pPr>
            <a:lvl3pPr marL="0" marR="0" lvl="2" indent="0" algn="r" rtl="0">
              <a:spcBef>
                <a:spcPts val="0"/>
              </a:spcBef>
              <a:buNone/>
              <a:defRPr sz="900" b="0" u="none">
                <a:solidFill>
                  <a:schemeClr val="accent1"/>
                </a:solidFill>
                <a:latin typeface="Trebuchet MS"/>
                <a:ea typeface="Trebuchet MS"/>
                <a:cs typeface="Trebuchet MS"/>
                <a:sym typeface="Trebuchet MS"/>
              </a:defRPr>
            </a:lvl3pPr>
            <a:lvl4pPr marL="0" marR="0" lvl="3" indent="0" algn="r" rtl="0">
              <a:spcBef>
                <a:spcPts val="0"/>
              </a:spcBef>
              <a:buNone/>
              <a:defRPr sz="900" b="0" u="none">
                <a:solidFill>
                  <a:schemeClr val="accent1"/>
                </a:solidFill>
                <a:latin typeface="Trebuchet MS"/>
                <a:ea typeface="Trebuchet MS"/>
                <a:cs typeface="Trebuchet MS"/>
                <a:sym typeface="Trebuchet MS"/>
              </a:defRPr>
            </a:lvl4pPr>
            <a:lvl5pPr marL="0" marR="0" lvl="4" indent="0" algn="r" rtl="0">
              <a:spcBef>
                <a:spcPts val="0"/>
              </a:spcBef>
              <a:buNone/>
              <a:defRPr sz="900" b="0" u="none">
                <a:solidFill>
                  <a:schemeClr val="accent1"/>
                </a:solidFill>
                <a:latin typeface="Trebuchet MS"/>
                <a:ea typeface="Trebuchet MS"/>
                <a:cs typeface="Trebuchet MS"/>
                <a:sym typeface="Trebuchet MS"/>
              </a:defRPr>
            </a:lvl5pPr>
            <a:lvl6pPr marL="0" marR="0" lvl="5" indent="0" algn="r" rtl="0">
              <a:spcBef>
                <a:spcPts val="0"/>
              </a:spcBef>
              <a:buNone/>
              <a:defRPr sz="900" b="0" u="none">
                <a:solidFill>
                  <a:schemeClr val="accent1"/>
                </a:solidFill>
                <a:latin typeface="Trebuchet MS"/>
                <a:ea typeface="Trebuchet MS"/>
                <a:cs typeface="Trebuchet MS"/>
                <a:sym typeface="Trebuchet MS"/>
              </a:defRPr>
            </a:lvl6pPr>
            <a:lvl7pPr marL="0" marR="0" lvl="6" indent="0" algn="r" rtl="0">
              <a:spcBef>
                <a:spcPts val="0"/>
              </a:spcBef>
              <a:buNone/>
              <a:defRPr sz="900" b="0" u="none">
                <a:solidFill>
                  <a:schemeClr val="accent1"/>
                </a:solidFill>
                <a:latin typeface="Trebuchet MS"/>
                <a:ea typeface="Trebuchet MS"/>
                <a:cs typeface="Trebuchet MS"/>
                <a:sym typeface="Trebuchet MS"/>
              </a:defRPr>
            </a:lvl7pPr>
            <a:lvl8pPr marL="0" marR="0" lvl="7" indent="0" algn="r" rtl="0">
              <a:spcBef>
                <a:spcPts val="0"/>
              </a:spcBef>
              <a:buNone/>
              <a:defRPr sz="900" b="0" u="none">
                <a:solidFill>
                  <a:schemeClr val="accent1"/>
                </a:solidFill>
                <a:latin typeface="Trebuchet MS"/>
                <a:ea typeface="Trebuchet MS"/>
                <a:cs typeface="Trebuchet MS"/>
                <a:sym typeface="Trebuchet MS"/>
              </a:defRPr>
            </a:lvl8pPr>
            <a:lvl9pPr marL="0" marR="0" lvl="8" indent="0" algn="r" rtl="0">
              <a:spcBef>
                <a:spcPts val="0"/>
              </a:spcBef>
              <a:buNone/>
              <a:defRPr sz="900" b="0" u="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forbes.com/councils/forbescoachescouncil/2023/11/17/why-cultural-intelligence-matters-in-leadership/"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
          <p:cNvSpPr txBox="1">
            <a:spLocks noGrp="1"/>
          </p:cNvSpPr>
          <p:nvPr>
            <p:ph type="title"/>
          </p:nvPr>
        </p:nvSpPr>
        <p:spPr>
          <a:xfrm>
            <a:off x="-2" y="693975"/>
            <a:ext cx="12192000" cy="755400"/>
          </a:xfrm>
          <a:prstGeom prst="rect">
            <a:avLst/>
          </a:prstGeom>
          <a:gradFill>
            <a:gsLst>
              <a:gs pos="0">
                <a:srgbClr val="F4E3C1"/>
              </a:gs>
              <a:gs pos="88000">
                <a:srgbClr val="E9C15D"/>
              </a:gs>
              <a:gs pos="100000">
                <a:srgbClr val="E9C15D"/>
              </a:gs>
            </a:gsLst>
            <a:lin ang="5400000" scaled="0"/>
          </a:gradFill>
          <a:ln>
            <a:noFill/>
          </a:ln>
          <a:effectLst>
            <a:outerShdw blurRad="107950" dist="12700" dir="5400000" algn="ctr">
              <a:srgbClr val="000000"/>
            </a:outerShdw>
          </a:effectLst>
        </p:spPr>
        <p:txBody>
          <a:bodyPr spcFirstLastPara="1" wrap="square" lIns="91425" tIns="45700" rIns="91425" bIns="45700" anchor="t" anchorCtr="0">
            <a:noAutofit/>
          </a:bodyPr>
          <a:lstStyle/>
          <a:p>
            <a:pPr marL="0" lvl="0" indent="0" algn="ctr" rtl="0">
              <a:spcBef>
                <a:spcPts val="0"/>
              </a:spcBef>
              <a:spcAft>
                <a:spcPts val="0"/>
              </a:spcAft>
              <a:buClr>
                <a:srgbClr val="FF0000"/>
              </a:buClr>
              <a:buSzPts val="3600"/>
              <a:buFont typeface="Algerian"/>
              <a:buNone/>
            </a:pPr>
            <a:r>
              <a:rPr lang="en-IN" b="1" u="sng" dirty="0">
                <a:solidFill>
                  <a:srgbClr val="FF0000"/>
                </a:solidFill>
                <a:latin typeface="Algerian"/>
                <a:ea typeface="Algerian"/>
                <a:cs typeface="Algerian"/>
                <a:sym typeface="Algerian"/>
              </a:rPr>
              <a:t>Leadership and Management Theory and Practice</a:t>
            </a:r>
            <a:br>
              <a:rPr lang="en-IN" sz="3200" dirty="0">
                <a:solidFill>
                  <a:srgbClr val="FF0000"/>
                </a:solidFill>
                <a:latin typeface="Algerian"/>
                <a:ea typeface="Algerian"/>
                <a:cs typeface="Algerian"/>
                <a:sym typeface="Algerian"/>
              </a:rPr>
            </a:br>
            <a:br>
              <a:rPr lang="en-IN" sz="3200" dirty="0">
                <a:solidFill>
                  <a:srgbClr val="FF0000"/>
                </a:solidFill>
                <a:latin typeface="Algerian"/>
                <a:ea typeface="Algerian"/>
                <a:cs typeface="Algerian"/>
                <a:sym typeface="Algerian"/>
              </a:rPr>
            </a:br>
            <a:br>
              <a:rPr lang="en-IN" sz="3200" b="1" u="sng" dirty="0">
                <a:solidFill>
                  <a:srgbClr val="FF0000"/>
                </a:solidFill>
                <a:latin typeface="Algerian"/>
                <a:ea typeface="Algerian"/>
                <a:cs typeface="Algerian"/>
                <a:sym typeface="Algerian"/>
              </a:rPr>
            </a:br>
            <a:br>
              <a:rPr lang="en-IN" sz="3200" b="1" u="sng" dirty="0">
                <a:solidFill>
                  <a:srgbClr val="FF0000"/>
                </a:solidFill>
                <a:latin typeface="Algerian"/>
                <a:ea typeface="Algerian"/>
                <a:cs typeface="Algerian"/>
                <a:sym typeface="Algerian"/>
              </a:rPr>
            </a:br>
            <a:r>
              <a:rPr lang="en-GB" sz="3200" b="1" u="sng" dirty="0" err="1">
                <a:solidFill>
                  <a:schemeClr val="tx1"/>
                </a:solidFill>
                <a:latin typeface="Algerian"/>
                <a:ea typeface="Algerian"/>
                <a:cs typeface="Algerian"/>
                <a:sym typeface="Algerian"/>
              </a:rPr>
              <a:t>Florentina</a:t>
            </a:r>
            <a:r>
              <a:rPr lang="en-GB" sz="3200" b="1" u="sng" dirty="0">
                <a:solidFill>
                  <a:schemeClr val="tx1"/>
                </a:solidFill>
                <a:latin typeface="Algerian"/>
                <a:ea typeface="Algerian"/>
                <a:cs typeface="Algerian"/>
                <a:sym typeface="Algerian"/>
              </a:rPr>
              <a:t> </a:t>
            </a:r>
            <a:r>
              <a:rPr lang="en-GB" sz="3200" b="1" u="sng" dirty="0" err="1">
                <a:solidFill>
                  <a:schemeClr val="tx1"/>
                </a:solidFill>
                <a:latin typeface="Algerian"/>
                <a:ea typeface="Algerian"/>
                <a:cs typeface="Algerian"/>
                <a:sym typeface="Algerian"/>
              </a:rPr>
              <a:t>Cosma</a:t>
            </a:r>
            <a:br>
              <a:rPr lang="en-GB" sz="3200" b="1" u="sng" dirty="0">
                <a:solidFill>
                  <a:schemeClr val="tx1"/>
                </a:solidFill>
                <a:latin typeface="Algerian"/>
                <a:ea typeface="Algerian"/>
                <a:cs typeface="Algerian"/>
                <a:sym typeface="Algerian"/>
              </a:rPr>
            </a:br>
            <a:r>
              <a:rPr lang="en-GB" sz="3200" b="1" u="sng" dirty="0">
                <a:solidFill>
                  <a:schemeClr val="tx1"/>
                </a:solidFill>
                <a:latin typeface="Algerian"/>
                <a:ea typeface="Algerian"/>
                <a:cs typeface="Algerian"/>
                <a:sym typeface="Algerian"/>
              </a:rPr>
              <a:t>Lecturer: </a:t>
            </a:r>
            <a:r>
              <a:rPr lang="en-GB" sz="3200" b="1" u="sng" dirty="0" err="1">
                <a:solidFill>
                  <a:schemeClr val="tx1"/>
                </a:solidFill>
                <a:latin typeface="Algerian"/>
                <a:ea typeface="Algerian"/>
                <a:cs typeface="Algerian"/>
                <a:sym typeface="Algerian"/>
              </a:rPr>
              <a:t>Olu</a:t>
            </a:r>
            <a:r>
              <a:rPr lang="en-GB" sz="3200" b="1" u="sng" dirty="0">
                <a:solidFill>
                  <a:schemeClr val="tx1"/>
                </a:solidFill>
                <a:latin typeface="Algerian"/>
                <a:ea typeface="Algerian"/>
                <a:cs typeface="Algerian"/>
                <a:sym typeface="Algerian"/>
              </a:rPr>
              <a:t> </a:t>
            </a:r>
            <a:r>
              <a:rPr lang="en-GB" sz="3200" b="1" u="sng" dirty="0" err="1">
                <a:solidFill>
                  <a:schemeClr val="tx1"/>
                </a:solidFill>
                <a:latin typeface="Algerian"/>
                <a:ea typeface="Algerian"/>
                <a:cs typeface="Algerian"/>
                <a:sym typeface="Algerian"/>
              </a:rPr>
              <a:t>Adegbite</a:t>
            </a:r>
            <a:br>
              <a:rPr lang="en-GB" sz="3200" b="1" u="sng">
                <a:solidFill>
                  <a:schemeClr val="tx1"/>
                </a:solidFill>
                <a:latin typeface="Algerian"/>
                <a:ea typeface="Algerian"/>
                <a:cs typeface="Algerian"/>
                <a:sym typeface="Algerian"/>
              </a:rPr>
            </a:br>
            <a:br>
              <a:rPr lang="en-IN" sz="3200" b="1" u="sng" dirty="0">
                <a:solidFill>
                  <a:srgbClr val="FF0000"/>
                </a:solidFill>
                <a:latin typeface="Algerian"/>
                <a:ea typeface="Algerian"/>
                <a:cs typeface="Algerian"/>
                <a:sym typeface="Algerian"/>
              </a:rPr>
            </a:br>
            <a:br>
              <a:rPr lang="en-IN" dirty="0">
                <a:solidFill>
                  <a:srgbClr val="FF0000"/>
                </a:solidFill>
                <a:latin typeface="Algerian"/>
                <a:ea typeface="Algerian"/>
                <a:cs typeface="Algerian"/>
                <a:sym typeface="Algerian"/>
              </a:rPr>
            </a:br>
            <a:endParaRPr sz="3200" dirty="0">
              <a:solidFill>
                <a:srgbClr val="FF0000"/>
              </a:solidFill>
              <a:latin typeface="Algerian"/>
              <a:ea typeface="Algerian"/>
              <a:cs typeface="Algerian"/>
              <a:sym typeface="Algeria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7"/>
                                        </p:tgtEl>
                                        <p:attrNameLst>
                                          <p:attrName>style.visibility</p:attrName>
                                        </p:attrNameLst>
                                      </p:cBhvr>
                                      <p:to>
                                        <p:strVal val="visible"/>
                                      </p:to>
                                    </p:set>
                                    <p:animEffect transition="in" filter="fade">
                                      <p:cBhvr>
                                        <p:cTn id="7" dur="2000"/>
                                        <p:tgtEl>
                                          <p:spTgt spid="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2"/>
          <p:cNvSpPr txBox="1">
            <a:spLocks noGrp="1"/>
          </p:cNvSpPr>
          <p:nvPr>
            <p:ph type="title"/>
          </p:nvPr>
        </p:nvSpPr>
        <p:spPr>
          <a:xfrm>
            <a:off x="0" y="1"/>
            <a:ext cx="12192000" cy="652776"/>
          </a:xfrm>
          <a:prstGeom prst="rect">
            <a:avLst/>
          </a:prstGeom>
          <a:gradFill>
            <a:gsLst>
              <a:gs pos="0">
                <a:srgbClr val="F4E3C1"/>
              </a:gs>
              <a:gs pos="88000">
                <a:srgbClr val="E9C15D"/>
              </a:gs>
              <a:gs pos="100000">
                <a:srgbClr val="E9C15D"/>
              </a:gs>
            </a:gsLst>
            <a:lin ang="5400000" scaled="0"/>
          </a:gradFill>
          <a:ln w="12700" cap="rnd" cmpd="sng">
            <a:solidFill>
              <a:schemeClr val="accent3"/>
            </a:solidFill>
            <a:prstDash val="solid"/>
            <a:round/>
            <a:headEnd type="none" w="sm" len="sm"/>
            <a:tailEnd type="none" w="sm" len="sm"/>
          </a:ln>
        </p:spPr>
        <p:txBody>
          <a:bodyPr spcFirstLastPara="1" wrap="square" lIns="91425" tIns="45700" rIns="91425" bIns="45700" anchor="t" anchorCtr="0">
            <a:normAutofit/>
          </a:bodyPr>
          <a:lstStyle/>
          <a:p>
            <a:pPr marL="0" lvl="0" indent="0" algn="ctr" rtl="0">
              <a:spcBef>
                <a:spcPts val="0"/>
              </a:spcBef>
              <a:spcAft>
                <a:spcPts val="0"/>
              </a:spcAft>
              <a:buClr>
                <a:srgbClr val="FF0000"/>
              </a:buClr>
              <a:buSzPts val="3200"/>
              <a:buFont typeface="Algerian"/>
              <a:buNone/>
            </a:pPr>
            <a:r>
              <a:rPr lang="en-IN" sz="3200" b="1">
                <a:solidFill>
                  <a:srgbClr val="FF0000"/>
                </a:solidFill>
                <a:latin typeface="Algerian"/>
                <a:ea typeface="Algerian"/>
                <a:cs typeface="Algerian"/>
                <a:sym typeface="Algerian"/>
              </a:rPr>
              <a:t>Table of Contents </a:t>
            </a:r>
            <a:endParaRPr sz="3200" b="1">
              <a:solidFill>
                <a:srgbClr val="FF0000"/>
              </a:solidFill>
              <a:latin typeface="Algerian"/>
              <a:ea typeface="Algerian"/>
              <a:cs typeface="Algerian"/>
              <a:sym typeface="Algerian"/>
            </a:endParaRPr>
          </a:p>
        </p:txBody>
      </p:sp>
      <p:sp>
        <p:nvSpPr>
          <p:cNvPr id="154" name="Google Shape;154;p2"/>
          <p:cNvSpPr txBox="1">
            <a:spLocks noGrp="1"/>
          </p:cNvSpPr>
          <p:nvPr>
            <p:ph type="body" idx="1"/>
          </p:nvPr>
        </p:nvSpPr>
        <p:spPr>
          <a:xfrm>
            <a:off x="1238866" y="1135626"/>
            <a:ext cx="8037870" cy="4892617"/>
          </a:xfrm>
          <a:prstGeom prst="rect">
            <a:avLst/>
          </a:prstGeom>
          <a:gradFill>
            <a:gsLst>
              <a:gs pos="0">
                <a:srgbClr val="F5CBC1"/>
              </a:gs>
              <a:gs pos="88000">
                <a:srgbClr val="EA805C"/>
              </a:gs>
              <a:gs pos="100000">
                <a:srgbClr val="EA805C"/>
              </a:gs>
            </a:gsLst>
            <a:lin ang="5400000" scaled="0"/>
          </a:gradFill>
          <a:ln w="12700" cap="rnd" cmpd="sng">
            <a:solidFill>
              <a:schemeClr val="accent4"/>
            </a:solidFill>
            <a:prstDash val="solid"/>
            <a:round/>
            <a:headEnd type="none" w="sm" len="sm"/>
            <a:tailEnd type="none" w="sm" len="sm"/>
          </a:ln>
        </p:spPr>
        <p:txBody>
          <a:bodyPr spcFirstLastPara="1" wrap="square" lIns="91425" tIns="45700" rIns="91425" bIns="45700" anchor="t" anchorCtr="0">
            <a:normAutofit/>
          </a:bodyPr>
          <a:lstStyle/>
          <a:p>
            <a:pPr marL="342900" lvl="0" indent="-342900" algn="just" rtl="0">
              <a:spcBef>
                <a:spcPts val="0"/>
              </a:spcBef>
              <a:spcAft>
                <a:spcPts val="0"/>
              </a:spcAft>
              <a:buSzPts val="1920"/>
              <a:buChar char="►"/>
            </a:pPr>
            <a:r>
              <a:rPr lang="en-IN" sz="2400" b="1">
                <a:solidFill>
                  <a:schemeClr val="dk1"/>
                </a:solidFill>
                <a:latin typeface="Times New Roman"/>
                <a:ea typeface="Times New Roman"/>
                <a:cs typeface="Times New Roman"/>
                <a:sym typeface="Times New Roman"/>
              </a:rPr>
              <a:t>Introduction</a:t>
            </a:r>
            <a:endParaRPr/>
          </a:p>
          <a:p>
            <a:pPr marL="342900" lvl="0" indent="-342900" algn="just" rtl="0">
              <a:spcBef>
                <a:spcPts val="1000"/>
              </a:spcBef>
              <a:spcAft>
                <a:spcPts val="0"/>
              </a:spcAft>
              <a:buSzPts val="1920"/>
              <a:buChar char="►"/>
            </a:pPr>
            <a:r>
              <a:rPr lang="en-IN" sz="2400" b="1">
                <a:solidFill>
                  <a:schemeClr val="dk1"/>
                </a:solidFill>
                <a:latin typeface="Times New Roman"/>
                <a:ea typeface="Times New Roman"/>
                <a:cs typeface="Times New Roman"/>
                <a:sym typeface="Times New Roman"/>
              </a:rPr>
              <a:t>Importance of Emotional and Cultural Intelligence in leadership </a:t>
            </a:r>
            <a:endParaRPr/>
          </a:p>
          <a:p>
            <a:pPr marL="342900" lvl="0" indent="-342900" algn="just" rtl="0">
              <a:spcBef>
                <a:spcPts val="1000"/>
              </a:spcBef>
              <a:spcAft>
                <a:spcPts val="0"/>
              </a:spcAft>
              <a:buSzPts val="1920"/>
              <a:buChar char="►"/>
            </a:pPr>
            <a:r>
              <a:rPr lang="en-IN" sz="2400" b="1">
                <a:solidFill>
                  <a:schemeClr val="dk1"/>
                </a:solidFill>
                <a:latin typeface="Times New Roman"/>
                <a:ea typeface="Times New Roman"/>
                <a:cs typeface="Times New Roman"/>
                <a:sym typeface="Times New Roman"/>
              </a:rPr>
              <a:t> Daniel Goleman Model of Emotional Intelligence </a:t>
            </a:r>
            <a:endParaRPr/>
          </a:p>
          <a:p>
            <a:pPr marL="342900" lvl="0" indent="-342900" algn="just" rtl="0">
              <a:spcBef>
                <a:spcPts val="1000"/>
              </a:spcBef>
              <a:spcAft>
                <a:spcPts val="0"/>
              </a:spcAft>
              <a:buSzPts val="1920"/>
              <a:buChar char="►"/>
            </a:pPr>
            <a:r>
              <a:rPr lang="en-IN" sz="2400" b="1">
                <a:solidFill>
                  <a:schemeClr val="dk1"/>
                </a:solidFill>
                <a:latin typeface="Times New Roman"/>
                <a:ea typeface="Times New Roman"/>
                <a:cs typeface="Times New Roman"/>
                <a:sym typeface="Times New Roman"/>
              </a:rPr>
              <a:t>The Four Dimensional Model of Cultural Intelligence </a:t>
            </a:r>
            <a:endParaRPr/>
          </a:p>
          <a:p>
            <a:pPr marL="342900" lvl="0" indent="-342900" algn="just" rtl="0">
              <a:spcBef>
                <a:spcPts val="1000"/>
              </a:spcBef>
              <a:spcAft>
                <a:spcPts val="0"/>
              </a:spcAft>
              <a:buSzPts val="1920"/>
              <a:buChar char="►"/>
            </a:pPr>
            <a:r>
              <a:rPr lang="en-IN" sz="2400" b="1">
                <a:solidFill>
                  <a:schemeClr val="dk1"/>
                </a:solidFill>
                <a:latin typeface="Times New Roman"/>
                <a:ea typeface="Times New Roman"/>
                <a:cs typeface="Times New Roman"/>
                <a:sym typeface="Times New Roman"/>
              </a:rPr>
              <a:t>Role of such skills in contribution to effective leadership</a:t>
            </a:r>
            <a:endParaRPr/>
          </a:p>
          <a:p>
            <a:pPr marL="342900" lvl="0" indent="-342900" algn="just" rtl="0">
              <a:spcBef>
                <a:spcPts val="1000"/>
              </a:spcBef>
              <a:spcAft>
                <a:spcPts val="0"/>
              </a:spcAft>
              <a:buSzPts val="1920"/>
              <a:buChar char="►"/>
            </a:pPr>
            <a:r>
              <a:rPr lang="en-IN" sz="2400" b="1">
                <a:solidFill>
                  <a:schemeClr val="dk1"/>
                </a:solidFill>
                <a:latin typeface="Times New Roman"/>
                <a:ea typeface="Times New Roman"/>
                <a:cs typeface="Times New Roman"/>
                <a:sym typeface="Times New Roman"/>
              </a:rPr>
              <a:t>Conclusion</a:t>
            </a:r>
            <a:endParaRPr/>
          </a:p>
          <a:p>
            <a:pPr marL="342900" lvl="0" indent="-342900" algn="just" rtl="0">
              <a:spcBef>
                <a:spcPts val="1000"/>
              </a:spcBef>
              <a:spcAft>
                <a:spcPts val="0"/>
              </a:spcAft>
              <a:buSzPts val="1920"/>
              <a:buChar char="►"/>
            </a:pPr>
            <a:r>
              <a:rPr lang="en-IN" sz="2400" b="1">
                <a:solidFill>
                  <a:schemeClr val="dk1"/>
                </a:solidFill>
                <a:latin typeface="Times New Roman"/>
                <a:ea typeface="Times New Roman"/>
                <a:cs typeface="Times New Roman"/>
                <a:sym typeface="Times New Roman"/>
              </a:rPr>
              <a:t>References</a:t>
            </a:r>
            <a:endParaRPr/>
          </a:p>
          <a:p>
            <a:pPr marL="342900" lvl="0" indent="-231140" algn="just" rtl="0">
              <a:spcBef>
                <a:spcPts val="1000"/>
              </a:spcBef>
              <a:spcAft>
                <a:spcPts val="0"/>
              </a:spcAft>
              <a:buSzPts val="1760"/>
              <a:buNone/>
            </a:pPr>
            <a:endParaRPr sz="2200" b="1"/>
          </a:p>
          <a:p>
            <a:pPr marL="342900" lvl="0" indent="-220980" algn="just" rtl="0">
              <a:spcBef>
                <a:spcPts val="1000"/>
              </a:spcBef>
              <a:spcAft>
                <a:spcPts val="0"/>
              </a:spcAft>
              <a:buSzPts val="1920"/>
              <a:buNone/>
            </a:pPr>
            <a:endParaRPr sz="24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3"/>
          <p:cNvSpPr txBox="1">
            <a:spLocks noGrp="1"/>
          </p:cNvSpPr>
          <p:nvPr>
            <p:ph type="title"/>
          </p:nvPr>
        </p:nvSpPr>
        <p:spPr>
          <a:xfrm>
            <a:off x="0" y="0"/>
            <a:ext cx="12192000" cy="648930"/>
          </a:xfrm>
          <a:prstGeom prst="rect">
            <a:avLst/>
          </a:prstGeom>
          <a:gradFill>
            <a:gsLst>
              <a:gs pos="0">
                <a:srgbClr val="F4E3C1"/>
              </a:gs>
              <a:gs pos="88000">
                <a:srgbClr val="E9C15D"/>
              </a:gs>
              <a:gs pos="100000">
                <a:srgbClr val="E9C15D"/>
              </a:gs>
            </a:gsLst>
            <a:lin ang="5400000" scaled="0"/>
          </a:gradFill>
          <a:ln w="12700" cap="rnd" cmpd="sng">
            <a:solidFill>
              <a:schemeClr val="accent3"/>
            </a:solidFill>
            <a:prstDash val="solid"/>
            <a:round/>
            <a:headEnd type="none" w="sm" len="sm"/>
            <a:tailEnd type="none" w="sm" len="sm"/>
          </a:ln>
        </p:spPr>
        <p:txBody>
          <a:bodyPr spcFirstLastPara="1" wrap="square" lIns="91425" tIns="45700" rIns="91425" bIns="45700" anchor="t" anchorCtr="0">
            <a:normAutofit fontScale="90000"/>
          </a:bodyPr>
          <a:lstStyle/>
          <a:p>
            <a:pPr marL="0" lvl="0" indent="0" algn="ctr" rtl="0">
              <a:spcBef>
                <a:spcPts val="0"/>
              </a:spcBef>
              <a:spcAft>
                <a:spcPts val="0"/>
              </a:spcAft>
              <a:buClr>
                <a:srgbClr val="FF0000"/>
              </a:buClr>
              <a:buSzPct val="120000"/>
              <a:buFont typeface="Algerian"/>
              <a:buNone/>
            </a:pPr>
            <a:r>
              <a:rPr lang="en-IN" b="1">
                <a:solidFill>
                  <a:srgbClr val="FF0000"/>
                </a:solidFill>
                <a:latin typeface="Algerian"/>
                <a:ea typeface="Algerian"/>
                <a:cs typeface="Algerian"/>
                <a:sym typeface="Algerian"/>
              </a:rPr>
              <a:t>Introduction</a:t>
            </a:r>
            <a:br>
              <a:rPr lang="en-IN" sz="3000" b="1">
                <a:solidFill>
                  <a:schemeClr val="lt1"/>
                </a:solidFill>
                <a:latin typeface="Algerian"/>
                <a:ea typeface="Algerian"/>
                <a:cs typeface="Algerian"/>
                <a:sym typeface="Algerian"/>
              </a:rPr>
            </a:br>
            <a:endParaRPr sz="3000">
              <a:solidFill>
                <a:schemeClr val="lt1"/>
              </a:solidFill>
              <a:latin typeface="Algerian"/>
              <a:ea typeface="Algerian"/>
              <a:cs typeface="Algerian"/>
              <a:sym typeface="Algerian"/>
            </a:endParaRPr>
          </a:p>
        </p:txBody>
      </p:sp>
      <p:sp>
        <p:nvSpPr>
          <p:cNvPr id="161" name="Google Shape;161;p3"/>
          <p:cNvSpPr txBox="1">
            <a:spLocks noGrp="1"/>
          </p:cNvSpPr>
          <p:nvPr>
            <p:ph type="body" idx="1"/>
          </p:nvPr>
        </p:nvSpPr>
        <p:spPr>
          <a:xfrm>
            <a:off x="599182" y="2092504"/>
            <a:ext cx="4943489" cy="3407964"/>
          </a:xfrm>
          <a:prstGeom prst="rect">
            <a:avLst/>
          </a:prstGeom>
          <a:gradFill>
            <a:gsLst>
              <a:gs pos="0">
                <a:srgbClr val="F5CBC1"/>
              </a:gs>
              <a:gs pos="88000">
                <a:srgbClr val="EA805C"/>
              </a:gs>
              <a:gs pos="100000">
                <a:srgbClr val="EA805C"/>
              </a:gs>
            </a:gsLst>
            <a:lin ang="5400000" scaled="0"/>
          </a:gradFill>
          <a:ln w="12700" cap="rnd" cmpd="sng">
            <a:solidFill>
              <a:schemeClr val="accent4"/>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440"/>
              <a:buChar char="►"/>
            </a:pPr>
            <a:r>
              <a:rPr lang="en-IN">
                <a:solidFill>
                  <a:schemeClr val="dk1"/>
                </a:solidFill>
                <a:latin typeface="Times New Roman"/>
                <a:ea typeface="Times New Roman"/>
                <a:cs typeface="Times New Roman"/>
                <a:sym typeface="Times New Roman"/>
              </a:rPr>
              <a:t>Leadership is the abilities of the individual  to influence and guide the team members.</a:t>
            </a:r>
            <a:endParaRPr/>
          </a:p>
          <a:p>
            <a:pPr marL="342900" lvl="0" indent="-342900" algn="just" rtl="0">
              <a:lnSpc>
                <a:spcPct val="150000"/>
              </a:lnSpc>
              <a:spcBef>
                <a:spcPts val="1000"/>
              </a:spcBef>
              <a:spcAft>
                <a:spcPts val="0"/>
              </a:spcAft>
              <a:buSzPts val="1440"/>
              <a:buChar char="►"/>
            </a:pPr>
            <a:r>
              <a:rPr lang="en-IN">
                <a:solidFill>
                  <a:schemeClr val="dk1"/>
                </a:solidFill>
                <a:latin typeface="Times New Roman"/>
                <a:ea typeface="Times New Roman"/>
                <a:cs typeface="Times New Roman"/>
                <a:sym typeface="Times New Roman"/>
              </a:rPr>
              <a:t>Shapes the thoughts and actions of individuals. </a:t>
            </a:r>
            <a:endParaRPr/>
          </a:p>
          <a:p>
            <a:pPr marL="342900" lvl="0" indent="-342900" algn="just" rtl="0">
              <a:lnSpc>
                <a:spcPct val="150000"/>
              </a:lnSpc>
              <a:spcBef>
                <a:spcPts val="1000"/>
              </a:spcBef>
              <a:spcAft>
                <a:spcPts val="0"/>
              </a:spcAft>
              <a:buSzPts val="1440"/>
              <a:buChar char="►"/>
            </a:pPr>
            <a:r>
              <a:rPr lang="en-IN">
                <a:solidFill>
                  <a:schemeClr val="dk1"/>
                </a:solidFill>
                <a:latin typeface="Times New Roman"/>
                <a:ea typeface="Times New Roman"/>
                <a:cs typeface="Times New Roman"/>
                <a:sym typeface="Times New Roman"/>
              </a:rPr>
              <a:t>Understanding emotions and culture the leaders can have good impact on organisation.</a:t>
            </a:r>
            <a:endParaRPr/>
          </a:p>
          <a:p>
            <a:pPr marL="342900" lvl="0" indent="-342900" algn="just" rtl="0">
              <a:lnSpc>
                <a:spcPct val="150000"/>
              </a:lnSpc>
              <a:spcBef>
                <a:spcPts val="1000"/>
              </a:spcBef>
              <a:spcAft>
                <a:spcPts val="0"/>
              </a:spcAft>
              <a:buSzPts val="1440"/>
              <a:buChar char="►"/>
            </a:pPr>
            <a:r>
              <a:rPr lang="en-IN">
                <a:solidFill>
                  <a:schemeClr val="dk1"/>
                </a:solidFill>
                <a:latin typeface="Times New Roman"/>
                <a:ea typeface="Times New Roman"/>
                <a:cs typeface="Times New Roman"/>
                <a:sym typeface="Times New Roman"/>
              </a:rPr>
              <a:t>Emotions and culture that shapes the individual's preferences. </a:t>
            </a:r>
            <a:endParaRPr/>
          </a:p>
        </p:txBody>
      </p:sp>
      <p:pic>
        <p:nvPicPr>
          <p:cNvPr id="162" name="Google Shape;162;p3" descr="Definition of Leadership | DDI"/>
          <p:cNvPicPr preferRelativeResize="0"/>
          <p:nvPr/>
        </p:nvPicPr>
        <p:blipFill rotWithShape="1">
          <a:blip r:embed="rId3">
            <a:alphaModFix/>
          </a:blip>
          <a:srcRect/>
          <a:stretch/>
        </p:blipFill>
        <p:spPr>
          <a:xfrm>
            <a:off x="7155767" y="2626873"/>
            <a:ext cx="3028950" cy="260651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4"/>
          <p:cNvSpPr txBox="1">
            <a:spLocks noGrp="1"/>
          </p:cNvSpPr>
          <p:nvPr>
            <p:ph type="title"/>
          </p:nvPr>
        </p:nvSpPr>
        <p:spPr>
          <a:xfrm>
            <a:off x="0" y="-1"/>
            <a:ext cx="12192000" cy="970672"/>
          </a:xfrm>
          <a:prstGeom prst="rect">
            <a:avLst/>
          </a:prstGeom>
          <a:gradFill>
            <a:gsLst>
              <a:gs pos="0">
                <a:srgbClr val="F4E3C1"/>
              </a:gs>
              <a:gs pos="88000">
                <a:srgbClr val="E9C15D"/>
              </a:gs>
              <a:gs pos="100000">
                <a:srgbClr val="E9C15D"/>
              </a:gs>
            </a:gsLst>
            <a:lin ang="5400000" scaled="0"/>
          </a:gradFill>
          <a:ln w="12700" cap="rnd" cmpd="sng">
            <a:solidFill>
              <a:schemeClr val="accent3"/>
            </a:solidFill>
            <a:prstDash val="solid"/>
            <a:round/>
            <a:headEnd type="none" w="sm" len="sm"/>
            <a:tailEnd type="none" w="sm" len="sm"/>
          </a:ln>
        </p:spPr>
        <p:txBody>
          <a:bodyPr spcFirstLastPara="1" wrap="square" lIns="91425" tIns="45700" rIns="91425" bIns="45700" anchor="t" anchorCtr="0">
            <a:normAutofit fontScale="90000"/>
          </a:bodyPr>
          <a:lstStyle/>
          <a:p>
            <a:pPr marL="0" lvl="0" indent="0" algn="ctr" rtl="0">
              <a:spcBef>
                <a:spcPts val="0"/>
              </a:spcBef>
              <a:spcAft>
                <a:spcPts val="0"/>
              </a:spcAft>
              <a:buClr>
                <a:srgbClr val="FF0000"/>
              </a:buClr>
              <a:buSzPct val="120000"/>
              <a:buFont typeface="Algerian"/>
              <a:buNone/>
            </a:pPr>
            <a:r>
              <a:rPr lang="en-IN" b="1">
                <a:solidFill>
                  <a:srgbClr val="FF0000"/>
                </a:solidFill>
                <a:latin typeface="Algerian"/>
                <a:ea typeface="Algerian"/>
                <a:cs typeface="Algerian"/>
                <a:sym typeface="Algerian"/>
              </a:rPr>
              <a:t>Importance of Emotional and Cultural Intelligence in leadership</a:t>
            </a:r>
            <a:r>
              <a:rPr lang="en-IN" b="1">
                <a:solidFill>
                  <a:schemeClr val="dk1"/>
                </a:solidFill>
                <a:latin typeface="Trebuchet MS"/>
                <a:ea typeface="Trebuchet MS"/>
                <a:cs typeface="Trebuchet MS"/>
                <a:sym typeface="Trebuchet MS"/>
              </a:rPr>
              <a:t> </a:t>
            </a:r>
            <a:br>
              <a:rPr lang="en-IN" sz="3200" b="1">
                <a:solidFill>
                  <a:schemeClr val="dk1"/>
                </a:solidFill>
                <a:latin typeface="Trebuchet MS"/>
                <a:ea typeface="Trebuchet MS"/>
                <a:cs typeface="Trebuchet MS"/>
                <a:sym typeface="Trebuchet MS"/>
              </a:rPr>
            </a:br>
            <a:endParaRPr sz="3000">
              <a:solidFill>
                <a:schemeClr val="lt1"/>
              </a:solidFill>
              <a:latin typeface="Algerian"/>
              <a:ea typeface="Algerian"/>
              <a:cs typeface="Algerian"/>
              <a:sym typeface="Algerian"/>
            </a:endParaRPr>
          </a:p>
        </p:txBody>
      </p:sp>
      <p:sp>
        <p:nvSpPr>
          <p:cNvPr id="169" name="Google Shape;169;p4"/>
          <p:cNvSpPr txBox="1">
            <a:spLocks noGrp="1"/>
          </p:cNvSpPr>
          <p:nvPr>
            <p:ph type="body" idx="1"/>
          </p:nvPr>
        </p:nvSpPr>
        <p:spPr>
          <a:xfrm>
            <a:off x="542911" y="2256506"/>
            <a:ext cx="4465653" cy="3848872"/>
          </a:xfrm>
          <a:prstGeom prst="rect">
            <a:avLst/>
          </a:prstGeom>
          <a:gradFill>
            <a:gsLst>
              <a:gs pos="0">
                <a:srgbClr val="F5CBC1"/>
              </a:gs>
              <a:gs pos="88000">
                <a:srgbClr val="EA805C"/>
              </a:gs>
              <a:gs pos="100000">
                <a:srgbClr val="EA805C"/>
              </a:gs>
            </a:gsLst>
            <a:lin ang="5400000" scaled="0"/>
          </a:gradFill>
          <a:ln w="12700" cap="rnd" cmpd="sng">
            <a:solidFill>
              <a:schemeClr val="accent4"/>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440"/>
              <a:buChar char="►"/>
            </a:pPr>
            <a:r>
              <a:rPr lang="en-IN">
                <a:solidFill>
                  <a:schemeClr val="dk1"/>
                </a:solidFill>
                <a:latin typeface="Times New Roman"/>
                <a:ea typeface="Times New Roman"/>
                <a:cs typeface="Times New Roman"/>
                <a:sym typeface="Times New Roman"/>
              </a:rPr>
              <a:t>Emotional intelligence is the capability  of understanding and managing one’s emotions and  others.</a:t>
            </a:r>
            <a:endParaRPr/>
          </a:p>
          <a:p>
            <a:pPr marL="342900" lvl="0" indent="-342900" algn="just" rtl="0">
              <a:lnSpc>
                <a:spcPct val="150000"/>
              </a:lnSpc>
              <a:spcBef>
                <a:spcPts val="1000"/>
              </a:spcBef>
              <a:spcAft>
                <a:spcPts val="0"/>
              </a:spcAft>
              <a:buSzPts val="1440"/>
              <a:buChar char="►"/>
            </a:pPr>
            <a:r>
              <a:rPr lang="en-IN">
                <a:solidFill>
                  <a:schemeClr val="dk1"/>
                </a:solidFill>
                <a:latin typeface="Times New Roman"/>
                <a:ea typeface="Times New Roman"/>
                <a:cs typeface="Times New Roman"/>
                <a:sym typeface="Times New Roman"/>
              </a:rPr>
              <a:t>Emotions shapes the human behaviours.</a:t>
            </a:r>
            <a:endParaRPr/>
          </a:p>
          <a:p>
            <a:pPr marL="342900" lvl="0" indent="-342900" algn="just" rtl="0">
              <a:lnSpc>
                <a:spcPct val="150000"/>
              </a:lnSpc>
              <a:spcBef>
                <a:spcPts val="1000"/>
              </a:spcBef>
              <a:spcAft>
                <a:spcPts val="0"/>
              </a:spcAft>
              <a:buSzPts val="1440"/>
              <a:buChar char="►"/>
            </a:pPr>
            <a:r>
              <a:rPr lang="en-IN">
                <a:solidFill>
                  <a:schemeClr val="dk1"/>
                </a:solidFill>
                <a:latin typeface="Times New Roman"/>
                <a:ea typeface="Times New Roman"/>
                <a:cs typeface="Times New Roman"/>
                <a:sym typeface="Times New Roman"/>
              </a:rPr>
              <a:t>Emotional and cross cultural intelligence skills is must for leaders.</a:t>
            </a:r>
            <a:endParaRPr/>
          </a:p>
          <a:p>
            <a:pPr marL="342900" lvl="0" indent="-342900" algn="just" rtl="0">
              <a:lnSpc>
                <a:spcPct val="150000"/>
              </a:lnSpc>
              <a:spcBef>
                <a:spcPts val="1000"/>
              </a:spcBef>
              <a:spcAft>
                <a:spcPts val="0"/>
              </a:spcAft>
              <a:buSzPts val="1440"/>
              <a:buChar char="►"/>
            </a:pPr>
            <a:r>
              <a:rPr lang="en-IN">
                <a:solidFill>
                  <a:schemeClr val="dk1"/>
                </a:solidFill>
                <a:latin typeface="Times New Roman"/>
                <a:ea typeface="Times New Roman"/>
                <a:cs typeface="Times New Roman"/>
                <a:sym typeface="Times New Roman"/>
              </a:rPr>
              <a:t>It can help to win trust and foster good relations. </a:t>
            </a:r>
            <a:endParaRPr/>
          </a:p>
        </p:txBody>
      </p:sp>
      <p:pic>
        <p:nvPicPr>
          <p:cNvPr id="170" name="Google Shape;170;p4" descr="Why Emotional Intelligence Training Is ..."/>
          <p:cNvPicPr preferRelativeResize="0"/>
          <p:nvPr/>
        </p:nvPicPr>
        <p:blipFill rotWithShape="1">
          <a:blip r:embed="rId3">
            <a:alphaModFix/>
          </a:blip>
          <a:srcRect/>
          <a:stretch/>
        </p:blipFill>
        <p:spPr>
          <a:xfrm>
            <a:off x="6467913" y="2815495"/>
            <a:ext cx="3154387" cy="230886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5"/>
          <p:cNvSpPr txBox="1">
            <a:spLocks noGrp="1"/>
          </p:cNvSpPr>
          <p:nvPr>
            <p:ph type="title"/>
          </p:nvPr>
        </p:nvSpPr>
        <p:spPr>
          <a:xfrm>
            <a:off x="0" y="0"/>
            <a:ext cx="12192000" cy="661182"/>
          </a:xfrm>
          <a:prstGeom prst="rect">
            <a:avLst/>
          </a:prstGeom>
          <a:gradFill>
            <a:gsLst>
              <a:gs pos="0">
                <a:srgbClr val="F4E3C1"/>
              </a:gs>
              <a:gs pos="88000">
                <a:srgbClr val="E9C15D"/>
              </a:gs>
              <a:gs pos="100000">
                <a:srgbClr val="E9C15D"/>
              </a:gs>
            </a:gsLst>
            <a:lin ang="5400000" scaled="0"/>
          </a:gradFill>
          <a:ln w="12700" cap="rnd" cmpd="sng">
            <a:solidFill>
              <a:schemeClr val="accent3"/>
            </a:solidFill>
            <a:prstDash val="solid"/>
            <a:round/>
            <a:headEnd type="none" w="sm" len="sm"/>
            <a:tailEnd type="none" w="sm" len="sm"/>
          </a:ln>
        </p:spPr>
        <p:txBody>
          <a:bodyPr spcFirstLastPara="1" wrap="square" lIns="91425" tIns="45700" rIns="91425" bIns="45700" anchor="t" anchorCtr="0">
            <a:normAutofit/>
          </a:bodyPr>
          <a:lstStyle/>
          <a:p>
            <a:pPr marL="0" lvl="0" indent="0" algn="ctr" rtl="0">
              <a:spcBef>
                <a:spcPts val="0"/>
              </a:spcBef>
              <a:spcAft>
                <a:spcPts val="0"/>
              </a:spcAft>
              <a:buClr>
                <a:srgbClr val="FF0000"/>
              </a:buClr>
              <a:buSzPts val="3200"/>
              <a:buFont typeface="Algerian"/>
              <a:buNone/>
            </a:pPr>
            <a:r>
              <a:rPr lang="en-IN" sz="3200">
                <a:solidFill>
                  <a:srgbClr val="FF0000"/>
                </a:solidFill>
                <a:latin typeface="Algerian"/>
                <a:ea typeface="Algerian"/>
                <a:cs typeface="Algerian"/>
                <a:sym typeface="Algerian"/>
              </a:rPr>
              <a:t>Continuation</a:t>
            </a:r>
            <a:endParaRPr sz="3200">
              <a:solidFill>
                <a:srgbClr val="FF0000"/>
              </a:solidFill>
              <a:latin typeface="Algerian"/>
              <a:ea typeface="Algerian"/>
              <a:cs typeface="Algerian"/>
              <a:sym typeface="Algerian"/>
            </a:endParaRPr>
          </a:p>
        </p:txBody>
      </p:sp>
      <p:sp>
        <p:nvSpPr>
          <p:cNvPr id="177" name="Google Shape;177;p5"/>
          <p:cNvSpPr txBox="1">
            <a:spLocks noGrp="1"/>
          </p:cNvSpPr>
          <p:nvPr>
            <p:ph type="body" idx="1"/>
          </p:nvPr>
        </p:nvSpPr>
        <p:spPr>
          <a:xfrm>
            <a:off x="458505" y="1693798"/>
            <a:ext cx="4859083" cy="3919211"/>
          </a:xfrm>
          <a:prstGeom prst="rect">
            <a:avLst/>
          </a:prstGeom>
          <a:gradFill>
            <a:gsLst>
              <a:gs pos="0">
                <a:srgbClr val="F5CBC1"/>
              </a:gs>
              <a:gs pos="88000">
                <a:srgbClr val="EA805C"/>
              </a:gs>
              <a:gs pos="100000">
                <a:srgbClr val="EA805C"/>
              </a:gs>
            </a:gsLst>
            <a:lin ang="5400000" scaled="0"/>
          </a:gradFill>
          <a:ln w="12700" cap="rnd" cmpd="sng">
            <a:solidFill>
              <a:schemeClr val="accent4"/>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spcBef>
                <a:spcPts val="0"/>
              </a:spcBef>
              <a:spcAft>
                <a:spcPts val="0"/>
              </a:spcAft>
              <a:buSzPts val="1440"/>
              <a:buChar char="►"/>
            </a:pPr>
            <a:r>
              <a:rPr lang="en-IN">
                <a:solidFill>
                  <a:schemeClr val="dk1"/>
                </a:solidFill>
                <a:latin typeface="Times New Roman"/>
                <a:ea typeface="Times New Roman"/>
                <a:cs typeface="Times New Roman"/>
                <a:sym typeface="Times New Roman"/>
              </a:rPr>
              <a:t>Cultural intelligence is the capability to understand and leverage the cultural differences.</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IKEA has been successful in adaption of its diverse products as per the needs and the preferences of different market. </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H&amp;M brand faced the issues by featuring the black boy wearing the hoodies with the negative statement. </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leaders have to understand that they possess the capabilities to navigate the tapestries of the different cultures.</a:t>
            </a:r>
            <a:endParaRPr sz="2000">
              <a:latin typeface="Times New Roman"/>
              <a:ea typeface="Times New Roman"/>
              <a:cs typeface="Times New Roman"/>
              <a:sym typeface="Times New Roman"/>
            </a:endParaRPr>
          </a:p>
        </p:txBody>
      </p:sp>
      <p:pic>
        <p:nvPicPr>
          <p:cNvPr id="178" name="Google Shape;178;p5" descr="H&amp;M Apologizes For Showing Black Child ..."/>
          <p:cNvPicPr preferRelativeResize="0"/>
          <p:nvPr/>
        </p:nvPicPr>
        <p:blipFill rotWithShape="1">
          <a:blip r:embed="rId3">
            <a:alphaModFix/>
          </a:blip>
          <a:srcRect/>
          <a:stretch/>
        </p:blipFill>
        <p:spPr>
          <a:xfrm>
            <a:off x="6534588" y="2177221"/>
            <a:ext cx="3383133" cy="3098163"/>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6"/>
          <p:cNvSpPr txBox="1">
            <a:spLocks noGrp="1"/>
          </p:cNvSpPr>
          <p:nvPr>
            <p:ph type="title"/>
          </p:nvPr>
        </p:nvSpPr>
        <p:spPr>
          <a:xfrm>
            <a:off x="0" y="0"/>
            <a:ext cx="12192000" cy="689114"/>
          </a:xfrm>
          <a:prstGeom prst="rect">
            <a:avLst/>
          </a:prstGeom>
          <a:gradFill>
            <a:gsLst>
              <a:gs pos="0">
                <a:srgbClr val="F4E3C1"/>
              </a:gs>
              <a:gs pos="88000">
                <a:srgbClr val="E9C15D"/>
              </a:gs>
              <a:gs pos="100000">
                <a:srgbClr val="E9C15D"/>
              </a:gs>
            </a:gsLst>
            <a:lin ang="5400000" scaled="0"/>
          </a:gradFill>
          <a:ln w="12700" cap="rnd" cmpd="sng">
            <a:solidFill>
              <a:schemeClr val="accent3"/>
            </a:solidFill>
            <a:prstDash val="solid"/>
            <a:round/>
            <a:headEnd type="none" w="sm" len="sm"/>
            <a:tailEnd type="none" w="sm" len="sm"/>
          </a:ln>
        </p:spPr>
        <p:txBody>
          <a:bodyPr spcFirstLastPara="1" wrap="square" lIns="91425" tIns="45700" rIns="91425" bIns="45700" anchor="t" anchorCtr="0">
            <a:normAutofit fontScale="90000"/>
          </a:bodyPr>
          <a:lstStyle/>
          <a:p>
            <a:pPr marL="0" lvl="0" indent="0" algn="ctr" rtl="0">
              <a:spcBef>
                <a:spcPts val="0"/>
              </a:spcBef>
              <a:spcAft>
                <a:spcPts val="0"/>
              </a:spcAft>
              <a:buClr>
                <a:srgbClr val="FF0000"/>
              </a:buClr>
              <a:buSzPct val="120000"/>
              <a:buFont typeface="Algerian"/>
              <a:buNone/>
            </a:pPr>
            <a:r>
              <a:rPr lang="en-IN" b="1">
                <a:solidFill>
                  <a:srgbClr val="FF0000"/>
                </a:solidFill>
                <a:latin typeface="Algerian"/>
                <a:ea typeface="Algerian"/>
                <a:cs typeface="Algerian"/>
                <a:sym typeface="Algerian"/>
              </a:rPr>
              <a:t>Daniel Goleman Model of Emotional Intelligence </a:t>
            </a:r>
            <a:br>
              <a:rPr lang="en-IN" sz="3200" b="1">
                <a:solidFill>
                  <a:schemeClr val="dk1"/>
                </a:solidFill>
                <a:latin typeface="Trebuchet MS"/>
                <a:ea typeface="Trebuchet MS"/>
                <a:cs typeface="Trebuchet MS"/>
                <a:sym typeface="Trebuchet MS"/>
              </a:rPr>
            </a:br>
            <a:endParaRPr sz="3000">
              <a:solidFill>
                <a:schemeClr val="lt1"/>
              </a:solidFill>
              <a:latin typeface="Algerian"/>
              <a:ea typeface="Algerian"/>
              <a:cs typeface="Algerian"/>
              <a:sym typeface="Algerian"/>
            </a:endParaRPr>
          </a:p>
        </p:txBody>
      </p:sp>
      <p:sp>
        <p:nvSpPr>
          <p:cNvPr id="185" name="Google Shape;185;p6"/>
          <p:cNvSpPr txBox="1">
            <a:spLocks noGrp="1"/>
          </p:cNvSpPr>
          <p:nvPr>
            <p:ph type="body" idx="1"/>
          </p:nvPr>
        </p:nvSpPr>
        <p:spPr>
          <a:xfrm>
            <a:off x="360031" y="2101761"/>
            <a:ext cx="4465653" cy="3497181"/>
          </a:xfrm>
          <a:prstGeom prst="rect">
            <a:avLst/>
          </a:prstGeom>
          <a:gradFill>
            <a:gsLst>
              <a:gs pos="0">
                <a:srgbClr val="F5CBC1"/>
              </a:gs>
              <a:gs pos="88000">
                <a:srgbClr val="EA805C"/>
              </a:gs>
              <a:gs pos="100000">
                <a:srgbClr val="EA805C"/>
              </a:gs>
            </a:gsLst>
            <a:lin ang="5400000" scaled="0"/>
          </a:gradFill>
          <a:ln w="12700" cap="rnd" cmpd="sng">
            <a:solidFill>
              <a:schemeClr val="accent4"/>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spcBef>
                <a:spcPts val="0"/>
              </a:spcBef>
              <a:spcAft>
                <a:spcPts val="0"/>
              </a:spcAft>
              <a:buSzPts val="1440"/>
              <a:buChar char="►"/>
            </a:pPr>
            <a:r>
              <a:rPr lang="en-IN">
                <a:solidFill>
                  <a:schemeClr val="dk1"/>
                </a:solidFill>
                <a:latin typeface="Times New Roman"/>
                <a:ea typeface="Times New Roman"/>
                <a:cs typeface="Times New Roman"/>
                <a:sym typeface="Times New Roman"/>
              </a:rPr>
              <a:t>Daniel Goleman in 1995 popularised the ideas of the emphasising the concept of EI.</a:t>
            </a:r>
            <a:endParaRPr/>
          </a:p>
          <a:p>
            <a:pPr marL="342900" lvl="0" indent="-342900" algn="just" rtl="0">
              <a:spcBef>
                <a:spcPts val="1000"/>
              </a:spcBef>
              <a:spcAft>
                <a:spcPts val="0"/>
              </a:spcAft>
              <a:buSzPts val="1600"/>
              <a:buChar char="►"/>
            </a:pPr>
            <a:r>
              <a:rPr lang="en-IN" sz="2000">
                <a:solidFill>
                  <a:schemeClr val="dk1"/>
                </a:solidFill>
                <a:latin typeface="Times New Roman"/>
                <a:ea typeface="Times New Roman"/>
                <a:cs typeface="Times New Roman"/>
                <a:sym typeface="Times New Roman"/>
              </a:rPr>
              <a:t>Emotions ideas has been well presented by him.</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Being leaders it is necessary to be self aware of one's emotions such as anger, love, hate and so on.</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Being self aware helps to understand the strengths and limitations and act as per the situations.</a:t>
            </a:r>
            <a:endParaRPr sz="2000">
              <a:latin typeface="Times New Roman"/>
              <a:ea typeface="Times New Roman"/>
              <a:cs typeface="Times New Roman"/>
              <a:sym typeface="Times New Roman"/>
            </a:endParaRPr>
          </a:p>
        </p:txBody>
      </p:sp>
      <p:pic>
        <p:nvPicPr>
          <p:cNvPr id="186" name="Google Shape;186;p6" descr="Emotional and Social Intelligence ..."/>
          <p:cNvPicPr preferRelativeResize="0"/>
          <p:nvPr/>
        </p:nvPicPr>
        <p:blipFill rotWithShape="1">
          <a:blip r:embed="rId3">
            <a:alphaModFix/>
          </a:blip>
          <a:srcRect/>
          <a:stretch/>
        </p:blipFill>
        <p:spPr>
          <a:xfrm>
            <a:off x="6489895" y="2206421"/>
            <a:ext cx="3357490" cy="328353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7"/>
          <p:cNvSpPr txBox="1">
            <a:spLocks noGrp="1"/>
          </p:cNvSpPr>
          <p:nvPr>
            <p:ph type="title"/>
          </p:nvPr>
        </p:nvSpPr>
        <p:spPr>
          <a:xfrm>
            <a:off x="0" y="0"/>
            <a:ext cx="12192000" cy="675250"/>
          </a:xfrm>
          <a:prstGeom prst="rect">
            <a:avLst/>
          </a:prstGeom>
          <a:gradFill>
            <a:gsLst>
              <a:gs pos="0">
                <a:srgbClr val="F4E3C1"/>
              </a:gs>
              <a:gs pos="88000">
                <a:srgbClr val="E9C15D"/>
              </a:gs>
              <a:gs pos="100000">
                <a:srgbClr val="E9C15D"/>
              </a:gs>
            </a:gsLst>
            <a:lin ang="5400000" scaled="0"/>
          </a:gradFill>
          <a:ln w="12700" cap="rnd" cmpd="sng">
            <a:solidFill>
              <a:schemeClr val="accent3"/>
            </a:solidFill>
            <a:prstDash val="solid"/>
            <a:round/>
            <a:headEnd type="none" w="sm" len="sm"/>
            <a:tailEnd type="none" w="sm" len="sm"/>
          </a:ln>
        </p:spPr>
        <p:txBody>
          <a:bodyPr spcFirstLastPara="1" wrap="square" lIns="91425" tIns="45700" rIns="91425" bIns="45700" anchor="t" anchorCtr="0">
            <a:normAutofit/>
          </a:bodyPr>
          <a:lstStyle/>
          <a:p>
            <a:pPr marL="0" lvl="0" indent="0" algn="ctr" rtl="0">
              <a:spcBef>
                <a:spcPts val="0"/>
              </a:spcBef>
              <a:spcAft>
                <a:spcPts val="0"/>
              </a:spcAft>
              <a:buClr>
                <a:srgbClr val="FF0000"/>
              </a:buClr>
              <a:buSzPts val="3200"/>
              <a:buFont typeface="Algerian"/>
              <a:buNone/>
            </a:pPr>
            <a:r>
              <a:rPr lang="en-IN" sz="3200">
                <a:solidFill>
                  <a:srgbClr val="FF0000"/>
                </a:solidFill>
                <a:latin typeface="Algerian"/>
                <a:ea typeface="Algerian"/>
                <a:cs typeface="Algerian"/>
                <a:sym typeface="Algerian"/>
              </a:rPr>
              <a:t>Continuation</a:t>
            </a:r>
            <a:endParaRPr sz="3200">
              <a:solidFill>
                <a:schemeClr val="lt1"/>
              </a:solidFill>
              <a:latin typeface="Algerian"/>
              <a:ea typeface="Algerian"/>
              <a:cs typeface="Algerian"/>
              <a:sym typeface="Algerian"/>
            </a:endParaRPr>
          </a:p>
        </p:txBody>
      </p:sp>
      <p:sp>
        <p:nvSpPr>
          <p:cNvPr id="193" name="Google Shape;193;p7"/>
          <p:cNvSpPr txBox="1">
            <a:spLocks noGrp="1"/>
          </p:cNvSpPr>
          <p:nvPr>
            <p:ph type="body" idx="1"/>
          </p:nvPr>
        </p:nvSpPr>
        <p:spPr>
          <a:xfrm>
            <a:off x="360031" y="2101761"/>
            <a:ext cx="4465653" cy="3573324"/>
          </a:xfrm>
          <a:prstGeom prst="rect">
            <a:avLst/>
          </a:prstGeom>
          <a:gradFill>
            <a:gsLst>
              <a:gs pos="0">
                <a:srgbClr val="F5CBC1"/>
              </a:gs>
              <a:gs pos="88000">
                <a:srgbClr val="EA805C"/>
              </a:gs>
              <a:gs pos="100000">
                <a:srgbClr val="EA805C"/>
              </a:gs>
            </a:gsLst>
            <a:lin ang="5400000" scaled="0"/>
          </a:gradFill>
          <a:ln w="12700" cap="rnd" cmpd="sng">
            <a:solidFill>
              <a:schemeClr val="accent4"/>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spcBef>
                <a:spcPts val="0"/>
              </a:spcBef>
              <a:spcAft>
                <a:spcPts val="0"/>
              </a:spcAft>
              <a:buSzPts val="1440"/>
              <a:buChar char="►"/>
            </a:pPr>
            <a:r>
              <a:rPr lang="en-IN">
                <a:solidFill>
                  <a:schemeClr val="dk1"/>
                </a:solidFill>
                <a:latin typeface="Times New Roman"/>
                <a:ea typeface="Times New Roman"/>
                <a:cs typeface="Times New Roman"/>
                <a:sym typeface="Times New Roman"/>
              </a:rPr>
              <a:t>Leaders that can better handle themselves can better handle others.</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They can manage the conflict or issues among the employees in a better manner.</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 If the leaders are conscious of their anger during the crisis they can control their emotions.</a:t>
            </a:r>
            <a:endParaRPr/>
          </a:p>
          <a:p>
            <a:pPr marL="342900" lvl="0" indent="-342900" algn="l"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Emotionally intelligent leaders know how to balance the emotions during hardships and act better. </a:t>
            </a:r>
            <a:endParaRPr sz="2000">
              <a:latin typeface="Times New Roman"/>
              <a:ea typeface="Times New Roman"/>
              <a:cs typeface="Times New Roman"/>
              <a:sym typeface="Times New Roman"/>
            </a:endParaRPr>
          </a:p>
          <a:p>
            <a:pPr marL="342900" lvl="0" indent="-342900" algn="l" rtl="0">
              <a:spcBef>
                <a:spcPts val="1000"/>
              </a:spcBef>
              <a:spcAft>
                <a:spcPts val="0"/>
              </a:spcAft>
              <a:buSzPts val="1600"/>
              <a:buChar char="►"/>
            </a:pPr>
            <a:br>
              <a:rPr lang="en-IN" sz="2000">
                <a:solidFill>
                  <a:schemeClr val="dk1"/>
                </a:solidFill>
                <a:latin typeface="Trebuchet MS"/>
                <a:ea typeface="Trebuchet MS"/>
                <a:cs typeface="Trebuchet MS"/>
                <a:sym typeface="Trebuchet MS"/>
              </a:rPr>
            </a:br>
            <a:endParaRPr sz="2000">
              <a:latin typeface="Times New Roman"/>
              <a:ea typeface="Times New Roman"/>
              <a:cs typeface="Times New Roman"/>
              <a:sym typeface="Times New Roman"/>
            </a:endParaRPr>
          </a:p>
        </p:txBody>
      </p:sp>
      <p:pic>
        <p:nvPicPr>
          <p:cNvPr id="194" name="Google Shape;194;p7" descr="emotionally intelligent leadership ..."/>
          <p:cNvPicPr preferRelativeResize="0"/>
          <p:nvPr/>
        </p:nvPicPr>
        <p:blipFill rotWithShape="1">
          <a:blip r:embed="rId3">
            <a:alphaModFix/>
          </a:blip>
          <a:srcRect/>
          <a:stretch/>
        </p:blipFill>
        <p:spPr>
          <a:xfrm>
            <a:off x="6796967" y="2502877"/>
            <a:ext cx="2657710" cy="264589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8"/>
          <p:cNvSpPr txBox="1">
            <a:spLocks noGrp="1"/>
          </p:cNvSpPr>
          <p:nvPr>
            <p:ph type="title"/>
          </p:nvPr>
        </p:nvSpPr>
        <p:spPr>
          <a:xfrm>
            <a:off x="0" y="-1"/>
            <a:ext cx="12192000" cy="661183"/>
          </a:xfrm>
          <a:prstGeom prst="rect">
            <a:avLst/>
          </a:prstGeom>
          <a:gradFill>
            <a:gsLst>
              <a:gs pos="0">
                <a:srgbClr val="F4E3C1"/>
              </a:gs>
              <a:gs pos="88000">
                <a:srgbClr val="E9C15D"/>
              </a:gs>
              <a:gs pos="100000">
                <a:srgbClr val="E9C15D"/>
              </a:gs>
            </a:gsLst>
            <a:lin ang="5400000" scaled="0"/>
          </a:gradFill>
          <a:ln w="12700" cap="rnd" cmpd="sng">
            <a:solidFill>
              <a:schemeClr val="accent3"/>
            </a:solidFill>
            <a:prstDash val="solid"/>
            <a:round/>
            <a:headEnd type="none" w="sm" len="sm"/>
            <a:tailEnd type="none" w="sm" len="sm"/>
          </a:ln>
        </p:spPr>
        <p:txBody>
          <a:bodyPr spcFirstLastPara="1" wrap="square" lIns="91425" tIns="45700" rIns="91425" bIns="45700" anchor="t" anchorCtr="0">
            <a:noAutofit/>
          </a:bodyPr>
          <a:lstStyle/>
          <a:p>
            <a:pPr marL="0" lvl="0" indent="0" algn="ctr" rtl="0">
              <a:spcBef>
                <a:spcPts val="0"/>
              </a:spcBef>
              <a:spcAft>
                <a:spcPts val="0"/>
              </a:spcAft>
              <a:buClr>
                <a:srgbClr val="FF0000"/>
              </a:buClr>
              <a:buSzPts val="3200"/>
              <a:buFont typeface="Algerian"/>
              <a:buNone/>
            </a:pPr>
            <a:r>
              <a:rPr lang="en-IN" sz="3200" b="1">
                <a:solidFill>
                  <a:srgbClr val="FF0000"/>
                </a:solidFill>
                <a:latin typeface="Algerian"/>
                <a:ea typeface="Algerian"/>
                <a:cs typeface="Algerian"/>
                <a:sym typeface="Algerian"/>
              </a:rPr>
              <a:t>The Four Dimensional Model of Cultural Intelligence </a:t>
            </a:r>
            <a:br>
              <a:rPr lang="en-IN" sz="3200" b="1">
                <a:solidFill>
                  <a:srgbClr val="FF0000"/>
                </a:solidFill>
                <a:latin typeface="Algerian"/>
                <a:ea typeface="Algerian"/>
                <a:cs typeface="Algerian"/>
                <a:sym typeface="Algerian"/>
              </a:rPr>
            </a:br>
            <a:endParaRPr sz="3200">
              <a:solidFill>
                <a:srgbClr val="FF0000"/>
              </a:solidFill>
              <a:latin typeface="Algerian"/>
              <a:ea typeface="Algerian"/>
              <a:cs typeface="Algerian"/>
              <a:sym typeface="Algerian"/>
            </a:endParaRPr>
          </a:p>
        </p:txBody>
      </p:sp>
      <p:sp>
        <p:nvSpPr>
          <p:cNvPr id="201" name="Google Shape;201;p8"/>
          <p:cNvSpPr txBox="1">
            <a:spLocks noGrp="1"/>
          </p:cNvSpPr>
          <p:nvPr>
            <p:ph type="body" idx="1"/>
          </p:nvPr>
        </p:nvSpPr>
        <p:spPr>
          <a:xfrm>
            <a:off x="360031" y="2101761"/>
            <a:ext cx="4465653" cy="3573324"/>
          </a:xfrm>
          <a:prstGeom prst="rect">
            <a:avLst/>
          </a:prstGeom>
          <a:gradFill>
            <a:gsLst>
              <a:gs pos="0">
                <a:srgbClr val="F5CBC1"/>
              </a:gs>
              <a:gs pos="88000">
                <a:srgbClr val="EA805C"/>
              </a:gs>
              <a:gs pos="100000">
                <a:srgbClr val="EA805C"/>
              </a:gs>
            </a:gsLst>
            <a:lin ang="5400000" scaled="0"/>
          </a:gradFill>
          <a:ln w="12700" cap="rnd" cmpd="sng">
            <a:solidFill>
              <a:schemeClr val="accent4"/>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spcBef>
                <a:spcPts val="0"/>
              </a:spcBef>
              <a:spcAft>
                <a:spcPts val="0"/>
              </a:spcAft>
              <a:buSzPts val="1440"/>
              <a:buChar char="►"/>
            </a:pPr>
            <a:r>
              <a:rPr lang="en-IN">
                <a:solidFill>
                  <a:schemeClr val="dk1"/>
                </a:solidFill>
                <a:latin typeface="Times New Roman"/>
                <a:ea typeface="Times New Roman"/>
                <a:cs typeface="Times New Roman"/>
                <a:sym typeface="Times New Roman"/>
              </a:rPr>
              <a:t>The four factor model was given by Christopher Earley and Soon Ang .</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Leaders have to work across the different dimensions and being leaders it is necessary to accept, understand  the diverse cultures.</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Cognitive CQ is the leaders capabilities to work across the different cultures.</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Marks and Spencer business they have a good sense of such leadership </a:t>
            </a:r>
            <a:endParaRPr/>
          </a:p>
        </p:txBody>
      </p:sp>
      <p:pic>
        <p:nvPicPr>
          <p:cNvPr id="202" name="Google Shape;202;p8" descr="Cultural Intelligence Source: Van Dyne ..."/>
          <p:cNvPicPr preferRelativeResize="0"/>
          <p:nvPr/>
        </p:nvPicPr>
        <p:blipFill rotWithShape="1">
          <a:blip r:embed="rId3">
            <a:alphaModFix/>
          </a:blip>
          <a:srcRect/>
          <a:stretch/>
        </p:blipFill>
        <p:spPr>
          <a:xfrm>
            <a:off x="6096000" y="2101761"/>
            <a:ext cx="3409950" cy="299074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Google Shape;208;p9"/>
          <p:cNvSpPr txBox="1">
            <a:spLocks noGrp="1"/>
          </p:cNvSpPr>
          <p:nvPr>
            <p:ph type="title"/>
          </p:nvPr>
        </p:nvSpPr>
        <p:spPr>
          <a:xfrm>
            <a:off x="0" y="-1"/>
            <a:ext cx="12192000" cy="618979"/>
          </a:xfrm>
          <a:prstGeom prst="rect">
            <a:avLst/>
          </a:prstGeom>
          <a:gradFill>
            <a:gsLst>
              <a:gs pos="0">
                <a:srgbClr val="F4E3C1"/>
              </a:gs>
              <a:gs pos="88000">
                <a:srgbClr val="E9C15D"/>
              </a:gs>
              <a:gs pos="100000">
                <a:srgbClr val="E9C15D"/>
              </a:gs>
            </a:gsLst>
            <a:lin ang="5400000" scaled="0"/>
          </a:gradFill>
          <a:ln w="12700" cap="rnd" cmpd="sng">
            <a:solidFill>
              <a:schemeClr val="accent3"/>
            </a:solidFill>
            <a:prstDash val="solid"/>
            <a:round/>
            <a:headEnd type="none" w="sm" len="sm"/>
            <a:tailEnd type="none" w="sm" len="sm"/>
          </a:ln>
        </p:spPr>
        <p:txBody>
          <a:bodyPr spcFirstLastPara="1" wrap="square" lIns="91425" tIns="45700" rIns="91425" bIns="45700" anchor="t" anchorCtr="0">
            <a:normAutofit/>
          </a:bodyPr>
          <a:lstStyle/>
          <a:p>
            <a:pPr marL="0" lvl="0" indent="0" algn="ctr" rtl="0">
              <a:spcBef>
                <a:spcPts val="0"/>
              </a:spcBef>
              <a:spcAft>
                <a:spcPts val="0"/>
              </a:spcAft>
              <a:buClr>
                <a:srgbClr val="FF0000"/>
              </a:buClr>
              <a:buSzPts val="2800"/>
              <a:buFont typeface="Algerian"/>
              <a:buNone/>
            </a:pPr>
            <a:r>
              <a:rPr lang="en-IN" sz="2800">
                <a:solidFill>
                  <a:srgbClr val="FF0000"/>
                </a:solidFill>
                <a:latin typeface="Algerian"/>
                <a:ea typeface="Algerian"/>
                <a:cs typeface="Algerian"/>
                <a:sym typeface="Algerian"/>
              </a:rPr>
              <a:t>Continuation</a:t>
            </a:r>
            <a:endParaRPr sz="3000">
              <a:solidFill>
                <a:schemeClr val="lt1"/>
              </a:solidFill>
              <a:latin typeface="Algerian"/>
              <a:ea typeface="Algerian"/>
              <a:cs typeface="Algerian"/>
              <a:sym typeface="Algerian"/>
            </a:endParaRPr>
          </a:p>
        </p:txBody>
      </p:sp>
      <p:sp>
        <p:nvSpPr>
          <p:cNvPr id="209" name="Google Shape;209;p9"/>
          <p:cNvSpPr txBox="1">
            <a:spLocks noGrp="1"/>
          </p:cNvSpPr>
          <p:nvPr>
            <p:ph type="body" idx="1"/>
          </p:nvPr>
        </p:nvSpPr>
        <p:spPr>
          <a:xfrm>
            <a:off x="472573" y="1750068"/>
            <a:ext cx="4619932" cy="4172430"/>
          </a:xfrm>
          <a:prstGeom prst="rect">
            <a:avLst/>
          </a:prstGeom>
          <a:gradFill>
            <a:gsLst>
              <a:gs pos="0">
                <a:srgbClr val="F5CBC1"/>
              </a:gs>
              <a:gs pos="88000">
                <a:srgbClr val="EA805C"/>
              </a:gs>
              <a:gs pos="100000">
                <a:srgbClr val="EA805C"/>
              </a:gs>
            </a:gsLst>
            <a:lin ang="5400000" scaled="0"/>
          </a:gradFill>
          <a:ln w="12700" cap="rnd" cmpd="sng">
            <a:solidFill>
              <a:schemeClr val="accent4"/>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spcBef>
                <a:spcPts val="0"/>
              </a:spcBef>
              <a:spcAft>
                <a:spcPts val="0"/>
              </a:spcAft>
              <a:buSzPts val="1440"/>
              <a:buChar char="►"/>
            </a:pPr>
            <a:r>
              <a:rPr lang="en-IN">
                <a:solidFill>
                  <a:schemeClr val="dk1"/>
                </a:solidFill>
                <a:latin typeface="Times New Roman"/>
                <a:ea typeface="Times New Roman"/>
                <a:cs typeface="Times New Roman"/>
                <a:sym typeface="Times New Roman"/>
              </a:rPr>
              <a:t>In the context of the business the leaders have to function across  the diverse nations .</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Necessary to have the knowledge of different cultures in which the business firm is functioning. </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Business firms like M&amp;S, Next, Asos and other firms must be conscious of cross-cultural communication, needs and expectations.</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Customers across the world  trust can be won through meeting their cultural expectations.</a:t>
            </a:r>
            <a:endParaRPr/>
          </a:p>
        </p:txBody>
      </p:sp>
      <p:pic>
        <p:nvPicPr>
          <p:cNvPr id="210" name="Google Shape;210;p9" descr="Asos overtakes M&amp;S in market value ..."/>
          <p:cNvPicPr preferRelativeResize="0"/>
          <p:nvPr/>
        </p:nvPicPr>
        <p:blipFill rotWithShape="1">
          <a:blip r:embed="rId3">
            <a:alphaModFix/>
          </a:blip>
          <a:srcRect/>
          <a:stretch/>
        </p:blipFill>
        <p:spPr>
          <a:xfrm>
            <a:off x="6774294" y="2463254"/>
            <a:ext cx="2966631" cy="272772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Google Shape;216;p10"/>
          <p:cNvSpPr txBox="1">
            <a:spLocks noGrp="1"/>
          </p:cNvSpPr>
          <p:nvPr>
            <p:ph type="title"/>
          </p:nvPr>
        </p:nvSpPr>
        <p:spPr>
          <a:xfrm>
            <a:off x="0" y="-1"/>
            <a:ext cx="12192000" cy="1055077"/>
          </a:xfrm>
          <a:prstGeom prst="rect">
            <a:avLst/>
          </a:prstGeom>
          <a:gradFill>
            <a:gsLst>
              <a:gs pos="0">
                <a:srgbClr val="F4E3C1"/>
              </a:gs>
              <a:gs pos="88000">
                <a:srgbClr val="E9C15D"/>
              </a:gs>
              <a:gs pos="100000">
                <a:srgbClr val="E9C15D"/>
              </a:gs>
            </a:gsLst>
            <a:lin ang="5400000" scaled="0"/>
          </a:gradFill>
          <a:ln w="12700" cap="rnd" cmpd="sng">
            <a:solidFill>
              <a:schemeClr val="accent3"/>
            </a:solidFill>
            <a:prstDash val="solid"/>
            <a:round/>
            <a:headEnd type="none" w="sm" len="sm"/>
            <a:tailEnd type="none" w="sm" len="sm"/>
          </a:ln>
        </p:spPr>
        <p:txBody>
          <a:bodyPr spcFirstLastPara="1" wrap="square" lIns="91425" tIns="45700" rIns="91425" bIns="45700" anchor="t" anchorCtr="0">
            <a:noAutofit/>
          </a:bodyPr>
          <a:lstStyle/>
          <a:p>
            <a:pPr marL="0" lvl="0" indent="0" algn="ctr" rtl="0">
              <a:spcBef>
                <a:spcPts val="0"/>
              </a:spcBef>
              <a:spcAft>
                <a:spcPts val="0"/>
              </a:spcAft>
              <a:buClr>
                <a:srgbClr val="FF0000"/>
              </a:buClr>
              <a:buSzPts val="3200"/>
              <a:buFont typeface="Algerian"/>
              <a:buNone/>
            </a:pPr>
            <a:r>
              <a:rPr lang="en-IN" sz="3200" b="1">
                <a:solidFill>
                  <a:srgbClr val="FF0000"/>
                </a:solidFill>
                <a:latin typeface="Algerian"/>
                <a:ea typeface="Algerian"/>
                <a:cs typeface="Algerian"/>
                <a:sym typeface="Algerian"/>
              </a:rPr>
              <a:t>Role of such skills in contribution to effective leadership</a:t>
            </a:r>
            <a:br>
              <a:rPr lang="en-IN" sz="3200" b="1">
                <a:solidFill>
                  <a:srgbClr val="FF0000"/>
                </a:solidFill>
                <a:latin typeface="Algerian"/>
                <a:ea typeface="Algerian"/>
                <a:cs typeface="Algerian"/>
                <a:sym typeface="Algerian"/>
              </a:rPr>
            </a:br>
            <a:endParaRPr sz="3200">
              <a:solidFill>
                <a:srgbClr val="FF0000"/>
              </a:solidFill>
              <a:latin typeface="Algerian"/>
              <a:ea typeface="Algerian"/>
              <a:cs typeface="Algerian"/>
              <a:sym typeface="Algerian"/>
            </a:endParaRPr>
          </a:p>
        </p:txBody>
      </p:sp>
      <p:sp>
        <p:nvSpPr>
          <p:cNvPr id="217" name="Google Shape;217;p10"/>
          <p:cNvSpPr txBox="1">
            <a:spLocks noGrp="1"/>
          </p:cNvSpPr>
          <p:nvPr>
            <p:ph type="body" idx="1"/>
          </p:nvPr>
        </p:nvSpPr>
        <p:spPr>
          <a:xfrm>
            <a:off x="360031" y="2101760"/>
            <a:ext cx="4465653" cy="4116160"/>
          </a:xfrm>
          <a:prstGeom prst="rect">
            <a:avLst/>
          </a:prstGeom>
          <a:gradFill>
            <a:gsLst>
              <a:gs pos="0">
                <a:srgbClr val="F5CBC1"/>
              </a:gs>
              <a:gs pos="88000">
                <a:srgbClr val="EA805C"/>
              </a:gs>
              <a:gs pos="100000">
                <a:srgbClr val="EA805C"/>
              </a:gs>
            </a:gsLst>
            <a:lin ang="5400000" scaled="0"/>
          </a:gradFill>
          <a:ln w="12700" cap="rnd" cmpd="sng">
            <a:solidFill>
              <a:schemeClr val="accent4"/>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spcBef>
                <a:spcPts val="0"/>
              </a:spcBef>
              <a:spcAft>
                <a:spcPts val="0"/>
              </a:spcAft>
              <a:buSzPts val="1440"/>
              <a:buChar char="►"/>
            </a:pPr>
            <a:r>
              <a:rPr lang="en-IN">
                <a:solidFill>
                  <a:schemeClr val="dk1"/>
                </a:solidFill>
                <a:latin typeface="Times New Roman"/>
                <a:ea typeface="Times New Roman"/>
                <a:cs typeface="Times New Roman"/>
                <a:sym typeface="Times New Roman"/>
              </a:rPr>
              <a:t>In today's highly competitive landscape being emotionally and culturally intelligent is most needed for effective leadership.</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Emotionally  intelligent leaders are effective in the creation of the environment that assists the engagement.</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They are capable of understanding the employees emotions and match their strategies as per their expectations.</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Better salaries, incentives, promotions, health insurance and other benefits are being offered</a:t>
            </a:r>
            <a:endParaRPr/>
          </a:p>
          <a:p>
            <a:pPr marL="342900" lvl="0" indent="-251460" algn="just" rtl="0">
              <a:spcBef>
                <a:spcPts val="1000"/>
              </a:spcBef>
              <a:spcAft>
                <a:spcPts val="0"/>
              </a:spcAft>
              <a:buSzPts val="1440"/>
              <a:buNone/>
            </a:pPr>
            <a:endParaRPr>
              <a:latin typeface="Times New Roman"/>
              <a:ea typeface="Times New Roman"/>
              <a:cs typeface="Times New Roman"/>
              <a:sym typeface="Times New Roman"/>
            </a:endParaRPr>
          </a:p>
        </p:txBody>
      </p:sp>
      <p:pic>
        <p:nvPicPr>
          <p:cNvPr id="218" name="Google Shape;218;p10" descr="Employee Incentive Programs: Benefits ..."/>
          <p:cNvPicPr preferRelativeResize="0"/>
          <p:nvPr/>
        </p:nvPicPr>
        <p:blipFill rotWithShape="1">
          <a:blip r:embed="rId3">
            <a:alphaModFix/>
          </a:blip>
          <a:srcRect/>
          <a:stretch/>
        </p:blipFill>
        <p:spPr>
          <a:xfrm>
            <a:off x="6330461" y="2460455"/>
            <a:ext cx="3178542" cy="3250131"/>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sp>
        <p:nvSpPr>
          <p:cNvPr id="224" name="Google Shape;224;p11"/>
          <p:cNvSpPr txBox="1">
            <a:spLocks noGrp="1"/>
          </p:cNvSpPr>
          <p:nvPr>
            <p:ph type="title"/>
          </p:nvPr>
        </p:nvSpPr>
        <p:spPr>
          <a:xfrm>
            <a:off x="0" y="0"/>
            <a:ext cx="12192000" cy="604912"/>
          </a:xfrm>
          <a:prstGeom prst="rect">
            <a:avLst/>
          </a:prstGeom>
          <a:gradFill>
            <a:gsLst>
              <a:gs pos="0">
                <a:srgbClr val="F4E3C1"/>
              </a:gs>
              <a:gs pos="88000">
                <a:srgbClr val="E9C15D"/>
              </a:gs>
              <a:gs pos="100000">
                <a:srgbClr val="E9C15D"/>
              </a:gs>
            </a:gsLst>
            <a:lin ang="5400000" scaled="0"/>
          </a:gradFill>
          <a:ln w="12700" cap="rnd" cmpd="sng">
            <a:solidFill>
              <a:schemeClr val="accent3"/>
            </a:solidFill>
            <a:prstDash val="solid"/>
            <a:round/>
            <a:headEnd type="none" w="sm" len="sm"/>
            <a:tailEnd type="none" w="sm" len="sm"/>
          </a:ln>
        </p:spPr>
        <p:txBody>
          <a:bodyPr spcFirstLastPara="1" wrap="square" lIns="91425" tIns="45700" rIns="91425" bIns="45700" anchor="t" anchorCtr="0">
            <a:normAutofit/>
          </a:bodyPr>
          <a:lstStyle/>
          <a:p>
            <a:pPr marL="0" lvl="0" indent="0" algn="ctr" rtl="0">
              <a:spcBef>
                <a:spcPts val="0"/>
              </a:spcBef>
              <a:spcAft>
                <a:spcPts val="0"/>
              </a:spcAft>
              <a:buClr>
                <a:srgbClr val="FF0000"/>
              </a:buClr>
              <a:buSzPts val="3200"/>
              <a:buFont typeface="Algerian"/>
              <a:buNone/>
            </a:pPr>
            <a:r>
              <a:rPr lang="en-IN" sz="3200">
                <a:solidFill>
                  <a:srgbClr val="FF0000"/>
                </a:solidFill>
                <a:latin typeface="Algerian"/>
                <a:ea typeface="Algerian"/>
                <a:cs typeface="Algerian"/>
                <a:sym typeface="Algerian"/>
              </a:rPr>
              <a:t>Continuation</a:t>
            </a:r>
            <a:endParaRPr sz="3200">
              <a:solidFill>
                <a:srgbClr val="FF0000"/>
              </a:solidFill>
              <a:latin typeface="Algerian"/>
              <a:ea typeface="Algerian"/>
              <a:cs typeface="Algerian"/>
              <a:sym typeface="Algerian"/>
            </a:endParaRPr>
          </a:p>
        </p:txBody>
      </p:sp>
      <p:sp>
        <p:nvSpPr>
          <p:cNvPr id="225" name="Google Shape;225;p11"/>
          <p:cNvSpPr txBox="1">
            <a:spLocks noGrp="1"/>
          </p:cNvSpPr>
          <p:nvPr>
            <p:ph type="body" idx="1"/>
          </p:nvPr>
        </p:nvSpPr>
        <p:spPr>
          <a:xfrm>
            <a:off x="430369" y="1961082"/>
            <a:ext cx="4887218" cy="4017687"/>
          </a:xfrm>
          <a:prstGeom prst="rect">
            <a:avLst/>
          </a:prstGeom>
          <a:gradFill>
            <a:gsLst>
              <a:gs pos="0">
                <a:srgbClr val="F5CBC1"/>
              </a:gs>
              <a:gs pos="88000">
                <a:srgbClr val="EA805C"/>
              </a:gs>
              <a:gs pos="100000">
                <a:srgbClr val="EA805C"/>
              </a:gs>
            </a:gsLst>
            <a:lin ang="5400000" scaled="0"/>
          </a:gradFill>
          <a:ln w="12700" cap="rnd" cmpd="sng">
            <a:solidFill>
              <a:schemeClr val="accent4"/>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spcBef>
                <a:spcPts val="0"/>
              </a:spcBef>
              <a:spcAft>
                <a:spcPts val="0"/>
              </a:spcAft>
              <a:buSzPts val="1440"/>
              <a:buChar char="►"/>
            </a:pPr>
            <a:r>
              <a:rPr lang="en-IN">
                <a:solidFill>
                  <a:schemeClr val="dk1"/>
                </a:solidFill>
                <a:latin typeface="Times New Roman"/>
                <a:ea typeface="Times New Roman"/>
                <a:cs typeface="Times New Roman"/>
                <a:sym typeface="Times New Roman"/>
              </a:rPr>
              <a:t>In the context of cross-cultural intelligence the tech giant Google has widely used it in different cultural context.</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Its applications such as Google, YouTube and google maps and so on are available in the different languages.</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Along with it the brand offers a wonderful range of benefits or best packages for the employees.</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Google is the best example of the how the emotional and cultural intelligence can be applied for the best business performance</a:t>
            </a:r>
            <a:endParaRPr sz="2000">
              <a:latin typeface="Times New Roman"/>
              <a:ea typeface="Times New Roman"/>
              <a:cs typeface="Times New Roman"/>
              <a:sym typeface="Times New Roman"/>
            </a:endParaRPr>
          </a:p>
        </p:txBody>
      </p:sp>
      <p:pic>
        <p:nvPicPr>
          <p:cNvPr id="226" name="Google Shape;226;p11" descr="How Google (Alphabet) Makes Money ..."/>
          <p:cNvPicPr preferRelativeResize="0"/>
          <p:nvPr/>
        </p:nvPicPr>
        <p:blipFill rotWithShape="1">
          <a:blip r:embed="rId3">
            <a:alphaModFix/>
          </a:blip>
          <a:srcRect/>
          <a:stretch/>
        </p:blipFill>
        <p:spPr>
          <a:xfrm>
            <a:off x="6874415" y="2394343"/>
            <a:ext cx="3372949" cy="2813538"/>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2" name="Google Shape;232;p12"/>
          <p:cNvSpPr txBox="1">
            <a:spLocks noGrp="1"/>
          </p:cNvSpPr>
          <p:nvPr>
            <p:ph type="title"/>
          </p:nvPr>
        </p:nvSpPr>
        <p:spPr>
          <a:xfrm>
            <a:off x="0" y="-1"/>
            <a:ext cx="12192000" cy="596349"/>
          </a:xfrm>
          <a:prstGeom prst="rect">
            <a:avLst/>
          </a:prstGeom>
          <a:gradFill>
            <a:gsLst>
              <a:gs pos="0">
                <a:srgbClr val="F4E3C1"/>
              </a:gs>
              <a:gs pos="88000">
                <a:srgbClr val="E9C15D"/>
              </a:gs>
              <a:gs pos="100000">
                <a:srgbClr val="E9C15D"/>
              </a:gs>
            </a:gsLst>
            <a:lin ang="5400000" scaled="0"/>
          </a:gradFill>
          <a:ln w="12700" cap="rnd" cmpd="sng">
            <a:solidFill>
              <a:schemeClr val="accent3"/>
            </a:solidFill>
            <a:prstDash val="solid"/>
            <a:round/>
            <a:headEnd type="none" w="sm" len="sm"/>
            <a:tailEnd type="none" w="sm" len="sm"/>
          </a:ln>
        </p:spPr>
        <p:txBody>
          <a:bodyPr spcFirstLastPara="1" wrap="square" lIns="91425" tIns="45700" rIns="91425" bIns="45700" anchor="t" anchorCtr="0">
            <a:normAutofit/>
          </a:bodyPr>
          <a:lstStyle/>
          <a:p>
            <a:pPr marL="0" lvl="0" indent="0" algn="ctr" rtl="0">
              <a:spcBef>
                <a:spcPts val="0"/>
              </a:spcBef>
              <a:spcAft>
                <a:spcPts val="0"/>
              </a:spcAft>
              <a:buClr>
                <a:srgbClr val="FF0000"/>
              </a:buClr>
              <a:buSzPts val="2800"/>
              <a:buFont typeface="Algerian"/>
              <a:buNone/>
            </a:pPr>
            <a:r>
              <a:rPr lang="en-IN" sz="2800">
                <a:solidFill>
                  <a:srgbClr val="FF0000"/>
                </a:solidFill>
                <a:latin typeface="Algerian"/>
                <a:ea typeface="Algerian"/>
                <a:cs typeface="Algerian"/>
                <a:sym typeface="Algerian"/>
              </a:rPr>
              <a:t>Continuation</a:t>
            </a:r>
            <a:endParaRPr sz="3000">
              <a:solidFill>
                <a:schemeClr val="lt1"/>
              </a:solidFill>
              <a:latin typeface="Algerian"/>
              <a:ea typeface="Algerian"/>
              <a:cs typeface="Algerian"/>
              <a:sym typeface="Algerian"/>
            </a:endParaRPr>
          </a:p>
        </p:txBody>
      </p:sp>
      <p:sp>
        <p:nvSpPr>
          <p:cNvPr id="233" name="Google Shape;233;p12"/>
          <p:cNvSpPr txBox="1">
            <a:spLocks noGrp="1"/>
          </p:cNvSpPr>
          <p:nvPr>
            <p:ph type="body" idx="1"/>
          </p:nvPr>
        </p:nvSpPr>
        <p:spPr>
          <a:xfrm>
            <a:off x="360031" y="2101761"/>
            <a:ext cx="4465653" cy="3573324"/>
          </a:xfrm>
          <a:prstGeom prst="rect">
            <a:avLst/>
          </a:prstGeom>
          <a:gradFill>
            <a:gsLst>
              <a:gs pos="0">
                <a:srgbClr val="F5CBC1"/>
              </a:gs>
              <a:gs pos="88000">
                <a:srgbClr val="EA805C"/>
              </a:gs>
              <a:gs pos="100000">
                <a:srgbClr val="EA805C"/>
              </a:gs>
            </a:gsLst>
            <a:lin ang="5400000" scaled="0"/>
          </a:gradFill>
          <a:ln w="12700" cap="rnd" cmpd="sng">
            <a:solidFill>
              <a:schemeClr val="accent4"/>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440"/>
              <a:buChar char="►"/>
            </a:pPr>
            <a:r>
              <a:rPr lang="en-IN">
                <a:solidFill>
                  <a:schemeClr val="dk1"/>
                </a:solidFill>
                <a:latin typeface="Times New Roman"/>
                <a:ea typeface="Times New Roman"/>
                <a:cs typeface="Times New Roman"/>
                <a:sym typeface="Times New Roman"/>
              </a:rPr>
              <a:t>Knowledge of emotions and culture helps to make better decisions.</a:t>
            </a:r>
            <a:endParaRPr/>
          </a:p>
          <a:p>
            <a:pPr marL="342900" lvl="0" indent="-342900" algn="just" rtl="0">
              <a:lnSpc>
                <a:spcPct val="150000"/>
              </a:lnSpc>
              <a:spcBef>
                <a:spcPts val="1000"/>
              </a:spcBef>
              <a:spcAft>
                <a:spcPts val="0"/>
              </a:spcAft>
              <a:buSzPts val="1440"/>
              <a:buChar char="►"/>
            </a:pPr>
            <a:r>
              <a:rPr lang="en-IN">
                <a:solidFill>
                  <a:schemeClr val="dk1"/>
                </a:solidFill>
                <a:latin typeface="Times New Roman"/>
                <a:ea typeface="Times New Roman"/>
                <a:cs typeface="Times New Roman"/>
                <a:sym typeface="Times New Roman"/>
              </a:rPr>
              <a:t>Helps to handle conflicts in better manner.</a:t>
            </a:r>
            <a:endParaRPr/>
          </a:p>
          <a:p>
            <a:pPr marL="342900" lvl="0" indent="-342900" algn="just" rtl="0">
              <a:lnSpc>
                <a:spcPct val="150000"/>
              </a:lnSpc>
              <a:spcBef>
                <a:spcPts val="1000"/>
              </a:spcBef>
              <a:spcAft>
                <a:spcPts val="0"/>
              </a:spcAft>
              <a:buSzPts val="1440"/>
              <a:buChar char="►"/>
            </a:pPr>
            <a:r>
              <a:rPr lang="en-IN">
                <a:solidFill>
                  <a:schemeClr val="dk1"/>
                </a:solidFill>
                <a:latin typeface="Times New Roman"/>
                <a:ea typeface="Times New Roman"/>
                <a:cs typeface="Times New Roman"/>
                <a:sym typeface="Times New Roman"/>
              </a:rPr>
              <a:t>Creates culture of engagement and cooperation.</a:t>
            </a:r>
            <a:endParaRPr/>
          </a:p>
          <a:p>
            <a:pPr marL="342900" lvl="0" indent="-342900" algn="just" rtl="0">
              <a:lnSpc>
                <a:spcPct val="150000"/>
              </a:lnSpc>
              <a:spcBef>
                <a:spcPts val="1000"/>
              </a:spcBef>
              <a:spcAft>
                <a:spcPts val="0"/>
              </a:spcAft>
              <a:buSzPts val="1440"/>
              <a:buChar char="►"/>
            </a:pPr>
            <a:r>
              <a:rPr lang="en-IN">
                <a:solidFill>
                  <a:schemeClr val="dk1"/>
                </a:solidFill>
                <a:latin typeface="Times New Roman"/>
                <a:ea typeface="Times New Roman"/>
                <a:cs typeface="Times New Roman"/>
                <a:sym typeface="Times New Roman"/>
              </a:rPr>
              <a:t>Brings unity and better performance in teams. </a:t>
            </a:r>
            <a:endParaRPr/>
          </a:p>
        </p:txBody>
      </p:sp>
      <p:pic>
        <p:nvPicPr>
          <p:cNvPr id="234" name="Google Shape;234;p12" descr="Better Decisions On The Spot ..."/>
          <p:cNvPicPr preferRelativeResize="0"/>
          <p:nvPr/>
        </p:nvPicPr>
        <p:blipFill rotWithShape="1">
          <a:blip r:embed="rId3">
            <a:alphaModFix/>
          </a:blip>
          <a:srcRect/>
          <a:stretch/>
        </p:blipFill>
        <p:spPr>
          <a:xfrm>
            <a:off x="6664863" y="2397183"/>
            <a:ext cx="2857500" cy="2751594"/>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sp>
        <p:nvSpPr>
          <p:cNvPr id="240" name="Google Shape;240;p13"/>
          <p:cNvSpPr txBox="1">
            <a:spLocks noGrp="1"/>
          </p:cNvSpPr>
          <p:nvPr>
            <p:ph type="title"/>
          </p:nvPr>
        </p:nvSpPr>
        <p:spPr>
          <a:xfrm>
            <a:off x="0" y="0"/>
            <a:ext cx="12192000" cy="636104"/>
          </a:xfrm>
          <a:prstGeom prst="rect">
            <a:avLst/>
          </a:prstGeom>
          <a:gradFill>
            <a:gsLst>
              <a:gs pos="0">
                <a:srgbClr val="F4E3C1"/>
              </a:gs>
              <a:gs pos="88000">
                <a:srgbClr val="E9C15D"/>
              </a:gs>
              <a:gs pos="100000">
                <a:srgbClr val="E9C15D"/>
              </a:gs>
            </a:gsLst>
            <a:lin ang="5400000" scaled="0"/>
          </a:gradFill>
          <a:ln w="12700" cap="rnd" cmpd="sng">
            <a:solidFill>
              <a:schemeClr val="accent3"/>
            </a:solidFill>
            <a:prstDash val="solid"/>
            <a:round/>
            <a:headEnd type="none" w="sm" len="sm"/>
            <a:tailEnd type="none" w="sm" len="sm"/>
          </a:ln>
        </p:spPr>
        <p:txBody>
          <a:bodyPr spcFirstLastPara="1" wrap="square" lIns="91425" tIns="45700" rIns="91425" bIns="45700" anchor="t" anchorCtr="0">
            <a:noAutofit/>
          </a:bodyPr>
          <a:lstStyle/>
          <a:p>
            <a:pPr marL="0" lvl="0" indent="0" algn="ctr" rtl="0">
              <a:spcBef>
                <a:spcPts val="0"/>
              </a:spcBef>
              <a:spcAft>
                <a:spcPts val="0"/>
              </a:spcAft>
              <a:buClr>
                <a:srgbClr val="FF0000"/>
              </a:buClr>
              <a:buSzPts val="3200"/>
              <a:buFont typeface="Algerian"/>
              <a:buNone/>
            </a:pPr>
            <a:r>
              <a:rPr lang="en-IN" sz="3200" b="1">
                <a:solidFill>
                  <a:srgbClr val="FF0000"/>
                </a:solidFill>
                <a:latin typeface="Algerian"/>
                <a:ea typeface="Algerian"/>
                <a:cs typeface="Algerian"/>
                <a:sym typeface="Algerian"/>
              </a:rPr>
              <a:t>Conclusion</a:t>
            </a:r>
            <a:br>
              <a:rPr lang="en-IN" sz="3200" b="1">
                <a:solidFill>
                  <a:srgbClr val="FF0000"/>
                </a:solidFill>
                <a:latin typeface="Algerian"/>
                <a:ea typeface="Algerian"/>
                <a:cs typeface="Algerian"/>
                <a:sym typeface="Algerian"/>
              </a:rPr>
            </a:br>
            <a:endParaRPr sz="3200">
              <a:solidFill>
                <a:srgbClr val="FF0000"/>
              </a:solidFill>
              <a:latin typeface="Algerian"/>
              <a:ea typeface="Algerian"/>
              <a:cs typeface="Algerian"/>
              <a:sym typeface="Algerian"/>
            </a:endParaRPr>
          </a:p>
        </p:txBody>
      </p:sp>
      <p:sp>
        <p:nvSpPr>
          <p:cNvPr id="241" name="Google Shape;241;p13"/>
          <p:cNvSpPr txBox="1">
            <a:spLocks noGrp="1"/>
          </p:cNvSpPr>
          <p:nvPr>
            <p:ph type="body" idx="1"/>
          </p:nvPr>
        </p:nvSpPr>
        <p:spPr>
          <a:xfrm>
            <a:off x="360031" y="2101761"/>
            <a:ext cx="4465653" cy="3573324"/>
          </a:xfrm>
          <a:prstGeom prst="rect">
            <a:avLst/>
          </a:prstGeom>
          <a:gradFill>
            <a:gsLst>
              <a:gs pos="0">
                <a:srgbClr val="F5CBC1"/>
              </a:gs>
              <a:gs pos="88000">
                <a:srgbClr val="EA805C"/>
              </a:gs>
              <a:gs pos="100000">
                <a:srgbClr val="EA805C"/>
              </a:gs>
            </a:gsLst>
            <a:lin ang="5400000" scaled="0"/>
          </a:gradFill>
          <a:ln w="12700" cap="rnd" cmpd="sng">
            <a:solidFill>
              <a:schemeClr val="accent4"/>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spcBef>
                <a:spcPts val="0"/>
              </a:spcBef>
              <a:spcAft>
                <a:spcPts val="0"/>
              </a:spcAft>
              <a:buSzPts val="1440"/>
              <a:buChar char="►"/>
            </a:pPr>
            <a:r>
              <a:rPr lang="en-IN">
                <a:solidFill>
                  <a:schemeClr val="dk1"/>
                </a:solidFill>
                <a:latin typeface="Times New Roman"/>
                <a:ea typeface="Times New Roman"/>
                <a:cs typeface="Times New Roman"/>
                <a:sym typeface="Times New Roman"/>
              </a:rPr>
              <a:t>Emotional and cultural intelligence have been the significant part of effective leadership.</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Daniel Goleman leadership model helps to understand and manage the human emotions.</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Better to understand and manage the emotions and culture as it helps to win trust and foster better relations.</a:t>
            </a:r>
            <a:endParaRPr/>
          </a:p>
          <a:p>
            <a:pPr marL="342900" lvl="0" indent="-342900" algn="just" rtl="0">
              <a:spcBef>
                <a:spcPts val="1000"/>
              </a:spcBef>
              <a:spcAft>
                <a:spcPts val="0"/>
              </a:spcAft>
              <a:buSzPts val="1440"/>
              <a:buChar char="►"/>
            </a:pPr>
            <a:r>
              <a:rPr lang="en-IN">
                <a:solidFill>
                  <a:schemeClr val="dk1"/>
                </a:solidFill>
                <a:latin typeface="Times New Roman"/>
                <a:ea typeface="Times New Roman"/>
                <a:cs typeface="Times New Roman"/>
                <a:sym typeface="Times New Roman"/>
              </a:rPr>
              <a:t>Helps in employee and customer engagement. </a:t>
            </a:r>
            <a:endParaRPr/>
          </a:p>
        </p:txBody>
      </p:sp>
      <p:pic>
        <p:nvPicPr>
          <p:cNvPr id="242" name="Google Shape;242;p13" descr="cultural differences in science"/>
          <p:cNvPicPr preferRelativeResize="0"/>
          <p:nvPr/>
        </p:nvPicPr>
        <p:blipFill rotWithShape="1">
          <a:blip r:embed="rId3">
            <a:alphaModFix/>
          </a:blip>
          <a:srcRect/>
          <a:stretch/>
        </p:blipFill>
        <p:spPr>
          <a:xfrm>
            <a:off x="6457121" y="2542292"/>
            <a:ext cx="3200400" cy="2400714"/>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14"/>
          <p:cNvSpPr txBox="1">
            <a:spLocks noGrp="1"/>
          </p:cNvSpPr>
          <p:nvPr>
            <p:ph type="title"/>
          </p:nvPr>
        </p:nvSpPr>
        <p:spPr>
          <a:xfrm>
            <a:off x="0" y="0"/>
            <a:ext cx="12192000" cy="815926"/>
          </a:xfrm>
          <a:prstGeom prst="rect">
            <a:avLst/>
          </a:prstGeom>
          <a:gradFill>
            <a:gsLst>
              <a:gs pos="0">
                <a:srgbClr val="F4E3C1"/>
              </a:gs>
              <a:gs pos="88000">
                <a:srgbClr val="E9C15D"/>
              </a:gs>
              <a:gs pos="100000">
                <a:srgbClr val="E9C15D"/>
              </a:gs>
            </a:gsLst>
            <a:lin ang="5400000" scaled="0"/>
          </a:gradFill>
          <a:ln w="12700" cap="rnd" cmpd="sng">
            <a:solidFill>
              <a:schemeClr val="accent3"/>
            </a:solidFill>
            <a:prstDash val="solid"/>
            <a:round/>
            <a:headEnd type="none" w="sm" len="sm"/>
            <a:tailEnd type="none" w="sm" len="sm"/>
          </a:ln>
        </p:spPr>
        <p:txBody>
          <a:bodyPr spcFirstLastPara="1" wrap="square" lIns="91425" tIns="45700" rIns="91425" bIns="45700" anchor="t" anchorCtr="0">
            <a:noAutofit/>
          </a:bodyPr>
          <a:lstStyle/>
          <a:p>
            <a:pPr marL="0" lvl="0" indent="0" algn="ctr" rtl="0">
              <a:spcBef>
                <a:spcPts val="0"/>
              </a:spcBef>
              <a:spcAft>
                <a:spcPts val="0"/>
              </a:spcAft>
              <a:buClr>
                <a:srgbClr val="FF0000"/>
              </a:buClr>
              <a:buSzPts val="3200"/>
              <a:buFont typeface="Algerian"/>
              <a:buNone/>
            </a:pPr>
            <a:r>
              <a:rPr lang="en-IN" sz="3200" b="1">
                <a:solidFill>
                  <a:srgbClr val="FF0000"/>
                </a:solidFill>
                <a:latin typeface="Algerian"/>
                <a:ea typeface="Algerian"/>
                <a:cs typeface="Algerian"/>
                <a:sym typeface="Algerian"/>
              </a:rPr>
              <a:t>References</a:t>
            </a:r>
            <a:r>
              <a:rPr lang="en-IN" sz="3200" b="1">
                <a:solidFill>
                  <a:schemeClr val="dk1"/>
                </a:solidFill>
                <a:latin typeface="Algerian"/>
                <a:ea typeface="Algerian"/>
                <a:cs typeface="Algerian"/>
                <a:sym typeface="Algerian"/>
              </a:rPr>
              <a:t> </a:t>
            </a:r>
            <a:br>
              <a:rPr lang="en-IN" sz="3200" b="1">
                <a:solidFill>
                  <a:schemeClr val="dk1"/>
                </a:solidFill>
                <a:latin typeface="Algerian"/>
                <a:ea typeface="Algerian"/>
                <a:cs typeface="Algerian"/>
                <a:sym typeface="Algerian"/>
              </a:rPr>
            </a:br>
            <a:endParaRPr sz="3200">
              <a:latin typeface="Algerian"/>
              <a:ea typeface="Algerian"/>
              <a:cs typeface="Algerian"/>
              <a:sym typeface="Algerian"/>
            </a:endParaRPr>
          </a:p>
        </p:txBody>
      </p:sp>
      <p:sp>
        <p:nvSpPr>
          <p:cNvPr id="249" name="Google Shape;249;p14"/>
          <p:cNvSpPr txBox="1">
            <a:spLocks noGrp="1"/>
          </p:cNvSpPr>
          <p:nvPr>
            <p:ph type="body" idx="1"/>
          </p:nvPr>
        </p:nvSpPr>
        <p:spPr>
          <a:xfrm>
            <a:off x="397822" y="1041035"/>
            <a:ext cx="11396356" cy="5317561"/>
          </a:xfrm>
          <a:prstGeom prst="rect">
            <a:avLst/>
          </a:prstGeom>
          <a:gradFill>
            <a:gsLst>
              <a:gs pos="0">
                <a:srgbClr val="F5CBC1"/>
              </a:gs>
              <a:gs pos="88000">
                <a:srgbClr val="EA805C"/>
              </a:gs>
              <a:gs pos="100000">
                <a:srgbClr val="EA805C"/>
              </a:gs>
            </a:gsLst>
            <a:lin ang="5400000" scaled="0"/>
          </a:gradFill>
          <a:ln w="12700" cap="rnd" cmpd="sng">
            <a:solidFill>
              <a:schemeClr val="accent4"/>
            </a:solidFill>
            <a:prstDash val="solid"/>
            <a:round/>
            <a:headEnd type="none" w="sm" len="sm"/>
            <a:tailEnd type="none" w="sm" len="sm"/>
          </a:ln>
        </p:spPr>
        <p:txBody>
          <a:bodyPr spcFirstLastPara="1" wrap="square" lIns="91425" tIns="45700" rIns="91425" bIns="45700" anchor="t" anchorCtr="0">
            <a:normAutofit fontScale="92500" lnSpcReduction="20000"/>
          </a:bodyPr>
          <a:lstStyle/>
          <a:p>
            <a:pPr marL="342900" lvl="0" indent="-342900" algn="just" rtl="0">
              <a:spcBef>
                <a:spcPts val="0"/>
              </a:spcBef>
              <a:spcAft>
                <a:spcPts val="0"/>
              </a:spcAft>
              <a:buSzPct val="80000"/>
              <a:buChar char="►"/>
            </a:pPr>
            <a:r>
              <a:rPr lang="en-IN">
                <a:solidFill>
                  <a:schemeClr val="dk1"/>
                </a:solidFill>
                <a:latin typeface="Times New Roman"/>
                <a:ea typeface="Times New Roman"/>
                <a:cs typeface="Times New Roman"/>
                <a:sym typeface="Times New Roman"/>
              </a:rPr>
              <a:t>Els, B. and Jacobs, M., 2023. Unravelling the interplay of authentic leadership, emotional intelligence, cultural intelligence and psychological well-being. </a:t>
            </a:r>
            <a:r>
              <a:rPr lang="en-IN" i="1">
                <a:solidFill>
                  <a:schemeClr val="dk1"/>
                </a:solidFill>
                <a:latin typeface="Times New Roman"/>
                <a:ea typeface="Times New Roman"/>
                <a:cs typeface="Times New Roman"/>
                <a:sym typeface="Times New Roman"/>
              </a:rPr>
              <a:t>SA Journal of Industrial Psychology, </a:t>
            </a:r>
            <a:r>
              <a:rPr lang="en-IN">
                <a:solidFill>
                  <a:schemeClr val="dk1"/>
                </a:solidFill>
                <a:latin typeface="Times New Roman"/>
                <a:ea typeface="Times New Roman"/>
                <a:cs typeface="Times New Roman"/>
                <a:sym typeface="Times New Roman"/>
              </a:rPr>
              <a:t>49, p.2095.</a:t>
            </a:r>
            <a:endParaRPr>
              <a:latin typeface="Times New Roman"/>
              <a:ea typeface="Times New Roman"/>
              <a:cs typeface="Times New Roman"/>
              <a:sym typeface="Times New Roman"/>
            </a:endParaRPr>
          </a:p>
          <a:p>
            <a:pPr marL="342900" lvl="0" indent="-342900" algn="just" rtl="0">
              <a:spcBef>
                <a:spcPts val="1000"/>
              </a:spcBef>
              <a:spcAft>
                <a:spcPts val="0"/>
              </a:spcAft>
              <a:buSzPct val="80000"/>
              <a:buChar char="►"/>
            </a:pPr>
            <a:r>
              <a:rPr lang="en-IN">
                <a:solidFill>
                  <a:schemeClr val="dk1"/>
                </a:solidFill>
                <a:latin typeface="Times New Roman"/>
                <a:ea typeface="Times New Roman"/>
                <a:cs typeface="Times New Roman"/>
                <a:sym typeface="Times New Roman"/>
              </a:rPr>
              <a:t>Gatty, (20234). Why Cultural Intelligence Matters In Leadership. Available at: </a:t>
            </a:r>
            <a:r>
              <a:rPr lang="en-IN" u="sng">
                <a:solidFill>
                  <a:schemeClr val="dk1"/>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https://www.forbes.com/councils/forbescoachescouncil/2023/11/17/why-cultural-intelligence-matters-in-leadership/</a:t>
            </a:r>
            <a:r>
              <a:rPr lang="en-IN">
                <a:solidFill>
                  <a:schemeClr val="dk1"/>
                </a:solidFill>
                <a:latin typeface="Times New Roman"/>
                <a:ea typeface="Times New Roman"/>
                <a:cs typeface="Times New Roman"/>
                <a:sym typeface="Times New Roman"/>
              </a:rPr>
              <a:t> [Accessed on: 2nd May 2026]</a:t>
            </a:r>
            <a:endParaRPr>
              <a:latin typeface="Times New Roman"/>
              <a:ea typeface="Times New Roman"/>
              <a:cs typeface="Times New Roman"/>
              <a:sym typeface="Times New Roman"/>
            </a:endParaRPr>
          </a:p>
          <a:p>
            <a:pPr marL="342900" lvl="0" indent="-342900" algn="just" rtl="0">
              <a:spcBef>
                <a:spcPts val="1000"/>
              </a:spcBef>
              <a:spcAft>
                <a:spcPts val="0"/>
              </a:spcAft>
              <a:buSzPct val="80000"/>
              <a:buChar char="►"/>
            </a:pPr>
            <a:r>
              <a:rPr lang="en-IN">
                <a:solidFill>
                  <a:schemeClr val="dk1"/>
                </a:solidFill>
                <a:latin typeface="Times New Roman"/>
                <a:ea typeface="Times New Roman"/>
                <a:cs typeface="Times New Roman"/>
                <a:sym typeface="Times New Roman"/>
              </a:rPr>
              <a:t>Goleman, D. and Cherniss, C., 2024. Optimal leadership and emotional intelligence. Leader to Leader, 2024(113), pp.7-12.</a:t>
            </a:r>
            <a:endParaRPr>
              <a:latin typeface="Times New Roman"/>
              <a:ea typeface="Times New Roman"/>
              <a:cs typeface="Times New Roman"/>
              <a:sym typeface="Times New Roman"/>
            </a:endParaRPr>
          </a:p>
          <a:p>
            <a:pPr marL="342900" lvl="0" indent="-342900" algn="just" rtl="0">
              <a:spcBef>
                <a:spcPts val="1000"/>
              </a:spcBef>
              <a:spcAft>
                <a:spcPts val="0"/>
              </a:spcAft>
              <a:buSzPct val="80000"/>
              <a:buChar char="►"/>
            </a:pPr>
            <a:r>
              <a:rPr lang="en-IN">
                <a:solidFill>
                  <a:schemeClr val="dk1"/>
                </a:solidFill>
                <a:latin typeface="Times New Roman"/>
                <a:ea typeface="Times New Roman"/>
                <a:cs typeface="Times New Roman"/>
                <a:sym typeface="Times New Roman"/>
              </a:rPr>
              <a:t>Hassan, Z. and Hamid, Z.A., 2025. Mediating Influence of Knowledge Sharing Behaviour of Pharmaceutical Leaders on the Relationship Between Cultural Intelligence Dimensions and Leadership Effectiveness. </a:t>
            </a:r>
            <a:r>
              <a:rPr lang="en-IN" i="1">
                <a:solidFill>
                  <a:schemeClr val="dk1"/>
                </a:solidFill>
                <a:latin typeface="Times New Roman"/>
                <a:ea typeface="Times New Roman"/>
                <a:cs typeface="Times New Roman"/>
                <a:sym typeface="Times New Roman"/>
              </a:rPr>
              <a:t>International Journal of Research and Innovation in Social Science</a:t>
            </a:r>
            <a:r>
              <a:rPr lang="en-IN">
                <a:solidFill>
                  <a:schemeClr val="dk1"/>
                </a:solidFill>
                <a:latin typeface="Times New Roman"/>
                <a:ea typeface="Times New Roman"/>
                <a:cs typeface="Times New Roman"/>
                <a:sym typeface="Times New Roman"/>
              </a:rPr>
              <a:t>, IX.</a:t>
            </a:r>
            <a:endParaRPr>
              <a:latin typeface="Times New Roman"/>
              <a:ea typeface="Times New Roman"/>
              <a:cs typeface="Times New Roman"/>
              <a:sym typeface="Times New Roman"/>
            </a:endParaRPr>
          </a:p>
          <a:p>
            <a:pPr marL="342900" lvl="0" indent="-342900" algn="just" rtl="0">
              <a:spcBef>
                <a:spcPts val="1000"/>
              </a:spcBef>
              <a:spcAft>
                <a:spcPts val="0"/>
              </a:spcAft>
              <a:buSzPct val="80000"/>
              <a:buChar char="►"/>
            </a:pPr>
            <a:r>
              <a:rPr lang="en-IN">
                <a:solidFill>
                  <a:schemeClr val="dk1"/>
                </a:solidFill>
                <a:latin typeface="Times New Roman"/>
                <a:ea typeface="Times New Roman"/>
                <a:cs typeface="Times New Roman"/>
                <a:sym typeface="Times New Roman"/>
              </a:rPr>
              <a:t>Iqbal, J., Asghar, M.Z., Ashraf, M.A. and Yi, X., 2022. The impacts of emotional intelligence on students’ study habits in blended learning environments: the mediating role of cognitive engagement during COVID-19. Behavioral sciences, 12(1), p.14. </a:t>
            </a:r>
            <a:endParaRPr>
              <a:latin typeface="Times New Roman"/>
              <a:ea typeface="Times New Roman"/>
              <a:cs typeface="Times New Roman"/>
              <a:sym typeface="Times New Roman"/>
            </a:endParaRPr>
          </a:p>
          <a:p>
            <a:pPr marL="342900" lvl="0" indent="-342900" algn="just" rtl="0">
              <a:spcBef>
                <a:spcPts val="1000"/>
              </a:spcBef>
              <a:spcAft>
                <a:spcPts val="0"/>
              </a:spcAft>
              <a:buSzPct val="80000"/>
              <a:buChar char="►"/>
            </a:pPr>
            <a:r>
              <a:rPr lang="en-IN">
                <a:solidFill>
                  <a:schemeClr val="dk1"/>
                </a:solidFill>
                <a:latin typeface="Times New Roman"/>
                <a:ea typeface="Times New Roman"/>
                <a:cs typeface="Times New Roman"/>
                <a:sym typeface="Times New Roman"/>
              </a:rPr>
              <a:t>Jain, R. and Ovais, D., 2025. Cross-cultural leadership in tech-driven world.</a:t>
            </a:r>
            <a:endParaRPr>
              <a:latin typeface="Times New Roman"/>
              <a:ea typeface="Times New Roman"/>
              <a:cs typeface="Times New Roman"/>
              <a:sym typeface="Times New Roman"/>
            </a:endParaRPr>
          </a:p>
          <a:p>
            <a:pPr marL="342900" lvl="0" indent="-342900" algn="just" rtl="0">
              <a:spcBef>
                <a:spcPts val="1000"/>
              </a:spcBef>
              <a:spcAft>
                <a:spcPts val="0"/>
              </a:spcAft>
              <a:buSzPct val="80000"/>
              <a:buChar char="►"/>
            </a:pPr>
            <a:r>
              <a:rPr lang="en-IN">
                <a:solidFill>
                  <a:schemeClr val="dk1"/>
                </a:solidFill>
                <a:latin typeface="Times New Roman"/>
                <a:ea typeface="Times New Roman"/>
                <a:cs typeface="Times New Roman"/>
                <a:sym typeface="Times New Roman"/>
              </a:rPr>
              <a:t>Singh, A., Prabhakar, R. and Kiran, J.S., 2022. Emotional intelligence: A literature review of its concept, models, and measures. </a:t>
            </a:r>
            <a:r>
              <a:rPr lang="en-IN" i="1">
                <a:solidFill>
                  <a:schemeClr val="dk1"/>
                </a:solidFill>
                <a:latin typeface="Times New Roman"/>
                <a:ea typeface="Times New Roman"/>
                <a:cs typeface="Times New Roman"/>
                <a:sym typeface="Times New Roman"/>
              </a:rPr>
              <a:t>Journal of Positive School Psychology</a:t>
            </a:r>
            <a:r>
              <a:rPr lang="en-IN">
                <a:solidFill>
                  <a:schemeClr val="dk1"/>
                </a:solidFill>
                <a:latin typeface="Times New Roman"/>
                <a:ea typeface="Times New Roman"/>
                <a:cs typeface="Times New Roman"/>
                <a:sym typeface="Times New Roman"/>
              </a:rPr>
              <a:t>, 6(10).</a:t>
            </a:r>
            <a:endParaRPr>
              <a:latin typeface="Times New Roman"/>
              <a:ea typeface="Times New Roman"/>
              <a:cs typeface="Times New Roman"/>
              <a:sym typeface="Times New Roman"/>
            </a:endParaRPr>
          </a:p>
          <a:p>
            <a:pPr marL="342900" lvl="0" indent="-342900" algn="just" rtl="0">
              <a:spcBef>
                <a:spcPts val="1000"/>
              </a:spcBef>
              <a:spcAft>
                <a:spcPts val="0"/>
              </a:spcAft>
              <a:buSzPct val="80000"/>
              <a:buChar char="►"/>
            </a:pPr>
            <a:r>
              <a:rPr lang="en-IN">
                <a:solidFill>
                  <a:schemeClr val="dk1"/>
                </a:solidFill>
                <a:latin typeface="Times New Roman"/>
                <a:ea typeface="Times New Roman"/>
                <a:cs typeface="Times New Roman"/>
                <a:sym typeface="Times New Roman"/>
              </a:rPr>
              <a:t>Tan, K.T.L., Voon, M.L. and Ngui, K.S., 2022. Emotional intelligence and leadership effectiveness: A critical review for future research. Global Business and Management Research, 14(3s), pp.536-551.</a:t>
            </a:r>
            <a:endParaRPr>
              <a:latin typeface="Times New Roman"/>
              <a:ea typeface="Times New Roman"/>
              <a:cs typeface="Times New Roman"/>
              <a:sym typeface="Times New Roman"/>
            </a:endParaRPr>
          </a:p>
          <a:p>
            <a:pPr marL="342900" lvl="0" indent="-342900" algn="just" rtl="0">
              <a:spcBef>
                <a:spcPts val="1000"/>
              </a:spcBef>
              <a:spcAft>
                <a:spcPts val="0"/>
              </a:spcAft>
              <a:buSzPct val="80000"/>
              <a:buChar char="►"/>
            </a:pPr>
            <a:r>
              <a:rPr lang="en-IN">
                <a:solidFill>
                  <a:schemeClr val="dk1"/>
                </a:solidFill>
                <a:latin typeface="Times New Roman"/>
                <a:ea typeface="Times New Roman"/>
                <a:cs typeface="Times New Roman"/>
                <a:sym typeface="Times New Roman"/>
              </a:rPr>
              <a:t>Varvatsoulias, G., 2023. Investing cognitions in emotions? Is that what really matters? A methodological review on Daniel Goleman’s emotional intelligence book (1996) in line with cognitive-behavioural psychotherapeutic postulates. Education Sciences and Psychology, 3, pp.3-58.</a:t>
            </a:r>
            <a:endParaRPr>
              <a:latin typeface="Times New Roman"/>
              <a:ea typeface="Times New Roman"/>
              <a:cs typeface="Times New Roman"/>
              <a:sym typeface="Times New Roman"/>
            </a:endParaRPr>
          </a:p>
          <a:p>
            <a:pPr marL="342900" lvl="0" indent="-258318" algn="l" rtl="0">
              <a:spcBef>
                <a:spcPts val="1000"/>
              </a:spcBef>
              <a:spcAft>
                <a:spcPts val="0"/>
              </a:spcAft>
              <a:buSzPct val="80000"/>
              <a:buNone/>
            </a:pPr>
            <a:endParaRPr>
              <a:latin typeface="Times New Roman"/>
              <a:ea typeface="Times New Roman"/>
              <a:cs typeface="Times New Roman"/>
              <a:sym typeface="Times New Roman"/>
            </a:endParaRPr>
          </a:p>
          <a:p>
            <a:pPr marL="0" lvl="0" indent="0" algn="l" rtl="0">
              <a:spcBef>
                <a:spcPts val="1000"/>
              </a:spcBef>
              <a:spcAft>
                <a:spcPts val="0"/>
              </a:spcAft>
              <a:buSzPct val="80000"/>
              <a:buNone/>
            </a:pPr>
            <a:endParaRPr>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pic>
        <p:nvPicPr>
          <p:cNvPr id="254" name="Google Shape;254;p15" descr="Thank you Images - Free Download on Freepik"/>
          <p:cNvPicPr preferRelativeResize="0"/>
          <p:nvPr/>
        </p:nvPicPr>
        <p:blipFill rotWithShape="1">
          <a:blip r:embed="rId3">
            <a:alphaModFix/>
          </a:blip>
          <a:srcRect/>
          <a:stretch/>
        </p:blipFill>
        <p:spPr>
          <a:xfrm>
            <a:off x="2271713" y="1600201"/>
            <a:ext cx="5510213" cy="3400425"/>
          </a:xfrm>
          <a:prstGeom prst="rect">
            <a:avLst/>
          </a:prstGeom>
          <a:solidFill>
            <a:schemeClr val="accent4"/>
          </a:solidFill>
          <a:ln w="19050" cap="rnd" cmpd="sng">
            <a:solidFill>
              <a:srgbClr val="612B0A"/>
            </a:solidFill>
            <a:prstDash val="solid"/>
            <a:round/>
            <a:headEnd type="none" w="sm" len="sm"/>
            <a:tailEnd type="none" w="sm" len="sm"/>
          </a:ln>
        </p:spPr>
      </p:pic>
    </p:spTree>
  </p:cSld>
  <p:clrMapOvr>
    <a:masterClrMapping/>
  </p:clrMapOvr>
</p:sld>
</file>

<file path=ppt/theme/theme1.xml><?xml version="1.0" encoding="utf-8"?>
<a:theme xmlns:a="http://schemas.openxmlformats.org/drawingml/2006/main" name="Facet">
  <a:themeElements>
    <a:clrScheme name="Facet">
      <a:dk1>
        <a:srgbClr val="000000"/>
      </a:dk1>
      <a:lt1>
        <a:srgbClr val="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15</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Facet</vt:lpstr>
      <vt:lpstr>Leadership and Management Theory and Practice    Florentina Cosma Lecturer: Olu Adegbite   </vt:lpstr>
      <vt:lpstr>Table of Contents </vt:lpstr>
      <vt:lpstr>Introduction </vt:lpstr>
      <vt:lpstr>Importance of Emotional and Cultural Intelligence in leadership  </vt:lpstr>
      <vt:lpstr>Continuation</vt:lpstr>
      <vt:lpstr>Daniel Goleman Model of Emotional Intelligence  </vt:lpstr>
      <vt:lpstr>Continuation</vt:lpstr>
      <vt:lpstr>The Four Dimensional Model of Cultural Intelligence  </vt:lpstr>
      <vt:lpstr>Continuation</vt:lpstr>
      <vt:lpstr>Role of such skills in contribution to effective leadership </vt:lpstr>
      <vt:lpstr>Continuation</vt:lpstr>
      <vt:lpstr>Continuation</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Management Theory and Practice    Florentina Cosma Lecturer: Olu Adegbite   </dc:title>
  <dc:creator>123</dc:creator>
  <cp:lastModifiedBy>Florentina Cosma (2213581)</cp:lastModifiedBy>
  <cp:revision>2</cp:revision>
  <dcterms:created xsi:type="dcterms:W3CDTF">2026-02-26T10:12:01Z</dcterms:created>
  <dcterms:modified xsi:type="dcterms:W3CDTF">2026-06-19T15:54:05Z</dcterms:modified>
</cp:coreProperties>
</file>