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Lst>
  <p:sldSz cx="20159663" cy="201596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6515" autoAdjust="0"/>
    <p:restoredTop sz="94660"/>
  </p:normalViewPr>
  <p:slideViewPr>
    <p:cSldViewPr snapToGrid="0">
      <p:cViewPr varScale="1">
        <p:scale>
          <a:sx n="25" d="100"/>
          <a:sy n="25" d="100"/>
        </p:scale>
        <p:origin x="2707"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11975" y="3299280"/>
            <a:ext cx="17135714" cy="7018549"/>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2519958" y="10588491"/>
            <a:ext cx="15119747" cy="4867250"/>
          </a:xfrm>
        </p:spPr>
        <p:txBody>
          <a:bodyPr/>
          <a:lstStyle>
            <a:lvl1pPr marL="0" indent="0" algn="ctr">
              <a:buNone/>
              <a:defRPr sz="5291"/>
            </a:lvl1pPr>
            <a:lvl2pPr marL="1007989" indent="0" algn="ctr">
              <a:buNone/>
              <a:defRPr sz="4409"/>
            </a:lvl2pPr>
            <a:lvl3pPr marL="2015978" indent="0" algn="ctr">
              <a:buNone/>
              <a:defRPr sz="3968"/>
            </a:lvl3pPr>
            <a:lvl4pPr marL="3023967" indent="0" algn="ctr">
              <a:buNone/>
              <a:defRPr sz="3528"/>
            </a:lvl4pPr>
            <a:lvl5pPr marL="4031955" indent="0" algn="ctr">
              <a:buNone/>
              <a:defRPr sz="3528"/>
            </a:lvl5pPr>
            <a:lvl6pPr marL="5039944" indent="0" algn="ctr">
              <a:buNone/>
              <a:defRPr sz="3528"/>
            </a:lvl6pPr>
            <a:lvl7pPr marL="6047933" indent="0" algn="ctr">
              <a:buNone/>
              <a:defRPr sz="3528"/>
            </a:lvl7pPr>
            <a:lvl8pPr marL="7055922" indent="0" algn="ctr">
              <a:buNone/>
              <a:defRPr sz="3528"/>
            </a:lvl8pPr>
            <a:lvl9pPr marL="8063911" indent="0" algn="ctr">
              <a:buNone/>
              <a:defRPr sz="352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D7B269-96F6-411A-B65B-09CEE12727AC}"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2088233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D7B269-96F6-411A-B65B-09CEE12727AC}"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443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75478" y="5025922"/>
            <a:ext cx="17387709" cy="8385858"/>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375478" y="13491114"/>
            <a:ext cx="17387709" cy="4409925"/>
          </a:xfrm>
        </p:spPr>
        <p:txBody>
          <a:bodyPr/>
          <a:lstStyle>
            <a:lvl1pPr marL="0" indent="0">
              <a:buNone/>
              <a:defRPr sz="5291">
                <a:solidFill>
                  <a:schemeClr val="tx1">
                    <a:tint val="82000"/>
                  </a:schemeClr>
                </a:solidFill>
              </a:defRPr>
            </a:lvl1pPr>
            <a:lvl2pPr marL="1007989" indent="0">
              <a:buNone/>
              <a:defRPr sz="4409">
                <a:solidFill>
                  <a:schemeClr val="tx1">
                    <a:tint val="82000"/>
                  </a:schemeClr>
                </a:solidFill>
              </a:defRPr>
            </a:lvl2pPr>
            <a:lvl3pPr marL="2015978" indent="0">
              <a:buNone/>
              <a:defRPr sz="3968">
                <a:solidFill>
                  <a:schemeClr val="tx1">
                    <a:tint val="82000"/>
                  </a:schemeClr>
                </a:solidFill>
              </a:defRPr>
            </a:lvl3pPr>
            <a:lvl4pPr marL="3023967" indent="0">
              <a:buNone/>
              <a:defRPr sz="3528">
                <a:solidFill>
                  <a:schemeClr val="tx1">
                    <a:tint val="82000"/>
                  </a:schemeClr>
                </a:solidFill>
              </a:defRPr>
            </a:lvl4pPr>
            <a:lvl5pPr marL="4031955" indent="0">
              <a:buNone/>
              <a:defRPr sz="3528">
                <a:solidFill>
                  <a:schemeClr val="tx1">
                    <a:tint val="82000"/>
                  </a:schemeClr>
                </a:solidFill>
              </a:defRPr>
            </a:lvl5pPr>
            <a:lvl6pPr marL="5039944" indent="0">
              <a:buNone/>
              <a:defRPr sz="3528">
                <a:solidFill>
                  <a:schemeClr val="tx1">
                    <a:tint val="82000"/>
                  </a:schemeClr>
                </a:solidFill>
              </a:defRPr>
            </a:lvl6pPr>
            <a:lvl7pPr marL="6047933" indent="0">
              <a:buNone/>
              <a:defRPr sz="3528">
                <a:solidFill>
                  <a:schemeClr val="tx1">
                    <a:tint val="82000"/>
                  </a:schemeClr>
                </a:solidFill>
              </a:defRPr>
            </a:lvl7pPr>
            <a:lvl8pPr marL="7055922" indent="0">
              <a:buNone/>
              <a:defRPr sz="3528">
                <a:solidFill>
                  <a:schemeClr val="tx1">
                    <a:tint val="82000"/>
                  </a:schemeClr>
                </a:solidFill>
              </a:defRPr>
            </a:lvl8pPr>
            <a:lvl9pPr marL="8063911" indent="0">
              <a:buNone/>
              <a:defRPr sz="3528">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D7B269-96F6-411A-B65B-09CEE12727AC}"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2994113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85977" y="5366577"/>
            <a:ext cx="8567857" cy="127911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205829" y="5366577"/>
            <a:ext cx="8567857" cy="127911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D7B269-96F6-411A-B65B-09CEE12727AC}"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2785415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88603" y="1073320"/>
            <a:ext cx="17387709" cy="389660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88605" y="4941919"/>
            <a:ext cx="8528481" cy="2421958"/>
          </a:xfrm>
        </p:spPr>
        <p:txBody>
          <a:bodyPr anchor="b"/>
          <a:lstStyle>
            <a:lvl1pPr marL="0" indent="0">
              <a:buNone/>
              <a:defRPr sz="5291" b="1"/>
            </a:lvl1pPr>
            <a:lvl2pPr marL="1007989" indent="0">
              <a:buNone/>
              <a:defRPr sz="4409" b="1"/>
            </a:lvl2pPr>
            <a:lvl3pPr marL="2015978" indent="0">
              <a:buNone/>
              <a:defRPr sz="3968" b="1"/>
            </a:lvl3pPr>
            <a:lvl4pPr marL="3023967" indent="0">
              <a:buNone/>
              <a:defRPr sz="3528" b="1"/>
            </a:lvl4pPr>
            <a:lvl5pPr marL="4031955" indent="0">
              <a:buNone/>
              <a:defRPr sz="3528" b="1"/>
            </a:lvl5pPr>
            <a:lvl6pPr marL="5039944" indent="0">
              <a:buNone/>
              <a:defRPr sz="3528" b="1"/>
            </a:lvl6pPr>
            <a:lvl7pPr marL="6047933" indent="0">
              <a:buNone/>
              <a:defRPr sz="3528" b="1"/>
            </a:lvl7pPr>
            <a:lvl8pPr marL="7055922" indent="0">
              <a:buNone/>
              <a:defRPr sz="3528" b="1"/>
            </a:lvl8pPr>
            <a:lvl9pPr marL="8063911" indent="0">
              <a:buNone/>
              <a:defRPr sz="3528" b="1"/>
            </a:lvl9pPr>
          </a:lstStyle>
          <a:p>
            <a:pPr lvl="0"/>
            <a:r>
              <a:rPr lang="en-US"/>
              <a:t>Click to edit Master text styles</a:t>
            </a:r>
          </a:p>
        </p:txBody>
      </p:sp>
      <p:sp>
        <p:nvSpPr>
          <p:cNvPr id="4" name="Content Placeholder 3"/>
          <p:cNvSpPr>
            <a:spLocks noGrp="1"/>
          </p:cNvSpPr>
          <p:nvPr>
            <p:ph sz="half" idx="2"/>
          </p:nvPr>
        </p:nvSpPr>
        <p:spPr>
          <a:xfrm>
            <a:off x="1388605" y="7363877"/>
            <a:ext cx="8528481" cy="10831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205830" y="4941919"/>
            <a:ext cx="8570483" cy="2421958"/>
          </a:xfrm>
        </p:spPr>
        <p:txBody>
          <a:bodyPr anchor="b"/>
          <a:lstStyle>
            <a:lvl1pPr marL="0" indent="0">
              <a:buNone/>
              <a:defRPr sz="5291" b="1"/>
            </a:lvl1pPr>
            <a:lvl2pPr marL="1007989" indent="0">
              <a:buNone/>
              <a:defRPr sz="4409" b="1"/>
            </a:lvl2pPr>
            <a:lvl3pPr marL="2015978" indent="0">
              <a:buNone/>
              <a:defRPr sz="3968" b="1"/>
            </a:lvl3pPr>
            <a:lvl4pPr marL="3023967" indent="0">
              <a:buNone/>
              <a:defRPr sz="3528" b="1"/>
            </a:lvl4pPr>
            <a:lvl5pPr marL="4031955" indent="0">
              <a:buNone/>
              <a:defRPr sz="3528" b="1"/>
            </a:lvl5pPr>
            <a:lvl6pPr marL="5039944" indent="0">
              <a:buNone/>
              <a:defRPr sz="3528" b="1"/>
            </a:lvl6pPr>
            <a:lvl7pPr marL="6047933" indent="0">
              <a:buNone/>
              <a:defRPr sz="3528" b="1"/>
            </a:lvl7pPr>
            <a:lvl8pPr marL="7055922" indent="0">
              <a:buNone/>
              <a:defRPr sz="3528" b="1"/>
            </a:lvl8pPr>
            <a:lvl9pPr marL="8063911" indent="0">
              <a:buNone/>
              <a:defRPr sz="3528" b="1"/>
            </a:lvl9pPr>
          </a:lstStyle>
          <a:p>
            <a:pPr lvl="0"/>
            <a:r>
              <a:rPr lang="en-US"/>
              <a:t>Click to edit Master text styles</a:t>
            </a:r>
          </a:p>
        </p:txBody>
      </p:sp>
      <p:sp>
        <p:nvSpPr>
          <p:cNvPr id="6" name="Content Placeholder 5"/>
          <p:cNvSpPr>
            <a:spLocks noGrp="1"/>
          </p:cNvSpPr>
          <p:nvPr>
            <p:ph sz="quarter" idx="4"/>
          </p:nvPr>
        </p:nvSpPr>
        <p:spPr>
          <a:xfrm>
            <a:off x="10205830" y="7363877"/>
            <a:ext cx="8570483" cy="10831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D7B269-96F6-411A-B65B-09CEE12727AC}"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1395511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D7B269-96F6-411A-B65B-09CEE12727AC}" type="datetimeFigureOut">
              <a:rPr lang="en-IN" smtClean="0"/>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1699858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D7B269-96F6-411A-B65B-09CEE12727AC}" type="datetimeFigureOut">
              <a:rPr lang="en-IN" smtClean="0"/>
              <a:t>28-07-2026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3532778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8603" y="1343978"/>
            <a:ext cx="6502016" cy="4703921"/>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8570483" y="2902623"/>
            <a:ext cx="10205829" cy="14326427"/>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88603" y="6047899"/>
            <a:ext cx="6502016" cy="11204481"/>
          </a:xfrm>
        </p:spPr>
        <p:txBody>
          <a:bodyPr/>
          <a:lstStyle>
            <a:lvl1pPr marL="0" indent="0">
              <a:buNone/>
              <a:defRPr sz="3528"/>
            </a:lvl1pPr>
            <a:lvl2pPr marL="1007989" indent="0">
              <a:buNone/>
              <a:defRPr sz="3087"/>
            </a:lvl2pPr>
            <a:lvl3pPr marL="2015978" indent="0">
              <a:buNone/>
              <a:defRPr sz="2646"/>
            </a:lvl3pPr>
            <a:lvl4pPr marL="3023967" indent="0">
              <a:buNone/>
              <a:defRPr sz="2205"/>
            </a:lvl4pPr>
            <a:lvl5pPr marL="4031955" indent="0">
              <a:buNone/>
              <a:defRPr sz="2205"/>
            </a:lvl5pPr>
            <a:lvl6pPr marL="5039944" indent="0">
              <a:buNone/>
              <a:defRPr sz="2205"/>
            </a:lvl6pPr>
            <a:lvl7pPr marL="6047933" indent="0">
              <a:buNone/>
              <a:defRPr sz="2205"/>
            </a:lvl7pPr>
            <a:lvl8pPr marL="7055922" indent="0">
              <a:buNone/>
              <a:defRPr sz="2205"/>
            </a:lvl8pPr>
            <a:lvl9pPr marL="8063911"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F5D7B269-96F6-411A-B65B-09CEE12727AC}"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1713640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8603" y="1343978"/>
            <a:ext cx="6502016" cy="4703921"/>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8570483" y="2902623"/>
            <a:ext cx="10205829" cy="14326427"/>
          </a:xfrm>
        </p:spPr>
        <p:txBody>
          <a:bodyPr anchor="t"/>
          <a:lstStyle>
            <a:lvl1pPr marL="0" indent="0">
              <a:buNone/>
              <a:defRPr sz="7055"/>
            </a:lvl1pPr>
            <a:lvl2pPr marL="1007989" indent="0">
              <a:buNone/>
              <a:defRPr sz="6173"/>
            </a:lvl2pPr>
            <a:lvl3pPr marL="2015978" indent="0">
              <a:buNone/>
              <a:defRPr sz="5291"/>
            </a:lvl3pPr>
            <a:lvl4pPr marL="3023967" indent="0">
              <a:buNone/>
              <a:defRPr sz="4409"/>
            </a:lvl4pPr>
            <a:lvl5pPr marL="4031955" indent="0">
              <a:buNone/>
              <a:defRPr sz="4409"/>
            </a:lvl5pPr>
            <a:lvl6pPr marL="5039944" indent="0">
              <a:buNone/>
              <a:defRPr sz="4409"/>
            </a:lvl6pPr>
            <a:lvl7pPr marL="6047933" indent="0">
              <a:buNone/>
              <a:defRPr sz="4409"/>
            </a:lvl7pPr>
            <a:lvl8pPr marL="7055922" indent="0">
              <a:buNone/>
              <a:defRPr sz="4409"/>
            </a:lvl8pPr>
            <a:lvl9pPr marL="8063911" indent="0">
              <a:buNone/>
              <a:defRPr sz="4409"/>
            </a:lvl9pPr>
          </a:lstStyle>
          <a:p>
            <a:r>
              <a:rPr lang="en-US"/>
              <a:t>Click icon to add picture</a:t>
            </a:r>
            <a:endParaRPr lang="en-US" dirty="0"/>
          </a:p>
        </p:txBody>
      </p:sp>
      <p:sp>
        <p:nvSpPr>
          <p:cNvPr id="4" name="Text Placeholder 3"/>
          <p:cNvSpPr>
            <a:spLocks noGrp="1"/>
          </p:cNvSpPr>
          <p:nvPr>
            <p:ph type="body" sz="half" idx="2"/>
          </p:nvPr>
        </p:nvSpPr>
        <p:spPr>
          <a:xfrm>
            <a:off x="1388603" y="6047899"/>
            <a:ext cx="6502016" cy="11204481"/>
          </a:xfrm>
        </p:spPr>
        <p:txBody>
          <a:bodyPr/>
          <a:lstStyle>
            <a:lvl1pPr marL="0" indent="0">
              <a:buNone/>
              <a:defRPr sz="3528"/>
            </a:lvl1pPr>
            <a:lvl2pPr marL="1007989" indent="0">
              <a:buNone/>
              <a:defRPr sz="3087"/>
            </a:lvl2pPr>
            <a:lvl3pPr marL="2015978" indent="0">
              <a:buNone/>
              <a:defRPr sz="2646"/>
            </a:lvl3pPr>
            <a:lvl4pPr marL="3023967" indent="0">
              <a:buNone/>
              <a:defRPr sz="2205"/>
            </a:lvl4pPr>
            <a:lvl5pPr marL="4031955" indent="0">
              <a:buNone/>
              <a:defRPr sz="2205"/>
            </a:lvl5pPr>
            <a:lvl6pPr marL="5039944" indent="0">
              <a:buNone/>
              <a:defRPr sz="2205"/>
            </a:lvl6pPr>
            <a:lvl7pPr marL="6047933" indent="0">
              <a:buNone/>
              <a:defRPr sz="2205"/>
            </a:lvl7pPr>
            <a:lvl8pPr marL="7055922" indent="0">
              <a:buNone/>
              <a:defRPr sz="2205"/>
            </a:lvl8pPr>
            <a:lvl9pPr marL="8063911" indent="0">
              <a:buNone/>
              <a:defRPr sz="2205"/>
            </a:lvl9pPr>
          </a:lstStyle>
          <a:p>
            <a:pPr lvl="0"/>
            <a:r>
              <a:rPr lang="en-US"/>
              <a:t>Click to edit Master text styles</a:t>
            </a:r>
          </a:p>
        </p:txBody>
      </p:sp>
      <p:sp>
        <p:nvSpPr>
          <p:cNvPr id="5" name="Date Placeholder 4"/>
          <p:cNvSpPr>
            <a:spLocks noGrp="1"/>
          </p:cNvSpPr>
          <p:nvPr>
            <p:ph type="dt" sz="half" idx="10"/>
          </p:nvPr>
        </p:nvSpPr>
        <p:spPr/>
        <p:txBody>
          <a:bodyPr/>
          <a:lstStyle/>
          <a:p>
            <a:fld id="{F5D7B269-96F6-411A-B65B-09CEE12727AC}"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1732359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D7B269-96F6-411A-B65B-09CEE12727AC}"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2035985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426760" y="1073315"/>
            <a:ext cx="4346927" cy="1708438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85978" y="1073315"/>
            <a:ext cx="12788786" cy="170843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D7B269-96F6-411A-B65B-09CEE12727AC}"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055AFA0-BD7E-44B6-A0F9-5E04DC136A8A}" type="slidenum">
              <a:rPr lang="en-IN" smtClean="0"/>
              <a:t>‹#›</a:t>
            </a:fld>
            <a:endParaRPr lang="en-IN"/>
          </a:p>
        </p:txBody>
      </p:sp>
    </p:spTree>
    <p:extLst>
      <p:ext uri="{BB962C8B-B14F-4D97-AF65-F5344CB8AC3E}">
        <p14:creationId xmlns:p14="http://schemas.microsoft.com/office/powerpoint/2010/main" val="1244993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85977" y="1073320"/>
            <a:ext cx="17387709" cy="389660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85977" y="5366577"/>
            <a:ext cx="17387709" cy="127911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85977" y="18685026"/>
            <a:ext cx="4535924" cy="1073315"/>
          </a:xfrm>
          <a:prstGeom prst="rect">
            <a:avLst/>
          </a:prstGeom>
        </p:spPr>
        <p:txBody>
          <a:bodyPr vert="horz" lIns="91440" tIns="45720" rIns="91440" bIns="45720" rtlCol="0" anchor="ctr"/>
          <a:lstStyle>
            <a:lvl1pPr algn="l">
              <a:defRPr sz="2646">
                <a:solidFill>
                  <a:schemeClr val="tx1">
                    <a:tint val="82000"/>
                  </a:schemeClr>
                </a:solidFill>
              </a:defRPr>
            </a:lvl1pPr>
          </a:lstStyle>
          <a:p>
            <a:fld id="{F5D7B269-96F6-411A-B65B-09CEE12727AC}" type="datetimeFigureOut">
              <a:rPr lang="en-IN" smtClean="0"/>
              <a:t>28-07-2026</a:t>
            </a:fld>
            <a:endParaRPr lang="en-IN"/>
          </a:p>
        </p:txBody>
      </p:sp>
      <p:sp>
        <p:nvSpPr>
          <p:cNvPr id="5" name="Footer Placeholder 4"/>
          <p:cNvSpPr>
            <a:spLocks noGrp="1"/>
          </p:cNvSpPr>
          <p:nvPr>
            <p:ph type="ftr" sz="quarter" idx="3"/>
          </p:nvPr>
        </p:nvSpPr>
        <p:spPr>
          <a:xfrm>
            <a:off x="6677889" y="18685026"/>
            <a:ext cx="6803886" cy="1073315"/>
          </a:xfrm>
          <a:prstGeom prst="rect">
            <a:avLst/>
          </a:prstGeom>
        </p:spPr>
        <p:txBody>
          <a:bodyPr vert="horz" lIns="91440" tIns="45720" rIns="91440" bIns="45720" rtlCol="0" anchor="ctr"/>
          <a:lstStyle>
            <a:lvl1pPr algn="ctr">
              <a:defRPr sz="2646">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14237762" y="18685026"/>
            <a:ext cx="4535924" cy="1073315"/>
          </a:xfrm>
          <a:prstGeom prst="rect">
            <a:avLst/>
          </a:prstGeom>
        </p:spPr>
        <p:txBody>
          <a:bodyPr vert="horz" lIns="91440" tIns="45720" rIns="91440" bIns="45720" rtlCol="0" anchor="ctr"/>
          <a:lstStyle>
            <a:lvl1pPr algn="r">
              <a:defRPr sz="2646">
                <a:solidFill>
                  <a:schemeClr val="tx1">
                    <a:tint val="82000"/>
                  </a:schemeClr>
                </a:solidFill>
              </a:defRPr>
            </a:lvl1pPr>
          </a:lstStyle>
          <a:p>
            <a:fld id="{9055AFA0-BD7E-44B6-A0F9-5E04DC136A8A}" type="slidenum">
              <a:rPr lang="en-IN" smtClean="0"/>
              <a:t>‹#›</a:t>
            </a:fld>
            <a:endParaRPr lang="en-IN"/>
          </a:p>
        </p:txBody>
      </p:sp>
    </p:spTree>
    <p:extLst>
      <p:ext uri="{BB962C8B-B14F-4D97-AF65-F5344CB8AC3E}">
        <p14:creationId xmlns:p14="http://schemas.microsoft.com/office/powerpoint/2010/main" val="541818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015978" rtl="0" eaLnBrk="1" latinLnBrk="0" hangingPunct="1">
        <a:lnSpc>
          <a:spcPct val="90000"/>
        </a:lnSpc>
        <a:spcBef>
          <a:spcPct val="0"/>
        </a:spcBef>
        <a:buNone/>
        <a:defRPr sz="9701" kern="1200">
          <a:solidFill>
            <a:schemeClr val="tx1"/>
          </a:solidFill>
          <a:latin typeface="+mj-lt"/>
          <a:ea typeface="+mj-ea"/>
          <a:cs typeface="+mj-cs"/>
        </a:defRPr>
      </a:lvl1pPr>
    </p:titleStyle>
    <p:bodyStyle>
      <a:lvl1pPr marL="503994" indent="-503994" algn="l" defTabSz="2015978"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83" indent="-503994" algn="l" defTabSz="2015978"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972" indent="-503994" algn="l" defTabSz="2015978"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961" indent="-503994" algn="l" defTabSz="2015978"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950" indent="-503994" algn="l" defTabSz="2015978"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939" indent="-503994" algn="l" defTabSz="2015978"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927" indent="-503994" algn="l" defTabSz="2015978"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916" indent="-503994" algn="l" defTabSz="2015978"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905" indent="-503994" algn="l" defTabSz="2015978"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978" rtl="0" eaLnBrk="1" latinLnBrk="0" hangingPunct="1">
        <a:defRPr sz="3968" kern="1200">
          <a:solidFill>
            <a:schemeClr val="tx1"/>
          </a:solidFill>
          <a:latin typeface="+mn-lt"/>
          <a:ea typeface="+mn-ea"/>
          <a:cs typeface="+mn-cs"/>
        </a:defRPr>
      </a:lvl1pPr>
      <a:lvl2pPr marL="1007989" algn="l" defTabSz="2015978" rtl="0" eaLnBrk="1" latinLnBrk="0" hangingPunct="1">
        <a:defRPr sz="3968" kern="1200">
          <a:solidFill>
            <a:schemeClr val="tx1"/>
          </a:solidFill>
          <a:latin typeface="+mn-lt"/>
          <a:ea typeface="+mn-ea"/>
          <a:cs typeface="+mn-cs"/>
        </a:defRPr>
      </a:lvl2pPr>
      <a:lvl3pPr marL="2015978" algn="l" defTabSz="2015978" rtl="0" eaLnBrk="1" latinLnBrk="0" hangingPunct="1">
        <a:defRPr sz="3968" kern="1200">
          <a:solidFill>
            <a:schemeClr val="tx1"/>
          </a:solidFill>
          <a:latin typeface="+mn-lt"/>
          <a:ea typeface="+mn-ea"/>
          <a:cs typeface="+mn-cs"/>
        </a:defRPr>
      </a:lvl3pPr>
      <a:lvl4pPr marL="3023967" algn="l" defTabSz="2015978" rtl="0" eaLnBrk="1" latinLnBrk="0" hangingPunct="1">
        <a:defRPr sz="3968" kern="1200">
          <a:solidFill>
            <a:schemeClr val="tx1"/>
          </a:solidFill>
          <a:latin typeface="+mn-lt"/>
          <a:ea typeface="+mn-ea"/>
          <a:cs typeface="+mn-cs"/>
        </a:defRPr>
      </a:lvl4pPr>
      <a:lvl5pPr marL="4031955" algn="l" defTabSz="2015978" rtl="0" eaLnBrk="1" latinLnBrk="0" hangingPunct="1">
        <a:defRPr sz="3968" kern="1200">
          <a:solidFill>
            <a:schemeClr val="tx1"/>
          </a:solidFill>
          <a:latin typeface="+mn-lt"/>
          <a:ea typeface="+mn-ea"/>
          <a:cs typeface="+mn-cs"/>
        </a:defRPr>
      </a:lvl5pPr>
      <a:lvl6pPr marL="5039944" algn="l" defTabSz="2015978" rtl="0" eaLnBrk="1" latinLnBrk="0" hangingPunct="1">
        <a:defRPr sz="3968" kern="1200">
          <a:solidFill>
            <a:schemeClr val="tx1"/>
          </a:solidFill>
          <a:latin typeface="+mn-lt"/>
          <a:ea typeface="+mn-ea"/>
          <a:cs typeface="+mn-cs"/>
        </a:defRPr>
      </a:lvl6pPr>
      <a:lvl7pPr marL="6047933" algn="l" defTabSz="2015978" rtl="0" eaLnBrk="1" latinLnBrk="0" hangingPunct="1">
        <a:defRPr sz="3968" kern="1200">
          <a:solidFill>
            <a:schemeClr val="tx1"/>
          </a:solidFill>
          <a:latin typeface="+mn-lt"/>
          <a:ea typeface="+mn-ea"/>
          <a:cs typeface="+mn-cs"/>
        </a:defRPr>
      </a:lvl7pPr>
      <a:lvl8pPr marL="7055922" algn="l" defTabSz="2015978" rtl="0" eaLnBrk="1" latinLnBrk="0" hangingPunct="1">
        <a:defRPr sz="3968" kern="1200">
          <a:solidFill>
            <a:schemeClr val="tx1"/>
          </a:solidFill>
          <a:latin typeface="+mn-lt"/>
          <a:ea typeface="+mn-ea"/>
          <a:cs typeface="+mn-cs"/>
        </a:defRPr>
      </a:lvl8pPr>
      <a:lvl9pPr marL="8063911" algn="l" defTabSz="2015978"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journals.sagepub.com/doi/abs/10.1177/20552076241255658" TargetMode="External"/><Relationship Id="rId13" Type="http://schemas.openxmlformats.org/officeDocument/2006/relationships/hyperlink" Target="https://www.cureus.com/articles/425478-the-association-between-physical-activity-and-obesity-a-systematic-review.pdf" TargetMode="External"/><Relationship Id="rId18" Type="http://schemas.openxmlformats.org/officeDocument/2006/relationships/hyperlink" Target="https://digital.nhs.uk/services/networks-and-connectivity-centre-of-excellence/connectivity-hub/advice-and-guidance/introduction-to-wireless-technologies-in-health/applications-and-benefits?__cf_chl_f_tk=eoYG1No5YuOomAaWjLtCdDv_DSn.qNzxy6zVWOQHia4-1784187958-1.0.1.1-ZGmgc_w_Ty_jwlf.qK1tyz1OBourJaeocZqVnauoGOo" TargetMode="External"/><Relationship Id="rId3" Type="http://schemas.openxmlformats.org/officeDocument/2006/relationships/image" Target="../media/image2.png"/><Relationship Id="rId7" Type="http://schemas.openxmlformats.org/officeDocument/2006/relationships/hyperlink" Target="https://doi.org/10.1016/j.hlpt.2024.100838" TargetMode="External"/><Relationship Id="rId12" Type="http://schemas.openxmlformats.org/officeDocument/2006/relationships/hyperlink" Target="https://doi.org/10.2196/35684" TargetMode="External"/><Relationship Id="rId17" Type="http://schemas.openxmlformats.org/officeDocument/2006/relationships/hyperlink" Target="https://www.nhs.uk/better-health/get-active/get-running-with-couch-to-5k/" TargetMode="External"/><Relationship Id="rId2" Type="http://schemas.openxmlformats.org/officeDocument/2006/relationships/image" Target="../media/image1.png"/><Relationship Id="rId16" Type="http://schemas.openxmlformats.org/officeDocument/2006/relationships/hyperlink" Target="https://www.england.nhs.uk/digital-weight-management/" TargetMode="External"/><Relationship Id="rId1" Type="http://schemas.openxmlformats.org/officeDocument/2006/relationships/slideLayout" Target="../slideLayouts/slideLayout1.xml"/><Relationship Id="rId6" Type="http://schemas.openxmlformats.org/officeDocument/2006/relationships/hyperlink" Target="https://doi.org/10.53022/oarjms.2024.7.1.0019" TargetMode="External"/><Relationship Id="rId11" Type="http://schemas.openxmlformats.org/officeDocument/2006/relationships/hyperlink" Target="https://doi.org/10.1186/s12889-025-25252-0" TargetMode="External"/><Relationship Id="rId5" Type="http://schemas.openxmlformats.org/officeDocument/2006/relationships/image" Target="../media/image4.png"/><Relationship Id="rId15" Type="http://schemas.openxmlformats.org/officeDocument/2006/relationships/hyperlink" Target="https://digital.nhs.uk/data-and-information/publications/statistical/health-survey-for-england/2024" TargetMode="External"/><Relationship Id="rId10" Type="http://schemas.openxmlformats.org/officeDocument/2006/relationships/hyperlink" Target="https://doi.org/10.1093/heapro/daae040" TargetMode="External"/><Relationship Id="rId19" Type="http://schemas.openxmlformats.org/officeDocument/2006/relationships/hyperlink" Target="https://www.who.int/teams/health-promotion/enhanced-wellbeing/first-global-conference" TargetMode="External"/><Relationship Id="rId4" Type="http://schemas.openxmlformats.org/officeDocument/2006/relationships/image" Target="../media/image3.png"/><Relationship Id="rId9" Type="http://schemas.openxmlformats.org/officeDocument/2006/relationships/hyperlink" Target="https://doi.org/10.3390/healthcare11121805" TargetMode="External"/><Relationship Id="rId14" Type="http://schemas.openxmlformats.org/officeDocument/2006/relationships/hyperlink" Target="https://www.england.nhs.uk/long-read/medical-devices-and-digital-t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55B391-8E92-0F68-FF9A-7F2BC5B98218}"/>
              </a:ext>
            </a:extLst>
          </p:cNvPr>
          <p:cNvSpPr/>
          <p:nvPr/>
        </p:nvSpPr>
        <p:spPr>
          <a:xfrm>
            <a:off x="0" y="0"/>
            <a:ext cx="20159663" cy="2107096"/>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chemeClr val="bg1"/>
                </a:solidFill>
                <a:latin typeface="Times New Roman" panose="02020603050405020304" pitchFamily="18" charset="0"/>
                <a:cs typeface="Times New Roman" panose="02020603050405020304" pitchFamily="18" charset="0"/>
              </a:rPr>
              <a:t>ActiveLifeStyle</a:t>
            </a:r>
            <a:r>
              <a:rPr lang="en-GB" sz="4000" dirty="0">
                <a:solidFill>
                  <a:schemeClr val="bg1"/>
                </a:solidFill>
                <a:latin typeface="Times New Roman" panose="02020603050405020304" pitchFamily="18" charset="0"/>
                <a:cs typeface="Times New Roman" panose="02020603050405020304" pitchFamily="18" charset="0"/>
              </a:rPr>
              <a:t> AI: An Intelligent Digital Health Intervention for Reducing Physical Inactivity and Obesity among UK Adults</a:t>
            </a:r>
          </a:p>
          <a:p>
            <a:pPr algn="ctr"/>
            <a:r>
              <a:rPr lang="en-GB" sz="4000">
                <a:solidFill>
                  <a:schemeClr val="bg1"/>
                </a:solidFill>
                <a:latin typeface="Times New Roman" panose="02020603050405020304" pitchFamily="18" charset="0"/>
                <a:cs typeface="Times New Roman" panose="02020603050405020304" pitchFamily="18" charset="0"/>
              </a:rPr>
              <a:t>Student id: 2529441</a:t>
            </a:r>
            <a:endParaRPr lang="en-IN" sz="4000"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8689B359-D0D5-B62F-8FD9-F2E794E905AA}"/>
              </a:ext>
            </a:extLst>
          </p:cNvPr>
          <p:cNvSpPr/>
          <p:nvPr/>
        </p:nvSpPr>
        <p:spPr>
          <a:xfrm>
            <a:off x="4731026" y="2242930"/>
            <a:ext cx="10813774" cy="3023256"/>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8600" indent="-228600" algn="just">
              <a:buAutoNum type="arabicPeriod"/>
            </a:pPr>
            <a:r>
              <a:rPr lang="en-IN" sz="1400" b="1" u="sng" dirty="0">
                <a:solidFill>
                  <a:schemeClr val="tx1"/>
                </a:solidFill>
                <a:latin typeface="Times New Roman" panose="02020603050405020304" pitchFamily="18" charset="0"/>
                <a:cs typeface="Times New Roman" panose="02020603050405020304" pitchFamily="18" charset="0"/>
              </a:rPr>
              <a:t>Background</a:t>
            </a:r>
            <a:r>
              <a:rPr lang="en-IN" sz="1200" b="1" dirty="0">
                <a:solidFill>
                  <a:schemeClr val="tx1"/>
                </a:solidFill>
                <a:latin typeface="Times New Roman" panose="02020603050405020304" pitchFamily="18" charset="0"/>
                <a:cs typeface="Times New Roman" panose="02020603050405020304" pitchFamily="18" charset="0"/>
              </a:rPr>
              <a:t> </a:t>
            </a:r>
          </a:p>
          <a:p>
            <a:pPr marL="228600" indent="-228600" algn="just">
              <a:buAutoNum type="arabicPeriod"/>
            </a:pPr>
            <a:endParaRPr lang="en-IN" sz="1200" dirty="0">
              <a:solidFill>
                <a:schemeClr val="tx1"/>
              </a:solidFill>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Physical inactivity and obesity continue to be among the biggest public health problems in the UK, leading to the development of type 2 diabetes, heart diseases, various types of cancer, and poor mental well-being (</a:t>
            </a:r>
            <a:r>
              <a:rPr lang="en-IN" sz="1200" dirty="0" err="1">
                <a:solidFill>
                  <a:schemeClr val="tx1"/>
                </a:solidFill>
                <a:latin typeface="Times New Roman" panose="02020603050405020304" pitchFamily="18" charset="0"/>
                <a:cs typeface="Times New Roman" panose="02020603050405020304" pitchFamily="18" charset="0"/>
              </a:rPr>
              <a:t>Mageit</a:t>
            </a:r>
            <a:r>
              <a:rPr lang="en-IN" sz="1200" dirty="0">
                <a:solidFill>
                  <a:schemeClr val="tx1"/>
                </a:solidFill>
                <a:latin typeface="Times New Roman" panose="02020603050405020304" pitchFamily="18" charset="0"/>
                <a:cs typeface="Times New Roman" panose="02020603050405020304" pitchFamily="18" charset="0"/>
              </a:rPr>
              <a:t> </a:t>
            </a:r>
            <a:r>
              <a:rPr lang="en-IN" sz="1200" i="1" dirty="0">
                <a:solidFill>
                  <a:schemeClr val="tx1"/>
                </a:solidFill>
                <a:latin typeface="Times New Roman" panose="02020603050405020304" pitchFamily="18" charset="0"/>
                <a:cs typeface="Times New Roman" panose="02020603050405020304" pitchFamily="18" charset="0"/>
              </a:rPr>
              <a:t>et al.</a:t>
            </a:r>
            <a:r>
              <a:rPr lang="en-IN" sz="1200" dirty="0">
                <a:solidFill>
                  <a:schemeClr val="tx1"/>
                </a:solidFill>
                <a:latin typeface="Times New Roman" panose="02020603050405020304" pitchFamily="18" charset="0"/>
                <a:cs typeface="Times New Roman" panose="02020603050405020304" pitchFamily="18" charset="0"/>
              </a:rPr>
              <a:t> 2025). ‘The Health Survey for England 2024’ indicates that 66% of adults in the UK are overweight and 30% of the population is obese, causing additional pressure on the NHS and resulting in increased healthcare costs in the UK (NHS, 2026a).</a:t>
            </a: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Although there are trends towards increased physical activity, socio-economic and demographic factors still contribute to inequalities in participation, demonstrating the need for equality-oriented approaches to health interventions. Previously implemented interventions included both non-digital and digital interventions. Community exercise referral schemes, behavioural counselling, dietary education and NHS weight management programmes are all traditional methods (NHS, 2026b). More recently, digital technologies have been used to enhance access and engagement with self-monitoring and physical activity promotion, with examples including the NHS Couch to 5K, NHS Better Health, wearable fitness trackers and mobile health apps (NHS, 2026c).</a:t>
            </a: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Based on these efforts, </a:t>
            </a:r>
            <a:r>
              <a:rPr lang="en-IN" sz="1200" dirty="0" err="1">
                <a:solidFill>
                  <a:schemeClr val="tx1"/>
                </a:solidFill>
                <a:latin typeface="Times New Roman" panose="02020603050405020304" pitchFamily="18" charset="0"/>
                <a:cs typeface="Times New Roman" panose="02020603050405020304" pitchFamily="18" charset="0"/>
              </a:rPr>
              <a:t>ActiveLifeStyle</a:t>
            </a:r>
            <a:r>
              <a:rPr lang="en-IN" sz="1200" dirty="0">
                <a:solidFill>
                  <a:schemeClr val="tx1"/>
                </a:solidFill>
                <a:latin typeface="Times New Roman" panose="02020603050405020304" pitchFamily="18" charset="0"/>
                <a:cs typeface="Times New Roman" panose="02020603050405020304" pitchFamily="18" charset="0"/>
              </a:rPr>
              <a:t> AI is an intelligent digital health intervention integrating AI, personalised exercise, wearable technology, predictive analytics, nutrition guidance and behavioural monitoring. The platform provides adaptive, real-time recommendations based on each user’s health data, which allows for personalised preventive care and behaviour change or population health improvement, unlike traditional applications.</a:t>
            </a:r>
          </a:p>
          <a:p>
            <a:pPr marL="171450" indent="-171450" algn="just">
              <a:buFont typeface="Arial" panose="020B0604020202020204" pitchFamily="34" charset="0"/>
              <a:buChar char="•"/>
            </a:pPr>
            <a:endParaRPr lang="en-IN" sz="1200" dirty="0">
              <a:solidFill>
                <a:schemeClr val="tx1"/>
              </a:solidFill>
              <a:latin typeface="Times New Roman" panose="02020603050405020304" pitchFamily="18" charset="0"/>
              <a:cs typeface="Times New Roman" panose="02020603050405020304" pitchFamily="18" charset="0"/>
            </a:endParaRPr>
          </a:p>
        </p:txBody>
      </p:sp>
      <p:pic>
        <p:nvPicPr>
          <p:cNvPr id="14" name="image4.png">
            <a:extLst>
              <a:ext uri="{FF2B5EF4-FFF2-40B4-BE49-F238E27FC236}">
                <a16:creationId xmlns:a16="http://schemas.microsoft.com/office/drawing/2014/main" id="{10673A36-80BC-E9CB-5EDF-8E80AD8C1950}"/>
              </a:ext>
            </a:extLst>
          </p:cNvPr>
          <p:cNvPicPr/>
          <p:nvPr/>
        </p:nvPicPr>
        <p:blipFill>
          <a:blip r:embed="rId2"/>
          <a:srcRect/>
          <a:stretch>
            <a:fillRect/>
          </a:stretch>
        </p:blipFill>
        <p:spPr>
          <a:xfrm>
            <a:off x="0" y="2168284"/>
            <a:ext cx="4731026" cy="3159090"/>
          </a:xfrm>
          <a:prstGeom prst="rect">
            <a:avLst/>
          </a:prstGeom>
          <a:ln/>
        </p:spPr>
      </p:pic>
      <p:pic>
        <p:nvPicPr>
          <p:cNvPr id="15" name="image3.png">
            <a:extLst>
              <a:ext uri="{FF2B5EF4-FFF2-40B4-BE49-F238E27FC236}">
                <a16:creationId xmlns:a16="http://schemas.microsoft.com/office/drawing/2014/main" id="{8D81D9B6-7B56-139A-A43B-7E535173608B}"/>
              </a:ext>
            </a:extLst>
          </p:cNvPr>
          <p:cNvPicPr/>
          <p:nvPr/>
        </p:nvPicPr>
        <p:blipFill>
          <a:blip r:embed="rId3"/>
          <a:srcRect/>
          <a:stretch>
            <a:fillRect/>
          </a:stretch>
        </p:blipFill>
        <p:spPr>
          <a:xfrm>
            <a:off x="15659101" y="2168284"/>
            <a:ext cx="4305300" cy="2875422"/>
          </a:xfrm>
          <a:prstGeom prst="rect">
            <a:avLst/>
          </a:prstGeom>
          <a:ln/>
        </p:spPr>
      </p:pic>
      <p:sp>
        <p:nvSpPr>
          <p:cNvPr id="16" name="TextBox 15">
            <a:extLst>
              <a:ext uri="{FF2B5EF4-FFF2-40B4-BE49-F238E27FC236}">
                <a16:creationId xmlns:a16="http://schemas.microsoft.com/office/drawing/2014/main" id="{1F35D231-DFFC-E7D6-3CD4-19EE1ADD1DDE}"/>
              </a:ext>
            </a:extLst>
          </p:cNvPr>
          <p:cNvSpPr txBox="1"/>
          <p:nvPr/>
        </p:nvSpPr>
        <p:spPr>
          <a:xfrm>
            <a:off x="357809" y="5327374"/>
            <a:ext cx="4094921" cy="646331"/>
          </a:xfrm>
          <a:prstGeom prst="rect">
            <a:avLst/>
          </a:prstGeom>
          <a:noFill/>
        </p:spPr>
        <p:txBody>
          <a:bodyPr wrap="square" rtlCol="0">
            <a:spAutoFit/>
          </a:bodyPr>
          <a:lstStyle/>
          <a:p>
            <a:pPr algn="ctr"/>
            <a:r>
              <a:rPr lang="en-IN" sz="1200" b="1" dirty="0">
                <a:latin typeface="Times New Roman" panose="02020603050405020304" pitchFamily="18" charset="0"/>
                <a:cs typeface="Times New Roman" panose="02020603050405020304" pitchFamily="18" charset="0"/>
              </a:rPr>
              <a:t>Figure 1: Overweight prevalence </a:t>
            </a:r>
            <a:endParaRPr lang="en-IN" sz="1200" dirty="0">
              <a:latin typeface="Times New Roman" panose="02020603050405020304" pitchFamily="18" charset="0"/>
              <a:cs typeface="Times New Roman" panose="02020603050405020304" pitchFamily="18" charset="0"/>
            </a:endParaRPr>
          </a:p>
          <a:p>
            <a:pPr algn="ctr"/>
            <a:r>
              <a:rPr lang="en-IN" sz="1200" dirty="0">
                <a:latin typeface="Times New Roman" panose="02020603050405020304" pitchFamily="18" charset="0"/>
                <a:cs typeface="Times New Roman" panose="02020603050405020304" pitchFamily="18" charset="0"/>
              </a:rPr>
              <a:t>(Source: NHS, 2026a)</a:t>
            </a:r>
          </a:p>
          <a:p>
            <a:pPr algn="ctr"/>
            <a:endParaRPr lang="en-IN" sz="12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AA26140-FFDD-C4AD-FFD0-3C900C47144C}"/>
              </a:ext>
            </a:extLst>
          </p:cNvPr>
          <p:cNvSpPr txBox="1"/>
          <p:nvPr/>
        </p:nvSpPr>
        <p:spPr>
          <a:xfrm>
            <a:off x="15982122" y="5272709"/>
            <a:ext cx="4159215" cy="461665"/>
          </a:xfrm>
          <a:prstGeom prst="rect">
            <a:avLst/>
          </a:prstGeom>
          <a:noFill/>
        </p:spPr>
        <p:txBody>
          <a:bodyPr wrap="square" rtlCol="0">
            <a:spAutoFit/>
          </a:bodyPr>
          <a:lstStyle/>
          <a:p>
            <a:pPr algn="ctr"/>
            <a:r>
              <a:rPr lang="en-IN" sz="1200" b="1" dirty="0"/>
              <a:t>Figure 2: Obesity prevalence </a:t>
            </a:r>
            <a:endParaRPr lang="en-IN" sz="1200" dirty="0"/>
          </a:p>
          <a:p>
            <a:pPr algn="ctr"/>
            <a:r>
              <a:rPr lang="en-IN" sz="1200" dirty="0"/>
              <a:t>(Source: NHS, 2026a)</a:t>
            </a:r>
          </a:p>
        </p:txBody>
      </p:sp>
      <p:pic>
        <p:nvPicPr>
          <p:cNvPr id="18" name="image1.png">
            <a:extLst>
              <a:ext uri="{FF2B5EF4-FFF2-40B4-BE49-F238E27FC236}">
                <a16:creationId xmlns:a16="http://schemas.microsoft.com/office/drawing/2014/main" id="{4BA9A433-F0A7-3109-36DD-6DED28C15E30}"/>
              </a:ext>
            </a:extLst>
          </p:cNvPr>
          <p:cNvPicPr/>
          <p:nvPr/>
        </p:nvPicPr>
        <p:blipFill>
          <a:blip r:embed="rId4"/>
          <a:srcRect/>
          <a:stretch>
            <a:fillRect/>
          </a:stretch>
        </p:blipFill>
        <p:spPr>
          <a:xfrm>
            <a:off x="14197737" y="5924874"/>
            <a:ext cx="5943600" cy="2299860"/>
          </a:xfrm>
          <a:prstGeom prst="rect">
            <a:avLst/>
          </a:prstGeom>
          <a:ln/>
        </p:spPr>
      </p:pic>
      <p:sp>
        <p:nvSpPr>
          <p:cNvPr id="19" name="TextBox 18">
            <a:extLst>
              <a:ext uri="{FF2B5EF4-FFF2-40B4-BE49-F238E27FC236}">
                <a16:creationId xmlns:a16="http://schemas.microsoft.com/office/drawing/2014/main" id="{82A1DCD6-3B91-C911-2EE3-892DE0552B25}"/>
              </a:ext>
            </a:extLst>
          </p:cNvPr>
          <p:cNvSpPr txBox="1"/>
          <p:nvPr/>
        </p:nvSpPr>
        <p:spPr>
          <a:xfrm>
            <a:off x="15087600" y="8382000"/>
            <a:ext cx="4876800" cy="461665"/>
          </a:xfrm>
          <a:prstGeom prst="rect">
            <a:avLst/>
          </a:prstGeom>
          <a:noFill/>
        </p:spPr>
        <p:txBody>
          <a:bodyPr wrap="square" rtlCol="0">
            <a:spAutoFit/>
          </a:bodyPr>
          <a:lstStyle/>
          <a:p>
            <a:pPr algn="ctr"/>
            <a:r>
              <a:rPr lang="en-IN" sz="1200" b="1" dirty="0">
                <a:latin typeface="Times New Roman" panose="02020603050405020304" pitchFamily="18" charset="0"/>
                <a:cs typeface="Times New Roman" panose="02020603050405020304" pitchFamily="18" charset="0"/>
              </a:rPr>
              <a:t>Figure 3: NHS principles of integration in digital tools </a:t>
            </a:r>
            <a:endParaRPr lang="en-IN" sz="1200" dirty="0">
              <a:latin typeface="Times New Roman" panose="02020603050405020304" pitchFamily="18" charset="0"/>
              <a:cs typeface="Times New Roman" panose="02020603050405020304" pitchFamily="18" charset="0"/>
            </a:endParaRPr>
          </a:p>
          <a:p>
            <a:pPr algn="ctr"/>
            <a:r>
              <a:rPr lang="en-IN" sz="1200" dirty="0">
                <a:latin typeface="Times New Roman" panose="02020603050405020304" pitchFamily="18" charset="0"/>
                <a:cs typeface="Times New Roman" panose="02020603050405020304" pitchFamily="18" charset="0"/>
              </a:rPr>
              <a:t>(Source: NHS, 2025)</a:t>
            </a:r>
          </a:p>
        </p:txBody>
      </p:sp>
      <p:sp>
        <p:nvSpPr>
          <p:cNvPr id="20" name="Rectangle 19">
            <a:extLst>
              <a:ext uri="{FF2B5EF4-FFF2-40B4-BE49-F238E27FC236}">
                <a16:creationId xmlns:a16="http://schemas.microsoft.com/office/drawing/2014/main" id="{DE085F3A-6C2C-AF40-B740-93091F6BAD62}"/>
              </a:ext>
            </a:extLst>
          </p:cNvPr>
          <p:cNvSpPr/>
          <p:nvPr/>
        </p:nvSpPr>
        <p:spPr>
          <a:xfrm>
            <a:off x="0" y="5789040"/>
            <a:ext cx="14197737" cy="3316862"/>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400" b="1" u="sng" dirty="0">
                <a:solidFill>
                  <a:schemeClr val="tx1"/>
                </a:solidFill>
                <a:latin typeface="Times New Roman" panose="02020603050405020304" pitchFamily="18" charset="0"/>
                <a:cs typeface="Times New Roman" panose="02020603050405020304" pitchFamily="18" charset="0"/>
              </a:rPr>
              <a:t>2. Health promotion values and principles</a:t>
            </a:r>
          </a:p>
          <a:p>
            <a:pPr algn="just"/>
            <a:r>
              <a:rPr lang="en-IN" sz="1400" b="1" u="sng" dirty="0">
                <a:solidFill>
                  <a:schemeClr val="tx1"/>
                </a:solidFill>
                <a:latin typeface="Times New Roman" panose="02020603050405020304" pitchFamily="18" charset="0"/>
                <a:cs typeface="Times New Roman" panose="02020603050405020304" pitchFamily="18" charset="0"/>
              </a:rPr>
              <a:t>  </a:t>
            </a: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Health promotion seeks to enable individuals and communities to increase control over the determinants of health, thereby improving health outcomes through empowerment, participation, equity, advocacy and intersectoral collaboration. The Ottawa Charter for Health Promotion concentrates on healthy public policy making, personal skills development, community action, and creating supportive environment (WHO, 2026). The principles of the charter demonstrate that the sustainable health improvement can be achieved when taking into account social, behavioural, environmental and technological determinants of health rather than concentrating solely on disease management.</a:t>
            </a: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The </a:t>
            </a:r>
            <a:r>
              <a:rPr lang="en-IN" sz="1200" dirty="0" err="1">
                <a:solidFill>
                  <a:schemeClr val="tx1"/>
                </a:solidFill>
                <a:latin typeface="Times New Roman" panose="02020603050405020304" pitchFamily="18" charset="0"/>
                <a:cs typeface="Times New Roman" panose="02020603050405020304" pitchFamily="18" charset="0"/>
              </a:rPr>
              <a:t>ActiveLifeStyle</a:t>
            </a:r>
            <a:r>
              <a:rPr lang="en-IN" sz="1200" dirty="0">
                <a:solidFill>
                  <a:schemeClr val="tx1"/>
                </a:solidFill>
                <a:latin typeface="Times New Roman" panose="02020603050405020304" pitchFamily="18" charset="0"/>
                <a:cs typeface="Times New Roman" panose="02020603050405020304" pitchFamily="18" charset="0"/>
              </a:rPr>
              <a:t> AI corresponds to the health promotion principles by being person-centred, preventative and technology-focused obesity and physical inactivity management tool. It uses artificial intelligence to provide individualised exercise, nutrition and other related advice to empower users to make informed decisions about their health. The continuous monitoring through wearable devices strengthens individuals’ capabilities and encourages regular practice of healthy </a:t>
            </a:r>
            <a:r>
              <a:rPr lang="en-IN" sz="1200" dirty="0" err="1">
                <a:solidFill>
                  <a:schemeClr val="tx1"/>
                </a:solidFill>
                <a:latin typeface="Times New Roman" panose="02020603050405020304" pitchFamily="18" charset="0"/>
                <a:cs typeface="Times New Roman" panose="02020603050405020304" pitchFamily="18" charset="0"/>
              </a:rPr>
              <a:t>behaviors</a:t>
            </a:r>
            <a:r>
              <a:rPr lang="en-IN" sz="1200" dirty="0">
                <a:solidFill>
                  <a:schemeClr val="tx1"/>
                </a:solidFill>
                <a:latin typeface="Times New Roman" panose="02020603050405020304" pitchFamily="18" charset="0"/>
                <a:cs typeface="Times New Roman" panose="02020603050405020304" pitchFamily="18" charset="0"/>
              </a:rPr>
              <a:t> (</a:t>
            </a:r>
            <a:r>
              <a:rPr lang="en-IN" sz="1200" dirty="0" err="1">
                <a:solidFill>
                  <a:schemeClr val="tx1"/>
                </a:solidFill>
                <a:latin typeface="Times New Roman" panose="02020603050405020304" pitchFamily="18" charset="0"/>
                <a:cs typeface="Times New Roman" panose="02020603050405020304" pitchFamily="18" charset="0"/>
              </a:rPr>
              <a:t>Adeghe</a:t>
            </a:r>
            <a:r>
              <a:rPr lang="en-IN" sz="1200" dirty="0">
                <a:solidFill>
                  <a:schemeClr val="tx1"/>
                </a:solidFill>
                <a:latin typeface="Times New Roman" panose="02020603050405020304" pitchFamily="18" charset="0"/>
                <a:cs typeface="Times New Roman" panose="02020603050405020304" pitchFamily="18" charset="0"/>
              </a:rPr>
              <a:t> </a:t>
            </a:r>
            <a:r>
              <a:rPr lang="en-IN" sz="1200" i="1" dirty="0">
                <a:solidFill>
                  <a:schemeClr val="tx1"/>
                </a:solidFill>
                <a:latin typeface="Times New Roman" panose="02020603050405020304" pitchFamily="18" charset="0"/>
                <a:cs typeface="Times New Roman" panose="02020603050405020304" pitchFamily="18" charset="0"/>
              </a:rPr>
              <a:t>et al.</a:t>
            </a:r>
            <a:r>
              <a:rPr lang="en-IN" sz="1200" dirty="0">
                <a:solidFill>
                  <a:schemeClr val="tx1"/>
                </a:solidFill>
                <a:latin typeface="Times New Roman" panose="02020603050405020304" pitchFamily="18" charset="0"/>
                <a:cs typeface="Times New Roman" panose="02020603050405020304" pitchFamily="18" charset="0"/>
              </a:rPr>
              <a:t> 2024).</a:t>
            </a: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Equity is improved due to the multilingual, accessible and offline characteristics which enhance digital inclusion among older adults, those who have disabilities and the digitally excluded groups. Integrating the system with NHS services enables collaboration between healthcare professionals, public health professionals and the communities in line with the advocacy and partnership principles in the Ottawa Charter (NHS, 2025). Anonymised data at the population level is useful for public health surveillance, prevention, and resource allocation, hence promoting precision public health.</a:t>
            </a:r>
          </a:p>
          <a:p>
            <a:pPr marL="171450" indent="-171450" algn="just">
              <a:buFont typeface="Arial" panose="020B0604020202020204" pitchFamily="34" charset="0"/>
              <a:buChar char="•"/>
            </a:pPr>
            <a:r>
              <a:rPr lang="en-IN" sz="1200" dirty="0">
                <a:solidFill>
                  <a:schemeClr val="tx1"/>
                </a:solidFill>
                <a:latin typeface="Times New Roman" panose="02020603050405020304" pitchFamily="18" charset="0"/>
                <a:cs typeface="Times New Roman" panose="02020603050405020304" pitchFamily="18" charset="0"/>
              </a:rPr>
              <a:t>Although, implementation must address challenges related to privacy, digital literacy, algorithmic bias, wearable affordability and secure health data governance. Creating clear regulatory frameworks for the use of AI, governance structures, inclusive AI and access policies are essential in addressing health inequalities as well as ensuring that the use of technology is used for the development of an inclusive society.</a:t>
            </a:r>
          </a:p>
          <a:p>
            <a:pPr marL="171450" indent="-171450" algn="just">
              <a:buFont typeface="Arial" panose="020B0604020202020204" pitchFamily="34" charset="0"/>
              <a:buChar char="•"/>
            </a:pPr>
            <a:endParaRPr lang="en-IN" sz="1200" dirty="0">
              <a:solidFill>
                <a:schemeClr val="tx1"/>
              </a:solidFill>
              <a:latin typeface="Times New Roman" panose="02020603050405020304" pitchFamily="18" charset="0"/>
              <a:cs typeface="Times New Roman" panose="02020603050405020304" pitchFamily="18" charset="0"/>
            </a:endParaRPr>
          </a:p>
        </p:txBody>
      </p:sp>
      <p:sp>
        <p:nvSpPr>
          <p:cNvPr id="21" name="Rectangle 20">
            <a:extLst>
              <a:ext uri="{FF2B5EF4-FFF2-40B4-BE49-F238E27FC236}">
                <a16:creationId xmlns:a16="http://schemas.microsoft.com/office/drawing/2014/main" id="{EAE6B9AB-9A4C-26DE-4AF5-F9D3DAFE8F7C}"/>
              </a:ext>
            </a:extLst>
          </p:cNvPr>
          <p:cNvSpPr/>
          <p:nvPr/>
        </p:nvSpPr>
        <p:spPr>
          <a:xfrm>
            <a:off x="0" y="9316390"/>
            <a:ext cx="20141337" cy="3367060"/>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600" b="1" u="sng" dirty="0">
                <a:solidFill>
                  <a:schemeClr val="tx1"/>
                </a:solidFill>
                <a:latin typeface="Times New Roman" panose="02020603050405020304" pitchFamily="18" charset="0"/>
                <a:cs typeface="Times New Roman" panose="02020603050405020304" pitchFamily="18" charset="0"/>
              </a:rPr>
              <a:t>3. Behavioural change theory</a:t>
            </a:r>
          </a:p>
          <a:p>
            <a:pPr algn="just"/>
            <a:endParaRPr lang="en-IN" sz="1600" b="1" u="sng" dirty="0">
              <a:solidFill>
                <a:schemeClr val="tx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600" dirty="0">
                <a:solidFill>
                  <a:schemeClr val="tx1"/>
                </a:solidFill>
                <a:latin typeface="Times New Roman" panose="02020603050405020304" pitchFamily="18" charset="0"/>
                <a:cs typeface="Times New Roman" panose="02020603050405020304" pitchFamily="18" charset="0"/>
              </a:rPr>
              <a:t>The Capability, Opportunity, Motivation-Behaviour (COM-B) Model is a complete theoretical model that can be used to understand and support digital health interventions to sustain behaviour change (</a:t>
            </a:r>
            <a:r>
              <a:rPr lang="en-IN" sz="1600" dirty="0" err="1">
                <a:solidFill>
                  <a:schemeClr val="tx1"/>
                </a:solidFill>
                <a:latin typeface="Times New Roman" panose="02020603050405020304" pitchFamily="18" charset="0"/>
                <a:cs typeface="Times New Roman" panose="02020603050405020304" pitchFamily="18" charset="0"/>
              </a:rPr>
              <a:t>Daryabeygi-Khotbehsara</a:t>
            </a:r>
            <a:r>
              <a:rPr lang="en-IN" sz="1600" i="1" dirty="0">
                <a:solidFill>
                  <a:schemeClr val="tx1"/>
                </a:solidFill>
                <a:latin typeface="Times New Roman" panose="02020603050405020304" pitchFamily="18" charset="0"/>
                <a:cs typeface="Times New Roman" panose="02020603050405020304" pitchFamily="18" charset="0"/>
              </a:rPr>
              <a:t> et al.</a:t>
            </a:r>
            <a:r>
              <a:rPr lang="en-IN" sz="1600" dirty="0">
                <a:solidFill>
                  <a:schemeClr val="tx1"/>
                </a:solidFill>
                <a:latin typeface="Times New Roman" panose="02020603050405020304" pitchFamily="18" charset="0"/>
                <a:cs typeface="Times New Roman" panose="02020603050405020304" pitchFamily="18" charset="0"/>
              </a:rPr>
              <a:t> 2024). According to the COM-B model, behaviour change occurs when individuals have the capability, opportunity and motivation to adopt and sustain a desired behaviour. Each component of the COM-B is translated into intelligent digital technologies with </a:t>
            </a:r>
            <a:r>
              <a:rPr lang="en-IN" sz="1600" dirty="0" err="1">
                <a:solidFill>
                  <a:schemeClr val="tx1"/>
                </a:solidFill>
                <a:latin typeface="Times New Roman" panose="02020603050405020304" pitchFamily="18" charset="0"/>
                <a:cs typeface="Times New Roman" panose="02020603050405020304" pitchFamily="18" charset="0"/>
              </a:rPr>
              <a:t>ActiveLifeStyle</a:t>
            </a:r>
            <a:r>
              <a:rPr lang="en-IN" sz="1600" dirty="0">
                <a:solidFill>
                  <a:schemeClr val="tx1"/>
                </a:solidFill>
                <a:latin typeface="Times New Roman" panose="02020603050405020304" pitchFamily="18" charset="0"/>
                <a:cs typeface="Times New Roman" panose="02020603050405020304" pitchFamily="18" charset="0"/>
              </a:rPr>
              <a:t> AI. </a:t>
            </a:r>
          </a:p>
          <a:p>
            <a:pPr marL="285750" indent="-285750" algn="just">
              <a:buFont typeface="Arial" panose="020B0604020202020204" pitchFamily="34" charset="0"/>
              <a:buChar char="•"/>
            </a:pPr>
            <a:r>
              <a:rPr lang="en-IN" sz="1600" dirty="0">
                <a:solidFill>
                  <a:schemeClr val="tx1"/>
                </a:solidFill>
                <a:latin typeface="Times New Roman" panose="02020603050405020304" pitchFamily="18" charset="0"/>
                <a:cs typeface="Times New Roman" panose="02020603050405020304" pitchFamily="18" charset="0"/>
              </a:rPr>
              <a:t>Personalised health education, AI-generated exercise instruction and nutrition coaching boost psychological capability, increasing users’ knowledge and confidence. Adaptive exercise plans are dynamic, strengthening physical capability in response to users’ level of health, fitness and progress (</a:t>
            </a:r>
            <a:r>
              <a:rPr lang="en-IN" sz="1600" dirty="0" err="1">
                <a:solidFill>
                  <a:schemeClr val="tx1"/>
                </a:solidFill>
                <a:latin typeface="Times New Roman" panose="02020603050405020304" pitchFamily="18" charset="0"/>
                <a:cs typeface="Times New Roman" panose="02020603050405020304" pitchFamily="18" charset="0"/>
              </a:rPr>
              <a:t>Fabbrizio</a:t>
            </a:r>
            <a:r>
              <a:rPr lang="en-IN" sz="1600" dirty="0">
                <a:solidFill>
                  <a:schemeClr val="tx1"/>
                </a:solidFill>
                <a:latin typeface="Times New Roman" panose="02020603050405020304" pitchFamily="18" charset="0"/>
                <a:cs typeface="Times New Roman" panose="02020603050405020304" pitchFamily="18" charset="0"/>
              </a:rPr>
              <a:t> </a:t>
            </a:r>
            <a:r>
              <a:rPr lang="en-IN" sz="1600" i="1" dirty="0">
                <a:solidFill>
                  <a:schemeClr val="tx1"/>
                </a:solidFill>
                <a:latin typeface="Times New Roman" panose="02020603050405020304" pitchFamily="18" charset="0"/>
                <a:cs typeface="Times New Roman" panose="02020603050405020304" pitchFamily="18" charset="0"/>
              </a:rPr>
              <a:t>et al. </a:t>
            </a:r>
            <a:r>
              <a:rPr lang="en-IN" sz="1600" dirty="0">
                <a:solidFill>
                  <a:schemeClr val="tx1"/>
                </a:solidFill>
                <a:latin typeface="Times New Roman" panose="02020603050405020304" pitchFamily="18" charset="0"/>
                <a:cs typeface="Times New Roman" panose="02020603050405020304" pitchFamily="18" charset="0"/>
              </a:rPr>
              <a:t>2023). Opportunity is shaped by integration of the wearable devices, social challenges, NHS connectivity and digital communities to offer environmental support &amp; social encouragement (Kang and </a:t>
            </a:r>
            <a:r>
              <a:rPr lang="en-IN" sz="1600" dirty="0" err="1">
                <a:solidFill>
                  <a:schemeClr val="tx1"/>
                </a:solidFill>
                <a:latin typeface="Times New Roman" panose="02020603050405020304" pitchFamily="18" charset="0"/>
                <a:cs typeface="Times New Roman" panose="02020603050405020304" pitchFamily="18" charset="0"/>
              </a:rPr>
              <a:t>Exworthy</a:t>
            </a:r>
            <a:r>
              <a:rPr lang="en-IN" sz="1600" dirty="0">
                <a:solidFill>
                  <a:schemeClr val="tx1"/>
                </a:solidFill>
                <a:latin typeface="Times New Roman" panose="02020603050405020304" pitchFamily="18" charset="0"/>
                <a:cs typeface="Times New Roman" panose="02020603050405020304" pitchFamily="18" charset="0"/>
              </a:rPr>
              <a:t>, 2022; Cresswell </a:t>
            </a:r>
            <a:r>
              <a:rPr lang="en-IN" sz="1600" i="1" dirty="0">
                <a:solidFill>
                  <a:schemeClr val="tx1"/>
                </a:solidFill>
                <a:latin typeface="Times New Roman" panose="02020603050405020304" pitchFamily="18" charset="0"/>
                <a:cs typeface="Times New Roman" panose="02020603050405020304" pitchFamily="18" charset="0"/>
              </a:rPr>
              <a:t>et al.</a:t>
            </a:r>
            <a:r>
              <a:rPr lang="en-IN" sz="1600" dirty="0">
                <a:solidFill>
                  <a:schemeClr val="tx1"/>
                </a:solidFill>
                <a:latin typeface="Times New Roman" panose="02020603050405020304" pitchFamily="18" charset="0"/>
                <a:cs typeface="Times New Roman" panose="02020603050405020304" pitchFamily="18" charset="0"/>
              </a:rPr>
              <a:t> 2024). Motivation can be strengthened through personalised goal setting, instant feedback, self-monitoring, gamification, reward system for achievements and predictive coaching. </a:t>
            </a:r>
          </a:p>
          <a:p>
            <a:pPr marL="285750" indent="-285750" algn="just">
              <a:buFont typeface="Arial" panose="020B0604020202020204" pitchFamily="34" charset="0"/>
              <a:buChar char="•"/>
            </a:pPr>
            <a:r>
              <a:rPr lang="en-IN" sz="1600" dirty="0">
                <a:solidFill>
                  <a:schemeClr val="tx1"/>
                </a:solidFill>
                <a:latin typeface="Times New Roman" panose="02020603050405020304" pitchFamily="18" charset="0"/>
                <a:cs typeface="Times New Roman" panose="02020603050405020304" pitchFamily="18" charset="0"/>
              </a:rPr>
              <a:t>Through the use of AI, behaviour change is encouraged through continuous analysis of the user data collected and provision of recommendations in the right context. This dynamic personalisation addresses the limitations of static digital interventions, while ensuring relevance and engagement over time. Consequently, </a:t>
            </a:r>
            <a:r>
              <a:rPr lang="en-IN" sz="1600" dirty="0" err="1">
                <a:solidFill>
                  <a:schemeClr val="tx1"/>
                </a:solidFill>
                <a:latin typeface="Times New Roman" panose="02020603050405020304" pitchFamily="18" charset="0"/>
                <a:cs typeface="Times New Roman" panose="02020603050405020304" pitchFamily="18" charset="0"/>
              </a:rPr>
              <a:t>ActiveLifeStyle</a:t>
            </a:r>
            <a:r>
              <a:rPr lang="en-IN" sz="1600" dirty="0">
                <a:solidFill>
                  <a:schemeClr val="tx1"/>
                </a:solidFill>
                <a:latin typeface="Times New Roman" panose="02020603050405020304" pitchFamily="18" charset="0"/>
                <a:cs typeface="Times New Roman" panose="02020603050405020304" pitchFamily="18" charset="0"/>
              </a:rPr>
              <a:t> AI leverages evidence-based behavioural science to facilitate sustained physical activity, weight management and self-care improvements to prevent obesity-related chronic diseases at a population level by personalised digital health promotion.</a:t>
            </a:r>
          </a:p>
        </p:txBody>
      </p:sp>
      <p:pic>
        <p:nvPicPr>
          <p:cNvPr id="22" name="image2.png">
            <a:extLst>
              <a:ext uri="{FF2B5EF4-FFF2-40B4-BE49-F238E27FC236}">
                <a16:creationId xmlns:a16="http://schemas.microsoft.com/office/drawing/2014/main" id="{7A016D0E-4D56-734A-5A59-6E457E8439AF}"/>
              </a:ext>
            </a:extLst>
          </p:cNvPr>
          <p:cNvPicPr/>
          <p:nvPr/>
        </p:nvPicPr>
        <p:blipFill>
          <a:blip r:embed="rId5"/>
          <a:srcRect/>
          <a:stretch>
            <a:fillRect/>
          </a:stretch>
        </p:blipFill>
        <p:spPr>
          <a:xfrm>
            <a:off x="21431" y="12901392"/>
            <a:ext cx="4564380" cy="3042920"/>
          </a:xfrm>
          <a:prstGeom prst="rect">
            <a:avLst/>
          </a:prstGeom>
          <a:ln/>
        </p:spPr>
      </p:pic>
      <p:sp>
        <p:nvSpPr>
          <p:cNvPr id="23" name="TextBox 22">
            <a:extLst>
              <a:ext uri="{FF2B5EF4-FFF2-40B4-BE49-F238E27FC236}">
                <a16:creationId xmlns:a16="http://schemas.microsoft.com/office/drawing/2014/main" id="{10CBE255-156D-B559-D8A4-F3901FCFD945}"/>
              </a:ext>
            </a:extLst>
          </p:cNvPr>
          <p:cNvSpPr txBox="1"/>
          <p:nvPr/>
        </p:nvSpPr>
        <p:spPr>
          <a:xfrm>
            <a:off x="357809" y="16040100"/>
            <a:ext cx="4094921" cy="461665"/>
          </a:xfrm>
          <a:prstGeom prst="rect">
            <a:avLst/>
          </a:prstGeom>
          <a:noFill/>
        </p:spPr>
        <p:txBody>
          <a:bodyPr wrap="square" rtlCol="0">
            <a:spAutoFit/>
          </a:bodyPr>
          <a:lstStyle/>
          <a:p>
            <a:pPr algn="ctr"/>
            <a:r>
              <a:rPr lang="en-IN" sz="1200" b="1" dirty="0">
                <a:latin typeface="Times New Roman" panose="02020603050405020304" pitchFamily="18" charset="0"/>
                <a:cs typeface="Times New Roman" panose="02020603050405020304" pitchFamily="18" charset="0"/>
              </a:rPr>
              <a:t>Figure 4: COM-B model</a:t>
            </a:r>
            <a:endParaRPr lang="en-IN" sz="1200" dirty="0">
              <a:latin typeface="Times New Roman" panose="02020603050405020304" pitchFamily="18" charset="0"/>
              <a:cs typeface="Times New Roman" panose="02020603050405020304" pitchFamily="18" charset="0"/>
            </a:endParaRPr>
          </a:p>
          <a:p>
            <a:pPr algn="ctr"/>
            <a:r>
              <a:rPr lang="en-IN" sz="1200" dirty="0">
                <a:latin typeface="Times New Roman" panose="02020603050405020304" pitchFamily="18" charset="0"/>
                <a:cs typeface="Times New Roman" panose="02020603050405020304" pitchFamily="18" charset="0"/>
              </a:rPr>
              <a:t>(Source: Higgins </a:t>
            </a:r>
            <a:r>
              <a:rPr lang="en-IN" sz="1200" i="1" dirty="0">
                <a:latin typeface="Times New Roman" panose="02020603050405020304" pitchFamily="18" charset="0"/>
                <a:cs typeface="Times New Roman" panose="02020603050405020304" pitchFamily="18" charset="0"/>
              </a:rPr>
              <a:t>et al</a:t>
            </a:r>
            <a:r>
              <a:rPr lang="en-IN" sz="1200" dirty="0">
                <a:latin typeface="Times New Roman" panose="02020603050405020304" pitchFamily="18" charset="0"/>
                <a:cs typeface="Times New Roman" panose="02020603050405020304" pitchFamily="18" charset="0"/>
              </a:rPr>
              <a:t>. 2025)</a:t>
            </a:r>
          </a:p>
        </p:txBody>
      </p:sp>
      <p:sp>
        <p:nvSpPr>
          <p:cNvPr id="24" name="Rectangle 23">
            <a:extLst>
              <a:ext uri="{FF2B5EF4-FFF2-40B4-BE49-F238E27FC236}">
                <a16:creationId xmlns:a16="http://schemas.microsoft.com/office/drawing/2014/main" id="{1F299B71-7020-E03F-9B36-2DBA5F0BE7D0}"/>
              </a:ext>
            </a:extLst>
          </p:cNvPr>
          <p:cNvSpPr/>
          <p:nvPr/>
        </p:nvSpPr>
        <p:spPr>
          <a:xfrm>
            <a:off x="5334000" y="12825192"/>
            <a:ext cx="14804232" cy="2715143"/>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400" b="1" u="sng" dirty="0">
                <a:solidFill>
                  <a:schemeClr val="tx1"/>
                </a:solidFill>
                <a:latin typeface="Times New Roman" panose="02020603050405020304" pitchFamily="18" charset="0"/>
                <a:cs typeface="Times New Roman" panose="02020603050405020304" pitchFamily="18" charset="0"/>
              </a:rPr>
              <a:t>4. Expected outcome</a:t>
            </a:r>
          </a:p>
          <a:p>
            <a:pPr algn="just"/>
            <a:endParaRPr lang="en-IN" sz="1400" u="sng" dirty="0">
              <a:solidFill>
                <a:schemeClr val="tx1"/>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sz="1300" dirty="0">
                <a:solidFill>
                  <a:schemeClr val="tx1"/>
                </a:solidFill>
                <a:latin typeface="Times New Roman" panose="02020603050405020304" pitchFamily="18" charset="0"/>
                <a:cs typeface="Times New Roman" panose="02020603050405020304" pitchFamily="18" charset="0"/>
              </a:rPr>
              <a:t>The implementation of </a:t>
            </a:r>
            <a:r>
              <a:rPr lang="en-IN" sz="1300" dirty="0" err="1">
                <a:solidFill>
                  <a:schemeClr val="tx1"/>
                </a:solidFill>
                <a:latin typeface="Times New Roman" panose="02020603050405020304" pitchFamily="18" charset="0"/>
                <a:cs typeface="Times New Roman" panose="02020603050405020304" pitchFamily="18" charset="0"/>
              </a:rPr>
              <a:t>ActiveLifeStyle</a:t>
            </a:r>
            <a:r>
              <a:rPr lang="en-IN" sz="1300" dirty="0">
                <a:solidFill>
                  <a:schemeClr val="tx1"/>
                </a:solidFill>
                <a:latin typeface="Times New Roman" panose="02020603050405020304" pitchFamily="18" charset="0"/>
                <a:cs typeface="Times New Roman" panose="02020603050405020304" pitchFamily="18" charset="0"/>
              </a:rPr>
              <a:t> AI, underpinned by the COM-B Model, is expected to facilitate sustainable weight management, improve physical activity participation and reduce the long-term burden of obesity among UK adults (Higgins </a:t>
            </a:r>
            <a:r>
              <a:rPr lang="en-IN" sz="1300" i="1" dirty="0">
                <a:solidFill>
                  <a:schemeClr val="tx1"/>
                </a:solidFill>
                <a:latin typeface="Times New Roman" panose="02020603050405020304" pitchFamily="18" charset="0"/>
                <a:cs typeface="Times New Roman" panose="02020603050405020304" pitchFamily="18" charset="0"/>
              </a:rPr>
              <a:t>et al</a:t>
            </a:r>
            <a:r>
              <a:rPr lang="en-IN" sz="1300" dirty="0">
                <a:solidFill>
                  <a:schemeClr val="tx1"/>
                </a:solidFill>
                <a:latin typeface="Times New Roman" panose="02020603050405020304" pitchFamily="18" charset="0"/>
                <a:cs typeface="Times New Roman" panose="02020603050405020304" pitchFamily="18" charset="0"/>
              </a:rPr>
              <a:t>. 2025). The intervention supports behaviour change by enhancing capability through personalised education, opportunity through wearable and NHS integration as well as motivation through gamification and real-time feedback (NHS, 2026d). As a result, it is anticipated that users will have increased adherence to recommended physical activity levels, healthier eating patterns and better control of chronic disease risk factors. </a:t>
            </a:r>
          </a:p>
          <a:p>
            <a:pPr marL="285750" indent="-285750" algn="just">
              <a:buFont typeface="Arial" panose="020B0604020202020204" pitchFamily="34" charset="0"/>
              <a:buChar char="•"/>
            </a:pPr>
            <a:r>
              <a:rPr lang="en-IN" sz="1300" dirty="0">
                <a:solidFill>
                  <a:schemeClr val="tx1"/>
                </a:solidFill>
                <a:latin typeface="Times New Roman" panose="02020603050405020304" pitchFamily="18" charset="0"/>
                <a:cs typeface="Times New Roman" panose="02020603050405020304" pitchFamily="18" charset="0"/>
              </a:rPr>
              <a:t>The potential for these behaviour improvements to help support the NHS prevention agenda is at the population level. Health Survey for England 2024 showed that 66% of the adults are either overweight or have obesity, 30% of the adults have obesity while 27% of them are physically inactive (NHS, 2026a). The use of AI-driven digital platforms that can provide personalised support on a large scale may thus help lower the prevalence of obesity, enhance cardiovascular health and lower unnecessary healthcare utilisation.</a:t>
            </a:r>
          </a:p>
          <a:p>
            <a:pPr marL="285750" indent="-285750" algn="just">
              <a:buFont typeface="Arial" panose="020B0604020202020204" pitchFamily="34" charset="0"/>
              <a:buChar char="•"/>
            </a:pPr>
            <a:r>
              <a:rPr lang="en-IN" sz="1300" dirty="0">
                <a:solidFill>
                  <a:schemeClr val="tx1"/>
                </a:solidFill>
                <a:latin typeface="Times New Roman" panose="02020603050405020304" pitchFamily="18" charset="0"/>
                <a:cs typeface="Times New Roman" panose="02020603050405020304" pitchFamily="18" charset="0"/>
              </a:rPr>
              <a:t>Although, the expected outcomes should be interpreted critically. Behavioural change is influenced by complex economic, social and environmental determinants that cannot be fully addressed through digital technology solely. The effectiveness of interventions may be less with disadvantaged groups due to algorithmic bias, digital literacy gaps, lack of access to smartphones or other wearable devices and data management concerns. Thus, achieving equitable population health outcomes requires </a:t>
            </a:r>
            <a:r>
              <a:rPr lang="en-IN" sz="1300" dirty="0" err="1">
                <a:solidFill>
                  <a:schemeClr val="tx1"/>
                </a:solidFill>
                <a:latin typeface="Times New Roman" panose="02020603050405020304" pitchFamily="18" charset="0"/>
                <a:cs typeface="Times New Roman" panose="02020603050405020304" pitchFamily="18" charset="0"/>
              </a:rPr>
              <a:t>ActiveLifeStyle</a:t>
            </a:r>
            <a:r>
              <a:rPr lang="en-IN" sz="1300" dirty="0">
                <a:solidFill>
                  <a:schemeClr val="tx1"/>
                </a:solidFill>
                <a:latin typeface="Times New Roman" panose="02020603050405020304" pitchFamily="18" charset="0"/>
                <a:cs typeface="Times New Roman" panose="02020603050405020304" pitchFamily="18" charset="0"/>
              </a:rPr>
              <a:t> AI to align with NHS preventive strategies and transparent AI governance to reduce digital health inequalities.</a:t>
            </a:r>
          </a:p>
          <a:p>
            <a:pPr marL="285750" indent="-285750" algn="just">
              <a:buFont typeface="Arial" panose="020B0604020202020204" pitchFamily="34" charset="0"/>
              <a:buChar char="•"/>
            </a:pPr>
            <a:endParaRPr lang="en-IN" sz="1300" dirty="0">
              <a:solidFill>
                <a:schemeClr val="tx1"/>
              </a:solidFill>
              <a:latin typeface="Times New Roman" panose="02020603050405020304" pitchFamily="18" charset="0"/>
              <a:cs typeface="Times New Roman" panose="02020603050405020304" pitchFamily="18" charset="0"/>
            </a:endParaRPr>
          </a:p>
        </p:txBody>
      </p:sp>
      <p:sp>
        <p:nvSpPr>
          <p:cNvPr id="25" name="Rectangle 24">
            <a:extLst>
              <a:ext uri="{FF2B5EF4-FFF2-40B4-BE49-F238E27FC236}">
                <a16:creationId xmlns:a16="http://schemas.microsoft.com/office/drawing/2014/main" id="{0CA32F5E-614A-7D58-3F7E-03C0054B0F31}"/>
              </a:ext>
            </a:extLst>
          </p:cNvPr>
          <p:cNvSpPr/>
          <p:nvPr/>
        </p:nvSpPr>
        <p:spPr>
          <a:xfrm>
            <a:off x="76200" y="17129877"/>
            <a:ext cx="9165432" cy="2985232"/>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400" b="1" u="sng" dirty="0">
                <a:solidFill>
                  <a:schemeClr val="tx1"/>
                </a:solidFill>
                <a:latin typeface="Times New Roman" panose="02020603050405020304" pitchFamily="18" charset="0"/>
                <a:cs typeface="Times New Roman" panose="02020603050405020304" pitchFamily="18" charset="0"/>
              </a:rPr>
              <a:t>5. Conclusion</a:t>
            </a:r>
          </a:p>
          <a:p>
            <a:pPr algn="just"/>
            <a:endParaRPr lang="en-IN" sz="1400" b="1" u="sng" dirty="0">
              <a:solidFill>
                <a:schemeClr val="tx1"/>
              </a:solidFill>
              <a:latin typeface="Times New Roman" panose="02020603050405020304" pitchFamily="18" charset="0"/>
              <a:cs typeface="Times New Roman" panose="02020603050405020304" pitchFamily="18" charset="0"/>
            </a:endParaRPr>
          </a:p>
          <a:p>
            <a:pPr algn="just"/>
            <a:r>
              <a:rPr lang="en-IN" sz="1400" dirty="0" err="1">
                <a:solidFill>
                  <a:schemeClr val="tx1"/>
                </a:solidFill>
                <a:latin typeface="Times New Roman" panose="02020603050405020304" pitchFamily="18" charset="0"/>
                <a:cs typeface="Times New Roman" panose="02020603050405020304" pitchFamily="18" charset="0"/>
              </a:rPr>
              <a:t>ActiveLifeStyle</a:t>
            </a:r>
            <a:r>
              <a:rPr lang="en-IN" sz="1400" dirty="0">
                <a:solidFill>
                  <a:schemeClr val="tx1"/>
                </a:solidFill>
                <a:latin typeface="Times New Roman" panose="02020603050405020304" pitchFamily="18" charset="0"/>
                <a:cs typeface="Times New Roman" panose="02020603050405020304" pitchFamily="18" charset="0"/>
              </a:rPr>
              <a:t> AI is a prime example of how AI can enhance UK public health initiatives through a personalised digital coaching program, leveraging behavioural science and wearables to address obesity prevention and physical activity promotion. Implementation is aligned with the NHS focus on preventive, data-driven and person-centred health as well as opportunities to enhance the efficiency of services and the health of populations. In addition to clinical use, the intervention underscores the importance of policy support for ensuring equitable access to digital tools, strong AI governance and health data security. It also enables education by facilitating digital health literacy and promotes future interdisciplinary research to assess long-term effectiveness, cost-effectiveness, algorithmic fairness and the impact of AI-based interventions on health inequalities.</a:t>
            </a:r>
          </a:p>
        </p:txBody>
      </p:sp>
      <p:sp>
        <p:nvSpPr>
          <p:cNvPr id="26" name="Rectangle 25">
            <a:extLst>
              <a:ext uri="{FF2B5EF4-FFF2-40B4-BE49-F238E27FC236}">
                <a16:creationId xmlns:a16="http://schemas.microsoft.com/office/drawing/2014/main" id="{EBD5BF1A-7EEB-21BE-D27C-02357FE0097C}"/>
              </a:ext>
            </a:extLst>
          </p:cNvPr>
          <p:cNvSpPr/>
          <p:nvPr/>
        </p:nvSpPr>
        <p:spPr>
          <a:xfrm>
            <a:off x="9524999" y="15682077"/>
            <a:ext cx="10634664" cy="4414521"/>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1200" b="1" u="sng" dirty="0">
                <a:solidFill>
                  <a:schemeClr val="tx1"/>
                </a:solidFill>
                <a:latin typeface="Times New Roman" panose="02020603050405020304" pitchFamily="18" charset="0"/>
                <a:cs typeface="Times New Roman" panose="02020603050405020304" pitchFamily="18" charset="0"/>
              </a:rPr>
              <a:t>References</a:t>
            </a:r>
            <a:r>
              <a:rPr lang="en-IN" sz="1000" b="1" dirty="0">
                <a:solidFill>
                  <a:schemeClr val="tx1"/>
                </a:solidFill>
                <a:latin typeface="Times New Roman" panose="02020603050405020304" pitchFamily="18" charset="0"/>
                <a:cs typeface="Times New Roman" panose="02020603050405020304" pitchFamily="18" charset="0"/>
              </a:rPr>
              <a:t> </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IN" sz="1000" dirty="0" err="1">
                <a:solidFill>
                  <a:schemeClr val="tx1"/>
                </a:solidFill>
                <a:latin typeface="Times New Roman" panose="02020603050405020304" pitchFamily="18" charset="0"/>
                <a:cs typeface="Times New Roman" panose="02020603050405020304" pitchFamily="18" charset="0"/>
              </a:rPr>
              <a:t>Adeghe</a:t>
            </a:r>
            <a:r>
              <a:rPr lang="en-IN" sz="1000" dirty="0">
                <a:solidFill>
                  <a:schemeClr val="tx1"/>
                </a:solidFill>
                <a:latin typeface="Times New Roman" panose="02020603050405020304" pitchFamily="18" charset="0"/>
                <a:cs typeface="Times New Roman" panose="02020603050405020304" pitchFamily="18" charset="0"/>
              </a:rPr>
              <a:t>, E.P., Okolo, C.A. and </a:t>
            </a:r>
            <a:r>
              <a:rPr lang="en-IN" sz="1000" dirty="0" err="1">
                <a:solidFill>
                  <a:schemeClr val="tx1"/>
                </a:solidFill>
                <a:latin typeface="Times New Roman" panose="02020603050405020304" pitchFamily="18" charset="0"/>
                <a:cs typeface="Times New Roman" panose="02020603050405020304" pitchFamily="18" charset="0"/>
              </a:rPr>
              <a:t>Ojeyinka</a:t>
            </a:r>
            <a:r>
              <a:rPr lang="en-IN" sz="1000" dirty="0">
                <a:solidFill>
                  <a:schemeClr val="tx1"/>
                </a:solidFill>
                <a:latin typeface="Times New Roman" panose="02020603050405020304" pitchFamily="18" charset="0"/>
                <a:cs typeface="Times New Roman" panose="02020603050405020304" pitchFamily="18" charset="0"/>
              </a:rPr>
              <a:t>, O.T., 2024. A review of wearable technology in healthcare: Monitoring patient health and enhancing outcomes. </a:t>
            </a:r>
            <a:r>
              <a:rPr lang="en-IN" sz="1000" i="1" dirty="0">
                <a:solidFill>
                  <a:schemeClr val="tx1"/>
                </a:solidFill>
                <a:latin typeface="Times New Roman" panose="02020603050405020304" pitchFamily="18" charset="0"/>
                <a:cs typeface="Times New Roman" panose="02020603050405020304" pitchFamily="18" charset="0"/>
              </a:rPr>
              <a:t>OARJ of Multidisciplinary Studies</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7</a:t>
            </a:r>
            <a:r>
              <a:rPr lang="en-IN" sz="1000" dirty="0">
                <a:solidFill>
                  <a:schemeClr val="tx1"/>
                </a:solidFill>
                <a:latin typeface="Times New Roman" panose="02020603050405020304" pitchFamily="18" charset="0"/>
                <a:cs typeface="Times New Roman" panose="02020603050405020304" pitchFamily="18" charset="0"/>
              </a:rPr>
              <a:t>(01), pp.142-148. </a:t>
            </a:r>
            <a:r>
              <a:rPr lang="en-IN" sz="1000" dirty="0">
                <a:solidFill>
                  <a:schemeClr val="tx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https://doi.org/10.53022/oarjms.2024.7.1.0019</a:t>
            </a:r>
            <a:r>
              <a:rPr lang="en-IN" sz="1000" dirty="0">
                <a:solidFill>
                  <a:schemeClr val="tx1"/>
                </a:solidFill>
                <a:latin typeface="Times New Roman" panose="02020603050405020304" pitchFamily="18" charset="0"/>
                <a:cs typeface="Times New Roman" panose="02020603050405020304" pitchFamily="18" charset="0"/>
              </a:rPr>
              <a:t> </a:t>
            </a:r>
          </a:p>
          <a:p>
            <a:pPr algn="just"/>
            <a:r>
              <a:rPr lang="en-IN" sz="1000" dirty="0">
                <a:solidFill>
                  <a:schemeClr val="tx1"/>
                </a:solidFill>
                <a:latin typeface="Times New Roman" panose="02020603050405020304" pitchFamily="18" charset="0"/>
                <a:cs typeface="Times New Roman" panose="02020603050405020304" pitchFamily="18" charset="0"/>
              </a:rPr>
              <a:t>Cresswell, K., Anderson, S., Elizondo, A.M. and Williams, R., 2024. Opportunities and challenges of promoting integrated care through digitalisation–learning lessons from large-scale national programmes in England. </a:t>
            </a:r>
            <a:r>
              <a:rPr lang="en-IN" sz="1000" i="1" dirty="0">
                <a:solidFill>
                  <a:schemeClr val="tx1"/>
                </a:solidFill>
                <a:latin typeface="Times New Roman" panose="02020603050405020304" pitchFamily="18" charset="0"/>
                <a:cs typeface="Times New Roman" panose="02020603050405020304" pitchFamily="18" charset="0"/>
              </a:rPr>
              <a:t>Health Policy and Technology</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13</a:t>
            </a:r>
            <a:r>
              <a:rPr lang="en-IN" sz="1000" dirty="0">
                <a:solidFill>
                  <a:schemeClr val="tx1"/>
                </a:solidFill>
                <a:latin typeface="Times New Roman" panose="02020603050405020304" pitchFamily="18" charset="0"/>
                <a:cs typeface="Times New Roman" panose="02020603050405020304" pitchFamily="18" charset="0"/>
              </a:rPr>
              <a:t>(2), p.100838. </a:t>
            </a:r>
            <a:r>
              <a:rPr lang="en-IN" sz="10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https://doi.org/10.1016/j.hlpt.2024.100838</a:t>
            </a:r>
            <a:r>
              <a:rPr lang="en-IN" sz="1000" dirty="0">
                <a:solidFill>
                  <a:schemeClr val="tx1"/>
                </a:solidFill>
                <a:latin typeface="Times New Roman" panose="02020603050405020304" pitchFamily="18" charset="0"/>
                <a:cs typeface="Times New Roman" panose="02020603050405020304" pitchFamily="18" charset="0"/>
              </a:rPr>
              <a:t> </a:t>
            </a:r>
          </a:p>
          <a:p>
            <a:pPr algn="just"/>
            <a:r>
              <a:rPr lang="en-IN" sz="1000" dirty="0" err="1">
                <a:solidFill>
                  <a:schemeClr val="tx1"/>
                </a:solidFill>
                <a:latin typeface="Times New Roman" panose="02020603050405020304" pitchFamily="18" charset="0"/>
                <a:cs typeface="Times New Roman" panose="02020603050405020304" pitchFamily="18" charset="0"/>
              </a:rPr>
              <a:t>Daryabeygi-Khotbehsara</a:t>
            </a:r>
            <a:r>
              <a:rPr lang="en-IN" sz="1000" dirty="0">
                <a:solidFill>
                  <a:schemeClr val="tx1"/>
                </a:solidFill>
                <a:latin typeface="Times New Roman" panose="02020603050405020304" pitchFamily="18" charset="0"/>
                <a:cs typeface="Times New Roman" panose="02020603050405020304" pitchFamily="18" charset="0"/>
              </a:rPr>
              <a:t>, R., Dunstan, D.W., </a:t>
            </a:r>
            <a:r>
              <a:rPr lang="en-IN" sz="1000" dirty="0" err="1">
                <a:solidFill>
                  <a:schemeClr val="tx1"/>
                </a:solidFill>
                <a:latin typeface="Times New Roman" panose="02020603050405020304" pitchFamily="18" charset="0"/>
                <a:cs typeface="Times New Roman" panose="02020603050405020304" pitchFamily="18" charset="0"/>
              </a:rPr>
              <a:t>Shariful</a:t>
            </a:r>
            <a:r>
              <a:rPr lang="en-IN" sz="1000" dirty="0">
                <a:solidFill>
                  <a:schemeClr val="tx1"/>
                </a:solidFill>
                <a:latin typeface="Times New Roman" panose="02020603050405020304" pitchFamily="18" charset="0"/>
                <a:cs typeface="Times New Roman" panose="02020603050405020304" pitchFamily="18" charset="0"/>
              </a:rPr>
              <a:t> Islam, S.M., Rhodes, R.E., </a:t>
            </a:r>
            <a:r>
              <a:rPr lang="en-IN" sz="1000" dirty="0" err="1">
                <a:solidFill>
                  <a:schemeClr val="tx1"/>
                </a:solidFill>
                <a:latin typeface="Times New Roman" panose="02020603050405020304" pitchFamily="18" charset="0"/>
                <a:cs typeface="Times New Roman" panose="02020603050405020304" pitchFamily="18" charset="0"/>
              </a:rPr>
              <a:t>Hojjatinia</a:t>
            </a:r>
            <a:r>
              <a:rPr lang="en-IN" sz="1000" dirty="0">
                <a:solidFill>
                  <a:schemeClr val="tx1"/>
                </a:solidFill>
                <a:latin typeface="Times New Roman" panose="02020603050405020304" pitchFamily="18" charset="0"/>
                <a:cs typeface="Times New Roman" panose="02020603050405020304" pitchFamily="18" charset="0"/>
              </a:rPr>
              <a:t>, S., </a:t>
            </a:r>
            <a:r>
              <a:rPr lang="en-IN" sz="1000" dirty="0" err="1">
                <a:solidFill>
                  <a:schemeClr val="tx1"/>
                </a:solidFill>
                <a:latin typeface="Times New Roman" panose="02020603050405020304" pitchFamily="18" charset="0"/>
                <a:cs typeface="Times New Roman" panose="02020603050405020304" pitchFamily="18" charset="0"/>
              </a:rPr>
              <a:t>Abdelrazek</a:t>
            </a:r>
            <a:r>
              <a:rPr lang="en-IN" sz="1000" dirty="0">
                <a:solidFill>
                  <a:schemeClr val="tx1"/>
                </a:solidFill>
                <a:latin typeface="Times New Roman" panose="02020603050405020304" pitchFamily="18" charset="0"/>
                <a:cs typeface="Times New Roman" panose="02020603050405020304" pitchFamily="18" charset="0"/>
              </a:rPr>
              <a:t>, M., Hekler, E., Markides, B. and Maddison, R., 2024. A control system model of capability-opportunity-motivation and behaviour (COM-B) framework for sedentary and physical activity behaviours. </a:t>
            </a:r>
            <a:r>
              <a:rPr lang="en-IN" sz="1000" i="1" dirty="0">
                <a:solidFill>
                  <a:schemeClr val="tx1"/>
                </a:solidFill>
                <a:latin typeface="Times New Roman" panose="02020603050405020304" pitchFamily="18" charset="0"/>
                <a:cs typeface="Times New Roman" panose="02020603050405020304" pitchFamily="18" charset="0"/>
              </a:rPr>
              <a:t>Digital Health</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10</a:t>
            </a:r>
            <a:r>
              <a:rPr lang="en-IN" sz="1000" dirty="0">
                <a:solidFill>
                  <a:schemeClr val="tx1"/>
                </a:solidFill>
                <a:latin typeface="Times New Roman" panose="02020603050405020304" pitchFamily="18" charset="0"/>
                <a:cs typeface="Times New Roman" panose="02020603050405020304" pitchFamily="18" charset="0"/>
              </a:rPr>
              <a:t>, p.20552076241255658. DOI: </a:t>
            </a:r>
            <a:r>
              <a:rPr lang="en-IN" sz="10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10.1177/20552076241255658</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IN" sz="1000" dirty="0" err="1">
                <a:solidFill>
                  <a:schemeClr val="tx1"/>
                </a:solidFill>
                <a:latin typeface="Times New Roman" panose="02020603050405020304" pitchFamily="18" charset="0"/>
                <a:cs typeface="Times New Roman" panose="02020603050405020304" pitchFamily="18" charset="0"/>
              </a:rPr>
              <a:t>Fabbrizio</a:t>
            </a:r>
            <a:r>
              <a:rPr lang="en-IN" sz="1000" dirty="0">
                <a:solidFill>
                  <a:schemeClr val="tx1"/>
                </a:solidFill>
                <a:latin typeface="Times New Roman" panose="02020603050405020304" pitchFamily="18" charset="0"/>
                <a:cs typeface="Times New Roman" panose="02020603050405020304" pitchFamily="18" charset="0"/>
              </a:rPr>
              <a:t>, A., Fucarino, A., </a:t>
            </a:r>
            <a:r>
              <a:rPr lang="en-IN" sz="1000" dirty="0" err="1">
                <a:solidFill>
                  <a:schemeClr val="tx1"/>
                </a:solidFill>
                <a:latin typeface="Times New Roman" panose="02020603050405020304" pitchFamily="18" charset="0"/>
                <a:cs typeface="Times New Roman" panose="02020603050405020304" pitchFamily="18" charset="0"/>
              </a:rPr>
              <a:t>Cantoia</a:t>
            </a:r>
            <a:r>
              <a:rPr lang="en-IN" sz="1000" dirty="0">
                <a:solidFill>
                  <a:schemeClr val="tx1"/>
                </a:solidFill>
                <a:latin typeface="Times New Roman" panose="02020603050405020304" pitchFamily="18" charset="0"/>
                <a:cs typeface="Times New Roman" panose="02020603050405020304" pitchFamily="18" charset="0"/>
              </a:rPr>
              <a:t>, M., De Giorgio, A., Garrido, N.D., Iuliano, E., Reis, V.M., Sausa, M., Vilaça-Alves, J., </a:t>
            </a:r>
            <a:r>
              <a:rPr lang="en-IN" sz="1000" dirty="0" err="1">
                <a:solidFill>
                  <a:schemeClr val="tx1"/>
                </a:solidFill>
                <a:latin typeface="Times New Roman" panose="02020603050405020304" pitchFamily="18" charset="0"/>
                <a:cs typeface="Times New Roman" panose="02020603050405020304" pitchFamily="18" charset="0"/>
              </a:rPr>
              <a:t>Zimatore</a:t>
            </a:r>
            <a:r>
              <a:rPr lang="en-IN" sz="1000" dirty="0">
                <a:solidFill>
                  <a:schemeClr val="tx1"/>
                </a:solidFill>
                <a:latin typeface="Times New Roman" panose="02020603050405020304" pitchFamily="18" charset="0"/>
                <a:cs typeface="Times New Roman" panose="02020603050405020304" pitchFamily="18" charset="0"/>
              </a:rPr>
              <a:t>, G. and </a:t>
            </a:r>
            <a:r>
              <a:rPr lang="en-IN" sz="1000" dirty="0" err="1">
                <a:solidFill>
                  <a:schemeClr val="tx1"/>
                </a:solidFill>
                <a:latin typeface="Times New Roman" panose="02020603050405020304" pitchFamily="18" charset="0"/>
                <a:cs typeface="Times New Roman" panose="02020603050405020304" pitchFamily="18" charset="0"/>
              </a:rPr>
              <a:t>Baldari</a:t>
            </a:r>
            <a:r>
              <a:rPr lang="en-IN" sz="1000" dirty="0">
                <a:solidFill>
                  <a:schemeClr val="tx1"/>
                </a:solidFill>
                <a:latin typeface="Times New Roman" panose="02020603050405020304" pitchFamily="18" charset="0"/>
                <a:cs typeface="Times New Roman" panose="02020603050405020304" pitchFamily="18" charset="0"/>
              </a:rPr>
              <a:t>, C., 2023, June. Smart devices for health and wellness applied to tele-exercise: an overview of new trends and technologies such as IoT and AI. In </a:t>
            </a:r>
            <a:r>
              <a:rPr lang="en-IN" sz="1000" i="1" dirty="0">
                <a:solidFill>
                  <a:schemeClr val="tx1"/>
                </a:solidFill>
                <a:latin typeface="Times New Roman" panose="02020603050405020304" pitchFamily="18" charset="0"/>
                <a:cs typeface="Times New Roman" panose="02020603050405020304" pitchFamily="18" charset="0"/>
              </a:rPr>
              <a:t>Healthcare</a:t>
            </a:r>
            <a:r>
              <a:rPr lang="en-IN" sz="1000" dirty="0">
                <a:solidFill>
                  <a:schemeClr val="tx1"/>
                </a:solidFill>
                <a:latin typeface="Times New Roman" panose="02020603050405020304" pitchFamily="18" charset="0"/>
                <a:cs typeface="Times New Roman" panose="02020603050405020304" pitchFamily="18" charset="0"/>
              </a:rPr>
              <a:t> (Vol. 11, No. 12, p. 1805). MDPI. </a:t>
            </a:r>
            <a:r>
              <a:rPr lang="en-IN" sz="1000"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https://doi.org/10.3390/healthcare11121805</a:t>
            </a:r>
            <a:r>
              <a:rPr lang="en-IN" sz="1000" dirty="0">
                <a:solidFill>
                  <a:schemeClr val="tx1"/>
                </a:solidFill>
                <a:latin typeface="Times New Roman" panose="02020603050405020304" pitchFamily="18" charset="0"/>
                <a:cs typeface="Times New Roman" panose="02020603050405020304" pitchFamily="18" charset="0"/>
              </a:rPr>
              <a:t> </a:t>
            </a:r>
          </a:p>
          <a:p>
            <a:pPr algn="just"/>
            <a:r>
              <a:rPr lang="en-IN" sz="1000" dirty="0">
                <a:solidFill>
                  <a:schemeClr val="tx1"/>
                </a:solidFill>
                <a:latin typeface="Times New Roman" panose="02020603050405020304" pitchFamily="18" charset="0"/>
                <a:cs typeface="Times New Roman" panose="02020603050405020304" pitchFamily="18" charset="0"/>
              </a:rPr>
              <a:t>Flavel, J., Freeman, T., Musolino, C. and Baum, F., 2024. Health promotion and the need to accelerate advocacy for health equity. </a:t>
            </a:r>
            <a:r>
              <a:rPr lang="en-IN" sz="1000" i="1" dirty="0">
                <a:solidFill>
                  <a:schemeClr val="tx1"/>
                </a:solidFill>
                <a:latin typeface="Times New Roman" panose="02020603050405020304" pitchFamily="18" charset="0"/>
                <a:cs typeface="Times New Roman" panose="02020603050405020304" pitchFamily="18" charset="0"/>
              </a:rPr>
              <a:t>Health Promotion International</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39</a:t>
            </a:r>
            <a:r>
              <a:rPr lang="en-IN" sz="1000" dirty="0">
                <a:solidFill>
                  <a:schemeClr val="tx1"/>
                </a:solidFill>
                <a:latin typeface="Times New Roman" panose="02020603050405020304" pitchFamily="18" charset="0"/>
                <a:cs typeface="Times New Roman" panose="02020603050405020304" pitchFamily="18" charset="0"/>
              </a:rPr>
              <a:t>(3), p.daae040. </a:t>
            </a:r>
            <a:r>
              <a:rPr lang="en-IN" sz="1000"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https://doi.org/10.1093/heapro/daae040</a:t>
            </a:r>
            <a:r>
              <a:rPr lang="en-IN" sz="1000" dirty="0">
                <a:solidFill>
                  <a:schemeClr val="tx1"/>
                </a:solidFill>
                <a:latin typeface="Times New Roman" panose="02020603050405020304" pitchFamily="18" charset="0"/>
                <a:cs typeface="Times New Roman" panose="02020603050405020304" pitchFamily="18" charset="0"/>
              </a:rPr>
              <a:t> </a:t>
            </a:r>
          </a:p>
          <a:p>
            <a:pPr algn="just"/>
            <a:r>
              <a:rPr lang="en-IN" sz="1000" dirty="0">
                <a:solidFill>
                  <a:schemeClr val="tx1"/>
                </a:solidFill>
                <a:latin typeface="Times New Roman" panose="02020603050405020304" pitchFamily="18" charset="0"/>
                <a:cs typeface="Times New Roman" panose="02020603050405020304" pitchFamily="18" charset="0"/>
              </a:rPr>
              <a:t>Higgins, C., Dall, P.M., Leese, C., Adair, P., Cameron, P.A., Inglis, S.K., </a:t>
            </a:r>
            <a:r>
              <a:rPr lang="en-IN" sz="1000" dirty="0" err="1">
                <a:solidFill>
                  <a:schemeClr val="tx1"/>
                </a:solidFill>
                <a:latin typeface="Times New Roman" panose="02020603050405020304" pitchFamily="18" charset="0"/>
                <a:cs typeface="Times New Roman" panose="02020603050405020304" pitchFamily="18" charset="0"/>
              </a:rPr>
              <a:t>Christogianni</a:t>
            </a:r>
            <a:r>
              <a:rPr lang="en-IN" sz="1000" dirty="0">
                <a:solidFill>
                  <a:schemeClr val="tx1"/>
                </a:solidFill>
                <a:latin typeface="Times New Roman" panose="02020603050405020304" pitchFamily="18" charset="0"/>
                <a:cs typeface="Times New Roman" panose="02020603050405020304" pitchFamily="18" charset="0"/>
              </a:rPr>
              <a:t>, A., Smith, B.H. and Colvin, L., 2025. Perceived barriers to and facilitators of physical activity, using the COM-B model for behavioural change, in people with chronic pain: a qualitative evaluation of patient and stakeholder perspectives. </a:t>
            </a:r>
            <a:r>
              <a:rPr lang="en-IN" sz="1000" i="1" dirty="0">
                <a:solidFill>
                  <a:schemeClr val="tx1"/>
                </a:solidFill>
                <a:latin typeface="Times New Roman" panose="02020603050405020304" pitchFamily="18" charset="0"/>
                <a:cs typeface="Times New Roman" panose="02020603050405020304" pitchFamily="18" charset="0"/>
              </a:rPr>
              <a:t>BMC Public Health</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25</a:t>
            </a:r>
            <a:r>
              <a:rPr lang="en-IN" sz="1000" dirty="0">
                <a:solidFill>
                  <a:schemeClr val="tx1"/>
                </a:solidFill>
                <a:latin typeface="Times New Roman" panose="02020603050405020304" pitchFamily="18" charset="0"/>
                <a:cs typeface="Times New Roman" panose="02020603050405020304" pitchFamily="18" charset="0"/>
              </a:rPr>
              <a:t>(1), p.3859. </a:t>
            </a:r>
            <a:r>
              <a:rPr lang="en-IN" sz="1000"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https://doi.org/10.1186/s12889-025-25252-0</a:t>
            </a:r>
            <a:r>
              <a:rPr lang="en-IN" sz="1000" dirty="0">
                <a:solidFill>
                  <a:schemeClr val="tx1"/>
                </a:solidFill>
                <a:latin typeface="Times New Roman" panose="02020603050405020304" pitchFamily="18" charset="0"/>
                <a:cs typeface="Times New Roman" panose="02020603050405020304" pitchFamily="18" charset="0"/>
              </a:rPr>
              <a:t> </a:t>
            </a:r>
          </a:p>
          <a:p>
            <a:pPr algn="just"/>
            <a:r>
              <a:rPr lang="en-IN" sz="1000" dirty="0">
                <a:solidFill>
                  <a:schemeClr val="tx1"/>
                </a:solidFill>
                <a:latin typeface="Times New Roman" panose="02020603050405020304" pitchFamily="18" charset="0"/>
                <a:cs typeface="Times New Roman" panose="02020603050405020304" pitchFamily="18" charset="0"/>
              </a:rPr>
              <a:t>Kang, H.S. and </a:t>
            </a:r>
            <a:r>
              <a:rPr lang="en-IN" sz="1000" dirty="0" err="1">
                <a:solidFill>
                  <a:schemeClr val="tx1"/>
                </a:solidFill>
                <a:latin typeface="Times New Roman" panose="02020603050405020304" pitchFamily="18" charset="0"/>
                <a:cs typeface="Times New Roman" panose="02020603050405020304" pitchFamily="18" charset="0"/>
              </a:rPr>
              <a:t>Exworthy</a:t>
            </a:r>
            <a:r>
              <a:rPr lang="en-IN" sz="1000" dirty="0">
                <a:solidFill>
                  <a:schemeClr val="tx1"/>
                </a:solidFill>
                <a:latin typeface="Times New Roman" panose="02020603050405020304" pitchFamily="18" charset="0"/>
                <a:cs typeface="Times New Roman" panose="02020603050405020304" pitchFamily="18" charset="0"/>
              </a:rPr>
              <a:t>, M., 2022. Wearing the future—wearables to empower users to take greater responsibility for their health and care: scoping review. </a:t>
            </a:r>
            <a:r>
              <a:rPr lang="en-IN" sz="1000" i="1" dirty="0">
                <a:solidFill>
                  <a:schemeClr val="tx1"/>
                </a:solidFill>
                <a:latin typeface="Times New Roman" panose="02020603050405020304" pitchFamily="18" charset="0"/>
                <a:cs typeface="Times New Roman" panose="02020603050405020304" pitchFamily="18" charset="0"/>
              </a:rPr>
              <a:t>JMIR mHealth and </a:t>
            </a:r>
            <a:r>
              <a:rPr lang="en-IN" sz="1000" i="1" dirty="0" err="1">
                <a:solidFill>
                  <a:schemeClr val="tx1"/>
                </a:solidFill>
                <a:latin typeface="Times New Roman" panose="02020603050405020304" pitchFamily="18" charset="0"/>
                <a:cs typeface="Times New Roman" panose="02020603050405020304" pitchFamily="18" charset="0"/>
              </a:rPr>
              <a:t>uHealth</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10</a:t>
            </a:r>
            <a:r>
              <a:rPr lang="en-IN" sz="1000" dirty="0">
                <a:solidFill>
                  <a:schemeClr val="tx1"/>
                </a:solidFill>
                <a:latin typeface="Times New Roman" panose="02020603050405020304" pitchFamily="18" charset="0"/>
                <a:cs typeface="Times New Roman" panose="02020603050405020304" pitchFamily="18" charset="0"/>
              </a:rPr>
              <a:t>(7), p.e35684. </a:t>
            </a:r>
            <a:r>
              <a:rPr lang="en-IN" sz="1000"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https://doi.org/10.2196/35684</a:t>
            </a:r>
            <a:r>
              <a:rPr lang="en-IN" sz="1000" dirty="0">
                <a:solidFill>
                  <a:schemeClr val="tx1"/>
                </a:solidFill>
                <a:latin typeface="Times New Roman" panose="02020603050405020304" pitchFamily="18" charset="0"/>
                <a:cs typeface="Times New Roman" panose="02020603050405020304" pitchFamily="18" charset="0"/>
              </a:rPr>
              <a:t> </a:t>
            </a:r>
          </a:p>
          <a:p>
            <a:pPr algn="just"/>
            <a:r>
              <a:rPr lang="en-IN" sz="1000" dirty="0" err="1">
                <a:solidFill>
                  <a:schemeClr val="tx1"/>
                </a:solidFill>
                <a:latin typeface="Times New Roman" panose="02020603050405020304" pitchFamily="18" charset="0"/>
                <a:cs typeface="Times New Roman" panose="02020603050405020304" pitchFamily="18" charset="0"/>
              </a:rPr>
              <a:t>Mageit</a:t>
            </a:r>
            <a:r>
              <a:rPr lang="en-IN" sz="1000" dirty="0">
                <a:solidFill>
                  <a:schemeClr val="tx1"/>
                </a:solidFill>
                <a:latin typeface="Times New Roman" panose="02020603050405020304" pitchFamily="18" charset="0"/>
                <a:cs typeface="Times New Roman" panose="02020603050405020304" pitchFamily="18" charset="0"/>
              </a:rPr>
              <a:t>, M., </a:t>
            </a:r>
            <a:r>
              <a:rPr lang="en-IN" sz="1000" dirty="0" err="1">
                <a:solidFill>
                  <a:schemeClr val="tx1"/>
                </a:solidFill>
                <a:latin typeface="Times New Roman" panose="02020603050405020304" pitchFamily="18" charset="0"/>
                <a:cs typeface="Times New Roman" panose="02020603050405020304" pitchFamily="18" charset="0"/>
              </a:rPr>
              <a:t>Alhabib</a:t>
            </a:r>
            <a:r>
              <a:rPr lang="en-IN" sz="1000" dirty="0">
                <a:solidFill>
                  <a:schemeClr val="tx1"/>
                </a:solidFill>
                <a:latin typeface="Times New Roman" panose="02020603050405020304" pitchFamily="18" charset="0"/>
                <a:cs typeface="Times New Roman" panose="02020603050405020304" pitchFamily="18" charset="0"/>
              </a:rPr>
              <a:t>, M.Y., </a:t>
            </a:r>
            <a:r>
              <a:rPr lang="en-IN" sz="1000" dirty="0" err="1">
                <a:solidFill>
                  <a:schemeClr val="tx1"/>
                </a:solidFill>
                <a:latin typeface="Times New Roman" panose="02020603050405020304" pitchFamily="18" charset="0"/>
                <a:cs typeface="Times New Roman" panose="02020603050405020304" pitchFamily="18" charset="0"/>
              </a:rPr>
              <a:t>Alshamrani</a:t>
            </a:r>
            <a:r>
              <a:rPr lang="en-IN" sz="1000" dirty="0">
                <a:solidFill>
                  <a:schemeClr val="tx1"/>
                </a:solidFill>
                <a:latin typeface="Times New Roman" panose="02020603050405020304" pitchFamily="18" charset="0"/>
                <a:cs typeface="Times New Roman" panose="02020603050405020304" pitchFamily="18" charset="0"/>
              </a:rPr>
              <a:t>, M., AlShahrani, A., </a:t>
            </a:r>
            <a:r>
              <a:rPr lang="en-IN" sz="1000" dirty="0" err="1">
                <a:solidFill>
                  <a:schemeClr val="tx1"/>
                </a:solidFill>
                <a:latin typeface="Times New Roman" panose="02020603050405020304" pitchFamily="18" charset="0"/>
                <a:cs typeface="Times New Roman" panose="02020603050405020304" pitchFamily="18" charset="0"/>
              </a:rPr>
              <a:t>AlShaalan</a:t>
            </a:r>
            <a:r>
              <a:rPr lang="en-IN" sz="1000" dirty="0">
                <a:solidFill>
                  <a:schemeClr val="tx1"/>
                </a:solidFill>
                <a:latin typeface="Times New Roman" panose="02020603050405020304" pitchFamily="18" charset="0"/>
                <a:cs typeface="Times New Roman" panose="02020603050405020304" pitchFamily="18" charset="0"/>
              </a:rPr>
              <a:t>, R., AlAnazi, H., Alharbi, W., </a:t>
            </a:r>
            <a:r>
              <a:rPr lang="en-IN" sz="1000" dirty="0" err="1">
                <a:solidFill>
                  <a:schemeClr val="tx1"/>
                </a:solidFill>
                <a:latin typeface="Times New Roman" panose="02020603050405020304" pitchFamily="18" charset="0"/>
                <a:cs typeface="Times New Roman" panose="02020603050405020304" pitchFamily="18" charset="0"/>
              </a:rPr>
              <a:t>AlObaid</a:t>
            </a:r>
            <a:r>
              <a:rPr lang="en-IN" sz="1000" dirty="0">
                <a:solidFill>
                  <a:schemeClr val="tx1"/>
                </a:solidFill>
                <a:latin typeface="Times New Roman" panose="02020603050405020304" pitchFamily="18" charset="0"/>
                <a:cs typeface="Times New Roman" panose="02020603050405020304" pitchFamily="18" charset="0"/>
              </a:rPr>
              <a:t>, A.S., AlHarthi, S.A. and AlHarthi, S.A.A.A., 2025. The Association Between Physical Activity and Obesity: A Systematic Review. </a:t>
            </a:r>
            <a:r>
              <a:rPr lang="en-IN" sz="1000" i="1" dirty="0" err="1">
                <a:solidFill>
                  <a:schemeClr val="tx1"/>
                </a:solidFill>
                <a:latin typeface="Times New Roman" panose="02020603050405020304" pitchFamily="18" charset="0"/>
                <a:cs typeface="Times New Roman" panose="02020603050405020304" pitchFamily="18" charset="0"/>
              </a:rPr>
              <a:t>Cureus</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17</a:t>
            </a:r>
            <a:r>
              <a:rPr lang="en-IN" sz="1000" dirty="0">
                <a:solidFill>
                  <a:schemeClr val="tx1"/>
                </a:solidFill>
                <a:latin typeface="Times New Roman" panose="02020603050405020304" pitchFamily="18" charset="0"/>
                <a:cs typeface="Times New Roman" panose="02020603050405020304" pitchFamily="18" charset="0"/>
              </a:rPr>
              <a:t>(12). DOI: </a:t>
            </a:r>
            <a:r>
              <a:rPr lang="en-IN" sz="1000" dirty="0">
                <a:solidFill>
                  <a:schemeClr val="tx1"/>
                </a:solidFill>
                <a:latin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10.7759/cureus.99068</a:t>
            </a:r>
            <a:endParaRPr lang="en-IN" sz="1000" dirty="0">
              <a:solidFill>
                <a:schemeClr val="tx1"/>
              </a:solidFill>
              <a:latin typeface="Times New Roman" panose="02020603050405020304" pitchFamily="18" charset="0"/>
              <a:cs typeface="Times New Roman" panose="02020603050405020304" pitchFamily="18" charset="0"/>
            </a:endParaRPr>
          </a:p>
          <a:p>
            <a:pPr algn="just"/>
            <a:r>
              <a:rPr lang="en-IN" sz="1000" dirty="0">
                <a:solidFill>
                  <a:schemeClr val="tx1"/>
                </a:solidFill>
                <a:latin typeface="Times New Roman" panose="02020603050405020304" pitchFamily="18" charset="0"/>
                <a:cs typeface="Times New Roman" panose="02020603050405020304" pitchFamily="18" charset="0"/>
              </a:rPr>
              <a:t>NHS., 2025. Medical devices and digital tools. [Online]. Available at </a:t>
            </a:r>
            <a:r>
              <a:rPr lang="en-IN" sz="1000" dirty="0">
                <a:solidFill>
                  <a:schemeClr val="tx1"/>
                </a:solidFill>
                <a:latin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https://www.england.nhs.uk/long-read/medical-devices-and-digital-tools/</a:t>
            </a:r>
            <a:r>
              <a:rPr lang="en-IN" sz="1000" dirty="0">
                <a:solidFill>
                  <a:schemeClr val="tx1"/>
                </a:solidFill>
                <a:latin typeface="Times New Roman" panose="02020603050405020304" pitchFamily="18" charset="0"/>
                <a:cs typeface="Times New Roman" panose="02020603050405020304" pitchFamily="18" charset="0"/>
              </a:rPr>
              <a:t> [Accessed on 16.07.2026]</a:t>
            </a:r>
          </a:p>
          <a:p>
            <a:pPr algn="just"/>
            <a:r>
              <a:rPr lang="en-IN" sz="1000" dirty="0">
                <a:solidFill>
                  <a:schemeClr val="tx1"/>
                </a:solidFill>
                <a:latin typeface="Times New Roman" panose="02020603050405020304" pitchFamily="18" charset="0"/>
                <a:cs typeface="Times New Roman" panose="02020603050405020304" pitchFamily="18" charset="0"/>
              </a:rPr>
              <a:t>NHS., 2026a. Health Survey for England, 2024. [Online]. Available at </a:t>
            </a:r>
            <a:r>
              <a:rPr lang="en-IN" sz="1000" dirty="0">
                <a:solidFill>
                  <a:schemeClr val="tx1"/>
                </a:solidFill>
                <a:latin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https://digital.nhs.uk/data-and-information/publications/statistical/health-survey-for-england/2024#</a:t>
            </a:r>
            <a:r>
              <a:rPr lang="en-IN" sz="1000" dirty="0">
                <a:solidFill>
                  <a:schemeClr val="tx1"/>
                </a:solidFill>
                <a:latin typeface="Times New Roman" panose="02020603050405020304" pitchFamily="18" charset="0"/>
                <a:cs typeface="Times New Roman" panose="02020603050405020304" pitchFamily="18" charset="0"/>
              </a:rPr>
              <a:t> [Accessed on 16.07.2026]</a:t>
            </a:r>
          </a:p>
          <a:p>
            <a:pPr algn="just"/>
            <a:r>
              <a:rPr lang="en-IN" sz="1000" dirty="0">
                <a:solidFill>
                  <a:schemeClr val="tx1"/>
                </a:solidFill>
                <a:latin typeface="Times New Roman" panose="02020603050405020304" pitchFamily="18" charset="0"/>
                <a:cs typeface="Times New Roman" panose="02020603050405020304" pitchFamily="18" charset="0"/>
              </a:rPr>
              <a:t>NHS., 2026b. The NHS Digital Weight Management Programme. [Online]. Available at </a:t>
            </a:r>
            <a:r>
              <a:rPr lang="en-IN" sz="1000" dirty="0">
                <a:solidFill>
                  <a:schemeClr val="tx1"/>
                </a:solidFill>
                <a:latin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https://www.england.nhs.uk/digital-weight-management/</a:t>
            </a:r>
            <a:r>
              <a:rPr lang="en-IN" sz="1000" dirty="0">
                <a:solidFill>
                  <a:schemeClr val="tx1"/>
                </a:solidFill>
                <a:latin typeface="Times New Roman" panose="02020603050405020304" pitchFamily="18" charset="0"/>
                <a:cs typeface="Times New Roman" panose="02020603050405020304" pitchFamily="18" charset="0"/>
              </a:rPr>
              <a:t> [Accessed on 16.07.2026]</a:t>
            </a:r>
          </a:p>
          <a:p>
            <a:pPr algn="just"/>
            <a:r>
              <a:rPr lang="en-IN" sz="1000" dirty="0">
                <a:solidFill>
                  <a:schemeClr val="tx1"/>
                </a:solidFill>
                <a:latin typeface="Times New Roman" panose="02020603050405020304" pitchFamily="18" charset="0"/>
                <a:cs typeface="Times New Roman" panose="02020603050405020304" pitchFamily="18" charset="0"/>
              </a:rPr>
              <a:t>NHS., 2026c. Get running with Couch to 5K. [Online]. Available at </a:t>
            </a:r>
            <a:r>
              <a:rPr lang="en-IN" sz="1000" dirty="0">
                <a:solidFill>
                  <a:schemeClr val="tx1"/>
                </a:solidFill>
                <a:latin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https://www.nhs.uk/better-health/get-active/get-running-with-couch-to-5k/</a:t>
            </a:r>
            <a:r>
              <a:rPr lang="en-IN" sz="1000" dirty="0">
                <a:solidFill>
                  <a:schemeClr val="tx1"/>
                </a:solidFill>
                <a:latin typeface="Times New Roman" panose="02020603050405020304" pitchFamily="18" charset="0"/>
                <a:cs typeface="Times New Roman" panose="02020603050405020304" pitchFamily="18" charset="0"/>
              </a:rPr>
              <a:t> [Accessed on 16.07.2026]</a:t>
            </a:r>
          </a:p>
          <a:p>
            <a:pPr algn="just"/>
            <a:r>
              <a:rPr lang="en-IN" sz="1000" dirty="0">
                <a:solidFill>
                  <a:schemeClr val="tx1"/>
                </a:solidFill>
                <a:latin typeface="Times New Roman" panose="02020603050405020304" pitchFamily="18" charset="0"/>
                <a:cs typeface="Times New Roman" panose="02020603050405020304" pitchFamily="18" charset="0"/>
              </a:rPr>
              <a:t>NHS., 2026d. Applications and benefits. [Online]. Available at </a:t>
            </a:r>
            <a:r>
              <a:rPr lang="en-IN" sz="1000" dirty="0">
                <a:solidFill>
                  <a:schemeClr val="tx1"/>
                </a:solidFill>
                <a:latin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digital.nhs.uk/services/networks-and-connectivity-centre-of-excellence/connectivity-hub/advice-and-guidance/introduction-to-wireless-technologies-in-health/applications-and-benefits?__cf_chl_f_tk=eoYG1No5YuOomAaWjLtCdDv_DSn.qNzxy6zVWOQHia4-1784187958-1.0.1.1-ZGmgc_w_Ty_jwlf.qK1tyz1OBourJaeocZqVnauoGOo</a:t>
            </a:r>
            <a:r>
              <a:rPr lang="en-IN" sz="1000" dirty="0">
                <a:solidFill>
                  <a:schemeClr val="tx1"/>
                </a:solidFill>
                <a:latin typeface="Times New Roman" panose="02020603050405020304" pitchFamily="18" charset="0"/>
                <a:cs typeface="Times New Roman" panose="02020603050405020304" pitchFamily="18" charset="0"/>
              </a:rPr>
              <a:t> [Accessed on 16.07.2026]</a:t>
            </a:r>
          </a:p>
          <a:p>
            <a:pPr algn="just"/>
            <a:r>
              <a:rPr lang="en-IN" sz="1000">
                <a:solidFill>
                  <a:schemeClr val="tx1"/>
                </a:solidFill>
                <a:latin typeface="Times New Roman" panose="02020603050405020304" pitchFamily="18" charset="0"/>
                <a:cs typeface="Times New Roman" panose="02020603050405020304" pitchFamily="18" charset="0"/>
              </a:rPr>
              <a:t>WHO., </a:t>
            </a:r>
            <a:r>
              <a:rPr lang="en-IN" sz="1000" dirty="0">
                <a:solidFill>
                  <a:schemeClr val="tx1"/>
                </a:solidFill>
                <a:latin typeface="Times New Roman" panose="02020603050405020304" pitchFamily="18" charset="0"/>
                <a:cs typeface="Times New Roman" panose="02020603050405020304" pitchFamily="18" charset="0"/>
              </a:rPr>
              <a:t>2026. The 1st International Conference on Health Promotion, Ottawa, 1986. [Online]. Available at </a:t>
            </a:r>
            <a:r>
              <a:rPr lang="en-IN" sz="1000" dirty="0">
                <a:solidFill>
                  <a:schemeClr val="tx1"/>
                </a:solidFill>
                <a:latin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https://www.who.int/teams/health-promotion/enhanced-wellbeing/first-global-conference</a:t>
            </a:r>
            <a:r>
              <a:rPr lang="en-IN" sz="1000" dirty="0">
                <a:solidFill>
                  <a:schemeClr val="tx1"/>
                </a:solidFill>
                <a:latin typeface="Times New Roman" panose="02020603050405020304" pitchFamily="18" charset="0"/>
                <a:cs typeface="Times New Roman" panose="02020603050405020304" pitchFamily="18" charset="0"/>
              </a:rPr>
              <a:t> [Accessed on 16.07.2026]</a:t>
            </a:r>
          </a:p>
        </p:txBody>
      </p:sp>
    </p:spTree>
    <p:extLst>
      <p:ext uri="{BB962C8B-B14F-4D97-AF65-F5344CB8AC3E}">
        <p14:creationId xmlns:p14="http://schemas.microsoft.com/office/powerpoint/2010/main" val="1317214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2197</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2026-07-18T10:57:14Z</dcterms:created>
  <dcterms:modified xsi:type="dcterms:W3CDTF">2026-07-28T08:48:54Z</dcterms:modified>
</cp:coreProperties>
</file>