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62" r:id="rId3"/>
    <p:sldId id="263" r:id="rId4"/>
    <p:sldId id="260" r:id="rId5"/>
    <p:sldId id="264" r:id="rId6"/>
    <p:sldId id="265" r:id="rId7"/>
    <p:sldId id="266" r:id="rId8"/>
    <p:sldId id="267" r:id="rId9"/>
    <p:sldId id="268" r:id="rId10"/>
    <p:sldId id="273" r:id="rId11"/>
    <p:sldId id="269" r:id="rId12"/>
    <p:sldId id="270" r:id="rId13"/>
    <p:sldId id="274" r:id="rId14"/>
    <p:sldId id="275" r:id="rId15"/>
    <p:sldId id="276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98" d="100"/>
          <a:sy n="98" d="100"/>
        </p:scale>
        <p:origin x="816" y="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87ABCA-B13F-404A-AF0B-6784C73347AE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CD4EB6-29DD-42ED-BC8B-315FD1CFD3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76960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87ABCA-B13F-404A-AF0B-6784C73347AE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CD4EB6-29DD-42ED-BC8B-315FD1CFD3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03981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87ABCA-B13F-404A-AF0B-6784C73347AE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CD4EB6-29DD-42ED-BC8B-315FD1CFD3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70461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87ABCA-B13F-404A-AF0B-6784C73347AE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CD4EB6-29DD-42ED-BC8B-315FD1CFD3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16458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87ABCA-B13F-404A-AF0B-6784C73347AE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CD4EB6-29DD-42ED-BC8B-315FD1CFD3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5923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87ABCA-B13F-404A-AF0B-6784C73347AE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CD4EB6-29DD-42ED-BC8B-315FD1CFD3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0179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87ABCA-B13F-404A-AF0B-6784C73347AE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CD4EB6-29DD-42ED-BC8B-315FD1CFD3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44814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87ABCA-B13F-404A-AF0B-6784C73347AE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CD4EB6-29DD-42ED-BC8B-315FD1CFD3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3582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87ABCA-B13F-404A-AF0B-6784C73347AE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CD4EB6-29DD-42ED-BC8B-315FD1CFD3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0666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87ABCA-B13F-404A-AF0B-6784C73347AE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CD4EB6-29DD-42ED-BC8B-315FD1CFD3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05313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87ABCA-B13F-404A-AF0B-6784C73347AE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CD4EB6-29DD-42ED-BC8B-315FD1CFD3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5186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87ABCA-B13F-404A-AF0B-6784C73347AE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CD4EB6-29DD-42ED-BC8B-315FD1CFD3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59715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739719"/>
          </a:xfrm>
        </p:spPr>
        <p:txBody>
          <a:bodyPr>
            <a:normAutofit fontScale="90000"/>
          </a:bodyPr>
          <a:lstStyle/>
          <a:p>
            <a:r>
              <a:rPr lang="en-GB" sz="2200" b="1" dirty="0">
                <a:latin typeface="+mn-lt"/>
              </a:rPr>
              <a:t>HPAN5020/6020</a:t>
            </a:r>
            <a:br>
              <a:rPr lang="en-GB" b="1" dirty="0">
                <a:latin typeface="+mn-lt"/>
              </a:rPr>
            </a:br>
            <a:r>
              <a:rPr lang="en-GB" sz="3600" b="1" dirty="0">
                <a:latin typeface="+mn-lt"/>
              </a:rPr>
              <a:t>Activism, Protest and Campaigning for Global Justice</a:t>
            </a:r>
            <a:br>
              <a:rPr lang="en-GB" sz="3600" b="1" dirty="0">
                <a:latin typeface="+mn-lt"/>
              </a:rPr>
            </a:br>
            <a:r>
              <a:rPr lang="en-GB" sz="2200" b="1" dirty="0">
                <a:latin typeface="+mn-lt"/>
              </a:rPr>
              <a:t>Monday, </a:t>
            </a:r>
            <a:r>
              <a:rPr lang="en-GB" sz="2200" b="1">
                <a:latin typeface="+mn-lt"/>
              </a:rPr>
              <a:t>1 February </a:t>
            </a:r>
            <a:r>
              <a:rPr lang="en-GB" sz="2200" b="1" dirty="0">
                <a:latin typeface="+mn-lt"/>
              </a:rPr>
              <a:t>2021: </a:t>
            </a:r>
            <a:br>
              <a:rPr lang="en-GB" sz="2200" dirty="0">
                <a:latin typeface="+mn-lt"/>
              </a:rPr>
            </a:br>
            <a:endParaRPr lang="en-GB" sz="2200" dirty="0">
              <a:latin typeface="+mn-lt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28649" y="2104844"/>
            <a:ext cx="8018962" cy="3409547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3300" b="1" dirty="0"/>
              <a:t>1. Showcase for Assignment 3</a:t>
            </a:r>
          </a:p>
          <a:p>
            <a:pPr marL="0" indent="0">
              <a:buNone/>
            </a:pPr>
            <a:endParaRPr lang="en-GB" sz="3300" b="1" dirty="0"/>
          </a:p>
          <a:p>
            <a:pPr marL="0" indent="0">
              <a:buNone/>
            </a:pPr>
            <a:r>
              <a:rPr lang="en-GB" sz="6500" dirty="0">
                <a:solidFill>
                  <a:srgbClr val="FF0000"/>
                </a:solidFill>
                <a:highlight>
                  <a:srgbClr val="FFFF00"/>
                </a:highlight>
                <a:latin typeface="Bauhaus 93" panose="04030905020B02020C02" pitchFamily="82" charset="0"/>
              </a:rPr>
              <a:t>    Student Showcase 2…  </a:t>
            </a:r>
          </a:p>
          <a:p>
            <a:pPr marL="0" indent="0">
              <a:buNone/>
            </a:pPr>
            <a:endParaRPr lang="en-GB" sz="3300" b="1" dirty="0"/>
          </a:p>
          <a:p>
            <a:pPr marL="0" indent="0">
              <a:buNone/>
            </a:pPr>
            <a:r>
              <a:rPr lang="en-GB" sz="3300" b="1" dirty="0"/>
              <a:t>2. Feedback on Assignment 2 (Review)</a:t>
            </a:r>
          </a:p>
          <a:p>
            <a:pPr marL="0" indent="0">
              <a:buNone/>
            </a:pPr>
            <a:r>
              <a:rPr lang="en-GB" sz="3300" b="1" dirty="0"/>
              <a:t>          </a:t>
            </a:r>
            <a:r>
              <a:rPr lang="en-GB" sz="3300" b="1" i="1" dirty="0"/>
              <a:t>Break</a:t>
            </a:r>
          </a:p>
          <a:p>
            <a:pPr marL="0" indent="0">
              <a:buNone/>
            </a:pPr>
            <a:r>
              <a:rPr lang="en-GB" sz="3300" b="1" dirty="0"/>
              <a:t>3. Discussion on Assignment 4</a:t>
            </a:r>
          </a:p>
          <a:p>
            <a:pPr marL="0" indent="0">
              <a:buNone/>
            </a:pPr>
            <a:endParaRPr lang="en-GB" sz="3300" b="1" dirty="0"/>
          </a:p>
        </p:txBody>
      </p:sp>
    </p:spTree>
    <p:extLst>
      <p:ext uri="{BB962C8B-B14F-4D97-AF65-F5344CB8AC3E}">
        <p14:creationId xmlns:p14="http://schemas.microsoft.com/office/powerpoint/2010/main" val="22616963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4" descr="image003">
            <a:extLst>
              <a:ext uri="{FF2B5EF4-FFF2-40B4-BE49-F238E27FC236}">
                <a16:creationId xmlns:a16="http://schemas.microsoft.com/office/drawing/2014/main" id="{BFC27EEE-700E-4D4F-B7A8-5CFFACE895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737" y="374672"/>
            <a:ext cx="4263910" cy="61086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725CED8E-ADD2-4176-890F-8957CA0A5F55}"/>
              </a:ext>
            </a:extLst>
          </p:cNvPr>
          <p:cNvSpPr/>
          <p:nvPr/>
        </p:nvSpPr>
        <p:spPr>
          <a:xfrm>
            <a:off x="4214369" y="3241224"/>
            <a:ext cx="3701721" cy="33255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</a:t>
            </a:r>
            <a:r>
              <a:rPr lang="en-GB" sz="2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Cathy</a:t>
            </a:r>
            <a:endParaRPr lang="en-GB" sz="2800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64227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>
            <a:extLst>
              <a:ext uri="{FF2B5EF4-FFF2-40B4-BE49-F238E27FC236}">
                <a16:creationId xmlns:a16="http://schemas.microsoft.com/office/drawing/2014/main" id="{5EBD7301-AFB6-4BD7-ACD2-497F3B2AC8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499" y="614207"/>
            <a:ext cx="7311468" cy="5171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E2F1F078-ABDD-4D36-9265-82CB33CA7A17}"/>
              </a:ext>
            </a:extLst>
          </p:cNvPr>
          <p:cNvSpPr/>
          <p:nvPr/>
        </p:nvSpPr>
        <p:spPr>
          <a:xfrm>
            <a:off x="3135086" y="3241224"/>
            <a:ext cx="5141167" cy="29266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                                                  </a:t>
            </a:r>
            <a:r>
              <a:rPr lang="en-GB" sz="28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Jess</a:t>
            </a:r>
            <a:endParaRPr lang="en-GB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92288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B192577-C28C-4B90-A88B-F5B3DB82911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1240971" y="578498"/>
            <a:ext cx="5906643" cy="4651312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1D02A5A1-16EF-41EC-9332-879B65403EA7}"/>
              </a:ext>
            </a:extLst>
          </p:cNvPr>
          <p:cNvSpPr/>
          <p:nvPr/>
        </p:nvSpPr>
        <p:spPr>
          <a:xfrm>
            <a:off x="4199141" y="3241223"/>
            <a:ext cx="3782265" cy="29339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       </a:t>
            </a:r>
            <a:r>
              <a:rPr lang="en-GB" sz="2800" b="1" dirty="0"/>
              <a:t>Susan</a:t>
            </a:r>
            <a:endParaRPr lang="en-GB" sz="2800" dirty="0"/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732316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Map&#10;&#10;Description automatically generated">
            <a:extLst>
              <a:ext uri="{FF2B5EF4-FFF2-40B4-BE49-F238E27FC236}">
                <a16:creationId xmlns:a16="http://schemas.microsoft.com/office/drawing/2014/main" id="{2C3ABE94-0D63-4010-8221-FFC88E4A737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1763" y="485297"/>
            <a:ext cx="3977511" cy="5626254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90604C2-3A1B-4798-B7E3-21CEDF35B1EC}"/>
              </a:ext>
            </a:extLst>
          </p:cNvPr>
          <p:cNvSpPr/>
          <p:nvPr/>
        </p:nvSpPr>
        <p:spPr>
          <a:xfrm>
            <a:off x="4078467" y="3241224"/>
            <a:ext cx="4830402" cy="29266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</a:t>
            </a:r>
            <a:r>
              <a:rPr lang="en-GB" sz="28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Kayleigh</a:t>
            </a:r>
            <a:endParaRPr lang="en-GB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38912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3B638E4-66CE-45FE-82E7-9D44E25BB86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826997" y="732177"/>
            <a:ext cx="7490006" cy="4505371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307A93A4-4DDC-4E47-BD08-B98BC1C02C05}"/>
              </a:ext>
            </a:extLst>
          </p:cNvPr>
          <p:cNvSpPr/>
          <p:nvPr/>
        </p:nvSpPr>
        <p:spPr>
          <a:xfrm>
            <a:off x="4000978" y="3241223"/>
            <a:ext cx="4437628" cy="25276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      Stephanie</a:t>
            </a:r>
            <a:endParaRPr lang="en-GB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65358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D77A406B-3AA2-43CC-AFC4-5F572F7AC50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666" t="24518" r="46667" b="12371"/>
          <a:stretch/>
        </p:blipFill>
        <p:spPr>
          <a:xfrm>
            <a:off x="353008" y="972477"/>
            <a:ext cx="3537857" cy="5091645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9128D6D1-F033-4CBD-B4FC-AF544A2BC1F8}"/>
              </a:ext>
            </a:extLst>
          </p:cNvPr>
          <p:cNvSpPr/>
          <p:nvPr/>
        </p:nvSpPr>
        <p:spPr>
          <a:xfrm>
            <a:off x="2677887" y="3241224"/>
            <a:ext cx="5990252" cy="33255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  </a:t>
            </a:r>
            <a:r>
              <a:rPr lang="en-GB" sz="28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Jane</a:t>
            </a:r>
            <a:endParaRPr lang="en-GB" sz="28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337448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6F852A5A-FA89-408D-9E9E-1499EB3725C2}"/>
              </a:ext>
            </a:extLst>
          </p:cNvPr>
          <p:cNvSpPr/>
          <p:nvPr/>
        </p:nvSpPr>
        <p:spPr>
          <a:xfrm>
            <a:off x="3340359" y="3241224"/>
            <a:ext cx="1511525" cy="33255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</a:t>
            </a:r>
            <a:r>
              <a:rPr lang="en-GB" sz="28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Ceri</a:t>
            </a:r>
            <a:endParaRPr lang="en-GB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16BAEBC-E8A0-4CE9-9A96-9930660ABF1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500" t="11334" r="55917" b="11185"/>
          <a:stretch/>
        </p:blipFill>
        <p:spPr>
          <a:xfrm>
            <a:off x="571499" y="493981"/>
            <a:ext cx="3631615" cy="51752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46964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5C764A1-D736-41B2-AAB2-660E2E0B89CA}"/>
              </a:ext>
            </a:extLst>
          </p:cNvPr>
          <p:cNvSpPr/>
          <p:nvPr/>
        </p:nvSpPr>
        <p:spPr>
          <a:xfrm>
            <a:off x="4098152" y="3241224"/>
            <a:ext cx="4336721" cy="33255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       Michael</a:t>
            </a:r>
            <a:endParaRPr lang="en-GB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6" name="Picture 5" descr="C:\Users\andrew.bevan\AppData\Local\Microsoft\Windows\INetCache\Content.MSO\E962F433.tmp">
            <a:extLst>
              <a:ext uri="{FF2B5EF4-FFF2-40B4-BE49-F238E27FC236}">
                <a16:creationId xmlns:a16="http://schemas.microsoft.com/office/drawing/2014/main" id="{3ECECC62-1998-4ED9-974E-F0A8C1A2C3A3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89250" y="-217129"/>
            <a:ext cx="4861250" cy="6412656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 descr="C:\Users\andrew.bevan\AppData\Local\Microsoft\Windows\INetCache\Content.MSO\DAC1D3C1.tmp">
            <a:extLst>
              <a:ext uri="{FF2B5EF4-FFF2-40B4-BE49-F238E27FC236}">
                <a16:creationId xmlns:a16="http://schemas.microsoft.com/office/drawing/2014/main" id="{F66AACE4-6C88-4526-9676-166D0DD6C080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2562" y="-217129"/>
            <a:ext cx="5381750" cy="60998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3906536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A845F-6D31-42D2-BF8E-21ACF12B34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>
                <a:latin typeface="+mn-lt"/>
              </a:rPr>
              <a:t>Jonathon: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179A0C-727C-4C0A-BA71-D5D669AC99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Written proposal for a campaign:</a:t>
            </a:r>
          </a:p>
          <a:p>
            <a:pPr marL="0" indent="0">
              <a:buNone/>
            </a:pPr>
            <a:r>
              <a:rPr lang="en-GB" sz="2000" dirty="0"/>
              <a:t>“To cease the criminally exempt dissemination of information pertaining to the acceptability of Affirmative Action, which is by default, a campaign of racism.”                                    </a:t>
            </a:r>
          </a:p>
        </p:txBody>
      </p:sp>
      <p:pic>
        <p:nvPicPr>
          <p:cNvPr id="2050" name="Picture 2" descr="Image result for affirmative action">
            <a:extLst>
              <a:ext uri="{FF2B5EF4-FFF2-40B4-BE49-F238E27FC236}">
                <a16:creationId xmlns:a16="http://schemas.microsoft.com/office/drawing/2014/main" id="{BCFC3283-8126-4B49-A48C-CD93A3DFB0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1371" y="3180398"/>
            <a:ext cx="3624127" cy="3020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42197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>
            <a:extLst>
              <a:ext uri="{FF2B5EF4-FFF2-40B4-BE49-F238E27FC236}">
                <a16:creationId xmlns:a16="http://schemas.microsoft.com/office/drawing/2014/main" id="{C3028F7D-9BF5-4F82-94F4-16AA85C112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110" y="345234"/>
            <a:ext cx="4170179" cy="5896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>
            <a:extLst>
              <a:ext uri="{FF2B5EF4-FFF2-40B4-BE49-F238E27FC236}">
                <a16:creationId xmlns:a16="http://schemas.microsoft.com/office/drawing/2014/main" id="{4CDD0ECF-6C76-494E-BD8A-7284222BB0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8982" y="251928"/>
            <a:ext cx="4051408" cy="5728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9C4C579C-6657-427F-A2D7-6CAE9FF4DE2B}"/>
              </a:ext>
            </a:extLst>
          </p:cNvPr>
          <p:cNvSpPr/>
          <p:nvPr/>
        </p:nvSpPr>
        <p:spPr>
          <a:xfrm>
            <a:off x="4255406" y="3241224"/>
            <a:ext cx="4170179" cy="29266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                              </a:t>
            </a:r>
            <a:r>
              <a:rPr lang="en-GB" sz="28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Toby</a:t>
            </a:r>
            <a:endParaRPr lang="en-GB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36378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andrew.bevan\AppData\Local\Microsoft\Windows\INetCache\Content.MSO\4280F71D.tmp">
            <a:extLst>
              <a:ext uri="{FF2B5EF4-FFF2-40B4-BE49-F238E27FC236}">
                <a16:creationId xmlns:a16="http://schemas.microsoft.com/office/drawing/2014/main" id="{0F27CDB0-C6BF-4F69-90EB-51010C8DB2C2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5657" y="457199"/>
            <a:ext cx="4068147" cy="5887617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0A2CB4B0-2D65-4C13-A338-778F5272AC1D}"/>
              </a:ext>
            </a:extLst>
          </p:cNvPr>
          <p:cNvSpPr/>
          <p:nvPr/>
        </p:nvSpPr>
        <p:spPr>
          <a:xfrm>
            <a:off x="4118574" y="3241224"/>
            <a:ext cx="4614879" cy="29266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</a:t>
            </a:r>
            <a:r>
              <a:rPr lang="en-GB" sz="28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Bradley</a:t>
            </a:r>
            <a:endParaRPr lang="en-GB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59501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51E9A356-0BD8-4704-82E4-7B2A88F01B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1631" y="671168"/>
            <a:ext cx="6963508" cy="4914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BE996DC4-D3B6-42DF-89BE-42332C52C327}"/>
              </a:ext>
            </a:extLst>
          </p:cNvPr>
          <p:cNvSpPr/>
          <p:nvPr/>
        </p:nvSpPr>
        <p:spPr>
          <a:xfrm>
            <a:off x="4077281" y="3241224"/>
            <a:ext cx="4035088" cy="27692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                           Jamie A.</a:t>
            </a:r>
            <a:endParaRPr lang="en-GB" sz="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595037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>
            <a:extLst>
              <a:ext uri="{FF2B5EF4-FFF2-40B4-BE49-F238E27FC236}">
                <a16:creationId xmlns:a16="http://schemas.microsoft.com/office/drawing/2014/main" id="{4A2E08E4-C493-4999-A61B-523139288E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769" y="192506"/>
            <a:ext cx="5050078" cy="3574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A picture containing text, newspaper, screenshot&#10;&#10;Description automatically generated">
            <a:extLst>
              <a:ext uri="{FF2B5EF4-FFF2-40B4-BE49-F238E27FC236}">
                <a16:creationId xmlns:a16="http://schemas.microsoft.com/office/drawing/2014/main" id="{92384807-98EE-4175-8444-9704EC18982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999" y="3180472"/>
            <a:ext cx="4728308" cy="3347144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5FB71CAB-09C6-4ED2-B860-B3290E9BC8C5}"/>
              </a:ext>
            </a:extLst>
          </p:cNvPr>
          <p:cNvSpPr/>
          <p:nvPr/>
        </p:nvSpPr>
        <p:spPr>
          <a:xfrm>
            <a:off x="4086931" y="3241224"/>
            <a:ext cx="3001623" cy="27692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Jamie C.</a:t>
            </a:r>
            <a:endParaRPr lang="en-GB" sz="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46211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>
            <a:extLst>
              <a:ext uri="{FF2B5EF4-FFF2-40B4-BE49-F238E27FC236}">
                <a16:creationId xmlns:a16="http://schemas.microsoft.com/office/drawing/2014/main" id="{DB4AA40F-F083-4DCD-AD36-4821943806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538" y="658040"/>
            <a:ext cx="4142154" cy="586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386351E2-FAB3-41E1-BFE6-1875B4226936}"/>
              </a:ext>
            </a:extLst>
          </p:cNvPr>
          <p:cNvSpPr/>
          <p:nvPr/>
        </p:nvSpPr>
        <p:spPr>
          <a:xfrm>
            <a:off x="4093343" y="3241224"/>
            <a:ext cx="2393426" cy="31682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Siobhan</a:t>
            </a:r>
            <a:endParaRPr lang="en-GB" sz="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40110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201</TotalTime>
  <Words>96</Words>
  <Application>Microsoft Office PowerPoint</Application>
  <PresentationFormat>On-screen Show (4:3)</PresentationFormat>
  <Paragraphs>105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Bauhaus 93</vt:lpstr>
      <vt:lpstr>Calibri</vt:lpstr>
      <vt:lpstr>Calibri Light</vt:lpstr>
      <vt:lpstr>Office Theme</vt:lpstr>
      <vt:lpstr>HPAN5020/6020 Activism, Protest and Campaigning for Global Justice Monday, 1 February 2021: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Jonathon: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HPAN5020/6020 Activism, Protest and Campaigning for Global Justice Monday, 1 |February 2021:  </dc:title>
  <dc:creator>Andy Bevan</dc:creator>
  <cp:lastModifiedBy>Andy Bevan</cp:lastModifiedBy>
  <cp:revision>39</cp:revision>
  <dcterms:created xsi:type="dcterms:W3CDTF">2021-01-28T08:10:22Z</dcterms:created>
  <dcterms:modified xsi:type="dcterms:W3CDTF">2021-02-08T09:44:54Z</dcterms:modified>
</cp:coreProperties>
</file>