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9" r:id="rId1"/>
  </p:sldMasterIdLst>
  <p:notesMasterIdLst>
    <p:notesMasterId r:id="rId15"/>
  </p:notesMasterIdLst>
  <p:sldIdLst>
    <p:sldId id="269"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351" autoAdjust="0"/>
    <p:restoredTop sz="92453" autoAdjust="0"/>
  </p:normalViewPr>
  <p:slideViewPr>
    <p:cSldViewPr snapToGrid="0">
      <p:cViewPr>
        <p:scale>
          <a:sx n="51" d="100"/>
          <a:sy n="51" d="100"/>
        </p:scale>
        <p:origin x="78" y="3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7B1E94-EE4D-4F29-9E50-883F1E44B6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C204888-E6AC-42D6-B719-189000455EE3}">
      <dgm:prSet/>
      <dgm:spPr/>
      <dgm:t>
        <a:bodyPr/>
        <a:lstStyle/>
        <a:p>
          <a:r>
            <a:rPr lang="en-GB" b="1"/>
            <a:t>Student Name: Nazira Mahmoud</a:t>
          </a:r>
          <a:endParaRPr lang="en-US"/>
        </a:p>
      </dgm:t>
    </dgm:pt>
    <dgm:pt modelId="{80CFE990-1F8B-4AC2-95C8-95C42C03BA15}" type="parTrans" cxnId="{FA112202-27D4-4A75-89CE-C7CF088E4CC8}">
      <dgm:prSet/>
      <dgm:spPr/>
      <dgm:t>
        <a:bodyPr/>
        <a:lstStyle/>
        <a:p>
          <a:endParaRPr lang="en-US"/>
        </a:p>
      </dgm:t>
    </dgm:pt>
    <dgm:pt modelId="{65514E22-FD83-4A66-9FCE-06220387CD40}" type="sibTrans" cxnId="{FA112202-27D4-4A75-89CE-C7CF088E4CC8}">
      <dgm:prSet/>
      <dgm:spPr/>
      <dgm:t>
        <a:bodyPr/>
        <a:lstStyle/>
        <a:p>
          <a:endParaRPr lang="en-US"/>
        </a:p>
      </dgm:t>
    </dgm:pt>
    <dgm:pt modelId="{852DE63D-E6F9-4334-8305-DCE3A77BC9BF}">
      <dgm:prSet/>
      <dgm:spPr/>
      <dgm:t>
        <a:bodyPr/>
        <a:lstStyle/>
        <a:p>
          <a:r>
            <a:rPr lang="en-GB" b="1"/>
            <a:t>Student ID: 2319081</a:t>
          </a:r>
          <a:endParaRPr lang="en-US"/>
        </a:p>
      </dgm:t>
    </dgm:pt>
    <dgm:pt modelId="{32BB85E4-81F9-4A54-8976-366A1A6E5F73}" type="parTrans" cxnId="{B5516286-BF4D-4BCD-B4DF-30FABF4963C1}">
      <dgm:prSet/>
      <dgm:spPr/>
      <dgm:t>
        <a:bodyPr/>
        <a:lstStyle/>
        <a:p>
          <a:endParaRPr lang="en-US"/>
        </a:p>
      </dgm:t>
    </dgm:pt>
    <dgm:pt modelId="{88026B58-A604-4915-91FC-2E6D61EB19E9}" type="sibTrans" cxnId="{B5516286-BF4D-4BCD-B4DF-30FABF4963C1}">
      <dgm:prSet/>
      <dgm:spPr/>
      <dgm:t>
        <a:bodyPr/>
        <a:lstStyle/>
        <a:p>
          <a:endParaRPr lang="en-US"/>
        </a:p>
      </dgm:t>
    </dgm:pt>
    <dgm:pt modelId="{68DF7577-4AAD-4462-A253-F0DFF136337B}">
      <dgm:prSet/>
      <dgm:spPr/>
      <dgm:t>
        <a:bodyPr/>
        <a:lstStyle/>
        <a:p>
          <a:r>
            <a:rPr lang="en-GB" b="1"/>
            <a:t>Module Code: BMHP6026</a:t>
          </a:r>
          <a:endParaRPr lang="en-US"/>
        </a:p>
      </dgm:t>
    </dgm:pt>
    <dgm:pt modelId="{57D23EAB-660E-408A-B1A2-E053A556669D}" type="parTrans" cxnId="{55301197-B55A-4924-9832-74A176ADC1C9}">
      <dgm:prSet/>
      <dgm:spPr/>
      <dgm:t>
        <a:bodyPr/>
        <a:lstStyle/>
        <a:p>
          <a:endParaRPr lang="en-US"/>
        </a:p>
      </dgm:t>
    </dgm:pt>
    <dgm:pt modelId="{B89D4FA0-30F7-46C5-B850-A076A1C4B4EC}" type="sibTrans" cxnId="{55301197-B55A-4924-9832-74A176ADC1C9}">
      <dgm:prSet/>
      <dgm:spPr/>
      <dgm:t>
        <a:bodyPr/>
        <a:lstStyle/>
        <a:p>
          <a:endParaRPr lang="en-US"/>
        </a:p>
      </dgm:t>
    </dgm:pt>
    <dgm:pt modelId="{C2454380-5C28-4BD2-89EA-61E802D6E73B}">
      <dgm:prSet/>
      <dgm:spPr/>
      <dgm:t>
        <a:bodyPr/>
        <a:lstStyle/>
        <a:p>
          <a:r>
            <a:rPr lang="en-GB" b="1"/>
            <a:t>Assignment Title: Component 2- Viva Voce </a:t>
          </a:r>
          <a:endParaRPr lang="en-US"/>
        </a:p>
      </dgm:t>
    </dgm:pt>
    <dgm:pt modelId="{6B8611EA-5C4B-4A16-9D5D-8A6B740A488F}" type="parTrans" cxnId="{5B7E90F6-3217-418B-B3AA-A4CE1B001900}">
      <dgm:prSet/>
      <dgm:spPr/>
      <dgm:t>
        <a:bodyPr/>
        <a:lstStyle/>
        <a:p>
          <a:endParaRPr lang="en-US"/>
        </a:p>
      </dgm:t>
    </dgm:pt>
    <dgm:pt modelId="{859855B4-02FE-4924-A29F-717E08DBBEDD}" type="sibTrans" cxnId="{5B7E90F6-3217-418B-B3AA-A4CE1B001900}">
      <dgm:prSet/>
      <dgm:spPr/>
      <dgm:t>
        <a:bodyPr/>
        <a:lstStyle/>
        <a:p>
          <a:endParaRPr lang="en-US"/>
        </a:p>
      </dgm:t>
    </dgm:pt>
    <dgm:pt modelId="{19DA2770-EFB3-4999-ACDF-DAEB2C557A3C}">
      <dgm:prSet/>
      <dgm:spPr/>
      <dgm:t>
        <a:bodyPr/>
        <a:lstStyle/>
        <a:p>
          <a:r>
            <a:rPr lang="en-GB" b="1"/>
            <a:t>Lecturer: Zakiyyah Ahmed </a:t>
          </a:r>
          <a:endParaRPr lang="en-US"/>
        </a:p>
      </dgm:t>
    </dgm:pt>
    <dgm:pt modelId="{AA9EB603-CC55-47C5-95CA-0E570CC9136A}" type="parTrans" cxnId="{5DD850B8-FF8F-45E4-91CC-C7D5CB04B059}">
      <dgm:prSet/>
      <dgm:spPr/>
      <dgm:t>
        <a:bodyPr/>
        <a:lstStyle/>
        <a:p>
          <a:endParaRPr lang="en-US"/>
        </a:p>
      </dgm:t>
    </dgm:pt>
    <dgm:pt modelId="{9966EEE4-59B7-4BE2-9101-DA14F314155F}" type="sibTrans" cxnId="{5DD850B8-FF8F-45E4-91CC-C7D5CB04B059}">
      <dgm:prSet/>
      <dgm:spPr/>
      <dgm:t>
        <a:bodyPr/>
        <a:lstStyle/>
        <a:p>
          <a:endParaRPr lang="en-US"/>
        </a:p>
      </dgm:t>
    </dgm:pt>
    <dgm:pt modelId="{432336F6-3028-49F0-B494-D0E914C9E290}" type="pres">
      <dgm:prSet presAssocID="{617B1E94-EE4D-4F29-9E50-883F1E44B67D}" presName="linear" presStyleCnt="0">
        <dgm:presLayoutVars>
          <dgm:animLvl val="lvl"/>
          <dgm:resizeHandles val="exact"/>
        </dgm:presLayoutVars>
      </dgm:prSet>
      <dgm:spPr/>
    </dgm:pt>
    <dgm:pt modelId="{6ABEA366-F560-41C8-9B32-F76A0DCF8149}" type="pres">
      <dgm:prSet presAssocID="{3C204888-E6AC-42D6-B719-189000455EE3}" presName="parentText" presStyleLbl="node1" presStyleIdx="0" presStyleCnt="5">
        <dgm:presLayoutVars>
          <dgm:chMax val="0"/>
          <dgm:bulletEnabled val="1"/>
        </dgm:presLayoutVars>
      </dgm:prSet>
      <dgm:spPr/>
    </dgm:pt>
    <dgm:pt modelId="{916BA41F-72E0-4EE4-B822-A770C4E598C7}" type="pres">
      <dgm:prSet presAssocID="{65514E22-FD83-4A66-9FCE-06220387CD40}" presName="spacer" presStyleCnt="0"/>
      <dgm:spPr/>
    </dgm:pt>
    <dgm:pt modelId="{7CE5DE6A-07C4-4CF0-BAF3-35C04AA861C6}" type="pres">
      <dgm:prSet presAssocID="{852DE63D-E6F9-4334-8305-DCE3A77BC9BF}" presName="parentText" presStyleLbl="node1" presStyleIdx="1" presStyleCnt="5">
        <dgm:presLayoutVars>
          <dgm:chMax val="0"/>
          <dgm:bulletEnabled val="1"/>
        </dgm:presLayoutVars>
      </dgm:prSet>
      <dgm:spPr/>
    </dgm:pt>
    <dgm:pt modelId="{CF284E3F-F56C-4716-8911-B31543713D3E}" type="pres">
      <dgm:prSet presAssocID="{88026B58-A604-4915-91FC-2E6D61EB19E9}" presName="spacer" presStyleCnt="0"/>
      <dgm:spPr/>
    </dgm:pt>
    <dgm:pt modelId="{CC9F120E-6340-4537-AE47-26595F1ACD25}" type="pres">
      <dgm:prSet presAssocID="{68DF7577-4AAD-4462-A253-F0DFF136337B}" presName="parentText" presStyleLbl="node1" presStyleIdx="2" presStyleCnt="5">
        <dgm:presLayoutVars>
          <dgm:chMax val="0"/>
          <dgm:bulletEnabled val="1"/>
        </dgm:presLayoutVars>
      </dgm:prSet>
      <dgm:spPr/>
    </dgm:pt>
    <dgm:pt modelId="{06B1985B-0CF9-41A9-92B8-D23A1940E5CB}" type="pres">
      <dgm:prSet presAssocID="{B89D4FA0-30F7-46C5-B850-A076A1C4B4EC}" presName="spacer" presStyleCnt="0"/>
      <dgm:spPr/>
    </dgm:pt>
    <dgm:pt modelId="{5402FC43-089C-432C-B3FC-8F6D65197E24}" type="pres">
      <dgm:prSet presAssocID="{C2454380-5C28-4BD2-89EA-61E802D6E73B}" presName="parentText" presStyleLbl="node1" presStyleIdx="3" presStyleCnt="5">
        <dgm:presLayoutVars>
          <dgm:chMax val="0"/>
          <dgm:bulletEnabled val="1"/>
        </dgm:presLayoutVars>
      </dgm:prSet>
      <dgm:spPr/>
    </dgm:pt>
    <dgm:pt modelId="{AD96A81A-5B16-4929-B3FE-D54F6617154A}" type="pres">
      <dgm:prSet presAssocID="{859855B4-02FE-4924-A29F-717E08DBBEDD}" presName="spacer" presStyleCnt="0"/>
      <dgm:spPr/>
    </dgm:pt>
    <dgm:pt modelId="{15CDE04C-DF15-42C7-BB4D-0EC1D71AD00A}" type="pres">
      <dgm:prSet presAssocID="{19DA2770-EFB3-4999-ACDF-DAEB2C557A3C}" presName="parentText" presStyleLbl="node1" presStyleIdx="4" presStyleCnt="5">
        <dgm:presLayoutVars>
          <dgm:chMax val="0"/>
          <dgm:bulletEnabled val="1"/>
        </dgm:presLayoutVars>
      </dgm:prSet>
      <dgm:spPr/>
    </dgm:pt>
  </dgm:ptLst>
  <dgm:cxnLst>
    <dgm:cxn modelId="{FA112202-27D4-4A75-89CE-C7CF088E4CC8}" srcId="{617B1E94-EE4D-4F29-9E50-883F1E44B67D}" destId="{3C204888-E6AC-42D6-B719-189000455EE3}" srcOrd="0" destOrd="0" parTransId="{80CFE990-1F8B-4AC2-95C8-95C42C03BA15}" sibTransId="{65514E22-FD83-4A66-9FCE-06220387CD40}"/>
    <dgm:cxn modelId="{8D712B25-2491-4B9B-8856-55EB01D8C982}" type="presOf" srcId="{852DE63D-E6F9-4334-8305-DCE3A77BC9BF}" destId="{7CE5DE6A-07C4-4CF0-BAF3-35C04AA861C6}" srcOrd="0" destOrd="0" presId="urn:microsoft.com/office/officeart/2005/8/layout/vList2"/>
    <dgm:cxn modelId="{72ED695C-22A6-42F9-9F31-E7624F4F3637}" type="presOf" srcId="{C2454380-5C28-4BD2-89EA-61E802D6E73B}" destId="{5402FC43-089C-432C-B3FC-8F6D65197E24}" srcOrd="0" destOrd="0" presId="urn:microsoft.com/office/officeart/2005/8/layout/vList2"/>
    <dgm:cxn modelId="{335A326C-E58E-4727-8BF6-B1CE59285329}" type="presOf" srcId="{3C204888-E6AC-42D6-B719-189000455EE3}" destId="{6ABEA366-F560-41C8-9B32-F76A0DCF8149}" srcOrd="0" destOrd="0" presId="urn:microsoft.com/office/officeart/2005/8/layout/vList2"/>
    <dgm:cxn modelId="{D496E284-917B-4DDF-B8CE-A0861424AB25}" type="presOf" srcId="{68DF7577-4AAD-4462-A253-F0DFF136337B}" destId="{CC9F120E-6340-4537-AE47-26595F1ACD25}" srcOrd="0" destOrd="0" presId="urn:microsoft.com/office/officeart/2005/8/layout/vList2"/>
    <dgm:cxn modelId="{B5516286-BF4D-4BCD-B4DF-30FABF4963C1}" srcId="{617B1E94-EE4D-4F29-9E50-883F1E44B67D}" destId="{852DE63D-E6F9-4334-8305-DCE3A77BC9BF}" srcOrd="1" destOrd="0" parTransId="{32BB85E4-81F9-4A54-8976-366A1A6E5F73}" sibTransId="{88026B58-A604-4915-91FC-2E6D61EB19E9}"/>
    <dgm:cxn modelId="{55301197-B55A-4924-9832-74A176ADC1C9}" srcId="{617B1E94-EE4D-4F29-9E50-883F1E44B67D}" destId="{68DF7577-4AAD-4462-A253-F0DFF136337B}" srcOrd="2" destOrd="0" parTransId="{57D23EAB-660E-408A-B1A2-E053A556669D}" sibTransId="{B89D4FA0-30F7-46C5-B850-A076A1C4B4EC}"/>
    <dgm:cxn modelId="{616CDCA0-3B30-4D60-B4FB-4CCEFC2D9B40}" type="presOf" srcId="{617B1E94-EE4D-4F29-9E50-883F1E44B67D}" destId="{432336F6-3028-49F0-B494-D0E914C9E290}" srcOrd="0" destOrd="0" presId="urn:microsoft.com/office/officeart/2005/8/layout/vList2"/>
    <dgm:cxn modelId="{5DD850B8-FF8F-45E4-91CC-C7D5CB04B059}" srcId="{617B1E94-EE4D-4F29-9E50-883F1E44B67D}" destId="{19DA2770-EFB3-4999-ACDF-DAEB2C557A3C}" srcOrd="4" destOrd="0" parTransId="{AA9EB603-CC55-47C5-95CA-0E570CC9136A}" sibTransId="{9966EEE4-59B7-4BE2-9101-DA14F314155F}"/>
    <dgm:cxn modelId="{4AF8D2D8-C498-4F53-9712-22F1DC27AD55}" type="presOf" srcId="{19DA2770-EFB3-4999-ACDF-DAEB2C557A3C}" destId="{15CDE04C-DF15-42C7-BB4D-0EC1D71AD00A}" srcOrd="0" destOrd="0" presId="urn:microsoft.com/office/officeart/2005/8/layout/vList2"/>
    <dgm:cxn modelId="{5B7E90F6-3217-418B-B3AA-A4CE1B001900}" srcId="{617B1E94-EE4D-4F29-9E50-883F1E44B67D}" destId="{C2454380-5C28-4BD2-89EA-61E802D6E73B}" srcOrd="3" destOrd="0" parTransId="{6B8611EA-5C4B-4A16-9D5D-8A6B740A488F}" sibTransId="{859855B4-02FE-4924-A29F-717E08DBBEDD}"/>
    <dgm:cxn modelId="{A5378A75-CB6D-4803-BA76-7A04862C0267}" type="presParOf" srcId="{432336F6-3028-49F0-B494-D0E914C9E290}" destId="{6ABEA366-F560-41C8-9B32-F76A0DCF8149}" srcOrd="0" destOrd="0" presId="urn:microsoft.com/office/officeart/2005/8/layout/vList2"/>
    <dgm:cxn modelId="{FB033F3D-2854-4837-B404-9985F1FB21C1}" type="presParOf" srcId="{432336F6-3028-49F0-B494-D0E914C9E290}" destId="{916BA41F-72E0-4EE4-B822-A770C4E598C7}" srcOrd="1" destOrd="0" presId="urn:microsoft.com/office/officeart/2005/8/layout/vList2"/>
    <dgm:cxn modelId="{6F23C780-3C4A-4A3B-A705-325DCEAE968C}" type="presParOf" srcId="{432336F6-3028-49F0-B494-D0E914C9E290}" destId="{7CE5DE6A-07C4-4CF0-BAF3-35C04AA861C6}" srcOrd="2" destOrd="0" presId="urn:microsoft.com/office/officeart/2005/8/layout/vList2"/>
    <dgm:cxn modelId="{E71A9800-CE14-44C0-9F2F-173E910460DE}" type="presParOf" srcId="{432336F6-3028-49F0-B494-D0E914C9E290}" destId="{CF284E3F-F56C-4716-8911-B31543713D3E}" srcOrd="3" destOrd="0" presId="urn:microsoft.com/office/officeart/2005/8/layout/vList2"/>
    <dgm:cxn modelId="{57FA4F7F-53A0-4A19-92A6-9A9C6953575F}" type="presParOf" srcId="{432336F6-3028-49F0-B494-D0E914C9E290}" destId="{CC9F120E-6340-4537-AE47-26595F1ACD25}" srcOrd="4" destOrd="0" presId="urn:microsoft.com/office/officeart/2005/8/layout/vList2"/>
    <dgm:cxn modelId="{6F86B946-B2CF-4B7F-BC12-9A4680B3B3CC}" type="presParOf" srcId="{432336F6-3028-49F0-B494-D0E914C9E290}" destId="{06B1985B-0CF9-41A9-92B8-D23A1940E5CB}" srcOrd="5" destOrd="0" presId="urn:microsoft.com/office/officeart/2005/8/layout/vList2"/>
    <dgm:cxn modelId="{7F33800E-9501-4865-9244-C65BBE143070}" type="presParOf" srcId="{432336F6-3028-49F0-B494-D0E914C9E290}" destId="{5402FC43-089C-432C-B3FC-8F6D65197E24}" srcOrd="6" destOrd="0" presId="urn:microsoft.com/office/officeart/2005/8/layout/vList2"/>
    <dgm:cxn modelId="{382B8B2C-10D0-4191-8749-4E2D401A01ED}" type="presParOf" srcId="{432336F6-3028-49F0-B494-D0E914C9E290}" destId="{AD96A81A-5B16-4929-B3FE-D54F6617154A}" srcOrd="7" destOrd="0" presId="urn:microsoft.com/office/officeart/2005/8/layout/vList2"/>
    <dgm:cxn modelId="{173E161E-A4BE-4D1D-A14F-EB70A295724F}" type="presParOf" srcId="{432336F6-3028-49F0-B494-D0E914C9E290}" destId="{15CDE04C-DF15-42C7-BB4D-0EC1D71AD00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DEC7BB-E2B4-4B6C-8557-2B8D7A0585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5F2C340-C3F2-4EC9-B96C-0809305C57E5}">
      <dgm:prSet/>
      <dgm:spPr/>
      <dgm:t>
        <a:bodyPr/>
        <a:lstStyle/>
        <a:p>
          <a:r>
            <a:rPr lang="en-US" b="1"/>
            <a:t>Introduction</a:t>
          </a:r>
          <a:endParaRPr lang="en-US"/>
        </a:p>
      </dgm:t>
    </dgm:pt>
    <dgm:pt modelId="{0A7B4F74-2232-48E9-9DFD-C3F4F804EEC8}" type="parTrans" cxnId="{AAF19FAE-D8CC-41A9-9C13-76627E60D14D}">
      <dgm:prSet/>
      <dgm:spPr/>
      <dgm:t>
        <a:bodyPr/>
        <a:lstStyle/>
        <a:p>
          <a:endParaRPr lang="en-US"/>
        </a:p>
      </dgm:t>
    </dgm:pt>
    <dgm:pt modelId="{6A13A8D3-8DAD-4AA3-8C2E-B3B6BBC609B0}" type="sibTrans" cxnId="{AAF19FAE-D8CC-41A9-9C13-76627E60D14D}">
      <dgm:prSet/>
      <dgm:spPr/>
      <dgm:t>
        <a:bodyPr/>
        <a:lstStyle/>
        <a:p>
          <a:endParaRPr lang="en-US"/>
        </a:p>
      </dgm:t>
    </dgm:pt>
    <dgm:pt modelId="{429A1B7D-6EB5-40B4-8A9A-C3A6A86C352F}">
      <dgm:prSet/>
      <dgm:spPr/>
      <dgm:t>
        <a:bodyPr/>
        <a:lstStyle/>
        <a:p>
          <a:r>
            <a:rPr lang="en-GB" b="1" dirty="0"/>
            <a:t>The reason why the Free Style Libre is important</a:t>
          </a:r>
          <a:r>
            <a:rPr lang="en-US" b="1" dirty="0"/>
            <a:t> </a:t>
          </a:r>
          <a:endParaRPr lang="en-US" dirty="0"/>
        </a:p>
      </dgm:t>
    </dgm:pt>
    <dgm:pt modelId="{B37D7352-66AF-4388-8329-7E3AB37964FB}" type="parTrans" cxnId="{5A3BF629-8596-49A0-96A2-3B753CB53DE1}">
      <dgm:prSet/>
      <dgm:spPr/>
      <dgm:t>
        <a:bodyPr/>
        <a:lstStyle/>
        <a:p>
          <a:endParaRPr lang="en-US"/>
        </a:p>
      </dgm:t>
    </dgm:pt>
    <dgm:pt modelId="{547CD7BE-987F-465C-812A-FE0A33D284FA}" type="sibTrans" cxnId="{5A3BF629-8596-49A0-96A2-3B753CB53DE1}">
      <dgm:prSet/>
      <dgm:spPr/>
      <dgm:t>
        <a:bodyPr/>
        <a:lstStyle/>
        <a:p>
          <a:endParaRPr lang="en-US"/>
        </a:p>
      </dgm:t>
    </dgm:pt>
    <dgm:pt modelId="{69F34E34-E3D8-4A7C-84C2-5E600501DCF1}">
      <dgm:prSet/>
      <dgm:spPr/>
      <dgm:t>
        <a:bodyPr/>
        <a:lstStyle/>
        <a:p>
          <a:r>
            <a:rPr lang="en-GB" b="1"/>
            <a:t>Workforce Benefits</a:t>
          </a:r>
          <a:endParaRPr lang="en-US"/>
        </a:p>
      </dgm:t>
    </dgm:pt>
    <dgm:pt modelId="{4481A75E-AE1A-4DBC-85CE-D719BFF06DDC}" type="parTrans" cxnId="{80F336ED-379C-42BC-8435-46DA6B6C2D86}">
      <dgm:prSet/>
      <dgm:spPr/>
      <dgm:t>
        <a:bodyPr/>
        <a:lstStyle/>
        <a:p>
          <a:endParaRPr lang="en-US"/>
        </a:p>
      </dgm:t>
    </dgm:pt>
    <dgm:pt modelId="{6D2CB23C-F993-4340-8E54-7611F5DC8E3B}" type="sibTrans" cxnId="{80F336ED-379C-42BC-8435-46DA6B6C2D86}">
      <dgm:prSet/>
      <dgm:spPr/>
      <dgm:t>
        <a:bodyPr/>
        <a:lstStyle/>
        <a:p>
          <a:endParaRPr lang="en-US"/>
        </a:p>
      </dgm:t>
    </dgm:pt>
    <dgm:pt modelId="{EE8FD075-B68D-4A17-A673-AEEDD248D2D6}">
      <dgm:prSet/>
      <dgm:spPr/>
      <dgm:t>
        <a:bodyPr/>
        <a:lstStyle/>
        <a:p>
          <a:r>
            <a:rPr lang="en-GB" b="1"/>
            <a:t>Workforce Challenges</a:t>
          </a:r>
          <a:endParaRPr lang="en-US"/>
        </a:p>
      </dgm:t>
    </dgm:pt>
    <dgm:pt modelId="{EEB322D4-4FEE-48B6-80DB-2F1BCD320AF7}" type="parTrans" cxnId="{010EC456-B830-472B-979C-05F33032903F}">
      <dgm:prSet/>
      <dgm:spPr/>
      <dgm:t>
        <a:bodyPr/>
        <a:lstStyle/>
        <a:p>
          <a:endParaRPr lang="en-US"/>
        </a:p>
      </dgm:t>
    </dgm:pt>
    <dgm:pt modelId="{969B73D8-BA71-4231-9B19-1BA50D92F2D2}" type="sibTrans" cxnId="{010EC456-B830-472B-979C-05F33032903F}">
      <dgm:prSet/>
      <dgm:spPr/>
      <dgm:t>
        <a:bodyPr/>
        <a:lstStyle/>
        <a:p>
          <a:endParaRPr lang="en-US"/>
        </a:p>
      </dgm:t>
    </dgm:pt>
    <dgm:pt modelId="{5AA3909B-9F4F-41E1-90C7-2CB8E5CC1219}">
      <dgm:prSet/>
      <dgm:spPr/>
      <dgm:t>
        <a:bodyPr/>
        <a:lstStyle/>
        <a:p>
          <a:r>
            <a:rPr lang="en-GB" b="1"/>
            <a:t>Patient benefits</a:t>
          </a:r>
          <a:endParaRPr lang="en-US"/>
        </a:p>
      </dgm:t>
    </dgm:pt>
    <dgm:pt modelId="{07B0F3FB-6A3C-4418-8030-09C75BF89D1F}" type="parTrans" cxnId="{89F1C83A-E970-44F4-8AF9-0E843670118B}">
      <dgm:prSet/>
      <dgm:spPr/>
      <dgm:t>
        <a:bodyPr/>
        <a:lstStyle/>
        <a:p>
          <a:endParaRPr lang="en-US"/>
        </a:p>
      </dgm:t>
    </dgm:pt>
    <dgm:pt modelId="{F0E41C24-D32A-44F0-8EB7-50033734A678}" type="sibTrans" cxnId="{89F1C83A-E970-44F4-8AF9-0E843670118B}">
      <dgm:prSet/>
      <dgm:spPr/>
      <dgm:t>
        <a:bodyPr/>
        <a:lstStyle/>
        <a:p>
          <a:endParaRPr lang="en-US"/>
        </a:p>
      </dgm:t>
    </dgm:pt>
    <dgm:pt modelId="{36D84DFB-7AE9-40AD-82C2-83E1A85B9BAC}">
      <dgm:prSet/>
      <dgm:spPr/>
      <dgm:t>
        <a:bodyPr/>
        <a:lstStyle/>
        <a:p>
          <a:r>
            <a:rPr lang="en-GB" b="1"/>
            <a:t>Patient Challenges </a:t>
          </a:r>
          <a:endParaRPr lang="en-US"/>
        </a:p>
      </dgm:t>
    </dgm:pt>
    <dgm:pt modelId="{B986A22E-9A24-49C0-9100-8E31A3CABFEA}" type="parTrans" cxnId="{FCC11739-3846-4C7C-9DF6-ACD7B3F27BBB}">
      <dgm:prSet/>
      <dgm:spPr/>
      <dgm:t>
        <a:bodyPr/>
        <a:lstStyle/>
        <a:p>
          <a:endParaRPr lang="en-US"/>
        </a:p>
      </dgm:t>
    </dgm:pt>
    <dgm:pt modelId="{F7613883-2664-407D-9552-6E23A02890AC}" type="sibTrans" cxnId="{FCC11739-3846-4C7C-9DF6-ACD7B3F27BBB}">
      <dgm:prSet/>
      <dgm:spPr/>
      <dgm:t>
        <a:bodyPr/>
        <a:lstStyle/>
        <a:p>
          <a:endParaRPr lang="en-US"/>
        </a:p>
      </dgm:t>
    </dgm:pt>
    <dgm:pt modelId="{39CD36D4-B45C-4677-BE41-06862D7F0E4A}">
      <dgm:prSet/>
      <dgm:spPr/>
      <dgm:t>
        <a:bodyPr/>
        <a:lstStyle/>
        <a:p>
          <a:r>
            <a:rPr lang="en-IN" b="1"/>
            <a:t>Ethical and Legal Considerations of Free Style Libre</a:t>
          </a:r>
          <a:r>
            <a:rPr lang="en-GB" b="1"/>
            <a:t>Critical Evaluation</a:t>
          </a:r>
          <a:endParaRPr lang="en-US"/>
        </a:p>
      </dgm:t>
    </dgm:pt>
    <dgm:pt modelId="{64C64F4E-F060-45A7-A10E-CFD1C460895E}" type="parTrans" cxnId="{AC99E44F-05B5-4ABC-A5A7-C901A7B7DC33}">
      <dgm:prSet/>
      <dgm:spPr/>
      <dgm:t>
        <a:bodyPr/>
        <a:lstStyle/>
        <a:p>
          <a:endParaRPr lang="en-US"/>
        </a:p>
      </dgm:t>
    </dgm:pt>
    <dgm:pt modelId="{1011BE7D-9F83-4ED1-A7CC-0F2D69E3D0D4}" type="sibTrans" cxnId="{AC99E44F-05B5-4ABC-A5A7-C901A7B7DC33}">
      <dgm:prSet/>
      <dgm:spPr/>
      <dgm:t>
        <a:bodyPr/>
        <a:lstStyle/>
        <a:p>
          <a:endParaRPr lang="en-US"/>
        </a:p>
      </dgm:t>
    </dgm:pt>
    <dgm:pt modelId="{46FA9DAB-BD28-4427-A4EA-AE293FF3123C}">
      <dgm:prSet/>
      <dgm:spPr/>
      <dgm:t>
        <a:bodyPr/>
        <a:lstStyle/>
        <a:p>
          <a:r>
            <a:rPr lang="en-US" b="1"/>
            <a:t>Recommendation </a:t>
          </a:r>
          <a:endParaRPr lang="en-US"/>
        </a:p>
      </dgm:t>
    </dgm:pt>
    <dgm:pt modelId="{FF1EBF4F-CB8B-44C1-BC74-F8BF86BB05B4}" type="parTrans" cxnId="{6EADB537-23DF-46F4-967F-59EEA59CFD72}">
      <dgm:prSet/>
      <dgm:spPr/>
      <dgm:t>
        <a:bodyPr/>
        <a:lstStyle/>
        <a:p>
          <a:endParaRPr lang="en-US"/>
        </a:p>
      </dgm:t>
    </dgm:pt>
    <dgm:pt modelId="{5F63DBA3-D0E9-40EB-9FBA-A2A83213F14D}" type="sibTrans" cxnId="{6EADB537-23DF-46F4-967F-59EEA59CFD72}">
      <dgm:prSet/>
      <dgm:spPr/>
      <dgm:t>
        <a:bodyPr/>
        <a:lstStyle/>
        <a:p>
          <a:endParaRPr lang="en-US"/>
        </a:p>
      </dgm:t>
    </dgm:pt>
    <dgm:pt modelId="{0CF52C88-9816-4B49-99DE-012EDE779008}">
      <dgm:prSet/>
      <dgm:spPr/>
      <dgm:t>
        <a:bodyPr/>
        <a:lstStyle/>
        <a:p>
          <a:r>
            <a:rPr lang="en-US" b="1"/>
            <a:t>Conclusion </a:t>
          </a:r>
          <a:endParaRPr lang="en-US"/>
        </a:p>
      </dgm:t>
    </dgm:pt>
    <dgm:pt modelId="{6F62404F-5C67-43FC-85FE-120374A42735}" type="parTrans" cxnId="{3704322B-E769-4D09-9D35-3F5CF2F7C229}">
      <dgm:prSet/>
      <dgm:spPr/>
      <dgm:t>
        <a:bodyPr/>
        <a:lstStyle/>
        <a:p>
          <a:endParaRPr lang="en-US"/>
        </a:p>
      </dgm:t>
    </dgm:pt>
    <dgm:pt modelId="{FFB88DF5-B7FE-422D-8C38-B587C1C661CD}" type="sibTrans" cxnId="{3704322B-E769-4D09-9D35-3F5CF2F7C229}">
      <dgm:prSet/>
      <dgm:spPr/>
      <dgm:t>
        <a:bodyPr/>
        <a:lstStyle/>
        <a:p>
          <a:endParaRPr lang="en-US"/>
        </a:p>
      </dgm:t>
    </dgm:pt>
    <dgm:pt modelId="{D0047890-30BE-4807-8876-ABE646E40132}">
      <dgm:prSet/>
      <dgm:spPr/>
      <dgm:t>
        <a:bodyPr/>
        <a:lstStyle/>
        <a:p>
          <a:r>
            <a:rPr lang="en-IN" b="1"/>
            <a:t>References </a:t>
          </a:r>
          <a:br>
            <a:rPr lang="en-IN" b="1"/>
          </a:br>
          <a:endParaRPr lang="en-US"/>
        </a:p>
      </dgm:t>
    </dgm:pt>
    <dgm:pt modelId="{1386870D-F460-4170-A4C0-5AE1147E428D}" type="parTrans" cxnId="{7B8AE091-3453-4778-BEFC-79BDCFE123B9}">
      <dgm:prSet/>
      <dgm:spPr/>
      <dgm:t>
        <a:bodyPr/>
        <a:lstStyle/>
        <a:p>
          <a:endParaRPr lang="en-US"/>
        </a:p>
      </dgm:t>
    </dgm:pt>
    <dgm:pt modelId="{316F362C-F649-4D9A-8802-F85850283E03}" type="sibTrans" cxnId="{7B8AE091-3453-4778-BEFC-79BDCFE123B9}">
      <dgm:prSet/>
      <dgm:spPr/>
      <dgm:t>
        <a:bodyPr/>
        <a:lstStyle/>
        <a:p>
          <a:endParaRPr lang="en-US"/>
        </a:p>
      </dgm:t>
    </dgm:pt>
    <dgm:pt modelId="{28895CD1-23FA-499A-A2CC-BF997D5956D8}" type="pres">
      <dgm:prSet presAssocID="{AEDEC7BB-E2B4-4B6C-8557-2B8D7A058558}" presName="vert0" presStyleCnt="0">
        <dgm:presLayoutVars>
          <dgm:dir/>
          <dgm:animOne val="branch"/>
          <dgm:animLvl val="lvl"/>
        </dgm:presLayoutVars>
      </dgm:prSet>
      <dgm:spPr/>
    </dgm:pt>
    <dgm:pt modelId="{71B3ABA5-7259-46A3-81CF-D79441225B06}" type="pres">
      <dgm:prSet presAssocID="{75F2C340-C3F2-4EC9-B96C-0809305C57E5}" presName="thickLine" presStyleLbl="alignNode1" presStyleIdx="0" presStyleCnt="10"/>
      <dgm:spPr/>
    </dgm:pt>
    <dgm:pt modelId="{245C5315-ED76-4883-9D7D-5C387F029973}" type="pres">
      <dgm:prSet presAssocID="{75F2C340-C3F2-4EC9-B96C-0809305C57E5}" presName="horz1" presStyleCnt="0"/>
      <dgm:spPr/>
    </dgm:pt>
    <dgm:pt modelId="{C37C4C51-C08D-4F70-BC86-1EAA905C9FDA}" type="pres">
      <dgm:prSet presAssocID="{75F2C340-C3F2-4EC9-B96C-0809305C57E5}" presName="tx1" presStyleLbl="revTx" presStyleIdx="0" presStyleCnt="10"/>
      <dgm:spPr/>
    </dgm:pt>
    <dgm:pt modelId="{7BF21A42-7A1B-4C2E-90C4-ADB14C5730D9}" type="pres">
      <dgm:prSet presAssocID="{75F2C340-C3F2-4EC9-B96C-0809305C57E5}" presName="vert1" presStyleCnt="0"/>
      <dgm:spPr/>
    </dgm:pt>
    <dgm:pt modelId="{36E1449F-0F26-4D6A-8D37-E29CCD2F2CA8}" type="pres">
      <dgm:prSet presAssocID="{429A1B7D-6EB5-40B4-8A9A-C3A6A86C352F}" presName="thickLine" presStyleLbl="alignNode1" presStyleIdx="1" presStyleCnt="10"/>
      <dgm:spPr/>
    </dgm:pt>
    <dgm:pt modelId="{099C71F0-0512-4BFF-A866-DC3AE6813A74}" type="pres">
      <dgm:prSet presAssocID="{429A1B7D-6EB5-40B4-8A9A-C3A6A86C352F}" presName="horz1" presStyleCnt="0"/>
      <dgm:spPr/>
    </dgm:pt>
    <dgm:pt modelId="{DBC68BAB-2D99-46D6-810B-F6A02E345AAB}" type="pres">
      <dgm:prSet presAssocID="{429A1B7D-6EB5-40B4-8A9A-C3A6A86C352F}" presName="tx1" presStyleLbl="revTx" presStyleIdx="1" presStyleCnt="10"/>
      <dgm:spPr/>
    </dgm:pt>
    <dgm:pt modelId="{E5EF2941-76C9-4547-B05F-E142D27F8291}" type="pres">
      <dgm:prSet presAssocID="{429A1B7D-6EB5-40B4-8A9A-C3A6A86C352F}" presName="vert1" presStyleCnt="0"/>
      <dgm:spPr/>
    </dgm:pt>
    <dgm:pt modelId="{D659C397-DD32-4363-A663-7123DA18FC7A}" type="pres">
      <dgm:prSet presAssocID="{69F34E34-E3D8-4A7C-84C2-5E600501DCF1}" presName="thickLine" presStyleLbl="alignNode1" presStyleIdx="2" presStyleCnt="10"/>
      <dgm:spPr/>
    </dgm:pt>
    <dgm:pt modelId="{3A05E1C8-BF5A-44F1-9A14-6FCCF7D93B15}" type="pres">
      <dgm:prSet presAssocID="{69F34E34-E3D8-4A7C-84C2-5E600501DCF1}" presName="horz1" presStyleCnt="0"/>
      <dgm:spPr/>
    </dgm:pt>
    <dgm:pt modelId="{77433081-07B5-4E35-BBBF-2383D05A33E2}" type="pres">
      <dgm:prSet presAssocID="{69F34E34-E3D8-4A7C-84C2-5E600501DCF1}" presName="tx1" presStyleLbl="revTx" presStyleIdx="2" presStyleCnt="10"/>
      <dgm:spPr/>
    </dgm:pt>
    <dgm:pt modelId="{7F46B639-513A-4F1F-934A-99108BCDFE8E}" type="pres">
      <dgm:prSet presAssocID="{69F34E34-E3D8-4A7C-84C2-5E600501DCF1}" presName="vert1" presStyleCnt="0"/>
      <dgm:spPr/>
    </dgm:pt>
    <dgm:pt modelId="{7DC200A2-CF6D-4B4A-8A37-9F8DBA10EC0F}" type="pres">
      <dgm:prSet presAssocID="{EE8FD075-B68D-4A17-A673-AEEDD248D2D6}" presName="thickLine" presStyleLbl="alignNode1" presStyleIdx="3" presStyleCnt="10"/>
      <dgm:spPr/>
    </dgm:pt>
    <dgm:pt modelId="{AF806638-29A9-4AC4-A356-B03D164AA51D}" type="pres">
      <dgm:prSet presAssocID="{EE8FD075-B68D-4A17-A673-AEEDD248D2D6}" presName="horz1" presStyleCnt="0"/>
      <dgm:spPr/>
    </dgm:pt>
    <dgm:pt modelId="{F5506F0B-AD6A-4145-B9B9-570977E6E42A}" type="pres">
      <dgm:prSet presAssocID="{EE8FD075-B68D-4A17-A673-AEEDD248D2D6}" presName="tx1" presStyleLbl="revTx" presStyleIdx="3" presStyleCnt="10"/>
      <dgm:spPr/>
    </dgm:pt>
    <dgm:pt modelId="{B4802B0C-E12F-4A41-B252-BE64E2FC7481}" type="pres">
      <dgm:prSet presAssocID="{EE8FD075-B68D-4A17-A673-AEEDD248D2D6}" presName="vert1" presStyleCnt="0"/>
      <dgm:spPr/>
    </dgm:pt>
    <dgm:pt modelId="{90312B64-C297-4901-823D-D893712758E7}" type="pres">
      <dgm:prSet presAssocID="{5AA3909B-9F4F-41E1-90C7-2CB8E5CC1219}" presName="thickLine" presStyleLbl="alignNode1" presStyleIdx="4" presStyleCnt="10"/>
      <dgm:spPr/>
    </dgm:pt>
    <dgm:pt modelId="{B7C70DBB-B37F-4F8B-9C61-72D321F15B7F}" type="pres">
      <dgm:prSet presAssocID="{5AA3909B-9F4F-41E1-90C7-2CB8E5CC1219}" presName="horz1" presStyleCnt="0"/>
      <dgm:spPr/>
    </dgm:pt>
    <dgm:pt modelId="{928591E6-8E6A-47E5-81BD-A14764F57DF2}" type="pres">
      <dgm:prSet presAssocID="{5AA3909B-9F4F-41E1-90C7-2CB8E5CC1219}" presName="tx1" presStyleLbl="revTx" presStyleIdx="4" presStyleCnt="10"/>
      <dgm:spPr/>
    </dgm:pt>
    <dgm:pt modelId="{8BC5F642-C7CF-44F9-B49A-432329F38EE0}" type="pres">
      <dgm:prSet presAssocID="{5AA3909B-9F4F-41E1-90C7-2CB8E5CC1219}" presName="vert1" presStyleCnt="0"/>
      <dgm:spPr/>
    </dgm:pt>
    <dgm:pt modelId="{5ABEA56B-5644-40C3-8F2E-66A85FC55C97}" type="pres">
      <dgm:prSet presAssocID="{36D84DFB-7AE9-40AD-82C2-83E1A85B9BAC}" presName="thickLine" presStyleLbl="alignNode1" presStyleIdx="5" presStyleCnt="10"/>
      <dgm:spPr/>
    </dgm:pt>
    <dgm:pt modelId="{3627D9F5-FBC9-4CDA-9A6D-CF9A64C40C3B}" type="pres">
      <dgm:prSet presAssocID="{36D84DFB-7AE9-40AD-82C2-83E1A85B9BAC}" presName="horz1" presStyleCnt="0"/>
      <dgm:spPr/>
    </dgm:pt>
    <dgm:pt modelId="{3E5A680F-9140-4753-B386-BA72F002FBEF}" type="pres">
      <dgm:prSet presAssocID="{36D84DFB-7AE9-40AD-82C2-83E1A85B9BAC}" presName="tx1" presStyleLbl="revTx" presStyleIdx="5" presStyleCnt="10"/>
      <dgm:spPr/>
    </dgm:pt>
    <dgm:pt modelId="{68E0DD47-622C-4639-9AF9-8CA78FE53FC1}" type="pres">
      <dgm:prSet presAssocID="{36D84DFB-7AE9-40AD-82C2-83E1A85B9BAC}" presName="vert1" presStyleCnt="0"/>
      <dgm:spPr/>
    </dgm:pt>
    <dgm:pt modelId="{1F1FE94D-0F76-44C5-9813-8DA440D67D3B}" type="pres">
      <dgm:prSet presAssocID="{39CD36D4-B45C-4677-BE41-06862D7F0E4A}" presName="thickLine" presStyleLbl="alignNode1" presStyleIdx="6" presStyleCnt="10"/>
      <dgm:spPr/>
    </dgm:pt>
    <dgm:pt modelId="{AE4ABC88-594D-4074-914B-A74B58C45570}" type="pres">
      <dgm:prSet presAssocID="{39CD36D4-B45C-4677-BE41-06862D7F0E4A}" presName="horz1" presStyleCnt="0"/>
      <dgm:spPr/>
    </dgm:pt>
    <dgm:pt modelId="{D9E9402C-4FF6-4639-B68D-FADB514A6E93}" type="pres">
      <dgm:prSet presAssocID="{39CD36D4-B45C-4677-BE41-06862D7F0E4A}" presName="tx1" presStyleLbl="revTx" presStyleIdx="6" presStyleCnt="10"/>
      <dgm:spPr/>
    </dgm:pt>
    <dgm:pt modelId="{E8482F2B-4D56-4ED6-9621-F43D643BE672}" type="pres">
      <dgm:prSet presAssocID="{39CD36D4-B45C-4677-BE41-06862D7F0E4A}" presName="vert1" presStyleCnt="0"/>
      <dgm:spPr/>
    </dgm:pt>
    <dgm:pt modelId="{58AD872C-2103-4EE0-AFBD-674FB0D24DD6}" type="pres">
      <dgm:prSet presAssocID="{46FA9DAB-BD28-4427-A4EA-AE293FF3123C}" presName="thickLine" presStyleLbl="alignNode1" presStyleIdx="7" presStyleCnt="10"/>
      <dgm:spPr/>
    </dgm:pt>
    <dgm:pt modelId="{DA127658-83A4-4C6C-8587-5A5E61307AF9}" type="pres">
      <dgm:prSet presAssocID="{46FA9DAB-BD28-4427-A4EA-AE293FF3123C}" presName="horz1" presStyleCnt="0"/>
      <dgm:spPr/>
    </dgm:pt>
    <dgm:pt modelId="{81FEDF87-7D95-464F-8404-37B54C852486}" type="pres">
      <dgm:prSet presAssocID="{46FA9DAB-BD28-4427-A4EA-AE293FF3123C}" presName="tx1" presStyleLbl="revTx" presStyleIdx="7" presStyleCnt="10"/>
      <dgm:spPr/>
    </dgm:pt>
    <dgm:pt modelId="{42B13BEE-A76D-41AA-8674-7E3275D1C28C}" type="pres">
      <dgm:prSet presAssocID="{46FA9DAB-BD28-4427-A4EA-AE293FF3123C}" presName="vert1" presStyleCnt="0"/>
      <dgm:spPr/>
    </dgm:pt>
    <dgm:pt modelId="{6E475C1B-F5A4-450F-B7C1-542C61D8286C}" type="pres">
      <dgm:prSet presAssocID="{0CF52C88-9816-4B49-99DE-012EDE779008}" presName="thickLine" presStyleLbl="alignNode1" presStyleIdx="8" presStyleCnt="10"/>
      <dgm:spPr/>
    </dgm:pt>
    <dgm:pt modelId="{EC42B961-E91F-498F-BB3C-EA018CEC66C2}" type="pres">
      <dgm:prSet presAssocID="{0CF52C88-9816-4B49-99DE-012EDE779008}" presName="horz1" presStyleCnt="0"/>
      <dgm:spPr/>
    </dgm:pt>
    <dgm:pt modelId="{62F1C915-411F-4131-993E-4051EDE12BDF}" type="pres">
      <dgm:prSet presAssocID="{0CF52C88-9816-4B49-99DE-012EDE779008}" presName="tx1" presStyleLbl="revTx" presStyleIdx="8" presStyleCnt="10"/>
      <dgm:spPr/>
    </dgm:pt>
    <dgm:pt modelId="{92F3C1FB-1097-465E-81BB-44BD9D4A67D8}" type="pres">
      <dgm:prSet presAssocID="{0CF52C88-9816-4B49-99DE-012EDE779008}" presName="vert1" presStyleCnt="0"/>
      <dgm:spPr/>
    </dgm:pt>
    <dgm:pt modelId="{4D85D211-3CFA-48E7-B504-11EE16F54DD3}" type="pres">
      <dgm:prSet presAssocID="{D0047890-30BE-4807-8876-ABE646E40132}" presName="thickLine" presStyleLbl="alignNode1" presStyleIdx="9" presStyleCnt="10"/>
      <dgm:spPr/>
    </dgm:pt>
    <dgm:pt modelId="{1C0AC60D-DFD5-4C06-BF68-9C63776918DA}" type="pres">
      <dgm:prSet presAssocID="{D0047890-30BE-4807-8876-ABE646E40132}" presName="horz1" presStyleCnt="0"/>
      <dgm:spPr/>
    </dgm:pt>
    <dgm:pt modelId="{D399B0C4-44F7-4D43-A758-DFFF9B68AA55}" type="pres">
      <dgm:prSet presAssocID="{D0047890-30BE-4807-8876-ABE646E40132}" presName="tx1" presStyleLbl="revTx" presStyleIdx="9" presStyleCnt="10"/>
      <dgm:spPr/>
    </dgm:pt>
    <dgm:pt modelId="{30678672-556E-4978-8D13-2849E699DA97}" type="pres">
      <dgm:prSet presAssocID="{D0047890-30BE-4807-8876-ABE646E40132}" presName="vert1" presStyleCnt="0"/>
      <dgm:spPr/>
    </dgm:pt>
  </dgm:ptLst>
  <dgm:cxnLst>
    <dgm:cxn modelId="{AC2EEE27-795A-4D09-A655-7D946BDAEF74}" type="presOf" srcId="{39CD36D4-B45C-4677-BE41-06862D7F0E4A}" destId="{D9E9402C-4FF6-4639-B68D-FADB514A6E93}" srcOrd="0" destOrd="0" presId="urn:microsoft.com/office/officeart/2008/layout/LinedList"/>
    <dgm:cxn modelId="{5A3BF629-8596-49A0-96A2-3B753CB53DE1}" srcId="{AEDEC7BB-E2B4-4B6C-8557-2B8D7A058558}" destId="{429A1B7D-6EB5-40B4-8A9A-C3A6A86C352F}" srcOrd="1" destOrd="0" parTransId="{B37D7352-66AF-4388-8329-7E3AB37964FB}" sibTransId="{547CD7BE-987F-465C-812A-FE0A33D284FA}"/>
    <dgm:cxn modelId="{3704322B-E769-4D09-9D35-3F5CF2F7C229}" srcId="{AEDEC7BB-E2B4-4B6C-8557-2B8D7A058558}" destId="{0CF52C88-9816-4B49-99DE-012EDE779008}" srcOrd="8" destOrd="0" parTransId="{6F62404F-5C67-43FC-85FE-120374A42735}" sibTransId="{FFB88DF5-B7FE-422D-8C38-B587C1C661CD}"/>
    <dgm:cxn modelId="{6EADB537-23DF-46F4-967F-59EEA59CFD72}" srcId="{AEDEC7BB-E2B4-4B6C-8557-2B8D7A058558}" destId="{46FA9DAB-BD28-4427-A4EA-AE293FF3123C}" srcOrd="7" destOrd="0" parTransId="{FF1EBF4F-CB8B-44C1-BC74-F8BF86BB05B4}" sibTransId="{5F63DBA3-D0E9-40EB-9FBA-A2A83213F14D}"/>
    <dgm:cxn modelId="{FCC11739-3846-4C7C-9DF6-ACD7B3F27BBB}" srcId="{AEDEC7BB-E2B4-4B6C-8557-2B8D7A058558}" destId="{36D84DFB-7AE9-40AD-82C2-83E1A85B9BAC}" srcOrd="5" destOrd="0" parTransId="{B986A22E-9A24-49C0-9100-8E31A3CABFEA}" sibTransId="{F7613883-2664-407D-9552-6E23A02890AC}"/>
    <dgm:cxn modelId="{89F1C83A-E970-44F4-8AF9-0E843670118B}" srcId="{AEDEC7BB-E2B4-4B6C-8557-2B8D7A058558}" destId="{5AA3909B-9F4F-41E1-90C7-2CB8E5CC1219}" srcOrd="4" destOrd="0" parTransId="{07B0F3FB-6A3C-4418-8030-09C75BF89D1F}" sibTransId="{F0E41C24-D32A-44F0-8EB7-50033734A678}"/>
    <dgm:cxn modelId="{88A2395B-3CDF-4F77-8D31-709E331835C0}" type="presOf" srcId="{5AA3909B-9F4F-41E1-90C7-2CB8E5CC1219}" destId="{928591E6-8E6A-47E5-81BD-A14764F57DF2}" srcOrd="0" destOrd="0" presId="urn:microsoft.com/office/officeart/2008/layout/LinedList"/>
    <dgm:cxn modelId="{E8738F63-5ED4-4F6D-8AA4-AE8D69120752}" type="presOf" srcId="{EE8FD075-B68D-4A17-A673-AEEDD248D2D6}" destId="{F5506F0B-AD6A-4145-B9B9-570977E6E42A}" srcOrd="0" destOrd="0" presId="urn:microsoft.com/office/officeart/2008/layout/LinedList"/>
    <dgm:cxn modelId="{B55AB76A-CF52-48EE-A3E1-3A7AF186A403}" type="presOf" srcId="{75F2C340-C3F2-4EC9-B96C-0809305C57E5}" destId="{C37C4C51-C08D-4F70-BC86-1EAA905C9FDA}" srcOrd="0" destOrd="0" presId="urn:microsoft.com/office/officeart/2008/layout/LinedList"/>
    <dgm:cxn modelId="{AC99E44F-05B5-4ABC-A5A7-C901A7B7DC33}" srcId="{AEDEC7BB-E2B4-4B6C-8557-2B8D7A058558}" destId="{39CD36D4-B45C-4677-BE41-06862D7F0E4A}" srcOrd="6" destOrd="0" parTransId="{64C64F4E-F060-45A7-A10E-CFD1C460895E}" sibTransId="{1011BE7D-9F83-4ED1-A7CC-0F2D69E3D0D4}"/>
    <dgm:cxn modelId="{970C1673-2534-4330-8D47-6ACF7B9247DD}" type="presOf" srcId="{36D84DFB-7AE9-40AD-82C2-83E1A85B9BAC}" destId="{3E5A680F-9140-4753-B386-BA72F002FBEF}" srcOrd="0" destOrd="0" presId="urn:microsoft.com/office/officeart/2008/layout/LinedList"/>
    <dgm:cxn modelId="{010EC456-B830-472B-979C-05F33032903F}" srcId="{AEDEC7BB-E2B4-4B6C-8557-2B8D7A058558}" destId="{EE8FD075-B68D-4A17-A673-AEEDD248D2D6}" srcOrd="3" destOrd="0" parTransId="{EEB322D4-4FEE-48B6-80DB-2F1BCD320AF7}" sibTransId="{969B73D8-BA71-4231-9B19-1BA50D92F2D2}"/>
    <dgm:cxn modelId="{4BF03D8E-E638-4E2E-B557-C2510860283C}" type="presOf" srcId="{0CF52C88-9816-4B49-99DE-012EDE779008}" destId="{62F1C915-411F-4131-993E-4051EDE12BDF}" srcOrd="0" destOrd="0" presId="urn:microsoft.com/office/officeart/2008/layout/LinedList"/>
    <dgm:cxn modelId="{7B8AE091-3453-4778-BEFC-79BDCFE123B9}" srcId="{AEDEC7BB-E2B4-4B6C-8557-2B8D7A058558}" destId="{D0047890-30BE-4807-8876-ABE646E40132}" srcOrd="9" destOrd="0" parTransId="{1386870D-F460-4170-A4C0-5AE1147E428D}" sibTransId="{316F362C-F649-4D9A-8802-F85850283E03}"/>
    <dgm:cxn modelId="{78C741AE-F2E1-47AE-9087-6C3C6498A977}" type="presOf" srcId="{46FA9DAB-BD28-4427-A4EA-AE293FF3123C}" destId="{81FEDF87-7D95-464F-8404-37B54C852486}" srcOrd="0" destOrd="0" presId="urn:microsoft.com/office/officeart/2008/layout/LinedList"/>
    <dgm:cxn modelId="{AAF19FAE-D8CC-41A9-9C13-76627E60D14D}" srcId="{AEDEC7BB-E2B4-4B6C-8557-2B8D7A058558}" destId="{75F2C340-C3F2-4EC9-B96C-0809305C57E5}" srcOrd="0" destOrd="0" parTransId="{0A7B4F74-2232-48E9-9DFD-C3F4F804EEC8}" sibTransId="{6A13A8D3-8DAD-4AA3-8C2E-B3B6BBC609B0}"/>
    <dgm:cxn modelId="{61C674C4-06C9-4280-9845-D88C24D56D88}" type="presOf" srcId="{AEDEC7BB-E2B4-4B6C-8557-2B8D7A058558}" destId="{28895CD1-23FA-499A-A2CC-BF997D5956D8}" srcOrd="0" destOrd="0" presId="urn:microsoft.com/office/officeart/2008/layout/LinedList"/>
    <dgm:cxn modelId="{A44481C6-B4D7-479E-AA14-80ADFAB4EC4D}" type="presOf" srcId="{69F34E34-E3D8-4A7C-84C2-5E600501DCF1}" destId="{77433081-07B5-4E35-BBBF-2383D05A33E2}" srcOrd="0" destOrd="0" presId="urn:microsoft.com/office/officeart/2008/layout/LinedList"/>
    <dgm:cxn modelId="{80F336ED-379C-42BC-8435-46DA6B6C2D86}" srcId="{AEDEC7BB-E2B4-4B6C-8557-2B8D7A058558}" destId="{69F34E34-E3D8-4A7C-84C2-5E600501DCF1}" srcOrd="2" destOrd="0" parTransId="{4481A75E-AE1A-4DBC-85CE-D719BFF06DDC}" sibTransId="{6D2CB23C-F993-4340-8E54-7611F5DC8E3B}"/>
    <dgm:cxn modelId="{921885F1-2674-4E4E-A841-753180A93EC5}" type="presOf" srcId="{429A1B7D-6EB5-40B4-8A9A-C3A6A86C352F}" destId="{DBC68BAB-2D99-46D6-810B-F6A02E345AAB}" srcOrd="0" destOrd="0" presId="urn:microsoft.com/office/officeart/2008/layout/LinedList"/>
    <dgm:cxn modelId="{E85285F7-330D-49E9-879A-7F143B0CF8A2}" type="presOf" srcId="{D0047890-30BE-4807-8876-ABE646E40132}" destId="{D399B0C4-44F7-4D43-A758-DFFF9B68AA55}" srcOrd="0" destOrd="0" presId="urn:microsoft.com/office/officeart/2008/layout/LinedList"/>
    <dgm:cxn modelId="{79C492C5-FF4D-41BC-942A-EB1C5C716B7E}" type="presParOf" srcId="{28895CD1-23FA-499A-A2CC-BF997D5956D8}" destId="{71B3ABA5-7259-46A3-81CF-D79441225B06}" srcOrd="0" destOrd="0" presId="urn:microsoft.com/office/officeart/2008/layout/LinedList"/>
    <dgm:cxn modelId="{5413E827-AB0A-4423-99BC-272A5E2E92E4}" type="presParOf" srcId="{28895CD1-23FA-499A-A2CC-BF997D5956D8}" destId="{245C5315-ED76-4883-9D7D-5C387F029973}" srcOrd="1" destOrd="0" presId="urn:microsoft.com/office/officeart/2008/layout/LinedList"/>
    <dgm:cxn modelId="{126B1452-D68A-4099-AF82-C7406949043C}" type="presParOf" srcId="{245C5315-ED76-4883-9D7D-5C387F029973}" destId="{C37C4C51-C08D-4F70-BC86-1EAA905C9FDA}" srcOrd="0" destOrd="0" presId="urn:microsoft.com/office/officeart/2008/layout/LinedList"/>
    <dgm:cxn modelId="{82DAE482-61DA-400C-839C-5247AA8DA180}" type="presParOf" srcId="{245C5315-ED76-4883-9D7D-5C387F029973}" destId="{7BF21A42-7A1B-4C2E-90C4-ADB14C5730D9}" srcOrd="1" destOrd="0" presId="urn:microsoft.com/office/officeart/2008/layout/LinedList"/>
    <dgm:cxn modelId="{CF79804C-C2C5-40F5-87FD-926E306E0A6D}" type="presParOf" srcId="{28895CD1-23FA-499A-A2CC-BF997D5956D8}" destId="{36E1449F-0F26-4D6A-8D37-E29CCD2F2CA8}" srcOrd="2" destOrd="0" presId="urn:microsoft.com/office/officeart/2008/layout/LinedList"/>
    <dgm:cxn modelId="{52CB4AE3-8F8B-4531-A634-AA8012F31ED8}" type="presParOf" srcId="{28895CD1-23FA-499A-A2CC-BF997D5956D8}" destId="{099C71F0-0512-4BFF-A866-DC3AE6813A74}" srcOrd="3" destOrd="0" presId="urn:microsoft.com/office/officeart/2008/layout/LinedList"/>
    <dgm:cxn modelId="{7A3954B2-4D0E-4882-B735-FF052BFA5405}" type="presParOf" srcId="{099C71F0-0512-4BFF-A866-DC3AE6813A74}" destId="{DBC68BAB-2D99-46D6-810B-F6A02E345AAB}" srcOrd="0" destOrd="0" presId="urn:microsoft.com/office/officeart/2008/layout/LinedList"/>
    <dgm:cxn modelId="{D210D02A-1FFA-4A5A-90C7-39EC062D86EF}" type="presParOf" srcId="{099C71F0-0512-4BFF-A866-DC3AE6813A74}" destId="{E5EF2941-76C9-4547-B05F-E142D27F8291}" srcOrd="1" destOrd="0" presId="urn:microsoft.com/office/officeart/2008/layout/LinedList"/>
    <dgm:cxn modelId="{26F97DD2-174B-4B2B-B371-D836074BFB93}" type="presParOf" srcId="{28895CD1-23FA-499A-A2CC-BF997D5956D8}" destId="{D659C397-DD32-4363-A663-7123DA18FC7A}" srcOrd="4" destOrd="0" presId="urn:microsoft.com/office/officeart/2008/layout/LinedList"/>
    <dgm:cxn modelId="{F3EA8445-FB9F-4B28-9E86-BB524B8E7246}" type="presParOf" srcId="{28895CD1-23FA-499A-A2CC-BF997D5956D8}" destId="{3A05E1C8-BF5A-44F1-9A14-6FCCF7D93B15}" srcOrd="5" destOrd="0" presId="urn:microsoft.com/office/officeart/2008/layout/LinedList"/>
    <dgm:cxn modelId="{F14302C3-3067-4C95-80C7-16208E346E1B}" type="presParOf" srcId="{3A05E1C8-BF5A-44F1-9A14-6FCCF7D93B15}" destId="{77433081-07B5-4E35-BBBF-2383D05A33E2}" srcOrd="0" destOrd="0" presId="urn:microsoft.com/office/officeart/2008/layout/LinedList"/>
    <dgm:cxn modelId="{C2B0AC12-E246-4824-B531-AE569755D584}" type="presParOf" srcId="{3A05E1C8-BF5A-44F1-9A14-6FCCF7D93B15}" destId="{7F46B639-513A-4F1F-934A-99108BCDFE8E}" srcOrd="1" destOrd="0" presId="urn:microsoft.com/office/officeart/2008/layout/LinedList"/>
    <dgm:cxn modelId="{8263134C-A808-400E-909F-5472320355D2}" type="presParOf" srcId="{28895CD1-23FA-499A-A2CC-BF997D5956D8}" destId="{7DC200A2-CF6D-4B4A-8A37-9F8DBA10EC0F}" srcOrd="6" destOrd="0" presId="urn:microsoft.com/office/officeart/2008/layout/LinedList"/>
    <dgm:cxn modelId="{9B148BB8-6CF4-483F-9D98-224F91548FA1}" type="presParOf" srcId="{28895CD1-23FA-499A-A2CC-BF997D5956D8}" destId="{AF806638-29A9-4AC4-A356-B03D164AA51D}" srcOrd="7" destOrd="0" presId="urn:microsoft.com/office/officeart/2008/layout/LinedList"/>
    <dgm:cxn modelId="{31901AB3-44F5-45F5-916C-EF6C09291322}" type="presParOf" srcId="{AF806638-29A9-4AC4-A356-B03D164AA51D}" destId="{F5506F0B-AD6A-4145-B9B9-570977E6E42A}" srcOrd="0" destOrd="0" presId="urn:microsoft.com/office/officeart/2008/layout/LinedList"/>
    <dgm:cxn modelId="{A68A1C4B-B993-4BF6-887F-DCE67AC2E2A8}" type="presParOf" srcId="{AF806638-29A9-4AC4-A356-B03D164AA51D}" destId="{B4802B0C-E12F-4A41-B252-BE64E2FC7481}" srcOrd="1" destOrd="0" presId="urn:microsoft.com/office/officeart/2008/layout/LinedList"/>
    <dgm:cxn modelId="{147F601F-247D-4593-8627-233B66E04568}" type="presParOf" srcId="{28895CD1-23FA-499A-A2CC-BF997D5956D8}" destId="{90312B64-C297-4901-823D-D893712758E7}" srcOrd="8" destOrd="0" presId="urn:microsoft.com/office/officeart/2008/layout/LinedList"/>
    <dgm:cxn modelId="{0CCE8C64-7B65-4ED0-9E48-FA4F7EB01790}" type="presParOf" srcId="{28895CD1-23FA-499A-A2CC-BF997D5956D8}" destId="{B7C70DBB-B37F-4F8B-9C61-72D321F15B7F}" srcOrd="9" destOrd="0" presId="urn:microsoft.com/office/officeart/2008/layout/LinedList"/>
    <dgm:cxn modelId="{935B0540-CCC0-471F-87F7-DD21A8248DA8}" type="presParOf" srcId="{B7C70DBB-B37F-4F8B-9C61-72D321F15B7F}" destId="{928591E6-8E6A-47E5-81BD-A14764F57DF2}" srcOrd="0" destOrd="0" presId="urn:microsoft.com/office/officeart/2008/layout/LinedList"/>
    <dgm:cxn modelId="{C600FD89-7621-43C2-9071-7992117177B3}" type="presParOf" srcId="{B7C70DBB-B37F-4F8B-9C61-72D321F15B7F}" destId="{8BC5F642-C7CF-44F9-B49A-432329F38EE0}" srcOrd="1" destOrd="0" presId="urn:microsoft.com/office/officeart/2008/layout/LinedList"/>
    <dgm:cxn modelId="{733F2A1E-2F9B-4029-B48F-A0E5A7B18FCA}" type="presParOf" srcId="{28895CD1-23FA-499A-A2CC-BF997D5956D8}" destId="{5ABEA56B-5644-40C3-8F2E-66A85FC55C97}" srcOrd="10" destOrd="0" presId="urn:microsoft.com/office/officeart/2008/layout/LinedList"/>
    <dgm:cxn modelId="{9126C155-0BD8-45D8-B277-B25ABDE98D93}" type="presParOf" srcId="{28895CD1-23FA-499A-A2CC-BF997D5956D8}" destId="{3627D9F5-FBC9-4CDA-9A6D-CF9A64C40C3B}" srcOrd="11" destOrd="0" presId="urn:microsoft.com/office/officeart/2008/layout/LinedList"/>
    <dgm:cxn modelId="{343C5E09-2B1F-480D-BAF8-BC8D7E09BE96}" type="presParOf" srcId="{3627D9F5-FBC9-4CDA-9A6D-CF9A64C40C3B}" destId="{3E5A680F-9140-4753-B386-BA72F002FBEF}" srcOrd="0" destOrd="0" presId="urn:microsoft.com/office/officeart/2008/layout/LinedList"/>
    <dgm:cxn modelId="{CA9164CF-1A69-424F-BDB0-5748705F1C4E}" type="presParOf" srcId="{3627D9F5-FBC9-4CDA-9A6D-CF9A64C40C3B}" destId="{68E0DD47-622C-4639-9AF9-8CA78FE53FC1}" srcOrd="1" destOrd="0" presId="urn:microsoft.com/office/officeart/2008/layout/LinedList"/>
    <dgm:cxn modelId="{C5E77C81-F0BD-4C8F-A324-583212244C85}" type="presParOf" srcId="{28895CD1-23FA-499A-A2CC-BF997D5956D8}" destId="{1F1FE94D-0F76-44C5-9813-8DA440D67D3B}" srcOrd="12" destOrd="0" presId="urn:microsoft.com/office/officeart/2008/layout/LinedList"/>
    <dgm:cxn modelId="{D1243CDE-7FB5-4561-8ECB-EB509DB50D61}" type="presParOf" srcId="{28895CD1-23FA-499A-A2CC-BF997D5956D8}" destId="{AE4ABC88-594D-4074-914B-A74B58C45570}" srcOrd="13" destOrd="0" presId="urn:microsoft.com/office/officeart/2008/layout/LinedList"/>
    <dgm:cxn modelId="{C8D2771B-1F4D-441C-B977-3B9E0D5881BD}" type="presParOf" srcId="{AE4ABC88-594D-4074-914B-A74B58C45570}" destId="{D9E9402C-4FF6-4639-B68D-FADB514A6E93}" srcOrd="0" destOrd="0" presId="urn:microsoft.com/office/officeart/2008/layout/LinedList"/>
    <dgm:cxn modelId="{0F7C5DC0-7049-4826-88F0-ADC1D704BCBC}" type="presParOf" srcId="{AE4ABC88-594D-4074-914B-A74B58C45570}" destId="{E8482F2B-4D56-4ED6-9621-F43D643BE672}" srcOrd="1" destOrd="0" presId="urn:microsoft.com/office/officeart/2008/layout/LinedList"/>
    <dgm:cxn modelId="{4A3EF45A-7A03-4C81-8ADE-D635C7058AEE}" type="presParOf" srcId="{28895CD1-23FA-499A-A2CC-BF997D5956D8}" destId="{58AD872C-2103-4EE0-AFBD-674FB0D24DD6}" srcOrd="14" destOrd="0" presId="urn:microsoft.com/office/officeart/2008/layout/LinedList"/>
    <dgm:cxn modelId="{EB6A484A-0A01-4A13-9978-B0B7B817A91A}" type="presParOf" srcId="{28895CD1-23FA-499A-A2CC-BF997D5956D8}" destId="{DA127658-83A4-4C6C-8587-5A5E61307AF9}" srcOrd="15" destOrd="0" presId="urn:microsoft.com/office/officeart/2008/layout/LinedList"/>
    <dgm:cxn modelId="{8E380876-E0BA-403F-9A22-D972C69829F7}" type="presParOf" srcId="{DA127658-83A4-4C6C-8587-5A5E61307AF9}" destId="{81FEDF87-7D95-464F-8404-37B54C852486}" srcOrd="0" destOrd="0" presId="urn:microsoft.com/office/officeart/2008/layout/LinedList"/>
    <dgm:cxn modelId="{68369D9D-5D90-41C5-9279-273A6AEF563D}" type="presParOf" srcId="{DA127658-83A4-4C6C-8587-5A5E61307AF9}" destId="{42B13BEE-A76D-41AA-8674-7E3275D1C28C}" srcOrd="1" destOrd="0" presId="urn:microsoft.com/office/officeart/2008/layout/LinedList"/>
    <dgm:cxn modelId="{4CCF76B5-80C7-4430-A037-C5C32CA2EED9}" type="presParOf" srcId="{28895CD1-23FA-499A-A2CC-BF997D5956D8}" destId="{6E475C1B-F5A4-450F-B7C1-542C61D8286C}" srcOrd="16" destOrd="0" presId="urn:microsoft.com/office/officeart/2008/layout/LinedList"/>
    <dgm:cxn modelId="{F1AC6BBE-A48A-4849-A03E-D1A0E4D8C6CB}" type="presParOf" srcId="{28895CD1-23FA-499A-A2CC-BF997D5956D8}" destId="{EC42B961-E91F-498F-BB3C-EA018CEC66C2}" srcOrd="17" destOrd="0" presId="urn:microsoft.com/office/officeart/2008/layout/LinedList"/>
    <dgm:cxn modelId="{F9096EDC-609A-4078-AFBC-D9D96D8C483C}" type="presParOf" srcId="{EC42B961-E91F-498F-BB3C-EA018CEC66C2}" destId="{62F1C915-411F-4131-993E-4051EDE12BDF}" srcOrd="0" destOrd="0" presId="urn:microsoft.com/office/officeart/2008/layout/LinedList"/>
    <dgm:cxn modelId="{2A111818-C6A6-4456-A76E-2A4868607467}" type="presParOf" srcId="{EC42B961-E91F-498F-BB3C-EA018CEC66C2}" destId="{92F3C1FB-1097-465E-81BB-44BD9D4A67D8}" srcOrd="1" destOrd="0" presId="urn:microsoft.com/office/officeart/2008/layout/LinedList"/>
    <dgm:cxn modelId="{5EE3CA36-F82D-4A84-8D4A-F7DA7D230586}" type="presParOf" srcId="{28895CD1-23FA-499A-A2CC-BF997D5956D8}" destId="{4D85D211-3CFA-48E7-B504-11EE16F54DD3}" srcOrd="18" destOrd="0" presId="urn:microsoft.com/office/officeart/2008/layout/LinedList"/>
    <dgm:cxn modelId="{E982C579-E9CC-49FC-9903-62992246814A}" type="presParOf" srcId="{28895CD1-23FA-499A-A2CC-BF997D5956D8}" destId="{1C0AC60D-DFD5-4C06-BF68-9C63776918DA}" srcOrd="19" destOrd="0" presId="urn:microsoft.com/office/officeart/2008/layout/LinedList"/>
    <dgm:cxn modelId="{E73AA1CD-FAC5-48CD-A795-F999DC08A17E}" type="presParOf" srcId="{1C0AC60D-DFD5-4C06-BF68-9C63776918DA}" destId="{D399B0C4-44F7-4D43-A758-DFFF9B68AA55}" srcOrd="0" destOrd="0" presId="urn:microsoft.com/office/officeart/2008/layout/LinedList"/>
    <dgm:cxn modelId="{310D5DEC-021C-4740-A30C-D2522A16BE8E}" type="presParOf" srcId="{1C0AC60D-DFD5-4C06-BF68-9C63776918DA}" destId="{30678672-556E-4978-8D13-2849E699DA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EA366-F560-41C8-9B32-F76A0DCF8149}">
      <dsp:nvSpPr>
        <dsp:cNvPr id="0" name=""/>
        <dsp:cNvSpPr/>
      </dsp:nvSpPr>
      <dsp:spPr>
        <a:xfrm>
          <a:off x="0" y="44037"/>
          <a:ext cx="5641974" cy="90903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Student Name: Nazira Mahmoud</a:t>
          </a:r>
          <a:endParaRPr lang="en-US" sz="2500" kern="1200"/>
        </a:p>
      </dsp:txBody>
      <dsp:txXfrm>
        <a:off x="44375" y="88412"/>
        <a:ext cx="5553224" cy="820285"/>
      </dsp:txXfrm>
    </dsp:sp>
    <dsp:sp modelId="{7CE5DE6A-07C4-4CF0-BAF3-35C04AA861C6}">
      <dsp:nvSpPr>
        <dsp:cNvPr id="0" name=""/>
        <dsp:cNvSpPr/>
      </dsp:nvSpPr>
      <dsp:spPr>
        <a:xfrm>
          <a:off x="0" y="1025072"/>
          <a:ext cx="5641974" cy="909035"/>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Student ID: 2319081</a:t>
          </a:r>
          <a:endParaRPr lang="en-US" sz="2500" kern="1200"/>
        </a:p>
      </dsp:txBody>
      <dsp:txXfrm>
        <a:off x="44375" y="1069447"/>
        <a:ext cx="5553224" cy="820285"/>
      </dsp:txXfrm>
    </dsp:sp>
    <dsp:sp modelId="{CC9F120E-6340-4537-AE47-26595F1ACD25}">
      <dsp:nvSpPr>
        <dsp:cNvPr id="0" name=""/>
        <dsp:cNvSpPr/>
      </dsp:nvSpPr>
      <dsp:spPr>
        <a:xfrm>
          <a:off x="0" y="2006107"/>
          <a:ext cx="5641974" cy="909035"/>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Module Code: BMHP6026</a:t>
          </a:r>
          <a:endParaRPr lang="en-US" sz="2500" kern="1200"/>
        </a:p>
      </dsp:txBody>
      <dsp:txXfrm>
        <a:off x="44375" y="2050482"/>
        <a:ext cx="5553224" cy="820285"/>
      </dsp:txXfrm>
    </dsp:sp>
    <dsp:sp modelId="{5402FC43-089C-432C-B3FC-8F6D65197E24}">
      <dsp:nvSpPr>
        <dsp:cNvPr id="0" name=""/>
        <dsp:cNvSpPr/>
      </dsp:nvSpPr>
      <dsp:spPr>
        <a:xfrm>
          <a:off x="0" y="2987142"/>
          <a:ext cx="5641974" cy="909035"/>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Assignment Title: Component 2- Viva Voce </a:t>
          </a:r>
          <a:endParaRPr lang="en-US" sz="2500" kern="1200"/>
        </a:p>
      </dsp:txBody>
      <dsp:txXfrm>
        <a:off x="44375" y="3031517"/>
        <a:ext cx="5553224" cy="820285"/>
      </dsp:txXfrm>
    </dsp:sp>
    <dsp:sp modelId="{15CDE04C-DF15-42C7-BB4D-0EC1D71AD00A}">
      <dsp:nvSpPr>
        <dsp:cNvPr id="0" name=""/>
        <dsp:cNvSpPr/>
      </dsp:nvSpPr>
      <dsp:spPr>
        <a:xfrm>
          <a:off x="0" y="3968177"/>
          <a:ext cx="5641974" cy="909035"/>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Lecturer: Zakiyyah Ahmed </a:t>
          </a:r>
          <a:endParaRPr lang="en-US" sz="2500" kern="1200"/>
        </a:p>
      </dsp:txBody>
      <dsp:txXfrm>
        <a:off x="44375" y="4012552"/>
        <a:ext cx="5553224" cy="8202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3ABA5-7259-46A3-81CF-D79441225B06}">
      <dsp:nvSpPr>
        <dsp:cNvPr id="0" name=""/>
        <dsp:cNvSpPr/>
      </dsp:nvSpPr>
      <dsp:spPr>
        <a:xfrm>
          <a:off x="0" y="600"/>
          <a:ext cx="5641974"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C4C51-C08D-4F70-BC86-1EAA905C9FDA}">
      <dsp:nvSpPr>
        <dsp:cNvPr id="0" name=""/>
        <dsp:cNvSpPr/>
      </dsp:nvSpPr>
      <dsp:spPr>
        <a:xfrm>
          <a:off x="0" y="60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Introduction</a:t>
          </a:r>
          <a:endParaRPr lang="en-US" sz="1500" kern="1200"/>
        </a:p>
      </dsp:txBody>
      <dsp:txXfrm>
        <a:off x="0" y="600"/>
        <a:ext cx="5641974" cy="492004"/>
      </dsp:txXfrm>
    </dsp:sp>
    <dsp:sp modelId="{36E1449F-0F26-4D6A-8D37-E29CCD2F2CA8}">
      <dsp:nvSpPr>
        <dsp:cNvPr id="0" name=""/>
        <dsp:cNvSpPr/>
      </dsp:nvSpPr>
      <dsp:spPr>
        <a:xfrm>
          <a:off x="0" y="492605"/>
          <a:ext cx="5641974" cy="0"/>
        </a:xfrm>
        <a:prstGeom prst="line">
          <a:avLst/>
        </a:prstGeom>
        <a:solidFill>
          <a:schemeClr val="accent2">
            <a:hueOff val="-147041"/>
            <a:satOff val="166"/>
            <a:lumOff val="392"/>
            <a:alphaOff val="0"/>
          </a:schemeClr>
        </a:solidFill>
        <a:ln w="15875" cap="flat" cmpd="sng" algn="ctr">
          <a:solidFill>
            <a:schemeClr val="accent2">
              <a:hueOff val="-147041"/>
              <a:satOff val="166"/>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C68BAB-2D99-46D6-810B-F6A02E345AAB}">
      <dsp:nvSpPr>
        <dsp:cNvPr id="0" name=""/>
        <dsp:cNvSpPr/>
      </dsp:nvSpPr>
      <dsp:spPr>
        <a:xfrm>
          <a:off x="0" y="492605"/>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The reason why the Free Style Libre is important</a:t>
          </a:r>
          <a:r>
            <a:rPr lang="en-US" sz="1500" b="1" kern="1200" dirty="0"/>
            <a:t> </a:t>
          </a:r>
          <a:endParaRPr lang="en-US" sz="1500" kern="1200" dirty="0"/>
        </a:p>
      </dsp:txBody>
      <dsp:txXfrm>
        <a:off x="0" y="492605"/>
        <a:ext cx="5641974" cy="492004"/>
      </dsp:txXfrm>
    </dsp:sp>
    <dsp:sp modelId="{D659C397-DD32-4363-A663-7123DA18FC7A}">
      <dsp:nvSpPr>
        <dsp:cNvPr id="0" name=""/>
        <dsp:cNvSpPr/>
      </dsp:nvSpPr>
      <dsp:spPr>
        <a:xfrm>
          <a:off x="0" y="984610"/>
          <a:ext cx="5641974" cy="0"/>
        </a:xfrm>
        <a:prstGeom prst="line">
          <a:avLst/>
        </a:prstGeom>
        <a:solidFill>
          <a:schemeClr val="accent2">
            <a:hueOff val="-294083"/>
            <a:satOff val="332"/>
            <a:lumOff val="784"/>
            <a:alphaOff val="0"/>
          </a:schemeClr>
        </a:solidFill>
        <a:ln w="15875" cap="flat" cmpd="sng" algn="ctr">
          <a:solidFill>
            <a:schemeClr val="accent2">
              <a:hueOff val="-294083"/>
              <a:satOff val="332"/>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433081-07B5-4E35-BBBF-2383D05A33E2}">
      <dsp:nvSpPr>
        <dsp:cNvPr id="0" name=""/>
        <dsp:cNvSpPr/>
      </dsp:nvSpPr>
      <dsp:spPr>
        <a:xfrm>
          <a:off x="0" y="98461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Workforce Benefits</a:t>
          </a:r>
          <a:endParaRPr lang="en-US" sz="1500" kern="1200"/>
        </a:p>
      </dsp:txBody>
      <dsp:txXfrm>
        <a:off x="0" y="984610"/>
        <a:ext cx="5641974" cy="492004"/>
      </dsp:txXfrm>
    </dsp:sp>
    <dsp:sp modelId="{7DC200A2-CF6D-4B4A-8A37-9F8DBA10EC0F}">
      <dsp:nvSpPr>
        <dsp:cNvPr id="0" name=""/>
        <dsp:cNvSpPr/>
      </dsp:nvSpPr>
      <dsp:spPr>
        <a:xfrm>
          <a:off x="0" y="1476615"/>
          <a:ext cx="5641974" cy="0"/>
        </a:xfrm>
        <a:prstGeom prst="line">
          <a:avLst/>
        </a:prstGeom>
        <a:solidFill>
          <a:schemeClr val="accent2">
            <a:hueOff val="-441124"/>
            <a:satOff val="497"/>
            <a:lumOff val="1177"/>
            <a:alphaOff val="0"/>
          </a:schemeClr>
        </a:solidFill>
        <a:ln w="15875" cap="flat" cmpd="sng" algn="ctr">
          <a:solidFill>
            <a:schemeClr val="accent2">
              <a:hueOff val="-441124"/>
              <a:satOff val="49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06F0B-AD6A-4145-B9B9-570977E6E42A}">
      <dsp:nvSpPr>
        <dsp:cNvPr id="0" name=""/>
        <dsp:cNvSpPr/>
      </dsp:nvSpPr>
      <dsp:spPr>
        <a:xfrm>
          <a:off x="0" y="1476615"/>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Workforce Challenges</a:t>
          </a:r>
          <a:endParaRPr lang="en-US" sz="1500" kern="1200"/>
        </a:p>
      </dsp:txBody>
      <dsp:txXfrm>
        <a:off x="0" y="1476615"/>
        <a:ext cx="5641974" cy="492004"/>
      </dsp:txXfrm>
    </dsp:sp>
    <dsp:sp modelId="{90312B64-C297-4901-823D-D893712758E7}">
      <dsp:nvSpPr>
        <dsp:cNvPr id="0" name=""/>
        <dsp:cNvSpPr/>
      </dsp:nvSpPr>
      <dsp:spPr>
        <a:xfrm>
          <a:off x="0" y="1968620"/>
          <a:ext cx="5641974" cy="0"/>
        </a:xfrm>
        <a:prstGeom prst="line">
          <a:avLst/>
        </a:prstGeom>
        <a:solidFill>
          <a:schemeClr val="accent2">
            <a:hueOff val="-588166"/>
            <a:satOff val="663"/>
            <a:lumOff val="1569"/>
            <a:alphaOff val="0"/>
          </a:schemeClr>
        </a:solidFill>
        <a:ln w="15875" cap="flat" cmpd="sng" algn="ctr">
          <a:solidFill>
            <a:schemeClr val="accent2">
              <a:hueOff val="-588166"/>
              <a:satOff val="663"/>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591E6-8E6A-47E5-81BD-A14764F57DF2}">
      <dsp:nvSpPr>
        <dsp:cNvPr id="0" name=""/>
        <dsp:cNvSpPr/>
      </dsp:nvSpPr>
      <dsp:spPr>
        <a:xfrm>
          <a:off x="0" y="1968620"/>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Patient benefits</a:t>
          </a:r>
          <a:endParaRPr lang="en-US" sz="1500" kern="1200"/>
        </a:p>
      </dsp:txBody>
      <dsp:txXfrm>
        <a:off x="0" y="1968620"/>
        <a:ext cx="5641974" cy="492004"/>
      </dsp:txXfrm>
    </dsp:sp>
    <dsp:sp modelId="{5ABEA56B-5644-40C3-8F2E-66A85FC55C97}">
      <dsp:nvSpPr>
        <dsp:cNvPr id="0" name=""/>
        <dsp:cNvSpPr/>
      </dsp:nvSpPr>
      <dsp:spPr>
        <a:xfrm>
          <a:off x="0" y="2460625"/>
          <a:ext cx="5641974" cy="0"/>
        </a:xfrm>
        <a:prstGeom prst="line">
          <a:avLst/>
        </a:prstGeom>
        <a:solidFill>
          <a:schemeClr val="accent2">
            <a:hueOff val="-735207"/>
            <a:satOff val="829"/>
            <a:lumOff val="1961"/>
            <a:alphaOff val="0"/>
          </a:schemeClr>
        </a:solidFill>
        <a:ln w="15875" cap="flat" cmpd="sng" algn="ctr">
          <a:solidFill>
            <a:schemeClr val="accent2">
              <a:hueOff val="-735207"/>
              <a:satOff val="829"/>
              <a:lumOff val="1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5A680F-9140-4753-B386-BA72F002FBEF}">
      <dsp:nvSpPr>
        <dsp:cNvPr id="0" name=""/>
        <dsp:cNvSpPr/>
      </dsp:nvSpPr>
      <dsp:spPr>
        <a:xfrm>
          <a:off x="0" y="246062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Patient Challenges </a:t>
          </a:r>
          <a:endParaRPr lang="en-US" sz="1500" kern="1200"/>
        </a:p>
      </dsp:txBody>
      <dsp:txXfrm>
        <a:off x="0" y="2460624"/>
        <a:ext cx="5641974" cy="492004"/>
      </dsp:txXfrm>
    </dsp:sp>
    <dsp:sp modelId="{1F1FE94D-0F76-44C5-9813-8DA440D67D3B}">
      <dsp:nvSpPr>
        <dsp:cNvPr id="0" name=""/>
        <dsp:cNvSpPr/>
      </dsp:nvSpPr>
      <dsp:spPr>
        <a:xfrm>
          <a:off x="0" y="2952629"/>
          <a:ext cx="5641974" cy="0"/>
        </a:xfrm>
        <a:prstGeom prst="line">
          <a:avLst/>
        </a:prstGeom>
        <a:solidFill>
          <a:schemeClr val="accent2">
            <a:hueOff val="-882249"/>
            <a:satOff val="995"/>
            <a:lumOff val="2353"/>
            <a:alphaOff val="0"/>
          </a:schemeClr>
        </a:solidFill>
        <a:ln w="15875" cap="flat" cmpd="sng" algn="ctr">
          <a:solidFill>
            <a:schemeClr val="accent2">
              <a:hueOff val="-882249"/>
              <a:satOff val="995"/>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E9402C-4FF6-4639-B68D-FADB514A6E93}">
      <dsp:nvSpPr>
        <dsp:cNvPr id="0" name=""/>
        <dsp:cNvSpPr/>
      </dsp:nvSpPr>
      <dsp:spPr>
        <a:xfrm>
          <a:off x="0" y="2952629"/>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Ethical and Legal Considerations of Free Style Libre</a:t>
          </a:r>
          <a:r>
            <a:rPr lang="en-GB" sz="1500" b="1" kern="1200"/>
            <a:t>Critical Evaluation</a:t>
          </a:r>
          <a:endParaRPr lang="en-US" sz="1500" kern="1200"/>
        </a:p>
      </dsp:txBody>
      <dsp:txXfrm>
        <a:off x="0" y="2952629"/>
        <a:ext cx="5641974" cy="492004"/>
      </dsp:txXfrm>
    </dsp:sp>
    <dsp:sp modelId="{58AD872C-2103-4EE0-AFBD-674FB0D24DD6}">
      <dsp:nvSpPr>
        <dsp:cNvPr id="0" name=""/>
        <dsp:cNvSpPr/>
      </dsp:nvSpPr>
      <dsp:spPr>
        <a:xfrm>
          <a:off x="0" y="3444634"/>
          <a:ext cx="5641974" cy="0"/>
        </a:xfrm>
        <a:prstGeom prst="line">
          <a:avLst/>
        </a:prstGeom>
        <a:solidFill>
          <a:schemeClr val="accent2">
            <a:hueOff val="-1029290"/>
            <a:satOff val="1160"/>
            <a:lumOff val="2746"/>
            <a:alphaOff val="0"/>
          </a:schemeClr>
        </a:solidFill>
        <a:ln w="15875" cap="flat" cmpd="sng" algn="ctr">
          <a:solidFill>
            <a:schemeClr val="accent2">
              <a:hueOff val="-1029290"/>
              <a:satOff val="1160"/>
              <a:lumOff val="27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FEDF87-7D95-464F-8404-37B54C852486}">
      <dsp:nvSpPr>
        <dsp:cNvPr id="0" name=""/>
        <dsp:cNvSpPr/>
      </dsp:nvSpPr>
      <dsp:spPr>
        <a:xfrm>
          <a:off x="0" y="344463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Recommendation </a:t>
          </a:r>
          <a:endParaRPr lang="en-US" sz="1500" kern="1200"/>
        </a:p>
      </dsp:txBody>
      <dsp:txXfrm>
        <a:off x="0" y="3444634"/>
        <a:ext cx="5641974" cy="492004"/>
      </dsp:txXfrm>
    </dsp:sp>
    <dsp:sp modelId="{6E475C1B-F5A4-450F-B7C1-542C61D8286C}">
      <dsp:nvSpPr>
        <dsp:cNvPr id="0" name=""/>
        <dsp:cNvSpPr/>
      </dsp:nvSpPr>
      <dsp:spPr>
        <a:xfrm>
          <a:off x="0" y="3936639"/>
          <a:ext cx="5641974" cy="0"/>
        </a:xfrm>
        <a:prstGeom prst="line">
          <a:avLst/>
        </a:prstGeom>
        <a:solidFill>
          <a:schemeClr val="accent2">
            <a:hueOff val="-1176331"/>
            <a:satOff val="1326"/>
            <a:lumOff val="3138"/>
            <a:alphaOff val="0"/>
          </a:schemeClr>
        </a:solidFill>
        <a:ln w="15875" cap="flat" cmpd="sng" algn="ctr">
          <a:solidFill>
            <a:schemeClr val="accent2">
              <a:hueOff val="-1176331"/>
              <a:satOff val="1326"/>
              <a:lumOff val="31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F1C915-411F-4131-993E-4051EDE12BDF}">
      <dsp:nvSpPr>
        <dsp:cNvPr id="0" name=""/>
        <dsp:cNvSpPr/>
      </dsp:nvSpPr>
      <dsp:spPr>
        <a:xfrm>
          <a:off x="0" y="3936639"/>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Conclusion </a:t>
          </a:r>
          <a:endParaRPr lang="en-US" sz="1500" kern="1200"/>
        </a:p>
      </dsp:txBody>
      <dsp:txXfrm>
        <a:off x="0" y="3936639"/>
        <a:ext cx="5641974" cy="492004"/>
      </dsp:txXfrm>
    </dsp:sp>
    <dsp:sp modelId="{4D85D211-3CFA-48E7-B504-11EE16F54DD3}">
      <dsp:nvSpPr>
        <dsp:cNvPr id="0" name=""/>
        <dsp:cNvSpPr/>
      </dsp:nvSpPr>
      <dsp:spPr>
        <a:xfrm>
          <a:off x="0" y="4428644"/>
          <a:ext cx="5641974" cy="0"/>
        </a:xfrm>
        <a:prstGeom prst="line">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99B0C4-44F7-4D43-A758-DFFF9B68AA55}">
      <dsp:nvSpPr>
        <dsp:cNvPr id="0" name=""/>
        <dsp:cNvSpPr/>
      </dsp:nvSpPr>
      <dsp:spPr>
        <a:xfrm>
          <a:off x="0" y="4428644"/>
          <a:ext cx="5641974" cy="492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b="1" kern="1200"/>
            <a:t>References </a:t>
          </a:r>
          <a:br>
            <a:rPr lang="en-IN" sz="1500" b="1" kern="1200"/>
          </a:br>
          <a:endParaRPr lang="en-US" sz="1500" kern="1200"/>
        </a:p>
      </dsp:txBody>
      <dsp:txXfrm>
        <a:off x="0" y="4428644"/>
        <a:ext cx="5641974" cy="4920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631A23-385E-E143-8E27-B04CC96862CC}" type="datetimeFigureOut">
              <a:rPr lang="en-US" smtClean="0"/>
              <a:t>7/4/2026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15A7C2-0BB9-6048-AB5C-0AF225EB4B51}" type="slidenum">
              <a:rPr lang="en-US" smtClean="0"/>
              <a:t>‹#›</a:t>
            </a:fld>
            <a:endParaRPr lang="en-US"/>
          </a:p>
        </p:txBody>
      </p:sp>
    </p:spTree>
    <p:extLst>
      <p:ext uri="{BB962C8B-B14F-4D97-AF65-F5344CB8AC3E}">
        <p14:creationId xmlns:p14="http://schemas.microsoft.com/office/powerpoint/2010/main" val="2726975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Diabetes is a chronic and is prevalent in UK with more than 4.3 million people having the disease. A careful monitoring of the blood sugar levels to prevent serious health effects such as heart diseases, kidney failure and diminished sight is necessary to maintain healthy blood sugar. In the past patients would appropriate finger-prick tests of days, but not on a daily basis. But carried out in such a manner, method can be most painful and awkward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Aloke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.,2020).</a:t>
            </a: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3</a:t>
            </a:fld>
            <a:endParaRPr lang="en-US"/>
          </a:p>
        </p:txBody>
      </p:sp>
    </p:spTree>
    <p:extLst>
      <p:ext uri="{BB962C8B-B14F-4D97-AF65-F5344CB8AC3E}">
        <p14:creationId xmlns:p14="http://schemas.microsoft.com/office/powerpoint/2010/main" val="367494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Free Style Libre is making its way into the world of the NHS diabetes care. One of the significant investments that the NHS England has been making to help in improving patient outcomes has been continuous glucose monitoring. This innovation has empowered many than 300, 000 people.</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technology allows health practitioners to see trends, and has flown the first time a problem has been experienced involving real time glucose data. It also aids remote healthcare and helps to decrease the number of needless appointments and enhance efficiency of the services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Perrier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2020).</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4</a:t>
            </a:fld>
            <a:endParaRPr lang="en-US"/>
          </a:p>
        </p:txBody>
      </p:sp>
    </p:spTree>
    <p:extLst>
      <p:ext uri="{BB962C8B-B14F-4D97-AF65-F5344CB8AC3E}">
        <p14:creationId xmlns:p14="http://schemas.microsoft.com/office/powerpoint/2010/main" val="3203987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Free Style Libre has a number of advantages to healthcare professionals. These and more encompass improved clinical decision making. The round-the-clock glucose data offers more intricate data on glucose pattern as it furnishes the clinicians with an increased amount of information on which to base treatment decisions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Bender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2025).</a:t>
            </a: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 technology can also be used to carry out remote monitoring. Patients are not compelled to meet the healthcare workers regularly in face-to-face meetings since they can access details of the patient using information technology.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5</a:t>
            </a:fld>
            <a:endParaRPr lang="en-US"/>
          </a:p>
        </p:txBody>
      </p:sp>
    </p:spTree>
    <p:extLst>
      <p:ext uri="{BB962C8B-B14F-4D97-AF65-F5344CB8AC3E}">
        <p14:creationId xmlns:p14="http://schemas.microsoft.com/office/powerpoint/2010/main" val="741626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there are several advantages to the Free Style Libre, it shares the same situation, where it places the healthcare professionals in a dilemma. Ongoing surveillance produces huge volumes of information which has to be analysed and interpreted. In this way, the workloads percentage in the digital form can be increased and the percentage of appointments in the traditional mode reduced (</a:t>
            </a:r>
            <a:r>
              <a:rPr lang="en-IN" sz="1200" kern="1200" dirty="0">
                <a:solidFill>
                  <a:schemeClr val="tx1"/>
                </a:solidFill>
                <a:effectLst/>
                <a:latin typeface="+mn-lt"/>
                <a:ea typeface="+mn-ea"/>
                <a:cs typeface="+mn-cs"/>
              </a:rPr>
              <a:t>Felemban, 2025).</a:t>
            </a: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6</a:t>
            </a:fld>
            <a:endParaRPr lang="en-US"/>
          </a:p>
        </p:txBody>
      </p:sp>
    </p:spTree>
    <p:extLst>
      <p:ext uri="{BB962C8B-B14F-4D97-AF65-F5344CB8AC3E}">
        <p14:creationId xmlns:p14="http://schemas.microsoft.com/office/powerpoint/2010/main" val="1298010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To a large number of patients, the Free Style libre has revolutionised the way of management of diabetes. They have found that the glycaemic control and reduced incidences of low blood sugar levels are enhanced in the users. Glycaemic reduction has the outcome of lowering the risk of the onset of long-term complications in the form of renal disease, retinopathy and heart disease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Mihai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The exposures to glucose predisposition breeds confidence and reduces reliance insofar as holistic quality of life and well-being of the patient is concerned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7</a:t>
            </a:fld>
            <a:endParaRPr lang="en-US"/>
          </a:p>
        </p:txBody>
      </p:sp>
    </p:spTree>
    <p:extLst>
      <p:ext uri="{BB962C8B-B14F-4D97-AF65-F5344CB8AC3E}">
        <p14:creationId xmlns:p14="http://schemas.microsoft.com/office/powerpoint/2010/main" val="2421999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Free Style Libre potential is certainly of great consideration in regards to the potential benefits, however not all them would accord that prestige to patients. It has a small number of individuals who may fail to use smart phone apps or decipher glucose readings (especially old age people). The lack of digital literacy may decrease the effectiveness of the used technology as the latter utilizes ICT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Karimi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2024).</a:t>
            </a: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8</a:t>
            </a:fld>
            <a:endParaRPr lang="en-US"/>
          </a:p>
        </p:txBody>
      </p:sp>
    </p:spTree>
    <p:extLst>
      <p:ext uri="{BB962C8B-B14F-4D97-AF65-F5344CB8AC3E}">
        <p14:creationId xmlns:p14="http://schemas.microsoft.com/office/powerpoint/2010/main" val="2087364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br>
              <a:rPr lang="en-IN" sz="1200" kern="1200" dirty="0">
                <a:solidFill>
                  <a:schemeClr val="tx1"/>
                </a:solidFill>
                <a:effectLst/>
                <a:latin typeface="Times New Roman" panose="02020603050405020304" pitchFamily="18" charset="0"/>
                <a:ea typeface="+mn-ea"/>
                <a:cs typeface="Times New Roman" panose="02020603050405020304" pitchFamily="18" charset="0"/>
              </a:rPr>
            </a:br>
            <a:r>
              <a:rPr lang="en-IN" sz="1200" kern="1200" dirty="0">
                <a:solidFill>
                  <a:schemeClr val="tx1"/>
                </a:solidFill>
                <a:effectLst/>
                <a:latin typeface="Times New Roman" panose="02020603050405020304" pitchFamily="18" charset="0"/>
                <a:ea typeface="+mn-ea"/>
                <a:cs typeface="Times New Roman" panose="02020603050405020304" pitchFamily="18" charset="0"/>
              </a:rPr>
              <a:t>Free Style Libre has a lot of advantages, yet its implementation is associated with significant ethical and legal questions. The device has to continuously collect patient information, and the healthcare organisations must protect patient data, as expected by the UK GDPR and NHS data governance standard. In giving informed consent, patients must be well informed of how their glucose data will be collected, kept and shared. Equality of access is the other urgent consideration. Although Free Style Libre has the potential to enhance diabetes management in patients, not everyone has access to internet services, smartphones, and the necessary digital skills to make the technology convenient and beneficial for patients</a:t>
            </a:r>
            <a:r>
              <a:rPr lang="en-IN" sz="1200" kern="1200" dirty="0">
                <a:solidFill>
                  <a:schemeClr val="tx1"/>
                </a:solidFill>
                <a:effectLst/>
                <a:latin typeface="+mn-lt"/>
                <a:ea typeface="+mn-ea"/>
                <a:cs typeface="+mn-cs"/>
              </a:rPr>
              <a:t> </a:t>
            </a:r>
            <a:r>
              <a:rPr lang="en-IN" sz="1200" dirty="0">
                <a:latin typeface="Times New Roman" panose="02020603050405020304" pitchFamily="18" charset="0"/>
                <a:cs typeface="Times New Roman" panose="02020603050405020304" pitchFamily="18" charset="0"/>
              </a:rPr>
              <a:t> (Jones </a:t>
            </a:r>
            <a:r>
              <a:rPr lang="en-IN" sz="1200" i="1" dirty="0">
                <a:latin typeface="Times New Roman" panose="02020603050405020304" pitchFamily="18" charset="0"/>
                <a:cs typeface="Times New Roman" panose="02020603050405020304" pitchFamily="18" charset="0"/>
              </a:rPr>
              <a:t>et al., </a:t>
            </a:r>
            <a:r>
              <a:rPr lang="en-IN" sz="1200" dirty="0">
                <a:latin typeface="Times New Roman" panose="02020603050405020304" pitchFamily="18" charset="0"/>
                <a:cs typeface="Times New Roman" panose="02020603050405020304" pitchFamily="18" charset="0"/>
              </a:rPr>
              <a:t>2023).</a:t>
            </a:r>
          </a:p>
          <a:p>
            <a:pPr algn="just">
              <a:lnSpc>
                <a:spcPct val="150000"/>
              </a:lnSpc>
            </a:pPr>
            <a:endParaRPr lang="en-IN" sz="1200" kern="1200" dirty="0">
              <a:solidFill>
                <a:schemeClr val="tx1"/>
              </a:solidFill>
              <a:effectLst/>
              <a:latin typeface="+mn-lt"/>
              <a:ea typeface="+mn-ea"/>
              <a:cs typeface="+mn-cs"/>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15A7C2-0BB9-6048-AB5C-0AF225EB4B51}" type="slidenum">
              <a:rPr lang="en-US" smtClean="0"/>
              <a:t>9</a:t>
            </a:fld>
            <a:endParaRPr lang="en-US"/>
          </a:p>
        </p:txBody>
      </p:sp>
    </p:spTree>
    <p:extLst>
      <p:ext uri="{BB962C8B-B14F-4D97-AF65-F5344CB8AC3E}">
        <p14:creationId xmlns:p14="http://schemas.microsoft.com/office/powerpoint/2010/main" val="1334453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dirty="0">
                <a:effectLst/>
                <a:latin typeface="Times New Roman" panose="02020603050405020304" pitchFamily="18" charset="0"/>
                <a:cs typeface="Times New Roman" panose="02020603050405020304" pitchFamily="18" charset="0"/>
              </a:rPr>
              <a:t>Critical review reveals that Free Style Libre has brought a significant revolution in the management of diabetes since it has improved the monitoring and care of glucose, self-management of patients and remote healing care. However, the technology also comes with its major challenges. A lot has to do with privacy because much needed patient information that is crucial is constantly being accumulating and storing in digital forms. It is also possible that there could be digital exclusion where the patient might fail to access a smartphone, access to the internet or even have the facility to use the digital skills necessary to effectively use the system. As well, the healthcare providers are confronted with additional responsibility for monitoring the large amounts of patient-generated information, which could strain professionals and clinical liability. Thus, the effective implementation requires technological efficiency, as well as workforce preparedness, fairness and strong data governance systems. (Hinzmann </a:t>
            </a:r>
            <a:r>
              <a:rPr lang="en-IN" i="1" dirty="0">
                <a:effectLst/>
                <a:latin typeface="Times New Roman" panose="02020603050405020304" pitchFamily="18" charset="0"/>
                <a:cs typeface="Times New Roman" panose="02020603050405020304" pitchFamily="18" charset="0"/>
              </a:rPr>
              <a:t>et al., </a:t>
            </a:r>
            <a:r>
              <a:rPr lang="en-IN" dirty="0">
                <a:effectLst/>
                <a:latin typeface="Times New Roman" panose="02020603050405020304" pitchFamily="18" charset="0"/>
                <a:cs typeface="Times New Roman" panose="02020603050405020304" pitchFamily="18" charset="0"/>
              </a:rPr>
              <a:t>2022).</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D15A7C2-0BB9-6048-AB5C-0AF225EB4B51}" type="slidenum">
              <a:rPr lang="en-US" smtClean="0"/>
              <a:t>10</a:t>
            </a:fld>
            <a:endParaRPr lang="en-US"/>
          </a:p>
        </p:txBody>
      </p:sp>
    </p:spTree>
    <p:extLst>
      <p:ext uri="{BB962C8B-B14F-4D97-AF65-F5344CB8AC3E}">
        <p14:creationId xmlns:p14="http://schemas.microsoft.com/office/powerpoint/2010/main" val="1761552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Since it is concerned with the implementation, it could be enhanced regarding several recommendations. The first phase in escalating the signs of confidence and competence in the affairs pertaining to use of digital supervision technologies is that, the specialist improvement programmes must have compulsory training of the staff.</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Second, to have the outcome of digital exclusion almost negligible, special support programmes are to be given to older adults and disadvantaged groups. Community support educative events and services can be involved to promote the digital literacy (</a:t>
            </a:r>
            <a:r>
              <a:rPr lang="en-IN" sz="1200" kern="1200" dirty="0">
                <a:solidFill>
                  <a:schemeClr val="tx1"/>
                </a:solidFill>
                <a:effectLst/>
                <a:latin typeface="+mn-lt"/>
                <a:ea typeface="+mn-ea"/>
                <a:cs typeface="+mn-cs"/>
              </a:rPr>
              <a:t>Williamson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a:t>
            </a: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11</a:t>
            </a:fld>
            <a:endParaRPr lang="en-US"/>
          </a:p>
        </p:txBody>
      </p:sp>
    </p:spTree>
    <p:extLst>
      <p:ext uri="{BB962C8B-B14F-4D97-AF65-F5344CB8AC3E}">
        <p14:creationId xmlns:p14="http://schemas.microsoft.com/office/powerpoint/2010/main" val="2943779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dirty="0">
                <a:effectLst/>
                <a:latin typeface="Times New Roman" panose="02020603050405020304" pitchFamily="18" charset="0"/>
                <a:cs typeface="Times New Roman" panose="02020603050405020304" pitchFamily="18" charset="0"/>
              </a:rPr>
              <a:t>To sum up, </a:t>
            </a:r>
            <a:r>
              <a:rPr lang="en-IN" dirty="0" err="1">
                <a:effectLst/>
                <a:latin typeface="Times New Roman" panose="02020603050405020304" pitchFamily="18" charset="0"/>
                <a:cs typeface="Times New Roman" panose="02020603050405020304" pitchFamily="18" charset="0"/>
              </a:rPr>
              <a:t>FreeStyle</a:t>
            </a:r>
            <a:r>
              <a:rPr lang="en-IN" dirty="0">
                <a:effectLst/>
                <a:latin typeface="Times New Roman" panose="02020603050405020304" pitchFamily="18" charset="0"/>
                <a:cs typeface="Times New Roman" panose="02020603050405020304" pitchFamily="18" charset="0"/>
              </a:rPr>
              <a:t> Libre is a big step forward in digital healthcare and has elevated the treatment of diabetes within the NHS. The technology is also helping in better clinical patient outcomes, and improved empowerment of the patient and effective healthcare </a:t>
            </a:r>
            <a:r>
              <a:rPr lang="en-IN">
                <a:effectLst/>
                <a:latin typeface="Times New Roman" panose="02020603050405020304" pitchFamily="18" charset="0"/>
                <a:cs typeface="Times New Roman" panose="02020603050405020304" pitchFamily="18" charset="0"/>
              </a:rPr>
              <a:t>provision.</a:t>
            </a:r>
            <a:r>
              <a:rPr lang="en-IN" sz="1200" kern="1200">
                <a:solidFill>
                  <a:schemeClr val="tx1"/>
                </a:solidFill>
                <a:effectLst/>
                <a:latin typeface="+mn-lt"/>
                <a:ea typeface="+mn-ea"/>
                <a:cs typeface="+mn-cs"/>
              </a:rPr>
              <a:t>Of</a:t>
            </a:r>
            <a:r>
              <a:rPr lang="en-IN" sz="1200" kern="1200" dirty="0">
                <a:solidFill>
                  <a:schemeClr val="tx1"/>
                </a:solidFill>
                <a:effectLst/>
                <a:latin typeface="+mn-lt"/>
                <a:ea typeface="+mn-ea"/>
                <a:cs typeface="+mn-cs"/>
              </a:rPr>
              <a:t> course, technologies from the realm of health will continue to affect the process of care in the future. But for the successful operation of such technologies, it is necessary to resolve problems with digital exclusion, readiness of the staff, and safety of information. In order to maintain trust in the use of health-related data, NHS must continue investing money into creating and implementing training programs for staff that will definitely be discriminatory since all patients will benefit from the technology equally.</a:t>
            </a:r>
          </a:p>
          <a:p>
            <a:pPr marL="0" marR="0" lvl="0" indent="0" algn="just" defTabSz="914400" rtl="0" eaLnBrk="1" fontAlgn="auto" latinLnBrk="0" hangingPunct="1">
              <a:lnSpc>
                <a:spcPct val="15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2D15A7C2-0BB9-6048-AB5C-0AF225EB4B51}" type="slidenum">
              <a:rPr lang="en-US" smtClean="0"/>
              <a:t>12</a:t>
            </a:fld>
            <a:endParaRPr lang="en-US"/>
          </a:p>
        </p:txBody>
      </p:sp>
    </p:spTree>
    <p:extLst>
      <p:ext uri="{BB962C8B-B14F-4D97-AF65-F5344CB8AC3E}">
        <p14:creationId xmlns:p14="http://schemas.microsoft.com/office/powerpoint/2010/main" val="31698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509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5131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786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14542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7/4/2026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49906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7/4/2026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80281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smtClean="0"/>
              <a:t>7/4/2026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85657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928496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7/4/2026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16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60061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7/4/2026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166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smtClean="0"/>
              <a:pPr/>
              <a:t>7/4/2026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548549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proquest.com/openview/baf9fe244b7f4444f62daf64409ea314/1?pq-origsite=gscholar&amp;cbl=27141" TargetMode="External"/><Relationship Id="rId3" Type="http://schemas.openxmlformats.org/officeDocument/2006/relationships/hyperlink" Target="https://www.mdpi.com/2673-4540/6/3/17" TargetMode="External"/><Relationship Id="rId7" Type="http://schemas.openxmlformats.org/officeDocument/2006/relationships/hyperlink" Target="https://www.spandidos-publications.com/10.3892/etm.2021.11097" TargetMode="External"/><Relationship Id="rId2" Type="http://schemas.openxmlformats.org/officeDocument/2006/relationships/hyperlink" Target="https://www.mdpi.com/2227-9059/10/10/2436" TargetMode="External"/><Relationship Id="rId1" Type="http://schemas.openxmlformats.org/officeDocument/2006/relationships/slideLayout" Target="../slideLayouts/slideLayout2.xml"/><Relationship Id="rId6" Type="http://schemas.openxmlformats.org/officeDocument/2006/relationships/hyperlink" Target="https://www.jmir.org/2024/1/e42595/" TargetMode="External"/><Relationship Id="rId11" Type="http://schemas.openxmlformats.org/officeDocument/2006/relationships/hyperlink" Target="https://www.mdpi.com/2076-3417/14/2/675" TargetMode="External"/><Relationship Id="rId5" Type="http://schemas.openxmlformats.org/officeDocument/2006/relationships/hyperlink" Target="https://journals.lww.com/md-journal/fulltext/2022/12300/Is_it_time_to_rethink_education_and_training_.95.aspx" TargetMode="External"/><Relationship Id="rId10" Type="http://schemas.openxmlformats.org/officeDocument/2006/relationships/hyperlink" Target="https://onlinelibrary.wiley.com/doi/abs/10.1111/dme.14225" TargetMode="External"/><Relationship Id="rId4" Type="http://schemas.openxmlformats.org/officeDocument/2006/relationships/hyperlink" Target="https://saudijournals.com/media/articles/SJMPS_117_631-641_BD.pdf" TargetMode="External"/><Relationship Id="rId9" Type="http://schemas.openxmlformats.org/officeDocument/2006/relationships/hyperlink" Target="https://www.jmir.org/2020/6/e167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05631-A5D0-6367-FF17-2312E185FA0C}"/>
              </a:ext>
            </a:extLst>
          </p:cNvPr>
          <p:cNvSpPr>
            <a:spLocks noGrp="1"/>
          </p:cNvSpPr>
          <p:nvPr>
            <p:ph type="title"/>
          </p:nvPr>
        </p:nvSpPr>
        <p:spPr>
          <a:xfrm>
            <a:off x="643468" y="643467"/>
            <a:ext cx="3415612" cy="5571066"/>
          </a:xfrm>
        </p:spPr>
        <p:txBody>
          <a:bodyPr>
            <a:normAutofit/>
          </a:bodyPr>
          <a:lstStyle/>
          <a:p>
            <a:r>
              <a:rPr lang="en-US" sz="3500" b="1" u="sng" dirty="0">
                <a:solidFill>
                  <a:srgbClr val="FFFFFF"/>
                </a:solidFill>
              </a:rPr>
              <a:t>Digital Transformation in the Health and Care Professions</a:t>
            </a:r>
            <a:br>
              <a:rPr lang="en-US" sz="3500" dirty="0">
                <a:solidFill>
                  <a:srgbClr val="FFFFFF"/>
                </a:solidFill>
              </a:rPr>
            </a:br>
            <a:endParaRPr lang="en-GB" sz="3500" dirty="0">
              <a:solidFill>
                <a:srgbClr val="FFFFFF"/>
              </a:solidFill>
            </a:endParaRPr>
          </a:p>
        </p:txBody>
      </p:sp>
      <p:graphicFrame>
        <p:nvGraphicFramePr>
          <p:cNvPr id="5" name="Content Placeholder 2">
            <a:extLst>
              <a:ext uri="{FF2B5EF4-FFF2-40B4-BE49-F238E27FC236}">
                <a16:creationId xmlns:a16="http://schemas.microsoft.com/office/drawing/2014/main" id="{990704B5-1258-AF4F-ACF4-5332FBDE2CD1}"/>
              </a:ext>
            </a:extLst>
          </p:cNvPr>
          <p:cNvGraphicFramePr>
            <a:graphicFrameLocks noGrp="1"/>
          </p:cNvGraphicFramePr>
          <p:nvPr>
            <p:ph idx="1"/>
            <p:extLst>
              <p:ext uri="{D42A27DB-BD31-4B8C-83A1-F6EECF244321}">
                <p14:modId xmlns:p14="http://schemas.microsoft.com/office/powerpoint/2010/main" val="245915453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718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E6F27-AF9B-3D52-083D-99F89C855BAD}"/>
              </a:ext>
            </a:extLst>
          </p:cNvPr>
          <p:cNvSpPr>
            <a:spLocks noGrp="1"/>
          </p:cNvSpPr>
          <p:nvPr>
            <p:ph type="title"/>
          </p:nvPr>
        </p:nvSpPr>
        <p:spPr>
          <a:xfrm>
            <a:off x="643468" y="643467"/>
            <a:ext cx="3415612" cy="5571066"/>
          </a:xfrm>
        </p:spPr>
        <p:txBody>
          <a:bodyPr>
            <a:normAutofit/>
          </a:bodyPr>
          <a:lstStyle/>
          <a:p>
            <a:r>
              <a:rPr lang="en-US" b="1">
                <a:solidFill>
                  <a:srgbClr val="FFFFFF"/>
                </a:solidFill>
                <a:latin typeface="Times New Roman" panose="02020603050405020304" pitchFamily="18" charset="0"/>
                <a:cs typeface="Times New Roman" panose="02020603050405020304" pitchFamily="18" charset="0"/>
              </a:rPr>
              <a:t>Table of content </a:t>
            </a:r>
          </a:p>
        </p:txBody>
      </p:sp>
      <p:graphicFrame>
        <p:nvGraphicFramePr>
          <p:cNvPr id="5" name="Content Placeholder 2">
            <a:extLst>
              <a:ext uri="{FF2B5EF4-FFF2-40B4-BE49-F238E27FC236}">
                <a16:creationId xmlns:a16="http://schemas.microsoft.com/office/drawing/2014/main" id="{E10960A0-34EF-1304-A1F5-317408C8E216}"/>
              </a:ext>
            </a:extLst>
          </p:cNvPr>
          <p:cNvGraphicFramePr>
            <a:graphicFrameLocks noGrp="1"/>
          </p:cNvGraphicFramePr>
          <p:nvPr>
            <p:ph idx="1"/>
            <p:extLst>
              <p:ext uri="{D42A27DB-BD31-4B8C-83A1-F6EECF244321}">
                <p14:modId xmlns:p14="http://schemas.microsoft.com/office/powerpoint/2010/main" val="373907675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6982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E1483E-2CAE-1548-7119-F5D9B621517D}"/>
              </a:ext>
            </a:extLst>
          </p:cNvPr>
          <p:cNvSpPr>
            <a:spLocks noGrp="1"/>
          </p:cNvSpPr>
          <p:nvPr>
            <p:ph type="title"/>
          </p:nvPr>
        </p:nvSpPr>
        <p:spPr>
          <a:xfrm>
            <a:off x="310039" y="640080"/>
            <a:ext cx="3429855" cy="5613236"/>
          </a:xfrm>
        </p:spPr>
        <p:txBody>
          <a:bodyPr anchor="ctr">
            <a:normAutofit/>
          </a:bodyPr>
          <a:lstStyle/>
          <a:p>
            <a:r>
              <a:rPr lang="en-US" sz="2800" b="1">
                <a:solidFill>
                  <a:srgbClr val="FFFFFF"/>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A55C6CA-552F-910E-D5EC-311C02DE2CDB}"/>
              </a:ext>
            </a:extLst>
          </p:cNvPr>
          <p:cNvSpPr>
            <a:spLocks noGrp="1"/>
          </p:cNvSpPr>
          <p:nvPr>
            <p:ph idx="1"/>
          </p:nvPr>
        </p:nvSpPr>
        <p:spPr>
          <a:xfrm>
            <a:off x="4699818" y="640080"/>
            <a:ext cx="7172138" cy="3745107"/>
          </a:xfrm>
        </p:spPr>
        <p:txBody>
          <a:bodyPr>
            <a:normAutofit/>
          </a:bodyPr>
          <a:lstStyle/>
          <a:p>
            <a:pPr lvl="0">
              <a:buFont typeface="Arial" panose="020B0604020202020204" pitchFamily="34" charset="0"/>
              <a:buChar char="•"/>
            </a:pPr>
            <a:r>
              <a:rPr lang="en-GB" sz="1900">
                <a:latin typeface="Times New Roman" panose="02020603050405020304" pitchFamily="18" charset="0"/>
                <a:cs typeface="Times New Roman" panose="02020603050405020304" pitchFamily="18" charset="0"/>
              </a:rPr>
              <a:t>Diabetes is a common disease with 4.3 million sufferers in United Kingdom (</a:t>
            </a:r>
            <a:r>
              <a:rPr lang="en-IN" sz="1900">
                <a:latin typeface="Times New Roman" panose="02020603050405020304" pitchFamily="18" charset="0"/>
                <a:cs typeface="Times New Roman" panose="02020603050405020304" pitchFamily="18" charset="0"/>
              </a:rPr>
              <a:t>Whicher, 2020).</a:t>
            </a:r>
          </a:p>
          <a:p>
            <a:pPr lvl="0">
              <a:buFont typeface="Arial" panose="020B0604020202020204" pitchFamily="34" charset="0"/>
              <a:buChar char="•"/>
            </a:pPr>
            <a:r>
              <a:rPr lang="en-GB" sz="1900">
                <a:latin typeface="Times New Roman" panose="02020603050405020304" pitchFamily="18" charset="0"/>
                <a:cs typeface="Times New Roman" panose="02020603050405020304" pitchFamily="18" charset="0"/>
              </a:rPr>
              <a:t>The level of glucose in the blood is merely not tested and one cannot take charge of diabetes.</a:t>
            </a:r>
            <a:endParaRPr lang="en-IN" sz="19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1900">
                <a:latin typeface="Times New Roman" panose="02020603050405020304" pitchFamily="18" charset="0"/>
                <a:cs typeface="Times New Roman" panose="02020603050405020304" pitchFamily="18" charset="0"/>
              </a:rPr>
              <a:t>Freestyle Libre was launched in the UK in 2017, to change the facet of managing diabetes.</a:t>
            </a:r>
            <a:endParaRPr lang="en-IN" sz="19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1900">
                <a:latin typeface="Times New Roman" panose="02020603050405020304" pitchFamily="18" charset="0"/>
                <a:cs typeface="Times New Roman" panose="02020603050405020304" pitchFamily="18" charset="0"/>
              </a:rPr>
              <a:t>Such sensors include Continuous Glucose Monitoring (CGM) gadgets and they can provide real time wealth’s of glucose.</a:t>
            </a:r>
            <a:endParaRPr lang="en-IN" sz="19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1900">
                <a:latin typeface="Times New Roman" panose="02020603050405020304" pitchFamily="18" charset="0"/>
                <a:cs typeface="Times New Roman" panose="02020603050405020304" pitchFamily="18" charset="0"/>
              </a:rPr>
              <a:t>A tiny sensor will then need to be added to the upper arm of the machine and this will do away with the likelihood of the old-fashioned finger-prick tests being done.</a:t>
            </a:r>
            <a:endParaRPr lang="en-IN" sz="190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908329" y="4553084"/>
            <a:ext cx="2763127" cy="1685977"/>
          </a:xfrm>
          <a:prstGeom prst="rect">
            <a:avLst/>
          </a:prstGeom>
        </p:spPr>
      </p:pic>
    </p:spTree>
    <p:extLst>
      <p:ext uri="{BB962C8B-B14F-4D97-AF65-F5344CB8AC3E}">
        <p14:creationId xmlns:p14="http://schemas.microsoft.com/office/powerpoint/2010/main" val="2467516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AF06-183C-0E50-588B-337AC2609B67}"/>
              </a:ext>
            </a:extLst>
          </p:cNvPr>
          <p:cNvSpPr>
            <a:spLocks noGrp="1"/>
          </p:cNvSpPr>
          <p:nvPr>
            <p:ph type="title"/>
          </p:nvPr>
        </p:nvSpPr>
        <p:spPr>
          <a:xfrm>
            <a:off x="1024128" y="585216"/>
            <a:ext cx="4732244" cy="1499616"/>
          </a:xfrm>
        </p:spPr>
        <p:txBody>
          <a:bodyPr>
            <a:normAutofit/>
          </a:bodyPr>
          <a:lstStyle/>
          <a:p>
            <a:r>
              <a:rPr lang="en-GB" sz="3100" b="1">
                <a:latin typeface="Times New Roman" panose="02020603050405020304" pitchFamily="18" charset="0"/>
                <a:cs typeface="Times New Roman" panose="02020603050405020304" pitchFamily="18" charset="0"/>
              </a:rPr>
              <a:t>The reason why the Free Style Libre is important</a:t>
            </a:r>
            <a:endParaRPr lang="en-US" sz="3100"/>
          </a:p>
        </p:txBody>
      </p:sp>
      <p:sp>
        <p:nvSpPr>
          <p:cNvPr id="3" name="Content Placeholder 2">
            <a:extLst>
              <a:ext uri="{FF2B5EF4-FFF2-40B4-BE49-F238E27FC236}">
                <a16:creationId xmlns:a16="http://schemas.microsoft.com/office/drawing/2014/main" id="{15CF7BF2-2A01-79E2-60D4-124605C59614}"/>
              </a:ext>
            </a:extLst>
          </p:cNvPr>
          <p:cNvSpPr>
            <a:spLocks noGrp="1"/>
          </p:cNvSpPr>
          <p:nvPr>
            <p:ph idx="1"/>
          </p:nvPr>
        </p:nvSpPr>
        <p:spPr>
          <a:xfrm>
            <a:off x="1024129" y="2286000"/>
            <a:ext cx="4656236" cy="4023360"/>
          </a:xfrm>
        </p:spPr>
        <p:txBody>
          <a:bodyPr>
            <a:normAutofit/>
          </a:bodyPr>
          <a:lstStyle/>
          <a:p>
            <a:pPr lvl="0">
              <a:buFont typeface="Arial" panose="020B0604020202020204" pitchFamily="34" charset="0"/>
              <a:buChar char="•"/>
            </a:pPr>
            <a:r>
              <a:rPr lang="en-GB" sz="1700">
                <a:latin typeface="Times New Roman" panose="02020603050405020304" pitchFamily="18" charset="0"/>
                <a:cs typeface="Times New Roman" panose="02020603050405020304" pitchFamily="18" charset="0"/>
              </a:rPr>
              <a:t>The NHS Long Term Plan promotes the introduction of digital technologies, which can be used to facilitate the growth in the level of diabetes management and patient outcomes.</a:t>
            </a:r>
            <a:endParaRPr lang="en-IN" sz="17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1700">
                <a:latin typeface="Times New Roman" panose="02020603050405020304" pitchFamily="18" charset="0"/>
                <a:cs typeface="Times New Roman" panose="02020603050405020304" pitchFamily="18" charset="0"/>
              </a:rPr>
              <a:t>The NHS is providing over 300,000 people in England with Free Style Libre as of 2019.</a:t>
            </a:r>
            <a:endParaRPr lang="en-IN" sz="17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1700">
                <a:latin typeface="Times New Roman" panose="02020603050405020304" pitchFamily="18" charset="0"/>
                <a:cs typeface="Times New Roman" panose="02020603050405020304" pitchFamily="18" charset="0"/>
              </a:rPr>
              <a:t>The system has the advantage of real time glucose monitoring providing consistency in glucose monitoring in the blood (</a:t>
            </a:r>
            <a:r>
              <a:rPr lang="en-IN" sz="1700">
                <a:latin typeface="Times New Roman" panose="02020603050405020304" pitchFamily="18" charset="0"/>
                <a:cs typeface="Times New Roman" panose="02020603050405020304" pitchFamily="18" charset="0"/>
              </a:rPr>
              <a:t>Perrier </a:t>
            </a:r>
            <a:r>
              <a:rPr lang="en-IN" sz="1700" i="1">
                <a:latin typeface="Times New Roman" panose="02020603050405020304" pitchFamily="18" charset="0"/>
                <a:cs typeface="Times New Roman" panose="02020603050405020304" pitchFamily="18" charset="0"/>
              </a:rPr>
              <a:t>et al.,</a:t>
            </a:r>
            <a:r>
              <a:rPr lang="en-IN" sz="1700">
                <a:latin typeface="Times New Roman" panose="02020603050405020304" pitchFamily="18" charset="0"/>
                <a:cs typeface="Times New Roman" panose="02020603050405020304" pitchFamily="18" charset="0"/>
              </a:rPr>
              <a:t>2020).</a:t>
            </a:r>
          </a:p>
          <a:p>
            <a:pPr lvl="0">
              <a:buFont typeface="Arial" panose="020B0604020202020204" pitchFamily="34" charset="0"/>
              <a:buChar char="•"/>
            </a:pPr>
            <a:r>
              <a:rPr lang="en-GB" sz="1700">
                <a:latin typeface="Times New Roman" panose="02020603050405020304" pitchFamily="18" charset="0"/>
                <a:cs typeface="Times New Roman" panose="02020603050405020304" pitchFamily="18" charset="0"/>
              </a:rPr>
              <a:t>It enables treatment throughout the nation and clinicians do not need to visit their patients as many as they review patient data.</a:t>
            </a:r>
            <a:endParaRPr lang="en-IN" sz="1700">
              <a:latin typeface="Times New Roman" panose="02020603050405020304" pitchFamily="18" charset="0"/>
              <a:cs typeface="Times New Roman" panose="02020603050405020304" pitchFamily="18" charset="0"/>
            </a:endParaRPr>
          </a:p>
          <a:p>
            <a:endParaRPr lang="en-US" sz="1700"/>
          </a:p>
        </p:txBody>
      </p:sp>
      <p:sp>
        <p:nvSpPr>
          <p:cNvPr id="10" name="Rectangle 9">
            <a:extLst>
              <a:ext uri="{FF2B5EF4-FFF2-40B4-BE49-F238E27FC236}">
                <a16:creationId xmlns:a16="http://schemas.microsoft.com/office/drawing/2014/main" id="{9D431EF2-5A31-4C05-AA3E-4580F5534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3275" y="0"/>
            <a:ext cx="610545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78399-6817-4845-9B59-E82951B0B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09" y="321731"/>
            <a:ext cx="3932506" cy="366223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6569894" y="1130572"/>
            <a:ext cx="3602736" cy="2044552"/>
          </a:xfrm>
          <a:prstGeom prst="rect">
            <a:avLst/>
          </a:prstGeom>
        </p:spPr>
      </p:pic>
      <p:sp>
        <p:nvSpPr>
          <p:cNvPr id="14" name="Rectangle 13">
            <a:extLst>
              <a:ext uri="{FF2B5EF4-FFF2-40B4-BE49-F238E27FC236}">
                <a16:creationId xmlns:a16="http://schemas.microsoft.com/office/drawing/2014/main" id="{B044E73A-9DB7-46CD-9B4D-9DE9FB5E6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09128" y="321732"/>
            <a:ext cx="1352695" cy="3668542"/>
          </a:xfrm>
          <a:prstGeom prst="rect">
            <a:avLst/>
          </a:prstGeom>
          <a:solidFill>
            <a:srgbClr val="FFFFFF">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8057F48-2FD4-4DD3-B887-FEE2B447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008" y="4157447"/>
            <a:ext cx="2104750" cy="2312282"/>
          </a:xfrm>
          <a:prstGeom prst="rect">
            <a:avLst/>
          </a:prstGeom>
          <a:solidFill>
            <a:schemeClr val="accent2">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4469D8-5936-48B8-AF0C-37FF2AEE2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0625" y="4157447"/>
            <a:ext cx="3206709" cy="231228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8833799" y="4496286"/>
            <a:ext cx="2880360" cy="1634603"/>
          </a:xfrm>
          <a:prstGeom prst="rect">
            <a:avLst/>
          </a:prstGeom>
        </p:spPr>
      </p:pic>
    </p:spTree>
    <p:extLst>
      <p:ext uri="{BB962C8B-B14F-4D97-AF65-F5344CB8AC3E}">
        <p14:creationId xmlns:p14="http://schemas.microsoft.com/office/powerpoint/2010/main" val="280232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9C267-373C-3ECA-037C-7B61B85054BF}"/>
              </a:ext>
            </a:extLst>
          </p:cNvPr>
          <p:cNvSpPr>
            <a:spLocks noGrp="1"/>
          </p:cNvSpPr>
          <p:nvPr>
            <p:ph type="title"/>
          </p:nvPr>
        </p:nvSpPr>
        <p:spPr>
          <a:xfrm>
            <a:off x="310039" y="640080"/>
            <a:ext cx="3429855" cy="5613236"/>
          </a:xfrm>
        </p:spPr>
        <p:txBody>
          <a:bodyPr anchor="ctr">
            <a:normAutofit/>
          </a:bodyPr>
          <a:lstStyle/>
          <a:p>
            <a:r>
              <a:rPr lang="en-GB" sz="3500" b="1">
                <a:solidFill>
                  <a:srgbClr val="FFFFFF"/>
                </a:solidFill>
                <a:latin typeface="Times New Roman" panose="02020603050405020304" pitchFamily="18" charset="0"/>
                <a:cs typeface="Times New Roman" panose="02020603050405020304" pitchFamily="18" charset="0"/>
              </a:rPr>
              <a:t>Workforce Benefits</a:t>
            </a:r>
            <a:endParaRPr lang="en-US" sz="3500">
              <a:solidFill>
                <a:srgbClr val="FFFFFF"/>
              </a:solidFill>
            </a:endParaRPr>
          </a:p>
        </p:txBody>
      </p:sp>
      <p:sp>
        <p:nvSpPr>
          <p:cNvPr id="3" name="Content Placeholder 2">
            <a:extLst>
              <a:ext uri="{FF2B5EF4-FFF2-40B4-BE49-F238E27FC236}">
                <a16:creationId xmlns:a16="http://schemas.microsoft.com/office/drawing/2014/main" id="{927C852F-53A8-FC50-1731-E3E58A87C530}"/>
              </a:ext>
            </a:extLst>
          </p:cNvPr>
          <p:cNvSpPr>
            <a:spLocks noGrp="1"/>
          </p:cNvSpPr>
          <p:nvPr>
            <p:ph idx="1"/>
          </p:nvPr>
        </p:nvSpPr>
        <p:spPr>
          <a:xfrm>
            <a:off x="4699818" y="640080"/>
            <a:ext cx="7172138" cy="3745107"/>
          </a:xfrm>
        </p:spPr>
        <p:txBody>
          <a:bodyPr>
            <a:normAutofit/>
          </a:bodyPr>
          <a:lstStyle/>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Free Style Libre makes decisions clinical by providing accurate and real time data on the glucose to medical personnel.</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The technology will also be termed as remote patient monitoring and it will allow clinicians to be in a single location to monitor the status of the patient even without having to visit the patient.</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It will assist in simplifying the numerous visits to the patients as well and this will facilitate effective health care services.</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Continuous glucose data aids in personalised treatment plans and individual patient requirements and trends in glucose (</a:t>
            </a:r>
            <a:r>
              <a:rPr lang="en-IN" sz="2000">
                <a:latin typeface="Times New Roman" panose="02020603050405020304" pitchFamily="18" charset="0"/>
                <a:cs typeface="Times New Roman" panose="02020603050405020304" pitchFamily="18" charset="0"/>
              </a:rPr>
              <a:t>Bender </a:t>
            </a:r>
            <a:r>
              <a:rPr lang="en-IN" sz="2000" i="1">
                <a:latin typeface="Times New Roman" panose="02020603050405020304" pitchFamily="18" charset="0"/>
                <a:cs typeface="Times New Roman" panose="02020603050405020304" pitchFamily="18" charset="0"/>
              </a:rPr>
              <a:t>et al.,</a:t>
            </a:r>
            <a:r>
              <a:rPr lang="en-IN" sz="2000">
                <a:latin typeface="Times New Roman" panose="02020603050405020304" pitchFamily="18" charset="0"/>
                <a:cs typeface="Times New Roman" panose="02020603050405020304" pitchFamily="18" charset="0"/>
              </a:rPr>
              <a:t> 2025).</a:t>
            </a:r>
          </a:p>
          <a:p>
            <a:endParaRPr lang="en-US" sz="2000"/>
          </a:p>
        </p:txBody>
      </p:sp>
      <p:pic>
        <p:nvPicPr>
          <p:cNvPr id="4" name="Picture 3"/>
          <p:cNvPicPr>
            <a:picLocks noChangeAspect="1"/>
          </p:cNvPicPr>
          <p:nvPr/>
        </p:nvPicPr>
        <p:blipFill>
          <a:blip r:embed="rId3"/>
          <a:stretch>
            <a:fillRect/>
          </a:stretch>
        </p:blipFill>
        <p:spPr>
          <a:xfrm>
            <a:off x="6907944" y="4553084"/>
            <a:ext cx="2763896" cy="1685977"/>
          </a:xfrm>
          <a:prstGeom prst="rect">
            <a:avLst/>
          </a:prstGeom>
        </p:spPr>
      </p:pic>
    </p:spTree>
    <p:extLst>
      <p:ext uri="{BB962C8B-B14F-4D97-AF65-F5344CB8AC3E}">
        <p14:creationId xmlns:p14="http://schemas.microsoft.com/office/powerpoint/2010/main" val="844578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C2DAD-D357-3025-0F34-A4EA145E892B}"/>
              </a:ext>
            </a:extLst>
          </p:cNvPr>
          <p:cNvSpPr>
            <a:spLocks noGrp="1"/>
          </p:cNvSpPr>
          <p:nvPr>
            <p:ph type="title"/>
          </p:nvPr>
        </p:nvSpPr>
        <p:spPr>
          <a:xfrm>
            <a:off x="902044" y="964814"/>
            <a:ext cx="9829800" cy="616849"/>
          </a:xfrm>
        </p:spPr>
        <p:txBody>
          <a:bodyPr>
            <a:normAutofit/>
          </a:bodyPr>
          <a:lstStyle/>
          <a:p>
            <a:r>
              <a:rPr lang="en-GB" sz="3200" b="1" dirty="0">
                <a:latin typeface="Times New Roman" panose="02020603050405020304" pitchFamily="18" charset="0"/>
                <a:cs typeface="Times New Roman" panose="02020603050405020304" pitchFamily="18" charset="0"/>
              </a:rPr>
              <a:t>Workforce Challenges</a:t>
            </a:r>
            <a:endParaRPr lang="en-US" dirty="0"/>
          </a:p>
        </p:txBody>
      </p:sp>
      <p:sp>
        <p:nvSpPr>
          <p:cNvPr id="3" name="Content Placeholder 2">
            <a:extLst>
              <a:ext uri="{FF2B5EF4-FFF2-40B4-BE49-F238E27FC236}">
                <a16:creationId xmlns:a16="http://schemas.microsoft.com/office/drawing/2014/main" id="{BC73AEB0-D80A-BC26-8819-1AFB8E92359D}"/>
              </a:ext>
            </a:extLst>
          </p:cNvPr>
          <p:cNvSpPr>
            <a:spLocks noGrp="1"/>
          </p:cNvSpPr>
          <p:nvPr>
            <p:ph idx="1"/>
          </p:nvPr>
        </p:nvSpPr>
        <p:spPr>
          <a:xfrm>
            <a:off x="808382" y="2173358"/>
            <a:ext cx="5864267" cy="4136002"/>
          </a:xfrm>
        </p:spPr>
        <p:txBody>
          <a:bodyPr>
            <a:normAutofit/>
          </a:bodyPr>
          <a:lstStyle/>
          <a:p>
            <a:pPr lvl="0" algn="just">
              <a:lnSpc>
                <a:spcPct val="150000"/>
              </a:lnSpc>
            </a:pPr>
            <a:r>
              <a:rPr lang="en-GB" dirty="0">
                <a:latin typeface="Times New Roman" panose="02020603050405020304" pitchFamily="18" charset="0"/>
                <a:cs typeface="Times New Roman" panose="02020603050405020304" pitchFamily="18" charset="0"/>
              </a:rPr>
              <a:t>A specialised training of healthcare professionals and equipping them with skills to use digital monitoring systems, to interpret continuous glucose data are needed (</a:t>
            </a:r>
            <a:r>
              <a:rPr lang="en-IN" dirty="0">
                <a:latin typeface="Times New Roman" panose="02020603050405020304" pitchFamily="18" charset="0"/>
                <a:cs typeface="Times New Roman" panose="02020603050405020304" pitchFamily="18" charset="0"/>
              </a:rPr>
              <a:t>Felemban, 2025).</a:t>
            </a:r>
          </a:p>
        </p:txBody>
      </p:sp>
      <p:pic>
        <p:nvPicPr>
          <p:cNvPr id="4" name="Picture 3"/>
          <p:cNvPicPr>
            <a:picLocks noChangeAspect="1"/>
          </p:cNvPicPr>
          <p:nvPr/>
        </p:nvPicPr>
        <p:blipFill>
          <a:blip r:embed="rId3"/>
          <a:stretch>
            <a:fillRect/>
          </a:stretch>
        </p:blipFill>
        <p:spPr>
          <a:xfrm>
            <a:off x="6956854" y="2173358"/>
            <a:ext cx="5007484" cy="4136002"/>
          </a:xfrm>
          <a:prstGeom prst="rect">
            <a:avLst/>
          </a:prstGeom>
        </p:spPr>
      </p:pic>
    </p:spTree>
    <p:extLst>
      <p:ext uri="{BB962C8B-B14F-4D97-AF65-F5344CB8AC3E}">
        <p14:creationId xmlns:p14="http://schemas.microsoft.com/office/powerpoint/2010/main" val="1984668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67780-7BD8-8A5B-6779-72730C3CE53E}"/>
              </a:ext>
            </a:extLst>
          </p:cNvPr>
          <p:cNvSpPr>
            <a:spLocks noGrp="1"/>
          </p:cNvSpPr>
          <p:nvPr>
            <p:ph type="title"/>
          </p:nvPr>
        </p:nvSpPr>
        <p:spPr>
          <a:xfrm>
            <a:off x="1024128" y="972704"/>
            <a:ext cx="10070592" cy="621318"/>
          </a:xfrm>
        </p:spPr>
        <p:txBody>
          <a:bodyPr>
            <a:normAutofit/>
          </a:bodyPr>
          <a:lstStyle/>
          <a:p>
            <a:r>
              <a:rPr lang="en-GB" sz="3600" b="1" dirty="0">
                <a:latin typeface="Times New Roman" panose="02020603050405020304" pitchFamily="18" charset="0"/>
                <a:cs typeface="Times New Roman" panose="02020603050405020304" pitchFamily="18" charset="0"/>
              </a:rPr>
              <a:t>Patient Benefits</a:t>
            </a:r>
            <a:endParaRPr lang="en-US" dirty="0"/>
          </a:p>
        </p:txBody>
      </p:sp>
      <p:sp>
        <p:nvSpPr>
          <p:cNvPr id="3" name="Content Placeholder 2">
            <a:extLst>
              <a:ext uri="{FF2B5EF4-FFF2-40B4-BE49-F238E27FC236}">
                <a16:creationId xmlns:a16="http://schemas.microsoft.com/office/drawing/2014/main" id="{820BD52F-618B-7D03-576C-7C87729692D4}"/>
              </a:ext>
            </a:extLst>
          </p:cNvPr>
          <p:cNvSpPr>
            <a:spLocks noGrp="1"/>
          </p:cNvSpPr>
          <p:nvPr>
            <p:ph idx="1"/>
          </p:nvPr>
        </p:nvSpPr>
        <p:spPr/>
        <p:txBody>
          <a:bodyPr>
            <a:normAutofit/>
          </a:bodyPr>
          <a:lstStyle/>
          <a:p>
            <a:r>
              <a:rPr lang="en-GB" dirty="0"/>
              <a:t> </a:t>
            </a:r>
            <a:endParaRPr lang="en-IN" dirty="0"/>
          </a:p>
          <a:p>
            <a:endParaRPr lang="en-US" dirty="0"/>
          </a:p>
        </p:txBody>
      </p:sp>
      <p:sp>
        <p:nvSpPr>
          <p:cNvPr id="5" name="TextBox 4">
            <a:extLst>
              <a:ext uri="{FF2B5EF4-FFF2-40B4-BE49-F238E27FC236}">
                <a16:creationId xmlns:a16="http://schemas.microsoft.com/office/drawing/2014/main" id="{BF3A4A02-13FB-482D-CC19-0D79ED4ABCF2}"/>
              </a:ext>
            </a:extLst>
          </p:cNvPr>
          <p:cNvSpPr txBox="1"/>
          <p:nvPr/>
        </p:nvSpPr>
        <p:spPr>
          <a:xfrm>
            <a:off x="1024128" y="1934215"/>
            <a:ext cx="5277818" cy="4110741"/>
          </a:xfrm>
          <a:prstGeom prst="rect">
            <a:avLst/>
          </a:prstGeom>
          <a:noFill/>
        </p:spPr>
        <p:txBody>
          <a:bodyPr wrap="square">
            <a:spAutoFit/>
          </a:bodyPr>
          <a:lstStyle/>
          <a:p>
            <a:pPr lvl="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Freestyle Libre can be utilised in glucose and dyes since it reads a complete and actual amount of the glucose in the blood throughout the day.</a:t>
            </a:r>
            <a:endParaRPr lang="en-IN" sz="16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technology will also help to minimize the outcomes of the hypoglycaemia as an opportunity to trace the disturbing glucose level in real-time and a variety of effective preventive activities will be provided.</a:t>
            </a:r>
            <a:endParaRPr lang="en-IN" sz="16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This is because the patients are provided with fewer tests done with protein-inks and, consequently, simplify the process of diabetes management and make it less painful (</a:t>
            </a:r>
            <a:r>
              <a:rPr lang="en-IN" sz="1600" dirty="0">
                <a:latin typeface="Times New Roman" panose="02020603050405020304" pitchFamily="18" charset="0"/>
                <a:cs typeface="Times New Roman" panose="02020603050405020304" pitchFamily="18" charset="0"/>
              </a:rPr>
              <a:t>Mihai </a:t>
            </a:r>
            <a:r>
              <a:rPr lang="en-IN" sz="1600" i="1" dirty="0">
                <a:latin typeface="Times New Roman" panose="02020603050405020304" pitchFamily="18" charset="0"/>
                <a:cs typeface="Times New Roman" panose="02020603050405020304" pitchFamily="18" charset="0"/>
              </a:rPr>
              <a:t>et al.,</a:t>
            </a:r>
            <a:r>
              <a:rPr lang="en-IN" sz="1600" dirty="0">
                <a:latin typeface="Times New Roman" panose="02020603050405020304" pitchFamily="18" charset="0"/>
                <a:cs typeface="Times New Roman" panose="02020603050405020304" pitchFamily="18" charset="0"/>
              </a:rPr>
              <a:t> 2022).</a:t>
            </a:r>
          </a:p>
        </p:txBody>
      </p:sp>
      <p:pic>
        <p:nvPicPr>
          <p:cNvPr id="4" name="Picture 3"/>
          <p:cNvPicPr>
            <a:picLocks noChangeAspect="1"/>
          </p:cNvPicPr>
          <p:nvPr/>
        </p:nvPicPr>
        <p:blipFill>
          <a:blip r:embed="rId3"/>
          <a:stretch>
            <a:fillRect/>
          </a:stretch>
        </p:blipFill>
        <p:spPr>
          <a:xfrm>
            <a:off x="6685005" y="1934215"/>
            <a:ext cx="5250779" cy="4244163"/>
          </a:xfrm>
          <a:prstGeom prst="rect">
            <a:avLst/>
          </a:prstGeom>
        </p:spPr>
      </p:pic>
    </p:spTree>
    <p:extLst>
      <p:ext uri="{BB962C8B-B14F-4D97-AF65-F5344CB8AC3E}">
        <p14:creationId xmlns:p14="http://schemas.microsoft.com/office/powerpoint/2010/main" val="4142599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00EEB-507C-0617-E9A4-13FAD154A736}"/>
              </a:ext>
            </a:extLst>
          </p:cNvPr>
          <p:cNvSpPr>
            <a:spLocks noGrp="1"/>
          </p:cNvSpPr>
          <p:nvPr>
            <p:ph type="title"/>
          </p:nvPr>
        </p:nvSpPr>
        <p:spPr>
          <a:xfrm>
            <a:off x="310039" y="640080"/>
            <a:ext cx="3429855" cy="5613236"/>
          </a:xfrm>
        </p:spPr>
        <p:txBody>
          <a:bodyPr anchor="ctr">
            <a:normAutofit/>
          </a:bodyPr>
          <a:lstStyle/>
          <a:p>
            <a:r>
              <a:rPr lang="en-GB" sz="3500" b="1">
                <a:solidFill>
                  <a:srgbClr val="FFFFFF"/>
                </a:solidFill>
                <a:latin typeface="Times New Roman" panose="02020603050405020304" pitchFamily="18" charset="0"/>
                <a:cs typeface="Times New Roman" panose="02020603050405020304" pitchFamily="18" charset="0"/>
              </a:rPr>
              <a:t>Patient Challenges</a:t>
            </a:r>
            <a:endParaRPr lang="en-US" sz="3500">
              <a:solidFill>
                <a:srgbClr val="FFFFFF"/>
              </a:solidFill>
            </a:endParaRPr>
          </a:p>
        </p:txBody>
      </p:sp>
      <p:sp>
        <p:nvSpPr>
          <p:cNvPr id="3" name="Content Placeholder 2">
            <a:extLst>
              <a:ext uri="{FF2B5EF4-FFF2-40B4-BE49-F238E27FC236}">
                <a16:creationId xmlns:a16="http://schemas.microsoft.com/office/drawing/2014/main" id="{5D4C8FAA-FC6C-ECD3-0AC5-E8157E26852B}"/>
              </a:ext>
            </a:extLst>
          </p:cNvPr>
          <p:cNvSpPr>
            <a:spLocks noGrp="1"/>
          </p:cNvSpPr>
          <p:nvPr>
            <p:ph idx="1"/>
          </p:nvPr>
        </p:nvSpPr>
        <p:spPr>
          <a:xfrm>
            <a:off x="4699818" y="640080"/>
            <a:ext cx="7172138" cy="3745107"/>
          </a:xfrm>
        </p:spPr>
        <p:txBody>
          <a:bodyPr>
            <a:normAutofit/>
          </a:bodyPr>
          <a:lstStyle/>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There are some road blocks to digital literacy among patients, as well, and it may not be an intuitive concept that can be easily altered to accommodate the continued use of the glucose monitoring technology with relative ease.</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Free Style Libre usually is based on smartphones or digital products, which cannot be available to all the intended audience.</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The research is oriented towards the treatment of the type-2 diabetes as a clinical need, with the access and utilisation of technological tools in parallel to the ethnic nature (</a:t>
            </a:r>
            <a:r>
              <a:rPr lang="en-IN" sz="2000">
                <a:latin typeface="Times New Roman" panose="02020603050405020304" pitchFamily="18" charset="0"/>
                <a:cs typeface="Times New Roman" panose="02020603050405020304" pitchFamily="18" charset="0"/>
              </a:rPr>
              <a:t>Karimi </a:t>
            </a:r>
            <a:r>
              <a:rPr lang="en-IN" sz="2000" i="1">
                <a:latin typeface="Times New Roman" panose="02020603050405020304" pitchFamily="18" charset="0"/>
                <a:cs typeface="Times New Roman" panose="02020603050405020304" pitchFamily="18" charset="0"/>
              </a:rPr>
              <a:t>et al.,</a:t>
            </a:r>
            <a:r>
              <a:rPr lang="en-IN" sz="2000">
                <a:latin typeface="Times New Roman" panose="02020603050405020304" pitchFamily="18" charset="0"/>
                <a:cs typeface="Times New Roman" panose="02020603050405020304" pitchFamily="18" charset="0"/>
              </a:rPr>
              <a:t> 2024).</a:t>
            </a:r>
          </a:p>
          <a:p>
            <a:endParaRPr lang="en-US" sz="2000"/>
          </a:p>
        </p:txBody>
      </p:sp>
      <p:pic>
        <p:nvPicPr>
          <p:cNvPr id="4" name="Picture 3"/>
          <p:cNvPicPr>
            <a:picLocks noChangeAspect="1"/>
          </p:cNvPicPr>
          <p:nvPr/>
        </p:nvPicPr>
        <p:blipFill>
          <a:blip r:embed="rId3"/>
          <a:stretch>
            <a:fillRect/>
          </a:stretch>
        </p:blipFill>
        <p:spPr>
          <a:xfrm>
            <a:off x="6842702" y="4553084"/>
            <a:ext cx="2894381" cy="1685977"/>
          </a:xfrm>
          <a:prstGeom prst="rect">
            <a:avLst/>
          </a:prstGeom>
        </p:spPr>
      </p:pic>
    </p:spTree>
    <p:extLst>
      <p:ext uri="{BB962C8B-B14F-4D97-AF65-F5344CB8AC3E}">
        <p14:creationId xmlns:p14="http://schemas.microsoft.com/office/powerpoint/2010/main" val="3723676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79788-7D94-C84B-361D-60444B6ED214}"/>
              </a:ext>
            </a:extLst>
          </p:cNvPr>
          <p:cNvSpPr>
            <a:spLocks noGrp="1"/>
          </p:cNvSpPr>
          <p:nvPr>
            <p:ph type="title"/>
          </p:nvPr>
        </p:nvSpPr>
        <p:spPr>
          <a:xfrm>
            <a:off x="1215514" y="783419"/>
            <a:ext cx="10976486" cy="877330"/>
          </a:xfrm>
        </p:spPr>
        <p:txBody>
          <a:bodyPr>
            <a:normAutofit/>
          </a:bodyPr>
          <a:lstStyle/>
          <a:p>
            <a:r>
              <a:rPr lang="en-IN" sz="3200" b="1" dirty="0">
                <a:latin typeface="Times New Roman" panose="02020603050405020304" pitchFamily="18" charset="0"/>
                <a:cs typeface="Times New Roman" panose="02020603050405020304" pitchFamily="18" charset="0"/>
              </a:rPr>
              <a:t>Ethical and Legal Considerations of Free Style Libre</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1C258B0-B386-32E6-6AFA-0A06BE6D8E11}"/>
              </a:ext>
            </a:extLst>
          </p:cNvPr>
          <p:cNvSpPr>
            <a:spLocks noGrp="1"/>
          </p:cNvSpPr>
          <p:nvPr>
            <p:ph idx="1"/>
          </p:nvPr>
        </p:nvSpPr>
        <p:spPr>
          <a:xfrm>
            <a:off x="935181" y="2369127"/>
            <a:ext cx="5734559" cy="3705454"/>
          </a:xfrm>
        </p:spPr>
        <p:txBody>
          <a:bodyPr>
            <a:normAutofit/>
          </a:bodyPr>
          <a:lstStyle/>
          <a:p>
            <a:pPr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Free Style Libre has to secure the data of patients as per the UK GDPR and the data governance within the NHS. </a:t>
            </a:r>
          </a:p>
          <a:p>
            <a:pPr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Only with an informed signature should patients be provided with the glucose information. Access to the technology should be equal, and the aspect of digital exclusion of disadvantaged and older patients has to be taken into consideration.</a:t>
            </a:r>
          </a:p>
          <a:p>
            <a:pPr algn="just">
              <a:lnSpc>
                <a:spcPct val="150000"/>
              </a:lnSpc>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The information about patients has to be utilised safely and correctly by medical workers (jones </a:t>
            </a:r>
            <a:r>
              <a:rPr lang="en-IN" sz="1600" i="1" dirty="0">
                <a:latin typeface="Times New Roman" panose="02020603050405020304" pitchFamily="18" charset="0"/>
                <a:cs typeface="Times New Roman" panose="02020603050405020304" pitchFamily="18" charset="0"/>
              </a:rPr>
              <a:t>et al., </a:t>
            </a:r>
            <a:r>
              <a:rPr lang="en-IN" sz="1600" dirty="0">
                <a:latin typeface="Times New Roman" panose="02020603050405020304" pitchFamily="18" charset="0"/>
                <a:cs typeface="Times New Roman" panose="02020603050405020304" pitchFamily="18" charset="0"/>
              </a:rPr>
              <a:t>2023).</a:t>
            </a:r>
          </a:p>
          <a:p>
            <a:endParaRPr lang="en-US" dirty="0"/>
          </a:p>
        </p:txBody>
      </p:sp>
      <p:pic>
        <p:nvPicPr>
          <p:cNvPr id="5" name="Picture 4" descr="Overlapping ethical, legal and psychosocial issues. | Download Scientific  Diagram">
            <a:extLst>
              <a:ext uri="{FF2B5EF4-FFF2-40B4-BE49-F238E27FC236}">
                <a16:creationId xmlns:a16="http://schemas.microsoft.com/office/drawing/2014/main" id="{4FB64769-BF27-D89D-20B2-7498B87EF792}"/>
              </a:ext>
            </a:extLst>
          </p:cNvPr>
          <p:cNvPicPr>
            <a:picLocks noChangeAspect="1"/>
          </p:cNvPicPr>
          <p:nvPr/>
        </p:nvPicPr>
        <p:blipFill>
          <a:blip r:embed="rId3"/>
          <a:stretch>
            <a:fillRect/>
          </a:stretch>
        </p:blipFill>
        <p:spPr>
          <a:xfrm>
            <a:off x="7229662" y="2369127"/>
            <a:ext cx="4170591" cy="3472655"/>
          </a:xfrm>
          <a:prstGeom prst="rect">
            <a:avLst/>
          </a:prstGeom>
        </p:spPr>
      </p:pic>
    </p:spTree>
    <p:extLst>
      <p:ext uri="{BB962C8B-B14F-4D97-AF65-F5344CB8AC3E}">
        <p14:creationId xmlns:p14="http://schemas.microsoft.com/office/powerpoint/2010/main" val="2694198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540BF-A6AC-93C3-F725-CC713DC7F3FE}"/>
              </a:ext>
            </a:extLst>
          </p:cNvPr>
          <p:cNvSpPr>
            <a:spLocks noGrp="1"/>
          </p:cNvSpPr>
          <p:nvPr>
            <p:ph type="title"/>
          </p:nvPr>
        </p:nvSpPr>
        <p:spPr>
          <a:xfrm>
            <a:off x="310039" y="640080"/>
            <a:ext cx="3429855" cy="5613236"/>
          </a:xfrm>
        </p:spPr>
        <p:txBody>
          <a:bodyPr anchor="ctr">
            <a:normAutofit/>
          </a:bodyPr>
          <a:lstStyle/>
          <a:p>
            <a:r>
              <a:rPr lang="en-GB" sz="3500" b="1">
                <a:solidFill>
                  <a:srgbClr val="FFFFFF"/>
                </a:solidFill>
                <a:latin typeface="Times New Roman" panose="02020603050405020304" pitchFamily="18" charset="0"/>
                <a:cs typeface="Times New Roman" panose="02020603050405020304" pitchFamily="18" charset="0"/>
              </a:rPr>
              <a:t>Critical Evaluation</a:t>
            </a:r>
            <a:endParaRPr lang="en-US" sz="35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AA8C81-E90B-293B-08C0-2B5303FD0BA8}"/>
              </a:ext>
            </a:extLst>
          </p:cNvPr>
          <p:cNvSpPr>
            <a:spLocks noGrp="1"/>
          </p:cNvSpPr>
          <p:nvPr>
            <p:ph idx="1"/>
          </p:nvPr>
        </p:nvSpPr>
        <p:spPr>
          <a:xfrm>
            <a:off x="4699818" y="640080"/>
            <a:ext cx="7172138" cy="3745107"/>
          </a:xfrm>
        </p:spPr>
        <p:txBody>
          <a:bodyPr>
            <a:normAutofit/>
          </a:bodyPr>
          <a:lstStyle/>
          <a:p>
            <a:r>
              <a:rPr lang="en-IN" sz="1200" b="1">
                <a:latin typeface="Times New Roman" panose="02020603050405020304" pitchFamily="18" charset="0"/>
                <a:cs typeface="Times New Roman" panose="02020603050405020304" pitchFamily="18" charset="0"/>
              </a:rPr>
              <a:t>Advantages</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Freestyle Libre is a glucose-controlling device that contributes to better control with the assistance of continuous and precise monitoring.</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Guarantees patient care and time-saving.</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Encourages self-management and patient control of information on diet, physical activity and medication.</a:t>
            </a:r>
          </a:p>
          <a:p>
            <a:r>
              <a:rPr lang="en-IN" sz="1200" b="1">
                <a:latin typeface="Times New Roman" panose="02020603050405020304" pitchFamily="18" charset="0"/>
                <a:cs typeface="Times New Roman" panose="02020603050405020304" pitchFamily="18" charset="0"/>
              </a:rPr>
              <a:t>Challenges</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Privacy issues: With constant monitoring of sensitive information related to health, cybercrime and authorisation and information hacking may occur.</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Disproportionate access: Smartphones cannot be accessed by all patients, and some cannot access the internet and/or are digitally illiterate, making access to healthcare unequal.</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Workforce responsibility: Clinicians will have to watch and analyse high amounts of patient data, which will result in work overload and responsibility concerns due to missing key readings.</a:t>
            </a:r>
          </a:p>
          <a:p>
            <a:pPr>
              <a:buFont typeface="Arial" panose="020B0604020202020204" pitchFamily="34" charset="0"/>
              <a:buChar char="•"/>
            </a:pPr>
            <a:r>
              <a:rPr lang="en-IN" sz="1200">
                <a:latin typeface="Times New Roman" panose="02020603050405020304" pitchFamily="18" charset="0"/>
                <a:cs typeface="Times New Roman" panose="02020603050405020304" pitchFamily="18" charset="0"/>
              </a:rPr>
              <a:t>They should be properly put in practice by taking staff continuing education, organisational guidance or support.</a:t>
            </a:r>
          </a:p>
          <a:p>
            <a:endParaRPr lang="en-US" sz="1200"/>
          </a:p>
        </p:txBody>
      </p:sp>
      <p:pic>
        <p:nvPicPr>
          <p:cNvPr id="4" name="Picture 3"/>
          <p:cNvPicPr>
            <a:picLocks noChangeAspect="1"/>
          </p:cNvPicPr>
          <p:nvPr/>
        </p:nvPicPr>
        <p:blipFill>
          <a:blip r:embed="rId3"/>
          <a:stretch>
            <a:fillRect/>
          </a:stretch>
        </p:blipFill>
        <p:spPr>
          <a:xfrm>
            <a:off x="6802267" y="4553084"/>
            <a:ext cx="2975251" cy="1685977"/>
          </a:xfrm>
          <a:prstGeom prst="rect">
            <a:avLst/>
          </a:prstGeom>
        </p:spPr>
      </p:pic>
    </p:spTree>
    <p:extLst>
      <p:ext uri="{BB962C8B-B14F-4D97-AF65-F5344CB8AC3E}">
        <p14:creationId xmlns:p14="http://schemas.microsoft.com/office/powerpoint/2010/main" val="2289828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4678D3-DCA0-7D42-6CD8-7BA02C59F104}"/>
              </a:ext>
            </a:extLst>
          </p:cNvPr>
          <p:cNvSpPr>
            <a:spLocks noGrp="1"/>
          </p:cNvSpPr>
          <p:nvPr>
            <p:ph type="title"/>
          </p:nvPr>
        </p:nvSpPr>
        <p:spPr>
          <a:xfrm>
            <a:off x="310039" y="640080"/>
            <a:ext cx="3429855" cy="5613236"/>
          </a:xfrm>
        </p:spPr>
        <p:txBody>
          <a:bodyPr anchor="ctr">
            <a:normAutofit/>
          </a:bodyPr>
          <a:lstStyle/>
          <a:p>
            <a:r>
              <a:rPr lang="en-US" sz="2000" b="1">
                <a:solidFill>
                  <a:srgbClr val="FFFFFF"/>
                </a:solidFill>
                <a:latin typeface="Times New Roman" panose="02020603050405020304" pitchFamily="18" charset="0"/>
                <a:cs typeface="Times New Roman" panose="02020603050405020304" pitchFamily="18" charset="0"/>
              </a:rPr>
              <a:t>Recommendation </a:t>
            </a:r>
          </a:p>
        </p:txBody>
      </p:sp>
      <p:sp>
        <p:nvSpPr>
          <p:cNvPr id="3" name="Content Placeholder 2">
            <a:extLst>
              <a:ext uri="{FF2B5EF4-FFF2-40B4-BE49-F238E27FC236}">
                <a16:creationId xmlns:a16="http://schemas.microsoft.com/office/drawing/2014/main" id="{8A6ADE32-623D-3D8F-143B-700416FD587B}"/>
              </a:ext>
            </a:extLst>
          </p:cNvPr>
          <p:cNvSpPr>
            <a:spLocks noGrp="1"/>
          </p:cNvSpPr>
          <p:nvPr>
            <p:ph idx="1"/>
          </p:nvPr>
        </p:nvSpPr>
        <p:spPr>
          <a:xfrm>
            <a:off x="4699818" y="640080"/>
            <a:ext cx="7172138" cy="3745107"/>
          </a:xfrm>
        </p:spPr>
        <p:txBody>
          <a:bodyPr>
            <a:normAutofit/>
          </a:bodyPr>
          <a:lstStyle/>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They should be mandatorily trained on workforce and, in an event, the medical staff can surely be trained to condition up and read the continuously monitoring glucose detectors.</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Digital literacy and access to vulnerable populations of patients can be enhanced using online support programmes.</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Patient confidentiality and building of trust: To ensure stronger data governance, healthcare organisations need to put in place more privacy controls on the internet.</a:t>
            </a:r>
            <a:endParaRPr lang="en-IN" sz="2000">
              <a:latin typeface="Times New Roman" panose="02020603050405020304" pitchFamily="18" charset="0"/>
              <a:cs typeface="Times New Roman" panose="02020603050405020304" pitchFamily="18" charset="0"/>
            </a:endParaRPr>
          </a:p>
          <a:p>
            <a:pPr lvl="0">
              <a:buFont typeface="Arial" panose="020B0604020202020204" pitchFamily="34" charset="0"/>
              <a:buChar char="•"/>
            </a:pPr>
            <a:r>
              <a:rPr lang="en-GB" sz="2000">
                <a:latin typeface="Times New Roman" panose="02020603050405020304" pitchFamily="18" charset="0"/>
                <a:cs typeface="Times New Roman" panose="02020603050405020304" pitchFamily="18" charset="0"/>
              </a:rPr>
              <a:t>The differences in prescriptions should be tried to be minimised and fair access to each and every category of people should be provided (</a:t>
            </a:r>
            <a:r>
              <a:rPr lang="en-IN" sz="2000">
                <a:latin typeface="Times New Roman" panose="02020603050405020304" pitchFamily="18" charset="0"/>
                <a:cs typeface="Times New Roman" panose="02020603050405020304" pitchFamily="18" charset="0"/>
              </a:rPr>
              <a:t>Williamson </a:t>
            </a:r>
            <a:r>
              <a:rPr lang="en-IN" sz="2000" i="1">
                <a:latin typeface="Times New Roman" panose="02020603050405020304" pitchFamily="18" charset="0"/>
                <a:cs typeface="Times New Roman" panose="02020603050405020304" pitchFamily="18" charset="0"/>
              </a:rPr>
              <a:t>et al.,</a:t>
            </a:r>
            <a:r>
              <a:rPr lang="en-IN" sz="2000">
                <a:latin typeface="Times New Roman" panose="02020603050405020304" pitchFamily="18" charset="0"/>
                <a:cs typeface="Times New Roman" panose="02020603050405020304" pitchFamily="18" charset="0"/>
              </a:rPr>
              <a:t> 2024).</a:t>
            </a:r>
          </a:p>
          <a:p>
            <a:endParaRPr lang="en-US" sz="2000"/>
          </a:p>
        </p:txBody>
      </p:sp>
      <p:pic>
        <p:nvPicPr>
          <p:cNvPr id="4" name="Picture 3"/>
          <p:cNvPicPr>
            <a:picLocks noChangeAspect="1"/>
          </p:cNvPicPr>
          <p:nvPr/>
        </p:nvPicPr>
        <p:blipFill>
          <a:blip r:embed="rId3"/>
          <a:stretch>
            <a:fillRect/>
          </a:stretch>
        </p:blipFill>
        <p:spPr>
          <a:xfrm>
            <a:off x="6994867" y="4553084"/>
            <a:ext cx="2590051" cy="1685977"/>
          </a:xfrm>
          <a:prstGeom prst="rect">
            <a:avLst/>
          </a:prstGeom>
        </p:spPr>
      </p:pic>
    </p:spTree>
    <p:extLst>
      <p:ext uri="{BB962C8B-B14F-4D97-AF65-F5344CB8AC3E}">
        <p14:creationId xmlns:p14="http://schemas.microsoft.com/office/powerpoint/2010/main" val="2230562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0A14-544B-EEAF-6F37-ED5A48BAF339}"/>
              </a:ext>
            </a:extLst>
          </p:cNvPr>
          <p:cNvSpPr>
            <a:spLocks noGrp="1"/>
          </p:cNvSpPr>
          <p:nvPr>
            <p:ph type="title"/>
          </p:nvPr>
        </p:nvSpPr>
        <p:spPr>
          <a:xfrm>
            <a:off x="877824" y="585216"/>
            <a:ext cx="9720072" cy="815546"/>
          </a:xfrm>
        </p:spPr>
        <p:txBody>
          <a:bodyPr>
            <a:normAutofit/>
          </a:bodyPr>
          <a:lstStyle/>
          <a:p>
            <a:r>
              <a:rPr lang="en-US" sz="3200" b="1">
                <a:latin typeface="Times New Roman" panose="02020603050405020304" pitchFamily="18" charset="0"/>
                <a:cs typeface="Times New Roman" panose="02020603050405020304" pitchFamily="18" charset="0"/>
              </a:rPr>
              <a:t>Conclusion </a:t>
            </a:r>
            <a:endParaRPr lang="en-US"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CDCF991-E2FD-F755-02F3-B50A4E743A94}"/>
              </a:ext>
            </a:extLst>
          </p:cNvPr>
          <p:cNvSpPr>
            <a:spLocks noGrp="1"/>
          </p:cNvSpPr>
          <p:nvPr>
            <p:ph idx="1"/>
          </p:nvPr>
        </p:nvSpPr>
        <p:spPr>
          <a:xfrm>
            <a:off x="814166" y="1169155"/>
            <a:ext cx="6576449" cy="5103629"/>
          </a:xfrm>
        </p:spPr>
        <p:txBody>
          <a:bodyPr>
            <a:normAutofit fontScale="25000" lnSpcReduction="20000"/>
          </a:bodyPr>
          <a:lstStyle/>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Freestyle Libre has transformed the way diabetes is managed in the NHS by improving the process of glucose monitoring, clinical and patient decision-making processes.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The technology will support NHS outcomes of personalised, preventative and digitally enabled healthcare.</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Future Implications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The growth of digital health technologies and the use of AI-assisted monitoring will make its way to NHS services.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More frequent use of remote care as a method of optimising efficiency and patient results is possible.</a:t>
            </a:r>
          </a:p>
          <a:p>
            <a:pPr algn="just">
              <a:lnSpc>
                <a:spcPct val="120000"/>
              </a:lnSpc>
            </a:pPr>
            <a:r>
              <a:rPr lang="en-IN" sz="4400" b="1" dirty="0">
                <a:latin typeface="Times New Roman" panose="02020603050405020304" pitchFamily="18" charset="0"/>
                <a:cs typeface="Times New Roman" panose="02020603050405020304" pitchFamily="18" charset="0"/>
              </a:rPr>
              <a:t>Policy Recommendations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Funding of continuous Glucose Monitoring technologies by the NHS should be increased.</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Implement compulsory digital health education for healthcare workers.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Online monitoring and accountability of the workforce as per the standards of the institute's country.</a:t>
            </a:r>
          </a:p>
          <a:p>
            <a:pPr algn="just">
              <a:lnSpc>
                <a:spcPct val="120000"/>
              </a:lnSpc>
            </a:pPr>
            <a:r>
              <a:rPr lang="en-IN" sz="4400" b="1" dirty="0">
                <a:latin typeface="Times New Roman" panose="02020603050405020304" pitchFamily="18" charset="0"/>
                <a:cs typeface="Times New Roman" panose="02020603050405020304" pitchFamily="18" charset="0"/>
              </a:rPr>
              <a:t>Addressing Digital Exclusion</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Provide online literacy training to the elderly and vulnerable groups.</a:t>
            </a:r>
          </a:p>
          <a:p>
            <a:pPr algn="just">
              <a:lnSpc>
                <a:spcPct val="120000"/>
              </a:lnSpc>
              <a:buFont typeface="Arial" panose="020B0604020202020204" pitchFamily="34" charset="0"/>
              <a:buChar char="•"/>
            </a:pPr>
            <a:r>
              <a:rPr lang="en-IN" sz="4400" dirty="0">
                <a:latin typeface="Times New Roman" panose="02020603050405020304" pitchFamily="18" charset="0"/>
                <a:cs typeface="Times New Roman" panose="02020603050405020304" pitchFamily="18" charset="0"/>
              </a:rPr>
              <a:t>Get more access to devices and the internet for the disadvantaged.</a:t>
            </a:r>
          </a:p>
          <a:p>
            <a:pPr algn="just">
              <a:lnSpc>
                <a:spcPct val="120000"/>
              </a:lnSpc>
              <a:buFont typeface="Arial" panose="020B0604020202020204" pitchFamily="34" charset="0"/>
              <a:buChar char="•"/>
            </a:pPr>
            <a:r>
              <a:rPr lang="en-IN" sz="4000" dirty="0">
                <a:latin typeface="Times New Roman" panose="02020603050405020304" pitchFamily="18" charset="0"/>
                <a:cs typeface="Times New Roman" panose="02020603050405020304" pitchFamily="18" charset="0"/>
              </a:rPr>
              <a:t>Strengthening Data Governance</a:t>
            </a:r>
          </a:p>
          <a:p>
            <a:pPr algn="just">
              <a:lnSpc>
                <a:spcPct val="120000"/>
              </a:lnSpc>
              <a:buFont typeface="Arial" panose="020B0604020202020204" pitchFamily="34" charset="0"/>
              <a:buChar char="•"/>
            </a:pPr>
            <a:r>
              <a:rPr lang="en-IN" sz="4000" dirty="0">
                <a:latin typeface="Times New Roman" panose="02020603050405020304" pitchFamily="18" charset="0"/>
                <a:cs typeface="Times New Roman" panose="02020603050405020304" pitchFamily="18" charset="0"/>
              </a:rPr>
              <a:t>Increase Data-Privacy and </a:t>
            </a:r>
            <a:r>
              <a:rPr lang="en-IN" sz="4000" dirty="0" err="1">
                <a:latin typeface="Times New Roman" panose="02020603050405020304" pitchFamily="18" charset="0"/>
                <a:cs typeface="Times New Roman" panose="02020603050405020304" pitchFamily="18" charset="0"/>
              </a:rPr>
              <a:t>cyberproduction</a:t>
            </a:r>
            <a:r>
              <a:rPr lang="en-IN" sz="4000" dirty="0">
                <a:latin typeface="Times New Roman" panose="02020603050405020304" pitchFamily="18" charset="0"/>
                <a:cs typeface="Times New Roman" panose="02020603050405020304" pitchFamily="18" charset="0"/>
              </a:rPr>
              <a:t>.</a:t>
            </a:r>
          </a:p>
          <a:p>
            <a:pPr algn="just">
              <a:lnSpc>
                <a:spcPct val="170000"/>
              </a:lnSpc>
              <a:buFont typeface="Arial" panose="020B0604020202020204" pitchFamily="34" charset="0"/>
              <a:buChar char="•"/>
            </a:pPr>
            <a:r>
              <a:rPr lang="en-IN" sz="4000" dirty="0">
                <a:latin typeface="Times New Roman" panose="02020603050405020304" pitchFamily="18" charset="0"/>
                <a:cs typeface="Times New Roman" panose="02020603050405020304" pitchFamily="18" charset="0"/>
              </a:rPr>
              <a:t>Audited often, and patient consent was expressed.</a:t>
            </a:r>
          </a:p>
          <a:p>
            <a:endParaRPr lang="en-US" dirty="0"/>
          </a:p>
        </p:txBody>
      </p:sp>
      <p:pic>
        <p:nvPicPr>
          <p:cNvPr id="4" name="Picture 3"/>
          <p:cNvPicPr>
            <a:picLocks noChangeAspect="1"/>
          </p:cNvPicPr>
          <p:nvPr/>
        </p:nvPicPr>
        <p:blipFill>
          <a:blip r:embed="rId3"/>
          <a:stretch>
            <a:fillRect/>
          </a:stretch>
        </p:blipFill>
        <p:spPr>
          <a:xfrm>
            <a:off x="7739406" y="1970732"/>
            <a:ext cx="4326903" cy="3500474"/>
          </a:xfrm>
          <a:prstGeom prst="rect">
            <a:avLst/>
          </a:prstGeom>
        </p:spPr>
      </p:pic>
    </p:spTree>
    <p:extLst>
      <p:ext uri="{BB962C8B-B14F-4D97-AF65-F5344CB8AC3E}">
        <p14:creationId xmlns:p14="http://schemas.microsoft.com/office/powerpoint/2010/main" val="260741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9A41-FE1A-4445-DF4E-45DAE7F988AF}"/>
              </a:ext>
            </a:extLst>
          </p:cNvPr>
          <p:cNvSpPr>
            <a:spLocks noGrp="1"/>
          </p:cNvSpPr>
          <p:nvPr>
            <p:ph type="title"/>
          </p:nvPr>
        </p:nvSpPr>
        <p:spPr/>
        <p:txBody>
          <a:bodyPr>
            <a:normAutofit/>
          </a:bodyPr>
          <a:lstStyle/>
          <a:p>
            <a:r>
              <a:rPr lang="en-US" sz="32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F85152F-A0B2-01D0-B23F-BEE40BF43D0B}"/>
              </a:ext>
            </a:extLst>
          </p:cNvPr>
          <p:cNvSpPr>
            <a:spLocks noGrp="1"/>
          </p:cNvSpPr>
          <p:nvPr>
            <p:ph idx="1"/>
          </p:nvPr>
        </p:nvSpPr>
        <p:spPr>
          <a:xfrm>
            <a:off x="908171" y="2084831"/>
            <a:ext cx="10581464" cy="3853467"/>
          </a:xfrm>
        </p:spPr>
        <p:txBody>
          <a:bodyPr numCol="2">
            <a:normAutofit fontScale="25000" lnSpcReduction="20000"/>
          </a:bodyPr>
          <a:lstStyle/>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Aloke, C., Egwu, C.O., Aja, P.M., Obasi, N.A., Chukwu, J., </a:t>
            </a:r>
            <a:r>
              <a:rPr lang="en-IN" sz="2800" dirty="0" err="1">
                <a:latin typeface="Times New Roman" panose="02020603050405020304" pitchFamily="18" charset="0"/>
                <a:cs typeface="Times New Roman" panose="02020603050405020304" pitchFamily="18" charset="0"/>
              </a:rPr>
              <a:t>Akumadu</a:t>
            </a:r>
            <a:r>
              <a:rPr lang="en-IN" sz="2800" dirty="0">
                <a:latin typeface="Times New Roman" panose="02020603050405020304" pitchFamily="18" charset="0"/>
                <a:cs typeface="Times New Roman" panose="02020603050405020304" pitchFamily="18" charset="0"/>
              </a:rPr>
              <a:t>, B.O., Ogbu, P.N. and </a:t>
            </a:r>
            <a:r>
              <a:rPr lang="en-IN" sz="2800" dirty="0" err="1">
                <a:latin typeface="Times New Roman" panose="02020603050405020304" pitchFamily="18" charset="0"/>
                <a:cs typeface="Times New Roman" panose="02020603050405020304" pitchFamily="18" charset="0"/>
              </a:rPr>
              <a:t>Achilonu</a:t>
            </a:r>
            <a:r>
              <a:rPr lang="en-IN" sz="2800" dirty="0">
                <a:latin typeface="Times New Roman" panose="02020603050405020304" pitchFamily="18" charset="0"/>
                <a:cs typeface="Times New Roman" panose="02020603050405020304" pitchFamily="18" charset="0"/>
              </a:rPr>
              <a:t>, I., (2022) ‘Current advances in the management of diabetes mellitus’. </a:t>
            </a:r>
            <a:r>
              <a:rPr lang="en-IN" sz="2800" i="1" dirty="0">
                <a:latin typeface="Times New Roman" panose="02020603050405020304" pitchFamily="18" charset="0"/>
                <a:cs typeface="Times New Roman" panose="02020603050405020304" pitchFamily="18" charset="0"/>
              </a:rPr>
              <a:t>Biomedicines</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10</a:t>
            </a:r>
            <a:r>
              <a:rPr lang="en-IN" sz="2800" dirty="0">
                <a:latin typeface="Times New Roman" panose="02020603050405020304" pitchFamily="18" charset="0"/>
                <a:cs typeface="Times New Roman" panose="02020603050405020304" pitchFamily="18" charset="0"/>
              </a:rPr>
              <a:t>(10), p.2436. Online available at: </a:t>
            </a:r>
            <a:r>
              <a:rPr lang="en-IN" sz="2800" u="sng" dirty="0">
                <a:latin typeface="Times New Roman" panose="02020603050405020304" pitchFamily="18" charset="0"/>
                <a:cs typeface="Times New Roman" panose="02020603050405020304" pitchFamily="18" charset="0"/>
                <a:hlinkClick r:id="rId2"/>
              </a:rPr>
              <a:t>https://www.mdpi.com/2227-9059/10/10/2436</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Bender, C., Vestergaard, P. and Cichosz, S.L. (2025) ‘The history, evolution and future of Continuous Glucose Monitoring (CGM). </a:t>
            </a:r>
            <a:r>
              <a:rPr lang="en-IN" sz="2800" i="1" dirty="0">
                <a:latin typeface="Times New Roman" panose="02020603050405020304" pitchFamily="18" charset="0"/>
                <a:cs typeface="Times New Roman" panose="02020603050405020304" pitchFamily="18" charset="0"/>
              </a:rPr>
              <a:t>Diabetology</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6</a:t>
            </a:r>
            <a:r>
              <a:rPr lang="en-IN" sz="2800" dirty="0">
                <a:latin typeface="Times New Roman" panose="02020603050405020304" pitchFamily="18" charset="0"/>
                <a:cs typeface="Times New Roman" panose="02020603050405020304" pitchFamily="18" charset="0"/>
              </a:rPr>
              <a:t>(3), p.17. Online available at: </a:t>
            </a:r>
            <a:r>
              <a:rPr lang="en-IN" sz="2800" u="sng" dirty="0">
                <a:latin typeface="Times New Roman" panose="02020603050405020304" pitchFamily="18" charset="0"/>
                <a:cs typeface="Times New Roman" panose="02020603050405020304" pitchFamily="18" charset="0"/>
                <a:hlinkClick r:id="rId3"/>
              </a:rPr>
              <a:t>https://www.mdpi.com/2673-4540/6/3/17</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Felemban, A.A (2025) ‘The Role of Clinical Laboratory Professionals and Diabetes Educators in Enhancing Diagnostic Accuracy and Patient Outcomes in Diabetes Management’. </a:t>
            </a:r>
            <a:r>
              <a:rPr lang="en-IN" sz="2800" i="1" dirty="0">
                <a:latin typeface="Times New Roman" panose="02020603050405020304" pitchFamily="18" charset="0"/>
                <a:cs typeface="Times New Roman" panose="02020603050405020304" pitchFamily="18" charset="0"/>
              </a:rPr>
              <a:t>Saudi J Med Pharm Sci</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11</a:t>
            </a:r>
            <a:r>
              <a:rPr lang="en-IN" sz="2800" dirty="0">
                <a:latin typeface="Times New Roman" panose="02020603050405020304" pitchFamily="18" charset="0"/>
                <a:cs typeface="Times New Roman" panose="02020603050405020304" pitchFamily="18" charset="0"/>
              </a:rPr>
              <a:t>(7), pp.631-641. Online available at: </a:t>
            </a:r>
            <a:r>
              <a:rPr lang="en-IN" sz="2800" u="sng" dirty="0">
                <a:latin typeface="Times New Roman" panose="02020603050405020304" pitchFamily="18" charset="0"/>
                <a:cs typeface="Times New Roman" panose="02020603050405020304" pitchFamily="18" charset="0"/>
                <a:hlinkClick r:id="rId4"/>
              </a:rPr>
              <a:t>https://saudijournals.com/media/articles/SJMPS_117_631-641_BD.pdf</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Hinzmann, D., </a:t>
            </a:r>
            <a:r>
              <a:rPr lang="en-IN" sz="2800" dirty="0" err="1">
                <a:latin typeface="Times New Roman" panose="02020603050405020304" pitchFamily="18" charset="0"/>
                <a:cs typeface="Times New Roman" panose="02020603050405020304" pitchFamily="18" charset="0"/>
              </a:rPr>
              <a:t>Haneveld</a:t>
            </a:r>
            <a:r>
              <a:rPr lang="en-IN" sz="2800" dirty="0">
                <a:latin typeface="Times New Roman" panose="02020603050405020304" pitchFamily="18" charset="0"/>
                <a:cs typeface="Times New Roman" panose="02020603050405020304" pitchFamily="18" charset="0"/>
              </a:rPr>
              <a:t>, J., Heininger, S.K. and Spitznagel, N. (2022) ‘Is it time to rethink education and training? Learning how to perform under pressure: An observational study’. </a:t>
            </a:r>
            <a:r>
              <a:rPr lang="en-IN" sz="2800" i="1" dirty="0">
                <a:latin typeface="Times New Roman" panose="02020603050405020304" pitchFamily="18" charset="0"/>
                <a:cs typeface="Times New Roman" panose="02020603050405020304" pitchFamily="18" charset="0"/>
              </a:rPr>
              <a:t>Medicine</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101</a:t>
            </a:r>
            <a:r>
              <a:rPr lang="en-IN" sz="2800" dirty="0">
                <a:latin typeface="Times New Roman" panose="02020603050405020304" pitchFamily="18" charset="0"/>
                <a:cs typeface="Times New Roman" panose="02020603050405020304" pitchFamily="18" charset="0"/>
              </a:rPr>
              <a:t>(52), p.e32302. Online available at: </a:t>
            </a:r>
            <a:r>
              <a:rPr lang="en-IN" sz="2800" u="sng" dirty="0">
                <a:latin typeface="Times New Roman" panose="02020603050405020304" pitchFamily="18" charset="0"/>
                <a:cs typeface="Times New Roman" panose="02020603050405020304" pitchFamily="18" charset="0"/>
                <a:hlinkClick r:id="rId5"/>
              </a:rPr>
              <a:t>https://journals.lww.com/md-journal/fulltext/2022/12300/Is_it_time_to_rethink_education_and_training_.95.aspx</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Karimi, N., Opie, R., Crawford, D., O’Connell, S. and Ball, K. (2024) ‘Digitally delivered interventions to improve nutrition </a:t>
            </a:r>
            <a:r>
              <a:rPr lang="en-IN" sz="2800" dirty="0" err="1">
                <a:latin typeface="Times New Roman" panose="02020603050405020304" pitchFamily="18" charset="0"/>
                <a:cs typeface="Times New Roman" panose="02020603050405020304" pitchFamily="18" charset="0"/>
              </a:rPr>
              <a:t>behaviors</a:t>
            </a:r>
            <a:r>
              <a:rPr lang="en-IN" sz="2800" dirty="0">
                <a:latin typeface="Times New Roman" panose="02020603050405020304" pitchFamily="18" charset="0"/>
                <a:cs typeface="Times New Roman" panose="02020603050405020304" pitchFamily="18" charset="0"/>
              </a:rPr>
              <a:t> among resource-poor and ethnic minority groups with type 2 diabetes: systematic review’. </a:t>
            </a:r>
            <a:r>
              <a:rPr lang="en-IN" sz="2800" i="1" dirty="0">
                <a:latin typeface="Times New Roman" panose="02020603050405020304" pitchFamily="18" charset="0"/>
                <a:cs typeface="Times New Roman" panose="02020603050405020304" pitchFamily="18" charset="0"/>
              </a:rPr>
              <a:t>Journal of Medical Internet Research</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26</a:t>
            </a:r>
            <a:r>
              <a:rPr lang="en-IN" sz="2800" dirty="0">
                <a:latin typeface="Times New Roman" panose="02020603050405020304" pitchFamily="18" charset="0"/>
                <a:cs typeface="Times New Roman" panose="02020603050405020304" pitchFamily="18" charset="0"/>
              </a:rPr>
              <a:t>, p.e42595. Online available at: </a:t>
            </a:r>
            <a:r>
              <a:rPr lang="en-IN" sz="2800" u="sng" dirty="0">
                <a:latin typeface="Times New Roman" panose="02020603050405020304" pitchFamily="18" charset="0"/>
                <a:cs typeface="Times New Roman" panose="02020603050405020304" pitchFamily="18" charset="0"/>
                <a:hlinkClick r:id="rId6"/>
              </a:rPr>
              <a:t>https://www.jmir.org/2024/1/e42595/</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Mihai, D.A., Stefan, D.S., </a:t>
            </a:r>
            <a:r>
              <a:rPr lang="en-IN" sz="2800" dirty="0" err="1">
                <a:latin typeface="Times New Roman" panose="02020603050405020304" pitchFamily="18" charset="0"/>
                <a:cs typeface="Times New Roman" panose="02020603050405020304" pitchFamily="18" charset="0"/>
              </a:rPr>
              <a:t>Stegaru</a:t>
            </a:r>
            <a:r>
              <a:rPr lang="en-IN" sz="2800" dirty="0">
                <a:latin typeface="Times New Roman" panose="02020603050405020304" pitchFamily="18" charset="0"/>
                <a:cs typeface="Times New Roman" panose="02020603050405020304" pitchFamily="18" charset="0"/>
              </a:rPr>
              <a:t>, D., </a:t>
            </a:r>
            <a:r>
              <a:rPr lang="en-IN" sz="2800" dirty="0" err="1">
                <a:latin typeface="Times New Roman" panose="02020603050405020304" pitchFamily="18" charset="0"/>
                <a:cs typeface="Times New Roman" panose="02020603050405020304" pitchFamily="18" charset="0"/>
              </a:rPr>
              <a:t>Bernea</a:t>
            </a:r>
            <a:r>
              <a:rPr lang="en-IN" sz="2800" dirty="0">
                <a:latin typeface="Times New Roman" panose="02020603050405020304" pitchFamily="18" charset="0"/>
                <a:cs typeface="Times New Roman" panose="02020603050405020304" pitchFamily="18" charset="0"/>
              </a:rPr>
              <a:t>, G.E., Vacaroiu, I.A., </a:t>
            </a:r>
            <a:r>
              <a:rPr lang="en-IN" sz="2800" dirty="0" err="1">
                <a:latin typeface="Times New Roman" panose="02020603050405020304" pitchFamily="18" charset="0"/>
                <a:cs typeface="Times New Roman" panose="02020603050405020304" pitchFamily="18" charset="0"/>
              </a:rPr>
              <a:t>Papacocea</a:t>
            </a:r>
            <a:r>
              <a:rPr lang="en-IN" sz="2800" dirty="0">
                <a:latin typeface="Times New Roman" panose="02020603050405020304" pitchFamily="18" charset="0"/>
                <a:cs typeface="Times New Roman" panose="02020603050405020304" pitchFamily="18" charset="0"/>
              </a:rPr>
              <a:t>, T., </a:t>
            </a:r>
            <a:r>
              <a:rPr lang="en-IN" sz="2800" dirty="0" err="1">
                <a:latin typeface="Times New Roman" panose="02020603050405020304" pitchFamily="18" charset="0"/>
                <a:cs typeface="Times New Roman" panose="02020603050405020304" pitchFamily="18" charset="0"/>
              </a:rPr>
              <a:t>Lupușoru</a:t>
            </a:r>
            <a:r>
              <a:rPr lang="en-IN" sz="2800" dirty="0">
                <a:latin typeface="Times New Roman" panose="02020603050405020304" pitchFamily="18" charset="0"/>
                <a:cs typeface="Times New Roman" panose="02020603050405020304" pitchFamily="18" charset="0"/>
              </a:rPr>
              <a:t>, M.O.D., Nica, A.E., </a:t>
            </a:r>
            <a:r>
              <a:rPr lang="en-IN" sz="2800" dirty="0" err="1">
                <a:latin typeface="Times New Roman" panose="02020603050405020304" pitchFamily="18" charset="0"/>
                <a:cs typeface="Times New Roman" panose="02020603050405020304" pitchFamily="18" charset="0"/>
              </a:rPr>
              <a:t>Stiru</a:t>
            </a:r>
            <a:r>
              <a:rPr lang="en-IN" sz="2800" dirty="0">
                <a:latin typeface="Times New Roman" panose="02020603050405020304" pitchFamily="18" charset="0"/>
                <a:cs typeface="Times New Roman" panose="02020603050405020304" pitchFamily="18" charset="0"/>
              </a:rPr>
              <a:t>, O., Dragos, D. and Olaru, O.G. (2022) ‘Continuous glucose monitoring devices: A brief presentation. </a:t>
            </a:r>
            <a:r>
              <a:rPr lang="en-IN" sz="2800" i="1" dirty="0">
                <a:latin typeface="Times New Roman" panose="02020603050405020304" pitchFamily="18" charset="0"/>
                <a:cs typeface="Times New Roman" panose="02020603050405020304" pitchFamily="18" charset="0"/>
              </a:rPr>
              <a:t>Experimental and therapeutic medicine</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23</a:t>
            </a:r>
            <a:r>
              <a:rPr lang="en-IN" sz="2800" dirty="0">
                <a:latin typeface="Times New Roman" panose="02020603050405020304" pitchFamily="18" charset="0"/>
                <a:cs typeface="Times New Roman" panose="02020603050405020304" pitchFamily="18" charset="0"/>
              </a:rPr>
              <a:t>(2), p.174. Online available at: </a:t>
            </a:r>
            <a:r>
              <a:rPr lang="en-IN" sz="2800" u="sng" dirty="0">
                <a:latin typeface="Times New Roman" panose="02020603050405020304" pitchFamily="18" charset="0"/>
                <a:cs typeface="Times New Roman" panose="02020603050405020304" pitchFamily="18" charset="0"/>
                <a:hlinkClick r:id="rId7"/>
              </a:rPr>
              <a:t>https://www.spandidos-publications.com/10.3892/etm.2021.11097</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Perrier, L. (2020) ‘Accessing Continuous Glucose Monitoring (CGM) Sensors in France and the US A Comparative Case Study of Abbott’s </a:t>
            </a:r>
            <a:r>
              <a:rPr lang="en-IN" sz="2800" dirty="0" err="1">
                <a:latin typeface="Times New Roman" panose="02020603050405020304" pitchFamily="18" charset="0"/>
                <a:cs typeface="Times New Roman" panose="02020603050405020304" pitchFamily="18" charset="0"/>
              </a:rPr>
              <a:t>FreeStyle</a:t>
            </a:r>
            <a:r>
              <a:rPr lang="en-IN" sz="2800" dirty="0">
                <a:latin typeface="Times New Roman" panose="02020603050405020304" pitchFamily="18" charset="0"/>
                <a:cs typeface="Times New Roman" panose="02020603050405020304" pitchFamily="18" charset="0"/>
              </a:rPr>
              <a:t> Libre (FSL) System’. </a:t>
            </a:r>
            <a:r>
              <a:rPr lang="en-IN" sz="2800" i="1" dirty="0">
                <a:latin typeface="Times New Roman" panose="02020603050405020304" pitchFamily="18" charset="0"/>
                <a:cs typeface="Times New Roman" panose="02020603050405020304" pitchFamily="18" charset="0"/>
              </a:rPr>
              <a:t>Journal of Commercial Biotechnology</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25</a:t>
            </a:r>
            <a:r>
              <a:rPr lang="en-IN" sz="2800" dirty="0">
                <a:latin typeface="Times New Roman" panose="02020603050405020304" pitchFamily="18" charset="0"/>
                <a:cs typeface="Times New Roman" panose="02020603050405020304" pitchFamily="18" charset="0"/>
              </a:rPr>
              <a:t>(1). Online available at: </a:t>
            </a:r>
            <a:r>
              <a:rPr lang="en-IN" sz="2800" u="sng" dirty="0">
                <a:latin typeface="Times New Roman" panose="02020603050405020304" pitchFamily="18" charset="0"/>
                <a:cs typeface="Times New Roman" panose="02020603050405020304" pitchFamily="18" charset="0"/>
                <a:hlinkClick r:id="rId8"/>
              </a:rPr>
              <a:t>https://www.proquest.com/openview/baf9fe244b7f4444f62daf64409ea314/1?pq-origsite=gscholar&amp;cbl=27141</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Jones, M.C., Stone, T., Mason, S.M., Eames, A. and Franklin, M. (2023). Navigating data governance associated with real-world data for public benefit: an overview in the UK and future considerations. </a:t>
            </a:r>
            <a:r>
              <a:rPr lang="en-IN" i="1" dirty="0">
                <a:latin typeface="Times New Roman" panose="02020603050405020304" pitchFamily="18" charset="0"/>
                <a:cs typeface="Times New Roman" panose="02020603050405020304" pitchFamily="18" charset="0"/>
              </a:rPr>
              <a:t>BMJ open</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13</a:t>
            </a:r>
            <a:r>
              <a:rPr lang="en-IN" dirty="0">
                <a:latin typeface="Times New Roman" panose="02020603050405020304" pitchFamily="18" charset="0"/>
                <a:cs typeface="Times New Roman" panose="02020603050405020304" pitchFamily="18" charset="0"/>
              </a:rPr>
              <a:t>(10), p.e069925.</a:t>
            </a:r>
            <a:r>
              <a:rPr lang="en-IN" sz="2800" dirty="0">
                <a:latin typeface="Times New Roman" panose="02020603050405020304" pitchFamily="18" charset="0"/>
                <a:cs typeface="Times New Roman" panose="02020603050405020304" pitchFamily="18" charset="0"/>
              </a:rPr>
              <a:t> Online available at: </a:t>
            </a:r>
            <a:r>
              <a:rPr lang="en-IN" sz="2800" dirty="0">
                <a:latin typeface="Times New Roman" panose="02020603050405020304" pitchFamily="18" charset="0"/>
                <a:cs typeface="Times New Roman" panose="02020603050405020304" pitchFamily="18" charset="0"/>
                <a:hlinkClick r:id="rId9"/>
              </a:rPr>
              <a:t>https://www.jmir.org/2020/6/e16760/</a:t>
            </a:r>
            <a:r>
              <a:rPr lang="en-IN" sz="2800" dirty="0">
                <a:latin typeface="Times New Roman" panose="02020603050405020304" pitchFamily="18" charset="0"/>
                <a:cs typeface="Times New Roman" panose="02020603050405020304" pitchFamily="18" charset="0"/>
              </a:rPr>
              <a:t> (Last accessed 3</a:t>
            </a:r>
            <a:r>
              <a:rPr lang="en-IN" sz="2800" baseline="30000" dirty="0">
                <a:latin typeface="Times New Roman" panose="02020603050405020304" pitchFamily="18" charset="0"/>
                <a:cs typeface="Times New Roman" panose="02020603050405020304" pitchFamily="18" charset="0"/>
              </a:rPr>
              <a:t>rd</a:t>
            </a:r>
            <a:r>
              <a:rPr lang="en-IN" sz="2800" dirty="0">
                <a:latin typeface="Times New Roman" panose="02020603050405020304" pitchFamily="18" charset="0"/>
                <a:cs typeface="Times New Roman" panose="02020603050405020304" pitchFamily="18" charset="0"/>
              </a:rPr>
              <a:t> </a:t>
            </a:r>
            <a:r>
              <a:rPr lang="en-IN" sz="2800" dirty="0" err="1">
                <a:latin typeface="Times New Roman" panose="02020603050405020304" pitchFamily="18" charset="0"/>
                <a:cs typeface="Times New Roman" panose="02020603050405020304" pitchFamily="18" charset="0"/>
              </a:rPr>
              <a:t>july</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Whicher, C.A., </a:t>
            </a:r>
            <a:r>
              <a:rPr lang="en-IN" sz="2800" dirty="0" err="1">
                <a:latin typeface="Times New Roman" panose="02020603050405020304" pitchFamily="18" charset="0"/>
                <a:cs typeface="Times New Roman" panose="02020603050405020304" pitchFamily="18" charset="0"/>
              </a:rPr>
              <a:t>O’neill</a:t>
            </a:r>
            <a:r>
              <a:rPr lang="en-IN" sz="2800" dirty="0">
                <a:latin typeface="Times New Roman" panose="02020603050405020304" pitchFamily="18" charset="0"/>
                <a:cs typeface="Times New Roman" panose="02020603050405020304" pitchFamily="18" charset="0"/>
              </a:rPr>
              <a:t>, S. and Holt, R.G. (2020). Diabetes in the UK: 2019. </a:t>
            </a:r>
            <a:r>
              <a:rPr lang="en-IN" sz="2800" i="1" dirty="0">
                <a:latin typeface="Times New Roman" panose="02020603050405020304" pitchFamily="18" charset="0"/>
                <a:cs typeface="Times New Roman" panose="02020603050405020304" pitchFamily="18" charset="0"/>
              </a:rPr>
              <a:t>Diabetic Medicine</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37</a:t>
            </a:r>
            <a:r>
              <a:rPr lang="en-IN" sz="2800" dirty="0">
                <a:latin typeface="Times New Roman" panose="02020603050405020304" pitchFamily="18" charset="0"/>
                <a:cs typeface="Times New Roman" panose="02020603050405020304" pitchFamily="18" charset="0"/>
              </a:rPr>
              <a:t>(2), pp.242-247.Online available at: </a:t>
            </a:r>
            <a:r>
              <a:rPr lang="en-IN" sz="2800" u="sng" dirty="0">
                <a:latin typeface="Times New Roman" panose="02020603050405020304" pitchFamily="18" charset="0"/>
                <a:cs typeface="Times New Roman" panose="02020603050405020304" pitchFamily="18" charset="0"/>
                <a:hlinkClick r:id="rId10"/>
              </a:rPr>
              <a:t>https://onlinelibrary.wiley.com/doi/abs/10.1111/dme.14225</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Williamson, S.M. and </a:t>
            </a:r>
            <a:r>
              <a:rPr lang="en-IN" sz="2800" dirty="0" err="1">
                <a:latin typeface="Times New Roman" panose="02020603050405020304" pitchFamily="18" charset="0"/>
                <a:cs typeface="Times New Roman" panose="02020603050405020304" pitchFamily="18" charset="0"/>
              </a:rPr>
              <a:t>Prybutok</a:t>
            </a:r>
            <a:r>
              <a:rPr lang="en-IN" sz="2800" dirty="0">
                <a:latin typeface="Times New Roman" panose="02020603050405020304" pitchFamily="18" charset="0"/>
                <a:cs typeface="Times New Roman" panose="02020603050405020304" pitchFamily="18" charset="0"/>
              </a:rPr>
              <a:t>, V (2024) ‘Balancing privacy and progress: a review of privacy challenges, systemic oversight, and patient perceptions in AI-driven healthcare’. </a:t>
            </a:r>
            <a:r>
              <a:rPr lang="en-IN" sz="2800" i="1" dirty="0">
                <a:latin typeface="Times New Roman" panose="02020603050405020304" pitchFamily="18" charset="0"/>
                <a:cs typeface="Times New Roman" panose="02020603050405020304" pitchFamily="18" charset="0"/>
              </a:rPr>
              <a:t>Applied Sciences</a:t>
            </a:r>
            <a:r>
              <a:rPr lang="en-IN" sz="2800" dirty="0">
                <a:latin typeface="Times New Roman" panose="02020603050405020304" pitchFamily="18" charset="0"/>
                <a:cs typeface="Times New Roman" panose="02020603050405020304" pitchFamily="18" charset="0"/>
              </a:rPr>
              <a:t>, </a:t>
            </a:r>
            <a:r>
              <a:rPr lang="en-IN" sz="2800" i="1" dirty="0">
                <a:latin typeface="Times New Roman" panose="02020603050405020304" pitchFamily="18" charset="0"/>
                <a:cs typeface="Times New Roman" panose="02020603050405020304" pitchFamily="18" charset="0"/>
              </a:rPr>
              <a:t>14</a:t>
            </a:r>
            <a:r>
              <a:rPr lang="en-IN" sz="2800" dirty="0">
                <a:latin typeface="Times New Roman" panose="02020603050405020304" pitchFamily="18" charset="0"/>
                <a:cs typeface="Times New Roman" panose="02020603050405020304" pitchFamily="18" charset="0"/>
              </a:rPr>
              <a:t>(2), p.675. Online available at: </a:t>
            </a:r>
            <a:r>
              <a:rPr lang="en-IN" sz="2800" u="sng" dirty="0">
                <a:latin typeface="Times New Roman" panose="02020603050405020304" pitchFamily="18" charset="0"/>
                <a:cs typeface="Times New Roman" panose="02020603050405020304" pitchFamily="18" charset="0"/>
                <a:hlinkClick r:id="rId11"/>
              </a:rPr>
              <a:t>https://www.mdpi.com/2076-3417/14/2/675</a:t>
            </a:r>
            <a:r>
              <a:rPr lang="en-IN" sz="2800" dirty="0">
                <a:latin typeface="Times New Roman" panose="02020603050405020304" pitchFamily="18" charset="0"/>
                <a:cs typeface="Times New Roman" panose="02020603050405020304" pitchFamily="18" charset="0"/>
              </a:rPr>
              <a:t> (Last accessed 19th </a:t>
            </a:r>
            <a:r>
              <a:rPr lang="en-IN" sz="2800" dirty="0" err="1">
                <a:latin typeface="Times New Roman" panose="02020603050405020304" pitchFamily="18" charset="0"/>
                <a:cs typeface="Times New Roman" panose="02020603050405020304" pitchFamily="18" charset="0"/>
              </a:rPr>
              <a:t>june</a:t>
            </a:r>
            <a:r>
              <a:rPr lang="en-IN" sz="2800" dirty="0">
                <a:latin typeface="Times New Roman" panose="02020603050405020304" pitchFamily="18" charset="0"/>
                <a:cs typeface="Times New Roman" panose="02020603050405020304" pitchFamily="18" charset="0"/>
              </a:rPr>
              <a:t> 2026).</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 </a:t>
            </a:r>
          </a:p>
          <a:p>
            <a:pPr algn="just">
              <a:lnSpc>
                <a:spcPct val="170000"/>
              </a:lnSpc>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 </a:t>
            </a:r>
          </a:p>
          <a:p>
            <a:r>
              <a:rPr lang="en-IN" sz="2800" dirty="0"/>
              <a:t> </a:t>
            </a:r>
          </a:p>
          <a:p>
            <a:r>
              <a:rPr lang="en-IN" sz="2800" dirty="0"/>
              <a:t> </a:t>
            </a:r>
          </a:p>
          <a:p>
            <a:r>
              <a:rPr lang="en-GB" sz="2800" dirty="0"/>
              <a:t> </a:t>
            </a:r>
            <a:endParaRPr lang="en-IN" sz="2800" dirty="0"/>
          </a:p>
          <a:p>
            <a:endParaRPr lang="en-US" dirty="0"/>
          </a:p>
        </p:txBody>
      </p:sp>
    </p:spTree>
    <p:extLst>
      <p:ext uri="{BB962C8B-B14F-4D97-AF65-F5344CB8AC3E}">
        <p14:creationId xmlns:p14="http://schemas.microsoft.com/office/powerpoint/2010/main" val="19941543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1530</TotalTime>
  <Words>2988</Words>
  <Application>Microsoft Office PowerPoint</Application>
  <PresentationFormat>Widescreen</PresentationFormat>
  <Paragraphs>121</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Tw Cen MT</vt:lpstr>
      <vt:lpstr>Tw Cen MT Condensed</vt:lpstr>
      <vt:lpstr>Wingdings 3</vt:lpstr>
      <vt:lpstr>Integral</vt:lpstr>
      <vt:lpstr>Digital Transformation in the Health and Care Professions </vt:lpstr>
      <vt:lpstr>Table of content </vt:lpstr>
      <vt:lpstr>Introduction</vt:lpstr>
      <vt:lpstr>The reason why the Free Style Libre is important</vt:lpstr>
      <vt:lpstr>Workforce Benefits</vt:lpstr>
      <vt:lpstr>Workforce Challenges</vt:lpstr>
      <vt:lpstr>Patient Benefits</vt:lpstr>
      <vt:lpstr>Patient Challenges</vt:lpstr>
      <vt:lpstr>Ethical and Legal Considerations of Free Style Libre</vt:lpstr>
      <vt:lpstr>Critical Evaluation</vt:lpstr>
      <vt:lpstr>Recommendation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 </dc:creator>
  <cp:lastModifiedBy>Mona Glal</cp:lastModifiedBy>
  <cp:revision>39</cp:revision>
  <dcterms:created xsi:type="dcterms:W3CDTF">2026-06-19T18:47:59Z</dcterms:created>
  <dcterms:modified xsi:type="dcterms:W3CDTF">2026-07-05T12:40:59Z</dcterms:modified>
</cp:coreProperties>
</file>