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77" r:id="rId6"/>
    <p:sldId id="290" r:id="rId7"/>
    <p:sldId id="297" r:id="rId8"/>
    <p:sldId id="264" r:id="rId9"/>
    <p:sldId id="291" r:id="rId10"/>
    <p:sldId id="262" r:id="rId11"/>
    <p:sldId id="268" r:id="rId12"/>
    <p:sldId id="286" r:id="rId13"/>
    <p:sldId id="292" r:id="rId14"/>
    <p:sldId id="293" r:id="rId15"/>
    <p:sldId id="279" r:id="rId16"/>
    <p:sldId id="294" r:id="rId17"/>
    <p:sldId id="295" r:id="rId18"/>
    <p:sldId id="260" r:id="rId19"/>
    <p:sldId id="296" r:id="rId20"/>
    <p:sldId id="258" r:id="rId21"/>
    <p:sldId id="29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3204" autoAdjust="0"/>
  </p:normalViewPr>
  <p:slideViewPr>
    <p:cSldViewPr snapToGrid="0">
      <p:cViewPr varScale="1">
        <p:scale>
          <a:sx n="84" d="100"/>
          <a:sy n="84" d="100"/>
        </p:scale>
        <p:origin x="129" y="36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8/10/relationships/authors" Target="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B3E316-35B1-444F-808B-F717A33A3FE3}" type="doc">
      <dgm:prSet loTypeId="urn:microsoft.com/office/officeart/2011/layout/HexagonRadial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78A87F2F-334C-4154-B178-CFC84E809905}">
      <dgm:prSet phldrT="[Text]" phldr="0" custT="1"/>
      <dgm:spPr/>
      <dgm:t>
        <a:bodyPr/>
        <a:lstStyle/>
        <a:p>
          <a:r>
            <a:rPr lang="en-GB" sz="2700" dirty="0"/>
            <a:t>Insider researcher &amp; Ethics</a:t>
          </a:r>
        </a:p>
      </dgm:t>
    </dgm:pt>
    <dgm:pt modelId="{B015C8E8-F473-481B-AE66-6D54868E5C8F}" type="parTrans" cxnId="{BBA5F3EE-B880-491B-BFB4-DEE96101A4F7}">
      <dgm:prSet/>
      <dgm:spPr/>
      <dgm:t>
        <a:bodyPr/>
        <a:lstStyle/>
        <a:p>
          <a:endParaRPr lang="en-GB"/>
        </a:p>
      </dgm:t>
    </dgm:pt>
    <dgm:pt modelId="{EE69872D-CA2B-4BB0-B395-AD3FBA2B560D}" type="sibTrans" cxnId="{BBA5F3EE-B880-491B-BFB4-DEE96101A4F7}">
      <dgm:prSet/>
      <dgm:spPr/>
      <dgm:t>
        <a:bodyPr/>
        <a:lstStyle/>
        <a:p>
          <a:endParaRPr lang="en-GB"/>
        </a:p>
      </dgm:t>
    </dgm:pt>
    <dgm:pt modelId="{FDE49FCF-DFED-462C-BA7F-008023A633D4}">
      <dgm:prSet phldrT="[Text]" custT="1"/>
      <dgm:spPr/>
      <dgm:t>
        <a:bodyPr/>
        <a:lstStyle/>
        <a:p>
          <a:r>
            <a:rPr lang="en-GB" sz="1600" dirty="0"/>
            <a:t>Insider researcher value</a:t>
          </a:r>
        </a:p>
      </dgm:t>
    </dgm:pt>
    <dgm:pt modelId="{E8CAE56A-D8C6-420F-9E10-D9B06DDE37EE}" type="parTrans" cxnId="{7EEAE78B-3C34-4FB4-865B-689C1934A428}">
      <dgm:prSet/>
      <dgm:spPr/>
      <dgm:t>
        <a:bodyPr/>
        <a:lstStyle/>
        <a:p>
          <a:endParaRPr lang="en-GB"/>
        </a:p>
      </dgm:t>
    </dgm:pt>
    <dgm:pt modelId="{153128BF-EB15-4D65-99F5-F850E73A3F0F}" type="sibTrans" cxnId="{7EEAE78B-3C34-4FB4-865B-689C1934A428}">
      <dgm:prSet/>
      <dgm:spPr/>
      <dgm:t>
        <a:bodyPr/>
        <a:lstStyle/>
        <a:p>
          <a:endParaRPr lang="en-GB"/>
        </a:p>
      </dgm:t>
    </dgm:pt>
    <dgm:pt modelId="{AC6BA37C-056A-40BD-B4AB-FB1C168E7D1E}">
      <dgm:prSet phldrT="[Text]" phldr="0" custT="1"/>
      <dgm:spPr/>
      <dgm:t>
        <a:bodyPr/>
        <a:lstStyle/>
        <a:p>
          <a:r>
            <a:rPr lang="en-GB" sz="1600" dirty="0"/>
            <a:t>Biases awareness </a:t>
          </a:r>
        </a:p>
      </dgm:t>
    </dgm:pt>
    <dgm:pt modelId="{0D3192D9-A10B-4D4D-A0D5-13BA647C3F80}" type="parTrans" cxnId="{BE05A991-CB9D-41A0-B052-A4ADCFC759B6}">
      <dgm:prSet/>
      <dgm:spPr/>
      <dgm:t>
        <a:bodyPr/>
        <a:lstStyle/>
        <a:p>
          <a:endParaRPr lang="en-GB"/>
        </a:p>
      </dgm:t>
    </dgm:pt>
    <dgm:pt modelId="{3EE9C259-E2DE-4AE7-955F-29CF6876F006}" type="sibTrans" cxnId="{BE05A991-CB9D-41A0-B052-A4ADCFC759B6}">
      <dgm:prSet/>
      <dgm:spPr/>
      <dgm:t>
        <a:bodyPr/>
        <a:lstStyle/>
        <a:p>
          <a:endParaRPr lang="en-GB"/>
        </a:p>
      </dgm:t>
    </dgm:pt>
    <dgm:pt modelId="{E6C63C6A-2B55-421B-9E3F-2F1D1071A922}">
      <dgm:prSet phldrT="[Text]" phldr="0" custT="1"/>
      <dgm:spPr/>
      <dgm:t>
        <a:bodyPr/>
        <a:lstStyle/>
        <a:p>
          <a:r>
            <a:rPr lang="en-GB" sz="1600" dirty="0"/>
            <a:t>Prioritise participants reflections</a:t>
          </a:r>
        </a:p>
      </dgm:t>
    </dgm:pt>
    <dgm:pt modelId="{E0C9BCE2-8432-401B-BC56-6BF9D348E8B8}" type="parTrans" cxnId="{CCB85BA1-329A-40F7-9696-8B352E059E7E}">
      <dgm:prSet/>
      <dgm:spPr/>
      <dgm:t>
        <a:bodyPr/>
        <a:lstStyle/>
        <a:p>
          <a:endParaRPr lang="en-GB"/>
        </a:p>
      </dgm:t>
    </dgm:pt>
    <dgm:pt modelId="{70206275-4955-4BA5-AD27-27DBC67AA381}" type="sibTrans" cxnId="{CCB85BA1-329A-40F7-9696-8B352E059E7E}">
      <dgm:prSet/>
      <dgm:spPr/>
      <dgm:t>
        <a:bodyPr/>
        <a:lstStyle/>
        <a:p>
          <a:endParaRPr lang="en-GB"/>
        </a:p>
      </dgm:t>
    </dgm:pt>
    <dgm:pt modelId="{8749F4CA-1436-4F06-B66A-4137EFE59BCB}">
      <dgm:prSet phldrT="[Text]" phldr="0" custT="1"/>
      <dgm:spPr/>
      <dgm:t>
        <a:bodyPr/>
        <a:lstStyle/>
        <a:p>
          <a:r>
            <a:rPr lang="en-GB" sz="1600" dirty="0"/>
            <a:t>Sensitive topic</a:t>
          </a:r>
        </a:p>
      </dgm:t>
    </dgm:pt>
    <dgm:pt modelId="{5EA11E7D-A02C-4378-805D-406C71C9D1A6}" type="parTrans" cxnId="{A8BCC098-5CB5-4928-91D6-F79141AAEA37}">
      <dgm:prSet/>
      <dgm:spPr/>
      <dgm:t>
        <a:bodyPr/>
        <a:lstStyle/>
        <a:p>
          <a:endParaRPr lang="en-GB"/>
        </a:p>
      </dgm:t>
    </dgm:pt>
    <dgm:pt modelId="{EDB4603A-4652-44CE-A912-EBE26B8E9891}" type="sibTrans" cxnId="{A8BCC098-5CB5-4928-91D6-F79141AAEA37}">
      <dgm:prSet/>
      <dgm:spPr/>
      <dgm:t>
        <a:bodyPr/>
        <a:lstStyle/>
        <a:p>
          <a:endParaRPr lang="en-GB"/>
        </a:p>
      </dgm:t>
    </dgm:pt>
    <dgm:pt modelId="{6EDD61B1-C5C4-4D46-9EF2-9355F415374F}">
      <dgm:prSet phldrT="[Text]" phldr="0" custT="1"/>
      <dgm:spPr/>
      <dgm:t>
        <a:bodyPr/>
        <a:lstStyle/>
        <a:p>
          <a:r>
            <a:rPr lang="en-GB" sz="1600" dirty="0"/>
            <a:t>Offer further support</a:t>
          </a:r>
        </a:p>
      </dgm:t>
    </dgm:pt>
    <dgm:pt modelId="{5D58E33D-98EF-4C13-A9DA-80B718C7BBA7}" type="parTrans" cxnId="{1676D9E7-2406-4221-B2DB-7AFA1D1A5632}">
      <dgm:prSet/>
      <dgm:spPr/>
      <dgm:t>
        <a:bodyPr/>
        <a:lstStyle/>
        <a:p>
          <a:endParaRPr lang="en-GB"/>
        </a:p>
      </dgm:t>
    </dgm:pt>
    <dgm:pt modelId="{D71D713E-622B-4AE7-8F3B-4A3C84515D1E}" type="sibTrans" cxnId="{1676D9E7-2406-4221-B2DB-7AFA1D1A5632}">
      <dgm:prSet/>
      <dgm:spPr/>
      <dgm:t>
        <a:bodyPr/>
        <a:lstStyle/>
        <a:p>
          <a:endParaRPr lang="en-GB"/>
        </a:p>
      </dgm:t>
    </dgm:pt>
    <dgm:pt modelId="{F708FFAA-EF28-4BD0-BD73-BC9309108C04}">
      <dgm:prSet phldrT="[Text]" phldr="0" custT="1"/>
      <dgm:spPr/>
      <dgm:t>
        <a:bodyPr/>
        <a:lstStyle/>
        <a:p>
          <a:r>
            <a:rPr lang="en-GB" sz="1600" dirty="0"/>
            <a:t>Analysis of response</a:t>
          </a:r>
        </a:p>
      </dgm:t>
    </dgm:pt>
    <dgm:pt modelId="{E3C43289-CDCF-4A47-AB1F-F27699460C06}" type="parTrans" cxnId="{E849B266-7F7A-471E-91E3-0FCA386D4A2F}">
      <dgm:prSet/>
      <dgm:spPr/>
      <dgm:t>
        <a:bodyPr/>
        <a:lstStyle/>
        <a:p>
          <a:endParaRPr lang="en-GB"/>
        </a:p>
      </dgm:t>
    </dgm:pt>
    <dgm:pt modelId="{5003F3CF-F506-492F-897F-97708E9ADEA3}" type="sibTrans" cxnId="{E849B266-7F7A-471E-91E3-0FCA386D4A2F}">
      <dgm:prSet/>
      <dgm:spPr/>
      <dgm:t>
        <a:bodyPr/>
        <a:lstStyle/>
        <a:p>
          <a:endParaRPr lang="en-GB"/>
        </a:p>
      </dgm:t>
    </dgm:pt>
    <dgm:pt modelId="{784DC1AD-2DCA-466C-9201-E19445E9F96E}" type="pres">
      <dgm:prSet presAssocID="{58B3E316-35B1-444F-808B-F717A33A3FE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3B3FE72-3390-4F7A-9C85-C7A05C0759BB}" type="pres">
      <dgm:prSet presAssocID="{78A87F2F-334C-4154-B178-CFC84E809905}" presName="Parent" presStyleLbl="node0" presStyleIdx="0" presStyleCnt="1">
        <dgm:presLayoutVars>
          <dgm:chMax val="6"/>
          <dgm:chPref val="6"/>
        </dgm:presLayoutVars>
      </dgm:prSet>
      <dgm:spPr/>
    </dgm:pt>
    <dgm:pt modelId="{DE4FD64B-74B2-4C26-9C7E-152D8AC68112}" type="pres">
      <dgm:prSet presAssocID="{FDE49FCF-DFED-462C-BA7F-008023A633D4}" presName="Accent1" presStyleCnt="0"/>
      <dgm:spPr/>
    </dgm:pt>
    <dgm:pt modelId="{C6BCB914-DE11-446D-885F-6D655AB3BC86}" type="pres">
      <dgm:prSet presAssocID="{FDE49FCF-DFED-462C-BA7F-008023A633D4}" presName="Accent" presStyleLbl="bgShp" presStyleIdx="0" presStyleCnt="6"/>
      <dgm:spPr/>
    </dgm:pt>
    <dgm:pt modelId="{457593AD-F51C-4FAD-81C6-B2E9DE3242A2}" type="pres">
      <dgm:prSet presAssocID="{FDE49FCF-DFED-462C-BA7F-008023A633D4}" presName="Child1" presStyleLbl="node1" presStyleIdx="0" presStyleCnt="6" custLinFactNeighborX="-213" custLinFactNeighborY="488">
        <dgm:presLayoutVars>
          <dgm:chMax val="0"/>
          <dgm:chPref val="0"/>
          <dgm:bulletEnabled val="1"/>
        </dgm:presLayoutVars>
      </dgm:prSet>
      <dgm:spPr/>
    </dgm:pt>
    <dgm:pt modelId="{BCA94D77-9C0C-423C-857E-566BF50D83E0}" type="pres">
      <dgm:prSet presAssocID="{AC6BA37C-056A-40BD-B4AB-FB1C168E7D1E}" presName="Accent2" presStyleCnt="0"/>
      <dgm:spPr/>
    </dgm:pt>
    <dgm:pt modelId="{F8B5E089-B77C-45AB-812B-938796653DB8}" type="pres">
      <dgm:prSet presAssocID="{AC6BA37C-056A-40BD-B4AB-FB1C168E7D1E}" presName="Accent" presStyleLbl="bgShp" presStyleIdx="1" presStyleCnt="6"/>
      <dgm:spPr/>
    </dgm:pt>
    <dgm:pt modelId="{023B1EDF-8F05-4637-8719-6E94D3D627E8}" type="pres">
      <dgm:prSet presAssocID="{AC6BA37C-056A-40BD-B4AB-FB1C168E7D1E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8E68A653-DE2B-49AB-AF7C-0F546A595A23}" type="pres">
      <dgm:prSet presAssocID="{E6C63C6A-2B55-421B-9E3F-2F1D1071A922}" presName="Accent3" presStyleCnt="0"/>
      <dgm:spPr/>
    </dgm:pt>
    <dgm:pt modelId="{D08A8F7B-B6E8-48C8-900F-4EA6929A086F}" type="pres">
      <dgm:prSet presAssocID="{E6C63C6A-2B55-421B-9E3F-2F1D1071A922}" presName="Accent" presStyleLbl="bgShp" presStyleIdx="2" presStyleCnt="6"/>
      <dgm:spPr/>
    </dgm:pt>
    <dgm:pt modelId="{7CEE3D75-9DFD-49F7-8597-6C5ADBB753D8}" type="pres">
      <dgm:prSet presAssocID="{E6C63C6A-2B55-421B-9E3F-2F1D1071A922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A58DD4A4-46EA-435A-A008-FDDFA3128DD6}" type="pres">
      <dgm:prSet presAssocID="{8749F4CA-1436-4F06-B66A-4137EFE59BCB}" presName="Accent4" presStyleCnt="0"/>
      <dgm:spPr/>
    </dgm:pt>
    <dgm:pt modelId="{0DB7149A-3B22-42B0-B62A-8D7B59082CE0}" type="pres">
      <dgm:prSet presAssocID="{8749F4CA-1436-4F06-B66A-4137EFE59BCB}" presName="Accent" presStyleLbl="bgShp" presStyleIdx="3" presStyleCnt="6"/>
      <dgm:spPr/>
    </dgm:pt>
    <dgm:pt modelId="{E681CB8F-9C91-41AE-86C5-9111B9D79B55}" type="pres">
      <dgm:prSet presAssocID="{8749F4CA-1436-4F06-B66A-4137EFE59BC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E06B03EB-4781-4FC5-A1D8-15DAC2C025F9}" type="pres">
      <dgm:prSet presAssocID="{6EDD61B1-C5C4-4D46-9EF2-9355F415374F}" presName="Accent5" presStyleCnt="0"/>
      <dgm:spPr/>
    </dgm:pt>
    <dgm:pt modelId="{79B85820-9578-4DB0-A83B-9F009CEF0BA4}" type="pres">
      <dgm:prSet presAssocID="{6EDD61B1-C5C4-4D46-9EF2-9355F415374F}" presName="Accent" presStyleLbl="bgShp" presStyleIdx="4" presStyleCnt="6"/>
      <dgm:spPr/>
    </dgm:pt>
    <dgm:pt modelId="{1A86EE69-6ACD-4C9C-9DEF-69F5F50B5BDD}" type="pres">
      <dgm:prSet presAssocID="{6EDD61B1-C5C4-4D46-9EF2-9355F415374F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5CEB2723-84CF-4B42-AAEB-1161B63B9B76}" type="pres">
      <dgm:prSet presAssocID="{F708FFAA-EF28-4BD0-BD73-BC9309108C04}" presName="Accent6" presStyleCnt="0"/>
      <dgm:spPr/>
    </dgm:pt>
    <dgm:pt modelId="{C4F316EC-0672-4F72-939A-975AF16E27CD}" type="pres">
      <dgm:prSet presAssocID="{F708FFAA-EF28-4BD0-BD73-BC9309108C04}" presName="Accent" presStyleLbl="bgShp" presStyleIdx="5" presStyleCnt="6"/>
      <dgm:spPr/>
    </dgm:pt>
    <dgm:pt modelId="{2988EC69-509B-490A-BD36-6052C9E48202}" type="pres">
      <dgm:prSet presAssocID="{F708FFAA-EF28-4BD0-BD73-BC9309108C0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A25E0864-1688-4166-BB77-82D4F980A91B}" type="presOf" srcId="{78A87F2F-334C-4154-B178-CFC84E809905}" destId="{A3B3FE72-3390-4F7A-9C85-C7A05C0759BB}" srcOrd="0" destOrd="0" presId="urn:microsoft.com/office/officeart/2011/layout/HexagonRadial"/>
    <dgm:cxn modelId="{E849B266-7F7A-471E-91E3-0FCA386D4A2F}" srcId="{78A87F2F-334C-4154-B178-CFC84E809905}" destId="{F708FFAA-EF28-4BD0-BD73-BC9309108C04}" srcOrd="5" destOrd="0" parTransId="{E3C43289-CDCF-4A47-AB1F-F27699460C06}" sibTransId="{5003F3CF-F506-492F-897F-97708E9ADEA3}"/>
    <dgm:cxn modelId="{2ED1C556-026A-4D85-99ED-E5503D7EFF78}" type="presOf" srcId="{E6C63C6A-2B55-421B-9E3F-2F1D1071A922}" destId="{7CEE3D75-9DFD-49F7-8597-6C5ADBB753D8}" srcOrd="0" destOrd="0" presId="urn:microsoft.com/office/officeart/2011/layout/HexagonRadial"/>
    <dgm:cxn modelId="{3C92D65A-54E1-402C-8644-950B81EB5028}" type="presOf" srcId="{58B3E316-35B1-444F-808B-F717A33A3FE3}" destId="{784DC1AD-2DCA-466C-9201-E19445E9F96E}" srcOrd="0" destOrd="0" presId="urn:microsoft.com/office/officeart/2011/layout/HexagonRadial"/>
    <dgm:cxn modelId="{7EEAE78B-3C34-4FB4-865B-689C1934A428}" srcId="{78A87F2F-334C-4154-B178-CFC84E809905}" destId="{FDE49FCF-DFED-462C-BA7F-008023A633D4}" srcOrd="0" destOrd="0" parTransId="{E8CAE56A-D8C6-420F-9E10-D9B06DDE37EE}" sibTransId="{153128BF-EB15-4D65-99F5-F850E73A3F0F}"/>
    <dgm:cxn modelId="{D1A04590-30BF-4482-A1EA-6D917C42F035}" type="presOf" srcId="{6EDD61B1-C5C4-4D46-9EF2-9355F415374F}" destId="{1A86EE69-6ACD-4C9C-9DEF-69F5F50B5BDD}" srcOrd="0" destOrd="0" presId="urn:microsoft.com/office/officeart/2011/layout/HexagonRadial"/>
    <dgm:cxn modelId="{BE05A991-CB9D-41A0-B052-A4ADCFC759B6}" srcId="{78A87F2F-334C-4154-B178-CFC84E809905}" destId="{AC6BA37C-056A-40BD-B4AB-FB1C168E7D1E}" srcOrd="1" destOrd="0" parTransId="{0D3192D9-A10B-4D4D-A0D5-13BA647C3F80}" sibTransId="{3EE9C259-E2DE-4AE7-955F-29CF6876F006}"/>
    <dgm:cxn modelId="{9E65C893-DF51-480F-B4D9-299DDDAF84FF}" type="presOf" srcId="{8749F4CA-1436-4F06-B66A-4137EFE59BCB}" destId="{E681CB8F-9C91-41AE-86C5-9111B9D79B55}" srcOrd="0" destOrd="0" presId="urn:microsoft.com/office/officeart/2011/layout/HexagonRadial"/>
    <dgm:cxn modelId="{A8BCC098-5CB5-4928-91D6-F79141AAEA37}" srcId="{78A87F2F-334C-4154-B178-CFC84E809905}" destId="{8749F4CA-1436-4F06-B66A-4137EFE59BCB}" srcOrd="3" destOrd="0" parTransId="{5EA11E7D-A02C-4378-805D-406C71C9D1A6}" sibTransId="{EDB4603A-4652-44CE-A912-EBE26B8E9891}"/>
    <dgm:cxn modelId="{CCB85BA1-329A-40F7-9696-8B352E059E7E}" srcId="{78A87F2F-334C-4154-B178-CFC84E809905}" destId="{E6C63C6A-2B55-421B-9E3F-2F1D1071A922}" srcOrd="2" destOrd="0" parTransId="{E0C9BCE2-8432-401B-BC56-6BF9D348E8B8}" sibTransId="{70206275-4955-4BA5-AD27-27DBC67AA381}"/>
    <dgm:cxn modelId="{2BCA43AD-48D8-4F17-9438-0D7902329FCB}" type="presOf" srcId="{AC6BA37C-056A-40BD-B4AB-FB1C168E7D1E}" destId="{023B1EDF-8F05-4637-8719-6E94D3D627E8}" srcOrd="0" destOrd="0" presId="urn:microsoft.com/office/officeart/2011/layout/HexagonRadial"/>
    <dgm:cxn modelId="{6AC371AF-7F15-4A9A-B3E2-C0DC65FB2AD6}" type="presOf" srcId="{FDE49FCF-DFED-462C-BA7F-008023A633D4}" destId="{457593AD-F51C-4FAD-81C6-B2E9DE3242A2}" srcOrd="0" destOrd="0" presId="urn:microsoft.com/office/officeart/2011/layout/HexagonRadial"/>
    <dgm:cxn modelId="{5E8DB1D2-A037-453D-8D83-6606B061F93E}" type="presOf" srcId="{F708FFAA-EF28-4BD0-BD73-BC9309108C04}" destId="{2988EC69-509B-490A-BD36-6052C9E48202}" srcOrd="0" destOrd="0" presId="urn:microsoft.com/office/officeart/2011/layout/HexagonRadial"/>
    <dgm:cxn modelId="{1676D9E7-2406-4221-B2DB-7AFA1D1A5632}" srcId="{78A87F2F-334C-4154-B178-CFC84E809905}" destId="{6EDD61B1-C5C4-4D46-9EF2-9355F415374F}" srcOrd="4" destOrd="0" parTransId="{5D58E33D-98EF-4C13-A9DA-80B718C7BBA7}" sibTransId="{D71D713E-622B-4AE7-8F3B-4A3C84515D1E}"/>
    <dgm:cxn modelId="{BBA5F3EE-B880-491B-BFB4-DEE96101A4F7}" srcId="{58B3E316-35B1-444F-808B-F717A33A3FE3}" destId="{78A87F2F-334C-4154-B178-CFC84E809905}" srcOrd="0" destOrd="0" parTransId="{B015C8E8-F473-481B-AE66-6D54868E5C8F}" sibTransId="{EE69872D-CA2B-4BB0-B395-AD3FBA2B560D}"/>
    <dgm:cxn modelId="{5D37F4F6-DAAF-47AA-91E1-1498EBA850C7}" type="presParOf" srcId="{784DC1AD-2DCA-466C-9201-E19445E9F96E}" destId="{A3B3FE72-3390-4F7A-9C85-C7A05C0759BB}" srcOrd="0" destOrd="0" presId="urn:microsoft.com/office/officeart/2011/layout/HexagonRadial"/>
    <dgm:cxn modelId="{DD5BA549-D20C-41C6-97B4-792AF63840AD}" type="presParOf" srcId="{784DC1AD-2DCA-466C-9201-E19445E9F96E}" destId="{DE4FD64B-74B2-4C26-9C7E-152D8AC68112}" srcOrd="1" destOrd="0" presId="urn:microsoft.com/office/officeart/2011/layout/HexagonRadial"/>
    <dgm:cxn modelId="{7E0C3E9F-09C7-47FC-BF86-92FE00B94D06}" type="presParOf" srcId="{DE4FD64B-74B2-4C26-9C7E-152D8AC68112}" destId="{C6BCB914-DE11-446D-885F-6D655AB3BC86}" srcOrd="0" destOrd="0" presId="urn:microsoft.com/office/officeart/2011/layout/HexagonRadial"/>
    <dgm:cxn modelId="{D6F019C7-F4EA-41FA-87DD-589D0206F1B6}" type="presParOf" srcId="{784DC1AD-2DCA-466C-9201-E19445E9F96E}" destId="{457593AD-F51C-4FAD-81C6-B2E9DE3242A2}" srcOrd="2" destOrd="0" presId="urn:microsoft.com/office/officeart/2011/layout/HexagonRadial"/>
    <dgm:cxn modelId="{3FF68316-3FF2-4925-8A4E-E8C622CDEF1E}" type="presParOf" srcId="{784DC1AD-2DCA-466C-9201-E19445E9F96E}" destId="{BCA94D77-9C0C-423C-857E-566BF50D83E0}" srcOrd="3" destOrd="0" presId="urn:microsoft.com/office/officeart/2011/layout/HexagonRadial"/>
    <dgm:cxn modelId="{E8203E05-7988-4E32-8F87-00A899B20812}" type="presParOf" srcId="{BCA94D77-9C0C-423C-857E-566BF50D83E0}" destId="{F8B5E089-B77C-45AB-812B-938796653DB8}" srcOrd="0" destOrd="0" presId="urn:microsoft.com/office/officeart/2011/layout/HexagonRadial"/>
    <dgm:cxn modelId="{8B650E59-192F-4945-86E1-469332F482C7}" type="presParOf" srcId="{784DC1AD-2DCA-466C-9201-E19445E9F96E}" destId="{023B1EDF-8F05-4637-8719-6E94D3D627E8}" srcOrd="4" destOrd="0" presId="urn:microsoft.com/office/officeart/2011/layout/HexagonRadial"/>
    <dgm:cxn modelId="{73D26514-F17C-48C1-8DF6-BA38EAA3730E}" type="presParOf" srcId="{784DC1AD-2DCA-466C-9201-E19445E9F96E}" destId="{8E68A653-DE2B-49AB-AF7C-0F546A595A23}" srcOrd="5" destOrd="0" presId="urn:microsoft.com/office/officeart/2011/layout/HexagonRadial"/>
    <dgm:cxn modelId="{BBB587A8-78F0-41C1-8DAD-996F003A198A}" type="presParOf" srcId="{8E68A653-DE2B-49AB-AF7C-0F546A595A23}" destId="{D08A8F7B-B6E8-48C8-900F-4EA6929A086F}" srcOrd="0" destOrd="0" presId="urn:microsoft.com/office/officeart/2011/layout/HexagonRadial"/>
    <dgm:cxn modelId="{3E1EEE1A-DDEA-44F8-90DB-9704DA7C82B1}" type="presParOf" srcId="{784DC1AD-2DCA-466C-9201-E19445E9F96E}" destId="{7CEE3D75-9DFD-49F7-8597-6C5ADBB753D8}" srcOrd="6" destOrd="0" presId="urn:microsoft.com/office/officeart/2011/layout/HexagonRadial"/>
    <dgm:cxn modelId="{E6BB66B2-D356-4BAB-86D7-9DDFE82A4833}" type="presParOf" srcId="{784DC1AD-2DCA-466C-9201-E19445E9F96E}" destId="{A58DD4A4-46EA-435A-A008-FDDFA3128DD6}" srcOrd="7" destOrd="0" presId="urn:microsoft.com/office/officeart/2011/layout/HexagonRadial"/>
    <dgm:cxn modelId="{8B44AF93-7654-4908-9F25-F5E6C30F374A}" type="presParOf" srcId="{A58DD4A4-46EA-435A-A008-FDDFA3128DD6}" destId="{0DB7149A-3B22-42B0-B62A-8D7B59082CE0}" srcOrd="0" destOrd="0" presId="urn:microsoft.com/office/officeart/2011/layout/HexagonRadial"/>
    <dgm:cxn modelId="{603C3D0C-1A6A-4BED-9B17-35E12BB704E7}" type="presParOf" srcId="{784DC1AD-2DCA-466C-9201-E19445E9F96E}" destId="{E681CB8F-9C91-41AE-86C5-9111B9D79B55}" srcOrd="8" destOrd="0" presId="urn:microsoft.com/office/officeart/2011/layout/HexagonRadial"/>
    <dgm:cxn modelId="{09D7E7EC-807F-445B-BB00-0F28CE5C5C44}" type="presParOf" srcId="{784DC1AD-2DCA-466C-9201-E19445E9F96E}" destId="{E06B03EB-4781-4FC5-A1D8-15DAC2C025F9}" srcOrd="9" destOrd="0" presId="urn:microsoft.com/office/officeart/2011/layout/HexagonRadial"/>
    <dgm:cxn modelId="{0D62B0C5-8A0B-42A4-ABA5-E7C878AF52F1}" type="presParOf" srcId="{E06B03EB-4781-4FC5-A1D8-15DAC2C025F9}" destId="{79B85820-9578-4DB0-A83B-9F009CEF0BA4}" srcOrd="0" destOrd="0" presId="urn:microsoft.com/office/officeart/2011/layout/HexagonRadial"/>
    <dgm:cxn modelId="{19838A0E-CB9D-494D-B32D-EF51313C53E9}" type="presParOf" srcId="{784DC1AD-2DCA-466C-9201-E19445E9F96E}" destId="{1A86EE69-6ACD-4C9C-9DEF-69F5F50B5BDD}" srcOrd="10" destOrd="0" presId="urn:microsoft.com/office/officeart/2011/layout/HexagonRadial"/>
    <dgm:cxn modelId="{7CDB2B93-1596-4D48-B525-332E4E19954F}" type="presParOf" srcId="{784DC1AD-2DCA-466C-9201-E19445E9F96E}" destId="{5CEB2723-84CF-4B42-AAEB-1161B63B9B76}" srcOrd="11" destOrd="0" presId="urn:microsoft.com/office/officeart/2011/layout/HexagonRadial"/>
    <dgm:cxn modelId="{5C314B24-4625-48A0-A1F4-26F7CACE33DA}" type="presParOf" srcId="{5CEB2723-84CF-4B42-AAEB-1161B63B9B76}" destId="{C4F316EC-0672-4F72-939A-975AF16E27CD}" srcOrd="0" destOrd="0" presId="urn:microsoft.com/office/officeart/2011/layout/HexagonRadial"/>
    <dgm:cxn modelId="{6AE4CFBA-2AF6-4895-9614-CDADFEF59F61}" type="presParOf" srcId="{784DC1AD-2DCA-466C-9201-E19445E9F96E}" destId="{2988EC69-509B-490A-BD36-6052C9E48202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6268F5-B323-4655-ADC0-9CB75B7F2599}" type="doc">
      <dgm:prSet loTypeId="urn:microsoft.com/office/officeart/2005/8/layout/vProcess5" loCatId="process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09BBBD20-5FFE-4544-9667-393676D0ED10}">
      <dgm:prSet phldrT="[Text]" phldr="0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Poster for participants</a:t>
          </a:r>
        </a:p>
      </dgm:t>
    </dgm:pt>
    <dgm:pt modelId="{5765146D-8630-4A9A-872D-9720A514F859}" type="parTrans" cxnId="{E16729F0-B80E-487D-A61E-BD14D2D6EECD}">
      <dgm:prSet/>
      <dgm:spPr/>
      <dgm:t>
        <a:bodyPr/>
        <a:lstStyle/>
        <a:p>
          <a:endParaRPr lang="en-GB"/>
        </a:p>
      </dgm:t>
    </dgm:pt>
    <dgm:pt modelId="{DC6513F3-DC0E-429B-9872-60D1B46AFCFF}" type="sibTrans" cxnId="{E16729F0-B80E-487D-A61E-BD14D2D6EECD}">
      <dgm:prSet/>
      <dgm:spPr/>
      <dgm:t>
        <a:bodyPr/>
        <a:lstStyle/>
        <a:p>
          <a:endParaRPr lang="en-GB"/>
        </a:p>
      </dgm:t>
    </dgm:pt>
    <dgm:pt modelId="{A256FDEF-3675-44E3-BC34-C2628ADF9F25}">
      <dgm:prSet phldrT="[Text]" phldr="0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Questionnaire</a:t>
          </a:r>
        </a:p>
      </dgm:t>
    </dgm:pt>
    <dgm:pt modelId="{14C96409-F9F7-429D-BA60-6E587221BDE2}" type="parTrans" cxnId="{60B480C3-59A2-42D9-AA8C-3F996733B708}">
      <dgm:prSet/>
      <dgm:spPr/>
      <dgm:t>
        <a:bodyPr/>
        <a:lstStyle/>
        <a:p>
          <a:endParaRPr lang="en-GB"/>
        </a:p>
      </dgm:t>
    </dgm:pt>
    <dgm:pt modelId="{6B6D46A3-B568-4603-8876-DA5683845021}" type="sibTrans" cxnId="{60B480C3-59A2-42D9-AA8C-3F996733B708}">
      <dgm:prSet/>
      <dgm:spPr/>
      <dgm:t>
        <a:bodyPr/>
        <a:lstStyle/>
        <a:p>
          <a:endParaRPr lang="en-GB"/>
        </a:p>
      </dgm:t>
    </dgm:pt>
    <dgm:pt modelId="{7969C5F7-B267-4EF2-9BF8-15DD734CFDA7}">
      <dgm:prSet phldrT="[Text]" phldr="0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Pre VHI – 10 </a:t>
          </a:r>
        </a:p>
      </dgm:t>
    </dgm:pt>
    <dgm:pt modelId="{BEBF700F-11DD-411E-A5C8-0DC5298BDA54}" type="parTrans" cxnId="{AF961FD6-ACFE-42D4-A14B-E1CECB6F6348}">
      <dgm:prSet/>
      <dgm:spPr/>
      <dgm:t>
        <a:bodyPr/>
        <a:lstStyle/>
        <a:p>
          <a:endParaRPr lang="en-GB"/>
        </a:p>
      </dgm:t>
    </dgm:pt>
    <dgm:pt modelId="{B3EBF7B5-68A3-48A2-86FB-1C99B3F0C8CE}" type="sibTrans" cxnId="{AF961FD6-ACFE-42D4-A14B-E1CECB6F6348}">
      <dgm:prSet/>
      <dgm:spPr/>
      <dgm:t>
        <a:bodyPr/>
        <a:lstStyle/>
        <a:p>
          <a:endParaRPr lang="en-GB"/>
        </a:p>
      </dgm:t>
    </dgm:pt>
    <dgm:pt modelId="{F5F921E8-EB2C-46B5-8FD4-07ED8FA97DC1}">
      <dgm:prSet phldrT="[Text]" phldr="0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8 Week Programme with reflective diary and teacher observations</a:t>
          </a:r>
        </a:p>
      </dgm:t>
    </dgm:pt>
    <dgm:pt modelId="{49347EDC-E522-4FC7-8FE2-02273277E60F}" type="parTrans" cxnId="{59A0AF16-978E-4A40-ADB0-C069B1213605}">
      <dgm:prSet/>
      <dgm:spPr/>
      <dgm:t>
        <a:bodyPr/>
        <a:lstStyle/>
        <a:p>
          <a:endParaRPr lang="en-GB"/>
        </a:p>
      </dgm:t>
    </dgm:pt>
    <dgm:pt modelId="{ACFAFA9B-6A18-49D8-ADD2-21DC468982D5}" type="sibTrans" cxnId="{59A0AF16-978E-4A40-ADB0-C069B1213605}">
      <dgm:prSet/>
      <dgm:spPr/>
      <dgm:t>
        <a:bodyPr/>
        <a:lstStyle/>
        <a:p>
          <a:endParaRPr lang="en-GB"/>
        </a:p>
      </dgm:t>
    </dgm:pt>
    <dgm:pt modelId="{43E4B73F-2216-473C-903A-80940697A27B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Post VHI- 10 </a:t>
          </a:r>
        </a:p>
      </dgm:t>
    </dgm:pt>
    <dgm:pt modelId="{369CF6DC-44DA-4F5D-9151-8E7267B19A19}" type="sibTrans" cxnId="{83162F98-6138-41EF-A4CE-E160EE57E8C5}">
      <dgm:prSet/>
      <dgm:spPr/>
      <dgm:t>
        <a:bodyPr/>
        <a:lstStyle/>
        <a:p>
          <a:endParaRPr lang="en-GB"/>
        </a:p>
      </dgm:t>
    </dgm:pt>
    <dgm:pt modelId="{F08D020F-3327-4C0D-8810-5B75D382F1E0}" type="parTrans" cxnId="{83162F98-6138-41EF-A4CE-E160EE57E8C5}">
      <dgm:prSet/>
      <dgm:spPr/>
      <dgm:t>
        <a:bodyPr/>
        <a:lstStyle/>
        <a:p>
          <a:endParaRPr lang="en-GB"/>
        </a:p>
      </dgm:t>
    </dgm:pt>
    <dgm:pt modelId="{942B9859-B222-48C2-BE62-9910BD2A19CC}" type="pres">
      <dgm:prSet presAssocID="{6D6268F5-B323-4655-ADC0-9CB75B7F2599}" presName="outerComposite" presStyleCnt="0">
        <dgm:presLayoutVars>
          <dgm:chMax val="5"/>
          <dgm:dir/>
          <dgm:resizeHandles val="exact"/>
        </dgm:presLayoutVars>
      </dgm:prSet>
      <dgm:spPr/>
    </dgm:pt>
    <dgm:pt modelId="{3B56002B-EB2A-49EA-996A-EB442AA9C02A}" type="pres">
      <dgm:prSet presAssocID="{6D6268F5-B323-4655-ADC0-9CB75B7F2599}" presName="dummyMaxCanvas" presStyleCnt="0">
        <dgm:presLayoutVars/>
      </dgm:prSet>
      <dgm:spPr/>
    </dgm:pt>
    <dgm:pt modelId="{B1EDCD8E-06FE-4737-ACE9-38716998AC4F}" type="pres">
      <dgm:prSet presAssocID="{6D6268F5-B323-4655-ADC0-9CB75B7F2599}" presName="FiveNodes_1" presStyleLbl="node1" presStyleIdx="0" presStyleCnt="5" custLinFactNeighborX="658" custLinFactNeighborY="4521">
        <dgm:presLayoutVars>
          <dgm:bulletEnabled val="1"/>
        </dgm:presLayoutVars>
      </dgm:prSet>
      <dgm:spPr/>
    </dgm:pt>
    <dgm:pt modelId="{F66A479F-7398-425C-AB2B-2D08488398B1}" type="pres">
      <dgm:prSet presAssocID="{6D6268F5-B323-4655-ADC0-9CB75B7F2599}" presName="FiveNodes_2" presStyleLbl="node1" presStyleIdx="1" presStyleCnt="5" custLinFactNeighborX="333">
        <dgm:presLayoutVars>
          <dgm:bulletEnabled val="1"/>
        </dgm:presLayoutVars>
      </dgm:prSet>
      <dgm:spPr/>
    </dgm:pt>
    <dgm:pt modelId="{7F15E0F6-FA9A-407E-9956-22D0276BE2BF}" type="pres">
      <dgm:prSet presAssocID="{6D6268F5-B323-4655-ADC0-9CB75B7F2599}" presName="FiveNodes_3" presStyleLbl="node1" presStyleIdx="2" presStyleCnt="5">
        <dgm:presLayoutVars>
          <dgm:bulletEnabled val="1"/>
        </dgm:presLayoutVars>
      </dgm:prSet>
      <dgm:spPr/>
    </dgm:pt>
    <dgm:pt modelId="{F3D0820D-B236-4688-9B9D-F015B1E73CE9}" type="pres">
      <dgm:prSet presAssocID="{6D6268F5-B323-4655-ADC0-9CB75B7F2599}" presName="FiveNodes_4" presStyleLbl="node1" presStyleIdx="3" presStyleCnt="5">
        <dgm:presLayoutVars>
          <dgm:bulletEnabled val="1"/>
        </dgm:presLayoutVars>
      </dgm:prSet>
      <dgm:spPr/>
    </dgm:pt>
    <dgm:pt modelId="{9E9AD134-53AE-4748-AC68-322A562E11E1}" type="pres">
      <dgm:prSet presAssocID="{6D6268F5-B323-4655-ADC0-9CB75B7F2599}" presName="FiveNodes_5" presStyleLbl="node1" presStyleIdx="4" presStyleCnt="5">
        <dgm:presLayoutVars>
          <dgm:bulletEnabled val="1"/>
        </dgm:presLayoutVars>
      </dgm:prSet>
      <dgm:spPr/>
    </dgm:pt>
    <dgm:pt modelId="{09FAA4FA-27C0-439B-9A5C-485D9441A1C1}" type="pres">
      <dgm:prSet presAssocID="{6D6268F5-B323-4655-ADC0-9CB75B7F2599}" presName="FiveConn_1-2" presStyleLbl="fgAccFollowNode1" presStyleIdx="0" presStyleCnt="4">
        <dgm:presLayoutVars>
          <dgm:bulletEnabled val="1"/>
        </dgm:presLayoutVars>
      </dgm:prSet>
      <dgm:spPr/>
    </dgm:pt>
    <dgm:pt modelId="{2D8AD848-B1DE-4D4A-B9D8-00BC16C80682}" type="pres">
      <dgm:prSet presAssocID="{6D6268F5-B323-4655-ADC0-9CB75B7F2599}" presName="FiveConn_2-3" presStyleLbl="fgAccFollowNode1" presStyleIdx="1" presStyleCnt="4">
        <dgm:presLayoutVars>
          <dgm:bulletEnabled val="1"/>
        </dgm:presLayoutVars>
      </dgm:prSet>
      <dgm:spPr/>
    </dgm:pt>
    <dgm:pt modelId="{13A59D59-A80A-4B81-93B1-B7B093AE4C1E}" type="pres">
      <dgm:prSet presAssocID="{6D6268F5-B323-4655-ADC0-9CB75B7F2599}" presName="FiveConn_3-4" presStyleLbl="fgAccFollowNode1" presStyleIdx="2" presStyleCnt="4">
        <dgm:presLayoutVars>
          <dgm:bulletEnabled val="1"/>
        </dgm:presLayoutVars>
      </dgm:prSet>
      <dgm:spPr/>
    </dgm:pt>
    <dgm:pt modelId="{EC842AA2-76C9-4658-AACB-AB66EFA48A94}" type="pres">
      <dgm:prSet presAssocID="{6D6268F5-B323-4655-ADC0-9CB75B7F2599}" presName="FiveConn_4-5" presStyleLbl="fgAccFollowNode1" presStyleIdx="3" presStyleCnt="4">
        <dgm:presLayoutVars>
          <dgm:bulletEnabled val="1"/>
        </dgm:presLayoutVars>
      </dgm:prSet>
      <dgm:spPr/>
    </dgm:pt>
    <dgm:pt modelId="{D79CA921-77FE-4032-A59E-404AEF74C25D}" type="pres">
      <dgm:prSet presAssocID="{6D6268F5-B323-4655-ADC0-9CB75B7F2599}" presName="FiveNodes_1_text" presStyleLbl="node1" presStyleIdx="4" presStyleCnt="5">
        <dgm:presLayoutVars>
          <dgm:bulletEnabled val="1"/>
        </dgm:presLayoutVars>
      </dgm:prSet>
      <dgm:spPr/>
    </dgm:pt>
    <dgm:pt modelId="{B1D9C4DA-B3E2-4C7E-9A69-521B54EFFEDE}" type="pres">
      <dgm:prSet presAssocID="{6D6268F5-B323-4655-ADC0-9CB75B7F2599}" presName="FiveNodes_2_text" presStyleLbl="node1" presStyleIdx="4" presStyleCnt="5">
        <dgm:presLayoutVars>
          <dgm:bulletEnabled val="1"/>
        </dgm:presLayoutVars>
      </dgm:prSet>
      <dgm:spPr/>
    </dgm:pt>
    <dgm:pt modelId="{86EEBD44-A8D4-4982-8DBA-39917FA2D253}" type="pres">
      <dgm:prSet presAssocID="{6D6268F5-B323-4655-ADC0-9CB75B7F2599}" presName="FiveNodes_3_text" presStyleLbl="node1" presStyleIdx="4" presStyleCnt="5">
        <dgm:presLayoutVars>
          <dgm:bulletEnabled val="1"/>
        </dgm:presLayoutVars>
      </dgm:prSet>
      <dgm:spPr/>
    </dgm:pt>
    <dgm:pt modelId="{17736B2E-5643-45CB-B0BC-DE6D290FAD08}" type="pres">
      <dgm:prSet presAssocID="{6D6268F5-B323-4655-ADC0-9CB75B7F2599}" presName="FiveNodes_4_text" presStyleLbl="node1" presStyleIdx="4" presStyleCnt="5">
        <dgm:presLayoutVars>
          <dgm:bulletEnabled val="1"/>
        </dgm:presLayoutVars>
      </dgm:prSet>
      <dgm:spPr/>
    </dgm:pt>
    <dgm:pt modelId="{BBCF3209-843C-4ED7-A54C-694C8BBAD3EA}" type="pres">
      <dgm:prSet presAssocID="{6D6268F5-B323-4655-ADC0-9CB75B7F259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C04B506-B2A4-4A10-8BA0-49FC513AFBE3}" type="presOf" srcId="{43E4B73F-2216-473C-903A-80940697A27B}" destId="{BBCF3209-843C-4ED7-A54C-694C8BBAD3EA}" srcOrd="1" destOrd="0" presId="urn:microsoft.com/office/officeart/2005/8/layout/vProcess5"/>
    <dgm:cxn modelId="{59A0AF16-978E-4A40-ADB0-C069B1213605}" srcId="{6D6268F5-B323-4655-ADC0-9CB75B7F2599}" destId="{F5F921E8-EB2C-46B5-8FD4-07ED8FA97DC1}" srcOrd="3" destOrd="0" parTransId="{49347EDC-E522-4FC7-8FE2-02273277E60F}" sibTransId="{ACFAFA9B-6A18-49D8-ADD2-21DC468982D5}"/>
    <dgm:cxn modelId="{3325F620-8352-446A-B0E3-B988987DA5E3}" type="presOf" srcId="{43E4B73F-2216-473C-903A-80940697A27B}" destId="{9E9AD134-53AE-4748-AC68-322A562E11E1}" srcOrd="0" destOrd="0" presId="urn:microsoft.com/office/officeart/2005/8/layout/vProcess5"/>
    <dgm:cxn modelId="{EDF3F227-E279-44FF-817E-662E0E813EA6}" type="presOf" srcId="{B3EBF7B5-68A3-48A2-86FB-1C99B3F0C8CE}" destId="{13A59D59-A80A-4B81-93B1-B7B093AE4C1E}" srcOrd="0" destOrd="0" presId="urn:microsoft.com/office/officeart/2005/8/layout/vProcess5"/>
    <dgm:cxn modelId="{6A2E6532-C567-4F41-8C59-7F87B5415C9B}" type="presOf" srcId="{DC6513F3-DC0E-429B-9872-60D1B46AFCFF}" destId="{09FAA4FA-27C0-439B-9A5C-485D9441A1C1}" srcOrd="0" destOrd="0" presId="urn:microsoft.com/office/officeart/2005/8/layout/vProcess5"/>
    <dgm:cxn modelId="{8D1CFA6D-685E-4434-8E30-DC17FEB9B58C}" type="presOf" srcId="{7969C5F7-B267-4EF2-9BF8-15DD734CFDA7}" destId="{86EEBD44-A8D4-4982-8DBA-39917FA2D253}" srcOrd="1" destOrd="0" presId="urn:microsoft.com/office/officeart/2005/8/layout/vProcess5"/>
    <dgm:cxn modelId="{D686644F-52A2-478E-B7DC-EF9A56955343}" type="presOf" srcId="{6D6268F5-B323-4655-ADC0-9CB75B7F2599}" destId="{942B9859-B222-48C2-BE62-9910BD2A19CC}" srcOrd="0" destOrd="0" presId="urn:microsoft.com/office/officeart/2005/8/layout/vProcess5"/>
    <dgm:cxn modelId="{12B98352-73C2-4876-AC30-B8BAEABF93E4}" type="presOf" srcId="{F5F921E8-EB2C-46B5-8FD4-07ED8FA97DC1}" destId="{F3D0820D-B236-4688-9B9D-F015B1E73CE9}" srcOrd="0" destOrd="0" presId="urn:microsoft.com/office/officeart/2005/8/layout/vProcess5"/>
    <dgm:cxn modelId="{8C436A54-994F-4E44-984B-100508F6B42A}" type="presOf" srcId="{ACFAFA9B-6A18-49D8-ADD2-21DC468982D5}" destId="{EC842AA2-76C9-4658-AACB-AB66EFA48A94}" srcOrd="0" destOrd="0" presId="urn:microsoft.com/office/officeart/2005/8/layout/vProcess5"/>
    <dgm:cxn modelId="{16DA5682-92A2-4D69-A11C-361310FE3F0C}" type="presOf" srcId="{6B6D46A3-B568-4603-8876-DA5683845021}" destId="{2D8AD848-B1DE-4D4A-B9D8-00BC16C80682}" srcOrd="0" destOrd="0" presId="urn:microsoft.com/office/officeart/2005/8/layout/vProcess5"/>
    <dgm:cxn modelId="{C6728D87-1CBA-417F-A6BA-5FC36EEE930B}" type="presOf" srcId="{09BBBD20-5FFE-4544-9667-393676D0ED10}" destId="{B1EDCD8E-06FE-4737-ACE9-38716998AC4F}" srcOrd="0" destOrd="0" presId="urn:microsoft.com/office/officeart/2005/8/layout/vProcess5"/>
    <dgm:cxn modelId="{FCEE008B-DB6B-4389-B312-FC7E03200733}" type="presOf" srcId="{F5F921E8-EB2C-46B5-8FD4-07ED8FA97DC1}" destId="{17736B2E-5643-45CB-B0BC-DE6D290FAD08}" srcOrd="1" destOrd="0" presId="urn:microsoft.com/office/officeart/2005/8/layout/vProcess5"/>
    <dgm:cxn modelId="{83162F98-6138-41EF-A4CE-E160EE57E8C5}" srcId="{6D6268F5-B323-4655-ADC0-9CB75B7F2599}" destId="{43E4B73F-2216-473C-903A-80940697A27B}" srcOrd="4" destOrd="0" parTransId="{F08D020F-3327-4C0D-8810-5B75D382F1E0}" sibTransId="{369CF6DC-44DA-4F5D-9151-8E7267B19A19}"/>
    <dgm:cxn modelId="{8B5CF39E-E2BB-44C3-BA9B-683D8A757D18}" type="presOf" srcId="{7969C5F7-B267-4EF2-9BF8-15DD734CFDA7}" destId="{7F15E0F6-FA9A-407E-9956-22D0276BE2BF}" srcOrd="0" destOrd="0" presId="urn:microsoft.com/office/officeart/2005/8/layout/vProcess5"/>
    <dgm:cxn modelId="{9F4856B4-2D46-4C01-A830-F7B8A94DDFE9}" type="presOf" srcId="{A256FDEF-3675-44E3-BC34-C2628ADF9F25}" destId="{F66A479F-7398-425C-AB2B-2D08488398B1}" srcOrd="0" destOrd="0" presId="urn:microsoft.com/office/officeart/2005/8/layout/vProcess5"/>
    <dgm:cxn modelId="{0254D5B5-9315-40B4-93E7-975D51652CEC}" type="presOf" srcId="{A256FDEF-3675-44E3-BC34-C2628ADF9F25}" destId="{B1D9C4DA-B3E2-4C7E-9A69-521B54EFFEDE}" srcOrd="1" destOrd="0" presId="urn:microsoft.com/office/officeart/2005/8/layout/vProcess5"/>
    <dgm:cxn modelId="{60B480C3-59A2-42D9-AA8C-3F996733B708}" srcId="{6D6268F5-B323-4655-ADC0-9CB75B7F2599}" destId="{A256FDEF-3675-44E3-BC34-C2628ADF9F25}" srcOrd="1" destOrd="0" parTransId="{14C96409-F9F7-429D-BA60-6E587221BDE2}" sibTransId="{6B6D46A3-B568-4603-8876-DA5683845021}"/>
    <dgm:cxn modelId="{AF961FD6-ACFE-42D4-A14B-E1CECB6F6348}" srcId="{6D6268F5-B323-4655-ADC0-9CB75B7F2599}" destId="{7969C5F7-B267-4EF2-9BF8-15DD734CFDA7}" srcOrd="2" destOrd="0" parTransId="{BEBF700F-11DD-411E-A5C8-0DC5298BDA54}" sibTransId="{B3EBF7B5-68A3-48A2-86FB-1C99B3F0C8CE}"/>
    <dgm:cxn modelId="{E16729F0-B80E-487D-A61E-BD14D2D6EECD}" srcId="{6D6268F5-B323-4655-ADC0-9CB75B7F2599}" destId="{09BBBD20-5FFE-4544-9667-393676D0ED10}" srcOrd="0" destOrd="0" parTransId="{5765146D-8630-4A9A-872D-9720A514F859}" sibTransId="{DC6513F3-DC0E-429B-9872-60D1B46AFCFF}"/>
    <dgm:cxn modelId="{8C21DBF8-FDF4-4AE6-A8DB-B876A24CFD42}" type="presOf" srcId="{09BBBD20-5FFE-4544-9667-393676D0ED10}" destId="{D79CA921-77FE-4032-A59E-404AEF74C25D}" srcOrd="1" destOrd="0" presId="urn:microsoft.com/office/officeart/2005/8/layout/vProcess5"/>
    <dgm:cxn modelId="{070599F9-A3F2-4590-B3C7-42E110F07BEB}" type="presParOf" srcId="{942B9859-B222-48C2-BE62-9910BD2A19CC}" destId="{3B56002B-EB2A-49EA-996A-EB442AA9C02A}" srcOrd="0" destOrd="0" presId="urn:microsoft.com/office/officeart/2005/8/layout/vProcess5"/>
    <dgm:cxn modelId="{2C6EE67B-DA36-4F54-82D0-03B1EFB80501}" type="presParOf" srcId="{942B9859-B222-48C2-BE62-9910BD2A19CC}" destId="{B1EDCD8E-06FE-4737-ACE9-38716998AC4F}" srcOrd="1" destOrd="0" presId="urn:microsoft.com/office/officeart/2005/8/layout/vProcess5"/>
    <dgm:cxn modelId="{6937FF43-2163-4F21-828E-DEA10D5804E9}" type="presParOf" srcId="{942B9859-B222-48C2-BE62-9910BD2A19CC}" destId="{F66A479F-7398-425C-AB2B-2D08488398B1}" srcOrd="2" destOrd="0" presId="urn:microsoft.com/office/officeart/2005/8/layout/vProcess5"/>
    <dgm:cxn modelId="{0FCDCBF7-6EA6-4F9C-A2E3-1F62FABF0710}" type="presParOf" srcId="{942B9859-B222-48C2-BE62-9910BD2A19CC}" destId="{7F15E0F6-FA9A-407E-9956-22D0276BE2BF}" srcOrd="3" destOrd="0" presId="urn:microsoft.com/office/officeart/2005/8/layout/vProcess5"/>
    <dgm:cxn modelId="{35FF5763-75FB-4809-ABB7-C97E58DA2706}" type="presParOf" srcId="{942B9859-B222-48C2-BE62-9910BD2A19CC}" destId="{F3D0820D-B236-4688-9B9D-F015B1E73CE9}" srcOrd="4" destOrd="0" presId="urn:microsoft.com/office/officeart/2005/8/layout/vProcess5"/>
    <dgm:cxn modelId="{11674B8D-D641-4FD4-8797-F8A051B14060}" type="presParOf" srcId="{942B9859-B222-48C2-BE62-9910BD2A19CC}" destId="{9E9AD134-53AE-4748-AC68-322A562E11E1}" srcOrd="5" destOrd="0" presId="urn:microsoft.com/office/officeart/2005/8/layout/vProcess5"/>
    <dgm:cxn modelId="{4D29DF8C-E9F7-460D-80BB-ED1F31859CDA}" type="presParOf" srcId="{942B9859-B222-48C2-BE62-9910BD2A19CC}" destId="{09FAA4FA-27C0-439B-9A5C-485D9441A1C1}" srcOrd="6" destOrd="0" presId="urn:microsoft.com/office/officeart/2005/8/layout/vProcess5"/>
    <dgm:cxn modelId="{F28E4A87-A315-40CD-9A4A-C128CE2E531F}" type="presParOf" srcId="{942B9859-B222-48C2-BE62-9910BD2A19CC}" destId="{2D8AD848-B1DE-4D4A-B9D8-00BC16C80682}" srcOrd="7" destOrd="0" presId="urn:microsoft.com/office/officeart/2005/8/layout/vProcess5"/>
    <dgm:cxn modelId="{A441928D-6F9E-4755-9924-67D91DB1991F}" type="presParOf" srcId="{942B9859-B222-48C2-BE62-9910BD2A19CC}" destId="{13A59D59-A80A-4B81-93B1-B7B093AE4C1E}" srcOrd="8" destOrd="0" presId="urn:microsoft.com/office/officeart/2005/8/layout/vProcess5"/>
    <dgm:cxn modelId="{223AB69F-D0DB-4711-9BEB-A74D534AF5DB}" type="presParOf" srcId="{942B9859-B222-48C2-BE62-9910BD2A19CC}" destId="{EC842AA2-76C9-4658-AACB-AB66EFA48A94}" srcOrd="9" destOrd="0" presId="urn:microsoft.com/office/officeart/2005/8/layout/vProcess5"/>
    <dgm:cxn modelId="{7186BB07-B21F-4079-93F7-2DFF32AFA046}" type="presParOf" srcId="{942B9859-B222-48C2-BE62-9910BD2A19CC}" destId="{D79CA921-77FE-4032-A59E-404AEF74C25D}" srcOrd="10" destOrd="0" presId="urn:microsoft.com/office/officeart/2005/8/layout/vProcess5"/>
    <dgm:cxn modelId="{0D0B57AB-D759-4021-985D-E7A1A89FCDB7}" type="presParOf" srcId="{942B9859-B222-48C2-BE62-9910BD2A19CC}" destId="{B1D9C4DA-B3E2-4C7E-9A69-521B54EFFEDE}" srcOrd="11" destOrd="0" presId="urn:microsoft.com/office/officeart/2005/8/layout/vProcess5"/>
    <dgm:cxn modelId="{E4362DB1-DCB1-4B49-938E-F958893756E9}" type="presParOf" srcId="{942B9859-B222-48C2-BE62-9910BD2A19CC}" destId="{86EEBD44-A8D4-4982-8DBA-39917FA2D253}" srcOrd="12" destOrd="0" presId="urn:microsoft.com/office/officeart/2005/8/layout/vProcess5"/>
    <dgm:cxn modelId="{95B83150-3FAE-4CCE-82C2-6A7499D7EC3B}" type="presParOf" srcId="{942B9859-B222-48C2-BE62-9910BD2A19CC}" destId="{17736B2E-5643-45CB-B0BC-DE6D290FAD08}" srcOrd="13" destOrd="0" presId="urn:microsoft.com/office/officeart/2005/8/layout/vProcess5"/>
    <dgm:cxn modelId="{688606BB-A184-4164-9623-B296A388C3CF}" type="presParOf" srcId="{942B9859-B222-48C2-BE62-9910BD2A19CC}" destId="{BBCF3209-843C-4ED7-A54C-694C8BBAD3E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B27965-47D9-4DA6-9D43-A79F125FD7A3}" type="doc">
      <dgm:prSet loTypeId="urn:microsoft.com/office/officeart/2026/layout/SmallDotsVertical" loCatId="time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C77D7D3-EDE8-420A-A33D-08A0F8B95322}">
      <dgm:prSet phldrT="Title" phldr="0"/>
      <dgm:spPr/>
      <dgm:t>
        <a:bodyPr/>
        <a:lstStyle/>
        <a:p>
          <a:pPr>
            <a:defRPr b="1">
              <a:solidFill>
                <a:schemeClr val="accent1"/>
              </a:solidFill>
            </a:defRPr>
          </a:pPr>
          <a:r>
            <a:rPr lang="en-GB" dirty="0"/>
            <a:t>Early stage</a:t>
          </a:r>
        </a:p>
      </dgm:t>
    </dgm:pt>
    <dgm:pt modelId="{1A4251D1-4402-4B45-8DD2-0EE11D0E8B5B}" type="parTrans" cxnId="{7A679182-60C1-437F-A777-BA0243D2AFB3}">
      <dgm:prSet/>
      <dgm:spPr/>
      <dgm:t>
        <a:bodyPr/>
        <a:lstStyle/>
        <a:p>
          <a:endParaRPr lang="en-GB"/>
        </a:p>
      </dgm:t>
    </dgm:pt>
    <dgm:pt modelId="{73B032C2-0F3E-4562-AB00-34732734CABB}" type="sibTrans" cxnId="{7A679182-60C1-437F-A777-BA0243D2AFB3}">
      <dgm:prSet/>
      <dgm:spPr/>
      <dgm:t>
        <a:bodyPr/>
        <a:lstStyle/>
        <a:p>
          <a:endParaRPr lang="en-GB"/>
        </a:p>
      </dgm:t>
    </dgm:pt>
    <dgm:pt modelId="{DF8306E1-322B-419F-BC4C-2E8EB8350959}">
      <dgm:prSet phldrT="Description" phldr="0"/>
      <dgm:spPr/>
      <dgm:t>
        <a:bodyPr/>
        <a:lstStyle/>
        <a:p>
          <a:r>
            <a:rPr lang="en-GB" dirty="0"/>
            <a:t>Week 1 &amp; 2</a:t>
          </a:r>
        </a:p>
      </dgm:t>
    </dgm:pt>
    <dgm:pt modelId="{EEF22874-7919-4669-B356-21C5D14C635C}" type="parTrans" cxnId="{D8B409A0-F2C6-4B72-9D1E-89ECE9D5287C}">
      <dgm:prSet/>
      <dgm:spPr/>
      <dgm:t>
        <a:bodyPr/>
        <a:lstStyle/>
        <a:p>
          <a:endParaRPr lang="en-GB"/>
        </a:p>
      </dgm:t>
    </dgm:pt>
    <dgm:pt modelId="{C66A0673-9831-41CB-839E-0B5A0D40253A}" type="sibTrans" cxnId="{D8B409A0-F2C6-4B72-9D1E-89ECE9D5287C}">
      <dgm:prSet/>
      <dgm:spPr/>
      <dgm:t>
        <a:bodyPr/>
        <a:lstStyle/>
        <a:p>
          <a:endParaRPr lang="en-GB"/>
        </a:p>
      </dgm:t>
    </dgm:pt>
    <dgm:pt modelId="{17C6F032-1BAF-4DD9-A2AB-02CA44DF702B}">
      <dgm:prSet phldrT="Title" phldr="0"/>
      <dgm:spPr/>
      <dgm:t>
        <a:bodyPr/>
        <a:lstStyle/>
        <a:p>
          <a:pPr>
            <a:defRPr b="1">
              <a:solidFill>
                <a:schemeClr val="accent1"/>
              </a:solidFill>
            </a:defRPr>
          </a:pPr>
          <a:r>
            <a:rPr lang="en-GB" dirty="0"/>
            <a:t>Mid stage</a:t>
          </a:r>
        </a:p>
      </dgm:t>
    </dgm:pt>
    <dgm:pt modelId="{861C2E09-83A4-4A61-AFF5-22ACDEE6B634}" type="parTrans" cxnId="{1F9040FA-E3D3-4D50-BE26-26C50D08A8FF}">
      <dgm:prSet/>
      <dgm:spPr/>
      <dgm:t>
        <a:bodyPr/>
        <a:lstStyle/>
        <a:p>
          <a:endParaRPr lang="en-GB"/>
        </a:p>
      </dgm:t>
    </dgm:pt>
    <dgm:pt modelId="{DC8A3BCD-544F-4C48-BF70-5BF30F8F7225}" type="sibTrans" cxnId="{1F9040FA-E3D3-4D50-BE26-26C50D08A8FF}">
      <dgm:prSet/>
      <dgm:spPr/>
      <dgm:t>
        <a:bodyPr/>
        <a:lstStyle/>
        <a:p>
          <a:endParaRPr lang="en-GB"/>
        </a:p>
      </dgm:t>
    </dgm:pt>
    <dgm:pt modelId="{AC8B06FA-0EBC-44DA-8F72-1991C06A5E67}">
      <dgm:prSet phldrT="Description" phldr="0"/>
      <dgm:spPr/>
      <dgm:t>
        <a:bodyPr/>
        <a:lstStyle/>
        <a:p>
          <a:r>
            <a:rPr lang="en-GB" dirty="0"/>
            <a:t>Week 3-5</a:t>
          </a:r>
        </a:p>
      </dgm:t>
    </dgm:pt>
    <dgm:pt modelId="{EB2299A6-CC6C-47A8-9ABC-54ADC8DFCC47}" type="parTrans" cxnId="{61847333-AE24-4C1F-A679-5EB959CB4DEA}">
      <dgm:prSet/>
      <dgm:spPr/>
      <dgm:t>
        <a:bodyPr/>
        <a:lstStyle/>
        <a:p>
          <a:endParaRPr lang="en-GB"/>
        </a:p>
      </dgm:t>
    </dgm:pt>
    <dgm:pt modelId="{CA3DF453-2AA5-4028-8ADD-AC1BCF2C53E3}" type="sibTrans" cxnId="{61847333-AE24-4C1F-A679-5EB959CB4DEA}">
      <dgm:prSet/>
      <dgm:spPr/>
      <dgm:t>
        <a:bodyPr/>
        <a:lstStyle/>
        <a:p>
          <a:endParaRPr lang="en-GB"/>
        </a:p>
      </dgm:t>
    </dgm:pt>
    <dgm:pt modelId="{BC852EF4-0815-41F0-B7C6-007A9DE94DC8}">
      <dgm:prSet phldrT="Title" phldr="0"/>
      <dgm:spPr/>
      <dgm:t>
        <a:bodyPr/>
        <a:lstStyle/>
        <a:p>
          <a:pPr>
            <a:defRPr b="1">
              <a:solidFill>
                <a:schemeClr val="accent1"/>
              </a:solidFill>
            </a:defRPr>
          </a:pPr>
          <a:r>
            <a:rPr lang="en-GB" dirty="0"/>
            <a:t>End stage</a:t>
          </a:r>
        </a:p>
      </dgm:t>
    </dgm:pt>
    <dgm:pt modelId="{17CDE010-2D02-4B86-AD41-E3AFC530AF0E}" type="parTrans" cxnId="{5867DC6C-5AC2-4B18-B2EC-8623D30F7104}">
      <dgm:prSet/>
      <dgm:spPr/>
      <dgm:t>
        <a:bodyPr/>
        <a:lstStyle/>
        <a:p>
          <a:endParaRPr lang="en-GB"/>
        </a:p>
      </dgm:t>
    </dgm:pt>
    <dgm:pt modelId="{3F9FA88F-457E-4F5A-A70B-B68BBA6ECC9E}" type="sibTrans" cxnId="{5867DC6C-5AC2-4B18-B2EC-8623D30F7104}">
      <dgm:prSet/>
      <dgm:spPr/>
      <dgm:t>
        <a:bodyPr/>
        <a:lstStyle/>
        <a:p>
          <a:endParaRPr lang="en-GB"/>
        </a:p>
      </dgm:t>
    </dgm:pt>
    <dgm:pt modelId="{7D364F80-03E1-43D6-8BEA-83A6602D87E0}">
      <dgm:prSet phldrT="Description" phldr="0"/>
      <dgm:spPr/>
      <dgm:t>
        <a:bodyPr/>
        <a:lstStyle/>
        <a:p>
          <a:r>
            <a:rPr lang="en-GB" dirty="0"/>
            <a:t>Week 6-8</a:t>
          </a:r>
        </a:p>
      </dgm:t>
    </dgm:pt>
    <dgm:pt modelId="{B9F56FE3-9F08-4BA1-B21B-978690C9611F}" type="parTrans" cxnId="{7A9BF98F-CCFB-4038-B7EF-AD03990E4D0E}">
      <dgm:prSet/>
      <dgm:spPr/>
      <dgm:t>
        <a:bodyPr/>
        <a:lstStyle/>
        <a:p>
          <a:endParaRPr lang="en-GB"/>
        </a:p>
      </dgm:t>
    </dgm:pt>
    <dgm:pt modelId="{FADFDC02-61DA-49D7-BDBF-1CAF65AFE492}" type="sibTrans" cxnId="{7A9BF98F-CCFB-4038-B7EF-AD03990E4D0E}">
      <dgm:prSet/>
      <dgm:spPr/>
      <dgm:t>
        <a:bodyPr/>
        <a:lstStyle/>
        <a:p>
          <a:endParaRPr lang="en-GB"/>
        </a:p>
      </dgm:t>
    </dgm:pt>
    <dgm:pt modelId="{C0A92F3F-10F3-4533-9563-1161660E151E}" type="pres">
      <dgm:prSet presAssocID="{EBB27965-47D9-4DA6-9D43-A79F125FD7A3}" presName="root" presStyleCnt="0">
        <dgm:presLayoutVars>
          <dgm:dir/>
          <dgm:resizeHandles val="exact"/>
        </dgm:presLayoutVars>
      </dgm:prSet>
      <dgm:spPr/>
    </dgm:pt>
    <dgm:pt modelId="{A2C37080-18ED-4B8B-B4A5-9AA43DB12424}" type="pres">
      <dgm:prSet presAssocID="{EBB27965-47D9-4DA6-9D43-A79F125FD7A3}" presName="connLine" presStyleLbl="dkBgShp" presStyleIdx="0" presStyleCnt="1"/>
      <dgm:spPr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577025C1-06DC-464C-BC93-9C1883667FAF}" type="pres">
      <dgm:prSet presAssocID="{EBB27965-47D9-4DA6-9D43-A79F125FD7A3}" presName="itemsFlow" presStyleCnt="0"/>
      <dgm:spPr/>
    </dgm:pt>
    <dgm:pt modelId="{F22C21F5-26EC-478C-A5E8-CAB59229CAA1}" type="pres">
      <dgm:prSet presAssocID="{8C77D7D3-EDE8-420A-A33D-08A0F8B95322}" presName="item" presStyleCnt="0"/>
      <dgm:spPr/>
    </dgm:pt>
    <dgm:pt modelId="{9C67A280-27DB-424E-9B12-8C17757A8DE7}" type="pres">
      <dgm:prSet presAssocID="{8C77D7D3-EDE8-420A-A33D-08A0F8B95322}" presName="anchor" presStyleCnt="0"/>
      <dgm:spPr/>
    </dgm:pt>
    <dgm:pt modelId="{0AB0AD1A-9EC9-45C2-904E-145470A8BC6C}" type="pres">
      <dgm:prSet presAssocID="{8C77D7D3-EDE8-420A-A33D-08A0F8B95322}" presName="titleText" presStyleLbl="revTx" presStyleIdx="0" presStyleCnt="0">
        <dgm:presLayoutVars>
          <dgm:chMax val="0"/>
          <dgm:chPref val="0"/>
        </dgm:presLayoutVars>
      </dgm:prSet>
      <dgm:spPr/>
    </dgm:pt>
    <dgm:pt modelId="{5454E6A0-CFCA-4F0A-A739-88D686C9AB64}" type="pres">
      <dgm:prSet presAssocID="{8C77D7D3-EDE8-420A-A33D-08A0F8B95322}" presName="dot" presStyleLbl="node1" presStyleIdx="0" presStyleCnt="3"/>
      <dgm:spPr/>
    </dgm:pt>
    <dgm:pt modelId="{16A49956-B088-4521-8449-FC338C4373FF}" type="pres">
      <dgm:prSet presAssocID="{8C77D7D3-EDE8-420A-A33D-08A0F8B95322}" presName="descText" presStyleLbl="revTx" presStyleIdx="0" presStyleCnt="0">
        <dgm:presLayoutVars>
          <dgm:chMax val="0"/>
          <dgm:chPref val="0"/>
        </dgm:presLayoutVars>
      </dgm:prSet>
      <dgm:spPr/>
    </dgm:pt>
    <dgm:pt modelId="{DC8EFBF1-D6D7-4A11-A580-66D9EE87960E}" type="pres">
      <dgm:prSet presAssocID="{73B032C2-0F3E-4562-AB00-34732734CABB}" presName="spacer" presStyleCnt="0"/>
      <dgm:spPr/>
    </dgm:pt>
    <dgm:pt modelId="{02FA34A9-AB69-4079-A573-C671F5DAC6FA}" type="pres">
      <dgm:prSet presAssocID="{17C6F032-1BAF-4DD9-A2AB-02CA44DF702B}" presName="item" presStyleCnt="0"/>
      <dgm:spPr/>
    </dgm:pt>
    <dgm:pt modelId="{AFA2B438-3F1F-44A3-8EED-C650587D42E2}" type="pres">
      <dgm:prSet presAssocID="{17C6F032-1BAF-4DD9-A2AB-02CA44DF702B}" presName="anchor" presStyleCnt="0"/>
      <dgm:spPr/>
    </dgm:pt>
    <dgm:pt modelId="{79B35484-27B7-415A-825B-F9C6F4D4BC29}" type="pres">
      <dgm:prSet presAssocID="{17C6F032-1BAF-4DD9-A2AB-02CA44DF702B}" presName="titleText" presStyleLbl="revTx" presStyleIdx="0" presStyleCnt="0">
        <dgm:presLayoutVars>
          <dgm:chMax val="0"/>
          <dgm:chPref val="0"/>
        </dgm:presLayoutVars>
      </dgm:prSet>
      <dgm:spPr/>
    </dgm:pt>
    <dgm:pt modelId="{566ADA28-90F8-4307-A94F-C19E678142C0}" type="pres">
      <dgm:prSet presAssocID="{17C6F032-1BAF-4DD9-A2AB-02CA44DF702B}" presName="dot" presStyleLbl="node1" presStyleIdx="1" presStyleCnt="3"/>
      <dgm:spPr/>
    </dgm:pt>
    <dgm:pt modelId="{520A4BED-A5EB-42EF-B1F9-FBB358625DF0}" type="pres">
      <dgm:prSet presAssocID="{17C6F032-1BAF-4DD9-A2AB-02CA44DF702B}" presName="descText" presStyleLbl="revTx" presStyleIdx="0" presStyleCnt="0">
        <dgm:presLayoutVars>
          <dgm:chMax val="0"/>
          <dgm:chPref val="0"/>
        </dgm:presLayoutVars>
      </dgm:prSet>
      <dgm:spPr/>
    </dgm:pt>
    <dgm:pt modelId="{0100690F-82F5-4760-B1CC-05966BD63534}" type="pres">
      <dgm:prSet presAssocID="{DC8A3BCD-544F-4C48-BF70-5BF30F8F7225}" presName="spacer" presStyleCnt="0"/>
      <dgm:spPr/>
    </dgm:pt>
    <dgm:pt modelId="{CA5B57FD-EE52-4908-9100-CDBB92527BB1}" type="pres">
      <dgm:prSet presAssocID="{BC852EF4-0815-41F0-B7C6-007A9DE94DC8}" presName="item" presStyleCnt="0"/>
      <dgm:spPr/>
    </dgm:pt>
    <dgm:pt modelId="{2DFE74E8-DC84-46FE-96E2-7163A22E3646}" type="pres">
      <dgm:prSet presAssocID="{BC852EF4-0815-41F0-B7C6-007A9DE94DC8}" presName="anchor" presStyleCnt="0"/>
      <dgm:spPr/>
    </dgm:pt>
    <dgm:pt modelId="{66B20C5B-6CAD-4FC2-8460-61C12EB07621}" type="pres">
      <dgm:prSet presAssocID="{BC852EF4-0815-41F0-B7C6-007A9DE94DC8}" presName="titleText" presStyleLbl="revTx" presStyleIdx="0" presStyleCnt="0">
        <dgm:presLayoutVars>
          <dgm:chMax val="0"/>
          <dgm:chPref val="0"/>
        </dgm:presLayoutVars>
      </dgm:prSet>
      <dgm:spPr/>
    </dgm:pt>
    <dgm:pt modelId="{4752998B-E6BF-45FA-914A-8D6C3C294A71}" type="pres">
      <dgm:prSet presAssocID="{BC852EF4-0815-41F0-B7C6-007A9DE94DC8}" presName="dot" presStyleLbl="node1" presStyleIdx="2" presStyleCnt="3"/>
      <dgm:spPr/>
    </dgm:pt>
    <dgm:pt modelId="{B5AD0BEB-7BFE-4747-BD95-55AE4D35AB6D}" type="pres">
      <dgm:prSet presAssocID="{BC852EF4-0815-41F0-B7C6-007A9DE94DC8}" presName="descText" presStyleLbl="revTx" presStyleIdx="0" presStyleCnt="0">
        <dgm:presLayoutVars>
          <dgm:chMax val="0"/>
          <dgm:chPref val="0"/>
        </dgm:presLayoutVars>
      </dgm:prSet>
      <dgm:spPr/>
    </dgm:pt>
  </dgm:ptLst>
  <dgm:cxnLst>
    <dgm:cxn modelId="{8699B608-0B6E-41EF-AE49-5EC022A0A2E9}" type="presOf" srcId="{EBB27965-47D9-4DA6-9D43-A79F125FD7A3}" destId="{C0A92F3F-10F3-4533-9563-1161660E151E}" srcOrd="0" destOrd="0" presId="urn:microsoft.com/office/officeart/2026/layout/SmallDotsVertical"/>
    <dgm:cxn modelId="{61847333-AE24-4C1F-A679-5EB959CB4DEA}" srcId="{17C6F032-1BAF-4DD9-A2AB-02CA44DF702B}" destId="{AC8B06FA-0EBC-44DA-8F72-1991C06A5E67}" srcOrd="0" destOrd="0" parTransId="{EB2299A6-CC6C-47A8-9ABC-54ADC8DFCC47}" sibTransId="{CA3DF453-2AA5-4028-8ADD-AC1BCF2C53E3}"/>
    <dgm:cxn modelId="{FDA96A5B-C622-4B1F-99CB-8B6545FB0CE0}" type="presOf" srcId="{8C77D7D3-EDE8-420A-A33D-08A0F8B95322}" destId="{0AB0AD1A-9EC9-45C2-904E-145470A8BC6C}" srcOrd="0" destOrd="0" presId="urn:microsoft.com/office/officeart/2026/layout/SmallDotsVertical"/>
    <dgm:cxn modelId="{E0DE4F5C-4A71-49C2-9C72-92AD5D187460}" type="presOf" srcId="{BC852EF4-0815-41F0-B7C6-007A9DE94DC8}" destId="{66B20C5B-6CAD-4FC2-8460-61C12EB07621}" srcOrd="0" destOrd="0" presId="urn:microsoft.com/office/officeart/2026/layout/SmallDotsVertical"/>
    <dgm:cxn modelId="{6C85DA43-8C72-4336-ADF0-6A086176BB06}" type="presOf" srcId="{AC8B06FA-0EBC-44DA-8F72-1991C06A5E67}" destId="{520A4BED-A5EB-42EF-B1F9-FBB358625DF0}" srcOrd="0" destOrd="0" presId="urn:microsoft.com/office/officeart/2026/layout/SmallDotsVertical"/>
    <dgm:cxn modelId="{8E7E9148-4919-4084-9970-31A8F4F7FF45}" type="presOf" srcId="{7D364F80-03E1-43D6-8BEA-83A6602D87E0}" destId="{B5AD0BEB-7BFE-4747-BD95-55AE4D35AB6D}" srcOrd="0" destOrd="0" presId="urn:microsoft.com/office/officeart/2026/layout/SmallDotsVertical"/>
    <dgm:cxn modelId="{5867DC6C-5AC2-4B18-B2EC-8623D30F7104}" srcId="{EBB27965-47D9-4DA6-9D43-A79F125FD7A3}" destId="{BC852EF4-0815-41F0-B7C6-007A9DE94DC8}" srcOrd="2" destOrd="0" parTransId="{17CDE010-2D02-4B86-AD41-E3AFC530AF0E}" sibTransId="{3F9FA88F-457E-4F5A-A70B-B68BBA6ECC9E}"/>
    <dgm:cxn modelId="{7A679182-60C1-437F-A777-BA0243D2AFB3}" srcId="{EBB27965-47D9-4DA6-9D43-A79F125FD7A3}" destId="{8C77D7D3-EDE8-420A-A33D-08A0F8B95322}" srcOrd="0" destOrd="0" parTransId="{1A4251D1-4402-4B45-8DD2-0EE11D0E8B5B}" sibTransId="{73B032C2-0F3E-4562-AB00-34732734CABB}"/>
    <dgm:cxn modelId="{7A9BF98F-CCFB-4038-B7EF-AD03990E4D0E}" srcId="{BC852EF4-0815-41F0-B7C6-007A9DE94DC8}" destId="{7D364F80-03E1-43D6-8BEA-83A6602D87E0}" srcOrd="0" destOrd="0" parTransId="{B9F56FE3-9F08-4BA1-B21B-978690C9611F}" sibTransId="{FADFDC02-61DA-49D7-BDBF-1CAF65AFE492}"/>
    <dgm:cxn modelId="{C2225C96-1ED3-467D-8C50-6600F1F0E45D}" type="presOf" srcId="{17C6F032-1BAF-4DD9-A2AB-02CA44DF702B}" destId="{79B35484-27B7-415A-825B-F9C6F4D4BC29}" srcOrd="0" destOrd="0" presId="urn:microsoft.com/office/officeart/2026/layout/SmallDotsVertical"/>
    <dgm:cxn modelId="{D8B409A0-F2C6-4B72-9D1E-89ECE9D5287C}" srcId="{8C77D7D3-EDE8-420A-A33D-08A0F8B95322}" destId="{DF8306E1-322B-419F-BC4C-2E8EB8350959}" srcOrd="0" destOrd="0" parTransId="{EEF22874-7919-4669-B356-21C5D14C635C}" sibTransId="{C66A0673-9831-41CB-839E-0B5A0D40253A}"/>
    <dgm:cxn modelId="{1F9040FA-E3D3-4D50-BE26-26C50D08A8FF}" srcId="{EBB27965-47D9-4DA6-9D43-A79F125FD7A3}" destId="{17C6F032-1BAF-4DD9-A2AB-02CA44DF702B}" srcOrd="1" destOrd="0" parTransId="{861C2E09-83A4-4A61-AFF5-22ACDEE6B634}" sibTransId="{DC8A3BCD-544F-4C48-BF70-5BF30F8F7225}"/>
    <dgm:cxn modelId="{15D950FE-B350-4668-9F92-7D0298F33AB8}" type="presOf" srcId="{DF8306E1-322B-419F-BC4C-2E8EB8350959}" destId="{16A49956-B088-4521-8449-FC338C4373FF}" srcOrd="0" destOrd="0" presId="urn:microsoft.com/office/officeart/2026/layout/SmallDotsVertical"/>
    <dgm:cxn modelId="{AB85C102-E888-4071-8BED-1B446CA04B6D}" type="presParOf" srcId="{C0A92F3F-10F3-4533-9563-1161660E151E}" destId="{A2C37080-18ED-4B8B-B4A5-9AA43DB12424}" srcOrd="0" destOrd="0" presId="urn:microsoft.com/office/officeart/2026/layout/SmallDotsVertical"/>
    <dgm:cxn modelId="{847A8DA7-1EA0-4463-BF8E-7F18D90C3A49}" type="presParOf" srcId="{C0A92F3F-10F3-4533-9563-1161660E151E}" destId="{577025C1-06DC-464C-BC93-9C1883667FAF}" srcOrd="1" destOrd="0" presId="urn:microsoft.com/office/officeart/2026/layout/SmallDotsVertical"/>
    <dgm:cxn modelId="{B1704BC1-BD97-45EC-A120-A375140B453C}" type="presParOf" srcId="{577025C1-06DC-464C-BC93-9C1883667FAF}" destId="{F22C21F5-26EC-478C-A5E8-CAB59229CAA1}" srcOrd="0" destOrd="0" presId="urn:microsoft.com/office/officeart/2026/layout/SmallDotsVertical"/>
    <dgm:cxn modelId="{653F96F2-B25E-4059-903B-F2254B5A0657}" type="presParOf" srcId="{F22C21F5-26EC-478C-A5E8-CAB59229CAA1}" destId="{9C67A280-27DB-424E-9B12-8C17757A8DE7}" srcOrd="0" destOrd="0" presId="urn:microsoft.com/office/officeart/2026/layout/SmallDotsVertical"/>
    <dgm:cxn modelId="{3FAB21F5-2698-421F-9608-1467BD2852EB}" type="presParOf" srcId="{F22C21F5-26EC-478C-A5E8-CAB59229CAA1}" destId="{0AB0AD1A-9EC9-45C2-904E-145470A8BC6C}" srcOrd="1" destOrd="0" presId="urn:microsoft.com/office/officeart/2026/layout/SmallDotsVertical"/>
    <dgm:cxn modelId="{8A68256E-2486-4117-AEA2-27BA1786803C}" type="presParOf" srcId="{F22C21F5-26EC-478C-A5E8-CAB59229CAA1}" destId="{5454E6A0-CFCA-4F0A-A739-88D686C9AB64}" srcOrd="2" destOrd="0" presId="urn:microsoft.com/office/officeart/2026/layout/SmallDotsVertical"/>
    <dgm:cxn modelId="{8074C98C-5351-47DB-82F5-9C6BAD4D23D4}" type="presParOf" srcId="{F22C21F5-26EC-478C-A5E8-CAB59229CAA1}" destId="{16A49956-B088-4521-8449-FC338C4373FF}" srcOrd="3" destOrd="0" presId="urn:microsoft.com/office/officeart/2026/layout/SmallDotsVertical"/>
    <dgm:cxn modelId="{F8327A08-291A-42DC-8BA3-559AF427D83A}" type="presParOf" srcId="{577025C1-06DC-464C-BC93-9C1883667FAF}" destId="{DC8EFBF1-D6D7-4A11-A580-66D9EE87960E}" srcOrd="1" destOrd="0" presId="urn:microsoft.com/office/officeart/2026/layout/SmallDotsVertical"/>
    <dgm:cxn modelId="{CF08AE47-5687-4198-B663-D9F52AA043EF}" type="presParOf" srcId="{577025C1-06DC-464C-BC93-9C1883667FAF}" destId="{02FA34A9-AB69-4079-A573-C671F5DAC6FA}" srcOrd="2" destOrd="0" presId="urn:microsoft.com/office/officeart/2026/layout/SmallDotsVertical"/>
    <dgm:cxn modelId="{298CFF82-340B-4D5B-88AB-97D1AEF9B1CA}" type="presParOf" srcId="{02FA34A9-AB69-4079-A573-C671F5DAC6FA}" destId="{AFA2B438-3F1F-44A3-8EED-C650587D42E2}" srcOrd="0" destOrd="0" presId="urn:microsoft.com/office/officeart/2026/layout/SmallDotsVertical"/>
    <dgm:cxn modelId="{3579824E-F263-4C8A-AB9D-379EE4920671}" type="presParOf" srcId="{02FA34A9-AB69-4079-A573-C671F5DAC6FA}" destId="{79B35484-27B7-415A-825B-F9C6F4D4BC29}" srcOrd="1" destOrd="0" presId="urn:microsoft.com/office/officeart/2026/layout/SmallDotsVertical"/>
    <dgm:cxn modelId="{DB77906F-831C-4439-8BDB-072FB27F6167}" type="presParOf" srcId="{02FA34A9-AB69-4079-A573-C671F5DAC6FA}" destId="{566ADA28-90F8-4307-A94F-C19E678142C0}" srcOrd="2" destOrd="0" presId="urn:microsoft.com/office/officeart/2026/layout/SmallDotsVertical"/>
    <dgm:cxn modelId="{13EFC516-1152-409D-A85B-661EA2357641}" type="presParOf" srcId="{02FA34A9-AB69-4079-A573-C671F5DAC6FA}" destId="{520A4BED-A5EB-42EF-B1F9-FBB358625DF0}" srcOrd="3" destOrd="0" presId="urn:microsoft.com/office/officeart/2026/layout/SmallDotsVertical"/>
    <dgm:cxn modelId="{ADA1B2C0-1144-4D53-AD48-DB650A041405}" type="presParOf" srcId="{577025C1-06DC-464C-BC93-9C1883667FAF}" destId="{0100690F-82F5-4760-B1CC-05966BD63534}" srcOrd="3" destOrd="0" presId="urn:microsoft.com/office/officeart/2026/layout/SmallDotsVertical"/>
    <dgm:cxn modelId="{DD68CB75-1615-4D20-BE9C-25BB325125A5}" type="presParOf" srcId="{577025C1-06DC-464C-BC93-9C1883667FAF}" destId="{CA5B57FD-EE52-4908-9100-CDBB92527BB1}" srcOrd="4" destOrd="0" presId="urn:microsoft.com/office/officeart/2026/layout/SmallDotsVertical"/>
    <dgm:cxn modelId="{CA710406-E413-453F-B3C9-FB3565D3F679}" type="presParOf" srcId="{CA5B57FD-EE52-4908-9100-CDBB92527BB1}" destId="{2DFE74E8-DC84-46FE-96E2-7163A22E3646}" srcOrd="0" destOrd="0" presId="urn:microsoft.com/office/officeart/2026/layout/SmallDotsVertical"/>
    <dgm:cxn modelId="{9F03FDA1-2EAA-49E7-902E-4CBD111CFDDB}" type="presParOf" srcId="{CA5B57FD-EE52-4908-9100-CDBB92527BB1}" destId="{66B20C5B-6CAD-4FC2-8460-61C12EB07621}" srcOrd="1" destOrd="0" presId="urn:microsoft.com/office/officeart/2026/layout/SmallDotsVertical"/>
    <dgm:cxn modelId="{E09FD70C-C58D-430E-A44A-4CE5D4CBBB7C}" type="presParOf" srcId="{CA5B57FD-EE52-4908-9100-CDBB92527BB1}" destId="{4752998B-E6BF-45FA-914A-8D6C3C294A71}" srcOrd="2" destOrd="0" presId="urn:microsoft.com/office/officeart/2026/layout/SmallDotsVertical"/>
    <dgm:cxn modelId="{AB05F86C-5A6F-4F7E-80F1-DAD6DBEAAD61}" type="presParOf" srcId="{CA5B57FD-EE52-4908-9100-CDBB92527BB1}" destId="{B5AD0BEB-7BFE-4747-BD95-55AE4D35AB6D}" srcOrd="3" destOrd="0" presId="urn:microsoft.com/office/officeart/2026/layout/SmallDotsVertical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4C8C8F-3BCD-45C8-8022-7854673E0310}" type="doc">
      <dgm:prSet loTypeId="urn:diagrams.loki3.com/TabbedArc+Icon" loCatId="relationship" qsTypeId="urn:microsoft.com/office/officeart/2005/8/quickstyle/simple1#3" qsCatId="simple" csTypeId="urn:microsoft.com/office/officeart/2005/8/colors/accent1_2#3" csCatId="accent1" phldr="1"/>
      <dgm:spPr/>
    </dgm:pt>
    <dgm:pt modelId="{E3B9A2C9-9FC1-40F5-99DC-0998F0F4C51A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dirty="0"/>
            <a:t>Learning objectives achieved</a:t>
          </a:r>
          <a:endParaRPr lang="en-GB" dirty="0"/>
        </a:p>
      </dgm:t>
    </dgm:pt>
    <dgm:pt modelId="{E1E5AD04-5268-4852-99B4-4523B0214EAF}" type="parTrans" cxnId="{258F9579-B663-4849-89B7-EBB924FB9ADB}">
      <dgm:prSet/>
      <dgm:spPr/>
      <dgm:t>
        <a:bodyPr/>
        <a:lstStyle/>
        <a:p>
          <a:endParaRPr lang="en-GB"/>
        </a:p>
      </dgm:t>
    </dgm:pt>
    <dgm:pt modelId="{A6166346-F580-4EBF-A4FA-7C5E0992CD09}" type="sibTrans" cxnId="{258F9579-B663-4849-89B7-EBB924FB9ADB}">
      <dgm:prSet/>
      <dgm:spPr/>
      <dgm:t>
        <a:bodyPr/>
        <a:lstStyle/>
        <a:p>
          <a:endParaRPr lang="en-GB"/>
        </a:p>
      </dgm:t>
    </dgm:pt>
    <dgm:pt modelId="{0E951154-91CB-4658-A0F6-28724659D3C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dirty="0"/>
            <a:t>Importance of learning from mistakes and challenges</a:t>
          </a:r>
          <a:endParaRPr lang="en-GB" dirty="0"/>
        </a:p>
      </dgm:t>
    </dgm:pt>
    <dgm:pt modelId="{71DC3380-5DCF-43BC-9FF3-FDB06EA46071}" type="parTrans" cxnId="{222D9E61-BFC2-43CB-A602-59D6FB9AB004}">
      <dgm:prSet/>
      <dgm:spPr/>
      <dgm:t>
        <a:bodyPr/>
        <a:lstStyle/>
        <a:p>
          <a:endParaRPr lang="en-GB"/>
        </a:p>
      </dgm:t>
    </dgm:pt>
    <dgm:pt modelId="{9FBB57D7-694C-475A-B560-F4F29F133578}" type="sibTrans" cxnId="{222D9E61-BFC2-43CB-A602-59D6FB9AB004}">
      <dgm:prSet/>
      <dgm:spPr/>
      <dgm:t>
        <a:bodyPr/>
        <a:lstStyle/>
        <a:p>
          <a:endParaRPr lang="en-GB"/>
        </a:p>
      </dgm:t>
    </dgm:pt>
    <dgm:pt modelId="{801ECB23-36BD-4DCD-A1E5-A88256E638AF}">
      <dgm:prSet/>
      <dgm:spPr/>
      <dgm:t>
        <a:bodyPr/>
        <a:lstStyle/>
        <a:p>
          <a:r>
            <a:rPr lang="en-GB" b="1" dirty="0"/>
            <a:t>Developed my own knowledge and research skills</a:t>
          </a:r>
        </a:p>
      </dgm:t>
    </dgm:pt>
    <dgm:pt modelId="{D122ADC0-4851-4459-BB32-4E15C79AE9BC}" type="parTrans" cxnId="{81DA9BD2-C666-465F-A6AB-37BC47156B9F}">
      <dgm:prSet/>
      <dgm:spPr/>
      <dgm:t>
        <a:bodyPr/>
        <a:lstStyle/>
        <a:p>
          <a:endParaRPr lang="en-GB"/>
        </a:p>
      </dgm:t>
    </dgm:pt>
    <dgm:pt modelId="{CF11ACD9-47EE-4200-B1D7-C3DC74F5426F}" type="sibTrans" cxnId="{81DA9BD2-C666-465F-A6AB-37BC47156B9F}">
      <dgm:prSet/>
      <dgm:spPr/>
      <dgm:t>
        <a:bodyPr/>
        <a:lstStyle/>
        <a:p>
          <a:endParaRPr lang="en-GB"/>
        </a:p>
      </dgm:t>
    </dgm:pt>
    <dgm:pt modelId="{1FEB166C-C7FE-4254-B6E1-EC79A9449A1B}" type="pres">
      <dgm:prSet presAssocID="{204C8C8F-3BCD-45C8-8022-7854673E0310}" presName="Name0" presStyleCnt="0">
        <dgm:presLayoutVars>
          <dgm:dir/>
          <dgm:resizeHandles val="exact"/>
        </dgm:presLayoutVars>
      </dgm:prSet>
      <dgm:spPr/>
    </dgm:pt>
    <dgm:pt modelId="{3FD716FE-2EBA-4927-85CA-9881F9BDD31A}" type="pres">
      <dgm:prSet presAssocID="{E3B9A2C9-9FC1-40F5-99DC-0998F0F4C51A}" presName="twoplus" presStyleLbl="node1" presStyleIdx="0" presStyleCnt="3">
        <dgm:presLayoutVars>
          <dgm:bulletEnabled val="1"/>
        </dgm:presLayoutVars>
      </dgm:prSet>
      <dgm:spPr/>
    </dgm:pt>
    <dgm:pt modelId="{C6630989-EB27-4BCC-B43E-CF8C1B89C3CF}" type="pres">
      <dgm:prSet presAssocID="{801ECB23-36BD-4DCD-A1E5-A88256E638AF}" presName="twoplus" presStyleLbl="node1" presStyleIdx="1" presStyleCnt="3">
        <dgm:presLayoutVars>
          <dgm:bulletEnabled val="1"/>
        </dgm:presLayoutVars>
      </dgm:prSet>
      <dgm:spPr/>
    </dgm:pt>
    <dgm:pt modelId="{086EDA70-E352-4F69-9542-D9981E5126FE}" type="pres">
      <dgm:prSet presAssocID="{0E951154-91CB-4658-A0F6-28724659D3C0}" presName="twoplus" presStyleLbl="node1" presStyleIdx="2" presStyleCnt="3">
        <dgm:presLayoutVars>
          <dgm:bulletEnabled val="1"/>
        </dgm:presLayoutVars>
      </dgm:prSet>
      <dgm:spPr/>
    </dgm:pt>
  </dgm:ptLst>
  <dgm:cxnLst>
    <dgm:cxn modelId="{222D9E61-BFC2-43CB-A602-59D6FB9AB004}" srcId="{204C8C8F-3BCD-45C8-8022-7854673E0310}" destId="{0E951154-91CB-4658-A0F6-28724659D3C0}" srcOrd="2" destOrd="0" parTransId="{71DC3380-5DCF-43BC-9FF3-FDB06EA46071}" sibTransId="{9FBB57D7-694C-475A-B560-F4F29F133578}"/>
    <dgm:cxn modelId="{41046547-B67F-4DF0-A7C4-8721E774AE3F}" type="presOf" srcId="{E3B9A2C9-9FC1-40F5-99DC-0998F0F4C51A}" destId="{3FD716FE-2EBA-4927-85CA-9881F9BDD31A}" srcOrd="0" destOrd="0" presId="urn:diagrams.loki3.com/TabbedArc+Icon"/>
    <dgm:cxn modelId="{CC6F644D-5A41-471C-9F94-666731ECCF1C}" type="presOf" srcId="{0E951154-91CB-4658-A0F6-28724659D3C0}" destId="{086EDA70-E352-4F69-9542-D9981E5126FE}" srcOrd="0" destOrd="0" presId="urn:diagrams.loki3.com/TabbedArc+Icon"/>
    <dgm:cxn modelId="{258F9579-B663-4849-89B7-EBB924FB9ADB}" srcId="{204C8C8F-3BCD-45C8-8022-7854673E0310}" destId="{E3B9A2C9-9FC1-40F5-99DC-0998F0F4C51A}" srcOrd="0" destOrd="0" parTransId="{E1E5AD04-5268-4852-99B4-4523B0214EAF}" sibTransId="{A6166346-F580-4EBF-A4FA-7C5E0992CD09}"/>
    <dgm:cxn modelId="{7C03FC80-1AF5-4194-847F-B64021478349}" type="presOf" srcId="{204C8C8F-3BCD-45C8-8022-7854673E0310}" destId="{1FEB166C-C7FE-4254-B6E1-EC79A9449A1B}" srcOrd="0" destOrd="0" presId="urn:diagrams.loki3.com/TabbedArc+Icon"/>
    <dgm:cxn modelId="{1403ACAA-9688-47FD-BEFB-790B3008E8D2}" type="presOf" srcId="{801ECB23-36BD-4DCD-A1E5-A88256E638AF}" destId="{C6630989-EB27-4BCC-B43E-CF8C1B89C3CF}" srcOrd="0" destOrd="0" presId="urn:diagrams.loki3.com/TabbedArc+Icon"/>
    <dgm:cxn modelId="{81DA9BD2-C666-465F-A6AB-37BC47156B9F}" srcId="{204C8C8F-3BCD-45C8-8022-7854673E0310}" destId="{801ECB23-36BD-4DCD-A1E5-A88256E638AF}" srcOrd="1" destOrd="0" parTransId="{D122ADC0-4851-4459-BB32-4E15C79AE9BC}" sibTransId="{CF11ACD9-47EE-4200-B1D7-C3DC74F5426F}"/>
    <dgm:cxn modelId="{A36EAD0A-B004-49C1-8AC5-0DA7B7D678AA}" type="presParOf" srcId="{1FEB166C-C7FE-4254-B6E1-EC79A9449A1B}" destId="{3FD716FE-2EBA-4927-85CA-9881F9BDD31A}" srcOrd="0" destOrd="0" presId="urn:diagrams.loki3.com/TabbedArc+Icon"/>
    <dgm:cxn modelId="{14982E06-5AD3-47A9-8D84-8E5C36E9920E}" type="presParOf" srcId="{1FEB166C-C7FE-4254-B6E1-EC79A9449A1B}" destId="{C6630989-EB27-4BCC-B43E-CF8C1B89C3CF}" srcOrd="1" destOrd="0" presId="urn:diagrams.loki3.com/TabbedArc+Icon"/>
    <dgm:cxn modelId="{F5BDF291-4B13-4DED-9B77-EE0A79560F7D}" type="presParOf" srcId="{1FEB166C-C7FE-4254-B6E1-EC79A9449A1B}" destId="{086EDA70-E352-4F69-9542-D9981E5126FE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B3FE72-3390-4F7A-9C85-C7A05C0759BB}">
      <dsp:nvSpPr>
        <dsp:cNvPr id="0" name=""/>
        <dsp:cNvSpPr/>
      </dsp:nvSpPr>
      <dsp:spPr>
        <a:xfrm>
          <a:off x="3637824" y="2067953"/>
          <a:ext cx="2628458" cy="227372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Insider researcher &amp; Ethics</a:t>
          </a:r>
        </a:p>
      </dsp:txBody>
      <dsp:txXfrm>
        <a:off x="4073396" y="2444741"/>
        <a:ext cx="1757314" cy="1520147"/>
      </dsp:txXfrm>
    </dsp:sp>
    <dsp:sp modelId="{F8B5E089-B77C-45AB-812B-938796653DB8}">
      <dsp:nvSpPr>
        <dsp:cNvPr id="0" name=""/>
        <dsp:cNvSpPr/>
      </dsp:nvSpPr>
      <dsp:spPr>
        <a:xfrm>
          <a:off x="5283745" y="980130"/>
          <a:ext cx="991709" cy="85448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7593AD-F51C-4FAD-81C6-B2E9DE3242A2}">
      <dsp:nvSpPr>
        <dsp:cNvPr id="0" name=""/>
        <dsp:cNvSpPr/>
      </dsp:nvSpPr>
      <dsp:spPr>
        <a:xfrm>
          <a:off x="3875355" y="9093"/>
          <a:ext cx="2154003" cy="1863465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Insider researcher value</a:t>
          </a:r>
        </a:p>
      </dsp:txBody>
      <dsp:txXfrm>
        <a:off x="4232319" y="317909"/>
        <a:ext cx="1440075" cy="1245833"/>
      </dsp:txXfrm>
    </dsp:sp>
    <dsp:sp modelId="{D08A8F7B-B6E8-48C8-900F-4EA6929A086F}">
      <dsp:nvSpPr>
        <dsp:cNvPr id="0" name=""/>
        <dsp:cNvSpPr/>
      </dsp:nvSpPr>
      <dsp:spPr>
        <a:xfrm>
          <a:off x="6441147" y="2577569"/>
          <a:ext cx="991709" cy="85448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3B1EDF-8F05-4637-8719-6E94D3D627E8}">
      <dsp:nvSpPr>
        <dsp:cNvPr id="0" name=""/>
        <dsp:cNvSpPr/>
      </dsp:nvSpPr>
      <dsp:spPr>
        <a:xfrm>
          <a:off x="5855415" y="1146156"/>
          <a:ext cx="2154003" cy="1863465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Biases awareness </a:t>
          </a:r>
        </a:p>
      </dsp:txBody>
      <dsp:txXfrm>
        <a:off x="6212379" y="1454972"/>
        <a:ext cx="1440075" cy="1245833"/>
      </dsp:txXfrm>
    </dsp:sp>
    <dsp:sp modelId="{0DB7149A-3B22-42B0-B62A-8D7B59082CE0}">
      <dsp:nvSpPr>
        <dsp:cNvPr id="0" name=""/>
        <dsp:cNvSpPr/>
      </dsp:nvSpPr>
      <dsp:spPr>
        <a:xfrm>
          <a:off x="5637141" y="4380779"/>
          <a:ext cx="991709" cy="85448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EE3D75-9DFD-49F7-8597-6C5ADBB753D8}">
      <dsp:nvSpPr>
        <dsp:cNvPr id="0" name=""/>
        <dsp:cNvSpPr/>
      </dsp:nvSpPr>
      <dsp:spPr>
        <a:xfrm>
          <a:off x="5855415" y="3399366"/>
          <a:ext cx="2154003" cy="1863465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Prioritise participants reflections</a:t>
          </a:r>
        </a:p>
      </dsp:txBody>
      <dsp:txXfrm>
        <a:off x="6212379" y="3708182"/>
        <a:ext cx="1440075" cy="1245833"/>
      </dsp:txXfrm>
    </dsp:sp>
    <dsp:sp modelId="{79B85820-9578-4DB0-A83B-9F009CEF0BA4}">
      <dsp:nvSpPr>
        <dsp:cNvPr id="0" name=""/>
        <dsp:cNvSpPr/>
      </dsp:nvSpPr>
      <dsp:spPr>
        <a:xfrm>
          <a:off x="3642716" y="4567959"/>
          <a:ext cx="991709" cy="85448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1CB8F-9C91-41AE-86C5-9111B9D79B55}">
      <dsp:nvSpPr>
        <dsp:cNvPr id="0" name=""/>
        <dsp:cNvSpPr/>
      </dsp:nvSpPr>
      <dsp:spPr>
        <a:xfrm>
          <a:off x="3879943" y="4546805"/>
          <a:ext cx="2154003" cy="1863465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Sensitive topic</a:t>
          </a:r>
        </a:p>
      </dsp:txBody>
      <dsp:txXfrm>
        <a:off x="4236907" y="4855621"/>
        <a:ext cx="1440075" cy="1245833"/>
      </dsp:txXfrm>
    </dsp:sp>
    <dsp:sp modelId="{C4F316EC-0672-4F72-939A-975AF16E27CD}">
      <dsp:nvSpPr>
        <dsp:cNvPr id="0" name=""/>
        <dsp:cNvSpPr/>
      </dsp:nvSpPr>
      <dsp:spPr>
        <a:xfrm>
          <a:off x="2466360" y="2971160"/>
          <a:ext cx="991709" cy="85448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6EE69-6ACD-4C9C-9DEF-69F5F50B5BDD}">
      <dsp:nvSpPr>
        <dsp:cNvPr id="0" name=""/>
        <dsp:cNvSpPr/>
      </dsp:nvSpPr>
      <dsp:spPr>
        <a:xfrm>
          <a:off x="1895301" y="3400648"/>
          <a:ext cx="2154003" cy="1863465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Offer further support</a:t>
          </a:r>
        </a:p>
      </dsp:txBody>
      <dsp:txXfrm>
        <a:off x="2252265" y="3709464"/>
        <a:ext cx="1440075" cy="1245833"/>
      </dsp:txXfrm>
    </dsp:sp>
    <dsp:sp modelId="{2988EC69-509B-490A-BD36-6052C9E48202}">
      <dsp:nvSpPr>
        <dsp:cNvPr id="0" name=""/>
        <dsp:cNvSpPr/>
      </dsp:nvSpPr>
      <dsp:spPr>
        <a:xfrm>
          <a:off x="1895301" y="1143592"/>
          <a:ext cx="2154003" cy="1863465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Analysis of response</a:t>
          </a:r>
        </a:p>
      </dsp:txBody>
      <dsp:txXfrm>
        <a:off x="2252265" y="1452408"/>
        <a:ext cx="1440075" cy="12458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EDCD8E-06FE-4737-ACE9-38716998AC4F}">
      <dsp:nvSpPr>
        <dsp:cNvPr id="0" name=""/>
        <dsp:cNvSpPr/>
      </dsp:nvSpPr>
      <dsp:spPr>
        <a:xfrm>
          <a:off x="22260" y="41298"/>
          <a:ext cx="3382979" cy="913471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Poster for participants</a:t>
          </a:r>
        </a:p>
      </dsp:txBody>
      <dsp:txXfrm>
        <a:off x="49015" y="68053"/>
        <a:ext cx="2290396" cy="859961"/>
      </dsp:txXfrm>
    </dsp:sp>
    <dsp:sp modelId="{F66A479F-7398-425C-AB2B-2D08488398B1}">
      <dsp:nvSpPr>
        <dsp:cNvPr id="0" name=""/>
        <dsp:cNvSpPr/>
      </dsp:nvSpPr>
      <dsp:spPr>
        <a:xfrm>
          <a:off x="263890" y="1040341"/>
          <a:ext cx="3382979" cy="913471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Questionnaire</a:t>
          </a:r>
        </a:p>
      </dsp:txBody>
      <dsp:txXfrm>
        <a:off x="290645" y="1067096"/>
        <a:ext cx="2483088" cy="859961"/>
      </dsp:txXfrm>
    </dsp:sp>
    <dsp:sp modelId="{7F15E0F6-FA9A-407E-9956-22D0276BE2BF}">
      <dsp:nvSpPr>
        <dsp:cNvPr id="0" name=""/>
        <dsp:cNvSpPr/>
      </dsp:nvSpPr>
      <dsp:spPr>
        <a:xfrm>
          <a:off x="505250" y="2080683"/>
          <a:ext cx="3382979" cy="913471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Pre VHI – 10 </a:t>
          </a:r>
        </a:p>
      </dsp:txBody>
      <dsp:txXfrm>
        <a:off x="532005" y="2107438"/>
        <a:ext cx="2483088" cy="859961"/>
      </dsp:txXfrm>
    </dsp:sp>
    <dsp:sp modelId="{F3D0820D-B236-4688-9B9D-F015B1E73CE9}">
      <dsp:nvSpPr>
        <dsp:cNvPr id="0" name=""/>
        <dsp:cNvSpPr/>
      </dsp:nvSpPr>
      <dsp:spPr>
        <a:xfrm>
          <a:off x="757875" y="3121025"/>
          <a:ext cx="3382979" cy="913471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8 Week Programme with reflective diary and teacher observations</a:t>
          </a:r>
        </a:p>
      </dsp:txBody>
      <dsp:txXfrm>
        <a:off x="784630" y="3147780"/>
        <a:ext cx="2483088" cy="859961"/>
      </dsp:txXfrm>
    </dsp:sp>
    <dsp:sp modelId="{9E9AD134-53AE-4748-AC68-322A562E11E1}">
      <dsp:nvSpPr>
        <dsp:cNvPr id="0" name=""/>
        <dsp:cNvSpPr/>
      </dsp:nvSpPr>
      <dsp:spPr>
        <a:xfrm>
          <a:off x="1010500" y="4161367"/>
          <a:ext cx="3382979" cy="913471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Post VHI- 10 </a:t>
          </a:r>
        </a:p>
      </dsp:txBody>
      <dsp:txXfrm>
        <a:off x="1037255" y="4188122"/>
        <a:ext cx="2483088" cy="859961"/>
      </dsp:txXfrm>
    </dsp:sp>
    <dsp:sp modelId="{09FAA4FA-27C0-439B-9A5C-485D9441A1C1}">
      <dsp:nvSpPr>
        <dsp:cNvPr id="0" name=""/>
        <dsp:cNvSpPr/>
      </dsp:nvSpPr>
      <dsp:spPr>
        <a:xfrm>
          <a:off x="2789223" y="667341"/>
          <a:ext cx="593756" cy="59375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2922818" y="667341"/>
        <a:ext cx="326566" cy="446801"/>
      </dsp:txXfrm>
    </dsp:sp>
    <dsp:sp modelId="{2D8AD848-B1DE-4D4A-B9D8-00BC16C80682}">
      <dsp:nvSpPr>
        <dsp:cNvPr id="0" name=""/>
        <dsp:cNvSpPr/>
      </dsp:nvSpPr>
      <dsp:spPr>
        <a:xfrm>
          <a:off x="3041848" y="1707683"/>
          <a:ext cx="593756" cy="59375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3175443" y="1707683"/>
        <a:ext cx="326566" cy="446801"/>
      </dsp:txXfrm>
    </dsp:sp>
    <dsp:sp modelId="{13A59D59-A80A-4B81-93B1-B7B093AE4C1E}">
      <dsp:nvSpPr>
        <dsp:cNvPr id="0" name=""/>
        <dsp:cNvSpPr/>
      </dsp:nvSpPr>
      <dsp:spPr>
        <a:xfrm>
          <a:off x="3294473" y="2732800"/>
          <a:ext cx="593756" cy="59375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3428068" y="2732800"/>
        <a:ext cx="326566" cy="446801"/>
      </dsp:txXfrm>
    </dsp:sp>
    <dsp:sp modelId="{EC842AA2-76C9-4658-AACB-AB66EFA48A94}">
      <dsp:nvSpPr>
        <dsp:cNvPr id="0" name=""/>
        <dsp:cNvSpPr/>
      </dsp:nvSpPr>
      <dsp:spPr>
        <a:xfrm>
          <a:off x="3547098" y="3783292"/>
          <a:ext cx="593756" cy="59375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3680693" y="3783292"/>
        <a:ext cx="326566" cy="4468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37080-18ED-4B8B-B4A5-9AA43DB12424}">
      <dsp:nvSpPr>
        <dsp:cNvPr id="0" name=""/>
        <dsp:cNvSpPr/>
      </dsp:nvSpPr>
      <dsp:spPr>
        <a:xfrm>
          <a:off x="1253253" y="64717"/>
          <a:ext cx="7286" cy="3106416"/>
        </a:xfrm>
        <a:prstGeom prst="rect">
          <a:avLst/>
        </a:prstGeom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0AD1A-9EC9-45C2-904E-145470A8BC6C}">
      <dsp:nvSpPr>
        <dsp:cNvPr id="0" name=""/>
        <dsp:cNvSpPr/>
      </dsp:nvSpPr>
      <dsp:spPr>
        <a:xfrm>
          <a:off x="0" y="66233"/>
          <a:ext cx="1136671" cy="94041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7780" rIns="106680" bIns="17780" numCol="1" spcCol="1270" anchor="ctr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>
              <a:solidFill>
                <a:schemeClr val="accent1"/>
              </a:solidFill>
            </a:defRPr>
          </a:pPr>
          <a:r>
            <a:rPr lang="en-GB" sz="2800" kern="1200" dirty="0"/>
            <a:t>Early stage</a:t>
          </a:r>
        </a:p>
      </dsp:txBody>
      <dsp:txXfrm>
        <a:off x="0" y="66233"/>
        <a:ext cx="1136671" cy="940418"/>
      </dsp:txXfrm>
    </dsp:sp>
    <dsp:sp modelId="{5454E6A0-CFCA-4F0A-A739-88D686C9AB64}">
      <dsp:nvSpPr>
        <dsp:cNvPr id="0" name=""/>
        <dsp:cNvSpPr/>
      </dsp:nvSpPr>
      <dsp:spPr>
        <a:xfrm>
          <a:off x="1191067" y="470613"/>
          <a:ext cx="131658" cy="1316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49956-B088-4521-8449-FC338C4373FF}">
      <dsp:nvSpPr>
        <dsp:cNvPr id="0" name=""/>
        <dsp:cNvSpPr/>
      </dsp:nvSpPr>
      <dsp:spPr>
        <a:xfrm>
          <a:off x="1380764" y="66233"/>
          <a:ext cx="2262414" cy="94041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11430" rIns="22860" bIns="114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Week 1 &amp; 2</a:t>
          </a:r>
        </a:p>
      </dsp:txBody>
      <dsp:txXfrm>
        <a:off x="1380764" y="66233"/>
        <a:ext cx="2262414" cy="940418"/>
      </dsp:txXfrm>
    </dsp:sp>
    <dsp:sp modelId="{79B35484-27B7-415A-825B-F9C6F4D4BC29}">
      <dsp:nvSpPr>
        <dsp:cNvPr id="0" name=""/>
        <dsp:cNvSpPr/>
      </dsp:nvSpPr>
      <dsp:spPr>
        <a:xfrm>
          <a:off x="0" y="1147715"/>
          <a:ext cx="1136671" cy="94041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7780" rIns="106680" bIns="17780" numCol="1" spcCol="1270" anchor="ctr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>
              <a:solidFill>
                <a:schemeClr val="accent1"/>
              </a:solidFill>
            </a:defRPr>
          </a:pPr>
          <a:r>
            <a:rPr lang="en-GB" sz="2800" kern="1200" dirty="0"/>
            <a:t>Mid stage</a:t>
          </a:r>
        </a:p>
      </dsp:txBody>
      <dsp:txXfrm>
        <a:off x="0" y="1147715"/>
        <a:ext cx="1136671" cy="940418"/>
      </dsp:txXfrm>
    </dsp:sp>
    <dsp:sp modelId="{566ADA28-90F8-4307-A94F-C19E678142C0}">
      <dsp:nvSpPr>
        <dsp:cNvPr id="0" name=""/>
        <dsp:cNvSpPr/>
      </dsp:nvSpPr>
      <dsp:spPr>
        <a:xfrm>
          <a:off x="1191067" y="1552095"/>
          <a:ext cx="131658" cy="1316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0A4BED-A5EB-42EF-B1F9-FBB358625DF0}">
      <dsp:nvSpPr>
        <dsp:cNvPr id="0" name=""/>
        <dsp:cNvSpPr/>
      </dsp:nvSpPr>
      <dsp:spPr>
        <a:xfrm>
          <a:off x="1380764" y="1147715"/>
          <a:ext cx="2262414" cy="94041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11430" rIns="22860" bIns="114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Week 3-5</a:t>
          </a:r>
        </a:p>
      </dsp:txBody>
      <dsp:txXfrm>
        <a:off x="1380764" y="1147715"/>
        <a:ext cx="2262414" cy="940418"/>
      </dsp:txXfrm>
    </dsp:sp>
    <dsp:sp modelId="{66B20C5B-6CAD-4FC2-8460-61C12EB07621}">
      <dsp:nvSpPr>
        <dsp:cNvPr id="0" name=""/>
        <dsp:cNvSpPr/>
      </dsp:nvSpPr>
      <dsp:spPr>
        <a:xfrm>
          <a:off x="0" y="2229197"/>
          <a:ext cx="1136671" cy="94041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7780" rIns="106680" bIns="17780" numCol="1" spcCol="1270" anchor="ctr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>
              <a:solidFill>
                <a:schemeClr val="accent1"/>
              </a:solidFill>
            </a:defRPr>
          </a:pPr>
          <a:r>
            <a:rPr lang="en-GB" sz="2800" kern="1200" dirty="0"/>
            <a:t>End stage</a:t>
          </a:r>
        </a:p>
      </dsp:txBody>
      <dsp:txXfrm>
        <a:off x="0" y="2229197"/>
        <a:ext cx="1136671" cy="940418"/>
      </dsp:txXfrm>
    </dsp:sp>
    <dsp:sp modelId="{4752998B-E6BF-45FA-914A-8D6C3C294A71}">
      <dsp:nvSpPr>
        <dsp:cNvPr id="0" name=""/>
        <dsp:cNvSpPr/>
      </dsp:nvSpPr>
      <dsp:spPr>
        <a:xfrm>
          <a:off x="1191067" y="2633577"/>
          <a:ext cx="131658" cy="1316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D0BEB-7BFE-4747-BD95-55AE4D35AB6D}">
      <dsp:nvSpPr>
        <dsp:cNvPr id="0" name=""/>
        <dsp:cNvSpPr/>
      </dsp:nvSpPr>
      <dsp:spPr>
        <a:xfrm>
          <a:off x="1380764" y="2229197"/>
          <a:ext cx="2262414" cy="94041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11430" rIns="22860" bIns="114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Week 6-8</a:t>
          </a:r>
        </a:p>
      </dsp:txBody>
      <dsp:txXfrm>
        <a:off x="1380764" y="2229197"/>
        <a:ext cx="2262414" cy="9404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716FE-2EBA-4927-85CA-9881F9BDD31A}">
      <dsp:nvSpPr>
        <dsp:cNvPr id="0" name=""/>
        <dsp:cNvSpPr/>
      </dsp:nvSpPr>
      <dsp:spPr>
        <a:xfrm rot="19200000">
          <a:off x="796" y="2313171"/>
          <a:ext cx="2290870" cy="148906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25400" rIns="762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1" kern="1200" dirty="0"/>
            <a:t>Learning objectives achieved</a:t>
          </a:r>
          <a:endParaRPr lang="en-GB" sz="2000" kern="1200" dirty="0"/>
        </a:p>
      </dsp:txBody>
      <dsp:txXfrm>
        <a:off x="96848" y="2377358"/>
        <a:ext cx="2145490" cy="1416375"/>
      </dsp:txXfrm>
    </dsp:sp>
    <dsp:sp modelId="{C6630989-EB27-4BCC-B43E-CF8C1B89C3CF}">
      <dsp:nvSpPr>
        <dsp:cNvPr id="0" name=""/>
        <dsp:cNvSpPr/>
      </dsp:nvSpPr>
      <dsp:spPr>
        <a:xfrm>
          <a:off x="2595954" y="1368610"/>
          <a:ext cx="2290870" cy="148906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25400" rIns="762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Developed my own knowledge and research skills</a:t>
          </a:r>
        </a:p>
      </dsp:txBody>
      <dsp:txXfrm>
        <a:off x="2668644" y="1441300"/>
        <a:ext cx="2145490" cy="1416375"/>
      </dsp:txXfrm>
    </dsp:sp>
    <dsp:sp modelId="{086EDA70-E352-4F69-9542-D9981E5126FE}">
      <dsp:nvSpPr>
        <dsp:cNvPr id="0" name=""/>
        <dsp:cNvSpPr/>
      </dsp:nvSpPr>
      <dsp:spPr>
        <a:xfrm rot="2400000">
          <a:off x="5191112" y="2313171"/>
          <a:ext cx="2290870" cy="148906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25400" rIns="762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1" kern="1200" dirty="0"/>
            <a:t>Importance of learning from mistakes and challenges</a:t>
          </a:r>
          <a:endParaRPr lang="en-GB" sz="2000" kern="1200" dirty="0"/>
        </a:p>
      </dsp:txBody>
      <dsp:txXfrm>
        <a:off x="5240440" y="2377358"/>
        <a:ext cx="2145490" cy="14163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26/layout/SmallDotsVertical">
  <dgm:title val=""/>
  <dgm:desc val=""/>
  <dgm:catLst>
    <dgm:cat type="timeline" pri="108"/>
  </dgm:catLst>
  <dgm:sampData>
    <dgm:dataModel>
      <dgm:ptLst>
        <dgm:pt modelId="0" type="doc"/>
        <dgm:pt modelId="100">
          <dgm:prSet phldrT="Title" phldr="1"/>
        </dgm:pt>
        <dgm:pt modelId="101">
          <dgm:prSet phldrT="Description" phldr="1"/>
        </dgm:pt>
        <dgm:pt modelId="200">
          <dgm:prSet phldrT="Title" phldr="1"/>
        </dgm:pt>
        <dgm:pt modelId="201">
          <dgm:prSet phldrT="Description" phldr="1"/>
        </dgm:pt>
        <dgm:pt modelId="300">
          <dgm:prSet phldrT="Title" phldr="1"/>
        </dgm:pt>
        <dgm:pt modelId="301">
          <dgm:prSet phldrT="Description" phldr="1"/>
        </dgm:pt>
        <dgm:pt modelId="400">
          <dgm:prSet phldrT="Title" phldr="1"/>
        </dgm:pt>
        <dgm:pt modelId="401">
          <dgm:prSet phldrT="Description" phldr="1"/>
        </dgm:pt>
      </dgm:ptLst>
      <dgm:cxnLst>
        <dgm:cxn modelId="1000" srcId="0" destId="100" srcOrd="0" destOrd="0"/>
        <dgm:cxn modelId="1001" srcId="100" destId="101" srcOrd="0" destOrd="0"/>
        <dgm:cxn modelId="2000" srcId="0" destId="200" srcOrd="1" destOrd="0"/>
        <dgm:cxn modelId="2001" srcId="200" destId="201" srcOrd="0" destOrd="0"/>
        <dgm:cxn modelId="3000" srcId="0" destId="300" srcOrd="2" destOrd="0"/>
        <dgm:cxn modelId="3001" srcId="300" destId="301" srcOrd="0" destOrd="0"/>
        <dgm:cxn modelId="4000" srcId="0" destId="400" srcOrd="3" destOrd="0"/>
        <dgm:cxn modelId="4001" srcId="400" destId="40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connLine" refType="w" fact="0.345"/>
      <dgm:constr type="w" for="ch" forName="connLine" refType="w" fact="0.002"/>
      <dgm:constr type="t" for="ch" forName="connLine" refType="h" fact="0.02"/>
      <dgm:constr type="h" for="ch" forName="connLine" refType="h" fact="0.96"/>
      <dgm:constr type="l" for="ch" forName="itemsFlow"/>
      <dgm:constr type="w" for="ch" forName="itemsFlow" refType="w"/>
      <dgm:constr type="t" for="ch" forName="itemsFlow" refType="h" fact="0.02"/>
      <dgm:constr type="h" for="ch" forName="itemsFlow" refType="h" fact="0.96"/>
    </dgm:constrLst>
    <dgm:ruleLst/>
    <dgm:layoutNode name="connLine" styleLbl="dkBgShp">
      <dgm:alg type="sp"/>
      <dgm:shape xmlns:r="http://schemas.openxmlformats.org/officeDocument/2006/relationships" type="rect" r:blip="">
        <dgm:adjLst/>
        <dgm:extLst>
          <a:ext uri="{B698B0E9-8C71-41B9-8309-B3DCBF30829C}">
            <dgm1612:spPr xmlns:dgm1612="http://schemas.microsoft.com/office/drawing/2016/12/diagram">
              <a:gradFill rotWithShape="0">
                <a:gsLst>
                  <a:gs pos="0">
                    <a:schemeClr val="accent1">
                      <a:tint val="76000"/>
                    </a:schemeClr>
                  </a:gs>
                  <a:gs pos="100000">
                    <a:schemeClr val="accent1">
                      <a:tint val="76000"/>
                    </a:schemeClr>
                  </a:gs>
                </a:gsLst>
                <a:lin ang="0" scaled="0"/>
              </a:gradFill>
            </dgm1612:spPr>
          </a:ext>
        </dgm:extLst>
      </dgm:shape>
      <dgm:presOf/>
      <dgm:constrLst/>
      <dgm:ruleLst/>
    </dgm:layoutNode>
    <dgm:layoutNode name="itemsFlow">
      <dgm:alg type="lin">
        <dgm:param type="linDir" val="fromT"/>
        <dgm:param type="fallback" val="1D"/>
      </dgm:alg>
      <dgm:shape xmlns:r="http://schemas.openxmlformats.org/officeDocument/2006/relationships" r:blip="">
        <dgm:adjLst/>
      </dgm:shape>
      <dgm:presOf/>
      <dgm:constrLst>
        <dgm:constr type="w" for="ch" forName="item" refType="w"/>
        <dgm:constr type="h" for="ch" forName="item" refType="h"/>
        <dgm:constr type="h" for="ch" forName="spacer" refType="h" refFor="ch" refForName="item" fact="0.15"/>
        <dgm:constr type="primFontSz" for="des" forName="titleText" op="equ"/>
        <dgm:constr type="primFontSz" for="des" forName="descText" op="equ"/>
      </dgm:constrLst>
      <dgm:ruleLst/>
      <dgm:forEach name="nodesForEach" axis="ch" ptType="node">
        <dgm:layoutNode name="item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anchor"/>
            <dgm:constr type="t" for="ch" forName="anchor"/>
            <dgm:constr type="w" for="ch" forName="anchor" refType="w"/>
            <dgm:constr type="h" for="ch" forName="anchor" refType="h"/>
            <dgm:constr type="l" for="ch" forName="titleText"/>
            <dgm:constr type="ctrY" for="ch" forName="titleText" refType="h" fact="0.5"/>
            <dgm:constr type="w" for="ch" forName="titleText" refType="w" fact="0.312"/>
            <dgm:constr type="h" for="ch" forName="titleText" refType="h"/>
            <dgm:constr type="ctrX" for="ch" forName="dot" refType="w" fact="0.345"/>
            <dgm:constr type="ctrY" for="ch" forName="dot" refType="h" fact="0.5"/>
            <dgm:constr type="w" for="ch" forName="dot" refType="h" fact="0.14"/>
            <dgm:constr type="h" for="ch" forName="dot" refType="h" fact="0.14"/>
            <dgm:constr type="l" for="ch" forName="descText" refType="w" fact="0.379"/>
            <dgm:constr type="ctrY" for="ch" forName="descText" refType="h" fact="0.5"/>
            <dgm:constr type="w" for="ch" forName="descText" refType="w" fact="0.621"/>
            <dgm:constr type="h" for="ch" forName="descText" refType="h"/>
          </dgm:constrLst>
          <dgm:ruleLst/>
          <dgm:layoutNode name="ancho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itleText" styleLbl="revTx">
            <dgm:varLst>
              <dgm:chMax val="0"/>
              <dgm:chPref val="0"/>
            </dgm:varLst>
            <dgm:alg type="tx">
              <dgm:param type="txAnchorVert" val="mid"/>
              <dgm:param type="parTxLTRAlign" val="r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presOf axis="self" ptType="node"/>
            <dgm:constrLst>
              <dgm:constr type="primFontSz" val="28"/>
              <dgm:constr type="lMarg" refType="primFontSz" fact="0.1"/>
              <dgm:constr type="rMarg" refType="primFontSz" fact="0.3"/>
              <dgm:constr type="tMarg" refType="primFontSz" fact="0.05"/>
              <dgm:constr type="bMarg" refType="primFontSz" fact="0.05"/>
            </dgm:constrLst>
            <dgm:ruleLst>
              <dgm:rule type="primFontSz" val="8" fact="NaN" max="NaN"/>
            </dgm:ruleLst>
          </dgm:layoutNode>
          <dgm:layoutNode name="dot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descText" styleLbl="revTx">
            <dgm:varLst>
              <dgm:chMax val="0"/>
              <dgm:chPref val="0"/>
            </dgm:varLst>
            <dgm:alg type="tx">
              <dgm:param type="txAnchorVert" val="mid"/>
              <dgm:param type="parTxLTRAlign" val="l"/>
              <dgm:param type="parTxRTLAlign" val="r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secFontSz" val="18"/>
              <dgm:constr type="primFontSz" refType="secFontSz"/>
              <dgm:constr type="lMarg" refType="primFontSz" fact="0.3"/>
              <dgm:constr type="rMarg" refType="primFontSz" fact="0.1"/>
              <dgm:constr type="tMarg" refType="primFontSz" fact="0.05"/>
              <dgm:constr type="bMarg" refType="primFontSz" fact="0.05"/>
            </dgm:constrLst>
            <dgm:ruleLst>
              <dgm:rule type="primFontSz" val="7" fact="NaN" max="NaN"/>
            </dgm:ruleLst>
          </dgm:layoutNode>
        </dgm:layoutNode>
        <dgm:forEach name="sibTransForEach" axis="followSib" ptType="sibTrans" cnt="1">
          <dgm:layoutNode name="spac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>
            <a:solidFill>
              <a:schemeClr val="accent1"/>
            </a:solidFill>
          </a:defRPr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10/2/2026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10/2/2026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613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2ECDD-4B98-6948-C054-4A31750869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70648B-EAFF-E85C-A346-4982DB94A5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A77F78-F263-C8EB-A918-392065F245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5EB5A-1050-9349-17C9-C54A0062E2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767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3330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0324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8AC38-00F5-C435-6CCE-7677915B6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EC0A41-209F-F0DC-905A-57A606DD6D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1D7C57-E3E1-8DB0-169C-425260C2D6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134D37-3F18-DE80-A923-685B1AC473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0003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2914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3AE74-B373-3145-5239-55EB02C7D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D076AF-4E0A-77AA-9681-A117CA136C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AC54C3-E8AB-DF58-B8A4-B920B99398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F32DC8-3EA9-A0C3-56FA-183AB8EF63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2507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F253E-5F3A-8C39-DA93-AD7A9365C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A726B1-865E-C19E-612E-C603A1F679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15623D-B292-C2C3-39E5-076DCAE671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7868B5-39FC-A1D5-E129-B006C39F11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2640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4013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8EF46-ADB6-D0C1-9E5E-AA00FBC9E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BCFFCE-2A01-A4A1-F5BF-3B806CDEAE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808DFE-D801-7128-6F04-E6525B959E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3753AF-CED2-6541-E73E-2017047610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0710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4396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44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1.svg"/><Relationship Id="rId4" Type="http://schemas.openxmlformats.org/officeDocument/2006/relationships/image" Target="../media/image9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5.jp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author/10640608200/jackie-l-gartner-schmidt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doi.org/10.1016/j.aggp.2025.10019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4772" y="677918"/>
            <a:ext cx="6856292" cy="3590596"/>
          </a:xfrm>
        </p:spPr>
        <p:txBody>
          <a:bodyPr>
            <a:normAutofit fontScale="90000"/>
          </a:bodyPr>
          <a:lstStyle/>
          <a:p>
            <a:r>
              <a:rPr lang="en-GB" b="0" dirty="0"/>
              <a:t>An Exploratory Case Study of Cross-Training and the Perimenopausal Singing Voice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610" y="429461"/>
            <a:ext cx="7898130" cy="2668463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600" b="0" dirty="0"/>
              <a:t>How do amateur perimenopausal singers perceive the impact of an eight-week cross-training programme on their vocal experiences and vocal health?</a:t>
            </a:r>
            <a:endParaRPr lang="en-ZA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938713" y="3300413"/>
            <a:ext cx="6338887" cy="2668587"/>
          </a:xfrm>
        </p:spPr>
        <p:txBody>
          <a:bodyPr>
            <a:normAutofit/>
          </a:bodyPr>
          <a:lstStyle/>
          <a:p>
            <a:pPr algn="ctr"/>
            <a:r>
              <a:rPr lang="en-US" sz="3000" dirty="0"/>
              <a:t>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7136" y="192356"/>
            <a:ext cx="6594768" cy="495845"/>
          </a:xfrm>
        </p:spPr>
        <p:txBody>
          <a:bodyPr anchor="t">
            <a:no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</a:rPr>
              <a:t>Aims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4250" y="799243"/>
            <a:ext cx="6594768" cy="2635019"/>
          </a:xfrm>
        </p:spPr>
        <p:txBody>
          <a:bodyPr/>
          <a:lstStyle/>
          <a:p>
            <a:r>
              <a:rPr lang="en-US" sz="2000" dirty="0">
                <a:solidFill>
                  <a:schemeClr val="bg1"/>
                </a:solidFill>
              </a:rPr>
              <a:t>To explore the perceived impact of an eight-week cross-training teaching </a:t>
            </a:r>
            <a:r>
              <a:rPr lang="en-US" sz="2000" dirty="0" err="1">
                <a:solidFill>
                  <a:schemeClr val="bg1"/>
                </a:solidFill>
              </a:rPr>
              <a:t>programme</a:t>
            </a:r>
            <a:r>
              <a:rPr lang="en-US" sz="2000" dirty="0">
                <a:solidFill>
                  <a:schemeClr val="bg1"/>
                </a:solidFill>
              </a:rPr>
              <a:t> on the vocal experiences and perceived vocal health of perimenopause amateur singers.</a:t>
            </a:r>
          </a:p>
          <a:p>
            <a:endParaRPr lang="en-US" dirty="0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5F855448-57DF-E468-AF41-00CAAC2D7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5895479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52FDA21-768F-9929-E6D6-D78CD4F8E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1909602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F7627A4-C10B-4047-3C45-C3978F6C810B}"/>
              </a:ext>
            </a:extLst>
          </p:cNvPr>
          <p:cNvSpPr txBox="1"/>
          <p:nvPr/>
        </p:nvSpPr>
        <p:spPr>
          <a:xfrm>
            <a:off x="3803711" y="2850004"/>
            <a:ext cx="6594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+mj-lt"/>
              </a:rPr>
              <a:t>OBJECTIVES</a:t>
            </a:r>
            <a:r>
              <a:rPr lang="en-US" dirty="0">
                <a:latin typeface="+mj-lt"/>
              </a:rPr>
              <a:t> </a:t>
            </a:r>
            <a:endParaRPr lang="en-GB" dirty="0">
              <a:latin typeface="+mj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0382B-F787-AEDB-47B8-CEE71669C508}"/>
              </a:ext>
            </a:extLst>
          </p:cNvPr>
          <p:cNvSpPr txBox="1"/>
          <p:nvPr/>
        </p:nvSpPr>
        <p:spPr>
          <a:xfrm>
            <a:off x="4470654" y="3397968"/>
            <a:ext cx="772134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Explore the perceived impact of an eight-week cross-training programme on vocal experiences and vocal health.</a:t>
            </a:r>
          </a:p>
          <a:p>
            <a:pPr marL="457200" lvl="0" indent="-457200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Identify which programme elements help participants manage vocal changes.</a:t>
            </a:r>
          </a:p>
          <a:p>
            <a:pPr marL="457200" lvl="0" indent="-457200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Reflect on the effectiveness of cross-training for perimenopausal singers.</a:t>
            </a:r>
          </a:p>
          <a:p>
            <a:pPr marL="457200" lvl="0" indent="-457200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Develop my vocal pedagogy knowledge and research skills</a:t>
            </a:r>
            <a:r>
              <a:rPr lang="en-GB" sz="20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53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B66775-FEEE-D2EE-CE8F-FAAF49098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B9FE8-BECE-323C-693A-53436775FA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54861" y="321825"/>
            <a:ext cx="7177297" cy="306825"/>
          </a:xfrm>
        </p:spPr>
        <p:txBody>
          <a:bodyPr anchor="t">
            <a:normAutofit fontScale="90000"/>
          </a:bodyPr>
          <a:lstStyle/>
          <a:p>
            <a:r>
              <a:rPr lang="en-US" sz="3100" dirty="0">
                <a:solidFill>
                  <a:schemeClr val="tx1"/>
                </a:solidFill>
              </a:rPr>
              <a:t>Current Research &amp; Justification</a:t>
            </a:r>
            <a:br>
              <a:rPr lang="en-US" sz="2600" dirty="0"/>
            </a:br>
            <a:br>
              <a:rPr lang="en-US" sz="2600" dirty="0"/>
            </a:br>
            <a:endParaRPr lang="en-US" sz="2600" dirty="0"/>
          </a:p>
        </p:txBody>
      </p:sp>
      <p:pic>
        <p:nvPicPr>
          <p:cNvPr id="34" name="Picture Placeholder 33" descr="Aerial view of a neon highway intersection">
            <a:extLst>
              <a:ext uri="{FF2B5EF4-FFF2-40B4-BE49-F238E27FC236}">
                <a16:creationId xmlns:a16="http://schemas.microsoft.com/office/drawing/2014/main" id="{419E734F-5808-51A7-F0EF-FDC0B57DDE9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936" r="24936"/>
          <a:stretch/>
        </p:blipFill>
        <p:spPr>
          <a:xfrm rot="10800000">
            <a:off x="114302" y="1492842"/>
            <a:ext cx="3457126" cy="517084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8D613C-AC33-D86E-34BD-51F09B58B4D6}"/>
              </a:ext>
            </a:extLst>
          </p:cNvPr>
          <p:cNvSpPr txBox="1"/>
          <p:nvPr/>
        </p:nvSpPr>
        <p:spPr>
          <a:xfrm>
            <a:off x="4187860" y="1092792"/>
            <a:ext cx="7444298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i="1" dirty="0"/>
              <a:t>Abitbol et al.,1999; </a:t>
            </a:r>
            <a:r>
              <a:rPr lang="en-GB" i="1" dirty="0" err="1"/>
              <a:t>D’Haeseleer</a:t>
            </a:r>
            <a:r>
              <a:rPr lang="en-GB" i="1" dirty="0"/>
              <a:t> et al.,2009; Brunssen, 2018; Fiuza et al.,2023, 2025.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Singers may experience physical, psychological and vocal changes simultaneously.</a:t>
            </a:r>
          </a:p>
          <a:p>
            <a:pPr lvl="0" fontAlgn="base"/>
            <a:endParaRPr lang="en-GB" dirty="0"/>
          </a:p>
          <a:p>
            <a:pPr lvl="0" fontAlgn="base"/>
            <a:r>
              <a:rPr lang="en-GB" dirty="0"/>
              <a:t>Possible vocal effects include:</a:t>
            </a:r>
          </a:p>
          <a:p>
            <a:pPr lvl="0" fontAlgn="base"/>
            <a:endParaRPr lang="en-GB" dirty="0"/>
          </a:p>
          <a:p>
            <a:pPr lvl="1" fontAlgn="base"/>
            <a:r>
              <a:rPr lang="en-GB" dirty="0"/>
              <a:t>vocal fatigue</a:t>
            </a:r>
          </a:p>
          <a:p>
            <a:pPr lvl="1" fontAlgn="base"/>
            <a:r>
              <a:rPr lang="en-GB" dirty="0"/>
              <a:t>reduced stamina</a:t>
            </a:r>
          </a:p>
          <a:p>
            <a:pPr lvl="1" fontAlgn="base"/>
            <a:r>
              <a:rPr lang="en-GB" dirty="0"/>
              <a:t>pitch instability</a:t>
            </a:r>
          </a:p>
          <a:p>
            <a:pPr lvl="1" fontAlgn="base"/>
            <a:r>
              <a:rPr lang="en-GB" dirty="0"/>
              <a:t>changes in vocal quality</a:t>
            </a:r>
          </a:p>
          <a:p>
            <a:pPr lvl="1" fontAlgn="base"/>
            <a:r>
              <a:rPr lang="en-GB" dirty="0"/>
              <a:t>breath management</a:t>
            </a:r>
          </a:p>
          <a:p>
            <a:pPr lvl="1" fontAlgn="base"/>
            <a:endParaRPr lang="en-GB" dirty="0"/>
          </a:p>
          <a:p>
            <a:pPr lvl="1" fontAlgn="base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 has focused more heavily on </a:t>
            </a:r>
            <a:r>
              <a:rPr lang="en-GB" b="1" dirty="0"/>
              <a:t>menopause/post-menopause</a:t>
            </a:r>
            <a:r>
              <a:rPr lang="en-GB" dirty="0"/>
              <a:t> than perimenopause, creating a gap within research</a:t>
            </a:r>
          </a:p>
          <a:p>
            <a:endParaRPr lang="en-GB" b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  <a:p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63579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44602"/>
            <a:ext cx="7467599" cy="1988706"/>
          </a:xfrm>
        </p:spPr>
        <p:txBody>
          <a:bodyPr>
            <a:normAutofit/>
          </a:bodyPr>
          <a:lstStyle/>
          <a:p>
            <a:r>
              <a:rPr lang="en-US" sz="3200" dirty="0"/>
              <a:t>What was the intervention?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304800" y="1131570"/>
            <a:ext cx="7158990" cy="63436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Eight week cross-training </a:t>
            </a:r>
            <a:r>
              <a:rPr lang="en-US" dirty="0" err="1"/>
              <a:t>programme</a:t>
            </a:r>
            <a:r>
              <a:rPr lang="en-US" dirty="0"/>
              <a:t> :</a:t>
            </a:r>
          </a:p>
          <a:p>
            <a:endParaRPr lang="en-US" dirty="0"/>
          </a:p>
          <a:p>
            <a:r>
              <a:rPr lang="en-GB" b="1" dirty="0"/>
              <a:t>Cross-training combined:</a:t>
            </a:r>
          </a:p>
          <a:p>
            <a:pPr lvl="0" fontAlgn="base"/>
            <a:r>
              <a:rPr lang="en-GB" dirty="0"/>
              <a:t>SOVT / straw phonation</a:t>
            </a:r>
          </a:p>
          <a:p>
            <a:pPr lvl="0" fontAlgn="base"/>
            <a:r>
              <a:rPr lang="en-GB" dirty="0" err="1"/>
              <a:t>Sirening</a:t>
            </a:r>
            <a:r>
              <a:rPr lang="en-GB" dirty="0"/>
              <a:t>, gliding and vocalisation</a:t>
            </a:r>
          </a:p>
          <a:p>
            <a:pPr lvl="0" fontAlgn="base"/>
            <a:r>
              <a:rPr lang="en-GB" dirty="0"/>
              <a:t>Breath management</a:t>
            </a:r>
          </a:p>
          <a:p>
            <a:pPr lvl="0" fontAlgn="base"/>
            <a:r>
              <a:rPr lang="en-GB" dirty="0"/>
              <a:t>Posture and core work</a:t>
            </a:r>
          </a:p>
          <a:p>
            <a:pPr lvl="0" fontAlgn="base"/>
            <a:r>
              <a:rPr lang="en-GB" dirty="0"/>
              <a:t>Pilates-inspired exercises</a:t>
            </a:r>
          </a:p>
          <a:p>
            <a:pPr lvl="0" fontAlgn="base"/>
            <a:r>
              <a:rPr lang="en-GB" dirty="0"/>
              <a:t>Cardio/physical conditioning</a:t>
            </a:r>
          </a:p>
          <a:p>
            <a:pPr lvl="0" fontAlgn="base"/>
            <a:r>
              <a:rPr lang="en-GB" dirty="0"/>
              <a:t>Mindfulness and body awareness</a:t>
            </a:r>
          </a:p>
          <a:p>
            <a:pPr lvl="0" fontAlgn="base"/>
            <a:r>
              <a:rPr lang="en-GB" dirty="0"/>
              <a:t>Reflective practice</a:t>
            </a:r>
          </a:p>
          <a:p>
            <a:pPr lvl="0" fontAlgn="base"/>
            <a:r>
              <a:rPr lang="en-GB" dirty="0"/>
              <a:t>Adaptation of repertoire and register strategies</a:t>
            </a:r>
          </a:p>
          <a:p>
            <a:pPr fontAlgn="base"/>
            <a:r>
              <a:rPr lang="en-GB" i="1" dirty="0"/>
              <a:t>Edwin, 2008; Ray et al, 2018; Tize, 2006;</a:t>
            </a:r>
            <a:r>
              <a:rPr lang="en-GB" dirty="0"/>
              <a:t> Fiuza, Sevillano and </a:t>
            </a:r>
            <a:r>
              <a:rPr lang="en-GB" dirty="0" err="1"/>
              <a:t>Lã</a:t>
            </a:r>
            <a:r>
              <a:rPr lang="en-GB" dirty="0"/>
              <a:t>, 2023; Wang et al. 2025; Bos, Bozeman and Frazier-Neely,2020</a:t>
            </a:r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dirty="0"/>
              <a:t>Constructivist Approach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>
            <a:normAutofit/>
          </a:bodyPr>
          <a:lstStyle/>
          <a:p>
            <a:r>
              <a:rPr lang="en-US" sz="2400" b="1" dirty="0"/>
              <a:t>Key ideology:</a:t>
            </a:r>
          </a:p>
          <a:p>
            <a:endParaRPr lang="en-US" b="1" dirty="0"/>
          </a:p>
          <a:p>
            <a:r>
              <a:rPr lang="en-US" sz="2000" dirty="0"/>
              <a:t>Reality not fixed or experienced in one Universal experience</a:t>
            </a:r>
          </a:p>
          <a:p>
            <a:r>
              <a:rPr lang="en-US" sz="2000" dirty="0"/>
              <a:t>Constructed through individual experiences and interpretations</a:t>
            </a:r>
          </a:p>
          <a:p>
            <a:r>
              <a:rPr lang="en-US" sz="2000" dirty="0"/>
              <a:t>Multiple realities</a:t>
            </a:r>
          </a:p>
          <a:p>
            <a:r>
              <a:rPr lang="en-US" sz="2000" dirty="0"/>
              <a:t>Knowledge develops through experience and interaction</a:t>
            </a: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168716-E19F-86C6-29BE-D59B1D8127FB}"/>
              </a:ext>
            </a:extLst>
          </p:cNvPr>
          <p:cNvSpPr>
            <a:spLocks noGrp="1"/>
          </p:cNvSpPr>
          <p:nvPr>
            <p:ph sz="half" idx="15"/>
          </p:nvPr>
        </p:nvSpPr>
        <p:spPr/>
        <p:txBody>
          <a:bodyPr>
            <a:normAutofit fontScale="92500"/>
          </a:bodyPr>
          <a:lstStyle/>
          <a:p>
            <a:r>
              <a:rPr lang="en-GB" sz="2600" b="1" dirty="0"/>
              <a:t>Relevance to this study:</a:t>
            </a:r>
          </a:p>
          <a:p>
            <a:endParaRPr lang="en-GB" b="1" dirty="0"/>
          </a:p>
          <a:p>
            <a:r>
              <a:rPr lang="en-GB" sz="2000" dirty="0"/>
              <a:t>Focuses on the individual </a:t>
            </a:r>
          </a:p>
          <a:p>
            <a:r>
              <a:rPr lang="en-GB" sz="2000" dirty="0"/>
              <a:t>Participants may experience different issues but also a variety of experiences of the same intervention. </a:t>
            </a:r>
          </a:p>
          <a:p>
            <a:r>
              <a:rPr lang="en-GB" sz="2000" dirty="0"/>
              <a:t>Multiple Interaction – Reflective diaries of participants’ experiences, teacher’s observation and interpretation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32C7587B-DD64-0940-2F6D-21C5F453F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7EE5F3D-7987-1886-83A2-7A2375421C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4457555"/>
              </p:ext>
            </p:extLst>
          </p:nvPr>
        </p:nvGraphicFramePr>
        <p:xfrm>
          <a:off x="2105425" y="136525"/>
          <a:ext cx="9904720" cy="64102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124" y="251460"/>
            <a:ext cx="9866540" cy="1623060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Methodology</a:t>
            </a:r>
            <a:br>
              <a:rPr lang="en-US" sz="3600" dirty="0"/>
            </a:br>
            <a:r>
              <a:rPr lang="en-GB" sz="2900" dirty="0"/>
              <a:t>Design:</a:t>
            </a:r>
            <a:r>
              <a:rPr lang="en-GB" sz="2900" b="0" dirty="0"/>
              <a:t> Small-scale qualitative multiple-case study</a:t>
            </a:r>
            <a:br>
              <a:rPr lang="en-GB" sz="2900" b="0" dirty="0"/>
            </a:br>
            <a:r>
              <a:rPr lang="en-GB" sz="2900" dirty="0"/>
              <a:t>Framework:</a:t>
            </a:r>
            <a:r>
              <a:rPr lang="en-GB" sz="2900" b="0" dirty="0"/>
              <a:t> Yin (1994)</a:t>
            </a:r>
            <a:br>
              <a:rPr lang="en-US" sz="3600" dirty="0"/>
            </a:br>
            <a:endParaRPr lang="en-US" sz="3600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01465D2C-666A-F708-E1AC-63377DED7559}"/>
              </a:ext>
            </a:extLst>
          </p:cNvPr>
          <p:cNvGraphicFramePr>
            <a:graphicFrameLocks noGrp="1"/>
          </p:cNvGraphicFramePr>
          <p:nvPr>
            <p:ph sz="half" idx="15"/>
            <p:extLst>
              <p:ext uri="{D42A27DB-BD31-4B8C-83A1-F6EECF244321}">
                <p14:modId xmlns:p14="http://schemas.microsoft.com/office/powerpoint/2010/main" val="161684745"/>
              </p:ext>
            </p:extLst>
          </p:nvPr>
        </p:nvGraphicFramePr>
        <p:xfrm>
          <a:off x="4887045" y="2105426"/>
          <a:ext cx="6778666" cy="4135528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467652">
                  <a:extLst>
                    <a:ext uri="{9D8B030D-6E8A-4147-A177-3AD203B41FA5}">
                      <a16:colId xmlns:a16="http://schemas.microsoft.com/office/drawing/2014/main" val="156927878"/>
                    </a:ext>
                  </a:extLst>
                </a:gridCol>
                <a:gridCol w="3749808">
                  <a:extLst>
                    <a:ext uri="{9D8B030D-6E8A-4147-A177-3AD203B41FA5}">
                      <a16:colId xmlns:a16="http://schemas.microsoft.com/office/drawing/2014/main" val="3684218819"/>
                    </a:ext>
                  </a:extLst>
                </a:gridCol>
                <a:gridCol w="1561206">
                  <a:extLst>
                    <a:ext uri="{9D8B030D-6E8A-4147-A177-3AD203B41FA5}">
                      <a16:colId xmlns:a16="http://schemas.microsoft.com/office/drawing/2014/main" val="981523493"/>
                    </a:ext>
                  </a:extLst>
                </a:gridCol>
              </a:tblGrid>
              <a:tr h="455709"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Yin’s Criterion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the research fits into the framework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Success within framework</a:t>
                      </a: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2343971"/>
                  </a:ext>
                </a:extLst>
              </a:tr>
              <a:tr h="693137"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Construct Validity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multiple sources of evidence: questionnaire, VHI-10 and weekly reflective diaries. Maintain a clear chain of evidence. 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Strong</a:t>
                      </a: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9269180"/>
                  </a:ext>
                </a:extLst>
              </a:tr>
              <a:tr h="913565"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Internal Validity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pattern matching and explanation building to compare what participants report with the aims/literature and with their VHI-10 results.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Moderate</a:t>
                      </a: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30354709"/>
                  </a:ext>
                </a:extLst>
              </a:tr>
              <a:tr h="769263"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External Validity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multiple-case comparison cautiously. Population generalisation cannot be claimed because of the very small sample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Limited</a:t>
                      </a: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53451559"/>
                  </a:ext>
                </a:extLst>
              </a:tr>
              <a:tr h="1171705"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Reliability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a consistent study protocol, consistent questionnaire/VHI-10 procedure and organised case-study database. 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Moderate</a:t>
                      </a: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0568106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222A253-004E-1907-04B4-D4AEAE750E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08231"/>
              </p:ext>
            </p:extLst>
          </p:nvPr>
        </p:nvGraphicFramePr>
        <p:xfrm>
          <a:off x="1578642" y="2105426"/>
          <a:ext cx="2109694" cy="4135527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109694">
                  <a:extLst>
                    <a:ext uri="{9D8B030D-6E8A-4147-A177-3AD203B41FA5}">
                      <a16:colId xmlns:a16="http://schemas.microsoft.com/office/drawing/2014/main" val="3086117894"/>
                    </a:ext>
                  </a:extLst>
                </a:gridCol>
              </a:tblGrid>
              <a:tr h="915119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Designing the case study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5433844"/>
                  </a:ext>
                </a:extLst>
              </a:tr>
              <a:tr h="915119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Conducting the case study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007605"/>
                  </a:ext>
                </a:extLst>
              </a:tr>
              <a:tr h="915119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Analysing the case study evidence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3905928"/>
                  </a:ext>
                </a:extLst>
              </a:tr>
              <a:tr h="139017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Developing conclusions, recommendations and implications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0634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6786" y="34180"/>
            <a:ext cx="6301633" cy="732904"/>
          </a:xfrm>
        </p:spPr>
        <p:txBody>
          <a:bodyPr>
            <a:normAutofit/>
          </a:bodyPr>
          <a:lstStyle/>
          <a:p>
            <a:r>
              <a:rPr lang="en-US" sz="3600" dirty="0"/>
              <a:t>Method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E4FF8AB-E94D-F625-B6FA-3EEB4B677BAA}"/>
              </a:ext>
            </a:extLst>
          </p:cNvPr>
          <p:cNvGraphicFramePr>
            <a:graphicFrameLocks noGrp="1" noChangeAspect="1"/>
          </p:cNvGraphicFramePr>
          <p:nvPr>
            <p:ph sz="half" idx="14"/>
            <p:extLst>
              <p:ext uri="{D42A27DB-BD31-4B8C-83A1-F6EECF244321}">
                <p14:modId xmlns:p14="http://schemas.microsoft.com/office/powerpoint/2010/main" val="1856588338"/>
              </p:ext>
            </p:extLst>
          </p:nvPr>
        </p:nvGraphicFramePr>
        <p:xfrm>
          <a:off x="2836750" y="1190164"/>
          <a:ext cx="4393480" cy="5074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2492136-277B-808E-9D1B-0527359207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56058" y="6378260"/>
            <a:ext cx="4580088" cy="488384"/>
          </a:xfrm>
        </p:spPr>
        <p:txBody>
          <a:bodyPr>
            <a:normAutofit/>
          </a:bodyPr>
          <a:lstStyle/>
          <a:p>
            <a:r>
              <a:rPr lang="en-GB" i="1" dirty="0"/>
              <a:t>Rosen et al, 2014; </a:t>
            </a:r>
            <a:r>
              <a:rPr lang="en-GB" i="1" dirty="0" err="1"/>
              <a:t>Arffa</a:t>
            </a:r>
            <a:r>
              <a:rPr lang="en-GB" i="1" dirty="0"/>
              <a:t> et al, 2012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EDFD47-6FD9-FB67-AF13-779BEFE1CC85}"/>
              </a:ext>
            </a:extLst>
          </p:cNvPr>
          <p:cNvSpPr txBox="1"/>
          <p:nvPr/>
        </p:nvSpPr>
        <p:spPr>
          <a:xfrm>
            <a:off x="2836750" y="668202"/>
            <a:ext cx="179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+mj-lt"/>
              </a:rPr>
              <a:t>Design</a:t>
            </a:r>
            <a:endParaRPr lang="en-GB" b="1" dirty="0">
              <a:solidFill>
                <a:schemeClr val="accent1"/>
              </a:solidFill>
              <a:latin typeface="+mj-lt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9DBE20D-1340-8304-5604-DD82024272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4872313"/>
              </p:ext>
            </p:extLst>
          </p:nvPr>
        </p:nvGraphicFramePr>
        <p:xfrm>
          <a:off x="8391504" y="1716713"/>
          <a:ext cx="3643179" cy="3235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E2F06BD-00A0-FD9E-0828-FE6F5462E782}"/>
              </a:ext>
            </a:extLst>
          </p:cNvPr>
          <p:cNvSpPr txBox="1"/>
          <p:nvPr/>
        </p:nvSpPr>
        <p:spPr>
          <a:xfrm>
            <a:off x="8689750" y="1190164"/>
            <a:ext cx="2716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+mj-lt"/>
              </a:rPr>
              <a:t>8 – Week Structure</a:t>
            </a:r>
          </a:p>
        </p:txBody>
      </p:sp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0C883-7528-F9C5-D6FA-15EC059A3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896112"/>
            <a:ext cx="10668000" cy="1325563"/>
          </a:xfrm>
        </p:spPr>
        <p:txBody>
          <a:bodyPr/>
          <a:lstStyle/>
          <a:p>
            <a:r>
              <a:rPr lang="en-US" dirty="0"/>
              <a:t>Findings - P1</a:t>
            </a:r>
          </a:p>
        </p:txBody>
      </p:sp>
      <p:graphicFrame>
        <p:nvGraphicFramePr>
          <p:cNvPr id="8" name="Table Placeholder 7">
            <a:extLst>
              <a:ext uri="{FF2B5EF4-FFF2-40B4-BE49-F238E27FC236}">
                <a16:creationId xmlns:a16="http://schemas.microsoft.com/office/drawing/2014/main" id="{24EE9911-8AC9-5BE2-4456-0175FD28D083}"/>
              </a:ext>
            </a:extLst>
          </p:cNvPr>
          <p:cNvGraphicFramePr>
            <a:graphicFrameLocks noGrp="1"/>
          </p:cNvGraphicFramePr>
          <p:nvPr>
            <p:ph type="tbl" sz="quarter" idx="14"/>
            <p:extLst>
              <p:ext uri="{D42A27DB-BD31-4B8C-83A1-F6EECF244321}">
                <p14:modId xmlns:p14="http://schemas.microsoft.com/office/powerpoint/2010/main" val="2201789383"/>
              </p:ext>
            </p:extLst>
          </p:nvPr>
        </p:nvGraphicFramePr>
        <p:xfrm>
          <a:off x="608452" y="1987457"/>
          <a:ext cx="8620072" cy="3300094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899748">
                  <a:extLst>
                    <a:ext uri="{9D8B030D-6E8A-4147-A177-3AD203B41FA5}">
                      <a16:colId xmlns:a16="http://schemas.microsoft.com/office/drawing/2014/main" val="248340271"/>
                    </a:ext>
                  </a:extLst>
                </a:gridCol>
                <a:gridCol w="4720324">
                  <a:extLst>
                    <a:ext uri="{9D8B030D-6E8A-4147-A177-3AD203B41FA5}">
                      <a16:colId xmlns:a16="http://schemas.microsoft.com/office/drawing/2014/main" val="2825265259"/>
                    </a:ext>
                  </a:extLst>
                </a:gridCol>
              </a:tblGrid>
              <a:tr h="7356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  <a:effectLst/>
                        </a:rPr>
                        <a:t>Stages</a:t>
                      </a:r>
                      <a:endParaRPr lang="en-US" b="1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  <a:effectLst/>
                        </a:rPr>
                        <a:t>Perceived experiences </a:t>
                      </a:r>
                      <a:endParaRPr lang="en-US" b="1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06384421"/>
                  </a:ext>
                </a:extLst>
              </a:tr>
              <a:tr h="7356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dirty="0">
                          <a:solidFill>
                            <a:sysClr val="windowText" lastClr="000000"/>
                          </a:solidFill>
                          <a:effectLst/>
                        </a:rPr>
                        <a:t>Early Stage​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Anxiety; Vocal technique; Physical vocal issues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3559787"/>
                  </a:ext>
                </a:extLst>
              </a:tr>
              <a:tr h="7356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Mid Stage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Positive change; Anxiety; Difficulties with cognitive responses; little  evidence of physical change or awareness 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4553674"/>
                  </a:ext>
                </a:extLst>
              </a:tr>
              <a:tr h="7356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End Stage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Improvement of vocal technique; Warm up routine; No physical improvement through physical elements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0199102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3FE259-B742-148B-88EA-EAE84226F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678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5FF5B-2180-FDBB-1D8E-9F51630C39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558F1-9E37-EC0C-AE5D-8588E1961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896112"/>
            <a:ext cx="10668000" cy="1325563"/>
          </a:xfrm>
        </p:spPr>
        <p:txBody>
          <a:bodyPr/>
          <a:lstStyle/>
          <a:p>
            <a:r>
              <a:rPr lang="en-US" dirty="0"/>
              <a:t>Findings – P2</a:t>
            </a:r>
          </a:p>
        </p:txBody>
      </p:sp>
      <p:graphicFrame>
        <p:nvGraphicFramePr>
          <p:cNvPr id="8" name="Table Placeholder 7">
            <a:extLst>
              <a:ext uri="{FF2B5EF4-FFF2-40B4-BE49-F238E27FC236}">
                <a16:creationId xmlns:a16="http://schemas.microsoft.com/office/drawing/2014/main" id="{3CB62FE6-1410-172D-6F60-643112E5D531}"/>
              </a:ext>
            </a:extLst>
          </p:cNvPr>
          <p:cNvGraphicFramePr>
            <a:graphicFrameLocks noGrp="1"/>
          </p:cNvGraphicFramePr>
          <p:nvPr>
            <p:ph type="tbl" sz="quarter" idx="14"/>
            <p:extLst>
              <p:ext uri="{D42A27DB-BD31-4B8C-83A1-F6EECF244321}">
                <p14:modId xmlns:p14="http://schemas.microsoft.com/office/powerpoint/2010/main" val="433590318"/>
              </p:ext>
            </p:extLst>
          </p:nvPr>
        </p:nvGraphicFramePr>
        <p:xfrm>
          <a:off x="608452" y="1987457"/>
          <a:ext cx="8620072" cy="3300094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899748">
                  <a:extLst>
                    <a:ext uri="{9D8B030D-6E8A-4147-A177-3AD203B41FA5}">
                      <a16:colId xmlns:a16="http://schemas.microsoft.com/office/drawing/2014/main" val="248340271"/>
                    </a:ext>
                  </a:extLst>
                </a:gridCol>
                <a:gridCol w="4720324">
                  <a:extLst>
                    <a:ext uri="{9D8B030D-6E8A-4147-A177-3AD203B41FA5}">
                      <a16:colId xmlns:a16="http://schemas.microsoft.com/office/drawing/2014/main" val="2825265259"/>
                    </a:ext>
                  </a:extLst>
                </a:gridCol>
              </a:tblGrid>
              <a:tr h="7356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  <a:effectLst/>
                        </a:rPr>
                        <a:t>Stages</a:t>
                      </a:r>
                      <a:endParaRPr lang="en-US" b="1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  <a:effectLst/>
                        </a:rPr>
                        <a:t>Perceived experiences </a:t>
                      </a:r>
                      <a:endParaRPr lang="en-US" b="1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06384421"/>
                  </a:ext>
                </a:extLst>
              </a:tr>
              <a:tr h="7356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dirty="0">
                          <a:solidFill>
                            <a:sysClr val="windowText" lastClr="000000"/>
                          </a:solidFill>
                          <a:effectLst/>
                        </a:rPr>
                        <a:t>Early Stage​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Self awareness of change; Physical vocal issues; Psychological issues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3559787"/>
                  </a:ext>
                </a:extLst>
              </a:tr>
              <a:tr h="7356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Mid Stage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Positive change; Greater confidence; Improvement  vocally &amp; physical combination; Wellbeing recognition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4553674"/>
                  </a:ext>
                </a:extLst>
              </a:tr>
              <a:tr h="7356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1800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End Stage</a:t>
                      </a:r>
                      <a:endParaRPr lang="en-US" b="0" i="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b="0" i="0" dirty="0">
                          <a:solidFill>
                            <a:sysClr val="windowText" lastClr="000000"/>
                          </a:solidFill>
                          <a:effectLst/>
                        </a:rPr>
                        <a:t>Less Physical vocal issues, Vocal reliability improved; Greater understanding; Independence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0199102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AA0087-AA1A-4055-F6C4-9E6C67AEF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0541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FB75C3E-5885-49DD-8190-BB1E8C51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510" y="429461"/>
            <a:ext cx="5048410" cy="2668463"/>
          </a:xfrm>
        </p:spPr>
        <p:txBody>
          <a:bodyPr anchor="t">
            <a:normAutofit/>
          </a:bodyPr>
          <a:lstStyle/>
          <a:p>
            <a:r>
              <a:rPr lang="en-US" dirty="0"/>
              <a:t>Teacher observations​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F2D739-E475-54F8-C832-F04A983D0F24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195482" y="1775013"/>
            <a:ext cx="7799294" cy="3688336"/>
          </a:xfrm>
        </p:spPr>
        <p:txBody>
          <a:bodyPr>
            <a:normAutofit/>
          </a:bodyPr>
          <a:lstStyle/>
          <a:p>
            <a:r>
              <a:rPr lang="en-US" dirty="0"/>
              <a:t>Common Vocal Symptoms:</a:t>
            </a:r>
          </a:p>
          <a:p>
            <a:pPr lvl="1"/>
            <a:r>
              <a:rPr lang="en-US" dirty="0"/>
              <a:t>Flexibility issues, Change in Range, Dryness of throat, clearing of throat, Anxiety though different in origin, Psychological impact </a:t>
            </a:r>
          </a:p>
          <a:p>
            <a:r>
              <a:rPr lang="en-US" dirty="0"/>
              <a:t>Different Challenges: </a:t>
            </a:r>
          </a:p>
          <a:p>
            <a:pPr lvl="1"/>
            <a:r>
              <a:rPr lang="en-US" dirty="0"/>
              <a:t>Vocal cracking, different range issues, varying breath management issues, Dynamic control, Physical awareness, Memory Loss</a:t>
            </a:r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r>
              <a:rPr lang="en-US" dirty="0"/>
              <a:t>Individual experiences, perceived learning and outcomes differ from the intervention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40B739-30F9-C86F-67ED-2197DC1E5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C17E5F-E09D-CB98-11F4-946C01B05AE5}"/>
              </a:ext>
            </a:extLst>
          </p:cNvPr>
          <p:cNvSpPr txBox="1"/>
          <p:nvPr/>
        </p:nvSpPr>
        <p:spPr>
          <a:xfrm>
            <a:off x="4287690" y="5798145"/>
            <a:ext cx="7991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Abitbol et al., 1999; </a:t>
            </a:r>
            <a:r>
              <a:rPr lang="en-GB" i="1" dirty="0" err="1"/>
              <a:t>D’Haeseleer</a:t>
            </a:r>
            <a:r>
              <a:rPr lang="en-GB" i="1" dirty="0"/>
              <a:t> et al., 2009; Brunssen, 2018; Fiuza et al., 2023, 2025</a:t>
            </a:r>
            <a:r>
              <a:rPr lang="en-GB" dirty="0"/>
              <a:t> Bos; Bozeman and Frazier-Neely, 2020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466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A2B3C4-4CF4-A1E9-201D-FF3FE1C57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1F3E9-48C6-1581-4F80-CF15EB4FC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25" y="422442"/>
            <a:ext cx="9389288" cy="679115"/>
          </a:xfrm>
        </p:spPr>
        <p:txBody>
          <a:bodyPr anchor="t">
            <a:normAutofit/>
          </a:bodyPr>
          <a:lstStyle/>
          <a:p>
            <a:r>
              <a:rPr lang="en-US" sz="2800" dirty="0"/>
              <a:t>Convergence and Divergence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8AFE3A-A4D9-9A76-3AEE-257961A76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86041C-A916-8F57-4FEF-C7250E2C309D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1734" y="1045029"/>
            <a:ext cx="4515035" cy="5050971"/>
          </a:xfrm>
        </p:spPr>
        <p:txBody>
          <a:bodyPr>
            <a:normAutofit/>
          </a:bodyPr>
          <a:lstStyle/>
          <a:p>
            <a:r>
              <a:rPr lang="en-US" sz="2400" b="1" dirty="0"/>
              <a:t>Convergence:</a:t>
            </a:r>
          </a:p>
          <a:p>
            <a:endParaRPr lang="en-US" b="1" dirty="0"/>
          </a:p>
          <a:p>
            <a:r>
              <a:rPr lang="en-US" sz="2000" dirty="0"/>
              <a:t>Perceived increase vocal confidence</a:t>
            </a:r>
          </a:p>
          <a:p>
            <a:endParaRPr lang="en-US" sz="2000" dirty="0"/>
          </a:p>
          <a:p>
            <a:r>
              <a:rPr lang="en-US" sz="2000" dirty="0"/>
              <a:t>Perceived improvement in vocal flexibility</a:t>
            </a:r>
          </a:p>
          <a:p>
            <a:endParaRPr lang="en-US" sz="2000" dirty="0"/>
          </a:p>
          <a:p>
            <a:r>
              <a:rPr lang="en-US" sz="2000" dirty="0"/>
              <a:t>Awareness of change</a:t>
            </a:r>
          </a:p>
          <a:p>
            <a:endParaRPr lang="en-US" sz="2000" dirty="0"/>
          </a:p>
          <a:p>
            <a:r>
              <a:rPr lang="en-US" sz="2000" dirty="0"/>
              <a:t>Development of knowledge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8CCCB4-234B-1F02-239A-EE5DE154722A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5225143" y="1045029"/>
            <a:ext cx="4935881" cy="5747657"/>
          </a:xfrm>
        </p:spPr>
        <p:txBody>
          <a:bodyPr>
            <a:normAutofit lnSpcReduction="10000"/>
          </a:bodyPr>
          <a:lstStyle/>
          <a:p>
            <a:r>
              <a:rPr lang="en-GB" sz="2600" b="1" dirty="0"/>
              <a:t>Divergence:</a:t>
            </a:r>
          </a:p>
          <a:p>
            <a:pPr>
              <a:lnSpc>
                <a:spcPct val="120000"/>
              </a:lnSpc>
            </a:pPr>
            <a:r>
              <a:rPr lang="en-GB" b="1" dirty="0"/>
              <a:t>P1 </a:t>
            </a:r>
          </a:p>
          <a:p>
            <a:pPr>
              <a:lnSpc>
                <a:spcPct val="120000"/>
              </a:lnSpc>
            </a:pPr>
            <a:r>
              <a:rPr lang="en-GB" dirty="0"/>
              <a:t>Vocal security</a:t>
            </a:r>
          </a:p>
          <a:p>
            <a:pPr>
              <a:lnSpc>
                <a:spcPct val="120000"/>
              </a:lnSpc>
            </a:pPr>
            <a:r>
              <a:rPr lang="en-GB" dirty="0"/>
              <a:t>Breath Control</a:t>
            </a:r>
          </a:p>
          <a:p>
            <a:pPr>
              <a:lnSpc>
                <a:spcPct val="120000"/>
              </a:lnSpc>
            </a:pPr>
            <a:r>
              <a:rPr lang="en-GB" dirty="0"/>
              <a:t>Cognitive Anxiety</a:t>
            </a:r>
          </a:p>
          <a:p>
            <a:pPr>
              <a:lnSpc>
                <a:spcPct val="120000"/>
              </a:lnSpc>
            </a:pPr>
            <a:r>
              <a:rPr lang="en-GB" dirty="0"/>
              <a:t>Lack of evidence of the need for wellbeing and physical training to help vocal issues</a:t>
            </a:r>
            <a:endParaRPr lang="en-GB" b="1" dirty="0"/>
          </a:p>
          <a:p>
            <a:pPr>
              <a:lnSpc>
                <a:spcPct val="120000"/>
              </a:lnSpc>
            </a:pPr>
            <a:r>
              <a:rPr lang="en-GB" b="1" dirty="0"/>
              <a:t>P2</a:t>
            </a:r>
          </a:p>
          <a:p>
            <a:pPr>
              <a:lnSpc>
                <a:spcPct val="120000"/>
              </a:lnSpc>
            </a:pPr>
            <a:r>
              <a:rPr lang="en-GB" dirty="0"/>
              <a:t>Range</a:t>
            </a:r>
          </a:p>
          <a:p>
            <a:pPr>
              <a:lnSpc>
                <a:spcPct val="120000"/>
              </a:lnSpc>
            </a:pPr>
            <a:r>
              <a:rPr lang="en-GB" dirty="0"/>
              <a:t>Acceptance of change and adaption</a:t>
            </a:r>
          </a:p>
          <a:p>
            <a:pPr>
              <a:lnSpc>
                <a:spcPct val="120000"/>
              </a:lnSpc>
            </a:pPr>
            <a:r>
              <a:rPr lang="en-GB" dirty="0"/>
              <a:t>Self management and understanding</a:t>
            </a:r>
          </a:p>
          <a:p>
            <a:r>
              <a:rPr lang="en-GB" dirty="0"/>
              <a:t>Understanding and development of all 3 areas to help support the voice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8982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FFDD51-DADF-7DAE-A508-397F473F5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F6BE0-3039-0AC1-07F4-3EEDE840A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155" y="365913"/>
            <a:ext cx="6301633" cy="732904"/>
          </a:xfrm>
        </p:spPr>
        <p:txBody>
          <a:bodyPr>
            <a:normAutofit/>
          </a:bodyPr>
          <a:lstStyle/>
          <a:p>
            <a:r>
              <a:rPr lang="en-US" sz="3600" dirty="0"/>
              <a:t>Findings – VHI - 10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C98D92A-A6C6-1699-D8BD-2081D0908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CF39591-6C23-E8AC-6C2F-B569B23950C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119708" y="1667435"/>
            <a:ext cx="6909418" cy="4272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758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1B29E87-9C2C-400B-834D-4E4BD6E94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894" y="396650"/>
            <a:ext cx="10665845" cy="1325563"/>
          </a:xfrm>
        </p:spPr>
        <p:txBody>
          <a:bodyPr/>
          <a:lstStyle/>
          <a:p>
            <a:r>
              <a:rPr lang="en-US" sz="3600" dirty="0"/>
              <a:t>Conclusions</a:t>
            </a:r>
            <a:r>
              <a:rPr lang="en-US" dirty="0"/>
              <a:t>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0EB401-2F91-2D90-C859-96484861E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8F5D4F-1C1A-3C49-7928-57733DB5A8DE}"/>
              </a:ext>
            </a:extLst>
          </p:cNvPr>
          <p:cNvSpPr txBox="1"/>
          <p:nvPr/>
        </p:nvSpPr>
        <p:spPr>
          <a:xfrm>
            <a:off x="648894" y="1436914"/>
            <a:ext cx="8364477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What does this study show?: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How Cross Training programme was perceived and how it impacted the participants.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Perceived physical, vocal psychological experiences and how they interconnect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New knowledge and understanding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Support adaptive change and develop self awareness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Teacher role –important!</a:t>
            </a:r>
          </a:p>
          <a:p>
            <a:endParaRPr lang="en-GB" dirty="0"/>
          </a:p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What the study does not show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Causation or generalisation for perimenopause singers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8-week intervention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997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FBED08-E893-92FD-A9E6-BF47E66F6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B1BE-7745-940D-173F-07DDC948B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25" y="422442"/>
            <a:ext cx="9389288" cy="679115"/>
          </a:xfrm>
        </p:spPr>
        <p:txBody>
          <a:bodyPr anchor="t">
            <a:normAutofit/>
          </a:bodyPr>
          <a:lstStyle/>
          <a:p>
            <a:r>
              <a:rPr lang="en-US" sz="3600" dirty="0"/>
              <a:t>Recommendation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E95159-1C45-9FCA-9B72-83024D00F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E207235-6470-6353-8BA1-D323C550E10C}"/>
              </a:ext>
            </a:extLst>
          </p:cNvPr>
          <p:cNvSpPr/>
          <p:nvPr/>
        </p:nvSpPr>
        <p:spPr>
          <a:xfrm>
            <a:off x="906716" y="1683391"/>
            <a:ext cx="2113109" cy="84524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Increase sample size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A014D33-CEAB-D15B-5E25-86F221B32689}"/>
              </a:ext>
            </a:extLst>
          </p:cNvPr>
          <p:cNvSpPr/>
          <p:nvPr/>
        </p:nvSpPr>
        <p:spPr>
          <a:xfrm>
            <a:off x="4275937" y="1683391"/>
            <a:ext cx="2113109" cy="84524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Longevity of programme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8230D63-75C0-6806-8391-1EDEA0D31AD9}"/>
              </a:ext>
            </a:extLst>
          </p:cNvPr>
          <p:cNvSpPr/>
          <p:nvPr/>
        </p:nvSpPr>
        <p:spPr>
          <a:xfrm>
            <a:off x="7329288" y="1683391"/>
            <a:ext cx="2113109" cy="84524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Hormone test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9A8E6A-7814-B01B-8C2D-4FE786515C9B}"/>
              </a:ext>
            </a:extLst>
          </p:cNvPr>
          <p:cNvSpPr txBox="1"/>
          <p:nvPr/>
        </p:nvSpPr>
        <p:spPr>
          <a:xfrm>
            <a:off x="661433" y="3188874"/>
            <a:ext cx="46253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1"/>
                </a:solidFill>
                <a:latin typeface="+mj-lt"/>
              </a:rPr>
              <a:t>IMPLICATIONS</a:t>
            </a:r>
            <a:endParaRPr lang="en-GB" sz="3600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A731E3DB-626C-6CD5-5E44-85D21049BF6A}"/>
              </a:ext>
            </a:extLst>
          </p:cNvPr>
          <p:cNvSpPr/>
          <p:nvPr/>
        </p:nvSpPr>
        <p:spPr>
          <a:xfrm>
            <a:off x="860991" y="4652683"/>
            <a:ext cx="2113109" cy="84524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Perceived success of Cross training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B158888-2C20-5EB0-4E63-8AA2C3134B01}"/>
              </a:ext>
            </a:extLst>
          </p:cNvPr>
          <p:cNvSpPr/>
          <p:nvPr/>
        </p:nvSpPr>
        <p:spPr>
          <a:xfrm>
            <a:off x="4275936" y="4652683"/>
            <a:ext cx="2113109" cy="84524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Practical teaching strategies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18BDB48D-C73D-1692-72FB-54B2B5204174}"/>
              </a:ext>
            </a:extLst>
          </p:cNvPr>
          <p:cNvSpPr/>
          <p:nvPr/>
        </p:nvSpPr>
        <p:spPr>
          <a:xfrm>
            <a:off x="7329287" y="4652683"/>
            <a:ext cx="2113109" cy="84524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Structure &amp; Guidance</a:t>
            </a:r>
          </a:p>
        </p:txBody>
      </p:sp>
    </p:spTree>
    <p:extLst>
      <p:ext uri="{BB962C8B-B14F-4D97-AF65-F5344CB8AC3E}">
        <p14:creationId xmlns:p14="http://schemas.microsoft.com/office/powerpoint/2010/main" val="22444762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4168">
              <a:schemeClr val="accent1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56955" y="321825"/>
            <a:ext cx="7375203" cy="770967"/>
          </a:xfrm>
        </p:spPr>
        <p:txBody>
          <a:bodyPr anchor="t">
            <a:normAutofit fontScale="90000"/>
          </a:bodyPr>
          <a:lstStyle/>
          <a:p>
            <a:r>
              <a:rPr lang="en-US" sz="3300" dirty="0">
                <a:solidFill>
                  <a:schemeClr val="accent1"/>
                </a:solidFill>
              </a:rPr>
              <a:t>Reflections</a:t>
            </a:r>
            <a:br>
              <a:rPr lang="en-US" sz="2600" dirty="0"/>
            </a:br>
            <a:br>
              <a:rPr lang="en-US" sz="2600" dirty="0"/>
            </a:br>
            <a:endParaRPr lang="en-US" sz="2600" dirty="0"/>
          </a:p>
        </p:txBody>
      </p:sp>
      <p:pic>
        <p:nvPicPr>
          <p:cNvPr id="34" name="Picture Placeholder 33" descr="Aerial view of a neon highway intersection">
            <a:extLst>
              <a:ext uri="{FF2B5EF4-FFF2-40B4-BE49-F238E27FC236}">
                <a16:creationId xmlns:a16="http://schemas.microsoft.com/office/drawing/2014/main" id="{9289CE93-EC50-55DB-CFE0-1266AEC87B1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936" r="24936"/>
          <a:stretch/>
        </p:blipFill>
        <p:spPr>
          <a:xfrm rot="10800000">
            <a:off x="114302" y="1492842"/>
            <a:ext cx="3457126" cy="5170848"/>
          </a:xfrm>
        </p:spPr>
      </p:pic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24B8D290-CDE8-7AF0-3FF0-53A675702D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5758194"/>
              </p:ext>
            </p:extLst>
          </p:nvPr>
        </p:nvGraphicFramePr>
        <p:xfrm>
          <a:off x="4410635" y="1092792"/>
          <a:ext cx="7482780" cy="5170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5C07D-7102-88BE-DD44-34B6E6C15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433" y="307961"/>
            <a:ext cx="9866540" cy="864535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THANK YOU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D622F-2D24-9EC0-FB20-8601BDE505FA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485279" y="1140312"/>
            <a:ext cx="9221442" cy="5084101"/>
          </a:xfrm>
        </p:spPr>
        <p:txBody>
          <a:bodyPr>
            <a:normAutofit fontScale="25000" lnSpcReduction="20000"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Citations:</a:t>
            </a:r>
          </a:p>
          <a:p>
            <a:r>
              <a:rPr lang="en-GB" sz="4000" dirty="0">
                <a:solidFill>
                  <a:schemeClr val="tx2"/>
                </a:solidFill>
              </a:rPr>
              <a:t>Abitbol, J., Abitbol, P. and Abitbol, B. (1999) ‘Sex hormones and the female voice’, </a:t>
            </a:r>
            <a:r>
              <a:rPr lang="en-GB" sz="4000" i="1" dirty="0">
                <a:solidFill>
                  <a:schemeClr val="tx2"/>
                </a:solidFill>
              </a:rPr>
              <a:t>Journal of Voice</a:t>
            </a:r>
            <a:r>
              <a:rPr lang="en-GB" sz="4000" dirty="0">
                <a:solidFill>
                  <a:schemeClr val="tx2"/>
                </a:solidFill>
              </a:rPr>
              <a:t>, 13(3), pp. 424–446. doi.org/10.1016/S0892-1997(99)80048-4</a:t>
            </a:r>
          </a:p>
          <a:p>
            <a:r>
              <a:rPr lang="en-GB" sz="4000" dirty="0" err="1">
                <a:solidFill>
                  <a:schemeClr val="tx2"/>
                </a:solidFill>
              </a:rPr>
              <a:t>Arffa,R</a:t>
            </a:r>
            <a:r>
              <a:rPr lang="en-GB" sz="4000" dirty="0">
                <a:solidFill>
                  <a:schemeClr val="tx2"/>
                </a:solidFill>
              </a:rPr>
              <a:t>. Krishna, P. </a:t>
            </a:r>
            <a:r>
              <a:rPr lang="en-GB" sz="4000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Gartner-Schmidt</a:t>
            </a:r>
            <a:r>
              <a:rPr lang="en-GB" sz="4000" dirty="0">
                <a:solidFill>
                  <a:schemeClr val="tx2"/>
                </a:solidFill>
              </a:rPr>
              <a:t> and Rosen C.(2012)’Normative Values for the Voice Handicap Index-10’. </a:t>
            </a:r>
            <a:r>
              <a:rPr lang="en-GB" sz="4000" i="1" dirty="0">
                <a:solidFill>
                  <a:schemeClr val="tx2"/>
                </a:solidFill>
              </a:rPr>
              <a:t>Journal of Voice. </a:t>
            </a:r>
            <a:r>
              <a:rPr lang="en-GB" sz="4000" dirty="0">
                <a:solidFill>
                  <a:schemeClr val="tx2"/>
                </a:solidFill>
              </a:rPr>
              <a:t>Vol 26, Issue 4,  Pp. 462-465. https://doi.org/10.1016/j.jvoice.2011.04.006 </a:t>
            </a:r>
          </a:p>
          <a:p>
            <a:r>
              <a:rPr lang="en-GB" sz="4000" dirty="0">
                <a:solidFill>
                  <a:schemeClr val="tx2"/>
                </a:solidFill>
              </a:rPr>
              <a:t>Bos, N., Bozeman, J. and Frazier-Neely, C. (2020) </a:t>
            </a:r>
            <a:r>
              <a:rPr lang="en-GB" sz="4000" i="1" dirty="0">
                <a:solidFill>
                  <a:schemeClr val="tx2"/>
                </a:solidFill>
              </a:rPr>
              <a:t>Singing Through Change: Women’s Voices in Midlife, Menopause and Beyond</a:t>
            </a:r>
            <a:r>
              <a:rPr lang="en-GB" sz="4000" dirty="0">
                <a:solidFill>
                  <a:schemeClr val="tx2"/>
                </a:solidFill>
              </a:rPr>
              <a:t>. </a:t>
            </a:r>
            <a:r>
              <a:rPr lang="en-GB" sz="4000" dirty="0" err="1">
                <a:solidFill>
                  <a:schemeClr val="tx2"/>
                </a:solidFill>
              </a:rPr>
              <a:t>StudioBos</a:t>
            </a:r>
            <a:r>
              <a:rPr lang="en-GB" sz="4000" dirty="0">
                <a:solidFill>
                  <a:schemeClr val="tx2"/>
                </a:solidFill>
              </a:rPr>
              <a:t> Media. </a:t>
            </a:r>
          </a:p>
          <a:p>
            <a:r>
              <a:rPr lang="en-GB" sz="4000" dirty="0">
                <a:solidFill>
                  <a:schemeClr val="tx2"/>
                </a:solidFill>
              </a:rPr>
              <a:t>Brunssen, K. (2018) </a:t>
            </a:r>
            <a:r>
              <a:rPr lang="en-GB" sz="4000" i="1" dirty="0">
                <a:solidFill>
                  <a:schemeClr val="tx2"/>
                </a:solidFill>
              </a:rPr>
              <a:t>The Evolving Singing Voice: Changes Across the Lifespan</a:t>
            </a:r>
            <a:r>
              <a:rPr lang="en-GB" sz="4000" dirty="0">
                <a:solidFill>
                  <a:schemeClr val="tx2"/>
                </a:solidFill>
              </a:rPr>
              <a:t>. San Diego, CA: Plural Publishing.</a:t>
            </a:r>
          </a:p>
          <a:p>
            <a:r>
              <a:rPr lang="en-GB" sz="4000" dirty="0" err="1">
                <a:solidFill>
                  <a:schemeClr val="tx2"/>
                </a:solidFill>
              </a:rPr>
              <a:t>D’Haeseleer</a:t>
            </a:r>
            <a:r>
              <a:rPr lang="en-GB" sz="4000" dirty="0">
                <a:solidFill>
                  <a:schemeClr val="tx2"/>
                </a:solidFill>
              </a:rPr>
              <a:t>, E., </a:t>
            </a:r>
            <a:r>
              <a:rPr lang="en-GB" sz="4000" dirty="0" err="1">
                <a:solidFill>
                  <a:schemeClr val="tx2"/>
                </a:solidFill>
              </a:rPr>
              <a:t>Depypere</a:t>
            </a:r>
            <a:r>
              <a:rPr lang="en-GB" sz="4000" dirty="0">
                <a:solidFill>
                  <a:schemeClr val="tx2"/>
                </a:solidFill>
              </a:rPr>
              <a:t>, H., Claeys, S., Van </a:t>
            </a:r>
            <a:r>
              <a:rPr lang="en-GB" sz="4000" dirty="0" err="1">
                <a:solidFill>
                  <a:schemeClr val="tx2"/>
                </a:solidFill>
              </a:rPr>
              <a:t>Borsel</a:t>
            </a:r>
            <a:r>
              <a:rPr lang="en-GB" sz="4000" dirty="0">
                <a:solidFill>
                  <a:schemeClr val="tx2"/>
                </a:solidFill>
              </a:rPr>
              <a:t>, J. and Van </a:t>
            </a:r>
            <a:r>
              <a:rPr lang="en-GB" sz="4000" dirty="0" err="1">
                <a:solidFill>
                  <a:schemeClr val="tx2"/>
                </a:solidFill>
              </a:rPr>
              <a:t>Lierde</a:t>
            </a:r>
            <a:r>
              <a:rPr lang="en-GB" sz="4000" dirty="0">
                <a:solidFill>
                  <a:schemeClr val="tx2"/>
                </a:solidFill>
              </a:rPr>
              <a:t>, K. (2009) ‘The menopause and the female larynx, clinical aspects and therapeutic options: A literature review’, </a:t>
            </a:r>
            <a:r>
              <a:rPr lang="en-GB" sz="4000" i="1" dirty="0" err="1">
                <a:solidFill>
                  <a:schemeClr val="tx2"/>
                </a:solidFill>
              </a:rPr>
              <a:t>Maturitas</a:t>
            </a:r>
            <a:r>
              <a:rPr lang="en-GB" sz="4000" dirty="0">
                <a:solidFill>
                  <a:schemeClr val="tx2"/>
                </a:solidFill>
              </a:rPr>
              <a:t>, 64(1), pp. 27–32. doi.org/10.1016/j.maturitas.2009.06.009. </a:t>
            </a:r>
          </a:p>
          <a:p>
            <a:r>
              <a:rPr lang="en-GB" sz="4000" dirty="0">
                <a:solidFill>
                  <a:schemeClr val="tx2"/>
                </a:solidFill>
              </a:rPr>
              <a:t>Edwin, R. (2008) ‘Cross training for the voice’, </a:t>
            </a:r>
            <a:r>
              <a:rPr lang="en-GB" sz="4000" i="1" dirty="0">
                <a:solidFill>
                  <a:schemeClr val="tx2"/>
                </a:solidFill>
              </a:rPr>
              <a:t>Journal of Singing</a:t>
            </a:r>
            <a:r>
              <a:rPr lang="en-GB" sz="4000" dirty="0">
                <a:solidFill>
                  <a:schemeClr val="tx2"/>
                </a:solidFill>
              </a:rPr>
              <a:t>, 65(1), pp. 73–76. https://journals.sagepub.com/doi/10.1177/1321103X221081787 </a:t>
            </a:r>
          </a:p>
          <a:p>
            <a:r>
              <a:rPr lang="en-GB" sz="4000" dirty="0">
                <a:solidFill>
                  <a:schemeClr val="tx2"/>
                </a:solidFill>
              </a:rPr>
              <a:t>Fiuza, M.B., Sevillano, M.L. and </a:t>
            </a:r>
            <a:r>
              <a:rPr lang="en-GB" sz="4000" dirty="0" err="1">
                <a:solidFill>
                  <a:schemeClr val="tx2"/>
                </a:solidFill>
              </a:rPr>
              <a:t>Lã</a:t>
            </a:r>
            <a:r>
              <a:rPr lang="en-GB" sz="4000" dirty="0">
                <a:solidFill>
                  <a:schemeClr val="tx2"/>
                </a:solidFill>
              </a:rPr>
              <a:t>, F.M.B. (2023) ‘Singing at menopause: A systematic review with pedagogical implications’, </a:t>
            </a:r>
            <a:r>
              <a:rPr lang="en-GB" sz="4000" i="1" dirty="0">
                <a:solidFill>
                  <a:schemeClr val="tx2"/>
                </a:solidFill>
              </a:rPr>
              <a:t>Musicae Scientiae</a:t>
            </a:r>
            <a:r>
              <a:rPr lang="en-GB" sz="4000" dirty="0">
                <a:solidFill>
                  <a:schemeClr val="tx2"/>
                </a:solidFill>
              </a:rPr>
              <a:t>, 27(1), pp. 193–217.  Sage Journals https://doi.org/10.1177/10298649211047884.</a:t>
            </a:r>
          </a:p>
          <a:p>
            <a:br>
              <a:rPr lang="en-GB" sz="4000" b="1" dirty="0">
                <a:solidFill>
                  <a:schemeClr val="tx2"/>
                </a:solidFill>
              </a:rPr>
            </a:br>
            <a:r>
              <a:rPr lang="en-GB" sz="4000" dirty="0">
                <a:solidFill>
                  <a:schemeClr val="tx2"/>
                </a:solidFill>
              </a:rPr>
              <a:t>Fiuza, M.B., </a:t>
            </a:r>
            <a:r>
              <a:rPr lang="en-GB" sz="4000" dirty="0" err="1">
                <a:solidFill>
                  <a:schemeClr val="tx2"/>
                </a:solidFill>
              </a:rPr>
              <a:t>Lã</a:t>
            </a:r>
            <a:r>
              <a:rPr lang="en-GB" sz="4000" dirty="0">
                <a:solidFill>
                  <a:schemeClr val="tx2"/>
                </a:solidFill>
              </a:rPr>
              <a:t>, F.M.B., Coronado, P.J. and Roberto, M.S. (2025) ‘The effects of menopause on vocal folds’ vibratory characteristics of female professional voice users’, </a:t>
            </a:r>
            <a:r>
              <a:rPr lang="en-GB" sz="4000" i="1" dirty="0">
                <a:solidFill>
                  <a:schemeClr val="tx2"/>
                </a:solidFill>
              </a:rPr>
              <a:t>Journal of Voice</a:t>
            </a:r>
            <a:r>
              <a:rPr lang="en-GB" sz="4000" dirty="0">
                <a:solidFill>
                  <a:schemeClr val="tx2"/>
                </a:solidFill>
              </a:rPr>
              <a:t>. PubMed https://doi.org/10.1016/j.jvoice.2025.05.014.</a:t>
            </a:r>
          </a:p>
          <a:p>
            <a:br>
              <a:rPr lang="en-GB" sz="4000" dirty="0">
                <a:solidFill>
                  <a:schemeClr val="tx2"/>
                </a:solidFill>
              </a:rPr>
            </a:br>
            <a:r>
              <a:rPr lang="en-GB" sz="4000" dirty="0" err="1">
                <a:solidFill>
                  <a:schemeClr val="tx2"/>
                </a:solidFill>
              </a:rPr>
              <a:t>Lã</a:t>
            </a:r>
            <a:r>
              <a:rPr lang="en-GB" sz="4000" dirty="0">
                <a:solidFill>
                  <a:schemeClr val="tx2"/>
                </a:solidFill>
              </a:rPr>
              <a:t>, F.M.B. and </a:t>
            </a:r>
            <a:r>
              <a:rPr lang="en-GB" sz="4000" dirty="0" err="1">
                <a:solidFill>
                  <a:schemeClr val="tx2"/>
                </a:solidFill>
              </a:rPr>
              <a:t>Ardura</a:t>
            </a:r>
            <a:r>
              <a:rPr lang="en-GB" sz="4000" dirty="0">
                <a:solidFill>
                  <a:schemeClr val="tx2"/>
                </a:solidFill>
              </a:rPr>
              <a:t>, D. (2022) ‘What voice-related metrics change with menopause? A systematic review and meta-analysis study’, </a:t>
            </a:r>
            <a:r>
              <a:rPr lang="en-GB" sz="4000" i="1" dirty="0">
                <a:solidFill>
                  <a:schemeClr val="tx2"/>
                </a:solidFill>
              </a:rPr>
              <a:t>Journal of Voice</a:t>
            </a:r>
            <a:r>
              <a:rPr lang="en-GB" sz="4000" dirty="0">
                <a:solidFill>
                  <a:schemeClr val="tx2"/>
                </a:solidFill>
              </a:rPr>
              <a:t>, 36(3), pp. 438.e1–438.e17.Pub Med. https://doi.org/10.1016/j.jvoice.2020.06.012. </a:t>
            </a:r>
          </a:p>
          <a:p>
            <a:br>
              <a:rPr lang="en-GB" sz="4000" b="1" dirty="0">
                <a:solidFill>
                  <a:schemeClr val="tx2"/>
                </a:solidFill>
              </a:rPr>
            </a:br>
            <a:r>
              <a:rPr lang="en-GB" sz="4000" dirty="0" err="1">
                <a:solidFill>
                  <a:schemeClr val="tx2"/>
                </a:solidFill>
              </a:rPr>
              <a:t>Lã</a:t>
            </a:r>
            <a:r>
              <a:rPr lang="en-GB" sz="4000" dirty="0">
                <a:solidFill>
                  <a:schemeClr val="tx2"/>
                </a:solidFill>
              </a:rPr>
              <a:t>, F.M.B., Ramírez, A.M., </a:t>
            </a:r>
            <a:r>
              <a:rPr lang="en-GB" sz="4000" dirty="0" err="1">
                <a:solidFill>
                  <a:schemeClr val="tx2"/>
                </a:solidFill>
              </a:rPr>
              <a:t>Ardura</a:t>
            </a:r>
            <a:r>
              <a:rPr lang="en-GB" sz="4000" dirty="0">
                <a:solidFill>
                  <a:schemeClr val="tx2"/>
                </a:solidFill>
              </a:rPr>
              <a:t>, D., Fiuza, M.B. and Polo, N. (2025) ‘Menopausal Voice-Related Work Limitation Scale (</a:t>
            </a:r>
            <a:r>
              <a:rPr lang="en-GB" sz="4000" dirty="0" err="1">
                <a:solidFill>
                  <a:schemeClr val="tx2"/>
                </a:solidFill>
              </a:rPr>
              <a:t>MenoVWL</a:t>
            </a:r>
            <a:r>
              <a:rPr lang="en-GB" sz="4000" dirty="0">
                <a:solidFill>
                  <a:schemeClr val="tx2"/>
                </a:solidFill>
              </a:rPr>
              <a:t>): Development and validation’, </a:t>
            </a:r>
            <a:r>
              <a:rPr lang="en-GB" sz="4000" i="1" dirty="0">
                <a:solidFill>
                  <a:schemeClr val="tx2"/>
                </a:solidFill>
              </a:rPr>
              <a:t>Journal of Voice</a:t>
            </a:r>
            <a:r>
              <a:rPr lang="en-GB" sz="4000" dirty="0">
                <a:solidFill>
                  <a:schemeClr val="tx2"/>
                </a:solidFill>
              </a:rPr>
              <a:t>, 39(3), pp. 850.e11–850.e21.ScienceDirect. https://doi.org/10.1016/j.jvoice.2022.11.019. </a:t>
            </a:r>
          </a:p>
          <a:p>
            <a:br>
              <a:rPr lang="en-GB" sz="4000" dirty="0">
                <a:solidFill>
                  <a:schemeClr val="tx2"/>
                </a:solidFill>
              </a:rPr>
            </a:br>
            <a:r>
              <a:rPr lang="en-GB" sz="4000" dirty="0">
                <a:solidFill>
                  <a:schemeClr val="tx2"/>
                </a:solidFill>
              </a:rPr>
              <a:t>Ray, C., Trudeau, M.D. and McCoy, S. (2018) ‘Effects of respiratory muscle strength training in classically trained singers’, </a:t>
            </a:r>
            <a:r>
              <a:rPr lang="en-GB" sz="4000" i="1" dirty="0">
                <a:solidFill>
                  <a:schemeClr val="tx2"/>
                </a:solidFill>
              </a:rPr>
              <a:t>Journal of Voice</a:t>
            </a:r>
            <a:r>
              <a:rPr lang="en-GB" sz="4000" dirty="0">
                <a:solidFill>
                  <a:schemeClr val="tx2"/>
                </a:solidFill>
              </a:rPr>
              <a:t>, 32(5), pp. 644.e25–644.e34. PubMed https://doi.org/10.1016/j.jvoice.2017.08.005. </a:t>
            </a:r>
          </a:p>
          <a:p>
            <a:r>
              <a:rPr lang="en-GB" sz="4000" dirty="0">
                <a:solidFill>
                  <a:schemeClr val="tx2"/>
                </a:solidFill>
              </a:rPr>
              <a:t>Rosen, C. Lee, A. Osborne, J. Zullo, T. and Murry, T. (2004) ‘Development and validation of the voice handicap index-10’.T</a:t>
            </a:r>
            <a:r>
              <a:rPr lang="en-GB" sz="4000" i="1" dirty="0">
                <a:solidFill>
                  <a:schemeClr val="tx2"/>
                </a:solidFill>
              </a:rPr>
              <a:t>he Laryngoscope</a:t>
            </a:r>
            <a:r>
              <a:rPr lang="en-GB" sz="4000" dirty="0">
                <a:solidFill>
                  <a:schemeClr val="tx2"/>
                </a:solidFill>
              </a:rPr>
              <a:t>. Accessed 05.05.2026 https://doi.org/10.1097/00005537-200409000-00009  </a:t>
            </a:r>
          </a:p>
          <a:p>
            <a:br>
              <a:rPr lang="en-GB" sz="4000" dirty="0">
                <a:solidFill>
                  <a:schemeClr val="tx2"/>
                </a:solidFill>
              </a:rPr>
            </a:br>
            <a:r>
              <a:rPr lang="en-GB" sz="4000" dirty="0">
                <a:solidFill>
                  <a:schemeClr val="tx2"/>
                </a:solidFill>
              </a:rPr>
              <a:t>Simpson, M., Tuuli, C. and </a:t>
            </a:r>
            <a:r>
              <a:rPr lang="en-GB" sz="4000" dirty="0" err="1">
                <a:solidFill>
                  <a:schemeClr val="tx2"/>
                </a:solidFill>
              </a:rPr>
              <a:t>Eate</a:t>
            </a:r>
            <a:r>
              <a:rPr lang="en-GB" sz="4000" dirty="0">
                <a:solidFill>
                  <a:schemeClr val="tx2"/>
                </a:solidFill>
              </a:rPr>
              <a:t>, E. (2025) ‘A UK study: Menopausal and perimenopausal women’s biopsychosocial experiences, understanding of treatment options, and thoughts towards their future lives’, </a:t>
            </a:r>
            <a:r>
              <a:rPr lang="en-GB" sz="4000" i="1" dirty="0">
                <a:solidFill>
                  <a:schemeClr val="tx2"/>
                </a:solidFill>
              </a:rPr>
              <a:t>Archives of Gerontology and Geriatrics Plus</a:t>
            </a:r>
            <a:r>
              <a:rPr lang="en-GB" sz="4000" dirty="0">
                <a:solidFill>
                  <a:schemeClr val="tx2"/>
                </a:solidFill>
              </a:rPr>
              <a:t>, 2(3), Article 100191 University of Derby. </a:t>
            </a:r>
            <a:r>
              <a:rPr lang="en-GB" sz="4000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https://doi.org/10.1016/j.aggp.2025.100191</a:t>
            </a:r>
            <a:r>
              <a:rPr lang="en-GB" sz="4000" dirty="0">
                <a:solidFill>
                  <a:schemeClr val="tx2"/>
                </a:solidFill>
              </a:rPr>
              <a:t>.</a:t>
            </a:r>
          </a:p>
          <a:p>
            <a:r>
              <a:rPr lang="en-GB" sz="4000" dirty="0">
                <a:solidFill>
                  <a:schemeClr val="tx2"/>
                </a:solidFill>
              </a:rPr>
              <a:t>Titze, I.R. (2006) ‘Voice training and therapy with a semi-occluded vocal tract: Rationale and scientific underpinnings’, </a:t>
            </a:r>
            <a:r>
              <a:rPr lang="en-GB" sz="4000" i="1" dirty="0">
                <a:solidFill>
                  <a:schemeClr val="tx2"/>
                </a:solidFill>
              </a:rPr>
              <a:t>Journal of Speech, Language, and Hearing Research</a:t>
            </a:r>
            <a:r>
              <a:rPr lang="en-GB" sz="4000" dirty="0">
                <a:solidFill>
                  <a:schemeClr val="tx2"/>
                </a:solidFill>
              </a:rPr>
              <a:t>, Vol. 49(2), pp. 448–459 ASHA Publications. https://doi.org/10.1044/1092-4388(2006/035).</a:t>
            </a:r>
          </a:p>
          <a:p>
            <a:r>
              <a:rPr lang="en-GB" sz="4000" dirty="0">
                <a:solidFill>
                  <a:schemeClr val="tx2"/>
                </a:solidFill>
              </a:rPr>
              <a:t>Wang, X., Yang, D., Li, J., Jin, L., Xia, S. and Jin, F (2025) ‘Association between menopause-related symptoms and muscle mass index among perimenopausal and  postmenopausal women and the mediating role of </a:t>
            </a:r>
            <a:r>
              <a:rPr lang="en-GB" sz="4000" dirty="0" err="1">
                <a:solidFill>
                  <a:schemeClr val="tx2"/>
                </a:solidFill>
              </a:rPr>
              <a:t>estrogen</a:t>
            </a:r>
            <a:r>
              <a:rPr lang="en-GB" sz="4000" dirty="0">
                <a:solidFill>
                  <a:schemeClr val="tx2"/>
                </a:solidFill>
              </a:rPr>
              <a:t> levels’ </a:t>
            </a:r>
            <a:r>
              <a:rPr lang="en-GB" sz="4000" i="1" dirty="0">
                <a:solidFill>
                  <a:schemeClr val="tx2"/>
                </a:solidFill>
              </a:rPr>
              <a:t>Frontiers in Endocrinology.</a:t>
            </a:r>
            <a:r>
              <a:rPr lang="en-GB" sz="4000" dirty="0">
                <a:solidFill>
                  <a:schemeClr val="tx2"/>
                </a:solidFill>
              </a:rPr>
              <a:t> </a:t>
            </a:r>
            <a:r>
              <a:rPr lang="en-GB" sz="4000" dirty="0" err="1">
                <a:solidFill>
                  <a:schemeClr val="tx2"/>
                </a:solidFill>
              </a:rPr>
              <a:t>doi</a:t>
            </a:r>
            <a:r>
              <a:rPr lang="en-GB" sz="4000" dirty="0">
                <a:solidFill>
                  <a:schemeClr val="tx2"/>
                </a:solidFill>
              </a:rPr>
              <a:t>: 10.3389/fendo.2025.1628612 </a:t>
            </a:r>
            <a:r>
              <a:rPr lang="en-GB" sz="4000" i="1" dirty="0">
                <a:solidFill>
                  <a:schemeClr val="tx2"/>
                </a:solidFill>
              </a:rPr>
              <a:t> </a:t>
            </a:r>
            <a:endParaRPr lang="en-GB" sz="4000" dirty="0">
              <a:solidFill>
                <a:schemeClr val="tx2"/>
              </a:solidFill>
            </a:endParaRPr>
          </a:p>
          <a:p>
            <a:br>
              <a:rPr lang="en-GB" sz="4000" dirty="0"/>
            </a:br>
            <a:endParaRPr lang="en-GB" sz="4000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3CB00E-7B94-3B7A-CDC2-BF70CBC68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76931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65614A-92F9-4391-AC3D-F3F5B0704F99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451406B-581B-4C29-A833-E33D8A6AB0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903D25-5BE2-4D9E-B7D8-BE1DCAE2DC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Colorful abstract pitch deck</Template>
  <TotalTime>8769</TotalTime>
  <Words>1736</Words>
  <Application>Microsoft Office PowerPoint</Application>
  <PresentationFormat>Widescreen</PresentationFormat>
  <Paragraphs>225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Avenir Next LT Pro</vt:lpstr>
      <vt:lpstr>Calibri</vt:lpstr>
      <vt:lpstr>Custom</vt:lpstr>
      <vt:lpstr>An Exploratory Case Study of Cross-Training and the Perimenopausal Singing Voice</vt:lpstr>
      <vt:lpstr>How do amateur perimenopausal singers perceive the impact of an eight-week cross-training programme on their vocal experiences and vocal health?</vt:lpstr>
      <vt:lpstr>Aims </vt:lpstr>
      <vt:lpstr>Current Research &amp; Justification  </vt:lpstr>
      <vt:lpstr>What was the intervention?</vt:lpstr>
      <vt:lpstr>Constructivist Approach</vt:lpstr>
      <vt:lpstr>PowerPoint Presentation</vt:lpstr>
      <vt:lpstr>Methodology Design: Small-scale qualitative multiple-case study Framework: Yin (1994) </vt:lpstr>
      <vt:lpstr>Method</vt:lpstr>
      <vt:lpstr>Findings - P1</vt:lpstr>
      <vt:lpstr>Findings – P2</vt:lpstr>
      <vt:lpstr>Teacher observations​</vt:lpstr>
      <vt:lpstr>Convergence and Divergence</vt:lpstr>
      <vt:lpstr>Findings – VHI - 10</vt:lpstr>
      <vt:lpstr>Conclusions </vt:lpstr>
      <vt:lpstr>Recommendation</vt:lpstr>
      <vt:lpstr>Reflections 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ELeanor Diack</dc:creator>
  <cp:lastModifiedBy>ELeanor Diack</cp:lastModifiedBy>
  <cp:revision>22</cp:revision>
  <dcterms:created xsi:type="dcterms:W3CDTF">2026-09-29T14:21:24Z</dcterms:created>
  <dcterms:modified xsi:type="dcterms:W3CDTF">2026-10-06T14:51:22Z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