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17.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18.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3" r:id="rId4"/>
    <p:sldMasterId id="2147483747" r:id="rId5"/>
    <p:sldMasterId id="2147483749" r:id="rId6"/>
    <p:sldMasterId id="2147483751" r:id="rId7"/>
    <p:sldMasterId id="2147483753" r:id="rId8"/>
    <p:sldMasterId id="2147483755" r:id="rId9"/>
    <p:sldMasterId id="2147483758" r:id="rId10"/>
    <p:sldMasterId id="2147483760" r:id="rId11"/>
    <p:sldMasterId id="2147483762" r:id="rId12"/>
    <p:sldMasterId id="2147483764" r:id="rId13"/>
    <p:sldMasterId id="2147483776" r:id="rId14"/>
    <p:sldMasterId id="2147483781" r:id="rId15"/>
    <p:sldMasterId id="2147483785" r:id="rId16"/>
    <p:sldMasterId id="2147483789" r:id="rId17"/>
    <p:sldMasterId id="2147483801" r:id="rId18"/>
    <p:sldMasterId id="2147483813" r:id="rId19"/>
    <p:sldMasterId id="2147483824" r:id="rId20"/>
    <p:sldMasterId id="2147483857" r:id="rId21"/>
    <p:sldMasterId id="2147483894" r:id="rId22"/>
  </p:sldMasterIdLst>
  <p:notesMasterIdLst>
    <p:notesMasterId r:id="rId62"/>
  </p:notesMasterIdLst>
  <p:sldIdLst>
    <p:sldId id="538" r:id="rId23"/>
    <p:sldId id="691" r:id="rId24"/>
    <p:sldId id="689" r:id="rId25"/>
    <p:sldId id="679" r:id="rId26"/>
    <p:sldId id="700" r:id="rId27"/>
    <p:sldId id="701" r:id="rId28"/>
    <p:sldId id="702" r:id="rId29"/>
    <p:sldId id="699" r:id="rId30"/>
    <p:sldId id="703" r:id="rId31"/>
    <p:sldId id="704" r:id="rId32"/>
    <p:sldId id="725" r:id="rId33"/>
    <p:sldId id="729" r:id="rId34"/>
    <p:sldId id="730" r:id="rId35"/>
    <p:sldId id="733" r:id="rId36"/>
    <p:sldId id="724" r:id="rId37"/>
    <p:sldId id="723" r:id="rId38"/>
    <p:sldId id="722" r:id="rId39"/>
    <p:sldId id="721" r:id="rId40"/>
    <p:sldId id="720" r:id="rId41"/>
    <p:sldId id="719" r:id="rId42"/>
    <p:sldId id="718" r:id="rId43"/>
    <p:sldId id="717" r:id="rId44"/>
    <p:sldId id="716" r:id="rId45"/>
    <p:sldId id="731" r:id="rId46"/>
    <p:sldId id="732" r:id="rId47"/>
    <p:sldId id="739" r:id="rId48"/>
    <p:sldId id="713" r:id="rId49"/>
    <p:sldId id="738" r:id="rId50"/>
    <p:sldId id="697" r:id="rId51"/>
    <p:sldId id="710" r:id="rId52"/>
    <p:sldId id="712" r:id="rId53"/>
    <p:sldId id="727" r:id="rId54"/>
    <p:sldId id="734" r:id="rId55"/>
    <p:sldId id="736" r:id="rId56"/>
    <p:sldId id="598" r:id="rId57"/>
    <p:sldId id="696" r:id="rId58"/>
    <p:sldId id="686" r:id="rId59"/>
    <p:sldId id="301" r:id="rId60"/>
    <p:sldId id="695" r:id="rId6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B84831-6E95-4E39-B52B-ABB1A03F6489}" v="26" dt="2023-01-17T08:38:13.9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55" autoAdjust="0"/>
    <p:restoredTop sz="94488" autoAdjust="0"/>
  </p:normalViewPr>
  <p:slideViewPr>
    <p:cSldViewPr snapToGrid="0">
      <p:cViewPr varScale="1">
        <p:scale>
          <a:sx n="81" d="100"/>
          <a:sy n="81" d="100"/>
        </p:scale>
        <p:origin x="1002" y="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264" y="3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slide" Target="slides/slide25.xml"/><Relationship Id="rId50" Type="http://schemas.openxmlformats.org/officeDocument/2006/relationships/slide" Target="slides/slide28.xml"/><Relationship Id="rId55" Type="http://schemas.openxmlformats.org/officeDocument/2006/relationships/slide" Target="slides/slide33.xml"/><Relationship Id="rId63"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slide" Target="slides/slide23.xml"/><Relationship Id="rId53" Type="http://schemas.openxmlformats.org/officeDocument/2006/relationships/slide" Target="slides/slide31.xml"/><Relationship Id="rId58" Type="http://schemas.openxmlformats.org/officeDocument/2006/relationships/slide" Target="slides/slide36.xml"/><Relationship Id="rId66"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slide" Target="slides/slide27.xml"/><Relationship Id="rId57" Type="http://schemas.openxmlformats.org/officeDocument/2006/relationships/slide" Target="slides/slide35.xml"/><Relationship Id="rId61" Type="http://schemas.openxmlformats.org/officeDocument/2006/relationships/slide" Target="slides/slide39.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52" Type="http://schemas.openxmlformats.org/officeDocument/2006/relationships/slide" Target="slides/slide30.xml"/><Relationship Id="rId60" Type="http://schemas.openxmlformats.org/officeDocument/2006/relationships/slide" Target="slides/slide38.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slide" Target="slides/slide26.xml"/><Relationship Id="rId56" Type="http://schemas.openxmlformats.org/officeDocument/2006/relationships/slide" Target="slides/slide34.xml"/><Relationship Id="rId64"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9.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slide" Target="slides/slide24.xml"/><Relationship Id="rId59" Type="http://schemas.openxmlformats.org/officeDocument/2006/relationships/slide" Target="slides/slide37.xml"/><Relationship Id="rId67"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slide" Target="slides/slide19.xml"/><Relationship Id="rId54" Type="http://schemas.openxmlformats.org/officeDocument/2006/relationships/slide" Target="slides/slide32.xml"/><Relationship Id="rId6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C3DAB5-2D9C-416C-967C-E301824F222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3ABCB25-E782-4692-B06B-A4707F1D8753}">
      <dgm:prSet/>
      <dgm:spPr/>
      <dgm:t>
        <a:bodyPr/>
        <a:lstStyle/>
        <a:p>
          <a:r>
            <a:rPr lang="en-US" b="1" dirty="0"/>
            <a:t>There are three components for this module:</a:t>
          </a:r>
          <a:endParaRPr lang="en-US" dirty="0"/>
        </a:p>
      </dgm:t>
    </dgm:pt>
    <dgm:pt modelId="{E52A781F-79E6-4035-B291-9220D4E65074}" type="parTrans" cxnId="{BCB37217-DE46-49D0-A3B4-3BE1B74DEC08}">
      <dgm:prSet/>
      <dgm:spPr/>
      <dgm:t>
        <a:bodyPr/>
        <a:lstStyle/>
        <a:p>
          <a:endParaRPr lang="en-US"/>
        </a:p>
      </dgm:t>
    </dgm:pt>
    <dgm:pt modelId="{A268A703-C6F5-4E34-BFE5-06D0996CFE08}" type="sibTrans" cxnId="{BCB37217-DE46-49D0-A3B4-3BE1B74DEC08}">
      <dgm:prSet/>
      <dgm:spPr/>
      <dgm:t>
        <a:bodyPr/>
        <a:lstStyle/>
        <a:p>
          <a:endParaRPr lang="en-US"/>
        </a:p>
      </dgm:t>
    </dgm:pt>
    <dgm:pt modelId="{07B32F21-C356-4344-B313-8B096E218489}">
      <dgm:prSet/>
      <dgm:spPr/>
      <dgm:t>
        <a:bodyPr/>
        <a:lstStyle/>
        <a:p>
          <a:r>
            <a:rPr lang="en-US" b="1"/>
            <a:t>1. Student Journal (750+ words)  - 25%</a:t>
          </a:r>
          <a:endParaRPr lang="en-US"/>
        </a:p>
      </dgm:t>
    </dgm:pt>
    <dgm:pt modelId="{E6C3D22F-B07E-4CD9-8DF1-4D0C7298F160}" type="parTrans" cxnId="{25CCB169-A0E7-4711-90A4-61FD89035E9E}">
      <dgm:prSet/>
      <dgm:spPr/>
      <dgm:t>
        <a:bodyPr/>
        <a:lstStyle/>
        <a:p>
          <a:endParaRPr lang="en-US"/>
        </a:p>
      </dgm:t>
    </dgm:pt>
    <dgm:pt modelId="{A02CB98E-B47D-4863-A4AB-F5AFDB4F2521}" type="sibTrans" cxnId="{25CCB169-A0E7-4711-90A4-61FD89035E9E}">
      <dgm:prSet/>
      <dgm:spPr/>
      <dgm:t>
        <a:bodyPr/>
        <a:lstStyle/>
        <a:p>
          <a:endParaRPr lang="en-US"/>
        </a:p>
      </dgm:t>
    </dgm:pt>
    <dgm:pt modelId="{D0FEA79A-DF78-4684-A0EC-5C9A416FE797}">
      <dgm:prSet/>
      <dgm:spPr/>
      <dgm:t>
        <a:bodyPr/>
        <a:lstStyle/>
        <a:p>
          <a:r>
            <a:rPr lang="en-US" b="1" dirty="0"/>
            <a:t>2. Practical Task Scenario – 25% </a:t>
          </a:r>
          <a:endParaRPr lang="en-US" dirty="0"/>
        </a:p>
      </dgm:t>
    </dgm:pt>
    <dgm:pt modelId="{DB619B43-5EE8-401E-9B43-A82A81E9EE51}" type="parTrans" cxnId="{35C00EF8-15C5-4B7B-A52F-80F8A95ECABA}">
      <dgm:prSet/>
      <dgm:spPr/>
      <dgm:t>
        <a:bodyPr/>
        <a:lstStyle/>
        <a:p>
          <a:endParaRPr lang="en-US"/>
        </a:p>
      </dgm:t>
    </dgm:pt>
    <dgm:pt modelId="{8D3BE978-30FF-4852-B0B6-BCF2050612FC}" type="sibTrans" cxnId="{35C00EF8-15C5-4B7B-A52F-80F8A95ECABA}">
      <dgm:prSet/>
      <dgm:spPr/>
      <dgm:t>
        <a:bodyPr/>
        <a:lstStyle/>
        <a:p>
          <a:endParaRPr lang="en-US"/>
        </a:p>
      </dgm:t>
    </dgm:pt>
    <dgm:pt modelId="{D5C187AE-92E6-4F19-ADBE-F89562A5A3AA}">
      <dgm:prSet/>
      <dgm:spPr/>
      <dgm:t>
        <a:bodyPr/>
        <a:lstStyle/>
        <a:p>
          <a:r>
            <a:rPr lang="en-US" b="1" dirty="0"/>
            <a:t>3. Presentation - 50%</a:t>
          </a:r>
          <a:endParaRPr lang="en-US" dirty="0"/>
        </a:p>
      </dgm:t>
    </dgm:pt>
    <dgm:pt modelId="{D438C00F-98A8-4857-BAD2-7198B34A7EC7}" type="parTrans" cxnId="{41D4E1CB-A4CA-4AB5-9EFE-001122A8FC91}">
      <dgm:prSet/>
      <dgm:spPr/>
      <dgm:t>
        <a:bodyPr/>
        <a:lstStyle/>
        <a:p>
          <a:endParaRPr lang="en-US"/>
        </a:p>
      </dgm:t>
    </dgm:pt>
    <dgm:pt modelId="{55D46666-76D6-45BC-8A50-3AC87CBD3732}" type="sibTrans" cxnId="{41D4E1CB-A4CA-4AB5-9EFE-001122A8FC91}">
      <dgm:prSet/>
      <dgm:spPr/>
      <dgm:t>
        <a:bodyPr/>
        <a:lstStyle/>
        <a:p>
          <a:endParaRPr lang="en-US"/>
        </a:p>
      </dgm:t>
    </dgm:pt>
    <dgm:pt modelId="{2945A024-2068-4183-9D74-098905B2297F}" type="pres">
      <dgm:prSet presAssocID="{FBC3DAB5-2D9C-416C-967C-E301824F2227}" presName="vert0" presStyleCnt="0">
        <dgm:presLayoutVars>
          <dgm:dir/>
          <dgm:animOne val="branch"/>
          <dgm:animLvl val="lvl"/>
        </dgm:presLayoutVars>
      </dgm:prSet>
      <dgm:spPr/>
    </dgm:pt>
    <dgm:pt modelId="{8FE573F4-5233-4CA8-858B-6465E76058F3}" type="pres">
      <dgm:prSet presAssocID="{C3ABCB25-E782-4692-B06B-A4707F1D8753}" presName="thickLine" presStyleLbl="alignNode1" presStyleIdx="0" presStyleCnt="4"/>
      <dgm:spPr/>
    </dgm:pt>
    <dgm:pt modelId="{82433EEF-B391-4597-912D-B56953B61EAD}" type="pres">
      <dgm:prSet presAssocID="{C3ABCB25-E782-4692-B06B-A4707F1D8753}" presName="horz1" presStyleCnt="0"/>
      <dgm:spPr/>
    </dgm:pt>
    <dgm:pt modelId="{320882B9-B38A-4106-9BA6-0A8995C87BCD}" type="pres">
      <dgm:prSet presAssocID="{C3ABCB25-E782-4692-B06B-A4707F1D8753}" presName="tx1" presStyleLbl="revTx" presStyleIdx="0" presStyleCnt="4"/>
      <dgm:spPr/>
    </dgm:pt>
    <dgm:pt modelId="{9862839B-2C71-4516-8A5A-9BD8999091C5}" type="pres">
      <dgm:prSet presAssocID="{C3ABCB25-E782-4692-B06B-A4707F1D8753}" presName="vert1" presStyleCnt="0"/>
      <dgm:spPr/>
    </dgm:pt>
    <dgm:pt modelId="{C2FFBFC6-5847-44C3-833B-6202ECD1B293}" type="pres">
      <dgm:prSet presAssocID="{07B32F21-C356-4344-B313-8B096E218489}" presName="thickLine" presStyleLbl="alignNode1" presStyleIdx="1" presStyleCnt="4"/>
      <dgm:spPr/>
    </dgm:pt>
    <dgm:pt modelId="{244B7193-D52F-4AA5-B210-62585EE0BFCA}" type="pres">
      <dgm:prSet presAssocID="{07B32F21-C356-4344-B313-8B096E218489}" presName="horz1" presStyleCnt="0"/>
      <dgm:spPr/>
    </dgm:pt>
    <dgm:pt modelId="{6D220698-7D87-4CED-A835-8CB3785E1568}" type="pres">
      <dgm:prSet presAssocID="{07B32F21-C356-4344-B313-8B096E218489}" presName="tx1" presStyleLbl="revTx" presStyleIdx="1" presStyleCnt="4"/>
      <dgm:spPr/>
    </dgm:pt>
    <dgm:pt modelId="{EDB630CE-7572-49DA-9591-D69C138153AA}" type="pres">
      <dgm:prSet presAssocID="{07B32F21-C356-4344-B313-8B096E218489}" presName="vert1" presStyleCnt="0"/>
      <dgm:spPr/>
    </dgm:pt>
    <dgm:pt modelId="{73A3161E-3290-4AF3-8D77-8A85470D8743}" type="pres">
      <dgm:prSet presAssocID="{D0FEA79A-DF78-4684-A0EC-5C9A416FE797}" presName="thickLine" presStyleLbl="alignNode1" presStyleIdx="2" presStyleCnt="4"/>
      <dgm:spPr/>
    </dgm:pt>
    <dgm:pt modelId="{6ECE5089-7520-457A-A053-CE2B09DE52F3}" type="pres">
      <dgm:prSet presAssocID="{D0FEA79A-DF78-4684-A0EC-5C9A416FE797}" presName="horz1" presStyleCnt="0"/>
      <dgm:spPr/>
    </dgm:pt>
    <dgm:pt modelId="{097EAFC6-3A23-40F2-8A20-427A58F00BC1}" type="pres">
      <dgm:prSet presAssocID="{D0FEA79A-DF78-4684-A0EC-5C9A416FE797}" presName="tx1" presStyleLbl="revTx" presStyleIdx="2" presStyleCnt="4"/>
      <dgm:spPr/>
    </dgm:pt>
    <dgm:pt modelId="{27E3AD76-FCDC-47F7-823B-43B39B6EDDA3}" type="pres">
      <dgm:prSet presAssocID="{D0FEA79A-DF78-4684-A0EC-5C9A416FE797}" presName="vert1" presStyleCnt="0"/>
      <dgm:spPr/>
    </dgm:pt>
    <dgm:pt modelId="{5806D61A-4F86-4622-837B-DFB47CA38FD2}" type="pres">
      <dgm:prSet presAssocID="{D5C187AE-92E6-4F19-ADBE-F89562A5A3AA}" presName="thickLine" presStyleLbl="alignNode1" presStyleIdx="3" presStyleCnt="4"/>
      <dgm:spPr/>
    </dgm:pt>
    <dgm:pt modelId="{BF2ADF2E-0B58-4D6E-84F0-8600AFCA86AF}" type="pres">
      <dgm:prSet presAssocID="{D5C187AE-92E6-4F19-ADBE-F89562A5A3AA}" presName="horz1" presStyleCnt="0"/>
      <dgm:spPr/>
    </dgm:pt>
    <dgm:pt modelId="{1174F0C3-BB69-4746-8C3A-98BB17309883}" type="pres">
      <dgm:prSet presAssocID="{D5C187AE-92E6-4F19-ADBE-F89562A5A3AA}" presName="tx1" presStyleLbl="revTx" presStyleIdx="3" presStyleCnt="4"/>
      <dgm:spPr/>
    </dgm:pt>
    <dgm:pt modelId="{7EA6886B-EF7C-418F-A8AE-0D29EC55EB08}" type="pres">
      <dgm:prSet presAssocID="{D5C187AE-92E6-4F19-ADBE-F89562A5A3AA}" presName="vert1" presStyleCnt="0"/>
      <dgm:spPr/>
    </dgm:pt>
  </dgm:ptLst>
  <dgm:cxnLst>
    <dgm:cxn modelId="{BCB37217-DE46-49D0-A3B4-3BE1B74DEC08}" srcId="{FBC3DAB5-2D9C-416C-967C-E301824F2227}" destId="{C3ABCB25-E782-4692-B06B-A4707F1D8753}" srcOrd="0" destOrd="0" parTransId="{E52A781F-79E6-4035-B291-9220D4E65074}" sibTransId="{A268A703-C6F5-4E34-BFE5-06D0996CFE08}"/>
    <dgm:cxn modelId="{1E0FA026-DD5C-4292-A56C-935123F0A0BF}" type="presOf" srcId="{FBC3DAB5-2D9C-416C-967C-E301824F2227}" destId="{2945A024-2068-4183-9D74-098905B2297F}" srcOrd="0" destOrd="0" presId="urn:microsoft.com/office/officeart/2008/layout/LinedList"/>
    <dgm:cxn modelId="{25CCB169-A0E7-4711-90A4-61FD89035E9E}" srcId="{FBC3DAB5-2D9C-416C-967C-E301824F2227}" destId="{07B32F21-C356-4344-B313-8B096E218489}" srcOrd="1" destOrd="0" parTransId="{E6C3D22F-B07E-4CD9-8DF1-4D0C7298F160}" sibTransId="{A02CB98E-B47D-4863-A4AB-F5AFDB4F2521}"/>
    <dgm:cxn modelId="{C6AA9B89-201C-4B39-92EA-CCF63DDB4986}" type="presOf" srcId="{D0FEA79A-DF78-4684-A0EC-5C9A416FE797}" destId="{097EAFC6-3A23-40F2-8A20-427A58F00BC1}" srcOrd="0" destOrd="0" presId="urn:microsoft.com/office/officeart/2008/layout/LinedList"/>
    <dgm:cxn modelId="{903BEDB5-EE7C-4585-9D1B-6C4E4619BE39}" type="presOf" srcId="{C3ABCB25-E782-4692-B06B-A4707F1D8753}" destId="{320882B9-B38A-4106-9BA6-0A8995C87BCD}" srcOrd="0" destOrd="0" presId="urn:microsoft.com/office/officeart/2008/layout/LinedList"/>
    <dgm:cxn modelId="{9DDDDABC-0228-49CD-ACC6-4C4B017379D7}" type="presOf" srcId="{D5C187AE-92E6-4F19-ADBE-F89562A5A3AA}" destId="{1174F0C3-BB69-4746-8C3A-98BB17309883}" srcOrd="0" destOrd="0" presId="urn:microsoft.com/office/officeart/2008/layout/LinedList"/>
    <dgm:cxn modelId="{41D4E1CB-A4CA-4AB5-9EFE-001122A8FC91}" srcId="{FBC3DAB5-2D9C-416C-967C-E301824F2227}" destId="{D5C187AE-92E6-4F19-ADBE-F89562A5A3AA}" srcOrd="3" destOrd="0" parTransId="{D438C00F-98A8-4857-BAD2-7198B34A7EC7}" sibTransId="{55D46666-76D6-45BC-8A50-3AC87CBD3732}"/>
    <dgm:cxn modelId="{691FC0E8-E5C5-4CF3-9CFD-3AFC949D53C6}" type="presOf" srcId="{07B32F21-C356-4344-B313-8B096E218489}" destId="{6D220698-7D87-4CED-A835-8CB3785E1568}" srcOrd="0" destOrd="0" presId="urn:microsoft.com/office/officeart/2008/layout/LinedList"/>
    <dgm:cxn modelId="{35C00EF8-15C5-4B7B-A52F-80F8A95ECABA}" srcId="{FBC3DAB5-2D9C-416C-967C-E301824F2227}" destId="{D0FEA79A-DF78-4684-A0EC-5C9A416FE797}" srcOrd="2" destOrd="0" parTransId="{DB619B43-5EE8-401E-9B43-A82A81E9EE51}" sibTransId="{8D3BE978-30FF-4852-B0B6-BCF2050612FC}"/>
    <dgm:cxn modelId="{50CAB23C-785D-481C-B76B-B08E01E15B7A}" type="presParOf" srcId="{2945A024-2068-4183-9D74-098905B2297F}" destId="{8FE573F4-5233-4CA8-858B-6465E76058F3}" srcOrd="0" destOrd="0" presId="urn:microsoft.com/office/officeart/2008/layout/LinedList"/>
    <dgm:cxn modelId="{6C19CD54-6BB4-4AFA-BFCF-7499FCC42FCF}" type="presParOf" srcId="{2945A024-2068-4183-9D74-098905B2297F}" destId="{82433EEF-B391-4597-912D-B56953B61EAD}" srcOrd="1" destOrd="0" presId="urn:microsoft.com/office/officeart/2008/layout/LinedList"/>
    <dgm:cxn modelId="{DDAEDA5F-7AC8-426B-B421-9438B7A4BA13}" type="presParOf" srcId="{82433EEF-B391-4597-912D-B56953B61EAD}" destId="{320882B9-B38A-4106-9BA6-0A8995C87BCD}" srcOrd="0" destOrd="0" presId="urn:microsoft.com/office/officeart/2008/layout/LinedList"/>
    <dgm:cxn modelId="{778E2B0A-8ED3-446E-B35A-5D9AE2DBAED2}" type="presParOf" srcId="{82433EEF-B391-4597-912D-B56953B61EAD}" destId="{9862839B-2C71-4516-8A5A-9BD8999091C5}" srcOrd="1" destOrd="0" presId="urn:microsoft.com/office/officeart/2008/layout/LinedList"/>
    <dgm:cxn modelId="{27F575E4-702C-4854-B707-B2E110CBEEA7}" type="presParOf" srcId="{2945A024-2068-4183-9D74-098905B2297F}" destId="{C2FFBFC6-5847-44C3-833B-6202ECD1B293}" srcOrd="2" destOrd="0" presId="urn:microsoft.com/office/officeart/2008/layout/LinedList"/>
    <dgm:cxn modelId="{CCCB4680-9B66-4781-BB7E-781197233208}" type="presParOf" srcId="{2945A024-2068-4183-9D74-098905B2297F}" destId="{244B7193-D52F-4AA5-B210-62585EE0BFCA}" srcOrd="3" destOrd="0" presId="urn:microsoft.com/office/officeart/2008/layout/LinedList"/>
    <dgm:cxn modelId="{F610D022-AB9A-43EC-B1A3-C382D4CC7301}" type="presParOf" srcId="{244B7193-D52F-4AA5-B210-62585EE0BFCA}" destId="{6D220698-7D87-4CED-A835-8CB3785E1568}" srcOrd="0" destOrd="0" presId="urn:microsoft.com/office/officeart/2008/layout/LinedList"/>
    <dgm:cxn modelId="{23BF8FFD-AD9A-47CD-8A0E-65DEEC7978D2}" type="presParOf" srcId="{244B7193-D52F-4AA5-B210-62585EE0BFCA}" destId="{EDB630CE-7572-49DA-9591-D69C138153AA}" srcOrd="1" destOrd="0" presId="urn:microsoft.com/office/officeart/2008/layout/LinedList"/>
    <dgm:cxn modelId="{597F8A6B-D3AA-40F3-99CA-8B5E340B9271}" type="presParOf" srcId="{2945A024-2068-4183-9D74-098905B2297F}" destId="{73A3161E-3290-4AF3-8D77-8A85470D8743}" srcOrd="4" destOrd="0" presId="urn:microsoft.com/office/officeart/2008/layout/LinedList"/>
    <dgm:cxn modelId="{4F09F4A6-5402-422D-8EEA-D7BB69CFC37C}" type="presParOf" srcId="{2945A024-2068-4183-9D74-098905B2297F}" destId="{6ECE5089-7520-457A-A053-CE2B09DE52F3}" srcOrd="5" destOrd="0" presId="urn:microsoft.com/office/officeart/2008/layout/LinedList"/>
    <dgm:cxn modelId="{51C31B55-56AD-4525-89C2-7E3EFFA59F9F}" type="presParOf" srcId="{6ECE5089-7520-457A-A053-CE2B09DE52F3}" destId="{097EAFC6-3A23-40F2-8A20-427A58F00BC1}" srcOrd="0" destOrd="0" presId="urn:microsoft.com/office/officeart/2008/layout/LinedList"/>
    <dgm:cxn modelId="{6E4ED3A5-84BB-4A0E-9365-D3B95AC78D3E}" type="presParOf" srcId="{6ECE5089-7520-457A-A053-CE2B09DE52F3}" destId="{27E3AD76-FCDC-47F7-823B-43B39B6EDDA3}" srcOrd="1" destOrd="0" presId="urn:microsoft.com/office/officeart/2008/layout/LinedList"/>
    <dgm:cxn modelId="{F1E3BC18-4994-4047-90A1-037F6E10A717}" type="presParOf" srcId="{2945A024-2068-4183-9D74-098905B2297F}" destId="{5806D61A-4F86-4622-837B-DFB47CA38FD2}" srcOrd="6" destOrd="0" presId="urn:microsoft.com/office/officeart/2008/layout/LinedList"/>
    <dgm:cxn modelId="{7B273DFB-05B7-401D-BBCF-EC7FA5671109}" type="presParOf" srcId="{2945A024-2068-4183-9D74-098905B2297F}" destId="{BF2ADF2E-0B58-4D6E-84F0-8600AFCA86AF}" srcOrd="7" destOrd="0" presId="urn:microsoft.com/office/officeart/2008/layout/LinedList"/>
    <dgm:cxn modelId="{F439EE66-952B-4DBE-99AC-59FAD1A49F19}" type="presParOf" srcId="{BF2ADF2E-0B58-4D6E-84F0-8600AFCA86AF}" destId="{1174F0C3-BB69-4746-8C3A-98BB17309883}" srcOrd="0" destOrd="0" presId="urn:microsoft.com/office/officeart/2008/layout/LinedList"/>
    <dgm:cxn modelId="{CDF6B4D2-1DB5-4BC8-9212-F1E0875C8898}" type="presParOf" srcId="{BF2ADF2E-0B58-4D6E-84F0-8600AFCA86AF}" destId="{7EA6886B-EF7C-418F-A8AE-0D29EC55EB0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E573F4-5233-4CA8-858B-6465E76058F3}">
      <dsp:nvSpPr>
        <dsp:cNvPr id="0" name=""/>
        <dsp:cNvSpPr/>
      </dsp:nvSpPr>
      <dsp:spPr>
        <a:xfrm>
          <a:off x="0" y="0"/>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882B9-B38A-4106-9BA6-0A8995C87BCD}">
      <dsp:nvSpPr>
        <dsp:cNvPr id="0" name=""/>
        <dsp:cNvSpPr/>
      </dsp:nvSpPr>
      <dsp:spPr>
        <a:xfrm>
          <a:off x="0" y="0"/>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There are three components for this module:</a:t>
          </a:r>
          <a:endParaRPr lang="en-US" sz="2400" kern="1200" dirty="0"/>
        </a:p>
      </dsp:txBody>
      <dsp:txXfrm>
        <a:off x="0" y="0"/>
        <a:ext cx="2750277" cy="1189838"/>
      </dsp:txXfrm>
    </dsp:sp>
    <dsp:sp modelId="{C2FFBFC6-5847-44C3-833B-6202ECD1B293}">
      <dsp:nvSpPr>
        <dsp:cNvPr id="0" name=""/>
        <dsp:cNvSpPr/>
      </dsp:nvSpPr>
      <dsp:spPr>
        <a:xfrm>
          <a:off x="0" y="1189838"/>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220698-7D87-4CED-A835-8CB3785E1568}">
      <dsp:nvSpPr>
        <dsp:cNvPr id="0" name=""/>
        <dsp:cNvSpPr/>
      </dsp:nvSpPr>
      <dsp:spPr>
        <a:xfrm>
          <a:off x="0" y="1189838"/>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a:t>1. Student Journal (750+ words)  - 25%</a:t>
          </a:r>
          <a:endParaRPr lang="en-US" sz="2400" kern="1200"/>
        </a:p>
      </dsp:txBody>
      <dsp:txXfrm>
        <a:off x="0" y="1189838"/>
        <a:ext cx="2750277" cy="1189838"/>
      </dsp:txXfrm>
    </dsp:sp>
    <dsp:sp modelId="{73A3161E-3290-4AF3-8D77-8A85470D8743}">
      <dsp:nvSpPr>
        <dsp:cNvPr id="0" name=""/>
        <dsp:cNvSpPr/>
      </dsp:nvSpPr>
      <dsp:spPr>
        <a:xfrm>
          <a:off x="0" y="2379676"/>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EAFC6-3A23-40F2-8A20-427A58F00BC1}">
      <dsp:nvSpPr>
        <dsp:cNvPr id="0" name=""/>
        <dsp:cNvSpPr/>
      </dsp:nvSpPr>
      <dsp:spPr>
        <a:xfrm>
          <a:off x="0" y="2379676"/>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2. Practical Task Scenario – 25% </a:t>
          </a:r>
          <a:endParaRPr lang="en-US" sz="2400" kern="1200" dirty="0"/>
        </a:p>
      </dsp:txBody>
      <dsp:txXfrm>
        <a:off x="0" y="2379676"/>
        <a:ext cx="2750277" cy="1189838"/>
      </dsp:txXfrm>
    </dsp:sp>
    <dsp:sp modelId="{5806D61A-4F86-4622-837B-DFB47CA38FD2}">
      <dsp:nvSpPr>
        <dsp:cNvPr id="0" name=""/>
        <dsp:cNvSpPr/>
      </dsp:nvSpPr>
      <dsp:spPr>
        <a:xfrm>
          <a:off x="0" y="3569514"/>
          <a:ext cx="275027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74F0C3-BB69-4746-8C3A-98BB17309883}">
      <dsp:nvSpPr>
        <dsp:cNvPr id="0" name=""/>
        <dsp:cNvSpPr/>
      </dsp:nvSpPr>
      <dsp:spPr>
        <a:xfrm>
          <a:off x="0" y="3569514"/>
          <a:ext cx="2750277" cy="1189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t>3. Presentation - 50%</a:t>
          </a:r>
          <a:endParaRPr lang="en-US" sz="2400" kern="1200" dirty="0"/>
        </a:p>
      </dsp:txBody>
      <dsp:txXfrm>
        <a:off x="0" y="3569514"/>
        <a:ext cx="2750277" cy="11898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02/02/2023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americanchemistry.com/About/ACCLeadership/Steve-Russell/" TargetMode="External"/><Relationship Id="rId3" Type="http://schemas.openxmlformats.org/officeDocument/2006/relationships/hyperlink" Target="https://www.penn.museum/documents/publications/expedition/PDFs/28-2/Bread.pdf" TargetMode="External"/><Relationship Id="rId7" Type="http://schemas.openxmlformats.org/officeDocument/2006/relationships/hyperlink" Target="https://committee.iso.org/files/live/sites/tc61/files/The%20Plastic%20Industry%20Berlin%20Aug%202016%20-%20Copy.pdf"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uwgb.edu/archives/files/pdf/Containerlist-Jeans.pdf" TargetMode="External"/><Relationship Id="rId5" Type="http://schemas.openxmlformats.org/officeDocument/2006/relationships/hyperlink" Target="http://www.ppgintl.com/about-us/" TargetMode="External"/><Relationship Id="rId4" Type="http://schemas.openxmlformats.org/officeDocument/2006/relationships/hyperlink" Target="http://invention.si.edu/straight-truth-about-flexible-drinking-straw" TargetMode="External"/><Relationship Id="rId9" Type="http://schemas.openxmlformats.org/officeDocument/2006/relationships/hyperlink" Target="https://www.kiro7.com/news/local/seattles-plastic-straw-and-utensil-ban-takes-effect-july-1-for-all-food-providers/772951898"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rap.org.uk/sites/default/files/2021-01/The-Courtauld-Commitment-2025-Annual_Report-2020.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marriott.gcs-web.com/static-files/33ba0a19-8a68-4f3f-9f73-fef2c458c22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cr.hilton.com/wp-content/uploads/2022/04/2021-ESG-Report.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hashtag/buildingabetterfuture"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kempinski.com/en/hotels/about-us/sustainability/sustainability-certification-earthcheck/"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kempinski.com/en/hotels/about-us/sustainability/supply-chain/" TargetMode="External"/><Relationship Id="rId5" Type="http://schemas.openxmlformats.org/officeDocument/2006/relationships/hyperlink" Target="https://www.kempinski.com/en/hotels/about-us/sustainability/policies-and-commitments/" TargetMode="External"/><Relationship Id="rId4" Type="http://schemas.openxmlformats.org/officeDocument/2006/relationships/hyperlink" Target="https://www.kempinski.com/en/hotels/about-us/sustainability/corporate-social-responsibility/"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iaato.org/wp-content/uploads/2022/06/ATCM44-IAATO-Overview.pdf" TargetMode="External"/><Relationship Id="rId2" Type="http://schemas.openxmlformats.org/officeDocument/2006/relationships/slide" Target="../slides/slide33.xml"/><Relationship Id="rId1" Type="http://schemas.openxmlformats.org/officeDocument/2006/relationships/notesMaster" Target="../notesMasters/notesMaster1.xml"/><Relationship Id="rId4" Type="http://schemas.openxmlformats.org/officeDocument/2006/relationships/hyperlink" Target="https://iaato.org/wp-content/uploads/2020/07/IAATO-on-Antarctic-visitor-figures-2019-20-FINAL.pdf"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asoc.org/campaign/responsible-tourism-and-shipping/" TargetMode="External"/><Relationship Id="rId2" Type="http://schemas.openxmlformats.org/officeDocument/2006/relationships/slide" Target="../slides/slide34.xml"/><Relationship Id="rId1" Type="http://schemas.openxmlformats.org/officeDocument/2006/relationships/notesMaster" Target="../notesMasters/notesMaster1.xml"/><Relationship Id="rId5" Type="http://schemas.openxmlformats.org/officeDocument/2006/relationships/hyperlink" Target="https://www.pnas.org/doi/10.1073/pnas.2110303118" TargetMode="External"/><Relationship Id="rId4" Type="http://schemas.openxmlformats.org/officeDocument/2006/relationships/hyperlink" Target="https://theconversation.com/each-antarctic-tourist-effectively-melts-83-tonnes-of-snow-new-research-177597"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214313" indent="-214313">
              <a:lnSpc>
                <a:spcPct val="150000"/>
              </a:lnSpc>
              <a:spcBef>
                <a:spcPct val="0"/>
              </a:spcBef>
            </a:pPr>
            <a:r>
              <a:rPr lang="en-US" altLang="en-US" sz="1200" dirty="0"/>
              <a:t>What is Sustainability</a:t>
            </a:r>
          </a:p>
          <a:p>
            <a:pPr marL="214313" indent="-214313">
              <a:lnSpc>
                <a:spcPct val="150000"/>
              </a:lnSpc>
              <a:spcBef>
                <a:spcPct val="0"/>
              </a:spcBef>
            </a:pPr>
            <a:r>
              <a:rPr lang="en-US" altLang="en-US" sz="1200" dirty="0"/>
              <a:t>Pillars</a:t>
            </a:r>
          </a:p>
          <a:p>
            <a:pPr marL="214313" indent="-214313">
              <a:lnSpc>
                <a:spcPct val="150000"/>
              </a:lnSpc>
              <a:spcBef>
                <a:spcPct val="0"/>
              </a:spcBef>
            </a:pPr>
            <a:r>
              <a:rPr lang="en-US" altLang="en-US" sz="1200" dirty="0"/>
              <a:t>Plastic Straw Debate</a:t>
            </a:r>
          </a:p>
          <a:p>
            <a:pPr marL="214313" indent="-214313">
              <a:lnSpc>
                <a:spcPct val="150000"/>
              </a:lnSpc>
              <a:spcBef>
                <a:spcPct val="0"/>
              </a:spcBef>
            </a:pPr>
            <a:r>
              <a:rPr lang="en-US" altLang="en-US" sz="1200" dirty="0"/>
              <a:t>Beyond the straw</a:t>
            </a:r>
          </a:p>
          <a:p>
            <a:pPr marL="214313" indent="-214313">
              <a:lnSpc>
                <a:spcPct val="150000"/>
              </a:lnSpc>
              <a:spcBef>
                <a:spcPct val="0"/>
              </a:spcBef>
            </a:pPr>
            <a:r>
              <a:rPr lang="en-US" altLang="en-US" sz="1200" dirty="0"/>
              <a:t>CSR</a:t>
            </a:r>
          </a:p>
          <a:p>
            <a:pPr marL="214313" indent="-214313">
              <a:lnSpc>
                <a:spcPct val="150000"/>
              </a:lnSpc>
              <a:spcBef>
                <a:spcPct val="0"/>
              </a:spcBef>
            </a:pPr>
            <a:r>
              <a:rPr lang="en-US" altLang="en-US" sz="1200" dirty="0"/>
              <a:t>Hotel Brand CSR strategies</a:t>
            </a:r>
          </a:p>
          <a:p>
            <a:pPr marL="214313" indent="-214313">
              <a:lnSpc>
                <a:spcPct val="150000"/>
              </a:lnSpc>
              <a:spcBef>
                <a:spcPct val="0"/>
              </a:spcBef>
            </a:pPr>
            <a:r>
              <a:rPr lang="en-US" altLang="en-US" sz="1200" dirty="0"/>
              <a:t>Partnerships</a:t>
            </a:r>
          </a:p>
          <a:p>
            <a:pPr marL="214313" indent="-214313">
              <a:lnSpc>
                <a:spcPct val="150000"/>
              </a:lnSpc>
              <a:spcBef>
                <a:spcPct val="0"/>
              </a:spcBef>
            </a:pPr>
            <a:r>
              <a:rPr lang="en-US" altLang="en-US" sz="1200" dirty="0"/>
              <a:t>The Great Reset</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566031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What does it mean?</a:t>
            </a:r>
          </a:p>
          <a:p>
            <a:endParaRPr lang="en-GB" dirty="0"/>
          </a:p>
          <a:p>
            <a:r>
              <a:rPr lang="en-GB" sz="2000" dirty="0"/>
              <a:t>Dictionary definition - </a:t>
            </a:r>
            <a:r>
              <a:rPr lang="en-GB" dirty="0"/>
              <a:t>‘</a:t>
            </a:r>
            <a:r>
              <a:rPr lang="en-GB" sz="1200" b="1" dirty="0"/>
              <a:t>avoidance of the depletion of natural resources in order to maintain an ecological balance.’</a:t>
            </a:r>
          </a:p>
          <a:p>
            <a:endParaRPr lang="en-GB" sz="1200" b="1" dirty="0"/>
          </a:p>
          <a:p>
            <a:r>
              <a:rPr lang="en-GB" sz="1200" b="0" dirty="0"/>
              <a:t>The most common definition of sustainability is one from the area of sustainable development provided by the World Commission on Environment and Development (WCED), also known as the </a:t>
            </a:r>
            <a:r>
              <a:rPr lang="en-GB" sz="1200" b="1" dirty="0"/>
              <a:t>Brundtland Report, </a:t>
            </a:r>
            <a:r>
              <a:rPr lang="en-GB" sz="1200" b="0" dirty="0"/>
              <a:t>that states (read quote on screen).</a:t>
            </a:r>
            <a:endParaRPr lang="en-GB" b="0"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362091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with students, what type of things would hotels be focussing on, under each principle of sustainability.</a:t>
            </a:r>
          </a:p>
          <a:p>
            <a:endParaRPr lang="en-GB" dirty="0"/>
          </a:p>
          <a:p>
            <a:r>
              <a:rPr lang="en-GB" dirty="0"/>
              <a:t>Review answers and compare with the CSR brand strategies that we explore in later slides.</a:t>
            </a:r>
          </a:p>
        </p:txBody>
      </p:sp>
      <p:sp>
        <p:nvSpPr>
          <p:cNvPr id="4" name="Slide Number Placeholder 3"/>
          <p:cNvSpPr>
            <a:spLocks noGrp="1"/>
          </p:cNvSpPr>
          <p:nvPr>
            <p:ph type="sldNum" sz="quarter" idx="5"/>
          </p:nvPr>
        </p:nvSpPr>
        <p:spPr/>
        <p:txBody>
          <a:bodyPr/>
          <a:lstStyle/>
          <a:p>
            <a:fld id="{31CEAF5D-A94A-4955-B82E-8236CC92B900}" type="slidenum">
              <a:rPr lang="en-GB" smtClean="0"/>
              <a:t>6</a:t>
            </a:fld>
            <a:endParaRPr lang="en-GB"/>
          </a:p>
        </p:txBody>
      </p:sp>
    </p:spTree>
    <p:extLst>
      <p:ext uri="{BB962C8B-B14F-4D97-AF65-F5344CB8AC3E}">
        <p14:creationId xmlns:p14="http://schemas.microsoft.com/office/powerpoint/2010/main" val="1039551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2546661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i="0" dirty="0">
                <a:solidFill>
                  <a:srgbClr val="3A494F"/>
                </a:solidFill>
                <a:effectLst/>
                <a:latin typeface="Open Sans" panose="020B0606030504020204" pitchFamily="34" charset="0"/>
              </a:rPr>
              <a:t>The UK’s response to the energy crisis has also been lacking in ambition. The windfall tax implemented by the UK to capture excessive profits from fossil fuel companies included a 90% tax relief for companies investing in new oil and gas extraction in the UK. This risks accelerating both fossil fuel profits and global warming. The UK has also lifted the ban on fracking for fossil gas. The latest government has proposed freezing energy bills at an average of GBP 2,500 per year, funded by borrowing. While this will provide short-term relief to consumers, it does not provide a targeted incentive or support for efficiency improvements, which is what is urgently needed.</a:t>
            </a:r>
            <a:endParaRPr lang="en-GB" b="1"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2513425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Get Students to discuss the plastic straw debate. What are their personal thoughts? Do they use plastic straws? Discuss McDonald’s shift to using paper straws and the complaints that followed from consumers stating that the quality of the drink was impacted.</a:t>
            </a:r>
          </a:p>
          <a:p>
            <a:endParaRPr lang="en-GB" dirty="0"/>
          </a:p>
          <a:p>
            <a:r>
              <a:rPr lang="en-GB" dirty="0"/>
              <a:t>Does removing plastic straws from one hotel bar really make that much difference? Thoughts?</a:t>
            </a:r>
          </a:p>
          <a:p>
            <a:endParaRPr lang="en-GB" dirty="0"/>
          </a:p>
          <a:p>
            <a:r>
              <a:rPr lang="en-GB" sz="1200" b="1" i="0" u="none" strike="noStrike" kern="1200" dirty="0">
                <a:solidFill>
                  <a:schemeClr val="tx1"/>
                </a:solidFill>
                <a:effectLst/>
                <a:latin typeface="+mn-lt"/>
                <a:ea typeface="+mn-ea"/>
                <a:cs typeface="+mn-cs"/>
              </a:rPr>
              <a:t>A Brief History of Drinking Tubes </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While plastic straws are a recent invention, humans have been using hollow, cylindrical tubes to bring liquid to their lips for centuries. </a:t>
            </a:r>
            <a:r>
              <a:rPr lang="en-GB" sz="1200" b="0" i="0" u="none" strike="noStrike" kern="1200" dirty="0">
                <a:solidFill>
                  <a:schemeClr val="tx1"/>
                </a:solidFill>
                <a:effectLst/>
                <a:latin typeface="+mn-lt"/>
                <a:ea typeface="+mn-ea"/>
                <a:cs typeface="+mn-cs"/>
                <a:hlinkClick r:id="rId3"/>
              </a:rPr>
              <a:t>Ancient Sumerians</a:t>
            </a:r>
            <a:r>
              <a:rPr lang="en-GB" sz="1200" b="0" i="0" u="none" strike="noStrike" kern="1200" dirty="0">
                <a:solidFill>
                  <a:schemeClr val="tx1"/>
                </a:solidFill>
                <a:effectLst/>
                <a:latin typeface="+mn-lt"/>
                <a:ea typeface="+mn-ea"/>
                <a:cs typeface="+mn-cs"/>
              </a:rPr>
              <a:t>, one of the first societies known to brew beer—5,000 years ago—submerged long, thin tubes made from precious metals into large jars to reach the liquid sitting below fermentation </a:t>
            </a:r>
            <a:r>
              <a:rPr lang="en-GB" sz="1200" b="0" i="0" u="none" strike="noStrike" kern="1200" dirty="0" err="1">
                <a:solidFill>
                  <a:schemeClr val="tx1"/>
                </a:solidFill>
                <a:effectLst/>
                <a:latin typeface="+mn-lt"/>
                <a:ea typeface="+mn-ea"/>
                <a:cs typeface="+mn-cs"/>
              </a:rPr>
              <a:t>byproducts</a:t>
            </a:r>
            <a:r>
              <a:rPr lang="en-GB" sz="1200" b="0" i="0" u="none" strike="noStrike" kern="1200" dirty="0">
                <a:solidFill>
                  <a:schemeClr val="tx1"/>
                </a:solidFill>
                <a:effectLst/>
                <a:latin typeface="+mn-lt"/>
                <a:ea typeface="+mn-ea"/>
                <a:cs typeface="+mn-cs"/>
              </a:rPr>
              <a:t>.</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man named Marvin Stone was the first to file a patent for a drinking straw, in 1888 . </a:t>
            </a:r>
            <a:r>
              <a:rPr lang="en-GB" sz="1200" b="0" i="0" u="none" strike="noStrike" kern="1200" dirty="0">
                <a:solidFill>
                  <a:schemeClr val="tx1"/>
                </a:solidFill>
                <a:effectLst/>
                <a:latin typeface="+mn-lt"/>
                <a:ea typeface="+mn-ea"/>
                <a:cs typeface="+mn-cs"/>
                <a:hlinkClick r:id="rId4"/>
              </a:rPr>
              <a:t>The Smithsonian Institute</a:t>
            </a:r>
            <a:r>
              <a:rPr lang="en-GB" sz="1200" b="0" i="0" u="none" strike="noStrike" kern="1200" dirty="0">
                <a:solidFill>
                  <a:schemeClr val="tx1"/>
                </a:solidFill>
                <a:effectLst/>
                <a:latin typeface="+mn-lt"/>
                <a:ea typeface="+mn-ea"/>
                <a:cs typeface="+mn-cs"/>
              </a:rPr>
              <a:t> cites a widely touted legend saying Stone was drinking a mint julep on a hot summer day in 1880 when his piece of rye grass, then used as a straw, began to disintegrate. Stone, a paper cigarette holder manufacturer, decided he could make something better.</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He wrapped strips of paper around a pencil, glued them together, and soon had an early prototype of paper drinking straws. He patented his design in 1888, and by 1890, his factory Stone Industrial (today a part of </a:t>
            </a:r>
            <a:r>
              <a:rPr lang="en-GB" sz="1200" b="0" i="0" u="none" strike="noStrike" kern="1200" dirty="0">
                <a:solidFill>
                  <a:schemeClr val="tx1"/>
                </a:solidFill>
                <a:effectLst/>
                <a:latin typeface="+mn-lt"/>
                <a:ea typeface="+mn-ea"/>
                <a:cs typeface="+mn-cs"/>
                <a:hlinkClick r:id="rId5"/>
              </a:rPr>
              <a:t>Precision Products Group</a:t>
            </a:r>
            <a:r>
              <a:rPr lang="en-GB" sz="1200" b="0" i="0" u="none" strike="noStrike" kern="1200" dirty="0">
                <a:solidFill>
                  <a:schemeClr val="tx1"/>
                </a:solidFill>
                <a:effectLst/>
                <a:latin typeface="+mn-lt"/>
                <a:ea typeface="+mn-ea"/>
                <a:cs typeface="+mn-cs"/>
              </a:rPr>
              <a:t>) was mass producing them.</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It wasn't until the 1930s that straws gained the ability to bend. Watching his daughter struggle to easily reach her milkshake through a straight paper straw, </a:t>
            </a:r>
            <a:r>
              <a:rPr lang="en-GB" sz="1200" b="0" i="0" u="none" strike="noStrike" kern="1200" dirty="0">
                <a:solidFill>
                  <a:schemeClr val="tx1"/>
                </a:solidFill>
                <a:effectLst/>
                <a:latin typeface="+mn-lt"/>
                <a:ea typeface="+mn-ea"/>
                <a:cs typeface="+mn-cs"/>
                <a:hlinkClick r:id="rId4"/>
              </a:rPr>
              <a:t>inventor Joseph Friedman</a:t>
            </a:r>
            <a:r>
              <a:rPr lang="en-GB" sz="1200" b="0" i="0" u="none" strike="noStrike" kern="1200" dirty="0">
                <a:solidFill>
                  <a:schemeClr val="tx1"/>
                </a:solidFill>
                <a:effectLst/>
                <a:latin typeface="+mn-lt"/>
                <a:ea typeface="+mn-ea"/>
                <a:cs typeface="+mn-cs"/>
              </a:rPr>
              <a:t> inserted a screw into the straw, wrapped floss around the screw's grooves, and took out the screw. With indentations, the straw could easily bend without breaking. Friedman patented his invention and created the Flex-Straw Company to churn out his design.</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Hospitals were among the first to embrace bendable straws, because they allowed patients to drink while lying in bed.</a:t>
            </a:r>
          </a:p>
          <a:p>
            <a:endParaRPr lang="en-GB" dirty="0"/>
          </a:p>
          <a:p>
            <a:r>
              <a:rPr lang="en-GB" sz="1200" b="1" i="0" u="none" strike="noStrike" kern="1200" dirty="0">
                <a:solidFill>
                  <a:schemeClr val="tx1"/>
                </a:solidFill>
                <a:effectLst/>
                <a:latin typeface="+mn-lt"/>
                <a:ea typeface="+mn-ea"/>
                <a:cs typeface="+mn-cs"/>
              </a:rPr>
              <a:t>Plastic Straws Hit the Market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Straws were among the many throw-away products being rapidly manufactured by large corporations. Plastic straws quickly became cheaper to produce and more durable than paper. They could easily wedge between the crosshairs of a fast food restaurant’s to-go lid without ripping or tearing.</a:t>
            </a:r>
          </a:p>
          <a:p>
            <a:r>
              <a:rPr lang="en-GB" sz="1200" b="0" i="0" u="none" strike="noStrike" kern="1200" dirty="0">
                <a:solidFill>
                  <a:schemeClr val="tx1"/>
                </a:solidFill>
                <a:effectLst/>
                <a:latin typeface="+mn-lt"/>
                <a:ea typeface="+mn-ea"/>
                <a:cs typeface="+mn-cs"/>
              </a:rPr>
              <a:t>Throughout the 1960s, the manufacturing infrastructure to mass produce plastic straws was put into place.</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In 1969, Friedman’s Flex-Straw Company was sold to the Maryland Cup Corporation. The Baltimore-based company produced a wide variety of plastic items and soon became one of the country’s largest producers of plastic straws. The</a:t>
            </a:r>
            <a:r>
              <a:rPr lang="en-GB" sz="1200" b="0" i="0" u="none" strike="noStrike" kern="1200" dirty="0">
                <a:solidFill>
                  <a:schemeClr val="tx1"/>
                </a:solidFill>
                <a:effectLst/>
                <a:latin typeface="+mn-lt"/>
                <a:ea typeface="+mn-ea"/>
                <a:cs typeface="+mn-cs"/>
                <a:hlinkClick r:id="rId6"/>
              </a:rPr>
              <a:t> Fort Howard Corporation bought the Maryland Cup Corporation in 1983</a:t>
            </a:r>
            <a:r>
              <a:rPr lang="en-GB" sz="1200" b="0" i="0" u="none" strike="noStrike" kern="1200" dirty="0">
                <a:solidFill>
                  <a:schemeClr val="tx1"/>
                </a:solidFill>
                <a:effectLst/>
                <a:latin typeface="+mn-lt"/>
                <a:ea typeface="+mn-ea"/>
                <a:cs typeface="+mn-cs"/>
              </a:rPr>
              <a:t> and continued producing the plastic product.</a:t>
            </a:r>
          </a:p>
          <a:p>
            <a:r>
              <a:rPr lang="en-GB" sz="1200" b="0" i="0" u="none" strike="noStrike" kern="1200" dirty="0">
                <a:solidFill>
                  <a:schemeClr val="tx1"/>
                </a:solidFill>
                <a:effectLst/>
                <a:latin typeface="+mn-lt"/>
                <a:ea typeface="+mn-ea"/>
                <a:cs typeface="+mn-cs"/>
              </a:rPr>
              <a:t>“It was better, it was cheaper, and they didn’t fall apart,” says David Rhodes, the global business director for paper straw manufacturer Aardvark Straws, a division of Precision Products Group. “It truly was a better product at a cheaper price, and in that era, no one looked at the future impact it would have on our environment.”</a:t>
            </a:r>
          </a:p>
          <a:p>
            <a:r>
              <a:rPr lang="en-GB" sz="1200" b="0" i="0" u="none" strike="noStrike" kern="1200" dirty="0">
                <a:solidFill>
                  <a:schemeClr val="tx1"/>
                </a:solidFill>
                <a:effectLst/>
                <a:latin typeface="+mn-lt"/>
                <a:ea typeface="+mn-ea"/>
                <a:cs typeface="+mn-cs"/>
              </a:rPr>
              <a:t>New takes on the plastic straw, like jumbo straws and crazy straws, were produced in the 1980s.</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number of large manufacturers met the demands of a society increasingly looking for convenient items that could be taken on-the-go. Plastics Europe, one of the world’s largest plastic producers, </a:t>
            </a:r>
            <a:r>
              <a:rPr lang="en-GB" sz="1200" b="0" i="0" u="none" strike="noStrike" kern="1200" dirty="0">
                <a:solidFill>
                  <a:schemeClr val="tx1"/>
                </a:solidFill>
                <a:effectLst/>
                <a:latin typeface="+mn-lt"/>
                <a:ea typeface="+mn-ea"/>
                <a:cs typeface="+mn-cs"/>
                <a:hlinkClick r:id="rId7"/>
              </a:rPr>
              <a:t>reports</a:t>
            </a:r>
            <a:r>
              <a:rPr lang="en-GB" sz="1200" b="0" i="0" u="none" strike="noStrike" kern="1200" dirty="0">
                <a:solidFill>
                  <a:schemeClr val="tx1"/>
                </a:solidFill>
                <a:effectLst/>
                <a:latin typeface="+mn-lt"/>
                <a:ea typeface="+mn-ea"/>
                <a:cs typeface="+mn-cs"/>
              </a:rPr>
              <a:t> that 1.5 million tons of plastic were produced in 1950, but by 2015, the world was producing 322 million tons of plastic.</a:t>
            </a:r>
          </a:p>
          <a:p>
            <a:endParaRPr lang="en-GB" dirty="0"/>
          </a:p>
          <a:p>
            <a:r>
              <a:rPr lang="en-GB" sz="1200" b="1" kern="1200" dirty="0">
                <a:solidFill>
                  <a:schemeClr val="tx1"/>
                </a:solidFill>
                <a:effectLst/>
                <a:latin typeface="+mn-lt"/>
                <a:ea typeface="+mn-ea"/>
                <a:cs typeface="+mn-cs"/>
              </a:rPr>
              <a:t>What Now?</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 world is now struggling to recover from its plastic pollution hangover.</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Corporations, municipalities, and even national governments are proposing and implementing bans on plastic straws. Some companies have jumped into the fray by manufacturing </a:t>
            </a:r>
            <a:r>
              <a:rPr lang="en-GB" sz="1200" b="0" u="none" strike="noStrike" kern="1200" dirty="0">
                <a:solidFill>
                  <a:schemeClr val="tx1"/>
                </a:solidFill>
                <a:effectLst/>
                <a:latin typeface="+mn-lt"/>
                <a:ea typeface="+mn-ea"/>
                <a:cs typeface="+mn-cs"/>
              </a:rPr>
              <a:t>metal and glass straws</a:t>
            </a:r>
            <a:r>
              <a:rPr lang="en-GB" sz="1200" b="0" kern="1200" dirty="0">
                <a:solidFill>
                  <a:schemeClr val="tx1"/>
                </a:solidFill>
                <a:effectLst/>
                <a:latin typeface="+mn-lt"/>
                <a:ea typeface="+mn-ea"/>
                <a:cs typeface="+mn-cs"/>
              </a:rPr>
              <a:t> that environmentally conscious consumers can buy for personal use, though they lack the disposability of paper and plastic from which restaurants benefit.</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same businesses that once benefitted from public excitement over plastic are increasingly feeling public pressure to use alternatives.</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u="none" strike="noStrike" kern="1200" dirty="0">
                <a:solidFill>
                  <a:schemeClr val="tx1"/>
                </a:solidFill>
                <a:effectLst/>
                <a:latin typeface="+mn-lt"/>
                <a:ea typeface="+mn-ea"/>
                <a:cs typeface="+mn-cs"/>
                <a:hlinkClick r:id="rId8"/>
              </a:rPr>
              <a:t>Steve Russell</a:t>
            </a:r>
            <a:r>
              <a:rPr lang="en-GB" sz="1200" b="0" kern="1200" dirty="0">
                <a:solidFill>
                  <a:schemeClr val="tx1"/>
                </a:solidFill>
                <a:effectLst/>
                <a:latin typeface="+mn-lt"/>
                <a:ea typeface="+mn-ea"/>
                <a:cs typeface="+mn-cs"/>
              </a:rPr>
              <a:t> is the vice president of plastics for the American Chemistry Council (ACC), a trade organization that represents plastics manufacturers, among other industries. He says regulation that focuses just on straws, or any one specific product, misses the point.</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focus on individual products takes our focus away from more necessary discussions on how we bring waste management to places that need it the most desperately,” he says. “We think it would be better if straws weren't automatically provided but available should a consumer need one.”</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Russell says the ACC is focused on waste collection as the best way to prevent more plastic refuse from entering the ocean.</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Environmental groups, however, say plastic straw bans are an important step toward their ultimate goal: ending the circulation of single-use plastic.</a:t>
            </a:r>
            <a:br>
              <a:rPr lang="en-GB" sz="1200" b="0" kern="1200" dirty="0">
                <a:solidFill>
                  <a:schemeClr val="tx1"/>
                </a:solidFill>
                <a:effectLst/>
                <a:latin typeface="+mn-lt"/>
                <a:ea typeface="+mn-ea"/>
                <a:cs typeface="+mn-cs"/>
              </a:rPr>
            </a:b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“It's taking a stand on plastic pollution... and really taking a stand on what needs to happen, a ban on all single-use plastic products,” Greenpeace's Kate </a:t>
            </a:r>
            <a:r>
              <a:rPr lang="en-GB" sz="1200" b="0" kern="1200" dirty="0" err="1">
                <a:solidFill>
                  <a:schemeClr val="tx1"/>
                </a:solidFill>
                <a:effectLst/>
                <a:latin typeface="+mn-lt"/>
                <a:ea typeface="+mn-ea"/>
                <a:cs typeface="+mn-cs"/>
              </a:rPr>
              <a:t>Melges</a:t>
            </a:r>
            <a:r>
              <a:rPr lang="en-GB" sz="1200" b="0"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9"/>
              </a:rPr>
              <a:t>told Seattle news station KIRO 7</a:t>
            </a:r>
            <a:r>
              <a:rPr lang="en-GB" sz="1200" b="0" kern="1200" dirty="0">
                <a:solidFill>
                  <a:schemeClr val="tx1"/>
                </a:solidFill>
                <a:effectLst/>
                <a:latin typeface="+mn-lt"/>
                <a:ea typeface="+mn-ea"/>
                <a:cs typeface="+mn-cs"/>
              </a:rPr>
              <a:t> after the city's straw ban went into effect on July 1.</a:t>
            </a:r>
          </a:p>
          <a:p>
            <a:r>
              <a:rPr lang="en-GB" sz="1200" b="0" kern="1200" dirty="0">
                <a:solidFill>
                  <a:schemeClr val="tx1"/>
                </a:solidFill>
                <a:effectLst/>
                <a:latin typeface="+mn-lt"/>
                <a:ea typeface="+mn-ea"/>
                <a:cs typeface="+mn-cs"/>
              </a:rPr>
              <a:t>Rhodes believes that plastic straws will one day be an anomaly. When Aardvark Straws was created in 2007, he says it was in part because of a demand from zoos, aquariums, and cruise ships that wanted to promote an eco-friendly image to their customers.</a:t>
            </a:r>
          </a:p>
          <a:p>
            <a:r>
              <a:rPr lang="en-GB" sz="1200" b="0" kern="1200" dirty="0">
                <a:solidFill>
                  <a:schemeClr val="tx1"/>
                </a:solidFill>
                <a:effectLst/>
                <a:latin typeface="+mn-lt"/>
                <a:ea typeface="+mn-ea"/>
                <a:cs typeface="+mn-cs"/>
              </a:rPr>
              <a:t>He thinks cost is the only thing standing between plastic straws and extinction.</a:t>
            </a:r>
          </a:p>
          <a:p>
            <a:r>
              <a:rPr lang="en-GB" sz="1200" b="0" kern="1200" dirty="0">
                <a:solidFill>
                  <a:schemeClr val="tx1"/>
                </a:solidFill>
                <a:effectLst/>
                <a:latin typeface="+mn-lt"/>
                <a:ea typeface="+mn-ea"/>
                <a:cs typeface="+mn-cs"/>
              </a:rPr>
              <a:t>“There’s no getting around that a paper straw will cost about a penny more than a plastic straw,” he says. For large corporations, that equals hundreds of millions of dollars, but the cost to the marine environment, you can’t put a price on that.”</a:t>
            </a:r>
          </a:p>
          <a:p>
            <a:endParaRPr lang="en-GB" dirty="0">
              <a:effectLst/>
            </a:endParaRPr>
          </a:p>
          <a:p>
            <a:r>
              <a:rPr lang="en-GB" dirty="0">
                <a:effectLst/>
              </a:rPr>
              <a:t>(</a:t>
            </a:r>
            <a:r>
              <a:rPr lang="en-GB" dirty="0" err="1">
                <a:effectLst/>
              </a:rPr>
              <a:t>Gibbens</a:t>
            </a:r>
            <a:r>
              <a:rPr lang="en-GB" dirty="0">
                <a:effectLst/>
              </a:rPr>
              <a:t>, 2019).</a:t>
            </a:r>
            <a:br>
              <a:rPr lang="en-GB" dirty="0">
                <a:effectLst/>
              </a:rPr>
            </a:b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2546400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10.34 Ted Talks on plastic straws and product sourcing / use of whole products.</a:t>
            </a:r>
          </a:p>
          <a:p>
            <a:endParaRPr lang="en-GB" dirty="0"/>
          </a:p>
          <a:p>
            <a:r>
              <a:rPr lang="en-GB" dirty="0"/>
              <a:t>Lead a discussion following on from the content of the TED Talks, Beyond the Straw. Encourage inclusion of this subject within the journal, if choosing sustainability.</a:t>
            </a:r>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4045844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US" b="0" i="0" dirty="0">
                <a:solidFill>
                  <a:srgbClr val="555555"/>
                </a:solidFill>
                <a:effectLst/>
                <a:latin typeface="Open Sans" panose="020B0606030504020204" pitchFamily="34" charset="0"/>
              </a:rPr>
              <a:t>Water usage -- This is a big one! Many resorts and hotels have a lot of water waste from long guest showers and huge pools. In restaurants, they use water for dishes and often the machines are not efficient at saving water.</a:t>
            </a:r>
          </a:p>
          <a:p>
            <a:pPr algn="l">
              <a:buFont typeface="Arial" panose="020B0604020202020204" pitchFamily="34" charset="0"/>
              <a:buChar char="•"/>
            </a:pPr>
            <a:r>
              <a:rPr lang="en-US" b="0" i="0" dirty="0">
                <a:solidFill>
                  <a:srgbClr val="555555"/>
                </a:solidFill>
                <a:effectLst/>
                <a:latin typeface="Open Sans" panose="020B0606030504020204" pitchFamily="34" charset="0"/>
              </a:rPr>
              <a:t>Energy usage -- This impacts all organizations in the hospitality industry. This includes the electricity of restaurants, hotels, and resorts, as well as the gas used by tourism, ski resorts, and more.</a:t>
            </a:r>
          </a:p>
          <a:p>
            <a:pPr algn="l">
              <a:buFont typeface="Arial" panose="020B0604020202020204" pitchFamily="34" charset="0"/>
              <a:buChar char="•"/>
            </a:pPr>
            <a:r>
              <a:rPr lang="en-US" b="0" i="0" dirty="0">
                <a:solidFill>
                  <a:srgbClr val="555555"/>
                </a:solidFill>
                <a:effectLst/>
                <a:latin typeface="Open Sans" panose="020B0606030504020204" pitchFamily="34" charset="0"/>
              </a:rPr>
              <a:t>Food waste -- Often times foods are not reusable and are then thrown away. This creates problems for the environment, both in the action of throwing out the food and the demand it places on the environment to produce more.</a:t>
            </a:r>
          </a:p>
          <a:p>
            <a:pPr algn="l">
              <a:buFont typeface="Arial" panose="020B0604020202020204" pitchFamily="34" charset="0"/>
              <a:buChar char="•"/>
            </a:pPr>
            <a:r>
              <a:rPr lang="en-US" b="0" i="0" dirty="0">
                <a:solidFill>
                  <a:srgbClr val="555555"/>
                </a:solidFill>
                <a:effectLst/>
                <a:latin typeface="Open Sans" panose="020B0606030504020204" pitchFamily="34" charset="0"/>
              </a:rPr>
              <a:t>Pollution -- This is an issue anytime there are high outputs of oil, natural gas, gasoline, or coal. Whether these are used for energy or they are used for transportation, the amount of pollution caused by organizations in hospitality can be a big problem.</a:t>
            </a:r>
          </a:p>
          <a:p>
            <a:pPr algn="l">
              <a:buFont typeface="Arial" panose="020B0604020202020204" pitchFamily="34" charset="0"/>
              <a:buChar char="•"/>
            </a:pPr>
            <a:r>
              <a:rPr lang="en-US" b="0" i="0" dirty="0">
                <a:solidFill>
                  <a:srgbClr val="555555"/>
                </a:solidFill>
                <a:effectLst/>
                <a:latin typeface="Open Sans" panose="020B0606030504020204" pitchFamily="34" charset="0"/>
              </a:rPr>
              <a:t>General waste -- This becomes important because items that are not recyclable will eventually clog up the environment and create trash. Anything from cups to the way a company prints agendas and maps, can either increase or decrease the trash produced, which can litter the environment.</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1433449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The-Courtauld-Commitment-2025-Annual_Report-2020.pdf (wrap.org.uk)</a:t>
            </a:r>
            <a:endParaRPr lang="en-US" dirty="0"/>
          </a:p>
          <a:p>
            <a:endParaRPr lang="en-US" dirty="0"/>
          </a:p>
          <a:p>
            <a:r>
              <a:rPr lang="en-US" dirty="0" err="1"/>
              <a:t>Courtauld</a:t>
            </a:r>
            <a:r>
              <a:rPr lang="en-US" dirty="0"/>
              <a:t> 2025 has played a major role in helping the UK to be the first country in the world to reach halfway towards meeting Sustainable Development Goal Target 12.3 to halve food waste by 2030. The latest Champions 12.3 report cited the UK as a shining light in an otherwise gloomy global picture. It’s why </a:t>
            </a:r>
            <a:r>
              <a:rPr lang="en-US" dirty="0" err="1"/>
              <a:t>Courtauld</a:t>
            </a:r>
            <a:r>
              <a:rPr lang="en-US" dirty="0"/>
              <a:t> 2025 is a model which is being replicated around the world. Although reducing food waste has been the primary focus of </a:t>
            </a:r>
            <a:r>
              <a:rPr lang="en-US" dirty="0" err="1"/>
              <a:t>Courtauld</a:t>
            </a:r>
            <a:r>
              <a:rPr lang="en-US" dirty="0"/>
              <a:t> 2025 to date, we are also seeking to </a:t>
            </a:r>
            <a:r>
              <a:rPr lang="en-US" dirty="0" err="1"/>
              <a:t>decarbonise</a:t>
            </a:r>
            <a:r>
              <a:rPr lang="en-US" dirty="0"/>
              <a:t> the supply chain and address the increasing problem of water stress in the UK and internationally through our Water Ambition. It is pleasing to see progress on both. A new working group on reducing greenhouse gas emissions and a new meat sector collaboration (Meat in a Net Zero World) are facing up to the challenges of embodied carbon in food</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3648538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Highlights of last year </a:t>
            </a:r>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36465310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2820862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One spokes person from each group to respond. 10 Minutes to discuss</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12681686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fontAlgn="base"/>
            <a:r>
              <a:rPr lang="en-GB" sz="1200" b="1" i="0" u="none" strike="noStrike" kern="1200" dirty="0">
                <a:solidFill>
                  <a:schemeClr val="tx1"/>
                </a:solidFill>
                <a:effectLst/>
                <a:latin typeface="+mn-lt"/>
                <a:ea typeface="+mn-ea"/>
                <a:cs typeface="+mn-cs"/>
              </a:rPr>
              <a:t>The Gap – The Negative Impact of Not Engaging in CSR</a:t>
            </a:r>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Porter &amp; Kramer (2006) posit that, “Frequently, though, CSR efforts are counterproductive, for two reasons.  First, they pit business against society, when in reality the two are interdependent. Second, they pressure companies to think of corporate social responsibility in generic ways instead of in the way most appropriate to their individual strategies.”  This leads to a three-fold impact on companies not engaging in CSR– bad reputation, lower profits and customer cynicism.</a:t>
            </a: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Let’s take a look at examples of CSR in Hotels (next slide).</a:t>
            </a:r>
          </a:p>
          <a:p>
            <a:pPr fontAlgn="base"/>
            <a:endParaRPr lang="en-GB" sz="1200" b="1"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Consumers are progressively more concerned with how companies make their money and are expecting businesses to engage in responsible activities that will limit, as well as lessen their social, ethical, and environmental impacts on society and the community. White, (2006) cautions that, “that travel-savvy consumers are more environmentally aware and that having environmental and social programmes in place are a consideration in selecting accommodation.”</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5405489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indent="0" algn="just">
              <a:buNone/>
            </a:pPr>
            <a:r>
              <a:rPr lang="en-GB" dirty="0"/>
              <a:t>Today, business plays an increasingly critical role in sustainability.</a:t>
            </a:r>
          </a:p>
          <a:p>
            <a:pPr marL="0" indent="0" algn="just">
              <a:buNone/>
            </a:pPr>
            <a:endParaRPr lang="en-GB" dirty="0"/>
          </a:p>
          <a:p>
            <a:pPr marL="0" indent="0" algn="just">
              <a:buNone/>
            </a:pPr>
            <a:r>
              <a:rPr lang="en-GB" dirty="0"/>
              <a:t>The Marriott International sustainability and social impact platform is called</a:t>
            </a:r>
            <a:r>
              <a:rPr lang="en-GB" b="1" dirty="0"/>
              <a:t> Serve360.</a:t>
            </a:r>
          </a:p>
          <a:p>
            <a:pPr marL="0" indent="0" algn="just">
              <a:buNone/>
            </a:pPr>
            <a:r>
              <a:rPr lang="en-GB" dirty="0"/>
              <a:t>Marriott policy states: ‘</a:t>
            </a:r>
            <a:r>
              <a:rPr lang="en-GB" i="1" dirty="0"/>
              <a:t>in taking on our world’s most pressing social, environmental and economic issues. With our size and scale, we have a global responsibility and a unique opportunity to be a force for good. Guided by our 2025 Sustainability and Social Impact Goals, as well as the UN Sustainable Development Goals, we commit to creating positive and sustainable impact wherever we do business</a:t>
            </a:r>
            <a:r>
              <a:rPr lang="en-GB" dirty="0"/>
              <a:t>’.</a:t>
            </a:r>
          </a:p>
          <a:p>
            <a:pPr marL="0" indent="0" algn="just">
              <a:buNone/>
            </a:pPr>
            <a:endParaRPr lang="en-GB" dirty="0"/>
          </a:p>
          <a:p>
            <a:r>
              <a:rPr lang="en-GB" dirty="0"/>
              <a:t>Click the Serve 360 link and guide the Students through Marriott’s Serve 360 initiative. Explore all 4 elements (Nurture, Engage, Sustain, Welcome) through looking at examples / targets set against each element. </a:t>
            </a:r>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313588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1.09 Explore what this means for a Marriott employee. How does it make them feel? What values do they hold? Does anyone have any experience of a similar strategy / initiative being implemented by their employer?</a:t>
            </a:r>
          </a:p>
          <a:p>
            <a:endParaRPr lang="en-GB" dirty="0"/>
          </a:p>
          <a:p>
            <a:r>
              <a:rPr lang="en-GB" dirty="0"/>
              <a:t>Discuss personal experiences working for brands.</a:t>
            </a:r>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22083036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hlinkClick r:id="rId3"/>
              </a:rPr>
              <a:t>33ba0a19-8a68-4f3f-9f73-fef2c458c22e (gcs-web.com)</a:t>
            </a:r>
            <a:endParaRPr lang="en-GB" sz="1800" dirty="0"/>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Sustainability and Social Impact Guided by our 2025 sustainability and social impact goals, as well as the United Nations Sustainable Development Goals, we are focused on creating a positive and sustainable impact wherever we do business. Our sustainability and social impact platform, Serve 360: Doing Good in Every Direction, is built around four focus areas: Nurture Our World; Sustain Responsible Operations; Empower Through Opportunity; and Welcome All and Advance Human Rights – each with targets to drive our efforts through 2025. These targets reflect our goals to:</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indent="-342900">
              <a:buAutoNum type="arabicParenBoth"/>
            </a:pPr>
            <a:r>
              <a:rPr lang="en-GB" sz="1800" dirty="0">
                <a:effectLst/>
                <a:latin typeface="Calibri" panose="020F0502020204030204" pitchFamily="34" charset="0"/>
                <a:ea typeface="Calibri" panose="020F0502020204030204" pitchFamily="34" charset="0"/>
                <a:cs typeface="Times New Roman" panose="02020603050405020304" pitchFamily="18" charset="0"/>
              </a:rPr>
              <a:t>support the resiliency and sustainable development of the communities and environments where we do business, (2) work to reduce our environmental impacts, design and operate sustainable hotels, and source responsibly, while mitigating climate-related risk, (3) facilitate workplace readiness and access to opportunity in our business, and (4) create a safe, welcoming world, including by working with organizations to educate and advocate on issues related to human rights throughout and beyond our business. </a:t>
            </a:r>
          </a:p>
          <a:p>
            <a:pPr marL="228600" indent="-228600">
              <a:buAutoNum type="arabicParenBoth"/>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Although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thier</a:t>
            </a:r>
            <a:r>
              <a:rPr lang="en-GB" sz="1800" dirty="0">
                <a:effectLst/>
                <a:latin typeface="Calibri" panose="020F0502020204030204" pitchFamily="34" charset="0"/>
                <a:ea typeface="Calibri" panose="020F0502020204030204" pitchFamily="34" charset="0"/>
                <a:cs typeface="Times New Roman" panose="02020603050405020304" pitchFamily="18" charset="0"/>
              </a:rPr>
              <a:t> progress in some areas has been impacted by the COVID-19 pandemic, they remain focused on advancing their sustainability and social impact goals and initiatives. In September 2021, Marriott submitted a letter to the Science Based Targets initiative (SBTi), committing to (1) set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sciencebased</a:t>
            </a:r>
            <a:r>
              <a:rPr lang="en-GB" sz="1800" dirty="0">
                <a:effectLst/>
                <a:latin typeface="Calibri" panose="020F0502020204030204" pitchFamily="34" charset="0"/>
                <a:ea typeface="Calibri" panose="020F0502020204030204" pitchFamily="34" charset="0"/>
                <a:cs typeface="Times New Roman" panose="02020603050405020304" pitchFamily="18" charset="0"/>
              </a:rPr>
              <a:t> emissions reduction targets across all scopes, in line with 1.5°C emissions scenarios, and (2) set a long-term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sciencebased</a:t>
            </a:r>
            <a:r>
              <a:rPr lang="en-GB" sz="1800" dirty="0">
                <a:effectLst/>
                <a:latin typeface="Calibri" panose="020F0502020204030204" pitchFamily="34" charset="0"/>
                <a:ea typeface="Calibri" panose="020F0502020204030204" pitchFamily="34" charset="0"/>
                <a:cs typeface="Times New Roman" panose="02020603050405020304" pitchFamily="18" charset="0"/>
              </a:rPr>
              <a:t> target to reach net-zero value chain greenhouse gas (GHG) emissions by no later than 2050, in line with the criteria and recommendations of SBTi.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They are currently preparing our submission to SBTi for our near-term targets and developing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longerterm</a:t>
            </a:r>
            <a:r>
              <a:rPr lang="en-GB" sz="1800" dirty="0">
                <a:effectLst/>
                <a:latin typeface="Calibri" panose="020F0502020204030204" pitchFamily="34" charset="0"/>
                <a:ea typeface="Calibri" panose="020F0502020204030204" pitchFamily="34" charset="0"/>
                <a:cs typeface="Times New Roman" panose="02020603050405020304" pitchFamily="18" charset="0"/>
              </a:rPr>
              <a:t> strategies to support those targets. Our sustainability strategy and initiatives are focused on a wide range of issues, including designing resource-efficient hotels, implementing technologies to track and reduce energy and water consumption, increasing the use of renewable energy, managing climate and water-related risks, reducing waste and food waste, supporting innovative ecosystem restoration initiatives, and focusing on responsible and local sourcing. </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2019803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indent="0" algn="just">
              <a:lnSpc>
                <a:spcPct val="120000"/>
              </a:lnSpc>
              <a:buNone/>
            </a:pPr>
            <a:r>
              <a:rPr lang="en-GB" b="1" dirty="0"/>
              <a:t>OUR COMMITMENT TO HUMAN RIGHTS : </a:t>
            </a:r>
            <a:r>
              <a:rPr lang="en-GB" dirty="0"/>
              <a:t>At Hilton, we have a shared purpose to be the most hospitable company in the world by positively impacting our guests, Team Members, hotel owners and communities. As a business of people serving people, </a:t>
            </a:r>
            <a:r>
              <a:rPr lang="en-GB" b="1" dirty="0"/>
              <a:t>respecting human rights </a:t>
            </a:r>
            <a:r>
              <a:rPr lang="en-GB" dirty="0"/>
              <a:t>is a </a:t>
            </a:r>
            <a:r>
              <a:rPr lang="en-GB" b="1" dirty="0"/>
              <a:t>core part of our mission</a:t>
            </a:r>
            <a:r>
              <a:rPr lang="en-GB" dirty="0"/>
              <a:t>. Hilton is committed to implementing human rights due diligence across our global operations, to work with suppliers to eradicate any form of </a:t>
            </a:r>
            <a:r>
              <a:rPr lang="en-GB" b="1" dirty="0"/>
              <a:t>forced labour and human trafficking</a:t>
            </a:r>
            <a:r>
              <a:rPr lang="en-GB" dirty="0"/>
              <a:t>, and to create and partner with cross-industry networks to advance international human rights as part of </a:t>
            </a:r>
            <a:r>
              <a:rPr lang="en-GB" b="1" dirty="0"/>
              <a:t>our 2030 Travel with Purpose Goals. </a:t>
            </a:r>
            <a:r>
              <a:rPr lang="en-GB" dirty="0"/>
              <a:t>Hilton is a proud signatory of the United Nations Global Compact, and its human rights strategy is informed by the United Nations Guiding Principles for Business and Human Rights (UNGPs).</a:t>
            </a:r>
          </a:p>
          <a:p>
            <a:pPr marL="0" indent="0" algn="just">
              <a:lnSpc>
                <a:spcPct val="120000"/>
              </a:lnSpc>
              <a:buNone/>
            </a:pPr>
            <a:r>
              <a:rPr lang="en-GB" b="1" dirty="0"/>
              <a:t>OUR HUMAN RIGHTS POLICIES AND GOVERNANCE </a:t>
            </a:r>
            <a:r>
              <a:rPr lang="en-GB" dirty="0"/>
              <a:t>Our commitment to respecting human rights is enshrined in our Code of Conduct, Human Rights Principles, and Responsible Sourcing Policy, including the prohibition of forced labour, bonded labour, child labour, slave labour, human trafficking and recruitment fees, and the prohibition for any Hilton property, product, or service from being used in any manner that supports or enables any form of abuse and exploitation.</a:t>
            </a:r>
          </a:p>
          <a:p>
            <a:pPr marL="0" indent="0" algn="just">
              <a:lnSpc>
                <a:spcPct val="120000"/>
              </a:lnSpc>
              <a:buNone/>
            </a:pP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31400804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1.51</a:t>
            </a:r>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1579265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1.07 Hilton’s 2030 Travel with Purpose Goals:</a:t>
            </a:r>
          </a:p>
          <a:p>
            <a:r>
              <a:rPr lang="en-GB" dirty="0"/>
              <a:t>Let’s take a further look at how they aim to achieve some of their goals.</a:t>
            </a:r>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39732599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Hilton 2021 ESG Report</a:t>
            </a:r>
            <a:endParaRPr lang="en-GB" dirty="0"/>
          </a:p>
          <a:p>
            <a:endParaRPr lang="en-GB" dirty="0"/>
          </a:p>
          <a:p>
            <a:r>
              <a:rPr lang="en-US" dirty="0"/>
              <a:t>Looking to the future, we have developed a framework that will expand and deepen our commitments to our Team Members, our communities and our planet. It serves as a way to focus and communicate our efforts and will be accompanied by specific targets later this year. As climate science has continued to evolve, we have reevaluated our goals, and will reveal more ambitious environmental targets in alignment with the Science Based Targets Initiative (SBTi) that will help preserve the destinations where we operate and set us on the path to a net-zero future. We will also announce expanded social goals that refocus us on driving meaningful impact and creating an engine of opportunity for our Team Members and community members. Finally, we formally incorporated our governance priorities into our Travel with Purpose strategy, including our work in public affairs, partnerships, and policies and reporting</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36055836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34067319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Work Sans Regular" pitchFamily="2" charset="0"/>
              </a:rPr>
              <a:t>As a family-owned and run business, Red carnation hotels genuinely care about their people and our local communities. </a:t>
            </a:r>
          </a:p>
          <a:p>
            <a:pPr algn="l"/>
            <a:r>
              <a:rPr lang="en-US" b="0" i="0" dirty="0">
                <a:solidFill>
                  <a:srgbClr val="000000"/>
                </a:solidFill>
                <a:effectLst/>
                <a:latin typeface="Work Sans Regular" pitchFamily="2" charset="0"/>
              </a:rPr>
              <a:t>They go above and beyond to protect the wildlife and environments within which they operate, and are passionate about sustainability.</a:t>
            </a:r>
          </a:p>
          <a:p>
            <a:pPr algn="l"/>
            <a:br>
              <a:rPr lang="en-US" dirty="0"/>
            </a:br>
            <a:r>
              <a:rPr lang="en-US" b="0" i="0" dirty="0">
                <a:solidFill>
                  <a:srgbClr val="000000"/>
                </a:solidFill>
                <a:effectLst/>
                <a:latin typeface="Work Sans Regular" pitchFamily="2" charset="0"/>
              </a:rPr>
              <a:t>Currently they work alongside The </a:t>
            </a:r>
            <a:r>
              <a:rPr lang="en-US" b="0" i="0" dirty="0" err="1">
                <a:solidFill>
                  <a:srgbClr val="000000"/>
                </a:solidFill>
                <a:effectLst/>
                <a:latin typeface="Work Sans Regular" pitchFamily="2" charset="0"/>
              </a:rPr>
              <a:t>TreadRight</a:t>
            </a:r>
            <a:r>
              <a:rPr lang="en-US" b="0" i="0" dirty="0">
                <a:solidFill>
                  <a:srgbClr val="000000"/>
                </a:solidFill>
                <a:effectLst/>
                <a:latin typeface="Work Sans Regular" pitchFamily="2" charset="0"/>
              </a:rPr>
              <a:t> Foundation and The TTC family of brands to MAKE TRAVEL MATTER® through conservation, leadership, and support for communities.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28216193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US" b="0" i="0" dirty="0">
                <a:solidFill>
                  <a:srgbClr val="000000"/>
                </a:solidFill>
                <a:effectLst/>
                <a:latin typeface="Work Sans Regular" pitchFamily="2" charset="0"/>
              </a:rPr>
              <a:t>Red Carnation continues to reduce most unnecessary single-use plastics within our hotels and we work with Winnow Solutions to reduce our food waste and measure and manage our energy use. They proudly work with Clean Conscience to recycle leftover toiletries, and stock </a:t>
            </a:r>
            <a:r>
              <a:rPr lang="en-US" b="0" i="0" dirty="0" err="1">
                <a:solidFill>
                  <a:srgbClr val="000000"/>
                </a:solidFill>
                <a:effectLst/>
                <a:latin typeface="Work Sans Regular" pitchFamily="2" charset="0"/>
              </a:rPr>
              <a:t>Belu</a:t>
            </a:r>
            <a:r>
              <a:rPr lang="en-US" b="0" i="0" dirty="0">
                <a:solidFill>
                  <a:srgbClr val="000000"/>
                </a:solidFill>
                <a:effectLst/>
                <a:latin typeface="Work Sans Regular" pitchFamily="2" charset="0"/>
              </a:rPr>
              <a:t> water throughout our hotels.</a:t>
            </a:r>
          </a:p>
          <a:p>
            <a:endParaRPr lang="en-GB" b="0" i="0" dirty="0">
              <a:solidFill>
                <a:schemeClr val="tx1"/>
              </a:solidFill>
              <a:effectLst/>
              <a:latin typeface="+mn-lt"/>
            </a:endParaRPr>
          </a:p>
          <a:p>
            <a:r>
              <a:rPr lang="en-GB" b="0" i="0" dirty="0">
                <a:solidFill>
                  <a:schemeClr val="tx1"/>
                </a:solidFill>
                <a:effectLst/>
                <a:latin typeface="+mn-lt"/>
              </a:rPr>
              <a:t>They</a:t>
            </a:r>
            <a:r>
              <a:rPr lang="en-US" b="0" i="0" dirty="0">
                <a:solidFill>
                  <a:srgbClr val="000000"/>
                </a:solidFill>
                <a:effectLst/>
                <a:latin typeface="Work Sans Regular" pitchFamily="2" charset="0"/>
              </a:rPr>
              <a:t> enjoy growing our own ingredients in the hotel kitchen gardens and caring for our hotel bees that make honey for our guests to enjoy at breakfast. Our possession of apiaries at four of our properties, three of which are in London (Hotel 41, The Chesterfield, and The Montague), furthers our sustainable food agenda. </a:t>
            </a:r>
            <a:endParaRPr lang="en-GB" b="0" i="0" dirty="0">
              <a:solidFill>
                <a:srgbClr val="000000"/>
              </a:solidFill>
              <a:effectLst/>
              <a:latin typeface="Work Sans Regular" pitchFamily="2" charset="0"/>
            </a:endParaRPr>
          </a:p>
          <a:p>
            <a:endParaRPr lang="en-GB" b="0" i="0" dirty="0">
              <a:solidFill>
                <a:srgbClr val="000000"/>
              </a:solidFill>
              <a:effectLst/>
              <a:latin typeface="Work Sans Regular" pitchFamily="2" charset="0"/>
            </a:endParaRPr>
          </a:p>
          <a:p>
            <a:r>
              <a:rPr lang="en-US" b="0" i="0" dirty="0">
                <a:solidFill>
                  <a:srgbClr val="000000"/>
                </a:solidFill>
                <a:effectLst/>
                <a:latin typeface="Work Sans Regular" pitchFamily="2" charset="0"/>
              </a:rPr>
              <a:t>As Seen on the right they sustain one of London’s largest Living Walls, standing at 350 square </a:t>
            </a:r>
            <a:r>
              <a:rPr lang="en-US" b="0" i="0" dirty="0" err="1">
                <a:solidFill>
                  <a:srgbClr val="000000"/>
                </a:solidFill>
                <a:effectLst/>
                <a:latin typeface="Work Sans Regular" pitchFamily="2" charset="0"/>
              </a:rPr>
              <a:t>metres</a:t>
            </a:r>
            <a:r>
              <a:rPr lang="en-US" b="0" i="0" dirty="0">
                <a:solidFill>
                  <a:srgbClr val="000000"/>
                </a:solidFill>
                <a:effectLst/>
                <a:latin typeface="Work Sans Regular" pitchFamily="2" charset="0"/>
              </a:rPr>
              <a:t> and with a total of 10,000 herbaceous plants, providing a wildlife habitat for the city’s bees, butterflies, and birds.</a:t>
            </a:r>
            <a:r>
              <a:rPr lang="en-GB" b="0" i="0" dirty="0">
                <a:solidFill>
                  <a:srgbClr val="000000"/>
                </a:solidFill>
                <a:effectLst/>
                <a:latin typeface="Work Sans Regular" pitchFamily="2" charset="0"/>
              </a:rPr>
              <a:t> </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27</a:t>
            </a:fld>
            <a:endParaRPr lang="en-GB"/>
          </a:p>
        </p:txBody>
      </p:sp>
    </p:spTree>
    <p:extLst>
      <p:ext uri="{BB962C8B-B14F-4D97-AF65-F5344CB8AC3E}">
        <p14:creationId xmlns:p14="http://schemas.microsoft.com/office/powerpoint/2010/main" val="26264505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Work Sans Regular"/>
              </a:rPr>
              <a:t>Essentially, Red Carnation are partnering with Businesswise Solutions to improve the way they manage their energy and carbon. Businesswise Solutions will handle energy procurement for Red Carnation’s hotels through a flexible traded strategy, by purchasing 100% renewable electricity for all UK sites. </a:t>
            </a:r>
          </a:p>
          <a:p>
            <a:pPr algn="l"/>
            <a:r>
              <a:rPr lang="en-US" b="0" i="0" dirty="0">
                <a:solidFill>
                  <a:srgbClr val="000000"/>
                </a:solidFill>
                <a:effectLst/>
                <a:latin typeface="Work Sans Regular"/>
              </a:rPr>
              <a:t>Energy monitoring devices are also being installed in all UK hotels, which will give Red Carnation complete visibility of all energy consumption in real time. Businesswise Solutions will additionally be leading a number of energy efficiency projects with the UK hotels, in order to reduce the carbon footprint further. </a:t>
            </a:r>
          </a:p>
          <a:p>
            <a:endParaRPr lang="en-GB" dirty="0"/>
          </a:p>
          <a:p>
            <a:r>
              <a:rPr lang="en-US" b="0" i="0" dirty="0">
                <a:solidFill>
                  <a:srgbClr val="000000"/>
                </a:solidFill>
                <a:effectLst/>
                <a:latin typeface="Work Sans Regular"/>
              </a:rPr>
              <a:t>Ultimately, hotels will have to move towards being NetZero to meet government targets. We’ve seen that consumers are already starting to vote with their feet, and we will start to see more customers searching specifically for low carbon or carbon neutral credentials when looking for a place to stay. This trend is coming on the heels of changes in other areas of sustainability and Environmental Social Governance in a wider context; this includes things like single use plastics, waste, </a:t>
            </a:r>
            <a:r>
              <a:rPr lang="en-US" b="0" i="0" dirty="0" err="1">
                <a:solidFill>
                  <a:srgbClr val="000000"/>
                </a:solidFill>
                <a:effectLst/>
                <a:latin typeface="Work Sans Regular"/>
              </a:rPr>
              <a:t>labour</a:t>
            </a:r>
            <a:r>
              <a:rPr lang="en-US" b="0" i="0" dirty="0">
                <a:solidFill>
                  <a:srgbClr val="000000"/>
                </a:solidFill>
                <a:effectLst/>
                <a:latin typeface="Work Sans Regular"/>
              </a:rPr>
              <a:t>, and corporate governance.</a:t>
            </a:r>
            <a:endParaRPr lang="en-GB" b="0" i="0" dirty="0">
              <a:solidFill>
                <a:srgbClr val="000000"/>
              </a:solidFill>
              <a:effectLst/>
              <a:latin typeface="Work Sans Regular"/>
            </a:endParaRPr>
          </a:p>
          <a:p>
            <a:endParaRPr lang="en-GB" b="0" i="0" dirty="0">
              <a:solidFill>
                <a:srgbClr val="000000"/>
              </a:solidFill>
              <a:effectLst/>
              <a:latin typeface="Work Sans Regular"/>
            </a:endParaRPr>
          </a:p>
          <a:p>
            <a:r>
              <a:rPr lang="en-US" b="0" i="0" dirty="0">
                <a:solidFill>
                  <a:srgbClr val="000000"/>
                </a:solidFill>
                <a:effectLst/>
                <a:latin typeface="Work Sans Regular"/>
              </a:rPr>
              <a:t>Essentially, what we're looking at is electricity consumption that creates over 100 </a:t>
            </a:r>
            <a:r>
              <a:rPr lang="en-US" b="0" i="0" dirty="0" err="1">
                <a:solidFill>
                  <a:srgbClr val="000000"/>
                </a:solidFill>
                <a:effectLst/>
                <a:latin typeface="Work Sans Regular"/>
              </a:rPr>
              <a:t>tonnes</a:t>
            </a:r>
            <a:r>
              <a:rPr lang="en-US" b="0" i="0" dirty="0">
                <a:solidFill>
                  <a:srgbClr val="000000"/>
                </a:solidFill>
                <a:effectLst/>
                <a:latin typeface="Work Sans Regular"/>
              </a:rPr>
              <a:t> of carbon emissions per year. To offset this amount of carbon you would need to plant 6,500 trees every year or 17 per day. Across the seven Red Carnation hotels in the UK, this would amount to 2.5 new trees planted per hotel per day. By moving to a 100% renewable tariff, these offsets are not required. </a:t>
            </a:r>
          </a:p>
          <a:p>
            <a:endParaRPr lang="en-US" b="0" i="0" dirty="0">
              <a:solidFill>
                <a:srgbClr val="000000"/>
              </a:solidFill>
              <a:effectLst/>
              <a:latin typeface="Work Sans Regular"/>
            </a:endParaRPr>
          </a:p>
          <a:p>
            <a:r>
              <a:rPr lang="en-US" b="0" i="0" dirty="0">
                <a:solidFill>
                  <a:srgbClr val="000000"/>
                </a:solidFill>
                <a:effectLst/>
                <a:latin typeface="Work Sans Regular"/>
              </a:rPr>
              <a:t>To the right Red Carnation has the Trend right pillars as objectives to support their outcomes.</a:t>
            </a:r>
          </a:p>
          <a:p>
            <a:endParaRPr lang="en-US" b="0" i="0" dirty="0">
              <a:solidFill>
                <a:srgbClr val="000000"/>
              </a:solidFill>
              <a:effectLst/>
              <a:latin typeface="Work Sans Regular"/>
            </a:endParaRPr>
          </a:p>
          <a:p>
            <a:r>
              <a:rPr lang="en-US" b="0" i="0" dirty="0">
                <a:solidFill>
                  <a:srgbClr val="000000"/>
                </a:solidFill>
                <a:effectLst/>
                <a:latin typeface="Play Fair Display Regular"/>
              </a:rPr>
              <a:t>Planet - </a:t>
            </a:r>
            <a:r>
              <a:rPr lang="en-US" b="0" i="0" dirty="0">
                <a:solidFill>
                  <a:srgbClr val="000000"/>
                </a:solidFill>
                <a:effectLst/>
                <a:latin typeface="Work Sans Regular"/>
              </a:rPr>
              <a:t>Sustainability and conservation: ensuring that we’re protecting our invaluable landscapes and natural resources. </a:t>
            </a:r>
          </a:p>
          <a:p>
            <a:r>
              <a:rPr lang="en-US" b="0" i="0" dirty="0">
                <a:solidFill>
                  <a:srgbClr val="000000"/>
                </a:solidFill>
                <a:effectLst/>
                <a:latin typeface="Play Fair Display Regular"/>
              </a:rPr>
              <a:t>Wildlife - </a:t>
            </a:r>
            <a:r>
              <a:rPr lang="en-US" b="0" i="0" dirty="0">
                <a:solidFill>
                  <a:srgbClr val="000000"/>
                </a:solidFill>
                <a:effectLst/>
                <a:latin typeface="Work Sans Regular"/>
              </a:rPr>
              <a:t>Protection of our world’s wildlife: while advocating for the highest standard of ethical wildlife experiences. </a:t>
            </a:r>
          </a:p>
          <a:p>
            <a:r>
              <a:rPr lang="en-US" b="0" i="0" dirty="0">
                <a:solidFill>
                  <a:srgbClr val="000000"/>
                </a:solidFill>
                <a:effectLst/>
                <a:latin typeface="Play Fair Display Regular"/>
              </a:rPr>
              <a:t>People - </a:t>
            </a:r>
            <a:r>
              <a:rPr lang="en-US" b="0" i="0" dirty="0">
                <a:solidFill>
                  <a:srgbClr val="000000"/>
                </a:solidFill>
                <a:effectLst/>
                <a:latin typeface="Work Sans Regular"/>
              </a:rPr>
              <a:t>Cultural preservation: ensuring that the true economic benefit of travel is felt by local communities. </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28</a:t>
            </a:fld>
            <a:endParaRPr lang="en-GB"/>
          </a:p>
        </p:txBody>
      </p:sp>
    </p:spTree>
    <p:extLst>
      <p:ext uri="{BB962C8B-B14F-4D97-AF65-F5344CB8AC3E}">
        <p14:creationId xmlns:p14="http://schemas.microsoft.com/office/powerpoint/2010/main" val="11345697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F0F0F"/>
                </a:solidFill>
                <a:effectLst/>
                <a:latin typeface="Roboto" panose="02000000000000000000" pitchFamily="2" charset="0"/>
              </a:rPr>
              <a:t>In the run up to the 2022 World Cup the Qatar Green Building Council is working with hotels and other hospitality businesses to improve their sustainability practices. A certification called 'Green Key' is awarded for use of solar energy, focus on water preservation and waste reduction. </a:t>
            </a:r>
            <a:r>
              <a:rPr lang="en-US" b="0" i="0" dirty="0">
                <a:effectLst/>
                <a:latin typeface="Roboto" panose="02000000000000000000" pitchFamily="2" charset="0"/>
                <a:hlinkClick r:id="rId3"/>
              </a:rPr>
              <a:t>#BuildingABetterFuture</a:t>
            </a:r>
            <a:r>
              <a:rPr lang="en-US" b="0" i="0" dirty="0">
                <a:solidFill>
                  <a:srgbClr val="0F0F0F"/>
                </a:solidFill>
                <a:effectLst/>
                <a:latin typeface="Roboto" panose="02000000000000000000" pitchFamily="2" charset="0"/>
              </a:rPr>
              <a:t> </a:t>
            </a:r>
            <a:br>
              <a:rPr lang="en-US"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29</a:t>
            </a:fld>
            <a:endParaRPr lang="en-GB"/>
          </a:p>
        </p:txBody>
      </p:sp>
    </p:spTree>
    <p:extLst>
      <p:ext uri="{BB962C8B-B14F-4D97-AF65-F5344CB8AC3E}">
        <p14:creationId xmlns:p14="http://schemas.microsoft.com/office/powerpoint/2010/main" val="16115981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Explore Kempinski Hotels,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FIND OUT MORE ON:</a:t>
            </a:r>
          </a:p>
          <a:p>
            <a:r>
              <a:rPr lang="en-GB" sz="1200" b="0" i="0" u="sng" strike="noStrike" kern="1200" dirty="0">
                <a:solidFill>
                  <a:schemeClr val="tx1"/>
                </a:solidFill>
                <a:effectLst/>
                <a:latin typeface="+mn-lt"/>
                <a:ea typeface="+mn-ea"/>
                <a:cs typeface="+mn-cs"/>
                <a:hlinkClick r:id="rId3" tooltip="Sustainability Certification - EarthCheck"/>
              </a:rPr>
              <a:t>Sustainability Certification Earthcheck</a:t>
            </a:r>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4" tooltip="Corporate Social Responsibility"/>
              </a:rPr>
              <a:t>Corporate Social Responsibility</a:t>
            </a:r>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5" tooltip="Policies and commitments"/>
              </a:rPr>
              <a:t>Policies &amp; Commitments</a:t>
            </a:r>
            <a:endParaRPr lang="en-GB" sz="1200" b="0" i="0" u="none"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6" tooltip="Supply chain"/>
              </a:rPr>
              <a:t>Supply Chain</a:t>
            </a:r>
            <a:endParaRPr lang="en-GB" sz="1200" b="0" i="0" u="none" strike="noStrike" kern="1200" dirty="0">
              <a:solidFill>
                <a:schemeClr val="tx1"/>
              </a:solidFill>
              <a:effectLst/>
              <a:latin typeface="+mn-lt"/>
              <a:ea typeface="+mn-ea"/>
              <a:cs typeface="+mn-cs"/>
            </a:endParaRPr>
          </a:p>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30</a:t>
            </a:fld>
            <a:endParaRPr lang="en-GB"/>
          </a:p>
        </p:txBody>
      </p:sp>
    </p:spTree>
    <p:extLst>
      <p:ext uri="{BB962C8B-B14F-4D97-AF65-F5344CB8AC3E}">
        <p14:creationId xmlns:p14="http://schemas.microsoft.com/office/powerpoint/2010/main" val="41965788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31</a:t>
            </a:fld>
            <a:endParaRPr lang="en-GB"/>
          </a:p>
        </p:txBody>
      </p:sp>
    </p:spTree>
    <p:extLst>
      <p:ext uri="{BB962C8B-B14F-4D97-AF65-F5344CB8AC3E}">
        <p14:creationId xmlns:p14="http://schemas.microsoft.com/office/powerpoint/2010/main" val="1312395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000000"/>
                </a:solidFill>
                <a:effectLst/>
                <a:latin typeface="Libre Baskerville" panose="020B0604020202020204" pitchFamily="2" charset="0"/>
              </a:rPr>
              <a:t>As the summer sun finally arrives for people in the Southern Hemisphere, more than 100,000 tourists will head for the ice. Travelling on one of more than 50 cruise ships, they will brave the two-day trip across the notoriously rough Drake Passage below Patagonia, destined for the polar continent of Antarctica.</a:t>
            </a:r>
          </a:p>
          <a:p>
            <a:pPr algn="l" fontAlgn="base"/>
            <a:r>
              <a:rPr lang="en-US" b="0" i="0" dirty="0">
                <a:solidFill>
                  <a:srgbClr val="000000"/>
                </a:solidFill>
                <a:effectLst/>
                <a:latin typeface="Libre Baskerville" panose="020B0604020202020204" pitchFamily="2" charset="0"/>
              </a:rPr>
              <a:t>During the COVID summer of 2020-21, just 15 tourists on two yachts visited Antarctica. But now, tourism is back – and bigger than ever. This season’s </a:t>
            </a:r>
            <a:r>
              <a:rPr lang="en-US" b="0" i="0" u="sng" dirty="0">
                <a:solidFill>
                  <a:srgbClr val="4B4B4E"/>
                </a:solidFill>
                <a:effectLst/>
                <a:latin typeface="Libre Baskerville" panose="020B0604020202020204" pitchFamily="2" charset="0"/>
                <a:hlinkClick r:id="rId3"/>
              </a:rPr>
              <a:t>visitor numbers</a:t>
            </a:r>
            <a:r>
              <a:rPr lang="en-US" b="0" i="0" dirty="0">
                <a:solidFill>
                  <a:srgbClr val="000000"/>
                </a:solidFill>
                <a:effectLst/>
                <a:latin typeface="Libre Baskerville" panose="020B0604020202020204" pitchFamily="2" charset="0"/>
              </a:rPr>
              <a:t> are up more than 40% over the largest </a:t>
            </a:r>
            <a:r>
              <a:rPr lang="en-US" b="0" i="0" u="sng" dirty="0">
                <a:solidFill>
                  <a:srgbClr val="4B4B4E"/>
                </a:solidFill>
                <a:effectLst/>
                <a:latin typeface="Libre Baskerville" panose="020B0604020202020204" pitchFamily="2" charset="0"/>
                <a:hlinkClick r:id="rId4"/>
              </a:rPr>
              <a:t>pre-pandemic year</a:t>
            </a:r>
            <a:r>
              <a:rPr lang="en-US" b="0" i="0" dirty="0">
                <a:solidFill>
                  <a:srgbClr val="000000"/>
                </a:solidFill>
                <a:effectLst/>
                <a:latin typeface="Libre Baskerville" panose="020B0604020202020204" pitchFamily="2" charset="0"/>
              </a:rPr>
              <a:t>.</a:t>
            </a:r>
          </a:p>
          <a:p>
            <a:pPr algn="l" fontAlgn="base"/>
            <a:r>
              <a:rPr lang="en-US" b="0" i="0" dirty="0">
                <a:solidFill>
                  <a:srgbClr val="000000"/>
                </a:solidFill>
                <a:effectLst/>
                <a:latin typeface="Libre Baskerville" panose="020B0604020202020204" pitchFamily="2" charset="0"/>
              </a:rPr>
              <a:t>So are all those tourists going to damage what is often considered the last untouched wilderness on the planet? Yes and no. The industry is well run. Tourists often return with a new appreciation for wild places. They spend a surprisingly short amount of time actually on the continent or its islands.</a:t>
            </a:r>
          </a:p>
          <a:p>
            <a:pPr algn="l" fontAlgn="base"/>
            <a:r>
              <a:rPr lang="en-US" b="0" i="0" dirty="0">
                <a:solidFill>
                  <a:srgbClr val="000000"/>
                </a:solidFill>
                <a:effectLst/>
                <a:latin typeface="Libre Baskerville" panose="020B0604020202020204" pitchFamily="2" charset="0"/>
              </a:rPr>
              <a:t>But as tourism grows, so will environmental impacts such as black carbon from cruise ship funnels. Tourists can carry in microbes, seed and other invasive species on their boots and clothes – a problem that will only worsen as ice melt creates new patches of bare earth. And cruise ships are hardly emissions misers.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33</a:t>
            </a:fld>
            <a:endParaRPr lang="en-GB"/>
          </a:p>
        </p:txBody>
      </p:sp>
    </p:spTree>
    <p:extLst>
      <p:ext uri="{BB962C8B-B14F-4D97-AF65-F5344CB8AC3E}">
        <p14:creationId xmlns:p14="http://schemas.microsoft.com/office/powerpoint/2010/main" val="15245703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fontAlgn="base"/>
            <a:r>
              <a:rPr lang="en-US" b="0" i="0" dirty="0">
                <a:solidFill>
                  <a:srgbClr val="000000"/>
                </a:solidFill>
                <a:effectLst/>
                <a:latin typeface="Libre Baskerville" panose="02000000000000000000" pitchFamily="2" charset="0"/>
              </a:rPr>
              <a:t>As Antarctic tourism booms, some advocacy </a:t>
            </a:r>
            <a:r>
              <a:rPr lang="en-US" b="0" i="0" dirty="0" err="1">
                <a:solidFill>
                  <a:srgbClr val="000000"/>
                </a:solidFill>
                <a:effectLst/>
                <a:latin typeface="Libre Baskerville" panose="02000000000000000000" pitchFamily="2" charset="0"/>
              </a:rPr>
              <a:t>organisations</a:t>
            </a:r>
            <a:r>
              <a:rPr lang="en-US" b="0" i="0" dirty="0">
                <a:solidFill>
                  <a:srgbClr val="000000"/>
                </a:solidFill>
                <a:effectLst/>
                <a:latin typeface="Libre Baskerville" panose="02000000000000000000" pitchFamily="2" charset="0"/>
              </a:rPr>
              <a:t> have warned the impact may be unsustainable. For instance, the Antarctic and Southern Ocean Coalition </a:t>
            </a:r>
            <a:r>
              <a:rPr lang="en-US" b="0" i="0" u="sng" dirty="0">
                <a:solidFill>
                  <a:srgbClr val="4B4B4E"/>
                </a:solidFill>
                <a:effectLst/>
                <a:latin typeface="Libre Baskerville" panose="02000000000000000000" pitchFamily="2" charset="0"/>
                <a:hlinkClick r:id="rId3"/>
              </a:rPr>
              <a:t>argues</a:t>
            </a:r>
            <a:r>
              <a:rPr lang="en-US" b="0" i="0" dirty="0">
                <a:solidFill>
                  <a:srgbClr val="000000"/>
                </a:solidFill>
                <a:effectLst/>
                <a:latin typeface="Libre Baskerville" panose="02000000000000000000" pitchFamily="2" charset="0"/>
              </a:rPr>
              <a:t> cruise tourism could put increased pressure on an environment already under significant strain from climate change.</a:t>
            </a:r>
          </a:p>
          <a:p>
            <a:pPr algn="l" fontAlgn="base"/>
            <a:r>
              <a:rPr lang="en-US" b="0" i="0" dirty="0">
                <a:solidFill>
                  <a:srgbClr val="000000"/>
                </a:solidFill>
                <a:effectLst/>
                <a:latin typeface="Libre Baskerville" panose="02000000000000000000" pitchFamily="2" charset="0"/>
              </a:rPr>
              <a:t>In areas visited most by tourists, the snow has a </a:t>
            </a:r>
            <a:r>
              <a:rPr lang="en-US" b="0" i="0" u="sng" dirty="0">
                <a:solidFill>
                  <a:srgbClr val="4B4B4E"/>
                </a:solidFill>
                <a:effectLst/>
                <a:latin typeface="Libre Baskerville" panose="02000000000000000000" pitchFamily="2" charset="0"/>
                <a:hlinkClick r:id="rId4"/>
              </a:rPr>
              <a:t>higher concentration</a:t>
            </a:r>
            <a:r>
              <a:rPr lang="en-US" b="0" i="0" dirty="0">
                <a:solidFill>
                  <a:srgbClr val="000000"/>
                </a:solidFill>
                <a:effectLst/>
                <a:latin typeface="Libre Baskerville" panose="02000000000000000000" pitchFamily="2" charset="0"/>
              </a:rPr>
              <a:t> of black carbon from ship exhaust, which soaks up more heat and leads to snow melt. Ship traffic also risks carrying </a:t>
            </a:r>
            <a:r>
              <a:rPr lang="en-US" b="0" i="0" u="sng" dirty="0">
                <a:solidFill>
                  <a:srgbClr val="4B4B4E"/>
                </a:solidFill>
                <a:effectLst/>
                <a:latin typeface="Libre Baskerville" panose="02000000000000000000" pitchFamily="2" charset="0"/>
                <a:hlinkClick r:id="rId5"/>
              </a:rPr>
              <a:t>hitchhiking invasive species</a:t>
            </a:r>
            <a:r>
              <a:rPr lang="en-US" b="0" i="0" dirty="0">
                <a:solidFill>
                  <a:srgbClr val="000000"/>
                </a:solidFill>
                <a:effectLst/>
                <a:latin typeface="Libre Baskerville" panose="02000000000000000000" pitchFamily="2" charset="0"/>
              </a:rPr>
              <a:t> into the Southern Ocean’s vulnerable marine ecosystems.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39018299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https://www.menti.com/al7okz9tgwp4</a:t>
            </a:r>
          </a:p>
        </p:txBody>
      </p:sp>
      <p:sp>
        <p:nvSpPr>
          <p:cNvPr id="4" name="Slide Number Placeholder 3"/>
          <p:cNvSpPr>
            <a:spLocks noGrp="1"/>
          </p:cNvSpPr>
          <p:nvPr>
            <p:ph type="sldNum" sz="quarter" idx="5"/>
          </p:nvPr>
        </p:nvSpPr>
        <p:spPr/>
        <p:txBody>
          <a:bodyPr/>
          <a:lstStyle/>
          <a:p>
            <a:fld id="{1B972823-518C-EA49-9F9E-F3FA01D80398}" type="slidenum">
              <a:rPr lang="en-GB" smtClean="0"/>
              <a:t>35</a:t>
            </a:fld>
            <a:endParaRPr lang="en-GB"/>
          </a:p>
        </p:txBody>
      </p:sp>
    </p:spTree>
    <p:extLst>
      <p:ext uri="{BB962C8B-B14F-4D97-AF65-F5344CB8AC3E}">
        <p14:creationId xmlns:p14="http://schemas.microsoft.com/office/powerpoint/2010/main" val="31849012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12980090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Gentle reminder.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Ask students to take note of assignment deadline </a:t>
            </a:r>
            <a:r>
              <a:rPr lang="en-US" sz="1800" b="1" dirty="0">
                <a:effectLst/>
                <a:latin typeface="Calibri" panose="020F0502020204030204" pitchFamily="34" charset="0"/>
                <a:ea typeface="Carlito"/>
                <a:cs typeface="Arial" panose="020B0604020202020204" pitchFamily="34" charset="0"/>
              </a:rPr>
              <a:t>Friday 10</a:t>
            </a:r>
            <a:r>
              <a:rPr lang="en-US" sz="1800" b="1" baseline="30000" dirty="0">
                <a:effectLst/>
                <a:latin typeface="Calibri" panose="020F0502020204030204" pitchFamily="34" charset="0"/>
                <a:ea typeface="Carlito"/>
                <a:cs typeface="Arial" panose="020B0604020202020204" pitchFamily="34" charset="0"/>
              </a:rPr>
              <a:t>th</a:t>
            </a:r>
            <a:r>
              <a:rPr lang="en-US" sz="1800" b="1" dirty="0">
                <a:effectLst/>
                <a:latin typeface="Calibri" panose="020F0502020204030204" pitchFamily="34" charset="0"/>
                <a:ea typeface="Carlito"/>
                <a:cs typeface="Arial" panose="020B0604020202020204" pitchFamily="34" charset="0"/>
              </a:rPr>
              <a:t> of March 2023 by 23h55</a:t>
            </a:r>
            <a:r>
              <a:rPr lang="en-GB" sz="1800" b="1" dirty="0">
                <a:effectLst/>
                <a:latin typeface="Carlito"/>
                <a:ea typeface="Carlito"/>
                <a:cs typeface="Arial" panose="020B0604020202020204" pitchFamily="34" charset="0"/>
              </a:rPr>
              <a:t>.</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7 days late submission and what happens if they miss this second deadline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Template must be used and it is available under the assessment tile on Moodle.</a:t>
            </a:r>
          </a:p>
          <a:p>
            <a:endParaRPr lang="en-GB" dirty="0"/>
          </a:p>
          <a:p>
            <a:r>
              <a:rPr lang="en-GB" dirty="0"/>
              <a:t>There is one assignment and assignment link, but three components. </a:t>
            </a:r>
          </a:p>
          <a:p>
            <a:r>
              <a:rPr lang="en-GB" dirty="0"/>
              <a: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12044217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39</a:t>
            </a:fld>
            <a:endParaRPr lang="en-GB"/>
          </a:p>
        </p:txBody>
      </p:sp>
    </p:spTree>
    <p:extLst>
      <p:ext uri="{BB962C8B-B14F-4D97-AF65-F5344CB8AC3E}">
        <p14:creationId xmlns:p14="http://schemas.microsoft.com/office/powerpoint/2010/main" val="2026812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431623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5012766"/>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0419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7C6424-41DD-AF49-8D0A-B20A782F8B5F}"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38659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93683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54356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C6424-41DD-AF49-8D0A-B20A782F8B5F}" type="datetimeFigureOut">
              <a:rPr lang="en-US" smtClean="0"/>
              <a:t>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79997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7C6424-41DD-AF49-8D0A-B20A782F8B5F}" type="datetimeFigureOut">
              <a:rPr lang="en-US" smtClean="0"/>
              <a:t>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0584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7C6424-41DD-AF49-8D0A-B20A782F8B5F}" type="datetimeFigureOut">
              <a:rPr lang="en-US" smtClean="0"/>
              <a:t>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72841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a:t>Click to edit Master title style</a:t>
            </a:r>
            <a:endParaRPr lang="en-US" sz="1875" dirty="0"/>
          </a:p>
        </p:txBody>
      </p:sp>
    </p:spTree>
    <p:extLst>
      <p:ext uri="{BB962C8B-B14F-4D97-AF65-F5344CB8AC3E}">
        <p14:creationId xmlns:p14="http://schemas.microsoft.com/office/powerpoint/2010/main" val="3017010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Tree>
    <p:extLst>
      <p:ext uri="{BB962C8B-B14F-4D97-AF65-F5344CB8AC3E}">
        <p14:creationId xmlns:p14="http://schemas.microsoft.com/office/powerpoint/2010/main" val="2554680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613690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1257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59469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dirty="0"/>
              <a:t>Click to edit Master title style</a:t>
            </a:r>
            <a:endParaRPr lang="en-US" sz="1875"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8" y="1516008"/>
            <a:ext cx="3578171" cy="3608442"/>
          </a:xfrm>
          <a:prstGeom prst="rect">
            <a:avLst/>
          </a:prstGeom>
          <a:ln>
            <a:noFill/>
          </a:ln>
        </p:spPr>
        <p:txBody>
          <a:bodyPr/>
          <a:lstStyle>
            <a:lvl1pPr marL="0" indent="0">
              <a:buNone/>
              <a:defRPr sz="1875">
                <a:solidFill>
                  <a:schemeClr val="tx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54830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6" y="1516010"/>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1875" dirty="0"/>
              <a:t>Click to edit Master title style</a:t>
            </a:r>
            <a:endParaRPr lang="en-US" sz="1875"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8" y="1516008"/>
            <a:ext cx="3578171" cy="3608442"/>
          </a:xfrm>
          <a:prstGeom prst="rect">
            <a:avLst/>
          </a:prstGeom>
          <a:ln>
            <a:noFill/>
          </a:ln>
        </p:spPr>
        <p:txBody>
          <a:bodyPr/>
          <a:lstStyle>
            <a:lvl1pPr marL="0" indent="0">
              <a:buNone/>
              <a:defRPr sz="1875">
                <a:solidFill>
                  <a:schemeClr val="tx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435555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013773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64434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50087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3064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1474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812657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971862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692391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9098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83602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2/2/2023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05472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7629154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7"/>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59850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9" y="365127"/>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7"/>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9" y="1825627"/>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602602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50890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38480210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6"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323851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7310344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397355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6"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26815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6"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6" y="1106106"/>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6825889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07377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2141358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126080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07605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564001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322850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587496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590335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74532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7612218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146488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2"/>
            <a:ext cx="2057400" cy="365125"/>
          </a:xfrm>
          <a:prstGeom prst="rect">
            <a:avLst/>
          </a:prstGeom>
        </p:spPr>
        <p:txBody>
          <a:bodyPr/>
          <a:lstStyle/>
          <a:p>
            <a:fld id="{1F5A4D6D-2A90-B940-A687-1FDBE254A839}" type="datetimeFigureOut">
              <a:rPr lang="en-US" smtClean="0"/>
              <a:t>2/2/2023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2"/>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13872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2271781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538205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9320420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12001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6375328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0562155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3363052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8703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139208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67102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0048573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1059922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8549279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1330760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5876722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5345273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0943671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8002031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105810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9061705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3956254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104632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543138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57322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7"/>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100600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9" y="365127"/>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7"/>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9" y="1825627"/>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710621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367000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Tree>
    <p:extLst>
      <p:ext uri="{BB962C8B-B14F-4D97-AF65-F5344CB8AC3E}">
        <p14:creationId xmlns:p14="http://schemas.microsoft.com/office/powerpoint/2010/main" val="422236793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2/2/2023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126798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378582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3451191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9029724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862537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9382983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886534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7505267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188213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3.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10.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10.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0.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32.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4.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5.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theme" Target="../theme/theme16.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73.xml"/><Relationship Id="rId2" Type="http://schemas.openxmlformats.org/officeDocument/2006/relationships/slideLayout" Target="../slideLayouts/slideLayout72.xml"/><Relationship Id="rId1" Type="http://schemas.openxmlformats.org/officeDocument/2006/relationships/slideLayout" Target="../slideLayouts/slideLayout71.xml"/><Relationship Id="rId5" Type="http://schemas.openxmlformats.org/officeDocument/2006/relationships/image" Target="../media/image1.png"/><Relationship Id="rId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76.xml"/><Relationship Id="rId7" Type="http://schemas.openxmlformats.org/officeDocument/2006/relationships/image" Target="../media/image11.png"/><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theme" Target="../theme/theme18.xml"/><Relationship Id="rId5" Type="http://schemas.openxmlformats.org/officeDocument/2006/relationships/slideLayout" Target="../slideLayouts/slideLayout78.xml"/><Relationship Id="rId4" Type="http://schemas.openxmlformats.org/officeDocument/2006/relationships/slideLayout" Target="../slideLayouts/slideLayout77.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6.xml"/><Relationship Id="rId3" Type="http://schemas.openxmlformats.org/officeDocument/2006/relationships/slideLayout" Target="../slideLayouts/slideLayout81.xml"/><Relationship Id="rId7" Type="http://schemas.openxmlformats.org/officeDocument/2006/relationships/slideLayout" Target="../slideLayouts/slideLayout85.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5" Type="http://schemas.openxmlformats.org/officeDocument/2006/relationships/slideLayout" Target="../slideLayouts/slideLayout83.xml"/><Relationship Id="rId4" Type="http://schemas.openxmlformats.org/officeDocument/2006/relationships/slideLayout" Target="../slideLayouts/slideLayout82.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683279966"/>
      </p:ext>
    </p:extLst>
  </p:cSld>
  <p:clrMap bg1="lt1" tx1="dk1" bg2="lt2" tx2="dk2" accent1="accent1" accent2="accent2" accent3="accent3" accent4="accent4" accent5="accent5" accent6="accent6" hlink="hlink" folHlink="folHlink"/>
  <p:sldLayoutIdLst>
    <p:sldLayoutId id="2147483744" r:id="rId1"/>
    <p:sldLayoutId id="2147483745" r:id="rId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974500221"/>
      </p:ext>
    </p:extLst>
  </p:cSld>
  <p:clrMap bg1="lt1" tx1="dk1" bg2="lt2" tx2="dk2" accent1="accent1" accent2="accent2" accent3="accent3" accent4="accent4" accent5="accent5" accent6="accent6" hlink="hlink" folHlink="folHlink"/>
  <p:sldLayoutIdLst>
    <p:sldLayoutId id="2147483748" r:id="rId1"/>
    <p:sldLayoutId id="2147483959"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625701013"/>
      </p:ext>
    </p:extLst>
  </p:cSld>
  <p:clrMap bg1="lt1" tx1="dk1" bg2="lt2" tx2="dk2" accent1="accent1" accent2="accent2" accent3="accent3" accent4="accent4" accent5="accent5" accent6="accent6" hlink="hlink" folHlink="folHlink"/>
  <p:sldLayoutIdLst>
    <p:sldLayoutId id="2147483750" r:id="rId1"/>
    <p:sldLayoutId id="2147483953" r:id="rId2"/>
    <p:sldLayoutId id="2147483954" r:id="rId3"/>
    <p:sldLayoutId id="2147483955" r:id="rId4"/>
    <p:sldLayoutId id="2147483956"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77901620"/>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08043260"/>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244982871"/>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04141042"/>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49906432"/>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05152011"/>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2283261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960"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377014106"/>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4472829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834550593"/>
      </p:ext>
    </p:extLst>
  </p:cSld>
  <p:clrMap bg1="lt1" tx1="dk1" bg2="lt2" tx2="dk2" accent1="accent1" accent2="accent2" accent3="accent3" accent4="accent4" accent5="accent5" accent6="accent6" hlink="hlink" folHlink="folHlink"/>
  <p:sldLayoutIdLst>
    <p:sldLayoutId id="2147483786" r:id="rId1"/>
    <p:sldLayoutId id="2147483787" r:id="rId2"/>
    <p:sldLayoutId id="214748378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4266749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38076959"/>
      </p:ext>
    </p:extLst>
  </p:cSld>
  <p:clrMap bg1="lt1" tx1="dk1" bg2="lt2" tx2="dk2" accent1="accent1" accent2="accent2" accent3="accent3" accent4="accent4" accent5="accent5" accent6="accent6" hlink="hlink" folHlink="folHlink"/>
  <p:sldLayoutIdLst>
    <p:sldLayoutId id="2147483802" r:id="rId1"/>
    <p:sldLayoutId id="2147483803" r:id="rId2"/>
    <p:sldLayoutId id="2147483804" r:id="rId3"/>
    <p:sldLayoutId id="2147483805" r:id="rId4"/>
    <p:sldLayoutId id="2147483806" r:id="rId5"/>
    <p:sldLayoutId id="2147483807" r:id="rId6"/>
    <p:sldLayoutId id="2147483808" r:id="rId7"/>
    <p:sldLayoutId id="2147483809" r:id="rId8"/>
    <p:sldLayoutId id="2147483810" r:id="rId9"/>
    <p:sldLayoutId id="2147483811" r:id="rId10"/>
    <p:sldLayoutId id="214748381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3418634"/>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4825318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571064119"/>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903"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381413"/>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6.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29.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hyperlink" Target="https://imveloltd.co.uk/what-will-the-straw-companies-do-now/" TargetMode="External"/><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8.xml"/><Relationship Id="rId1" Type="http://schemas.openxmlformats.org/officeDocument/2006/relationships/video" Target="https://www.youtube.com/embed/ccra5J3A4qk?feature=oembed" TargetMode="External"/><Relationship Id="rId6" Type="http://schemas.openxmlformats.org/officeDocument/2006/relationships/hyperlink" Target="https://en.wikipedia.org/wiki/TED_(conference)" TargetMode="External"/><Relationship Id="rId5" Type="http://schemas.openxmlformats.org/officeDocument/2006/relationships/image" Target="../media/image35.png"/><Relationship Id="rId4" Type="http://schemas.openxmlformats.org/officeDocument/2006/relationships/image" Target="../media/image34.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6.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hyperlink" Target="https://serve360.marriott.com/" TargetMode="External"/><Relationship Id="rId7" Type="http://schemas.openxmlformats.org/officeDocument/2006/relationships/image" Target="../media/image42.svg"/><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image" Target="../media/image41.png"/><Relationship Id="rId5" Type="http://schemas.openxmlformats.org/officeDocument/2006/relationships/hyperlink" Target="https://en.wikipedia.org/wiki/Marriott_Hotels_%26_Resorts" TargetMode="External"/><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8.xml"/><Relationship Id="rId1" Type="http://schemas.openxmlformats.org/officeDocument/2006/relationships/video" Target="https://www.youtube.com/embed/JJliD2-FlP4?feature=oembed" TargetMode="External"/><Relationship Id="rId6" Type="http://schemas.openxmlformats.org/officeDocument/2006/relationships/image" Target="../media/image34.png"/><Relationship Id="rId5" Type="http://schemas.openxmlformats.org/officeDocument/2006/relationships/hyperlink" Target="https://en.wikipedia.org/wiki/Marriott_Hotels_%26_Resorts" TargetMode="Externa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18.xml"/><Relationship Id="rId4" Type="http://schemas.openxmlformats.org/officeDocument/2006/relationships/hyperlink" Target="https://en.wikipedia.org/wiki/Marriott_Hotels_%26_Resort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cr.hilton.com/" TargetMode="External"/><Relationship Id="rId7" Type="http://schemas.openxmlformats.org/officeDocument/2006/relationships/image" Target="../media/image42.sv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41.png"/><Relationship Id="rId5" Type="http://schemas.openxmlformats.org/officeDocument/2006/relationships/hyperlink" Target="https://en.wikipedia.org/wiki/Hilton_Hotels_%26_Resorts" TargetMode="Externa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video" Target="https://www.youtube.com/embed/V4SEWgxbqvA?feature=oembed" TargetMode="External"/><Relationship Id="rId6" Type="http://schemas.openxmlformats.org/officeDocument/2006/relationships/image" Target="../media/image34.png"/><Relationship Id="rId5" Type="http://schemas.openxmlformats.org/officeDocument/2006/relationships/hyperlink" Target="https://en.wikipedia.org/wiki/Hilton_Hotels_%26_Resorts" TargetMode="External"/><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8.xml"/><Relationship Id="rId1" Type="http://schemas.openxmlformats.org/officeDocument/2006/relationships/video" Target="https://www.youtube.com/embed/gxpY1o39Vy4?feature=oembed" TargetMode="External"/><Relationship Id="rId6" Type="http://schemas.openxmlformats.org/officeDocument/2006/relationships/image" Target="../media/image34.png"/><Relationship Id="rId5" Type="http://schemas.openxmlformats.org/officeDocument/2006/relationships/hyperlink" Target="https://en.wikipedia.org/wiki/Hilton_Hotels_%26_Resorts" TargetMode="Externa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18.xml"/><Relationship Id="rId5" Type="http://schemas.openxmlformats.org/officeDocument/2006/relationships/hyperlink" Target="https://en.wikipedia.org/wiki/Hilton_Hotels_%26_Resorts" TargetMode="External"/><Relationship Id="rId4" Type="http://schemas.openxmlformats.org/officeDocument/2006/relationships/image" Target="../media/image43.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4.xml"/><Relationship Id="rId1" Type="http://schemas.openxmlformats.org/officeDocument/2006/relationships/slideLayout" Target="../slideLayouts/slideLayout18.xml"/><Relationship Id="rId5" Type="http://schemas.openxmlformats.org/officeDocument/2006/relationships/image" Target="../media/image48.pn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8.xml"/><Relationship Id="rId1" Type="http://schemas.openxmlformats.org/officeDocument/2006/relationships/video" Target="https://www.youtube.com/embed/0za6vBEbve8?feature=oembed" TargetMode="External"/><Relationship Id="rId4" Type="http://schemas.openxmlformats.org/officeDocument/2006/relationships/image" Target="../media/image51.jpeg"/></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hyperlink" Target="https://kempinski-dev.s3.amazonaws.com/34396715/kempinski-sustainability-and-responsibility-vdec-2020.pdf"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30.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8.xml"/><Relationship Id="rId1" Type="http://schemas.openxmlformats.org/officeDocument/2006/relationships/video" Target="https://www.youtube.com/embed/j6drZ_FwL5w?feature=oembed" TargetMode="External"/><Relationship Id="rId4" Type="http://schemas.openxmlformats.org/officeDocument/2006/relationships/image" Target="../media/image56.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6.png"/><Relationship Id="rId4" Type="http://schemas.openxmlformats.org/officeDocument/2006/relationships/notesSlide" Target="../notesSlides/notesSlide30.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1.xml"/><Relationship Id="rId1" Type="http://schemas.openxmlformats.org/officeDocument/2006/relationships/slideLayout" Target="../slideLayouts/slideLayout28.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32.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3.xml"/><Relationship Id="rId7" Type="http://schemas.openxmlformats.org/officeDocument/2006/relationships/diagramQuickStyle" Target="../diagrams/quickStyle1.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8.png"/><Relationship Id="rId4" Type="http://schemas.openxmlformats.org/officeDocument/2006/relationships/notesSlide" Target="../notesSlides/notesSlide33.xml"/><Relationship Id="rId9" Type="http://schemas.microsoft.com/office/2007/relationships/diagramDrawing" Target="../diagrams/drawing1.xml"/></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mailto:l.blake@uwtsd.ac.uk" TargetMode="Externa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55C0B-6839-8E1C-8A9D-CA9F178F48ED}"/>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sz="2800" b="1" i="1" dirty="0"/>
              <a:t>Operating Hotel Facilities</a:t>
            </a:r>
            <a:r>
              <a:rPr lang="en-GB" sz="2800" b="1" dirty="0">
                <a:solidFill>
                  <a:schemeClr val="bg1"/>
                </a:solidFill>
              </a:rPr>
              <a:t> </a:t>
            </a:r>
            <a:br>
              <a:rPr lang="en-GB" sz="2800" b="1" dirty="0">
                <a:solidFill>
                  <a:schemeClr val="bg1"/>
                </a:solidFill>
              </a:rPr>
            </a:br>
            <a:br>
              <a:rPr lang="en-GB" sz="2800" b="1" dirty="0">
                <a:solidFill>
                  <a:schemeClr val="bg1"/>
                </a:solidFill>
              </a:rPr>
            </a:br>
            <a:r>
              <a:rPr lang="en-GB" sz="2800" i="1" dirty="0">
                <a:solidFill>
                  <a:schemeClr val="bg1"/>
                </a:solidFill>
              </a:rPr>
              <a:t>BMIH4006</a:t>
            </a:r>
            <a:br>
              <a:rPr lang="en-GB" i="1" dirty="0">
                <a:solidFill>
                  <a:schemeClr val="bg1"/>
                </a:solidFill>
              </a:rPr>
            </a:br>
            <a:br>
              <a:rPr lang="en-GB" i="1" dirty="0">
                <a:solidFill>
                  <a:schemeClr val="bg1"/>
                </a:solidFill>
              </a:rPr>
            </a:br>
            <a:r>
              <a:rPr lang="en-GB" sz="2400" i="1" dirty="0">
                <a:solidFill>
                  <a:schemeClr val="bg1"/>
                </a:solidFill>
              </a:rPr>
              <a:t>Week Two</a:t>
            </a:r>
            <a:endParaRPr lang="en-GB" dirty="0"/>
          </a:p>
        </p:txBody>
      </p:sp>
    </p:spTree>
    <p:extLst>
      <p:ext uri="{BB962C8B-B14F-4D97-AF65-F5344CB8AC3E}">
        <p14:creationId xmlns:p14="http://schemas.microsoft.com/office/powerpoint/2010/main" val="1594751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idx="4294967295"/>
          </p:nvPr>
        </p:nvSpPr>
        <p:spPr>
          <a:xfrm>
            <a:off x="15777" y="403560"/>
            <a:ext cx="6681354" cy="916797"/>
          </a:xfrm>
          <a:prstGeom prst="rect">
            <a:avLst/>
          </a:prstGeom>
        </p:spPr>
        <p:txBody>
          <a:bodyPr anchor="b">
            <a:normAutofit/>
          </a:bodyPr>
          <a:lstStyle/>
          <a:p>
            <a:pPr algn="ctr"/>
            <a:r>
              <a:rPr lang="en-GB" sz="48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4294967295"/>
          </p:nvPr>
        </p:nvSpPr>
        <p:spPr>
          <a:xfrm>
            <a:off x="7342188" y="2055813"/>
            <a:ext cx="1801812" cy="2524125"/>
          </a:xfrm>
          <a:prstGeom prst="rect">
            <a:avLst/>
          </a:prstGeom>
        </p:spPr>
        <p:txBody>
          <a:bodyPr anchor="t">
            <a:normAutofit/>
          </a:bodyPr>
          <a:lstStyle/>
          <a:p>
            <a:pPr lvl="0"/>
            <a:endParaRPr lang="en-GB" sz="1500" dirty="0"/>
          </a:p>
          <a:p>
            <a:pPr lvl="0"/>
            <a:endParaRPr lang="en-US" sz="1500" dirty="0"/>
          </a:p>
          <a:p>
            <a:pPr marL="0" indent="0">
              <a:buNone/>
            </a:pPr>
            <a:endParaRPr lang="en-GB" sz="1200" dirty="0"/>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8991" y="1564303"/>
            <a:ext cx="6234926" cy="3507144"/>
          </a:xfrm>
          <a:prstGeom prst="roundRect">
            <a:avLst>
              <a:gd name="adj" fmla="val 5439"/>
            </a:avLst>
          </a:prstGeom>
          <a:ln>
            <a:noFill/>
          </a:ln>
          <a:effectLst>
            <a:innerShdw blurRad="114300" dist="50800">
              <a:srgbClr val="000000">
                <a:alpha val="0"/>
              </a:srgbClr>
            </a:innerShdw>
          </a:effectLst>
        </p:spPr>
      </p:pic>
      <p:sp>
        <p:nvSpPr>
          <p:cNvPr id="4" name="TextBox 3">
            <a:extLst>
              <a:ext uri="{FF2B5EF4-FFF2-40B4-BE49-F238E27FC236}">
                <a16:creationId xmlns:a16="http://schemas.microsoft.com/office/drawing/2014/main" id="{DAE52355-9103-596A-586E-8E20A03AE0ED}"/>
              </a:ext>
            </a:extLst>
          </p:cNvPr>
          <p:cNvSpPr txBox="1"/>
          <p:nvPr/>
        </p:nvSpPr>
        <p:spPr>
          <a:xfrm>
            <a:off x="6603423" y="1135006"/>
            <a:ext cx="2457450" cy="4570482"/>
          </a:xfrm>
          <a:prstGeom prst="rect">
            <a:avLst/>
          </a:prstGeom>
          <a:noFill/>
        </p:spPr>
        <p:txBody>
          <a:bodyPr wrap="square" rtlCol="0">
            <a:spAutoFit/>
          </a:bodyPr>
          <a:lstStyle/>
          <a:p>
            <a:pPr marL="214313" indent="-214313">
              <a:buFontTx/>
              <a:buChar char="-"/>
            </a:pPr>
            <a:endParaRPr lang="en-GB" sz="1350" dirty="0"/>
          </a:p>
          <a:p>
            <a:pPr marL="457200" indent="-457200">
              <a:buFont typeface="Arial" panose="020B0604020202020204" pitchFamily="34" charset="0"/>
              <a:buChar char="•"/>
            </a:pPr>
            <a:r>
              <a:rPr lang="en-GB" sz="2400" dirty="0"/>
              <a:t>Develop awareness of sustainability</a:t>
            </a:r>
          </a:p>
          <a:p>
            <a:pPr marL="457200" indent="-457200">
              <a:buFont typeface="+mj-lt"/>
              <a:buAutoNum type="arabicPeriod"/>
            </a:pPr>
            <a:endParaRPr lang="en-GB" sz="2400" dirty="0"/>
          </a:p>
          <a:p>
            <a:pPr marL="457200" indent="-457200">
              <a:buFont typeface="Arial" panose="020B0604020202020204" pitchFamily="34" charset="0"/>
              <a:buChar char="•"/>
            </a:pPr>
            <a:r>
              <a:rPr lang="en-GB" sz="2400" dirty="0"/>
              <a:t>Review CSR </a:t>
            </a:r>
          </a:p>
          <a:p>
            <a:pPr marL="457200" indent="-457200">
              <a:buFont typeface="+mj-lt"/>
              <a:buAutoNum type="arabicPeriod"/>
            </a:pPr>
            <a:endParaRPr lang="en-GB" sz="2400" dirty="0"/>
          </a:p>
          <a:p>
            <a:pPr marL="457200" indent="-457200">
              <a:buFont typeface="Arial" panose="020B0604020202020204" pitchFamily="34" charset="0"/>
              <a:buChar char="•"/>
            </a:pPr>
            <a:r>
              <a:rPr lang="en-GB" sz="2400" dirty="0"/>
              <a:t>Look how sustainability is applied to hotels and the industry</a:t>
            </a:r>
          </a:p>
          <a:p>
            <a:endParaRPr lang="en-GB" sz="1350" dirty="0"/>
          </a:p>
        </p:txBody>
      </p:sp>
    </p:spTree>
    <p:extLst>
      <p:ext uri="{BB962C8B-B14F-4D97-AF65-F5344CB8AC3E}">
        <p14:creationId xmlns:p14="http://schemas.microsoft.com/office/powerpoint/2010/main" val="178109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F2CB99-0DEF-1862-6AC1-3F61BB32798A}"/>
              </a:ext>
            </a:extLst>
          </p:cNvPr>
          <p:cNvSpPr txBox="1"/>
          <p:nvPr/>
        </p:nvSpPr>
        <p:spPr>
          <a:xfrm>
            <a:off x="2639291" y="228877"/>
            <a:ext cx="3865418" cy="830997"/>
          </a:xfrm>
          <a:prstGeom prst="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4800" b="1" dirty="0"/>
              <a:t>Sustainability </a:t>
            </a:r>
          </a:p>
        </p:txBody>
      </p:sp>
      <p:pic>
        <p:nvPicPr>
          <p:cNvPr id="7" name="Video 6" title="Windmills">
            <a:hlinkClick r:id="" action="ppaction://media"/>
            <a:extLst>
              <a:ext uri="{FF2B5EF4-FFF2-40B4-BE49-F238E27FC236}">
                <a16:creationId xmlns:a16="http://schemas.microsoft.com/office/drawing/2014/main" id="{0479D124-2C10-C018-1457-7AB861BC579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46545" y="1381989"/>
            <a:ext cx="7850910" cy="441613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8774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2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264679" y="386209"/>
            <a:ext cx="6070600" cy="817562"/>
          </a:xfrm>
        </p:spPr>
        <p:txBody>
          <a:bodyPr vert="horz" lIns="51435" tIns="25718" rIns="51435" bIns="25718" rtlCol="0" anchor="ctr">
            <a:noAutofit/>
          </a:bodyPr>
          <a:lstStyle/>
          <a:p>
            <a:pPr algn="ctr">
              <a:lnSpc>
                <a:spcPct val="90000"/>
              </a:lnSpc>
            </a:pPr>
            <a:r>
              <a:rPr lang="en-US" sz="4050" b="1" dirty="0">
                <a:solidFill>
                  <a:srgbClr val="000000"/>
                </a:solidFill>
              </a:rPr>
              <a:t>Group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6278802" y="1753411"/>
            <a:ext cx="2768252" cy="2971800"/>
          </a:xfrm>
        </p:spPr>
        <p:txBody>
          <a:bodyPr vert="horz" lIns="51435" tIns="25718" rIns="51435" bIns="25718" rtlCol="0" anchor="ctr">
            <a:normAutofit fontScale="250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r>
              <a:rPr lang="en-GB" sz="11200" dirty="0"/>
              <a:t>W</a:t>
            </a:r>
            <a:r>
              <a:rPr lang="en-GB" sz="11200" b="0" dirty="0"/>
              <a:t>hat do you think of when they hear the word sustainable or sustainability.</a:t>
            </a:r>
          </a:p>
          <a:p>
            <a:pPr marL="0" indent="0">
              <a:buNone/>
            </a:pPr>
            <a:endParaRPr lang="en-GB" sz="11200" b="0" dirty="0"/>
          </a:p>
          <a:p>
            <a:r>
              <a:rPr lang="en-GB" sz="11200" b="0" dirty="0"/>
              <a:t>Share an example of what they think it is.</a:t>
            </a:r>
            <a:r>
              <a:rPr lang="en-GB" sz="4400" b="0" dirty="0"/>
              <a:t>.</a:t>
            </a:r>
          </a:p>
          <a:p>
            <a:pPr marL="0" indent="0">
              <a:buNone/>
            </a:pPr>
            <a:endParaRPr lang="en-GB" sz="735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156" y="1563723"/>
            <a:ext cx="5957646" cy="3351177"/>
          </a:xfrm>
          <a:prstGeom prst="ellipse">
            <a:avLst/>
          </a:prstGeom>
          <a:ln>
            <a:noFill/>
          </a:ln>
          <a:effectLst>
            <a:softEdge rad="112500"/>
          </a:effectLst>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0" y="1663071"/>
            <a:ext cx="5306876" cy="525491"/>
          </a:xfrm>
        </p:spPr>
        <p:txBody>
          <a:bodyPr anchor="ctr">
            <a:normAutofit fontScale="90000"/>
          </a:bodyPr>
          <a:lstStyle/>
          <a:p>
            <a:r>
              <a:rPr lang="en-GB" sz="3075" dirty="0"/>
              <a:t>What does it mean?</a:t>
            </a:r>
            <a:br>
              <a:rPr lang="en-GB" sz="3075" dirty="0"/>
            </a:br>
            <a:endParaRPr lang="en-GB" sz="3075" b="1" dirty="0"/>
          </a:p>
        </p:txBody>
      </p:sp>
      <p:sp>
        <p:nvSpPr>
          <p:cNvPr id="3" name="TextBox 2">
            <a:extLst>
              <a:ext uri="{FF2B5EF4-FFF2-40B4-BE49-F238E27FC236}">
                <a16:creationId xmlns:a16="http://schemas.microsoft.com/office/drawing/2014/main" id="{29B649DB-A6C9-8341-965A-C468E0839972}"/>
              </a:ext>
            </a:extLst>
          </p:cNvPr>
          <p:cNvSpPr txBox="1"/>
          <p:nvPr/>
        </p:nvSpPr>
        <p:spPr>
          <a:xfrm>
            <a:off x="55938" y="555075"/>
            <a:ext cx="4924618" cy="1107996"/>
          </a:xfrm>
          <a:prstGeom prst="rect">
            <a:avLst/>
          </a:prstGeom>
          <a:noFill/>
        </p:spPr>
        <p:txBody>
          <a:bodyPr wrap="none" rtlCol="0">
            <a:spAutoFit/>
          </a:bodyPr>
          <a:lstStyle/>
          <a:p>
            <a:r>
              <a:rPr lang="en-GB" sz="6600" b="1" dirty="0"/>
              <a:t>Sustainability</a:t>
            </a:r>
          </a:p>
        </p:txBody>
      </p:sp>
      <p:sp>
        <p:nvSpPr>
          <p:cNvPr id="7" name="TextBox 6">
            <a:extLst>
              <a:ext uri="{FF2B5EF4-FFF2-40B4-BE49-F238E27FC236}">
                <a16:creationId xmlns:a16="http://schemas.microsoft.com/office/drawing/2014/main" id="{800381AA-3AF6-6E49-9B9F-041A755243FD}"/>
              </a:ext>
            </a:extLst>
          </p:cNvPr>
          <p:cNvSpPr txBox="1"/>
          <p:nvPr/>
        </p:nvSpPr>
        <p:spPr>
          <a:xfrm>
            <a:off x="114300" y="1925816"/>
            <a:ext cx="4457700" cy="4093428"/>
          </a:xfrm>
          <a:prstGeom prst="rect">
            <a:avLst/>
          </a:prstGeom>
          <a:noFill/>
        </p:spPr>
        <p:txBody>
          <a:bodyPr wrap="square" rtlCol="0">
            <a:spAutoFit/>
          </a:bodyPr>
          <a:lstStyle/>
          <a:p>
            <a:pPr algn="just"/>
            <a:r>
              <a:rPr lang="en-GB" sz="2400" dirty="0"/>
              <a:t>“Sustainable development is the development that meets the needs of the present without compromising the ability of future generations” (WCED, 1987).</a:t>
            </a:r>
          </a:p>
          <a:p>
            <a:pPr algn="just"/>
            <a:endParaRPr lang="en-GB" sz="2000" dirty="0"/>
          </a:p>
          <a:p>
            <a:pPr algn="just"/>
            <a:r>
              <a:rPr lang="en-US" sz="2400" dirty="0"/>
              <a:t>‘Development that meets the needs of the present without compromising the ability of future generations to meet their own needs (UN, 2022)’ </a:t>
            </a:r>
            <a:endParaRPr lang="en-GB" sz="2000" dirty="0"/>
          </a:p>
        </p:txBody>
      </p:sp>
      <p:pic>
        <p:nvPicPr>
          <p:cNvPr id="6" name="Picture 5">
            <a:extLst>
              <a:ext uri="{FF2B5EF4-FFF2-40B4-BE49-F238E27FC236}">
                <a16:creationId xmlns:a16="http://schemas.microsoft.com/office/drawing/2014/main" id="{DEC27142-9F26-A1BB-DEF7-65209484A6C2}"/>
              </a:ext>
            </a:extLst>
          </p:cNvPr>
          <p:cNvPicPr>
            <a:picLocks noChangeAspect="1"/>
          </p:cNvPicPr>
          <p:nvPr/>
        </p:nvPicPr>
        <p:blipFill>
          <a:blip r:embed="rId3"/>
          <a:stretch>
            <a:fillRect/>
          </a:stretch>
        </p:blipFill>
        <p:spPr>
          <a:xfrm>
            <a:off x="5026729" y="986191"/>
            <a:ext cx="3863675" cy="4419983"/>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43121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Water drops on a green leaf">
            <a:extLst>
              <a:ext uri="{FF2B5EF4-FFF2-40B4-BE49-F238E27FC236}">
                <a16:creationId xmlns:a16="http://schemas.microsoft.com/office/drawing/2014/main" id="{CBFC1F0F-0C13-2ED5-B8CB-628D2D5F8E7B}"/>
              </a:ext>
            </a:extLst>
          </p:cNvPr>
          <p:cNvPicPr>
            <a:picLocks noChangeAspect="1"/>
          </p:cNvPicPr>
          <p:nvPr/>
        </p:nvPicPr>
        <p:blipFill rotWithShape="1">
          <a:blip r:embed="rId3"/>
          <a:srcRect t="30229" b="897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704850" y="2990850"/>
            <a:ext cx="8077196" cy="3214687"/>
          </a:xfrm>
        </p:spPr>
        <p:txBody>
          <a:bodyPr anchor="ctr">
            <a:normAutofit/>
          </a:bodyPr>
          <a:lstStyle/>
          <a:p>
            <a:pPr marL="0" indent="0">
              <a:buNone/>
            </a:pPr>
            <a:endParaRPr lang="en-GB" sz="1000" dirty="0"/>
          </a:p>
          <a:p>
            <a:pPr marL="0" indent="0" algn="ctr">
              <a:buNone/>
            </a:pPr>
            <a:r>
              <a:rPr lang="en-GB" sz="1800" b="1" dirty="0"/>
              <a:t>What are the 3 principles of sustainability?</a:t>
            </a:r>
            <a:endParaRPr lang="en-GB" sz="1800" dirty="0"/>
          </a:p>
          <a:p>
            <a:pPr marL="0" indent="0" algn="ctr">
              <a:buNone/>
            </a:pPr>
            <a:r>
              <a:rPr lang="en-GB" sz="1800" dirty="0"/>
              <a:t>The principles of sustainability are the foundations of what this concept represents.</a:t>
            </a:r>
          </a:p>
          <a:p>
            <a:pPr marL="0" indent="0" algn="ctr">
              <a:buNone/>
            </a:pPr>
            <a:endParaRPr lang="en-GB" sz="1800" b="1" dirty="0"/>
          </a:p>
          <a:p>
            <a:pPr marL="0" indent="0" algn="ctr">
              <a:buNone/>
            </a:pPr>
            <a:r>
              <a:rPr lang="en-GB" sz="1800" dirty="0"/>
              <a:t>Sustainability is made up of three pillars: </a:t>
            </a:r>
          </a:p>
          <a:p>
            <a:pPr marL="0" indent="0" algn="ctr">
              <a:buNone/>
            </a:pPr>
            <a:r>
              <a:rPr lang="en-GB" sz="1800" b="1" dirty="0"/>
              <a:t>Economy</a:t>
            </a:r>
            <a:r>
              <a:rPr lang="en-GB" sz="1800" dirty="0"/>
              <a:t>, </a:t>
            </a:r>
            <a:r>
              <a:rPr lang="en-GB" sz="1800" b="1" dirty="0"/>
              <a:t>society</a:t>
            </a:r>
            <a:r>
              <a:rPr lang="en-GB" sz="1800" dirty="0"/>
              <a:t> and the </a:t>
            </a:r>
            <a:r>
              <a:rPr lang="en-GB" sz="1800" b="1" dirty="0"/>
              <a:t>environment</a:t>
            </a:r>
            <a:r>
              <a:rPr lang="en-GB" sz="1800" dirty="0"/>
              <a:t>.</a:t>
            </a:r>
          </a:p>
          <a:p>
            <a:pPr marL="0" indent="0" algn="ctr">
              <a:buNone/>
            </a:pPr>
            <a:r>
              <a:rPr lang="en-GB" sz="1800" dirty="0"/>
              <a:t> These principles are also informally used as </a:t>
            </a:r>
            <a:r>
              <a:rPr lang="en-GB" sz="1800" b="1" i="1" dirty="0"/>
              <a:t>profit</a:t>
            </a:r>
            <a:r>
              <a:rPr lang="en-GB" sz="1800" i="1" dirty="0"/>
              <a:t>, </a:t>
            </a:r>
            <a:r>
              <a:rPr lang="en-GB" sz="1800" b="1" i="1" dirty="0"/>
              <a:t>people</a:t>
            </a:r>
            <a:r>
              <a:rPr lang="en-GB" sz="1800" i="1" dirty="0"/>
              <a:t> and </a:t>
            </a:r>
            <a:r>
              <a:rPr lang="en-GB" sz="1800" b="1" i="1" dirty="0"/>
              <a:t>planet.</a:t>
            </a:r>
            <a:endParaRPr lang="en-GB" sz="1000" b="1" i="1" dirty="0"/>
          </a:p>
        </p:txBody>
      </p:sp>
    </p:spTree>
    <p:extLst>
      <p:ext uri="{BB962C8B-B14F-4D97-AF65-F5344CB8AC3E}">
        <p14:creationId xmlns:p14="http://schemas.microsoft.com/office/powerpoint/2010/main" val="39091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2" title="Flowing water in nature">
            <a:hlinkClick r:id="" action="ppaction://media"/>
            <a:extLst>
              <a:ext uri="{FF2B5EF4-FFF2-40B4-BE49-F238E27FC236}">
                <a16:creationId xmlns:a16="http://schemas.microsoft.com/office/drawing/2014/main" id="{2923069E-98C7-E8EE-244B-F911D052888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29334" y="1979819"/>
            <a:ext cx="5881215" cy="3308183"/>
          </a:xfrm>
          <a:prstGeom prst="roundRect">
            <a:avLst>
              <a:gd name="adj" fmla="val 5439"/>
            </a:avLst>
          </a:prstGeom>
          <a:ln>
            <a:noFill/>
          </a:ln>
          <a:effectLst>
            <a:innerShdw blurRad="114300" dist="50800">
              <a:srgbClr val="000000">
                <a:alpha val="0"/>
              </a:srgbClr>
            </a:innerShdw>
          </a:effectLst>
        </p:spPr>
      </p:pic>
      <p:sp>
        <p:nvSpPr>
          <p:cNvPr id="14" name="Rectangle 13">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4" y="0"/>
            <a:ext cx="3046596"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6376986" y="895350"/>
            <a:ext cx="2284413" cy="5294531"/>
          </a:xfrm>
        </p:spPr>
        <p:txBody>
          <a:bodyPr>
            <a:normAutofit/>
          </a:bodyPr>
          <a:lstStyle/>
          <a:p>
            <a:endParaRPr lang="en-GB" sz="1800" b="1" dirty="0">
              <a:solidFill>
                <a:schemeClr val="bg1"/>
              </a:solidFill>
            </a:endParaRPr>
          </a:p>
          <a:p>
            <a:pPr marL="0" indent="0">
              <a:buNone/>
            </a:pPr>
            <a:endParaRPr lang="en-GB" sz="1800" b="1" dirty="0">
              <a:solidFill>
                <a:schemeClr val="bg1"/>
              </a:solidFill>
            </a:endParaRPr>
          </a:p>
          <a:p>
            <a:pPr marL="0" indent="0">
              <a:buNone/>
            </a:pPr>
            <a:r>
              <a:rPr lang="en-GB" sz="1800" b="1" dirty="0">
                <a:solidFill>
                  <a:schemeClr val="bg1"/>
                </a:solidFill>
              </a:rPr>
              <a:t>Sustainability</a:t>
            </a:r>
            <a:r>
              <a:rPr lang="en-GB" sz="1800" dirty="0">
                <a:solidFill>
                  <a:schemeClr val="bg1"/>
                </a:solidFill>
              </a:rPr>
              <a:t> looks to protect our natural environment, human and ecological health, while driving innovation and not compromising our way of life. </a:t>
            </a:r>
            <a:r>
              <a:rPr lang="en-GB" sz="1800" dirty="0">
                <a:solidFill>
                  <a:schemeClr val="bg1"/>
                </a:solidFill>
                <a:latin typeface="Open Sans"/>
              </a:rPr>
              <a:t>(Young &amp; </a:t>
            </a:r>
            <a:r>
              <a:rPr lang="en-GB" sz="1800" dirty="0" err="1">
                <a:solidFill>
                  <a:schemeClr val="bg1"/>
                </a:solidFill>
                <a:latin typeface="Open Sans"/>
              </a:rPr>
              <a:t>Dhanda</a:t>
            </a:r>
            <a:r>
              <a:rPr lang="en-GB" sz="1800" dirty="0">
                <a:solidFill>
                  <a:schemeClr val="bg1"/>
                </a:solidFill>
                <a:latin typeface="Open Sans"/>
              </a:rPr>
              <a:t>, 2013)</a:t>
            </a:r>
            <a:endParaRPr lang="en-GB" sz="1800" dirty="0">
              <a:solidFill>
                <a:schemeClr val="bg1"/>
              </a:solidFill>
            </a:endParaRPr>
          </a:p>
          <a:p>
            <a:endParaRPr lang="en-GB" sz="1200" dirty="0">
              <a:solidFill>
                <a:schemeClr val="bg1"/>
              </a:solidFill>
            </a:endParaRPr>
          </a:p>
          <a:p>
            <a:endParaRPr lang="en-GB" sz="1200" dirty="0">
              <a:solidFill>
                <a:schemeClr val="bg1"/>
              </a:solidFill>
            </a:endParaRPr>
          </a:p>
        </p:txBody>
      </p:sp>
      <p:sp>
        <p:nvSpPr>
          <p:cNvPr id="2" name="TextBox 1">
            <a:extLst>
              <a:ext uri="{FF2B5EF4-FFF2-40B4-BE49-F238E27FC236}">
                <a16:creationId xmlns:a16="http://schemas.microsoft.com/office/drawing/2014/main" id="{513B18EE-E5CA-056B-0266-A1A22DBEF323}"/>
              </a:ext>
            </a:extLst>
          </p:cNvPr>
          <p:cNvSpPr txBox="1"/>
          <p:nvPr/>
        </p:nvSpPr>
        <p:spPr>
          <a:xfrm>
            <a:off x="105989" y="0"/>
            <a:ext cx="5851624" cy="1969770"/>
          </a:xfrm>
          <a:prstGeom prst="rect">
            <a:avLst/>
          </a:prstGeom>
          <a:noFill/>
        </p:spPr>
        <p:txBody>
          <a:bodyPr wrap="square" rtlCol="0">
            <a:spAutoFit/>
          </a:bodyPr>
          <a:lstStyle/>
          <a:p>
            <a:pPr marL="0" indent="0">
              <a:buNone/>
            </a:pPr>
            <a:endParaRPr lang="en-GB" sz="2400" b="1" dirty="0"/>
          </a:p>
          <a:p>
            <a:pPr marL="0" indent="0" algn="just">
              <a:buNone/>
            </a:pPr>
            <a:r>
              <a:rPr lang="en-GB" sz="4000" b="1" dirty="0"/>
              <a:t>What is the</a:t>
            </a:r>
          </a:p>
          <a:p>
            <a:pPr marL="0" indent="0" algn="just">
              <a:buNone/>
            </a:pPr>
            <a:r>
              <a:rPr lang="en-GB" sz="4000" b="1" dirty="0"/>
              <a:t>purpose of sustainability?</a:t>
            </a:r>
          </a:p>
          <a:p>
            <a:endParaRPr lang="en-GB" dirty="0"/>
          </a:p>
        </p:txBody>
      </p:sp>
    </p:spTree>
    <p:extLst>
      <p:ext uri="{BB962C8B-B14F-4D97-AF65-F5344CB8AC3E}">
        <p14:creationId xmlns:p14="http://schemas.microsoft.com/office/powerpoint/2010/main" val="28903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007"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1" repeatCount="indefinite"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614487" y="273144"/>
            <a:ext cx="6207340" cy="962532"/>
          </a:xfrm>
        </p:spPr>
        <p:txBody>
          <a:bodyPr>
            <a:normAutofit/>
          </a:bodyPr>
          <a:lstStyle/>
          <a:p>
            <a:pPr algn="ctr"/>
            <a:r>
              <a:rPr lang="en-GB" sz="4800"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5089" y="1287612"/>
            <a:ext cx="7613822" cy="4282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19337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B643A39-5484-4BFB-893C-6AD4632B2332}"/>
              </a:ext>
            </a:extLst>
          </p:cNvPr>
          <p:cNvPicPr>
            <a:picLocks noGrp="1" noChangeAspect="1"/>
          </p:cNvPicPr>
          <p:nvPr>
            <p:ph idx="1"/>
          </p:nvPr>
        </p:nvPicPr>
        <p:blipFill>
          <a:blip r:embed="rId3"/>
          <a:stretch>
            <a:fillRect/>
          </a:stretch>
        </p:blipFill>
        <p:spPr>
          <a:xfrm>
            <a:off x="4572000" y="0"/>
            <a:ext cx="4572000" cy="2522515"/>
          </a:xfrm>
          <a:prstGeom prst="rect">
            <a:avLst/>
          </a:prstGeom>
        </p:spPr>
      </p:pic>
      <p:sp>
        <p:nvSpPr>
          <p:cNvPr id="5" name="Rectangle 4">
            <a:extLst>
              <a:ext uri="{FF2B5EF4-FFF2-40B4-BE49-F238E27FC236}">
                <a16:creationId xmlns:a16="http://schemas.microsoft.com/office/drawing/2014/main" id="{4E78ECF3-1367-4122-9510-92AD74746640}"/>
              </a:ext>
            </a:extLst>
          </p:cNvPr>
          <p:cNvSpPr/>
          <p:nvPr/>
        </p:nvSpPr>
        <p:spPr>
          <a:xfrm>
            <a:off x="229033" y="3063509"/>
            <a:ext cx="8685933" cy="2134046"/>
          </a:xfrm>
          <a:prstGeom prst="rect">
            <a:avLst/>
          </a:prstGeom>
        </p:spPr>
        <p:txBody>
          <a:bodyPr wrap="square">
            <a:spAutoFit/>
          </a:bodyPr>
          <a:lstStyle/>
          <a:p>
            <a:pPr>
              <a:lnSpc>
                <a:spcPct val="150000"/>
              </a:lnSpc>
            </a:pPr>
            <a:r>
              <a:rPr lang="en-GB" sz="1500" dirty="0"/>
              <a:t>When we hear the word </a:t>
            </a:r>
            <a:r>
              <a:rPr lang="en-GB" sz="1500" b="1" dirty="0"/>
              <a:t>“sustainability” </a:t>
            </a:r>
            <a:r>
              <a:rPr lang="en-GB" sz="1500" dirty="0"/>
              <a:t>we tend to think of renewable fuel sources, reducing carbon emissions, protecting environments and a way of keeping the delicate ecosystems of our planet in balance. </a:t>
            </a:r>
          </a:p>
          <a:p>
            <a:pPr>
              <a:lnSpc>
                <a:spcPct val="150000"/>
              </a:lnSpc>
            </a:pPr>
            <a:endParaRPr lang="en-GB" sz="1500" dirty="0"/>
          </a:p>
          <a:p>
            <a:pPr>
              <a:lnSpc>
                <a:spcPct val="150000"/>
              </a:lnSpc>
            </a:pPr>
            <a:r>
              <a:rPr lang="en-GB" sz="1500" dirty="0"/>
              <a:t>This is all very important, but there is much more to sustainability than just all things green! We will explore many of these concepts when looking at various CSR strategies from Marriott, Hilton, Kempinski &amp; Whitbread. But first, let’s talk plastic!</a:t>
            </a:r>
          </a:p>
        </p:txBody>
      </p:sp>
      <p:sp>
        <p:nvSpPr>
          <p:cNvPr id="8" name="TextBox 7">
            <a:extLst>
              <a:ext uri="{FF2B5EF4-FFF2-40B4-BE49-F238E27FC236}">
                <a16:creationId xmlns:a16="http://schemas.microsoft.com/office/drawing/2014/main" id="{F7D447AD-E1CF-1447-BB3D-8158BA08C51F}"/>
              </a:ext>
            </a:extLst>
          </p:cNvPr>
          <p:cNvSpPr txBox="1"/>
          <p:nvPr/>
        </p:nvSpPr>
        <p:spPr>
          <a:xfrm>
            <a:off x="-77432" y="540994"/>
            <a:ext cx="4925005" cy="1107996"/>
          </a:xfrm>
          <a:prstGeom prst="rect">
            <a:avLst/>
          </a:prstGeom>
          <a:noFill/>
        </p:spPr>
        <p:txBody>
          <a:bodyPr wrap="square" rtlCol="0">
            <a:spAutoFit/>
          </a:bodyPr>
          <a:lstStyle/>
          <a:p>
            <a:r>
              <a:rPr lang="en-GB" sz="6600" b="1" dirty="0"/>
              <a:t>Sustainability</a:t>
            </a:r>
          </a:p>
        </p:txBody>
      </p:sp>
    </p:spTree>
    <p:extLst>
      <p:ext uri="{BB962C8B-B14F-4D97-AF65-F5344CB8AC3E}">
        <p14:creationId xmlns:p14="http://schemas.microsoft.com/office/powerpoint/2010/main" val="3987113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00% Biodegradable 8&quot; Black Jumbo Bendy Straws- BS-STRAW-BBBD - HotelWare  Catering Supplies | Cleaning and Hygiene Supplies">
            <a:extLst>
              <a:ext uri="{FF2B5EF4-FFF2-40B4-BE49-F238E27FC236}">
                <a16:creationId xmlns:a16="http://schemas.microsoft.com/office/drawing/2014/main" id="{0204B97E-38BC-AB41-B038-A68A15AE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70688" y="1175372"/>
            <a:ext cx="4178300" cy="4178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EC9919-DDB1-4447-90B2-511986667A78}"/>
              </a:ext>
            </a:extLst>
          </p:cNvPr>
          <p:cNvSpPr txBox="1"/>
          <p:nvPr/>
        </p:nvSpPr>
        <p:spPr>
          <a:xfrm>
            <a:off x="413875" y="1335612"/>
            <a:ext cx="2977025" cy="3785652"/>
          </a:xfrm>
          <a:prstGeom prst="rect">
            <a:avLst/>
          </a:prstGeom>
          <a:noFill/>
        </p:spPr>
        <p:txBody>
          <a:bodyPr wrap="square" rtlCol="0">
            <a:spAutoFit/>
          </a:bodyPr>
          <a:lstStyle/>
          <a:p>
            <a:r>
              <a:rPr lang="en-GB" sz="6000" b="1" dirty="0"/>
              <a:t>THE</a:t>
            </a:r>
          </a:p>
          <a:p>
            <a:r>
              <a:rPr lang="en-GB" sz="6000" b="1" dirty="0"/>
              <a:t>PLASTIC</a:t>
            </a:r>
          </a:p>
          <a:p>
            <a:r>
              <a:rPr lang="en-GB" sz="6000" b="1" dirty="0"/>
              <a:t>STRAW</a:t>
            </a:r>
          </a:p>
          <a:p>
            <a:r>
              <a:rPr lang="en-GB" sz="6000" b="1" dirty="0"/>
              <a:t>DEBATE</a:t>
            </a:r>
          </a:p>
        </p:txBody>
      </p:sp>
      <p:pic>
        <p:nvPicPr>
          <p:cNvPr id="2" name="Picture 2">
            <a:extLst>
              <a:ext uri="{FF2B5EF4-FFF2-40B4-BE49-F238E27FC236}">
                <a16:creationId xmlns:a16="http://schemas.microsoft.com/office/drawing/2014/main" id="{40252953-5EF1-4704-8C2E-EBCFAC2640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03971" y="2993027"/>
            <a:ext cx="2672648" cy="22004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540C1C2-E27F-489E-AA86-1A462C3056CD}"/>
              </a:ext>
            </a:extLst>
          </p:cNvPr>
          <p:cNvSpPr txBox="1"/>
          <p:nvPr/>
        </p:nvSpPr>
        <p:spPr>
          <a:xfrm>
            <a:off x="6203971" y="2694361"/>
            <a:ext cx="4570367" cy="300082"/>
          </a:xfrm>
          <a:prstGeom prst="rect">
            <a:avLst/>
          </a:prstGeom>
          <a:noFill/>
        </p:spPr>
        <p:txBody>
          <a:bodyPr wrap="square">
            <a:spAutoFit/>
          </a:bodyPr>
          <a:lstStyle/>
          <a:p>
            <a:r>
              <a:rPr lang="en-GB" sz="1350" dirty="0">
                <a:hlinkClick r:id="rId5"/>
              </a:rPr>
              <a:t>The Plastic Straw Debate - </a:t>
            </a:r>
            <a:r>
              <a:rPr lang="en-GB" sz="1350" dirty="0" err="1">
                <a:hlinkClick r:id="rId5"/>
              </a:rPr>
              <a:t>Imvelo</a:t>
            </a:r>
            <a:r>
              <a:rPr lang="en-GB" sz="1350" dirty="0">
                <a:hlinkClick r:id="rId5"/>
              </a:rPr>
              <a:t> Ltd</a:t>
            </a:r>
            <a:endParaRPr lang="en-GB" sz="1350" dirty="0"/>
          </a:p>
        </p:txBody>
      </p:sp>
    </p:spTree>
    <p:extLst>
      <p:ext uri="{BB962C8B-B14F-4D97-AF65-F5344CB8AC3E}">
        <p14:creationId xmlns:p14="http://schemas.microsoft.com/office/powerpoint/2010/main" val="2855104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Online Media 16" descr="Beyond The Straw: Sustainability in Hospitality | Tom Egerton | TEDxWanChai">
            <a:hlinkClick r:id="" action="ppaction://media"/>
            <a:extLst>
              <a:ext uri="{FF2B5EF4-FFF2-40B4-BE49-F238E27FC236}">
                <a16:creationId xmlns:a16="http://schemas.microsoft.com/office/drawing/2014/main" id="{9512BFB3-424C-8343-ABC6-57B697B14612}"/>
              </a:ext>
            </a:extLst>
          </p:cNvPr>
          <p:cNvPicPr>
            <a:picLocks noRot="1" noChangeAspect="1"/>
          </p:cNvPicPr>
          <p:nvPr>
            <a:videoFile r:link="rId1"/>
          </p:nvPr>
        </p:nvPicPr>
        <p:blipFill>
          <a:blip r:embed="rId4"/>
          <a:stretch>
            <a:fillRect/>
          </a:stretch>
        </p:blipFill>
        <p:spPr>
          <a:xfrm>
            <a:off x="1990725" y="1318399"/>
            <a:ext cx="7076480" cy="3980520"/>
          </a:xfrm>
          <a:prstGeom prst="rect">
            <a:avLst/>
          </a:prstGeom>
        </p:spPr>
      </p:pic>
      <p:sp>
        <p:nvSpPr>
          <p:cNvPr id="18" name="TextBox 17">
            <a:extLst>
              <a:ext uri="{FF2B5EF4-FFF2-40B4-BE49-F238E27FC236}">
                <a16:creationId xmlns:a16="http://schemas.microsoft.com/office/drawing/2014/main" id="{0B57CAE6-D4CB-B24B-B231-F595689BB270}"/>
              </a:ext>
            </a:extLst>
          </p:cNvPr>
          <p:cNvSpPr txBox="1"/>
          <p:nvPr/>
        </p:nvSpPr>
        <p:spPr>
          <a:xfrm>
            <a:off x="1909877" y="962287"/>
            <a:ext cx="5489003" cy="415498"/>
          </a:xfrm>
          <a:prstGeom prst="rect">
            <a:avLst/>
          </a:prstGeom>
          <a:noFill/>
        </p:spPr>
        <p:txBody>
          <a:bodyPr wrap="none" rtlCol="0">
            <a:spAutoFit/>
          </a:bodyPr>
          <a:lstStyle/>
          <a:p>
            <a:r>
              <a:rPr lang="en-GB" sz="2100" b="1" dirty="0"/>
              <a:t>Sustainable Practices in the Hospitality Industry</a:t>
            </a:r>
          </a:p>
        </p:txBody>
      </p:sp>
      <p:pic>
        <p:nvPicPr>
          <p:cNvPr id="20" name="Picture 19" descr="A close up of a sign&#10;&#10;Description automatically generated">
            <a:extLst>
              <a:ext uri="{FF2B5EF4-FFF2-40B4-BE49-F238E27FC236}">
                <a16:creationId xmlns:a16="http://schemas.microsoft.com/office/drawing/2014/main" id="{A2A77D14-C8CC-2948-8B60-C19790DAFF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12792" y="962287"/>
            <a:ext cx="1733198" cy="635506"/>
          </a:xfrm>
          <a:prstGeom prst="rect">
            <a:avLst/>
          </a:prstGeom>
        </p:spPr>
      </p:pic>
    </p:spTree>
    <p:extLst>
      <p:ext uri="{BB962C8B-B14F-4D97-AF65-F5344CB8AC3E}">
        <p14:creationId xmlns:p14="http://schemas.microsoft.com/office/powerpoint/2010/main" val="1053803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264679" y="386209"/>
            <a:ext cx="6070600" cy="817562"/>
          </a:xfrm>
        </p:spPr>
        <p:txBody>
          <a:bodyPr vert="horz" lIns="51435" tIns="25718" rIns="51435" bIns="25718" rtlCol="0" anchor="ctr">
            <a:noAutofit/>
          </a:bodyPr>
          <a:lstStyle/>
          <a:p>
            <a:pPr algn="ctr">
              <a:lnSpc>
                <a:spcPct val="90000"/>
              </a:lnSpc>
            </a:pPr>
            <a:r>
              <a:rPr lang="en-US" sz="4050" b="1" dirty="0">
                <a:solidFill>
                  <a:srgbClr val="000000"/>
                </a:solidFill>
              </a:rPr>
              <a:t>Breakout Room Activity:</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6278802" y="1203771"/>
            <a:ext cx="2768252" cy="3521440"/>
          </a:xfrm>
        </p:spPr>
        <p:txBody>
          <a:bodyPr vert="horz" lIns="51435" tIns="25718" rIns="51435" bIns="25718" rtlCol="0" anchor="ctr">
            <a:normAutofit fontScale="25000" lnSpcReduction="20000"/>
          </a:bodyPr>
          <a:lstStyle/>
          <a:p>
            <a:pPr marL="385763" indent="-385763" algn="ctr">
              <a:buFont typeface="+mj-lt"/>
              <a:buAutoNum type="arabicPeriod"/>
            </a:pPr>
            <a:endParaRPr lang="en-GB" sz="4125" dirty="0"/>
          </a:p>
          <a:p>
            <a:pPr marL="385763" indent="-385763">
              <a:buFont typeface="+mj-lt"/>
              <a:buAutoNum type="arabicPeriod"/>
            </a:pPr>
            <a:endParaRPr lang="en-GB" sz="4125" dirty="0"/>
          </a:p>
          <a:p>
            <a:r>
              <a:rPr lang="en-GB" sz="11200" dirty="0"/>
              <a:t>Can you research sustainability issues within the hotel industry</a:t>
            </a:r>
          </a:p>
          <a:p>
            <a:endParaRPr lang="en-GB" sz="11200" b="0" dirty="0"/>
          </a:p>
          <a:p>
            <a:r>
              <a:rPr lang="en-GB" sz="11200" b="0" dirty="0"/>
              <a:t>Share an example of what they think it is.</a:t>
            </a:r>
            <a:r>
              <a:rPr lang="en-GB" sz="4400" b="0" dirty="0"/>
              <a:t>.</a:t>
            </a:r>
          </a:p>
          <a:p>
            <a:pPr marL="0" indent="0">
              <a:buNone/>
            </a:pPr>
            <a:endParaRPr lang="en-GB" sz="7350" dirty="0"/>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156" y="1563723"/>
            <a:ext cx="5957646" cy="3351177"/>
          </a:xfrm>
          <a:prstGeom prst="ellipse">
            <a:avLst/>
          </a:prstGeom>
          <a:ln>
            <a:noFill/>
          </a:ln>
          <a:effectLst>
            <a:softEdge rad="112500"/>
          </a:effectLst>
        </p:spPr>
      </p:pic>
    </p:spTree>
    <p:extLst>
      <p:ext uri="{BB962C8B-B14F-4D97-AF65-F5344CB8AC3E}">
        <p14:creationId xmlns:p14="http://schemas.microsoft.com/office/powerpoint/2010/main" val="206013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3546D4-59EB-BAE9-60AB-9D1B9EE7D32D}"/>
              </a:ext>
            </a:extLst>
          </p:cNvPr>
          <p:cNvSpPr txBox="1"/>
          <p:nvPr/>
        </p:nvSpPr>
        <p:spPr>
          <a:xfrm>
            <a:off x="2286000" y="3248344"/>
            <a:ext cx="4572000" cy="369332"/>
          </a:xfrm>
          <a:prstGeom prst="rect">
            <a:avLst/>
          </a:prstGeom>
          <a:noFill/>
        </p:spPr>
        <p:txBody>
          <a:bodyPr wrap="square">
            <a:spAutoFit/>
          </a:bodyPr>
          <a:lstStyle/>
          <a:p>
            <a:r>
              <a:rPr lang="en-GB" dirty="0"/>
              <a:t>.</a:t>
            </a:r>
            <a:r>
              <a:rPr lang="en-GB" dirty="0" err="1"/>
              <a:t>Courtauld</a:t>
            </a:r>
            <a:r>
              <a:rPr lang="en-GB" dirty="0"/>
              <a:t> agreement </a:t>
            </a:r>
          </a:p>
        </p:txBody>
      </p:sp>
      <p:pic>
        <p:nvPicPr>
          <p:cNvPr id="4" name="Picture 3">
            <a:extLst>
              <a:ext uri="{FF2B5EF4-FFF2-40B4-BE49-F238E27FC236}">
                <a16:creationId xmlns:a16="http://schemas.microsoft.com/office/drawing/2014/main" id="{0DCB2A00-35CE-18B0-62F1-86D1980A2932}"/>
              </a:ext>
            </a:extLst>
          </p:cNvPr>
          <p:cNvPicPr>
            <a:picLocks noChangeAspect="1"/>
          </p:cNvPicPr>
          <p:nvPr/>
        </p:nvPicPr>
        <p:blipFill>
          <a:blip r:embed="rId3"/>
          <a:stretch>
            <a:fillRect/>
          </a:stretch>
        </p:blipFill>
        <p:spPr>
          <a:xfrm>
            <a:off x="0" y="1607819"/>
            <a:ext cx="9144000" cy="3642361"/>
          </a:xfrm>
          <a:prstGeom prst="rect">
            <a:avLst/>
          </a:prstGeom>
        </p:spPr>
      </p:pic>
    </p:spTree>
    <p:extLst>
      <p:ext uri="{BB962C8B-B14F-4D97-AF65-F5344CB8AC3E}">
        <p14:creationId xmlns:p14="http://schemas.microsoft.com/office/powerpoint/2010/main" val="1557002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70F188-8BAD-B50E-CC5E-5B06FDC9DD7F}"/>
              </a:ext>
            </a:extLst>
          </p:cNvPr>
          <p:cNvPicPr>
            <a:picLocks noChangeAspect="1"/>
          </p:cNvPicPr>
          <p:nvPr/>
        </p:nvPicPr>
        <p:blipFill>
          <a:blip r:embed="rId3"/>
          <a:stretch>
            <a:fillRect/>
          </a:stretch>
        </p:blipFill>
        <p:spPr>
          <a:xfrm>
            <a:off x="0" y="420624"/>
            <a:ext cx="9144000" cy="5372963"/>
          </a:xfrm>
          <a:prstGeom prst="rect">
            <a:avLst/>
          </a:prstGeom>
        </p:spPr>
      </p:pic>
    </p:spTree>
    <p:extLst>
      <p:ext uri="{BB962C8B-B14F-4D97-AF65-F5344CB8AC3E}">
        <p14:creationId xmlns:p14="http://schemas.microsoft.com/office/powerpoint/2010/main" val="4125047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6BB94-35AB-4096-8E2B-CC3113B40FB3}"/>
              </a:ext>
            </a:extLst>
          </p:cNvPr>
          <p:cNvSpPr>
            <a:spLocks noGrp="1"/>
          </p:cNvSpPr>
          <p:nvPr>
            <p:ph type="title"/>
          </p:nvPr>
        </p:nvSpPr>
        <p:spPr>
          <a:xfrm>
            <a:off x="200465" y="1040731"/>
            <a:ext cx="7136296" cy="352322"/>
          </a:xfrm>
        </p:spPr>
        <p:txBody>
          <a:bodyPr>
            <a:normAutofit fontScale="90000"/>
          </a:bodyPr>
          <a:lstStyle/>
          <a:p>
            <a:r>
              <a:rPr lang="en-GB" sz="2700" b="1" dirty="0"/>
              <a:t>Why Sustainability and Corporate Social Responsibility ?</a:t>
            </a:r>
          </a:p>
        </p:txBody>
      </p:sp>
      <p:sp>
        <p:nvSpPr>
          <p:cNvPr id="3" name="Content Placeholder 2">
            <a:extLst>
              <a:ext uri="{FF2B5EF4-FFF2-40B4-BE49-F238E27FC236}">
                <a16:creationId xmlns:a16="http://schemas.microsoft.com/office/drawing/2014/main" id="{A8A18DA7-5279-4E75-B97D-F3C3F836D8EB}"/>
              </a:ext>
            </a:extLst>
          </p:cNvPr>
          <p:cNvSpPr>
            <a:spLocks noGrp="1"/>
          </p:cNvSpPr>
          <p:nvPr>
            <p:ph idx="1"/>
          </p:nvPr>
        </p:nvSpPr>
        <p:spPr>
          <a:xfrm>
            <a:off x="200465" y="1594039"/>
            <a:ext cx="8762146" cy="4406711"/>
          </a:xfrm>
        </p:spPr>
        <p:txBody>
          <a:bodyPr>
            <a:normAutofit/>
          </a:bodyPr>
          <a:lstStyle/>
          <a:p>
            <a:pPr marL="0" indent="0" algn="just">
              <a:lnSpc>
                <a:spcPct val="110000"/>
              </a:lnSpc>
              <a:buNone/>
            </a:pPr>
            <a:r>
              <a:rPr lang="en-GB" sz="1650" dirty="0"/>
              <a:t>Sustainability and Corporate Social Responsibility Efforts Can </a:t>
            </a:r>
            <a:r>
              <a:rPr lang="en-GB" sz="1650" b="1" dirty="0"/>
              <a:t>Boost the Bottom Line</a:t>
            </a:r>
            <a:r>
              <a:rPr lang="en-GB" sz="1650" dirty="0"/>
              <a:t>. Finding consumers around the world who say they care about the environment or extreme poverty is relatively easy. But does care about issues </a:t>
            </a:r>
            <a:r>
              <a:rPr lang="en-GB" sz="1650" b="1" dirty="0"/>
              <a:t>convert to action when it comes to buying decisions</a:t>
            </a:r>
            <a:r>
              <a:rPr lang="en-GB" sz="1650" dirty="0"/>
              <a:t>? Some 52% of global respondents in Nielsen’s survey say their purchase decisions are partly dependent on the packaging.</a:t>
            </a:r>
          </a:p>
          <a:p>
            <a:pPr marL="0" indent="0">
              <a:lnSpc>
                <a:spcPct val="110000"/>
              </a:lnSpc>
              <a:buNone/>
            </a:pPr>
            <a:endParaRPr lang="en-GB" sz="1650" dirty="0"/>
          </a:p>
          <a:p>
            <a:pPr marL="0" indent="0" algn="just">
              <a:lnSpc>
                <a:spcPct val="110000"/>
              </a:lnSpc>
              <a:buNone/>
            </a:pPr>
            <a:r>
              <a:rPr lang="en-GB" sz="1650" dirty="0"/>
              <a:t>Millennials (age 21-34) appear more responsive to sustainability actions. Among global respondents in Nielsen’s survey who are responsive to sustainability actions, half are Millennials; they represent 51% of those who will pay extra for sustainable products and 51% of those who check the packaging for sustainable labelling.</a:t>
            </a:r>
          </a:p>
          <a:p>
            <a:pPr marL="0" indent="0" algn="r">
              <a:lnSpc>
                <a:spcPct val="110000"/>
              </a:lnSpc>
              <a:buNone/>
            </a:pPr>
            <a:endParaRPr lang="en-GB" sz="1650" dirty="0"/>
          </a:p>
          <a:p>
            <a:pPr marL="0" indent="0" algn="r">
              <a:buNone/>
            </a:pPr>
            <a:r>
              <a:rPr lang="en-GB" sz="1275" dirty="0"/>
              <a:t>The Nielsen Global Survey on Corporate Social Responsibility polled 30,000 consumers in 60 countries* 2014</a:t>
            </a:r>
          </a:p>
        </p:txBody>
      </p:sp>
    </p:spTree>
    <p:extLst>
      <p:ext uri="{BB962C8B-B14F-4D97-AF65-F5344CB8AC3E}">
        <p14:creationId xmlns:p14="http://schemas.microsoft.com/office/powerpoint/2010/main" val="3994241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D5561-7325-B649-F775-850371C11C11}"/>
              </a:ext>
            </a:extLst>
          </p:cNvPr>
          <p:cNvSpPr>
            <a:spLocks noGrp="1"/>
          </p:cNvSpPr>
          <p:nvPr>
            <p:ph type="title"/>
          </p:nvPr>
        </p:nvSpPr>
        <p:spPr>
          <a:xfrm>
            <a:off x="267241" y="262353"/>
            <a:ext cx="5072855" cy="1216741"/>
          </a:xfrm>
        </p:spPr>
        <p:txBody>
          <a:bodyPr>
            <a:normAutofit fontScale="90000"/>
          </a:bodyPr>
          <a:lstStyle/>
          <a:p>
            <a:r>
              <a:rPr lang="en-US" sz="4400" b="1" dirty="0"/>
              <a:t>Let us discuss this in groups</a:t>
            </a:r>
            <a:endParaRPr lang="en-GB" sz="4400" b="1" dirty="0"/>
          </a:p>
        </p:txBody>
      </p:sp>
      <p:sp>
        <p:nvSpPr>
          <p:cNvPr id="3" name="Content Placeholder 2">
            <a:extLst>
              <a:ext uri="{FF2B5EF4-FFF2-40B4-BE49-F238E27FC236}">
                <a16:creationId xmlns:a16="http://schemas.microsoft.com/office/drawing/2014/main" id="{6AA8B162-6777-2823-2337-12CC4F0F3259}"/>
              </a:ext>
            </a:extLst>
          </p:cNvPr>
          <p:cNvSpPr>
            <a:spLocks noGrp="1"/>
          </p:cNvSpPr>
          <p:nvPr>
            <p:ph idx="1"/>
          </p:nvPr>
        </p:nvSpPr>
        <p:spPr>
          <a:xfrm>
            <a:off x="267241" y="2008251"/>
            <a:ext cx="3675888" cy="2839064"/>
          </a:xfrm>
        </p:spPr>
        <p:txBody>
          <a:bodyPr>
            <a:normAutofit fontScale="92500"/>
          </a:bodyPr>
          <a:lstStyle/>
          <a:p>
            <a:r>
              <a:rPr lang="en-US" sz="2400" dirty="0"/>
              <a:t>What does CSR mean to you?</a:t>
            </a:r>
          </a:p>
          <a:p>
            <a:pPr marL="0" indent="0">
              <a:buNone/>
            </a:pPr>
            <a:endParaRPr lang="en-US" sz="2400" dirty="0"/>
          </a:p>
          <a:p>
            <a:r>
              <a:rPr lang="en-US" sz="2400" dirty="0"/>
              <a:t>How can it benefit the hotel?</a:t>
            </a:r>
          </a:p>
          <a:p>
            <a:pPr marL="0" indent="0">
              <a:buNone/>
            </a:pPr>
            <a:endParaRPr lang="en-US" sz="2400" dirty="0"/>
          </a:p>
          <a:p>
            <a:r>
              <a:rPr lang="en-US" sz="2400" dirty="0"/>
              <a:t>Can you provide an example? </a:t>
            </a:r>
            <a:endParaRPr lang="en-GB" sz="2400" dirty="0"/>
          </a:p>
        </p:txBody>
      </p:sp>
      <p:pic>
        <p:nvPicPr>
          <p:cNvPr id="5" name="Picture 4">
            <a:extLst>
              <a:ext uri="{FF2B5EF4-FFF2-40B4-BE49-F238E27FC236}">
                <a16:creationId xmlns:a16="http://schemas.microsoft.com/office/drawing/2014/main" id="{283CCBB6-2FF7-7918-8029-BFBABCDA20C1}"/>
              </a:ext>
            </a:extLst>
          </p:cNvPr>
          <p:cNvPicPr>
            <a:picLocks noChangeAspect="1"/>
          </p:cNvPicPr>
          <p:nvPr/>
        </p:nvPicPr>
        <p:blipFill>
          <a:blip r:embed="rId3"/>
          <a:stretch>
            <a:fillRect/>
          </a:stretch>
        </p:blipFill>
        <p:spPr>
          <a:xfrm>
            <a:off x="4301582" y="1462945"/>
            <a:ext cx="4020128" cy="3929676"/>
          </a:xfrm>
          <a:prstGeom prst="rect">
            <a:avLst/>
          </a:prstGeom>
          <a:ln>
            <a:noFill/>
          </a:ln>
          <a:effectLst>
            <a:softEdge rad="112500"/>
          </a:effectLst>
        </p:spPr>
      </p:pic>
    </p:spTree>
    <p:extLst>
      <p:ext uri="{BB962C8B-B14F-4D97-AF65-F5344CB8AC3E}">
        <p14:creationId xmlns:p14="http://schemas.microsoft.com/office/powerpoint/2010/main" val="1701813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C95BD3-C6B1-AC47-B962-8784002CA842}"/>
              </a:ext>
            </a:extLst>
          </p:cNvPr>
          <p:cNvSpPr txBox="1"/>
          <p:nvPr/>
        </p:nvSpPr>
        <p:spPr>
          <a:xfrm>
            <a:off x="314794" y="875520"/>
            <a:ext cx="5359159" cy="1107996"/>
          </a:xfrm>
          <a:prstGeom prst="rect">
            <a:avLst/>
          </a:prstGeom>
          <a:noFill/>
        </p:spPr>
        <p:txBody>
          <a:bodyPr wrap="none" rtlCol="0">
            <a:spAutoFit/>
          </a:bodyPr>
          <a:lstStyle/>
          <a:p>
            <a:r>
              <a:rPr lang="en-GB" sz="6600" b="1" dirty="0"/>
              <a:t>CSR: Explained</a:t>
            </a:r>
          </a:p>
        </p:txBody>
      </p:sp>
      <p:sp>
        <p:nvSpPr>
          <p:cNvPr id="5" name="TextBox 4">
            <a:extLst>
              <a:ext uri="{FF2B5EF4-FFF2-40B4-BE49-F238E27FC236}">
                <a16:creationId xmlns:a16="http://schemas.microsoft.com/office/drawing/2014/main" id="{7E946F84-7CCB-4946-BF24-33BEB7ACF8D9}"/>
              </a:ext>
            </a:extLst>
          </p:cNvPr>
          <p:cNvSpPr txBox="1"/>
          <p:nvPr/>
        </p:nvSpPr>
        <p:spPr>
          <a:xfrm>
            <a:off x="314794" y="2071454"/>
            <a:ext cx="7476344" cy="2123658"/>
          </a:xfrm>
          <a:prstGeom prst="rect">
            <a:avLst/>
          </a:prstGeom>
          <a:noFill/>
        </p:spPr>
        <p:txBody>
          <a:bodyPr wrap="square" rtlCol="0">
            <a:spAutoFit/>
          </a:bodyPr>
          <a:lstStyle/>
          <a:p>
            <a:r>
              <a:rPr lang="en-GB" sz="1200" dirty="0"/>
              <a:t>Corporate social responsibility (</a:t>
            </a:r>
            <a:r>
              <a:rPr lang="en-GB" sz="1200" b="1" dirty="0"/>
              <a:t>CSR</a:t>
            </a:r>
            <a:r>
              <a:rPr lang="en-GB" sz="1200" dirty="0"/>
              <a:t>) involves the ethical and non-commercial responsibilities of businesses as they relate to society in general.  It is based, on a triple bottom-line approach for companies -- people (society), planet (environment) and economic (profit).</a:t>
            </a:r>
          </a:p>
          <a:p>
            <a:endParaRPr lang="en-GB" sz="1200" dirty="0"/>
          </a:p>
          <a:p>
            <a:r>
              <a:rPr lang="en-GB" sz="1200" dirty="0"/>
              <a:t>CSR implies the need for businesses to contribute to the communities and markets that have made them successful (cited in Gard McGehee et al, 2009, p.417); consequently, companies must consider the wellbeing of society in addition to their concerns for owners, investors and any shareholders.</a:t>
            </a:r>
          </a:p>
          <a:p>
            <a:endParaRPr lang="en-GB" sz="1200" dirty="0"/>
          </a:p>
          <a:p>
            <a:r>
              <a:rPr lang="en-GB" sz="1200" dirty="0"/>
              <a:t>According to Holcomb, Upchurch and </a:t>
            </a:r>
            <a:r>
              <a:rPr lang="en-GB" sz="1200" dirty="0" err="1"/>
              <a:t>Okumus</a:t>
            </a:r>
            <a:r>
              <a:rPr lang="en-GB" sz="1200" dirty="0"/>
              <a:t> (2007), the value of CSR is in achieving corporate sustainability in order to create long-term shareholder value.  This involves exploiting the market’s potential for sustainable product and services, while successfully reducing and avoiding associated cost and risk.</a:t>
            </a:r>
          </a:p>
        </p:txBody>
      </p:sp>
      <p:pic>
        <p:nvPicPr>
          <p:cNvPr id="3074" name="Picture 2" descr="Corporate Social Responsibility - A Simple Guide - The Giving Machine">
            <a:extLst>
              <a:ext uri="{FF2B5EF4-FFF2-40B4-BE49-F238E27FC236}">
                <a16:creationId xmlns:a16="http://schemas.microsoft.com/office/drawing/2014/main" id="{5B739FDF-D7B5-5E40-88B0-E1125A05048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19727" y1="55279" x2="24219" y2="57331"/>
                        <a14:foregroundMark x1="24219" y1="57331" x2="25879" y2="57331"/>
                        <a14:foregroundMark x1="44531" y1="57331" x2="49023" y2="60557"/>
                        <a14:foregroundMark x1="49023" y1="60557" x2="54004" y2="60264"/>
                        <a14:foregroundMark x1="54004" y1="60264" x2="53809" y2="53079"/>
                        <a14:foregroundMark x1="53809" y1="53079" x2="45996" y2="44135"/>
                        <a14:foregroundMark x1="45996" y1="44135" x2="49707" y2="39589"/>
                        <a14:foregroundMark x1="49707" y1="39589" x2="54395" y2="41202"/>
                        <a14:foregroundMark x1="54395" y1="41202" x2="55566" y2="43109"/>
                        <a14:foregroundMark x1="75781" y1="58651" x2="77734" y2="60997"/>
                        <a14:foregroundMark x1="73926" y1="31232" x2="78125" y2="34604"/>
                        <a14:foregroundMark x1="78125" y1="34604" x2="77246" y2="32991"/>
                        <a14:foregroundMark x1="33594" y1="52199" x2="34180" y2="49853"/>
                        <a14:foregroundMark x1="65234" y1="47361" x2="66602" y2="47067"/>
                        <a14:foregroundMark x1="64648" y1="43695" x2="64648" y2="43695"/>
                      </a14:backgroundRemoval>
                    </a14:imgEffect>
                  </a14:imgLayer>
                </a14:imgProps>
              </a:ext>
              <a:ext uri="{28A0092B-C50C-407E-A947-70E740481C1C}">
                <a14:useLocalDpi xmlns:a14="http://schemas.microsoft.com/office/drawing/2010/main" val="0"/>
              </a:ext>
            </a:extLst>
          </a:blip>
          <a:srcRect/>
          <a:stretch>
            <a:fillRect/>
          </a:stretch>
        </p:blipFill>
        <p:spPr bwMode="auto">
          <a:xfrm>
            <a:off x="4572000" y="2934325"/>
            <a:ext cx="5561812" cy="3704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3518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311724-4D49-4C58-BC37-7313DD1EAC77}"/>
              </a:ext>
            </a:extLst>
          </p:cNvPr>
          <p:cNvSpPr>
            <a:spLocks noGrp="1"/>
          </p:cNvSpPr>
          <p:nvPr>
            <p:ph idx="1"/>
          </p:nvPr>
        </p:nvSpPr>
        <p:spPr>
          <a:xfrm>
            <a:off x="4792333" y="4837827"/>
            <a:ext cx="1217171" cy="466385"/>
          </a:xfrm>
        </p:spPr>
        <p:txBody>
          <a:bodyPr>
            <a:normAutofit fontScale="92500"/>
          </a:bodyPr>
          <a:lstStyle/>
          <a:p>
            <a:pPr marL="0" indent="0" algn="just">
              <a:buNone/>
            </a:pPr>
            <a:r>
              <a:rPr lang="en-GB" dirty="0">
                <a:hlinkClick r:id="rId3"/>
              </a:rPr>
              <a:t>Serve 360</a:t>
            </a: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a:p>
            <a:pPr marL="0" indent="0" algn="just">
              <a:buNone/>
            </a:pPr>
            <a:endParaRPr lang="en-GB" dirty="0"/>
          </a:p>
        </p:txBody>
      </p:sp>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090583" y="1055225"/>
            <a:ext cx="4602307" cy="3612811"/>
          </a:xfrm>
          <a:prstGeom prst="rect">
            <a:avLst/>
          </a:prstGeom>
        </p:spPr>
      </p:pic>
      <p:pic>
        <p:nvPicPr>
          <p:cNvPr id="11" name="Graphic 10" descr="Web design outline">
            <a:extLst>
              <a:ext uri="{FF2B5EF4-FFF2-40B4-BE49-F238E27FC236}">
                <a16:creationId xmlns:a16="http://schemas.microsoft.com/office/drawing/2014/main" id="{50F775CE-FB0D-E24B-91D4-1C4E8094F5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959277" y="4728119"/>
            <a:ext cx="685800" cy="685800"/>
          </a:xfrm>
          <a:prstGeom prst="rect">
            <a:avLst/>
          </a:prstGeom>
        </p:spPr>
      </p:pic>
    </p:spTree>
    <p:extLst>
      <p:ext uri="{BB962C8B-B14F-4D97-AF65-F5344CB8AC3E}">
        <p14:creationId xmlns:p14="http://schemas.microsoft.com/office/powerpoint/2010/main" val="450846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64316" y="1008748"/>
            <a:ext cx="1751444" cy="1374884"/>
          </a:xfrm>
          <a:prstGeom prst="rect">
            <a:avLst/>
          </a:prstGeom>
        </p:spPr>
      </p:pic>
      <p:pic>
        <p:nvPicPr>
          <p:cNvPr id="12" name="Online Media 11" descr="#Serve360 with Marriott">
            <a:hlinkClick r:id="" action="ppaction://media"/>
            <a:extLst>
              <a:ext uri="{FF2B5EF4-FFF2-40B4-BE49-F238E27FC236}">
                <a16:creationId xmlns:a16="http://schemas.microsoft.com/office/drawing/2014/main" id="{BD4A49F5-518C-0D4E-ACA0-FCD45F7E4EB9}"/>
              </a:ext>
            </a:extLst>
          </p:cNvPr>
          <p:cNvPicPr>
            <a:picLocks noRot="1" noChangeAspect="1"/>
          </p:cNvPicPr>
          <p:nvPr>
            <a:videoFile r:link="rId1"/>
          </p:nvPr>
        </p:nvPicPr>
        <p:blipFill>
          <a:blip r:embed="rId6"/>
          <a:stretch>
            <a:fillRect/>
          </a:stretch>
        </p:blipFill>
        <p:spPr>
          <a:xfrm>
            <a:off x="2024024" y="1333500"/>
            <a:ext cx="7041386" cy="3960780"/>
          </a:xfrm>
          <a:prstGeom prst="rect">
            <a:avLst/>
          </a:prstGeom>
        </p:spPr>
      </p:pic>
    </p:spTree>
    <p:extLst>
      <p:ext uri="{BB962C8B-B14F-4D97-AF65-F5344CB8AC3E}">
        <p14:creationId xmlns:p14="http://schemas.microsoft.com/office/powerpoint/2010/main" val="1703718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sign&#10;&#10;Description automatically generated">
            <a:extLst>
              <a:ext uri="{FF2B5EF4-FFF2-40B4-BE49-F238E27FC236}">
                <a16:creationId xmlns:a16="http://schemas.microsoft.com/office/drawing/2014/main" id="{BF91E005-6D9E-5746-B2A2-3E609CCA2A2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66017" y="2949272"/>
            <a:ext cx="1015928" cy="797504"/>
          </a:xfrm>
          <a:prstGeom prst="rect">
            <a:avLst/>
          </a:prstGeom>
        </p:spPr>
      </p:pic>
      <p:sp>
        <p:nvSpPr>
          <p:cNvPr id="3" name="TextBox 2">
            <a:extLst>
              <a:ext uri="{FF2B5EF4-FFF2-40B4-BE49-F238E27FC236}">
                <a16:creationId xmlns:a16="http://schemas.microsoft.com/office/drawing/2014/main" id="{53F1C261-5568-D507-9594-432BE2D5597B}"/>
              </a:ext>
            </a:extLst>
          </p:cNvPr>
          <p:cNvSpPr txBox="1"/>
          <p:nvPr/>
        </p:nvSpPr>
        <p:spPr>
          <a:xfrm>
            <a:off x="1288473" y="901201"/>
            <a:ext cx="8115300" cy="5262979"/>
          </a:xfrm>
          <a:prstGeom prst="rect">
            <a:avLst/>
          </a:prstGeom>
          <a:noFill/>
        </p:spPr>
        <p:txBody>
          <a:bodyPr wrap="square">
            <a:spAutoFit/>
          </a:bodyPr>
          <a:lstStyle/>
          <a:p>
            <a:pPr marL="342900" indent="-342900">
              <a:buAutoNum type="arabicParenBoth"/>
            </a:pPr>
            <a:r>
              <a:rPr lang="en-GB" sz="2400" dirty="0">
                <a:latin typeface="Calibri" panose="020F0502020204030204" pitchFamily="34" charset="0"/>
                <a:ea typeface="Calibri" panose="020F0502020204030204" pitchFamily="34" charset="0"/>
                <a:cs typeface="Times New Roman" panose="02020603050405020304" pitchFamily="18" charset="0"/>
              </a:rPr>
              <a:t>S</a:t>
            </a:r>
            <a:r>
              <a:rPr lang="en-GB" sz="2400" dirty="0">
                <a:effectLst/>
                <a:latin typeface="Calibri" panose="020F0502020204030204" pitchFamily="34" charset="0"/>
                <a:ea typeface="Calibri" panose="020F0502020204030204" pitchFamily="34" charset="0"/>
                <a:cs typeface="Times New Roman" panose="02020603050405020304" pitchFamily="18" charset="0"/>
              </a:rPr>
              <a:t>upport the resiliency and sustainable development of the communities and environments where we do business.</a:t>
            </a:r>
          </a:p>
          <a:p>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Calibri" panose="020F0502020204030204" pitchFamily="34" charset="0"/>
                <a:ea typeface="Calibri" panose="020F0502020204030204" pitchFamily="34" charset="0"/>
                <a:cs typeface="Times New Roman" panose="02020603050405020304" pitchFamily="18" charset="0"/>
              </a:rPr>
              <a:t>(2) Work to reduce our environmental impacts, design and operate sustainable hotels, and source responsibly, while mitigating climate-related risk.</a:t>
            </a:r>
          </a:p>
          <a:p>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Calibri" panose="020F0502020204030204" pitchFamily="34" charset="0"/>
                <a:ea typeface="Calibri" panose="020F0502020204030204" pitchFamily="34" charset="0"/>
                <a:cs typeface="Times New Roman" panose="02020603050405020304" pitchFamily="18" charset="0"/>
              </a:rPr>
              <a:t>(3) Facilitate workplace readiness and access to opportunity in our business.</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(4) Create a safe, welcoming world, including by working with organizations to educate and advocate on issues related to human rights throughout and beyond our business. (Marriott, 2022 )</a:t>
            </a:r>
            <a:endParaRPr lang="en-GB" sz="2400" dirty="0"/>
          </a:p>
        </p:txBody>
      </p:sp>
      <p:sp>
        <p:nvSpPr>
          <p:cNvPr id="5" name="TextBox 4">
            <a:extLst>
              <a:ext uri="{FF2B5EF4-FFF2-40B4-BE49-F238E27FC236}">
                <a16:creationId xmlns:a16="http://schemas.microsoft.com/office/drawing/2014/main" id="{29BD7DA0-F4FE-C635-BBA1-7B9BB2F2644C}"/>
              </a:ext>
            </a:extLst>
          </p:cNvPr>
          <p:cNvSpPr txBox="1"/>
          <p:nvPr/>
        </p:nvSpPr>
        <p:spPr>
          <a:xfrm>
            <a:off x="166017" y="324488"/>
            <a:ext cx="8770165" cy="646331"/>
          </a:xfrm>
          <a:prstGeom prst="rect">
            <a:avLst/>
          </a:prstGeom>
          <a:noFill/>
        </p:spPr>
        <p:txBody>
          <a:bodyPr wrap="square">
            <a:spAutoFit/>
          </a:bodyPr>
          <a:lstStyle/>
          <a:p>
            <a:pPr algn="ctr"/>
            <a:r>
              <a:rPr lang="en-GB" sz="3600" b="1" dirty="0">
                <a:effectLst/>
                <a:latin typeface="Calibri" panose="020F0502020204030204" pitchFamily="34" charset="0"/>
                <a:ea typeface="Calibri" panose="020F0502020204030204" pitchFamily="34" charset="0"/>
                <a:cs typeface="Times New Roman" panose="02020603050405020304" pitchFamily="18" charset="0"/>
              </a:rPr>
              <a:t>2025 Sustainability and Social </a:t>
            </a:r>
            <a:r>
              <a:rPr lang="en-GB" sz="3600" b="1" dirty="0">
                <a:latin typeface="Calibri" panose="020F0502020204030204" pitchFamily="34" charset="0"/>
                <a:ea typeface="Calibri" panose="020F0502020204030204" pitchFamily="34" charset="0"/>
                <a:cs typeface="Times New Roman" panose="02020603050405020304" pitchFamily="18" charset="0"/>
              </a:rPr>
              <a:t>I</a:t>
            </a:r>
            <a:r>
              <a:rPr lang="en-GB" sz="3600" b="1" dirty="0">
                <a:effectLst/>
                <a:latin typeface="Calibri" panose="020F0502020204030204" pitchFamily="34" charset="0"/>
                <a:ea typeface="Calibri" panose="020F0502020204030204" pitchFamily="34" charset="0"/>
                <a:cs typeface="Times New Roman" panose="02020603050405020304" pitchFamily="18" charset="0"/>
              </a:rPr>
              <a:t>mpact </a:t>
            </a:r>
            <a:r>
              <a:rPr lang="en-GB" sz="3600" b="1" dirty="0">
                <a:latin typeface="Calibri" panose="020F0502020204030204" pitchFamily="34" charset="0"/>
                <a:ea typeface="Calibri" panose="020F0502020204030204" pitchFamily="34" charset="0"/>
                <a:cs typeface="Times New Roman" panose="02020603050405020304" pitchFamily="18" charset="0"/>
              </a:rPr>
              <a:t>G</a:t>
            </a:r>
            <a:r>
              <a:rPr lang="en-GB" sz="3600" b="1" dirty="0">
                <a:effectLst/>
                <a:latin typeface="Calibri" panose="020F0502020204030204" pitchFamily="34" charset="0"/>
                <a:ea typeface="Calibri" panose="020F0502020204030204" pitchFamily="34" charset="0"/>
                <a:cs typeface="Times New Roman" panose="02020603050405020304" pitchFamily="18" charset="0"/>
              </a:rPr>
              <a:t>oals</a:t>
            </a:r>
            <a:endParaRPr lang="en-GB" sz="3600" b="1" dirty="0"/>
          </a:p>
        </p:txBody>
      </p:sp>
    </p:spTree>
    <p:extLst>
      <p:ext uri="{BB962C8B-B14F-4D97-AF65-F5344CB8AC3E}">
        <p14:creationId xmlns:p14="http://schemas.microsoft.com/office/powerpoint/2010/main" val="300688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0ACF97-91EC-4070-9C78-8736D311C64C}"/>
              </a:ext>
            </a:extLst>
          </p:cNvPr>
          <p:cNvSpPr>
            <a:spLocks noGrp="1"/>
          </p:cNvSpPr>
          <p:nvPr>
            <p:ph idx="1"/>
          </p:nvPr>
        </p:nvSpPr>
        <p:spPr>
          <a:xfrm>
            <a:off x="3568297" y="4700852"/>
            <a:ext cx="2826159" cy="573758"/>
          </a:xfrm>
        </p:spPr>
        <p:txBody>
          <a:bodyPr>
            <a:normAutofit fontScale="92500"/>
          </a:bodyPr>
          <a:lstStyle/>
          <a:p>
            <a:pPr marL="0" indent="0" algn="just">
              <a:lnSpc>
                <a:spcPct val="120000"/>
              </a:lnSpc>
              <a:buNone/>
            </a:pPr>
            <a:r>
              <a:rPr lang="en-GB" sz="2550" b="1" dirty="0">
                <a:hlinkClick r:id="rId3"/>
              </a:rPr>
              <a:t>Travel with Purpose</a:t>
            </a:r>
            <a:endParaRPr lang="en-GB" b="1" dirty="0"/>
          </a:p>
          <a:p>
            <a:pPr marL="0" indent="0" algn="just">
              <a:lnSpc>
                <a:spcPct val="120000"/>
              </a:lnSpc>
              <a:buNone/>
            </a:pPr>
            <a:endParaRPr lang="en-GB" dirty="0"/>
          </a:p>
        </p:txBody>
      </p:sp>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321497" y="1020281"/>
            <a:ext cx="4501007" cy="3428267"/>
          </a:xfrm>
          <a:prstGeom prst="rect">
            <a:avLst/>
          </a:prstGeom>
        </p:spPr>
      </p:pic>
      <p:pic>
        <p:nvPicPr>
          <p:cNvPr id="8" name="Graphic 7" descr="Web design outline">
            <a:extLst>
              <a:ext uri="{FF2B5EF4-FFF2-40B4-BE49-F238E27FC236}">
                <a16:creationId xmlns:a16="http://schemas.microsoft.com/office/drawing/2014/main" id="{4C8A34E5-1208-DA4F-9F94-F5A6EFD2535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780876" y="4644831"/>
            <a:ext cx="685800" cy="685800"/>
          </a:xfrm>
          <a:prstGeom prst="rect">
            <a:avLst/>
          </a:prstGeom>
        </p:spPr>
      </p:pic>
    </p:spTree>
    <p:extLst>
      <p:ext uri="{BB962C8B-B14F-4D97-AF65-F5344CB8AC3E}">
        <p14:creationId xmlns:p14="http://schemas.microsoft.com/office/powerpoint/2010/main" val="1841224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493559" y="938668"/>
            <a:ext cx="1607578" cy="1224438"/>
          </a:xfrm>
          <a:prstGeom prst="rect">
            <a:avLst/>
          </a:prstGeom>
        </p:spPr>
      </p:pic>
      <p:pic>
        <p:nvPicPr>
          <p:cNvPr id="8" name="Online Media 7" descr="Travel with Purpose">
            <a:hlinkClick r:id="" action="ppaction://media"/>
            <a:extLst>
              <a:ext uri="{FF2B5EF4-FFF2-40B4-BE49-F238E27FC236}">
                <a16:creationId xmlns:a16="http://schemas.microsoft.com/office/drawing/2014/main" id="{E87CD069-DF8E-BB4C-9E1C-E34022C2BCB1}"/>
              </a:ext>
            </a:extLst>
          </p:cNvPr>
          <p:cNvPicPr>
            <a:picLocks noRot="1" noChangeAspect="1"/>
          </p:cNvPicPr>
          <p:nvPr>
            <a:videoFile r:link="rId1"/>
          </p:nvPr>
        </p:nvPicPr>
        <p:blipFill>
          <a:blip r:embed="rId6"/>
          <a:stretch>
            <a:fillRect/>
          </a:stretch>
        </p:blipFill>
        <p:spPr>
          <a:xfrm>
            <a:off x="129730" y="1247776"/>
            <a:ext cx="7144154" cy="4018586"/>
          </a:xfrm>
          <a:prstGeom prst="rect">
            <a:avLst/>
          </a:prstGeom>
        </p:spPr>
      </p:pic>
    </p:spTree>
    <p:extLst>
      <p:ext uri="{BB962C8B-B14F-4D97-AF65-F5344CB8AC3E}">
        <p14:creationId xmlns:p14="http://schemas.microsoft.com/office/powerpoint/2010/main" val="108518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sign with white text&#10;&#10;Description automatically generated">
            <a:extLst>
              <a:ext uri="{FF2B5EF4-FFF2-40B4-BE49-F238E27FC236}">
                <a16:creationId xmlns:a16="http://schemas.microsoft.com/office/drawing/2014/main" id="{2A2657FD-1F39-014D-96F0-AF65C8FBE61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493559" y="938668"/>
            <a:ext cx="1607578" cy="1224438"/>
          </a:xfrm>
          <a:prstGeom prst="rect">
            <a:avLst/>
          </a:prstGeom>
        </p:spPr>
      </p:pic>
      <p:pic>
        <p:nvPicPr>
          <p:cNvPr id="2" name="Online Media 1" descr="Hiltonâs 2030 Travel with Purpose Goals">
            <a:hlinkClick r:id="" action="ppaction://media"/>
            <a:extLst>
              <a:ext uri="{FF2B5EF4-FFF2-40B4-BE49-F238E27FC236}">
                <a16:creationId xmlns:a16="http://schemas.microsoft.com/office/drawing/2014/main" id="{D7BF8899-CD2F-5F41-8CC7-2B3E5A1F43DB}"/>
              </a:ext>
            </a:extLst>
          </p:cNvPr>
          <p:cNvPicPr>
            <a:picLocks noRot="1" noChangeAspect="1"/>
          </p:cNvPicPr>
          <p:nvPr>
            <a:videoFile r:link="rId1"/>
          </p:nvPr>
        </p:nvPicPr>
        <p:blipFill>
          <a:blip r:embed="rId6"/>
          <a:stretch>
            <a:fillRect/>
          </a:stretch>
        </p:blipFill>
        <p:spPr>
          <a:xfrm>
            <a:off x="122058" y="1200151"/>
            <a:ext cx="7249727" cy="4077971"/>
          </a:xfrm>
          <a:prstGeom prst="rect">
            <a:avLst/>
          </a:prstGeom>
        </p:spPr>
      </p:pic>
    </p:spTree>
    <p:extLst>
      <p:ext uri="{BB962C8B-B14F-4D97-AF65-F5344CB8AC3E}">
        <p14:creationId xmlns:p14="http://schemas.microsoft.com/office/powerpoint/2010/main" val="814377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BEE31-0655-C7F2-0414-A88D179A1878}"/>
              </a:ext>
            </a:extLst>
          </p:cNvPr>
          <p:cNvSpPr>
            <a:spLocks noGrp="1"/>
          </p:cNvSpPr>
          <p:nvPr>
            <p:ph type="title"/>
          </p:nvPr>
        </p:nvSpPr>
        <p:spPr>
          <a:xfrm>
            <a:off x="102469" y="267990"/>
            <a:ext cx="7886700" cy="1325563"/>
          </a:xfrm>
        </p:spPr>
        <p:txBody>
          <a:bodyPr/>
          <a:lstStyle/>
          <a:p>
            <a:r>
              <a:rPr lang="en-US" sz="3200" b="1" dirty="0"/>
              <a:t>Hilton’s Environmental, Social and Governance (ESG) strategy and performance. (Hilton, 2021)</a:t>
            </a:r>
            <a:endParaRPr lang="en-GB" sz="3200" b="1" dirty="0"/>
          </a:p>
        </p:txBody>
      </p:sp>
      <p:pic>
        <p:nvPicPr>
          <p:cNvPr id="6" name="Content Placeholder 5">
            <a:extLst>
              <a:ext uri="{FF2B5EF4-FFF2-40B4-BE49-F238E27FC236}">
                <a16:creationId xmlns:a16="http://schemas.microsoft.com/office/drawing/2014/main" id="{B3B0347A-CDE7-5746-6FA6-D10491DDF3A8}"/>
              </a:ext>
            </a:extLst>
          </p:cNvPr>
          <p:cNvPicPr>
            <a:picLocks noGrp="1" noChangeAspect="1"/>
          </p:cNvPicPr>
          <p:nvPr>
            <p:ph idx="1"/>
          </p:nvPr>
        </p:nvPicPr>
        <p:blipFill>
          <a:blip r:embed="rId3"/>
          <a:stretch>
            <a:fillRect/>
          </a:stretch>
        </p:blipFill>
        <p:spPr>
          <a:xfrm>
            <a:off x="628650" y="1232982"/>
            <a:ext cx="7360519" cy="4686350"/>
          </a:xfrm>
        </p:spPr>
      </p:pic>
      <p:pic>
        <p:nvPicPr>
          <p:cNvPr id="4" name="Picture 3" descr="A black sign with white text&#10;&#10;Description automatically generated">
            <a:extLst>
              <a:ext uri="{FF2B5EF4-FFF2-40B4-BE49-F238E27FC236}">
                <a16:creationId xmlns:a16="http://schemas.microsoft.com/office/drawing/2014/main" id="{D88583D9-A207-0E51-807A-EE9216778C4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19510" y="146690"/>
            <a:ext cx="1222021" cy="930772"/>
          </a:xfrm>
          <a:prstGeom prst="rect">
            <a:avLst/>
          </a:prstGeom>
        </p:spPr>
      </p:pic>
    </p:spTree>
    <p:extLst>
      <p:ext uri="{BB962C8B-B14F-4D97-AF65-F5344CB8AC3E}">
        <p14:creationId xmlns:p14="http://schemas.microsoft.com/office/powerpoint/2010/main" val="2050916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A427-B88D-A41D-EFA4-1FD660685619}"/>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D3CFDC6C-3A28-B4D7-6B10-F72449381D3D}"/>
              </a:ext>
            </a:extLst>
          </p:cNvPr>
          <p:cNvPicPr>
            <a:picLocks noChangeAspect="1"/>
          </p:cNvPicPr>
          <p:nvPr/>
        </p:nvPicPr>
        <p:blipFill>
          <a:blip r:embed="rId3"/>
          <a:stretch>
            <a:fillRect/>
          </a:stretch>
        </p:blipFill>
        <p:spPr>
          <a:xfrm>
            <a:off x="0" y="0"/>
            <a:ext cx="9144000" cy="5803866"/>
          </a:xfrm>
          <a:prstGeom prst="rect">
            <a:avLst/>
          </a:prstGeom>
        </p:spPr>
      </p:pic>
    </p:spTree>
    <p:extLst>
      <p:ext uri="{BB962C8B-B14F-4D97-AF65-F5344CB8AC3E}">
        <p14:creationId xmlns:p14="http://schemas.microsoft.com/office/powerpoint/2010/main" val="1295286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6489C-89ED-F622-B3DB-2F9268867BA5}"/>
              </a:ext>
            </a:extLst>
          </p:cNvPr>
          <p:cNvPicPr>
            <a:picLocks noChangeAspect="1"/>
          </p:cNvPicPr>
          <p:nvPr/>
        </p:nvPicPr>
        <p:blipFill>
          <a:blip r:embed="rId3"/>
          <a:stretch>
            <a:fillRect/>
          </a:stretch>
        </p:blipFill>
        <p:spPr>
          <a:xfrm>
            <a:off x="82282" y="1285034"/>
            <a:ext cx="8979435" cy="4287931"/>
          </a:xfrm>
          <a:prstGeom prst="rect">
            <a:avLst/>
          </a:prstGeom>
        </p:spPr>
      </p:pic>
    </p:spTree>
    <p:extLst>
      <p:ext uri="{BB962C8B-B14F-4D97-AF65-F5344CB8AC3E}">
        <p14:creationId xmlns:p14="http://schemas.microsoft.com/office/powerpoint/2010/main" val="23430577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655" y="2043803"/>
            <a:ext cx="7642689"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31641D3E-E33C-9ACC-1ED5-54A87FE5D50E}"/>
              </a:ext>
            </a:extLst>
          </p:cNvPr>
          <p:cNvPicPr>
            <a:picLocks noChangeAspect="1"/>
          </p:cNvPicPr>
          <p:nvPr/>
        </p:nvPicPr>
        <p:blipFill>
          <a:blip r:embed="rId3"/>
          <a:stretch>
            <a:fillRect/>
          </a:stretch>
        </p:blipFill>
        <p:spPr>
          <a:xfrm>
            <a:off x="362329" y="2706012"/>
            <a:ext cx="2561907" cy="24802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F08CDC91-3EB5-69DD-418F-15D56FE138DE}"/>
              </a:ext>
            </a:extLst>
          </p:cNvPr>
          <p:cNvPicPr>
            <a:picLocks noChangeAspect="1"/>
          </p:cNvPicPr>
          <p:nvPr/>
        </p:nvPicPr>
        <p:blipFill>
          <a:blip r:embed="rId4"/>
          <a:stretch>
            <a:fillRect/>
          </a:stretch>
        </p:blipFill>
        <p:spPr>
          <a:xfrm>
            <a:off x="2815430" y="236640"/>
            <a:ext cx="3513138" cy="1644650"/>
          </a:xfrm>
          <a:prstGeom prst="rect">
            <a:avLst/>
          </a:prstGeom>
        </p:spPr>
      </p:pic>
      <p:pic>
        <p:nvPicPr>
          <p:cNvPr id="5" name="Content Placeholder 4">
            <a:extLst>
              <a:ext uri="{FF2B5EF4-FFF2-40B4-BE49-F238E27FC236}">
                <a16:creationId xmlns:a16="http://schemas.microsoft.com/office/drawing/2014/main" id="{423CD928-8C3D-042F-E729-714974952DBE}"/>
              </a:ext>
            </a:extLst>
          </p:cNvPr>
          <p:cNvPicPr>
            <a:picLocks noGrp="1" noChangeAspect="1"/>
          </p:cNvPicPr>
          <p:nvPr>
            <p:ph idx="1"/>
          </p:nvPr>
        </p:nvPicPr>
        <p:blipFill>
          <a:blip r:embed="rId5"/>
          <a:stretch>
            <a:fillRect/>
          </a:stretch>
        </p:blipFill>
        <p:spPr>
          <a:xfrm>
            <a:off x="3339148" y="2545723"/>
            <a:ext cx="5577840" cy="302458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185948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CD3B2AB1-DE30-1099-A9F4-4269CDF4272D}"/>
              </a:ext>
            </a:extLst>
          </p:cNvPr>
          <p:cNvPicPr>
            <a:picLocks noGrp="1" noChangeAspect="1"/>
          </p:cNvPicPr>
          <p:nvPr>
            <p:ph idx="1"/>
          </p:nvPr>
        </p:nvPicPr>
        <p:blipFill>
          <a:blip r:embed="rId3"/>
          <a:stretch>
            <a:fillRect/>
          </a:stretch>
        </p:blipFill>
        <p:spPr>
          <a:xfrm>
            <a:off x="329226" y="1690690"/>
            <a:ext cx="2703701" cy="358106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Content Placeholder 4">
            <a:extLst>
              <a:ext uri="{FF2B5EF4-FFF2-40B4-BE49-F238E27FC236}">
                <a16:creationId xmlns:a16="http://schemas.microsoft.com/office/drawing/2014/main" id="{67E54D5B-1461-100A-D2E0-2E7E113E88D8}"/>
              </a:ext>
            </a:extLst>
          </p:cNvPr>
          <p:cNvPicPr>
            <a:picLocks noChangeAspect="1"/>
          </p:cNvPicPr>
          <p:nvPr/>
        </p:nvPicPr>
        <p:blipFill>
          <a:blip r:embed="rId4"/>
          <a:stretch>
            <a:fillRect/>
          </a:stretch>
        </p:blipFill>
        <p:spPr>
          <a:xfrm>
            <a:off x="3445002" y="2164163"/>
            <a:ext cx="5698998" cy="25296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itle 1">
            <a:extLst>
              <a:ext uri="{FF2B5EF4-FFF2-40B4-BE49-F238E27FC236}">
                <a16:creationId xmlns:a16="http://schemas.microsoft.com/office/drawing/2014/main" id="{C2A77A36-B5B9-47F4-EA62-E22E84D6AB74}"/>
              </a:ext>
            </a:extLst>
          </p:cNvPr>
          <p:cNvSpPr>
            <a:spLocks noGrp="1"/>
          </p:cNvSpPr>
          <p:nvPr>
            <p:ph type="title"/>
          </p:nvPr>
        </p:nvSpPr>
        <p:spPr>
          <a:xfrm>
            <a:off x="628650" y="365127"/>
            <a:ext cx="7886700" cy="1325563"/>
          </a:xfrm>
        </p:spPr>
        <p:txBody>
          <a:bodyPr/>
          <a:lstStyle/>
          <a:p>
            <a:pPr algn="ctr"/>
            <a:r>
              <a:rPr lang="en-GB" sz="4800" b="1" dirty="0"/>
              <a:t>Red Carnation Sustainability</a:t>
            </a:r>
            <a:endParaRPr lang="en-GB" b="1" dirty="0"/>
          </a:p>
        </p:txBody>
      </p:sp>
    </p:spTree>
    <p:extLst>
      <p:ext uri="{BB962C8B-B14F-4D97-AF65-F5344CB8AC3E}">
        <p14:creationId xmlns:p14="http://schemas.microsoft.com/office/powerpoint/2010/main" val="3235540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Qatar's green hotels - Building A Better Future">
            <a:hlinkClick r:id="" action="ppaction://media"/>
            <a:extLst>
              <a:ext uri="{FF2B5EF4-FFF2-40B4-BE49-F238E27FC236}">
                <a16:creationId xmlns:a16="http://schemas.microsoft.com/office/drawing/2014/main" id="{F1E4190F-D7CB-8A66-EEA2-699B7BEFDD5B}"/>
              </a:ext>
            </a:extLst>
          </p:cNvPr>
          <p:cNvPicPr>
            <a:picLocks noRot="1" noChangeAspect="1"/>
          </p:cNvPicPr>
          <p:nvPr>
            <a:videoFile r:link="rId1"/>
          </p:nvPr>
        </p:nvPicPr>
        <p:blipFill>
          <a:blip r:embed="rId4"/>
          <a:stretch>
            <a:fillRect/>
          </a:stretch>
        </p:blipFill>
        <p:spPr>
          <a:xfrm>
            <a:off x="461650" y="1106652"/>
            <a:ext cx="8220699" cy="4644695"/>
          </a:xfrm>
          <a:prstGeom prst="rect">
            <a:avLst/>
          </a:prstGeom>
        </p:spPr>
      </p:pic>
    </p:spTree>
    <p:extLst>
      <p:ext uri="{BB962C8B-B14F-4D97-AF65-F5344CB8AC3E}">
        <p14:creationId xmlns:p14="http://schemas.microsoft.com/office/powerpoint/2010/main" val="3233144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29659C5-928D-1746-A5B8-89982B505F2F}"/>
              </a:ext>
            </a:extLst>
          </p:cNvPr>
          <p:cNvPicPr>
            <a:picLocks noGrp="1" noChangeAspect="1"/>
          </p:cNvPicPr>
          <p:nvPr>
            <p:ph idx="1"/>
          </p:nvPr>
        </p:nvPicPr>
        <p:blipFill>
          <a:blip r:embed="rId3"/>
          <a:stretch>
            <a:fillRect/>
          </a:stretch>
        </p:blipFill>
        <p:spPr>
          <a:xfrm>
            <a:off x="628650" y="1531540"/>
            <a:ext cx="7886700" cy="4351338"/>
          </a:xfrm>
        </p:spPr>
      </p:pic>
      <p:sp>
        <p:nvSpPr>
          <p:cNvPr id="6" name="TextBox 5">
            <a:extLst>
              <a:ext uri="{FF2B5EF4-FFF2-40B4-BE49-F238E27FC236}">
                <a16:creationId xmlns:a16="http://schemas.microsoft.com/office/drawing/2014/main" id="{3DFF06C2-3079-9D48-81A8-CC1E074BEF67}"/>
              </a:ext>
            </a:extLst>
          </p:cNvPr>
          <p:cNvSpPr txBox="1"/>
          <p:nvPr/>
        </p:nvSpPr>
        <p:spPr>
          <a:xfrm>
            <a:off x="8172450" y="1098378"/>
            <a:ext cx="1736048" cy="230832"/>
          </a:xfrm>
          <a:prstGeom prst="rect">
            <a:avLst/>
          </a:prstGeom>
          <a:noFill/>
        </p:spPr>
        <p:txBody>
          <a:bodyPr wrap="square" rtlCol="0">
            <a:spAutoFit/>
          </a:bodyPr>
          <a:lstStyle/>
          <a:p>
            <a:r>
              <a:rPr lang="en-GB" sz="900" dirty="0">
                <a:hlinkClick r:id="rId4">
                  <a:extLst>
                    <a:ext uri="{A12FA001-AC4F-418D-AE19-62706E023703}">
                      <ahyp:hlinkClr xmlns:ahyp="http://schemas.microsoft.com/office/drawing/2018/hyperlinkcolor" val="tx"/>
                    </a:ext>
                  </a:extLst>
                </a:hlinkClick>
              </a:rPr>
              <a:t>Click here</a:t>
            </a:r>
            <a:endParaRPr lang="en-GB" sz="900" dirty="0"/>
          </a:p>
        </p:txBody>
      </p:sp>
      <p:pic>
        <p:nvPicPr>
          <p:cNvPr id="7" name="Graphic 6" descr="Web design outline">
            <a:extLst>
              <a:ext uri="{FF2B5EF4-FFF2-40B4-BE49-F238E27FC236}">
                <a16:creationId xmlns:a16="http://schemas.microsoft.com/office/drawing/2014/main" id="{9E4D23DD-2E1F-1F4A-AB5C-A9F3E50655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72450" y="441081"/>
            <a:ext cx="685800" cy="685800"/>
          </a:xfrm>
          <a:prstGeom prst="rect">
            <a:avLst/>
          </a:prstGeom>
        </p:spPr>
      </p:pic>
    </p:spTree>
    <p:extLst>
      <p:ext uri="{BB962C8B-B14F-4D97-AF65-F5344CB8AC3E}">
        <p14:creationId xmlns:p14="http://schemas.microsoft.com/office/powerpoint/2010/main" val="35475700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4CA0-0368-CE8F-E892-2F7F77370D8C}"/>
              </a:ext>
            </a:extLst>
          </p:cNvPr>
          <p:cNvSpPr>
            <a:spLocks noGrp="1"/>
          </p:cNvSpPr>
          <p:nvPr>
            <p:ph type="title"/>
          </p:nvPr>
        </p:nvSpPr>
        <p:spPr>
          <a:xfrm>
            <a:off x="3724073" y="1329201"/>
            <a:ext cx="4939868" cy="964620"/>
          </a:xfrm>
        </p:spPr>
        <p:txBody>
          <a:bodyPr anchor="b">
            <a:normAutofit/>
          </a:bodyPr>
          <a:lstStyle/>
          <a:p>
            <a:pPr algn="ctr"/>
            <a:r>
              <a:rPr lang="en-US" sz="4800" b="1" dirty="0"/>
              <a:t>Group Discussion</a:t>
            </a:r>
            <a:endParaRPr lang="en-GB" sz="4800" b="1" dirty="0"/>
          </a:p>
        </p:txBody>
      </p:sp>
      <p:sp>
        <p:nvSpPr>
          <p:cNvPr id="3" name="Content Placeholder 2">
            <a:extLst>
              <a:ext uri="{FF2B5EF4-FFF2-40B4-BE49-F238E27FC236}">
                <a16:creationId xmlns:a16="http://schemas.microsoft.com/office/drawing/2014/main" id="{6DF644DC-B59D-E4EB-5824-2EC6CBB064A9}"/>
              </a:ext>
            </a:extLst>
          </p:cNvPr>
          <p:cNvSpPr>
            <a:spLocks noGrp="1"/>
          </p:cNvSpPr>
          <p:nvPr>
            <p:ph idx="1"/>
          </p:nvPr>
        </p:nvSpPr>
        <p:spPr>
          <a:xfrm>
            <a:off x="3724074" y="2686051"/>
            <a:ext cx="4939867" cy="2839064"/>
          </a:xfrm>
        </p:spPr>
        <p:txBody>
          <a:bodyPr>
            <a:normAutofit/>
          </a:bodyPr>
          <a:lstStyle/>
          <a:p>
            <a:pPr marL="0" indent="0">
              <a:buNone/>
            </a:pPr>
            <a:r>
              <a:rPr lang="en-GB" sz="1800" dirty="0"/>
              <a:t>What are the common themes between all the CSR strategies that we have explored? </a:t>
            </a:r>
          </a:p>
          <a:p>
            <a:pPr marL="0" indent="0">
              <a:buNone/>
            </a:pPr>
            <a:endParaRPr lang="en-GB" sz="1800" dirty="0"/>
          </a:p>
          <a:p>
            <a:pPr marL="0" indent="0">
              <a:buNone/>
            </a:pPr>
            <a:r>
              <a:rPr lang="en-GB" sz="1800" dirty="0"/>
              <a:t>Which CSR strategy appealed to you? </a:t>
            </a:r>
          </a:p>
          <a:p>
            <a:pPr marL="0" indent="0">
              <a:buNone/>
            </a:pPr>
            <a:endParaRPr lang="en-GB" sz="1800" dirty="0"/>
          </a:p>
          <a:p>
            <a:pPr marL="0" indent="0">
              <a:buNone/>
            </a:pPr>
            <a:r>
              <a:rPr lang="en-GB" sz="1800" dirty="0"/>
              <a:t>Can you share any other examples?</a:t>
            </a:r>
          </a:p>
        </p:txBody>
      </p:sp>
      <p:pic>
        <p:nvPicPr>
          <p:cNvPr id="5" name="Content Placeholder 4">
            <a:extLst>
              <a:ext uri="{FF2B5EF4-FFF2-40B4-BE49-F238E27FC236}">
                <a16:creationId xmlns:a16="http://schemas.microsoft.com/office/drawing/2014/main" id="{D60F71D8-BD45-D2D2-7D6A-1F6867C094F9}"/>
              </a:ext>
            </a:extLst>
          </p:cNvPr>
          <p:cNvPicPr>
            <a:picLocks noChangeAspect="1"/>
          </p:cNvPicPr>
          <p:nvPr/>
        </p:nvPicPr>
        <p:blipFill>
          <a:blip r:embed="rId3"/>
          <a:stretch>
            <a:fillRect/>
          </a:stretch>
        </p:blipFill>
        <p:spPr>
          <a:xfrm>
            <a:off x="-367599" y="857251"/>
            <a:ext cx="4178300" cy="4178300"/>
          </a:xfrm>
          <a:prstGeom prst="rect">
            <a:avLst/>
          </a:prstGeom>
        </p:spPr>
      </p:pic>
    </p:spTree>
    <p:extLst>
      <p:ext uri="{BB962C8B-B14F-4D97-AF65-F5344CB8AC3E}">
        <p14:creationId xmlns:p14="http://schemas.microsoft.com/office/powerpoint/2010/main" val="1065296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1614487" y="273144"/>
            <a:ext cx="6207340" cy="962532"/>
          </a:xfrm>
        </p:spPr>
        <p:txBody>
          <a:bodyPr>
            <a:normAutofit/>
          </a:bodyPr>
          <a:lstStyle/>
          <a:p>
            <a:pPr algn="ctr"/>
            <a:r>
              <a:rPr lang="en-GB" sz="4800"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5089" y="1287612"/>
            <a:ext cx="7613822" cy="42827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0878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66604-549C-5258-1673-B123F0173B4D}"/>
              </a:ext>
            </a:extLst>
          </p:cNvPr>
          <p:cNvSpPr>
            <a:spLocks noGrp="1"/>
          </p:cNvSpPr>
          <p:nvPr>
            <p:ph type="title"/>
          </p:nvPr>
        </p:nvSpPr>
        <p:spPr/>
        <p:txBody>
          <a:bodyPr/>
          <a:lstStyle/>
          <a:p>
            <a:pPr algn="ctr"/>
            <a:r>
              <a:rPr lang="en-GB" sz="4800" b="1" dirty="0"/>
              <a:t>Antarctic Sustainable Tourism </a:t>
            </a:r>
          </a:p>
        </p:txBody>
      </p:sp>
      <p:pic>
        <p:nvPicPr>
          <p:cNvPr id="4" name="Online Media 3" title="Can tourism help save the ecosystem in Antarctica - BBC News - 3rd April 2022">
            <a:hlinkClick r:id="" action="ppaction://media"/>
            <a:extLst>
              <a:ext uri="{FF2B5EF4-FFF2-40B4-BE49-F238E27FC236}">
                <a16:creationId xmlns:a16="http://schemas.microsoft.com/office/drawing/2014/main" id="{75CAFEF2-039F-BF1F-B435-07AAEE544D3E}"/>
              </a:ext>
            </a:extLst>
          </p:cNvPr>
          <p:cNvPicPr>
            <a:picLocks noGrp="1" noRot="1" noChangeAspect="1"/>
          </p:cNvPicPr>
          <p:nvPr>
            <p:ph idx="1"/>
            <a:videoFile r:link="rId1"/>
          </p:nvPr>
        </p:nvPicPr>
        <p:blipFill>
          <a:blip r:embed="rId4"/>
          <a:stretch>
            <a:fillRect/>
          </a:stretch>
        </p:blipFill>
        <p:spPr>
          <a:xfrm>
            <a:off x="722313" y="1825625"/>
            <a:ext cx="7700962" cy="4351338"/>
          </a:xfrm>
          <a:prstGeom prst="rect">
            <a:avLst/>
          </a:prstGeom>
        </p:spPr>
      </p:pic>
    </p:spTree>
    <p:extLst>
      <p:ext uri="{BB962C8B-B14F-4D97-AF65-F5344CB8AC3E}">
        <p14:creationId xmlns:p14="http://schemas.microsoft.com/office/powerpoint/2010/main" val="104027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idx="4294967295"/>
          </p:nvPr>
        </p:nvSpPr>
        <p:spPr>
          <a:xfrm>
            <a:off x="264679" y="386209"/>
            <a:ext cx="6070600" cy="817562"/>
          </a:xfrm>
        </p:spPr>
        <p:txBody>
          <a:bodyPr vert="horz" lIns="51435" tIns="25718" rIns="51435" bIns="25718" rtlCol="0" anchor="ctr">
            <a:noAutofit/>
          </a:bodyPr>
          <a:lstStyle/>
          <a:p>
            <a:pPr algn="ctr">
              <a:lnSpc>
                <a:spcPct val="90000"/>
              </a:lnSpc>
            </a:pPr>
            <a:r>
              <a:rPr lang="en-US" sz="405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4294967295"/>
          </p:nvPr>
        </p:nvSpPr>
        <p:spPr>
          <a:xfrm>
            <a:off x="6278802" y="1772837"/>
            <a:ext cx="2768252" cy="3521440"/>
          </a:xfrm>
        </p:spPr>
        <p:txBody>
          <a:bodyPr vert="horz" lIns="51435" tIns="25718" rIns="51435" bIns="25718" rtlCol="0" anchor="ctr">
            <a:normAutofit fontScale="25000" lnSpcReduction="20000"/>
          </a:bodyPr>
          <a:lstStyle/>
          <a:p>
            <a:pPr marL="385763" indent="-385763" algn="ctr">
              <a:buFont typeface="+mj-lt"/>
              <a:buAutoNum type="arabicPeriod"/>
            </a:pPr>
            <a:endParaRPr lang="en-GB" sz="5600" dirty="0"/>
          </a:p>
          <a:p>
            <a:pPr marL="385763" indent="-385763" algn="ctr">
              <a:buFont typeface="+mj-lt"/>
              <a:buAutoNum type="arabicPeriod"/>
            </a:pPr>
            <a:endParaRPr lang="en-GB" sz="5600" dirty="0"/>
          </a:p>
          <a:p>
            <a:pPr marL="0" indent="0" algn="ctr">
              <a:buNone/>
            </a:pPr>
            <a:r>
              <a:rPr lang="en-GB" sz="11200" dirty="0"/>
              <a:t>What are your thoughts of Antarctic Tourism?</a:t>
            </a:r>
          </a:p>
          <a:p>
            <a:pPr marL="0" indent="0" algn="ctr">
              <a:buNone/>
            </a:pPr>
            <a:endParaRPr lang="en-GB" sz="11200" dirty="0"/>
          </a:p>
          <a:p>
            <a:pPr marL="0" indent="0" algn="ctr">
              <a:buNone/>
            </a:pPr>
            <a:r>
              <a:rPr lang="en-GB" sz="11200" dirty="0"/>
              <a:t>Would you say it is sustainable or damaging?</a:t>
            </a:r>
          </a:p>
          <a:p>
            <a:pPr marL="0" indent="0" algn="ctr">
              <a:buNone/>
            </a:pPr>
            <a:endParaRPr lang="en-GB" sz="11200" dirty="0"/>
          </a:p>
          <a:p>
            <a:pPr marL="0" indent="0" algn="ctr">
              <a:buNone/>
            </a:pPr>
            <a:r>
              <a:rPr lang="en-GB" sz="11200" dirty="0"/>
              <a:t>Could visiting colder climates become an emerging trend?</a:t>
            </a:r>
          </a:p>
          <a:p>
            <a:pPr marL="0" indent="0">
              <a:buNone/>
            </a:pPr>
            <a:endParaRPr lang="en-GB" sz="4050" dirty="0"/>
          </a:p>
          <a:p>
            <a:pPr marL="0" indent="0">
              <a:buNone/>
            </a:pPr>
            <a:endParaRPr lang="en-GB" sz="405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21156" y="1563723"/>
            <a:ext cx="5957646" cy="3351177"/>
          </a:xfrm>
          <a:prstGeom prst="ellipse">
            <a:avLst/>
          </a:prstGeom>
          <a:ln>
            <a:noFill/>
          </a:ln>
          <a:effectLst>
            <a:softEdge rad="112500"/>
          </a:effectLst>
        </p:spPr>
      </p:pic>
    </p:spTree>
    <p:extLst>
      <p:ext uri="{BB962C8B-B14F-4D97-AF65-F5344CB8AC3E}">
        <p14:creationId xmlns:p14="http://schemas.microsoft.com/office/powerpoint/2010/main" val="84055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2" restart="whenNotActive" fill="hold" evtFilter="cancelBubble" nodeType="interactiveSeq">
                <p:stCondLst>
                  <p:cond evt="onClick" delay="0">
                    <p:tgtEl>
                      <p:spTgt spid="4"/>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4"/>
                                        </p:tgtEl>
                                      </p:cBhvr>
                                    </p:cmd>
                                  </p:childTnLst>
                                </p:cTn>
                              </p:par>
                            </p:childTnLst>
                          </p:cTn>
                        </p:par>
                      </p:childTnLst>
                    </p:cTn>
                  </p:par>
                </p:childTnLst>
              </p:cTn>
              <p:nextCondLst>
                <p:cond evt="onClick" delay="0">
                  <p:tgtEl>
                    <p:spTgt spid="4"/>
                  </p:tgtEl>
                </p:cond>
              </p:nextCondLst>
            </p:seq>
            <p:video>
              <p:cMediaNode vol="80000" mute="1">
                <p:cTn id="27" repeatCount="indefinite" fill="hold" display="0">
                  <p:stCondLst>
                    <p:cond delay="indefinite"/>
                  </p:stCondLst>
                </p:cTn>
                <p:tgtEl>
                  <p:spTgt spid="4"/>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D3A2E14-4382-AB09-580A-80C156F466F1}"/>
              </a:ext>
            </a:extLst>
          </p:cNvPr>
          <p:cNvSpPr txBox="1"/>
          <p:nvPr/>
        </p:nvSpPr>
        <p:spPr>
          <a:xfrm>
            <a:off x="1115617" y="260648"/>
            <a:ext cx="7704856" cy="830997"/>
          </a:xfrm>
          <a:prstGeom prst="rect">
            <a:avLst/>
          </a:prstGeom>
          <a:noFill/>
        </p:spPr>
        <p:txBody>
          <a:bodyPr wrap="square" rtlCol="0">
            <a:spAutoFit/>
          </a:bodyPr>
          <a:lstStyle/>
          <a:p>
            <a:r>
              <a:rPr lang="en-GB" sz="4800" dirty="0"/>
              <a:t>Test your understanding!</a:t>
            </a:r>
            <a:endParaRPr lang="en-GB" sz="1600" dirty="0"/>
          </a:p>
        </p:txBody>
      </p:sp>
      <p:pic>
        <p:nvPicPr>
          <p:cNvPr id="4" name="Picture 3">
            <a:extLst>
              <a:ext uri="{FF2B5EF4-FFF2-40B4-BE49-F238E27FC236}">
                <a16:creationId xmlns:a16="http://schemas.microsoft.com/office/drawing/2014/main" id="{DEEFF270-2465-D738-60B6-74BFE0C75EE2}"/>
              </a:ext>
            </a:extLst>
          </p:cNvPr>
          <p:cNvPicPr>
            <a:picLocks noChangeAspect="1"/>
          </p:cNvPicPr>
          <p:nvPr/>
        </p:nvPicPr>
        <p:blipFill>
          <a:blip r:embed="rId3"/>
          <a:stretch>
            <a:fillRect/>
          </a:stretch>
        </p:blipFill>
        <p:spPr>
          <a:xfrm>
            <a:off x="273910" y="1156794"/>
            <a:ext cx="8596180" cy="4544412"/>
          </a:xfrm>
          <a:prstGeom prst="rect">
            <a:avLst/>
          </a:prstGeom>
        </p:spPr>
      </p:pic>
    </p:spTree>
    <p:extLst>
      <p:ext uri="{BB962C8B-B14F-4D97-AF65-F5344CB8AC3E}">
        <p14:creationId xmlns:p14="http://schemas.microsoft.com/office/powerpoint/2010/main" val="171597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idx="4294967295"/>
          </p:nvPr>
        </p:nvSpPr>
        <p:spPr>
          <a:xfrm>
            <a:off x="457200" y="218209"/>
            <a:ext cx="6681354" cy="916797"/>
          </a:xfrm>
          <a:prstGeom prst="rect">
            <a:avLst/>
          </a:prstGeom>
        </p:spPr>
        <p:txBody>
          <a:bodyPr anchor="b">
            <a:normAutofit/>
          </a:bodyPr>
          <a:lstStyle/>
          <a:p>
            <a:pPr algn="ctr"/>
            <a:r>
              <a:rPr lang="en-GB" sz="48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4294967295"/>
          </p:nvPr>
        </p:nvSpPr>
        <p:spPr>
          <a:xfrm>
            <a:off x="7342188" y="2055813"/>
            <a:ext cx="1801812" cy="2524125"/>
          </a:xfrm>
          <a:prstGeom prst="rect">
            <a:avLst/>
          </a:prstGeom>
        </p:spPr>
        <p:txBody>
          <a:bodyPr anchor="t">
            <a:normAutofit/>
          </a:bodyPr>
          <a:lstStyle/>
          <a:p>
            <a:pPr lvl="0"/>
            <a:endParaRPr lang="en-GB" sz="1500" dirty="0"/>
          </a:p>
          <a:p>
            <a:pPr lvl="0"/>
            <a:endParaRPr lang="en-US" sz="1500" dirty="0"/>
          </a:p>
          <a:p>
            <a:pPr marL="0" indent="0">
              <a:buNone/>
            </a:pPr>
            <a:endParaRPr lang="en-GB" sz="1200" dirty="0"/>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38991" y="1564303"/>
            <a:ext cx="6234926" cy="3507144"/>
          </a:xfrm>
          <a:prstGeom prst="roundRect">
            <a:avLst>
              <a:gd name="adj" fmla="val 5439"/>
            </a:avLst>
          </a:prstGeom>
          <a:ln>
            <a:noFill/>
          </a:ln>
          <a:effectLst>
            <a:innerShdw blurRad="114300" dist="50800">
              <a:srgbClr val="000000">
                <a:alpha val="0"/>
              </a:srgbClr>
            </a:innerShdw>
          </a:effectLst>
        </p:spPr>
      </p:pic>
      <p:sp>
        <p:nvSpPr>
          <p:cNvPr id="4" name="TextBox 3">
            <a:extLst>
              <a:ext uri="{FF2B5EF4-FFF2-40B4-BE49-F238E27FC236}">
                <a16:creationId xmlns:a16="http://schemas.microsoft.com/office/drawing/2014/main" id="{DAE52355-9103-596A-586E-8E20A03AE0ED}"/>
              </a:ext>
            </a:extLst>
          </p:cNvPr>
          <p:cNvSpPr txBox="1"/>
          <p:nvPr/>
        </p:nvSpPr>
        <p:spPr>
          <a:xfrm>
            <a:off x="6603423" y="1135006"/>
            <a:ext cx="2457450" cy="4939814"/>
          </a:xfrm>
          <a:prstGeom prst="rect">
            <a:avLst/>
          </a:prstGeom>
          <a:noFill/>
        </p:spPr>
        <p:txBody>
          <a:bodyPr wrap="square" rtlCol="0">
            <a:spAutoFit/>
          </a:bodyPr>
          <a:lstStyle/>
          <a:p>
            <a:pPr marL="214313" indent="-214313">
              <a:buFontTx/>
              <a:buChar char="-"/>
            </a:pPr>
            <a:endParaRPr lang="en-GB" sz="1350" dirty="0"/>
          </a:p>
          <a:p>
            <a:pPr marL="457200" indent="-457200">
              <a:buFont typeface="Arial" panose="020B0604020202020204" pitchFamily="34" charset="0"/>
              <a:buChar char="•"/>
            </a:pPr>
            <a:r>
              <a:rPr lang="en-GB" sz="2400" dirty="0"/>
              <a:t>Develop an understanding of sustainability</a:t>
            </a:r>
          </a:p>
          <a:p>
            <a:pPr marL="457200" indent="-457200">
              <a:buFont typeface="+mj-lt"/>
              <a:buAutoNum type="arabicPeriod"/>
            </a:pPr>
            <a:endParaRPr lang="en-GB" sz="2400" dirty="0"/>
          </a:p>
          <a:p>
            <a:pPr marL="457200" indent="-457200">
              <a:buFont typeface="Arial" panose="020B0604020202020204" pitchFamily="34" charset="0"/>
              <a:buChar char="•"/>
            </a:pPr>
            <a:r>
              <a:rPr lang="en-GB" sz="2400" dirty="0"/>
              <a:t>Review CSR </a:t>
            </a:r>
          </a:p>
          <a:p>
            <a:pPr marL="457200" indent="-457200">
              <a:buFont typeface="+mj-lt"/>
              <a:buAutoNum type="arabicPeriod"/>
            </a:pPr>
            <a:endParaRPr lang="en-GB" sz="2400" dirty="0"/>
          </a:p>
          <a:p>
            <a:pPr marL="457200" indent="-457200">
              <a:buFont typeface="Arial" panose="020B0604020202020204" pitchFamily="34" charset="0"/>
              <a:buChar char="•"/>
            </a:pPr>
            <a:r>
              <a:rPr lang="en-GB" sz="2400" dirty="0"/>
              <a:t>Look how sustainability is applied to hotels and the industry</a:t>
            </a:r>
          </a:p>
          <a:p>
            <a:endParaRPr lang="en-GB" sz="1350" dirty="0"/>
          </a:p>
        </p:txBody>
      </p:sp>
    </p:spTree>
    <p:extLst>
      <p:ext uri="{BB962C8B-B14F-4D97-AF65-F5344CB8AC3E}">
        <p14:creationId xmlns:p14="http://schemas.microsoft.com/office/powerpoint/2010/main" val="2531087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868F46-50DF-4C3A-ADEC-3CB85A09F75D}"/>
              </a:ext>
            </a:extLst>
          </p:cNvPr>
          <p:cNvSpPr/>
          <p:nvPr/>
        </p:nvSpPr>
        <p:spPr>
          <a:xfrm>
            <a:off x="5866800" y="97742"/>
            <a:ext cx="2917792" cy="584775"/>
          </a:xfrm>
          <a:prstGeom prst="rect">
            <a:avLst/>
          </a:prstGeom>
          <a:noFill/>
        </p:spPr>
        <p:txBody>
          <a:bodyPr wrap="squar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Assessment</a:t>
            </a:r>
          </a:p>
        </p:txBody>
      </p:sp>
      <p:graphicFrame>
        <p:nvGraphicFramePr>
          <p:cNvPr id="19" name="TextBox 3">
            <a:extLst>
              <a:ext uri="{FF2B5EF4-FFF2-40B4-BE49-F238E27FC236}">
                <a16:creationId xmlns:a16="http://schemas.microsoft.com/office/drawing/2014/main" id="{76B8FBA0-9811-4398-BF80-B9861CEC7CDA}"/>
              </a:ext>
            </a:extLst>
          </p:cNvPr>
          <p:cNvGraphicFramePr/>
          <p:nvPr/>
        </p:nvGraphicFramePr>
        <p:xfrm>
          <a:off x="6034315" y="900370"/>
          <a:ext cx="2750277" cy="47593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Video 3" title="Child Wearing A Lightbulb">
            <a:hlinkClick r:id="" action="ppaction://media"/>
            <a:extLst>
              <a:ext uri="{FF2B5EF4-FFF2-40B4-BE49-F238E27FC236}">
                <a16:creationId xmlns:a16="http://schemas.microsoft.com/office/drawing/2014/main" id="{F485AC05-0378-CE46-EB1D-754D32DB79C5}"/>
              </a:ext>
            </a:extLst>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142673" y="1412776"/>
            <a:ext cx="5724127" cy="321982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487836" y="4928233"/>
            <a:ext cx="8176104" cy="1236440"/>
          </a:xfrm>
          <a:noFill/>
        </p:spPr>
        <p:txBody>
          <a:bodyPr vert="horz" lIns="91440" tIns="45720" rIns="91440" bIns="45720" rtlCol="0" anchor="b">
            <a:normAutofit/>
          </a:bodyPr>
          <a:lstStyle/>
          <a:p>
            <a:pPr marL="0" marR="0" lvl="0" indent="0" algn="ctr" fontAlgn="auto">
              <a:spcAft>
                <a:spcPts val="0"/>
              </a:spcAft>
              <a:buClrTx/>
              <a:buSzTx/>
              <a:tabLst/>
              <a:defRPr/>
            </a:pPr>
            <a:r>
              <a:rPr kumimoji="0" lang="en-US" sz="2700" b="1" i="1" u="none" strike="noStrike" cap="none" spc="0" normalizeH="0" baseline="0" noProof="0" dirty="0">
                <a:ln>
                  <a:noFill/>
                </a:ln>
                <a:effectLst/>
                <a:uLnTx/>
                <a:uFillTx/>
              </a:rPr>
              <a:t>I look forward to seeing you next week. </a:t>
            </a:r>
            <a:r>
              <a:rPr lang="en-US" sz="2700" b="1" i="1" dirty="0"/>
              <a:t>I</a:t>
            </a:r>
            <a:r>
              <a:rPr kumimoji="0" lang="en-US" sz="2700" b="1" i="1" u="none" strike="noStrike" cap="none" spc="0" normalizeH="0" baseline="0" noProof="0" dirty="0">
                <a:ln>
                  <a:noFill/>
                </a:ln>
                <a:effectLst/>
                <a:uLnTx/>
                <a:uFillTx/>
              </a:rPr>
              <a:t>f you have any questions in the meantime, please send an email</a:t>
            </a:r>
            <a:r>
              <a:rPr lang="en-US" sz="2800" b="1" dirty="0">
                <a:hlinkClick r:id="rId2"/>
              </a:rPr>
              <a:t> </a:t>
            </a:r>
            <a:r>
              <a:rPr lang="en-US" sz="2800" b="1" i="1" dirty="0">
                <a:hlinkClick r:id="rId2"/>
              </a:rPr>
              <a:t>l.blake@uwtsd.ac.uk</a:t>
            </a:r>
            <a:r>
              <a:rPr kumimoji="0" lang="en-US" sz="2700" b="1" i="1" u="none" strike="noStrike" cap="none" spc="0" normalizeH="0" baseline="0" noProof="0" dirty="0">
                <a:ln>
                  <a:noFill/>
                </a:ln>
                <a:effectLst/>
                <a:uLnTx/>
                <a:uFillTx/>
              </a:rPr>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2853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2627096" y="70998"/>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417578A-0D3A-42A2-87A6-F088EEA0A92F}"/>
              </a:ext>
            </a:extLst>
          </p:cNvPr>
          <p:cNvSpPr>
            <a:spLocks noGrp="1"/>
          </p:cNvSpPr>
          <p:nvPr>
            <p:ph idx="1"/>
          </p:nvPr>
        </p:nvSpPr>
        <p:spPr>
          <a:xfrm>
            <a:off x="265471" y="1017984"/>
            <a:ext cx="8589305" cy="5569015"/>
          </a:xfrm>
        </p:spPr>
        <p:txBody>
          <a:bodyPr>
            <a:normAutofit/>
          </a:bodyPr>
          <a:lstStyle/>
          <a:p>
            <a:pPr marL="0" indent="0" algn="just">
              <a:buNone/>
            </a:pPr>
            <a:r>
              <a:rPr lang="en-GB" b="1" dirty="0"/>
              <a:t>Bibliography</a:t>
            </a:r>
          </a:p>
          <a:p>
            <a:pPr marL="0" indent="0" algn="just">
              <a:buNone/>
            </a:pPr>
            <a:endParaRPr lang="en-GB" dirty="0">
              <a:solidFill>
                <a:schemeClr val="tx1"/>
              </a:solidFill>
            </a:endParaRPr>
          </a:p>
          <a:p>
            <a:pPr marL="0" indent="0" algn="just">
              <a:buNone/>
            </a:pPr>
            <a:r>
              <a:rPr lang="en-GB" sz="1050" dirty="0"/>
              <a:t>Gard McGehee, N., </a:t>
            </a:r>
            <a:r>
              <a:rPr lang="en-GB" sz="1050" dirty="0" err="1"/>
              <a:t>Wattanakamolchai</a:t>
            </a:r>
            <a:r>
              <a:rPr lang="en-GB" sz="1050" dirty="0"/>
              <a:t>, S., Perdue, R. R. &amp; </a:t>
            </a:r>
            <a:r>
              <a:rPr lang="en-GB" sz="1050" dirty="0" err="1"/>
              <a:t>Onat</a:t>
            </a:r>
            <a:r>
              <a:rPr lang="en-GB" sz="1050" dirty="0"/>
              <a:t> Calvert, E. (2009) Corporate Social Responsibility Within the U.S. Lodging Industry: an Exploratory Study. </a:t>
            </a:r>
            <a:r>
              <a:rPr lang="en-GB" sz="1050" i="1" dirty="0"/>
              <a:t>Journal of Hospitality &amp; Tourism Research, 33</a:t>
            </a:r>
            <a:r>
              <a:rPr lang="en-GB" sz="1050" dirty="0"/>
              <a:t>(3), 417-437.</a:t>
            </a:r>
          </a:p>
          <a:p>
            <a:pPr marL="0" indent="0" algn="just">
              <a:buNone/>
            </a:pPr>
            <a:endParaRPr lang="en-GB" sz="1050" dirty="0"/>
          </a:p>
          <a:p>
            <a:pPr marL="0" indent="0" algn="just">
              <a:buNone/>
            </a:pPr>
            <a:r>
              <a:rPr lang="en-GB" sz="1050" dirty="0" err="1"/>
              <a:t>Gibbens</a:t>
            </a:r>
            <a:r>
              <a:rPr lang="en-GB" sz="1050" dirty="0"/>
              <a:t>, S. (2019) </a:t>
            </a:r>
            <a:r>
              <a:rPr lang="en-GB" sz="1050" i="1" dirty="0"/>
              <a:t>A Brief History Of How Plastic Straws Took Over The World</a:t>
            </a:r>
            <a:r>
              <a:rPr lang="en-GB" sz="1050" dirty="0"/>
              <a:t>. [online] National Geographic. Available at: &lt;https://</a:t>
            </a:r>
            <a:r>
              <a:rPr lang="en-GB" sz="1050" dirty="0" err="1"/>
              <a:t>www.nationalgeographic.com</a:t>
            </a:r>
            <a:r>
              <a:rPr lang="en-GB" sz="1050" dirty="0"/>
              <a:t>/environment/2018/07/news-plastic-drinking-straw-history-ban/&gt; [Accessed: 7 January 2021].</a:t>
            </a:r>
          </a:p>
          <a:p>
            <a:pPr marL="0" indent="0" algn="just">
              <a:buNone/>
            </a:pPr>
            <a:endParaRPr lang="en-GB" sz="1050" dirty="0"/>
          </a:p>
          <a:p>
            <a:pPr marL="0" indent="0" algn="just">
              <a:buNone/>
            </a:pPr>
            <a:r>
              <a:rPr lang="en-GB" sz="1050" dirty="0"/>
              <a:t>Holcomb, J. L., Upchurch, R. S., &amp; </a:t>
            </a:r>
            <a:r>
              <a:rPr lang="en-GB" sz="1050" dirty="0" err="1"/>
              <a:t>Okumus</a:t>
            </a:r>
            <a:r>
              <a:rPr lang="en-GB" sz="1050" dirty="0"/>
              <a:t>, F. (2007). Corporate social responsibility: What are top hotel companies reporting? </a:t>
            </a:r>
            <a:r>
              <a:rPr lang="en-GB" sz="1050" i="1" dirty="0"/>
              <a:t>International</a:t>
            </a:r>
            <a:r>
              <a:rPr lang="en-GB" sz="1050" dirty="0"/>
              <a:t> </a:t>
            </a:r>
            <a:r>
              <a:rPr lang="en-GB" sz="1050" i="1" dirty="0"/>
              <a:t>Journal of Contemporary Hospitality Management</a:t>
            </a:r>
            <a:r>
              <a:rPr lang="en-GB" sz="1050" dirty="0"/>
              <a:t>, 9(6), 461-475.</a:t>
            </a:r>
          </a:p>
          <a:p>
            <a:pPr marL="0" indent="0" algn="just">
              <a:buNone/>
            </a:pPr>
            <a:endParaRPr lang="en-GB" sz="1050" dirty="0"/>
          </a:p>
          <a:p>
            <a:pPr marL="0" indent="0" algn="just">
              <a:buNone/>
            </a:pPr>
            <a:r>
              <a:rPr lang="en-GB" sz="1050" dirty="0"/>
              <a:t>World Commission on Environment and Development (1987) </a:t>
            </a:r>
            <a:r>
              <a:rPr lang="en-GB" sz="1050" i="1" dirty="0"/>
              <a:t>Our common future</a:t>
            </a:r>
            <a:r>
              <a:rPr lang="en-GB" sz="1050" dirty="0"/>
              <a:t>. Oxford: Oxford Community Press.</a:t>
            </a:r>
          </a:p>
          <a:p>
            <a:pPr marL="0" indent="0" algn="just">
              <a:buNone/>
            </a:pPr>
            <a:endParaRPr lang="en-GB" sz="1050" dirty="0"/>
          </a:p>
          <a:p>
            <a:pPr marL="0" indent="0" algn="just">
              <a:buNone/>
            </a:pPr>
            <a:r>
              <a:rPr lang="en-GB" sz="1050" dirty="0"/>
              <a:t>World Economic Forum (2020) </a:t>
            </a:r>
            <a:r>
              <a:rPr lang="en-GB" sz="1050" i="1" dirty="0"/>
              <a:t>The World Economic Forum</a:t>
            </a:r>
            <a:r>
              <a:rPr lang="en-GB" sz="1050" dirty="0"/>
              <a:t>. [online] Available at: &lt;https://www.weforum.org/&gt; [Accessed: 14 June 2020].</a:t>
            </a:r>
          </a:p>
          <a:p>
            <a:pPr marL="0" indent="0" algn="just">
              <a:buNone/>
            </a:pPr>
            <a:endParaRPr lang="en-GB" sz="1050" dirty="0"/>
          </a:p>
          <a:p>
            <a:pPr marL="0" indent="0" algn="just">
              <a:buNone/>
            </a:pPr>
            <a:r>
              <a:rPr lang="en-GB" sz="1050" dirty="0"/>
              <a:t>Young, S. &amp; </a:t>
            </a:r>
            <a:r>
              <a:rPr lang="en-GB" sz="1050" dirty="0" err="1"/>
              <a:t>Dhanda</a:t>
            </a:r>
            <a:r>
              <a:rPr lang="en-GB" sz="1050" dirty="0"/>
              <a:t>, K. (2013) </a:t>
            </a:r>
            <a:r>
              <a:rPr lang="en-GB" sz="1050" i="1" dirty="0"/>
              <a:t>Sustainability</a:t>
            </a:r>
            <a:r>
              <a:rPr lang="en-GB" sz="1050" dirty="0"/>
              <a:t>. Thousand Oaks, California: SAGE.</a:t>
            </a:r>
          </a:p>
        </p:txBody>
      </p:sp>
    </p:spTree>
    <p:extLst>
      <p:ext uri="{BB962C8B-B14F-4D97-AF65-F5344CB8AC3E}">
        <p14:creationId xmlns:p14="http://schemas.microsoft.com/office/powerpoint/2010/main" val="210423428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9e9c3d748916422f9a47ca9b37f67b51">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6e2c46460d1cc8f1c4d9c40f5fa522ab"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cf0589aa-4899-4959-9f9a-b1db1ed37b5f}"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27B38BC-9882-4D54-81D3-E7DBF29214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E919C8-4A18-488A-A95E-F33EBF4B4ACB}">
  <ds:schemaRefs>
    <ds:schemaRef ds:uri="http://schemas.microsoft.com/office/2006/metadata/properties"/>
    <ds:schemaRef ds:uri="http://schemas.microsoft.com/office/infopath/2007/PartnerControls"/>
    <ds:schemaRef ds:uri="6e64d6fd-104f-4775-b027-3bb9d4227659"/>
    <ds:schemaRef ds:uri="3e7a15d4-c698-4f99-9f68-49b1414f3841"/>
  </ds:schemaRefs>
</ds:datastoreItem>
</file>

<file path=customXml/itemProps3.xml><?xml version="1.0" encoding="utf-8"?>
<ds:datastoreItem xmlns:ds="http://schemas.openxmlformats.org/officeDocument/2006/customXml" ds:itemID="{39E1FE05-2231-4E9A-95D2-B945CA46D8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2106</TotalTime>
  <Words>5145</Words>
  <Application>Microsoft Office PowerPoint</Application>
  <PresentationFormat>On-screen Show (4:3)</PresentationFormat>
  <Paragraphs>303</Paragraphs>
  <Slides>39</Slides>
  <Notes>34</Notes>
  <HiddenSlides>0</HiddenSlides>
  <MMClips>16</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39</vt:i4>
      </vt:variant>
    </vt:vector>
  </HeadingPairs>
  <TitlesOfParts>
    <vt:vector size="67" baseType="lpstr">
      <vt:lpstr>Arial</vt:lpstr>
      <vt:lpstr>Calibri</vt:lpstr>
      <vt:lpstr>Calibri Light</vt:lpstr>
      <vt:lpstr>Carlito</vt:lpstr>
      <vt:lpstr>Libre Baskerville</vt:lpstr>
      <vt:lpstr>Open Sans</vt:lpstr>
      <vt:lpstr>Play Fair Display Regular</vt:lpstr>
      <vt:lpstr>Roboto</vt:lpstr>
      <vt:lpstr>Work Sans Regular</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2</vt:lpstr>
      <vt:lpstr>1_UWTSD Logo Only_Image Bkgrnd</vt:lpstr>
      <vt:lpstr>BA International Hotel Management  Operating Hotel Facilities   BMIH4006  Week Two</vt:lpstr>
      <vt:lpstr>Outcomes of the session</vt:lpstr>
      <vt:lpstr>PowerPoint Presentation</vt:lpstr>
      <vt:lpstr>Group Activity:</vt:lpstr>
      <vt:lpstr>What does it mean? </vt:lpstr>
      <vt:lpstr>PowerPoint Presentation</vt:lpstr>
      <vt:lpstr>PowerPoint Presentation</vt:lpstr>
      <vt:lpstr>Any Questions?</vt:lpstr>
      <vt:lpstr>PowerPoint Presentation</vt:lpstr>
      <vt:lpstr>PowerPoint Presentation</vt:lpstr>
      <vt:lpstr>PowerPoint Presentation</vt:lpstr>
      <vt:lpstr>Breakout Room Activity:</vt:lpstr>
      <vt:lpstr>PowerPoint Presentation</vt:lpstr>
      <vt:lpstr>PowerPoint Presentation</vt:lpstr>
      <vt:lpstr>Why Sustainability and Corporate Social Responsibility ?</vt:lpstr>
      <vt:lpstr>Let us discuss this in groups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Hilton’s Environmental, Social and Governance (ESG) strategy and performance. (Hilton, 2021)</vt:lpstr>
      <vt:lpstr>PowerPoint Presentation</vt:lpstr>
      <vt:lpstr>PowerPoint Presentation</vt:lpstr>
      <vt:lpstr>PowerPoint Presentation</vt:lpstr>
      <vt:lpstr>Red Carnation Sustainability</vt:lpstr>
      <vt:lpstr>PowerPoint Presentation</vt:lpstr>
      <vt:lpstr>PowerPoint Presentation</vt:lpstr>
      <vt:lpstr>Group Discussion</vt:lpstr>
      <vt:lpstr>Any Questions?</vt:lpstr>
      <vt:lpstr>Antarctic Sustainable Tourism </vt:lpstr>
      <vt:lpstr>Group Discussion:</vt:lpstr>
      <vt:lpstr>PowerPoint Presentation</vt:lpstr>
      <vt:lpstr>Outcomes of the session</vt:lpstr>
      <vt:lpstr>PowerPoint Presentation</vt:lpstr>
      <vt:lpstr>I look forward to seeing you next week. If you have any questions in the meantime, please send an email l.blake@uwtsd.ac.uk.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M4X01916</dc:title>
  <dc:creator>Jayne</dc:creator>
  <cp:lastModifiedBy>Laurence Blake</cp:lastModifiedBy>
  <cp:revision>73</cp:revision>
  <dcterms:created xsi:type="dcterms:W3CDTF">2020-06-04T11:01:30Z</dcterms:created>
  <dcterms:modified xsi:type="dcterms:W3CDTF">2023-02-02T08:37:40Z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