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4"/>
  </p:notesMasterIdLst>
  <p:sldIdLst>
    <p:sldId id="256" r:id="rId2"/>
    <p:sldId id="265" r:id="rId3"/>
    <p:sldId id="266" r:id="rId4"/>
    <p:sldId id="263" r:id="rId5"/>
    <p:sldId id="274" r:id="rId6"/>
    <p:sldId id="262" r:id="rId7"/>
    <p:sldId id="267" r:id="rId8"/>
    <p:sldId id="268" r:id="rId9"/>
    <p:sldId id="275" r:id="rId10"/>
    <p:sldId id="269" r:id="rId11"/>
    <p:sldId id="257" r:id="rId12"/>
    <p:sldId id="258" r:id="rId13"/>
    <p:sldId id="276" r:id="rId14"/>
    <p:sldId id="259" r:id="rId15"/>
    <p:sldId id="277" r:id="rId16"/>
    <p:sldId id="270" r:id="rId17"/>
    <p:sldId id="260" r:id="rId18"/>
    <p:sldId id="271" r:id="rId19"/>
    <p:sldId id="264" r:id="rId20"/>
    <p:sldId id="261" r:id="rId21"/>
    <p:sldId id="272" r:id="rId22"/>
    <p:sldId id="273" r:id="rId23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620"/>
    <p:restoredTop sz="95040" autoAdjust="0"/>
  </p:normalViewPr>
  <p:slideViewPr>
    <p:cSldViewPr>
      <p:cViewPr varScale="1">
        <p:scale>
          <a:sx n="92" d="100"/>
          <a:sy n="92" d="100"/>
        </p:scale>
        <p:origin x="942" y="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04B95EE-0938-4519-821D-8ED50BA20037}" type="datetimeFigureOut">
              <a:rPr lang="en-GB" smtClean="0"/>
              <a:t>03/10/2017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FF13A93-E604-47DA-92DC-E5622C7162E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736987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books.google.co.uk/books?id=54QYfcX_tsUC&amp;pg=PA18&amp;lpg=PA18&amp;dq=marine+isotopes+in+BA+greece&amp;source=bl&amp;ots=_z4kc1IKhJ&amp;sig=9IRJTTzYvSV0UKIBREiDaXN0dWo&amp;hl=en&amp;sa=X&amp;ved=0CCIQ6AEwAWoVChMIqLm3-YqfyAIVQfEUCh0vFAqG" TargetMode="External"/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Relationship Id="rId6" Type="http://schemas.openxmlformats.org/officeDocument/2006/relationships/hyperlink" Target="https://www.google.co.uk/search?biw=1462&amp;bih=669&amp;tbm=bks&amp;q=inauthor:%22Chryssi+Bourbou%22&amp;sa=X&amp;ved=0CCUQ9AgwAWoVChMIqLm3-YqfyAIVQfEUCh0vFAqG" TargetMode="External"/><Relationship Id="rId5" Type="http://schemas.openxmlformats.org/officeDocument/2006/relationships/hyperlink" Target="https://www.google.co.uk/search?biw=1462&amp;bih=669&amp;tbm=bks&amp;q=inauthor:%22Sherry+C.+Fox%22&amp;sa=X&amp;ved=0CCQQ9AgwAWoVChMIqLm3-YqfyAIVQfEUCh0vFAqG" TargetMode="External"/><Relationship Id="rId4" Type="http://schemas.openxmlformats.org/officeDocument/2006/relationships/hyperlink" Target="https://www.google.co.uk/search?biw=1462&amp;bih=669&amp;tbm=bks&amp;q=inauthor:%22Lynne+Alison+Schepartz%22&amp;sa=X&amp;ved=0CCMQ9AgwAWoVChMIqLm3-YqfyAIVQfEUCh0vFAqG" TargetMode="Externa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FF13A93-E604-47DA-92DC-E5622C7162E9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373432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b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  <a:hlinkClick r:id="rId3"/>
              </a:rPr>
              <a:t>New Directions in the Skeletal Biology of Greece</a:t>
            </a:r>
            <a:endParaRPr lang="en-GB" sz="1200" b="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GB" sz="1200" b="0" i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https://books.google.co.uk/books?isbn=0876615434</a:t>
            </a:r>
            <a:endParaRPr lang="en-GB" sz="1200" b="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GB" sz="1200" b="0" u="none" strike="noStrike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  <a:hlinkClick r:id="rId4"/>
              </a:rPr>
              <a:t>Lynne Alison </a:t>
            </a:r>
            <a:r>
              <a:rPr lang="en-GB" sz="1200" b="0" u="none" strike="noStrike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  <a:hlinkClick r:id="rId4"/>
              </a:rPr>
              <a:t>Schepartz</a:t>
            </a:r>
            <a:r>
              <a:rPr lang="en-GB" sz="1200" b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‎</a:t>
            </a:r>
            <a:r>
              <a:rPr lang="en-GB" sz="1200" b="0" u="none" strike="noStrike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  <a:hlinkClick r:id="rId5"/>
              </a:rPr>
              <a:t>Sherry C. Fox</a:t>
            </a:r>
            <a:r>
              <a:rPr lang="en-GB" sz="1200" b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‎</a:t>
            </a:r>
            <a:r>
              <a:rPr lang="en-GB" sz="1200" b="0" u="none" strike="noStrike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  <a:hlinkClick r:id="rId6"/>
              </a:rPr>
              <a:t>Chryssi</a:t>
            </a:r>
            <a:r>
              <a:rPr lang="en-GB" sz="1200" b="0" u="none" strike="noStrike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  <a:hlinkClick r:id="rId6"/>
              </a:rPr>
              <a:t> </a:t>
            </a:r>
            <a:r>
              <a:rPr lang="en-GB" sz="1200" b="0" u="none" strike="noStrike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  <a:hlinkClick r:id="rId6"/>
              </a:rPr>
              <a:t>Bourbou</a:t>
            </a:r>
            <a:endParaRPr lang="en-GB" sz="1200" b="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FF13A93-E604-47DA-92DC-E5622C7162E9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466265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830B0F-3FE2-43F2-ACCC-25F093F31539}" type="datetimeFigureOut">
              <a:rPr lang="en-GB" smtClean="0"/>
              <a:t>03/10/2017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143F40-5C27-4679-8099-80C6398DEB2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542594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830B0F-3FE2-43F2-ACCC-25F093F31539}" type="datetimeFigureOut">
              <a:rPr lang="en-GB" smtClean="0"/>
              <a:t>03/10/2017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143F40-5C27-4679-8099-80C6398DEB2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701963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830B0F-3FE2-43F2-ACCC-25F093F31539}" type="datetimeFigureOut">
              <a:rPr lang="en-GB" smtClean="0"/>
              <a:t>03/10/2017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143F40-5C27-4679-8099-80C6398DEB2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769207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830B0F-3FE2-43F2-ACCC-25F093F31539}" type="datetimeFigureOut">
              <a:rPr lang="en-GB" smtClean="0"/>
              <a:t>03/10/2017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143F40-5C27-4679-8099-80C6398DEB2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69445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830B0F-3FE2-43F2-ACCC-25F093F31539}" type="datetimeFigureOut">
              <a:rPr lang="en-GB" smtClean="0"/>
              <a:t>03/10/2017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143F40-5C27-4679-8099-80C6398DEB2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612640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830B0F-3FE2-43F2-ACCC-25F093F31539}" type="datetimeFigureOut">
              <a:rPr lang="en-GB" smtClean="0"/>
              <a:t>03/10/2017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143F40-5C27-4679-8099-80C6398DEB2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566818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830B0F-3FE2-43F2-ACCC-25F093F31539}" type="datetimeFigureOut">
              <a:rPr lang="en-GB" smtClean="0"/>
              <a:t>03/10/2017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143F40-5C27-4679-8099-80C6398DEB2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388881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830B0F-3FE2-43F2-ACCC-25F093F31539}" type="datetimeFigureOut">
              <a:rPr lang="en-GB" smtClean="0"/>
              <a:t>03/10/2017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143F40-5C27-4679-8099-80C6398DEB2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313233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830B0F-3FE2-43F2-ACCC-25F093F31539}" type="datetimeFigureOut">
              <a:rPr lang="en-GB" smtClean="0"/>
              <a:t>03/10/2017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143F40-5C27-4679-8099-80C6398DEB2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4556717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830B0F-3FE2-43F2-ACCC-25F093F31539}" type="datetimeFigureOut">
              <a:rPr lang="en-GB" smtClean="0"/>
              <a:t>03/10/2017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143F40-5C27-4679-8099-80C6398DEB2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009897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830B0F-3FE2-43F2-ACCC-25F093F31539}" type="datetimeFigureOut">
              <a:rPr lang="en-GB" smtClean="0"/>
              <a:t>03/10/2017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143F40-5C27-4679-8099-80C6398DEB2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0963350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9830B0F-3FE2-43F2-ACCC-25F093F31539}" type="datetimeFigureOut">
              <a:rPr lang="en-GB" smtClean="0"/>
              <a:t>03/10/2017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F143F40-5C27-4679-8099-80C6398DEB2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02110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oogle.co.uk/url?sa=i&amp;rct=j&amp;q=&amp;esrc=s&amp;source=images&amp;cd=&amp;cad=rja&amp;uact=8&amp;ved=0ahUKEwjdhunN_77PAhXJIsAKHWs_ApMQjRwIBw&amp;url=http://quotesgram.com/uphill-struggle-quotes/&amp;bvm=bv.134495766,d.cWw&amp;psig=AFQjCNEBdogrJEz1ZjuZSXOkahrYqqd3rg&amp;ust=1475596522123821" TargetMode="Externa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5.jpeg"/><Relationship Id="rId5" Type="http://schemas.openxmlformats.org/officeDocument/2006/relationships/image" Target="../media/image14.jpeg"/><Relationship Id="rId4" Type="http://schemas.openxmlformats.org/officeDocument/2006/relationships/image" Target="../media/image13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g"/><Relationship Id="rId2" Type="http://schemas.openxmlformats.org/officeDocument/2006/relationships/image" Target="../media/image16.gif"/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9.jpeg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gif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6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6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hyperlink" Target="https://books.google.co.uk/books?isbn=0876615434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Advanced Archaeological Analysis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AHAC6010</a:t>
            </a:r>
          </a:p>
          <a:p>
            <a:r>
              <a:rPr lang="en-GB" dirty="0" smtClean="0"/>
              <a:t>Module content</a:t>
            </a:r>
          </a:p>
          <a:p>
            <a:r>
              <a:rPr lang="en-GB" dirty="0" smtClean="0"/>
              <a:t>Case study – example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3714588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(Module Descriptor) Aims to…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lvl="0"/>
            <a:r>
              <a:rPr lang="en-GB" dirty="0" smtClean="0"/>
              <a:t>… </a:t>
            </a:r>
            <a:r>
              <a:rPr lang="en-GB" dirty="0"/>
              <a:t>promote </a:t>
            </a:r>
            <a:r>
              <a:rPr lang="en-GB" dirty="0" smtClean="0"/>
              <a:t>your critical </a:t>
            </a:r>
            <a:r>
              <a:rPr lang="en-GB" dirty="0"/>
              <a:t>understanding of analytical methods </a:t>
            </a:r>
            <a:r>
              <a:rPr lang="en-GB" dirty="0" smtClean="0"/>
              <a:t>used within archaeology and </a:t>
            </a:r>
            <a:r>
              <a:rPr lang="en-GB" dirty="0"/>
              <a:t>how they are applied to archaeological </a:t>
            </a:r>
            <a:r>
              <a:rPr lang="en-GB" dirty="0" smtClean="0"/>
              <a:t>assemblages already in the public domain. </a:t>
            </a:r>
            <a:endParaRPr lang="en-GB" dirty="0"/>
          </a:p>
          <a:p>
            <a:pPr lvl="0"/>
            <a:r>
              <a:rPr lang="en-GB" dirty="0" smtClean="0"/>
              <a:t>….foster </a:t>
            </a:r>
            <a:r>
              <a:rPr lang="en-GB" dirty="0"/>
              <a:t>an understanding of how key questions relating to the past can be explored through the analysis of archaeological </a:t>
            </a:r>
            <a:r>
              <a:rPr lang="en-GB" dirty="0" smtClean="0"/>
              <a:t>(and other) materials</a:t>
            </a:r>
            <a:r>
              <a:rPr lang="en-GB" dirty="0"/>
              <a:t>. </a:t>
            </a:r>
            <a:endParaRPr lang="en-GB" dirty="0" smtClean="0"/>
          </a:p>
          <a:p>
            <a:pPr marL="0" lvl="0" indent="0">
              <a:buNone/>
            </a:pPr>
            <a:endParaRPr lang="en-GB" dirty="0" smtClean="0"/>
          </a:p>
          <a:p>
            <a:pPr lvl="1"/>
            <a:r>
              <a:rPr lang="en-GB" dirty="0" smtClean="0"/>
              <a:t>YOU are NOT restricted to just the Archaeological record….module has moved on…..</a:t>
            </a: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6374409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Two of the objectives, this is what we want you to learn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 lvl="0"/>
            <a:r>
              <a:rPr lang="en-GB" dirty="0"/>
              <a:t>critically evaluate the limitations of data and the relationship between questions, data and ideas; </a:t>
            </a:r>
          </a:p>
          <a:p>
            <a:pPr lvl="0"/>
            <a:r>
              <a:rPr lang="en-GB" dirty="0"/>
              <a:t>demonstrate a knowledge and understanding of how data sets should be used to address key questions and problems within cultural and environmental archaeology and </a:t>
            </a:r>
            <a:r>
              <a:rPr lang="en-GB" u="sng" dirty="0">
                <a:solidFill>
                  <a:srgbClr val="0070C0"/>
                </a:solidFill>
              </a:rPr>
              <a:t>other related </a:t>
            </a:r>
            <a:r>
              <a:rPr lang="en-GB" dirty="0"/>
              <a:t>disciplines. </a:t>
            </a:r>
            <a:endParaRPr lang="en-GB" dirty="0" smtClean="0"/>
          </a:p>
          <a:p>
            <a:pPr lvl="1"/>
            <a:r>
              <a:rPr lang="en-GB" dirty="0" smtClean="0"/>
              <a:t>Again YOU </a:t>
            </a:r>
            <a:r>
              <a:rPr lang="en-GB" dirty="0"/>
              <a:t>are NOT restricted to </a:t>
            </a:r>
            <a:r>
              <a:rPr lang="en-GB" dirty="0" smtClean="0"/>
              <a:t>the </a:t>
            </a:r>
            <a:r>
              <a:rPr lang="en-GB" dirty="0"/>
              <a:t>Archaeological record</a:t>
            </a:r>
          </a:p>
          <a:p>
            <a:pPr lvl="1"/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3019809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GB" dirty="0" smtClean="0"/>
              <a:t>It’s your choice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2860" y="1628800"/>
            <a:ext cx="5482952" cy="4525963"/>
          </a:xfrm>
        </p:spPr>
        <p:txBody>
          <a:bodyPr>
            <a:normAutofit fontScale="77500" lnSpcReduction="20000"/>
          </a:bodyPr>
          <a:lstStyle/>
          <a:p>
            <a:r>
              <a:rPr lang="en-GB" dirty="0" smtClean="0"/>
              <a:t>It is based around a topic of your choosing.</a:t>
            </a:r>
          </a:p>
          <a:p>
            <a:r>
              <a:rPr lang="en-GB" dirty="0" smtClean="0"/>
              <a:t>Your period, your place, your interests, your ideas, your research……..</a:t>
            </a:r>
          </a:p>
          <a:p>
            <a:endParaRPr lang="en-GB" dirty="0"/>
          </a:p>
          <a:p>
            <a:r>
              <a:rPr lang="en-GB" dirty="0" smtClean="0"/>
              <a:t>You think of two things to ‘use’ together to come up with a research question and come to a conclusion</a:t>
            </a:r>
          </a:p>
          <a:p>
            <a:endParaRPr lang="en-GB" dirty="0"/>
          </a:p>
          <a:p>
            <a:r>
              <a:rPr lang="en-GB" dirty="0" smtClean="0"/>
              <a:t>You USE data, you interpret data, you present data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78917" y="263228"/>
            <a:ext cx="3522383" cy="2467911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78917" y="2996952"/>
            <a:ext cx="3652664" cy="36526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9439807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GB" dirty="0" smtClean="0"/>
              <a:t>Purpose?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smtClean="0"/>
              <a:t>Develop independent investigative skills</a:t>
            </a:r>
          </a:p>
          <a:p>
            <a:pPr lvl="1"/>
            <a:r>
              <a:rPr lang="en-GB" dirty="0" smtClean="0"/>
              <a:t>Hence </a:t>
            </a:r>
            <a:r>
              <a:rPr lang="en-GB" dirty="0"/>
              <a:t>it is compulsory for anyone on the IM </a:t>
            </a:r>
            <a:r>
              <a:rPr lang="en-GB" dirty="0" smtClean="0"/>
              <a:t>scheme</a:t>
            </a:r>
            <a:endParaRPr lang="en-GB" dirty="0"/>
          </a:p>
          <a:p>
            <a:pPr marL="342900" lvl="1" indent="-342900">
              <a:buFont typeface="Arial" panose="020B0604020202020204" pitchFamily="34" charset="0"/>
              <a:buChar char="•"/>
            </a:pPr>
            <a:r>
              <a:rPr lang="en-GB" dirty="0" smtClean="0"/>
              <a:t>Not research as in your dissertation topic = Investigate one research question</a:t>
            </a:r>
            <a:endParaRPr lang="en-GB" dirty="0"/>
          </a:p>
          <a:p>
            <a:endParaRPr lang="en-GB" dirty="0"/>
          </a:p>
          <a:p>
            <a:endParaRPr lang="en-GB" dirty="0" smtClean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48200" y="82753"/>
            <a:ext cx="3813674" cy="3057515"/>
          </a:xfrm>
          <a:prstGeom prst="rect">
            <a:avLst/>
          </a:prstGeom>
        </p:spPr>
      </p:pic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55820" y="3332153"/>
            <a:ext cx="4038600" cy="4525963"/>
          </a:xfrm>
        </p:spPr>
        <p:txBody>
          <a:bodyPr/>
          <a:lstStyle/>
          <a:p>
            <a:r>
              <a:rPr lang="en-GB" dirty="0" smtClean="0"/>
              <a:t>Take responsibility for planning and developing</a:t>
            </a:r>
          </a:p>
          <a:p>
            <a:r>
              <a:rPr lang="en-GB" dirty="0" smtClean="0"/>
              <a:t>Initiate and lead</a:t>
            </a:r>
          </a:p>
          <a:p>
            <a:r>
              <a:rPr lang="en-GB" dirty="0" smtClean="0"/>
              <a:t>Exercise broad autonomy &amp; judgement</a:t>
            </a:r>
          </a:p>
        </p:txBody>
      </p:sp>
      <p:sp>
        <p:nvSpPr>
          <p:cNvPr id="5" name="AutoShape 2" descr="Image result for up hill struggle">
            <a:hlinkClick r:id="rId3"/>
          </p:cNvPr>
          <p:cNvSpPr>
            <a:spLocks noChangeAspect="1" noChangeArrowheads="1"/>
          </p:cNvSpPr>
          <p:nvPr/>
        </p:nvSpPr>
        <p:spPr bwMode="auto">
          <a:xfrm>
            <a:off x="1" y="-1417638"/>
            <a:ext cx="3707904" cy="29527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 dirty="0"/>
          </a:p>
        </p:txBody>
      </p:sp>
      <p:sp>
        <p:nvSpPr>
          <p:cNvPr id="7" name="TextBox 6"/>
          <p:cNvSpPr txBox="1"/>
          <p:nvPr/>
        </p:nvSpPr>
        <p:spPr>
          <a:xfrm>
            <a:off x="1259632" y="6209496"/>
            <a:ext cx="574727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dirty="0"/>
              <a:t>These are level 6 and level 7 skills</a:t>
            </a:r>
          </a:p>
        </p:txBody>
      </p:sp>
    </p:spTree>
    <p:extLst>
      <p:ext uri="{BB962C8B-B14F-4D97-AF65-F5344CB8AC3E}">
        <p14:creationId xmlns:p14="http://schemas.microsoft.com/office/powerpoint/2010/main" val="211654737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GB" dirty="0" smtClean="0"/>
              <a:t>Assessment pattern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3538736" cy="4525963"/>
          </a:xfrm>
        </p:spPr>
        <p:txBody>
          <a:bodyPr>
            <a:normAutofit fontScale="70000" lnSpcReduction="20000"/>
          </a:bodyPr>
          <a:lstStyle/>
          <a:p>
            <a:r>
              <a:rPr lang="en-GB" dirty="0" smtClean="0"/>
              <a:t>One oral presentation of your draft poster ( = not assessed)</a:t>
            </a:r>
          </a:p>
          <a:p>
            <a:endParaRPr lang="en-GB" dirty="0" smtClean="0"/>
          </a:p>
          <a:p>
            <a:endParaRPr lang="en-GB" dirty="0"/>
          </a:p>
          <a:p>
            <a:endParaRPr lang="en-GB" dirty="0"/>
          </a:p>
          <a:p>
            <a:r>
              <a:rPr lang="en-GB" dirty="0" smtClean="0"/>
              <a:t>One poster </a:t>
            </a:r>
            <a:r>
              <a:rPr lang="en-GB" dirty="0"/>
              <a:t>of 10 </a:t>
            </a:r>
            <a:r>
              <a:rPr lang="en-GB" dirty="0" err="1" smtClean="0"/>
              <a:t>mins</a:t>
            </a:r>
            <a:r>
              <a:rPr lang="en-GB" dirty="0" smtClean="0"/>
              <a:t>. ( = 25</a:t>
            </a:r>
            <a:r>
              <a:rPr lang="en-GB" dirty="0"/>
              <a:t>% of module mark</a:t>
            </a:r>
            <a:r>
              <a:rPr lang="en-GB" dirty="0" smtClean="0"/>
              <a:t>)</a:t>
            </a:r>
          </a:p>
          <a:p>
            <a:endParaRPr lang="en-GB" dirty="0"/>
          </a:p>
          <a:p>
            <a:endParaRPr lang="en-GB" dirty="0" smtClean="0"/>
          </a:p>
          <a:p>
            <a:r>
              <a:rPr lang="en-GB" dirty="0"/>
              <a:t>One written report of a report 4000 words </a:t>
            </a:r>
            <a:r>
              <a:rPr lang="en-GB" dirty="0" smtClean="0"/>
              <a:t>( = 75</a:t>
            </a:r>
            <a:r>
              <a:rPr lang="en-GB" dirty="0"/>
              <a:t>% of module mark</a:t>
            </a:r>
            <a:r>
              <a:rPr lang="en-GB" dirty="0" smtClean="0"/>
              <a:t>)</a:t>
            </a:r>
          </a:p>
          <a:p>
            <a:endParaRPr lang="en-GB" dirty="0"/>
          </a:p>
          <a:p>
            <a:endParaRPr lang="en-GB" dirty="0"/>
          </a:p>
        </p:txBody>
      </p:sp>
      <p:pic>
        <p:nvPicPr>
          <p:cNvPr id="1026" name="Picture 2" descr="C:\Users\sm018\AppData\Local\Microsoft\Windows\Temporary Internet Files\Content.Outlook\WJKDKUX9\photo (11)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130" t="7322" r="11224" b="2321"/>
          <a:stretch/>
        </p:blipFill>
        <p:spPr bwMode="auto">
          <a:xfrm>
            <a:off x="5220072" y="188640"/>
            <a:ext cx="3441166" cy="33854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sm018\AppData\Local\Microsoft\Windows\Temporary Internet Files\Content.Outlook\WJKDKUX9\photo (13).JPG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679" t="9107" r="3661" b="5178"/>
          <a:stretch/>
        </p:blipFill>
        <p:spPr bwMode="auto">
          <a:xfrm>
            <a:off x="4572000" y="3660049"/>
            <a:ext cx="4165561" cy="30203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6476321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7504" y="274638"/>
            <a:ext cx="8579296" cy="1143000"/>
          </a:xfrm>
        </p:spPr>
        <p:txBody>
          <a:bodyPr/>
          <a:lstStyle/>
          <a:p>
            <a:pPr algn="l"/>
            <a:r>
              <a:rPr lang="en-GB" dirty="0" smtClean="0"/>
              <a:t>Assessment pattern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7931224" cy="4525963"/>
          </a:xfrm>
        </p:spPr>
        <p:txBody>
          <a:bodyPr>
            <a:normAutofit fontScale="77500" lnSpcReduction="20000"/>
          </a:bodyPr>
          <a:lstStyle/>
          <a:p>
            <a:endParaRPr lang="en-GB" dirty="0" smtClean="0"/>
          </a:p>
          <a:p>
            <a:r>
              <a:rPr lang="en-GB" b="1" dirty="0"/>
              <a:t>Formative </a:t>
            </a:r>
            <a:r>
              <a:rPr lang="en-GB" b="1" dirty="0" smtClean="0"/>
              <a:t>assessment  = oral presentation</a:t>
            </a:r>
            <a:endParaRPr lang="en-GB" b="1" dirty="0"/>
          </a:p>
          <a:p>
            <a:r>
              <a:rPr lang="en-GB" dirty="0"/>
              <a:t>The goal of formative assessment is to </a:t>
            </a:r>
            <a:r>
              <a:rPr lang="en-GB" i="1" dirty="0"/>
              <a:t>monitor student learning</a:t>
            </a:r>
            <a:r>
              <a:rPr lang="en-GB" dirty="0"/>
              <a:t> to provide ongoing feedback that can be used by </a:t>
            </a:r>
            <a:r>
              <a:rPr lang="en-GB" dirty="0" smtClean="0"/>
              <a:t>us and students </a:t>
            </a:r>
            <a:r>
              <a:rPr lang="en-GB" dirty="0"/>
              <a:t>to improve </a:t>
            </a:r>
            <a:r>
              <a:rPr lang="en-GB" dirty="0" smtClean="0"/>
              <a:t>your learning</a:t>
            </a:r>
            <a:r>
              <a:rPr lang="en-GB" dirty="0"/>
              <a:t>. </a:t>
            </a:r>
            <a:endParaRPr lang="en-GB" dirty="0" smtClean="0"/>
          </a:p>
          <a:p>
            <a:r>
              <a:rPr lang="en-GB" dirty="0" smtClean="0"/>
              <a:t>help </a:t>
            </a:r>
            <a:r>
              <a:rPr lang="en-GB" dirty="0"/>
              <a:t>students identify their strengths and weaknesses and target areas that need work</a:t>
            </a:r>
          </a:p>
          <a:p>
            <a:r>
              <a:rPr lang="en-GB" dirty="0" smtClean="0"/>
              <a:t>Help us recognize </a:t>
            </a:r>
            <a:r>
              <a:rPr lang="en-GB" dirty="0"/>
              <a:t>where </a:t>
            </a:r>
            <a:r>
              <a:rPr lang="en-GB" dirty="0" smtClean="0"/>
              <a:t>you are </a:t>
            </a:r>
            <a:r>
              <a:rPr lang="en-GB" dirty="0"/>
              <a:t>struggling and address problems </a:t>
            </a:r>
            <a:r>
              <a:rPr lang="en-GB" dirty="0" smtClean="0"/>
              <a:t>immediately i.e. help you</a:t>
            </a:r>
            <a:endParaRPr lang="en-GB" dirty="0"/>
          </a:p>
          <a:p>
            <a:r>
              <a:rPr lang="en-GB" dirty="0"/>
              <a:t>Formative assessments are generally </a:t>
            </a:r>
            <a:r>
              <a:rPr lang="en-GB" dirty="0">
                <a:solidFill>
                  <a:srgbClr val="7030A0"/>
                </a:solidFill>
              </a:rPr>
              <a:t>low stakes</a:t>
            </a:r>
            <a:r>
              <a:rPr lang="en-GB" dirty="0"/>
              <a:t>, which means that they have </a:t>
            </a:r>
            <a:r>
              <a:rPr lang="en-GB" dirty="0" smtClean="0"/>
              <a:t>no credit, not marked. </a:t>
            </a:r>
          </a:p>
          <a:p>
            <a:r>
              <a:rPr lang="en-GB" dirty="0" smtClean="0"/>
              <a:t>You are not assessed against any assessment criteria…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3255332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7504" y="274638"/>
            <a:ext cx="8579296" cy="1143000"/>
          </a:xfrm>
        </p:spPr>
        <p:txBody>
          <a:bodyPr/>
          <a:lstStyle/>
          <a:p>
            <a:pPr algn="l"/>
            <a:r>
              <a:rPr lang="en-GB" dirty="0" smtClean="0"/>
              <a:t>Assessment pattern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363272" cy="4525963"/>
          </a:xfrm>
        </p:spPr>
        <p:txBody>
          <a:bodyPr>
            <a:normAutofit fontScale="92500"/>
          </a:bodyPr>
          <a:lstStyle/>
          <a:p>
            <a:r>
              <a:rPr lang="en-GB" b="1" dirty="0"/>
              <a:t>Summative </a:t>
            </a:r>
            <a:r>
              <a:rPr lang="en-GB" b="1" dirty="0" smtClean="0"/>
              <a:t>assessment = poster and report</a:t>
            </a:r>
            <a:endParaRPr lang="en-GB" dirty="0" smtClean="0"/>
          </a:p>
          <a:p>
            <a:r>
              <a:rPr lang="en-GB" dirty="0"/>
              <a:t>The goal of summative assessment is to </a:t>
            </a:r>
            <a:r>
              <a:rPr lang="en-GB" i="1" dirty="0"/>
              <a:t>evaluate student learning</a:t>
            </a:r>
            <a:r>
              <a:rPr lang="en-GB" dirty="0"/>
              <a:t> </a:t>
            </a:r>
            <a:r>
              <a:rPr lang="en-GB" dirty="0" smtClean="0"/>
              <a:t>what you have understood and reproduced at </a:t>
            </a:r>
            <a:r>
              <a:rPr lang="en-GB" dirty="0"/>
              <a:t>the end of an </a:t>
            </a:r>
            <a:r>
              <a:rPr lang="en-GB" dirty="0" smtClean="0"/>
              <a:t>module by </a:t>
            </a:r>
            <a:r>
              <a:rPr lang="en-GB" dirty="0"/>
              <a:t>comparing it against some standard or </a:t>
            </a:r>
            <a:r>
              <a:rPr lang="en-GB" dirty="0" smtClean="0"/>
              <a:t>benchmark (assessment criteria).</a:t>
            </a:r>
            <a:endParaRPr lang="en-GB" dirty="0"/>
          </a:p>
          <a:p>
            <a:r>
              <a:rPr lang="en-GB" dirty="0" smtClean="0"/>
              <a:t>Such </a:t>
            </a:r>
            <a:r>
              <a:rPr lang="en-GB" dirty="0"/>
              <a:t>assessments are often </a:t>
            </a:r>
            <a:r>
              <a:rPr lang="en-GB" dirty="0">
                <a:solidFill>
                  <a:srgbClr val="7030A0"/>
                </a:solidFill>
              </a:rPr>
              <a:t>high stakes</a:t>
            </a:r>
            <a:r>
              <a:rPr lang="en-GB" dirty="0"/>
              <a:t>, which means </a:t>
            </a:r>
            <a:r>
              <a:rPr lang="en-GB" dirty="0" smtClean="0"/>
              <a:t>marked. </a:t>
            </a:r>
          </a:p>
          <a:p>
            <a:r>
              <a:rPr lang="en-GB" dirty="0" smtClean="0"/>
              <a:t>Essays, exams, etc. for AAA a poster and a report.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8215868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Posters in Parliament: </a:t>
            </a:r>
            <a:r>
              <a:rPr lang="en-GB" dirty="0" smtClean="0"/>
              <a:t>‘I</a:t>
            </a:r>
            <a:r>
              <a:rPr lang="en-GB" dirty="0" smtClean="0"/>
              <a:t>mpact’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>
          <a:xfrm>
            <a:off x="683568" y="1600200"/>
            <a:ext cx="8208912" cy="4525963"/>
          </a:xfrm>
        </p:spPr>
        <p:txBody>
          <a:bodyPr/>
          <a:lstStyle/>
          <a:p>
            <a:pPr marL="0" indent="0">
              <a:buNone/>
            </a:pPr>
            <a:r>
              <a:rPr lang="en-GB" dirty="0" smtClean="0"/>
              <a:t>We do not win but have a jolly time in London</a:t>
            </a:r>
            <a:endParaRPr lang="en-GB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5576" y="2213070"/>
            <a:ext cx="3475490" cy="4653136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60032" y="2213069"/>
            <a:ext cx="3475490" cy="46531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9994242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Case </a:t>
            </a:r>
            <a:r>
              <a:rPr lang="en-GB" dirty="0"/>
              <a:t>Study</a:t>
            </a:r>
            <a:br>
              <a:rPr lang="en-GB" dirty="0"/>
            </a:b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59632" y="4221088"/>
            <a:ext cx="6400800" cy="1752600"/>
          </a:xfrm>
        </p:spPr>
        <p:txBody>
          <a:bodyPr/>
          <a:lstStyle/>
          <a:p>
            <a:r>
              <a:rPr lang="en-GB" dirty="0" smtClean="0">
                <a:solidFill>
                  <a:srgbClr val="0070C0"/>
                </a:solidFill>
              </a:rPr>
              <a:t>Comparing marine resources (iconography) to marine diet uptake in BA Greece populations</a:t>
            </a:r>
            <a:endParaRPr lang="en-GB" dirty="0">
              <a:solidFill>
                <a:srgbClr val="0070C0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7942" y="393902"/>
            <a:ext cx="5239522" cy="238702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68144712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Images of fish/marine resources </a:t>
            </a:r>
            <a:endParaRPr lang="en-GB" dirty="0"/>
          </a:p>
        </p:txBody>
      </p:sp>
      <p:pic>
        <p:nvPicPr>
          <p:cNvPr id="3074" name="Picture 2" descr="C:\Users\sm018\AppData\Local\Microsoft\Windows\Temporary Internet Files\Content.Outlook\WJKDKUX9\photo (3)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3928" y="1700808"/>
            <a:ext cx="3124200" cy="190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sm018\AppData\Local\Microsoft\Windows\Temporary Internet Files\Content.Outlook\WJKDKUX9\photo (11)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1432940"/>
            <a:ext cx="3240360" cy="51896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1"/>
          <p:cNvSpPr txBox="1"/>
          <p:nvPr/>
        </p:nvSpPr>
        <p:spPr>
          <a:xfrm>
            <a:off x="3719666" y="3933056"/>
            <a:ext cx="4236709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Such images are common place on pottery of the Minoan and Mycenaean periods and from a number of coastal sites. Why?</a:t>
            </a:r>
          </a:p>
          <a:p>
            <a:endParaRPr lang="en-GB" dirty="0"/>
          </a:p>
          <a:p>
            <a:r>
              <a:rPr lang="en-GB" dirty="0" smtClean="0"/>
              <a:t>How economically important are marine resources in terms of their diet?</a:t>
            </a:r>
          </a:p>
          <a:p>
            <a:endParaRPr lang="en-GB" dirty="0"/>
          </a:p>
          <a:p>
            <a:r>
              <a:rPr lang="en-GB" dirty="0" smtClean="0"/>
              <a:t>Could ask importance from social, political, culturally – identity – psychologically……….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6084095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Even more images from BA Greece</a:t>
            </a:r>
            <a:endParaRPr lang="en-GB" dirty="0"/>
          </a:p>
        </p:txBody>
      </p:sp>
      <p:pic>
        <p:nvPicPr>
          <p:cNvPr id="2050" name="Picture 2" descr="C:\Users\sm018\AppData\Local\Microsoft\Windows\Temporary Internet Files\Content.Outlook\WJKDKUX9\photo (7)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1411515"/>
            <a:ext cx="2551198" cy="38176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sm018\AppData\Local\Microsoft\Windows\Temporary Internet Files\Content.Outlook\WJKDKUX9\photo (6)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1841" y="1386691"/>
            <a:ext cx="2016223" cy="26854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sm018\AppData\Local\Microsoft\Windows\Temporary Internet Files\Content.Outlook\WJKDKUX9\photo (7)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15839" y="3717032"/>
            <a:ext cx="2304256" cy="27420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sm018\AppData\Local\Microsoft\Windows\Temporary Internet Files\Content.Outlook\WJKDKUX9\photo (8)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07765" y="1398939"/>
            <a:ext cx="2463800" cy="32893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sm018\AppData\Local\Microsoft\Windows\Temporary Internet Files\Content.Outlook\WJKDKUX9\photo (10)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4581128"/>
            <a:ext cx="2853000" cy="21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1"/>
          <p:cNvSpPr txBox="1"/>
          <p:nvPr/>
        </p:nvSpPr>
        <p:spPr>
          <a:xfrm>
            <a:off x="80277" y="5417689"/>
            <a:ext cx="3051564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 smtClean="0"/>
              <a:t>Seeing lots of octopi on acid raises the question of their importance as a dietary marine resource…..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39253901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dirty="0" smtClean="0"/>
              <a:t>Widespread distribution of octopus wares (Minoan Vases in Marine style, </a:t>
            </a:r>
            <a:r>
              <a:rPr lang="en-GB" sz="3200" dirty="0" err="1" smtClean="0"/>
              <a:t>Kraters</a:t>
            </a:r>
            <a:r>
              <a:rPr lang="en-GB" sz="3200" dirty="0" smtClean="0"/>
              <a:t>, etc.)</a:t>
            </a:r>
            <a:endParaRPr lang="en-GB" sz="3200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97059" y="1916831"/>
            <a:ext cx="4762500" cy="4533900"/>
          </a:xfrm>
          <a:prstGeom prst="rect">
            <a:avLst/>
          </a:prstGeom>
        </p:spPr>
      </p:pic>
      <p:sp>
        <p:nvSpPr>
          <p:cNvPr id="5" name="Arc 4"/>
          <p:cNvSpPr/>
          <p:nvPr/>
        </p:nvSpPr>
        <p:spPr>
          <a:xfrm>
            <a:off x="3995936" y="4869160"/>
            <a:ext cx="360040" cy="45719"/>
          </a:xfrm>
          <a:prstGeom prst="arc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5-Point Star 5"/>
          <p:cNvSpPr/>
          <p:nvPr/>
        </p:nvSpPr>
        <p:spPr>
          <a:xfrm>
            <a:off x="4243235" y="4581128"/>
            <a:ext cx="328765" cy="288032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5-Point Star 6"/>
          <p:cNvSpPr/>
          <p:nvPr/>
        </p:nvSpPr>
        <p:spPr>
          <a:xfrm>
            <a:off x="5292080" y="4596347"/>
            <a:ext cx="267774" cy="279648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5-Point Star 7"/>
          <p:cNvSpPr/>
          <p:nvPr/>
        </p:nvSpPr>
        <p:spPr>
          <a:xfrm>
            <a:off x="3914470" y="3573016"/>
            <a:ext cx="328765" cy="288032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5-Point Star 8"/>
          <p:cNvSpPr/>
          <p:nvPr/>
        </p:nvSpPr>
        <p:spPr>
          <a:xfrm>
            <a:off x="6084168" y="5229200"/>
            <a:ext cx="328765" cy="288032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5-Point Star 9"/>
          <p:cNvSpPr/>
          <p:nvPr/>
        </p:nvSpPr>
        <p:spPr>
          <a:xfrm>
            <a:off x="3419872" y="4039766"/>
            <a:ext cx="328765" cy="288032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1" name="Picture 10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106" y="2303239"/>
            <a:ext cx="1949106" cy="2923659"/>
          </a:xfrm>
          <a:prstGeom prst="rect">
            <a:avLst/>
          </a:prstGeom>
        </p:spPr>
      </p:pic>
      <p:sp>
        <p:nvSpPr>
          <p:cNvPr id="12" name="Left Arrow 11"/>
          <p:cNvSpPr/>
          <p:nvPr/>
        </p:nvSpPr>
        <p:spPr>
          <a:xfrm>
            <a:off x="6925406" y="5130900"/>
            <a:ext cx="978408" cy="484632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Rectangle 12"/>
          <p:cNvSpPr/>
          <p:nvPr/>
        </p:nvSpPr>
        <p:spPr>
          <a:xfrm>
            <a:off x="5004048" y="5609822"/>
            <a:ext cx="4572000" cy="1200329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b="1" dirty="0"/>
              <a:t>Bronze Age and Late Antique skeletal remains from </a:t>
            </a:r>
            <a:r>
              <a:rPr lang="en-GB" b="1" dirty="0" err="1"/>
              <a:t>Ya'amūn</a:t>
            </a:r>
            <a:r>
              <a:rPr lang="en-GB" b="1" dirty="0"/>
              <a:t>, Jordan, picking up same traces as sheep for the BA populations….! This population are not seaward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8787401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 descr="C:\Users\sm018\AppData\Local\Microsoft\Windows\Temporary Internet Files\Content.Outlook\WJKDKUX9\photo (8)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36786" y="426806"/>
            <a:ext cx="4707214" cy="35283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C:\Users\sm018\AppData\Local\Microsoft\Windows\Temporary Internet Files\Content.Outlook\WJKDKUX9\photo (3)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8924" y="1817098"/>
            <a:ext cx="4455710" cy="44557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4306117" y="4797152"/>
            <a:ext cx="4968552" cy="1143000"/>
          </a:xfrm>
        </p:spPr>
        <p:txBody>
          <a:bodyPr>
            <a:noAutofit/>
          </a:bodyPr>
          <a:lstStyle/>
          <a:p>
            <a:r>
              <a:rPr lang="en-GB" sz="2400" dirty="0" smtClean="0"/>
              <a:t>Q: Does the importance of marine resources (as evidenced by iconography on BA ceramics) translate to a high marine trace in the skeletal remains from skeletal remains in BA Greece?</a:t>
            </a:r>
            <a:endParaRPr lang="en-GB" sz="2400" dirty="0"/>
          </a:p>
        </p:txBody>
      </p:sp>
      <p:sp>
        <p:nvSpPr>
          <p:cNvPr id="2" name="TextBox 1"/>
          <p:cNvSpPr txBox="1"/>
          <p:nvPr/>
        </p:nvSpPr>
        <p:spPr>
          <a:xfrm>
            <a:off x="0" y="378387"/>
            <a:ext cx="457200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/>
              <a:t>Formulate a research ‘question’……</a:t>
            </a:r>
          </a:p>
          <a:p>
            <a:r>
              <a:rPr lang="en-GB" sz="2400" dirty="0" smtClean="0"/>
              <a:t>To what extent are they reliant on sea foods?</a:t>
            </a:r>
          </a:p>
        </p:txBody>
      </p:sp>
    </p:spTree>
    <p:extLst>
      <p:ext uri="{BB962C8B-B14F-4D97-AF65-F5344CB8AC3E}">
        <p14:creationId xmlns:p14="http://schemas.microsoft.com/office/powerpoint/2010/main" val="25122666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Define what you use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355976" y="1600200"/>
            <a:ext cx="4608512" cy="4525963"/>
          </a:xfrm>
        </p:spPr>
        <p:txBody>
          <a:bodyPr>
            <a:normAutofit fontScale="92500"/>
          </a:bodyPr>
          <a:lstStyle/>
          <a:p>
            <a:r>
              <a:rPr lang="en-GB" dirty="0" smtClean="0"/>
              <a:t>Data set 1. = Pottery. Must </a:t>
            </a:r>
            <a:r>
              <a:rPr lang="en-GB" dirty="0"/>
              <a:t>have ‘marine’ image</a:t>
            </a:r>
          </a:p>
          <a:p>
            <a:pPr lvl="1"/>
            <a:r>
              <a:rPr lang="en-GB" dirty="0"/>
              <a:t>Octopus, fish, but what about shellfish?</a:t>
            </a:r>
          </a:p>
          <a:p>
            <a:r>
              <a:rPr lang="en-GB" dirty="0" smtClean="0"/>
              <a:t>Data set 2. = skeletal analysis of contemporary BA populations from coastal areas falling in the ‘marine’ distribution</a:t>
            </a:r>
          </a:p>
          <a:p>
            <a:endParaRPr lang="en-GB" dirty="0" smtClean="0"/>
          </a:p>
          <a:p>
            <a:pPr lvl="1"/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2060848"/>
            <a:ext cx="3627919" cy="3453779"/>
          </a:xfrm>
          <a:prstGeom prst="rect">
            <a:avLst/>
          </a:prstGeom>
        </p:spPr>
      </p:pic>
      <p:sp>
        <p:nvSpPr>
          <p:cNvPr id="5" name="Rectangle 4"/>
          <p:cNvSpPr/>
          <p:nvPr/>
        </p:nvSpPr>
        <p:spPr>
          <a:xfrm>
            <a:off x="2627784" y="5512523"/>
            <a:ext cx="4572000" cy="369332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dirty="0" err="1" smtClean="0"/>
              <a:t>Ya'amūn</a:t>
            </a:r>
            <a:r>
              <a:rPr lang="en-GB" dirty="0"/>
              <a:t>, </a:t>
            </a:r>
            <a:r>
              <a:rPr lang="en-GB" dirty="0" smtClean="0"/>
              <a:t>Jordan</a:t>
            </a:r>
            <a:endParaRPr lang="en-GB" dirty="0"/>
          </a:p>
        </p:txBody>
      </p:sp>
      <p:sp>
        <p:nvSpPr>
          <p:cNvPr id="6" name="5-Point Star 5"/>
          <p:cNvSpPr/>
          <p:nvPr/>
        </p:nvSpPr>
        <p:spPr>
          <a:xfrm>
            <a:off x="3327498" y="4530942"/>
            <a:ext cx="328765" cy="288032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9388412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Aims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To quantify, describe and interpret selected group of data set 1 = pots, specifically images on pots from BA (Crete, Cyprus, Greece?) </a:t>
            </a:r>
          </a:p>
          <a:p>
            <a:r>
              <a:rPr lang="en-GB" dirty="0" smtClean="0"/>
              <a:t>To examine data set 2 = skeletal remains for marine isotope – specifically stable carbon isotope 13/nitrogen 12 signatures (</a:t>
            </a:r>
            <a:r>
              <a:rPr lang="el-GR" dirty="0" smtClean="0"/>
              <a:t>δ</a:t>
            </a:r>
            <a:r>
              <a:rPr lang="el-GR" baseline="30000" dirty="0" smtClean="0"/>
              <a:t>13</a:t>
            </a:r>
            <a:r>
              <a:rPr lang="en-GB" dirty="0"/>
              <a:t>C and </a:t>
            </a:r>
            <a:r>
              <a:rPr lang="el-GR" dirty="0"/>
              <a:t>δ</a:t>
            </a:r>
            <a:r>
              <a:rPr lang="el-GR" baseline="30000" dirty="0"/>
              <a:t>15</a:t>
            </a:r>
            <a:r>
              <a:rPr lang="en-GB" dirty="0" smtClean="0"/>
              <a:t>N) </a:t>
            </a:r>
            <a:r>
              <a:rPr lang="en-GB" dirty="0"/>
              <a:t>values </a:t>
            </a:r>
            <a:r>
              <a:rPr lang="en-GB" dirty="0" smtClean="0"/>
              <a:t>in human bone from BA Crete, Cyprus, ? populations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1762525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Method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507288" cy="4525963"/>
          </a:xfrm>
        </p:spPr>
        <p:txBody>
          <a:bodyPr>
            <a:normAutofit fontScale="92500" lnSpcReduction="20000"/>
          </a:bodyPr>
          <a:lstStyle/>
          <a:p>
            <a:r>
              <a:rPr lang="en-GB" sz="2800" dirty="0" smtClean="0"/>
              <a:t>Look at marine resources (MR) in material culture of BA Greece - be specific emphasis on island populations of Crete/Cyprus? – again be specific….ceramics, wall paintings, metal work…….</a:t>
            </a:r>
          </a:p>
          <a:p>
            <a:r>
              <a:rPr lang="en-GB" sz="2800" dirty="0" smtClean="0"/>
              <a:t>Look at skeletal remains in the documented sources – isotope analysis, elemental analysis…..(available? My Athens account, JSTOR, on-line internet, library……). Be specific – skeletons from where?</a:t>
            </a:r>
          </a:p>
          <a:p>
            <a:r>
              <a:rPr lang="en-GB" sz="2800" dirty="0" smtClean="0"/>
              <a:t>How do they compare/contrast/conflict/support hypothesis that MR were economically important </a:t>
            </a:r>
          </a:p>
          <a:p>
            <a:r>
              <a:rPr lang="en-GB" sz="2800" dirty="0" smtClean="0"/>
              <a:t>i.e. that BA populations had a high intake of marine resource uptake in their skeletons – or they do not…….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1474321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1062" y="1821422"/>
            <a:ext cx="6061875" cy="369742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Right data, right period, wrong place! </a:t>
            </a:r>
            <a:endParaRPr lang="en-GB" dirty="0"/>
          </a:p>
        </p:txBody>
      </p:sp>
      <p:sp>
        <p:nvSpPr>
          <p:cNvPr id="5" name="TextBox 4"/>
          <p:cNvSpPr txBox="1"/>
          <p:nvPr/>
        </p:nvSpPr>
        <p:spPr>
          <a:xfrm>
            <a:off x="765920" y="5909874"/>
            <a:ext cx="792088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Bronze Age and Late Antique skeletal remains from </a:t>
            </a:r>
            <a:r>
              <a:rPr lang="en-GB" b="1" dirty="0" err="1"/>
              <a:t>Ya'amūn</a:t>
            </a:r>
            <a:r>
              <a:rPr lang="en-GB" b="1" dirty="0"/>
              <a:t>, </a:t>
            </a:r>
            <a:r>
              <a:rPr lang="en-GB" b="1" dirty="0" smtClean="0"/>
              <a:t>Jordan, picking up same traces as sheep for the BA populations….! This population are not seaward.</a:t>
            </a:r>
            <a:endParaRPr lang="en-GB" dirty="0"/>
          </a:p>
        </p:txBody>
      </p:sp>
      <p:sp>
        <p:nvSpPr>
          <p:cNvPr id="2" name="TextBox 1"/>
          <p:cNvSpPr txBox="1"/>
          <p:nvPr/>
        </p:nvSpPr>
        <p:spPr>
          <a:xfrm>
            <a:off x="2195736" y="5513148"/>
            <a:ext cx="163326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>
                <a:solidFill>
                  <a:srgbClr val="002060"/>
                </a:solidFill>
              </a:rPr>
              <a:t>Land meat high</a:t>
            </a:r>
            <a:endParaRPr lang="en-GB" dirty="0">
              <a:solidFill>
                <a:srgbClr val="002060"/>
              </a:solidFill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6228184" y="5513148"/>
            <a:ext cx="179267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>
                <a:solidFill>
                  <a:srgbClr val="002060"/>
                </a:solidFill>
              </a:rPr>
              <a:t>Marine meat low</a:t>
            </a:r>
            <a:endParaRPr lang="en-GB" dirty="0">
              <a:solidFill>
                <a:srgbClr val="002060"/>
              </a:solidFill>
            </a:endParaRPr>
          </a:p>
        </p:txBody>
      </p:sp>
      <p:sp>
        <p:nvSpPr>
          <p:cNvPr id="6" name="Rectangle 5"/>
          <p:cNvSpPr/>
          <p:nvPr/>
        </p:nvSpPr>
        <p:spPr>
          <a:xfrm>
            <a:off x="163174" y="3838014"/>
            <a:ext cx="102855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>
                <a:solidFill>
                  <a:srgbClr val="002060"/>
                </a:solidFill>
              </a:rPr>
              <a:t>Land </a:t>
            </a:r>
            <a:r>
              <a:rPr lang="en-GB" dirty="0" smtClean="0">
                <a:solidFill>
                  <a:srgbClr val="002060"/>
                </a:solidFill>
              </a:rPr>
              <a:t>low</a:t>
            </a:r>
            <a:endParaRPr lang="en-GB" dirty="0">
              <a:solidFill>
                <a:srgbClr val="002060"/>
              </a:solidFill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25831" y="1766154"/>
            <a:ext cx="132119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 smtClean="0">
                <a:solidFill>
                  <a:srgbClr val="002060"/>
                </a:solidFill>
              </a:rPr>
              <a:t>Marine high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3386666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2239" y="1628800"/>
            <a:ext cx="8214712" cy="45214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7504" y="274638"/>
            <a:ext cx="9036496" cy="1143000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The raw data:</a:t>
            </a:r>
            <a:br>
              <a:rPr lang="en-GB" dirty="0" smtClean="0"/>
            </a:br>
            <a:r>
              <a:rPr lang="en-GB" dirty="0" smtClean="0"/>
              <a:t>Detail of skeletal information from Knossos</a:t>
            </a:r>
            <a:endParaRPr lang="en-GB" dirty="0"/>
          </a:p>
        </p:txBody>
      </p:sp>
      <p:sp>
        <p:nvSpPr>
          <p:cNvPr id="3" name="TextBox 2"/>
          <p:cNvSpPr txBox="1"/>
          <p:nvPr/>
        </p:nvSpPr>
        <p:spPr>
          <a:xfrm>
            <a:off x="467544" y="6370328"/>
            <a:ext cx="809933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Strontium can tell us where people came from-even if they were buried elsewhere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8176836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800" dirty="0" smtClean="0"/>
              <a:t>Problems (the hand you have dealt yourself – how are you going to play it out)</a:t>
            </a:r>
            <a:endParaRPr lang="en-GB" sz="28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Skeletal remains not widely available (not as well recorded as the material culture) or analysis just not done</a:t>
            </a:r>
          </a:p>
          <a:p>
            <a:r>
              <a:rPr lang="en-GB" dirty="0" smtClean="0"/>
              <a:t>Skeletal remains may not be of the same period or place (for example may have to extrapolate to mainland, Anatolia, or wherever…..)</a:t>
            </a:r>
          </a:p>
          <a:p>
            <a:r>
              <a:rPr lang="en-GB" dirty="0" smtClean="0"/>
              <a:t>People move and may not be buried where they lived (so have a non-marine signature…..) </a:t>
            </a:r>
          </a:p>
          <a:p>
            <a:r>
              <a:rPr lang="en-GB" dirty="0" smtClean="0"/>
              <a:t>Results may be conclusive + or -, or possibly inconclusive. WHATEVER happens you should be able to draw conclusions.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26766173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Conclusions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May be possible to pick up differences in diets</a:t>
            </a:r>
          </a:p>
          <a:p>
            <a:pPr marL="742950" lvl="2" indent="-342900"/>
            <a:r>
              <a:rPr lang="en-GB" sz="2800" dirty="0" smtClean="0">
                <a:solidFill>
                  <a:srgbClr val="002060"/>
                </a:solidFill>
              </a:rPr>
              <a:t>elites </a:t>
            </a:r>
            <a:r>
              <a:rPr lang="en-GB" sz="2800" dirty="0">
                <a:solidFill>
                  <a:srgbClr val="002060"/>
                </a:solidFill>
              </a:rPr>
              <a:t>within populations more than whole populations</a:t>
            </a:r>
          </a:p>
          <a:p>
            <a:r>
              <a:rPr lang="en-GB" dirty="0" smtClean="0"/>
              <a:t>But messy signatures</a:t>
            </a:r>
          </a:p>
          <a:p>
            <a:pPr lvl="1"/>
            <a:r>
              <a:rPr lang="en-GB" dirty="0" smtClean="0">
                <a:solidFill>
                  <a:srgbClr val="002060"/>
                </a:solidFill>
              </a:rPr>
              <a:t>not on a systematic scale, </a:t>
            </a:r>
          </a:p>
          <a:p>
            <a:pPr lvl="1"/>
            <a:r>
              <a:rPr lang="en-GB" dirty="0" smtClean="0">
                <a:solidFill>
                  <a:srgbClr val="002060"/>
                </a:solidFill>
              </a:rPr>
              <a:t>may confuse with other food pathways (legumes, C</a:t>
            </a:r>
            <a:r>
              <a:rPr lang="en-GB" baseline="30000" dirty="0" smtClean="0">
                <a:solidFill>
                  <a:srgbClr val="002060"/>
                </a:solidFill>
              </a:rPr>
              <a:t>4</a:t>
            </a:r>
            <a:r>
              <a:rPr lang="en-GB" dirty="0" smtClean="0">
                <a:solidFill>
                  <a:srgbClr val="002060"/>
                </a:solidFill>
              </a:rPr>
              <a:t> foods</a:t>
            </a:r>
          </a:p>
        </p:txBody>
      </p:sp>
    </p:spTree>
    <p:extLst>
      <p:ext uri="{BB962C8B-B14F-4D97-AF65-F5344CB8AC3E}">
        <p14:creationId xmlns:p14="http://schemas.microsoft.com/office/powerpoint/2010/main" val="3850240551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Reference list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556792"/>
            <a:ext cx="8229600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sz="1400" dirty="0" smtClean="0"/>
          </a:p>
          <a:p>
            <a:pPr marL="0" indent="0">
              <a:buNone/>
            </a:pPr>
            <a:endParaRPr lang="en-GB" sz="1400" dirty="0"/>
          </a:p>
          <a:p>
            <a:pPr marL="0" indent="0">
              <a:buNone/>
            </a:pPr>
            <a:r>
              <a:rPr lang="en-GB" sz="1400" dirty="0" err="1" smtClean="0"/>
              <a:t>Sandis</a:t>
            </a:r>
            <a:r>
              <a:rPr lang="en-GB" sz="1400" dirty="0" smtClean="0"/>
              <a:t>, M. 2011 The reconstruction of diet etc….in </a:t>
            </a:r>
            <a:r>
              <a:rPr lang="en-GB" sz="1400" dirty="0" err="1" smtClean="0"/>
              <a:t>eds</a:t>
            </a:r>
            <a:r>
              <a:rPr lang="en-GB" sz="1400" dirty="0" smtClean="0"/>
              <a:t> S. </a:t>
            </a:r>
            <a:r>
              <a:rPr lang="en-GB" sz="1400" dirty="0" err="1" smtClean="0"/>
              <a:t>Mithen</a:t>
            </a:r>
            <a:r>
              <a:rPr lang="en-GB" sz="1400" dirty="0" smtClean="0"/>
              <a:t> and E. Black, </a:t>
            </a:r>
            <a:r>
              <a:rPr lang="en-GB" sz="1400" i="1" dirty="0" smtClean="0"/>
              <a:t>Water</a:t>
            </a:r>
            <a:r>
              <a:rPr lang="en-GB" sz="1400" i="1" dirty="0"/>
              <a:t>, Life and Civilisation: Climate, Environment and Society in the Jordan </a:t>
            </a:r>
            <a:r>
              <a:rPr lang="en-GB" sz="1400" i="1" dirty="0" smtClean="0"/>
              <a:t>Valley</a:t>
            </a:r>
            <a:r>
              <a:rPr lang="en-GB" sz="1400" dirty="0" smtClean="0"/>
              <a:t> Cams: CUP</a:t>
            </a:r>
          </a:p>
          <a:p>
            <a:pPr marL="0" indent="0">
              <a:buNone/>
            </a:pPr>
            <a:endParaRPr lang="en-GB" sz="1400" dirty="0"/>
          </a:p>
          <a:p>
            <a:pPr marL="0" indent="0">
              <a:buNone/>
            </a:pPr>
            <a:r>
              <a:rPr lang="en-GB" sz="1400" dirty="0" err="1" smtClean="0"/>
              <a:t>Schepartz</a:t>
            </a:r>
            <a:r>
              <a:rPr lang="en-GB" sz="1400" dirty="0" smtClean="0"/>
              <a:t>, L.A. , Fox S.C. and </a:t>
            </a:r>
            <a:r>
              <a:rPr lang="en-GB" sz="1400" dirty="0" err="1" smtClean="0"/>
              <a:t>Bourbou</a:t>
            </a:r>
            <a:r>
              <a:rPr lang="en-GB" sz="1400" dirty="0" smtClean="0"/>
              <a:t>, C. 2009 </a:t>
            </a:r>
            <a:r>
              <a:rPr lang="en-GB" sz="1400" i="1" dirty="0" smtClean="0"/>
              <a:t>New Directions in Skeletal Biology of Greece </a:t>
            </a:r>
            <a:r>
              <a:rPr lang="en-GB" sz="1400" i="1" dirty="0">
                <a:hlinkClick r:id="rId2"/>
              </a:rPr>
              <a:t>https://books.google.co.uk/books?isbn=0876615434</a:t>
            </a:r>
            <a:endParaRPr lang="en-GB" sz="1400" i="1" dirty="0"/>
          </a:p>
          <a:p>
            <a:pPr marL="0" indent="0">
              <a:buNone/>
            </a:pP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76443674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Civic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1960</TotalTime>
  <Words>1179</Words>
  <Application>Microsoft Office PowerPoint</Application>
  <PresentationFormat>On-screen Show (4:3)</PresentationFormat>
  <Paragraphs>110</Paragraphs>
  <Slides>22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5" baseType="lpstr">
      <vt:lpstr>Arial</vt:lpstr>
      <vt:lpstr>Calibri</vt:lpstr>
      <vt:lpstr>Office Theme</vt:lpstr>
      <vt:lpstr>Advanced Archaeological Analysis</vt:lpstr>
      <vt:lpstr>(Module Descriptor) Aims to…</vt:lpstr>
      <vt:lpstr>Two of the objectives, this is what we want you to learn</vt:lpstr>
      <vt:lpstr>It’s your choice</vt:lpstr>
      <vt:lpstr>Purpose?</vt:lpstr>
      <vt:lpstr>Assessment pattern</vt:lpstr>
      <vt:lpstr>Assessment pattern</vt:lpstr>
      <vt:lpstr>Assessment pattern</vt:lpstr>
      <vt:lpstr>Posters in Parliament: ‘Impact’</vt:lpstr>
      <vt:lpstr>   Case Study </vt:lpstr>
      <vt:lpstr>Images of fish/marine resources </vt:lpstr>
      <vt:lpstr>Even more images from BA Greece</vt:lpstr>
      <vt:lpstr>Widespread distribution of octopus wares (Minoan Vases in Marine style, Kraters, etc.)</vt:lpstr>
      <vt:lpstr>Q: Does the importance of marine resources (as evidenced by iconography on BA ceramics) translate to a high marine trace in the skeletal remains from skeletal remains in BA Greece?</vt:lpstr>
      <vt:lpstr>Define what you use</vt:lpstr>
      <vt:lpstr>Aims</vt:lpstr>
      <vt:lpstr>Method</vt:lpstr>
      <vt:lpstr>Right data, right period, wrong place! </vt:lpstr>
      <vt:lpstr>The raw data: Detail of skeletal information from Knossos</vt:lpstr>
      <vt:lpstr>Problems (the hand you have dealt yourself – how are you going to play it out)</vt:lpstr>
      <vt:lpstr>Conclusions</vt:lpstr>
      <vt:lpstr>Reference list </vt:lpstr>
    </vt:vector>
  </TitlesOfParts>
  <Company>University of Wales Trinity Saint David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Advanced Archaeological Analysis</dc:title>
  <dc:creator>Ros Coard</dc:creator>
  <cp:lastModifiedBy>Ros Coard</cp:lastModifiedBy>
  <cp:revision>33</cp:revision>
  <dcterms:created xsi:type="dcterms:W3CDTF">2013-09-26T13:52:19Z</dcterms:created>
  <dcterms:modified xsi:type="dcterms:W3CDTF">2017-10-03T15:33:44Z</dcterms:modified>
</cp:coreProperties>
</file>