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1" r:id="rId6"/>
    <p:sldId id="262" r:id="rId7"/>
    <p:sldId id="263" r:id="rId8"/>
    <p:sldId id="264" r:id="rId9"/>
    <p:sldId id="260"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D4C3F6-B50D-4EF5-BEC3-51E84A597B03}" v="17" dt="2022-06-07T15:45:40.008"/>
    <p1510:client id="{702FD8FD-0CA0-3F7B-F59F-C2C0B2359BC7}" v="5" dt="2023-02-13T20:33:26.738"/>
    <p1510:client id="{87E065A0-CD8F-FD4A-FE75-8433DD4A3CFE}" v="1" dt="2023-02-13T20:37:22.621"/>
    <p1510:client id="{A8894A84-D575-CB94-323C-DCD10BABAC98}" v="5" dt="2022-06-07T16:02:15.777"/>
    <p1510:client id="{CAD9593E-A0CA-41A6-A8B7-A8C09667D553}" v="854" dt="2023-02-13T21:15:08.233"/>
    <p1510:client id="{F7D7E550-792C-4EC0-8DAC-22134AE9B91B}" v="1190" dt="2023-02-14T17:19:46.8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2/14/2023</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962364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B2D3E9E-A95C-48F2-B4BF-A71542E0BE9A}" type="datetimeFigureOut">
              <a:rPr lang="en-US" dirty="0"/>
              <a:t>2/14/2023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87130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dirty="0"/>
              <a:t>Click to edit Master title style</a:t>
            </a:r>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2/14/2023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20164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F12952B5-7A2F-4CC8-B7CE-9234E21C2837}" type="datetimeFigureOut">
              <a:rPr lang="en-US" dirty="0"/>
              <a:t>2/14/2023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409502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E1DA07A-9201-4B4B-BAF2-015AFA30F520}" type="datetimeFigureOut">
              <a:rPr lang="en-US" dirty="0"/>
              <a:t>2/14/2023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58819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3D7E00A-486F-4252-8B1D-E32645521F49}" type="datetimeFigureOut">
              <a:rPr lang="en-US" dirty="0"/>
              <a:t>2/14/2023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34721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2/14/2023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54417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dirty="0"/>
              <a:t>Click to 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2/14/2023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16246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dirty="0"/>
              <a:t>Click to edit Master title style</a:t>
            </a:r>
          </a:p>
        </p:txBody>
      </p:sp>
      <p:sp>
        <p:nvSpPr>
          <p:cNvPr id="3" name="Picture Placeholder 2"/>
          <p:cNvSpPr>
            <a:spLocks noGrp="1" noChangeAspect="1"/>
          </p:cNvSpPr>
          <p:nvPr>
            <p:ph type="pic" idx="1"/>
          </p:nvPr>
        </p:nvSpPr>
        <p:spPr>
          <a:xfrm>
            <a:off x="0" y="0"/>
            <a:ext cx="12192000" cy="5330952"/>
          </a:xfrm>
          <a:blipFill>
            <a:blip r:embed="rId2"/>
            <a:stretch>
              <a:fillRect/>
            </a:stretch>
          </a:blip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2/14/2023</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8021131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F4E5243-F52A-4D37-9694-EB26C6C31910}" type="datetimeFigureOut">
              <a:rPr lang="en-US" dirty="0"/>
              <a:t>2/14/2023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482843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A77B6E1-634A-48DC-9E8B-D894023267EF}" type="datetimeFigureOut">
              <a:rPr lang="en-US" dirty="0"/>
              <a:t>2/14/2023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7697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5586B75A-687E-405C-8A0B-8D00578BA2C3}" type="datetimeFigureOut">
              <a:rPr lang="en-US" dirty="0"/>
              <a:pPr/>
              <a:t>2/14/2023</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28740007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firstdiscoverers.co.uk/early-years-painting-activities-ideas/" TargetMode="External"/><Relationship Id="rId2" Type="http://schemas.openxmlformats.org/officeDocument/2006/relationships/hyperlink" Target="https://www.healthline.com/health/baby/sensorimotor-stage#:~:text=The%20sensorimotor%20stage%20is%20the,to%20interact%20with%20their%20surroundings" TargetMode="External"/><Relationship Id="rId1" Type="http://schemas.openxmlformats.org/officeDocument/2006/relationships/slideLayout" Target="../slideLayouts/slideLayout2.xml"/><Relationship Id="rId5" Type="http://schemas.openxmlformats.org/officeDocument/2006/relationships/hyperlink" Target="https://www.simplypsychology.org/piaget.html#:~:text=To%20Piaget%2C%20cognitive%20development%20was,they%20discover%20in%20their%20environment" TargetMode="External"/><Relationship Id="rId4" Type="http://schemas.openxmlformats.org/officeDocument/2006/relationships/hyperlink" Target="https://www.adam-mila.com/milestones/fine-motor-skills/stack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D5A6302-1375-9E6C-7DC4-EA6A8F1FE1A5}"/>
              </a:ext>
            </a:extLst>
          </p:cNvPr>
          <p:cNvSpPr>
            <a:spLocks noGrp="1"/>
          </p:cNvSpPr>
          <p:nvPr>
            <p:ph type="subTitle" idx="1"/>
          </p:nvPr>
        </p:nvSpPr>
        <p:spPr>
          <a:xfrm>
            <a:off x="181858" y="977943"/>
            <a:ext cx="10588983" cy="5377976"/>
          </a:xfrm>
        </p:spPr>
        <p:txBody>
          <a:bodyPr vert="horz" lIns="91440" tIns="45720" rIns="91440" bIns="45720" rtlCol="0" anchor="t">
            <a:normAutofit/>
          </a:bodyPr>
          <a:lstStyle/>
          <a:p>
            <a:pPr algn="l"/>
            <a:r>
              <a:rPr lang="en-GB" sz="3200" b="1" dirty="0">
                <a:latin typeface="Arial Nova"/>
                <a:ea typeface="Batang"/>
              </a:rPr>
              <a:t>Title: Working with children in social care </a:t>
            </a:r>
            <a:endParaRPr lang="en-US" sz="3200" b="1">
              <a:latin typeface="Arial Nova"/>
            </a:endParaRPr>
          </a:p>
          <a:p>
            <a:pPr algn="l"/>
            <a:r>
              <a:rPr lang="en-GB" sz="3200" b="1" dirty="0">
                <a:latin typeface="Arial Nova"/>
                <a:ea typeface="Batang"/>
              </a:rPr>
              <a:t>Name: </a:t>
            </a:r>
            <a:r>
              <a:rPr lang="en-GB" sz="3200" b="1" dirty="0" err="1">
                <a:latin typeface="Arial Nova"/>
                <a:ea typeface="Batang"/>
              </a:rPr>
              <a:t>Mariyum</a:t>
            </a:r>
            <a:r>
              <a:rPr lang="en-GB" sz="3200" b="1" dirty="0">
                <a:latin typeface="Arial Nova"/>
                <a:ea typeface="Batang"/>
              </a:rPr>
              <a:t> Munsha </a:t>
            </a:r>
            <a:endParaRPr lang="en-GB" sz="3200" b="1" dirty="0">
              <a:latin typeface="Arial Nova"/>
            </a:endParaRPr>
          </a:p>
          <a:p>
            <a:pPr algn="l"/>
            <a:r>
              <a:rPr lang="en-GB" sz="3200" b="1" dirty="0">
                <a:latin typeface="Arial Nova"/>
                <a:ea typeface="Batang"/>
              </a:rPr>
              <a:t>Student Number: 2127038   </a:t>
            </a:r>
            <a:endParaRPr lang="en-GB" sz="3200" b="1" dirty="0">
              <a:latin typeface="Arial Nova"/>
            </a:endParaRPr>
          </a:p>
          <a:p>
            <a:pPr algn="l"/>
            <a:r>
              <a:rPr lang="en-GB" sz="3200" b="1" dirty="0">
                <a:latin typeface="Arial Nova"/>
                <a:ea typeface="Batang"/>
              </a:rPr>
              <a:t>Module: Psychology in Health and Social Care </a:t>
            </a:r>
            <a:endParaRPr lang="en-GB" sz="3200" b="1" dirty="0">
              <a:latin typeface="Arial Nova"/>
            </a:endParaRPr>
          </a:p>
          <a:p>
            <a:pPr algn="l"/>
            <a:r>
              <a:rPr lang="en-GB" sz="3200" b="1" dirty="0">
                <a:latin typeface="Arial Nova"/>
                <a:ea typeface="Batang"/>
              </a:rPr>
              <a:t>Module Code: LCHS4006_BIRM</a:t>
            </a:r>
          </a:p>
          <a:p>
            <a:pPr algn="l"/>
            <a:r>
              <a:rPr lang="en-GB" sz="3200" b="1" dirty="0">
                <a:latin typeface="Arial Nova"/>
                <a:ea typeface="Batang"/>
              </a:rPr>
              <a:t>Lecturer Name: Joanne Davies </a:t>
            </a:r>
            <a:endParaRPr lang="en-GB" sz="3200" b="1" dirty="0">
              <a:latin typeface="Arial Nova"/>
            </a:endParaRPr>
          </a:p>
        </p:txBody>
      </p:sp>
    </p:spTree>
    <p:extLst>
      <p:ext uri="{BB962C8B-B14F-4D97-AF65-F5344CB8AC3E}">
        <p14:creationId xmlns:p14="http://schemas.microsoft.com/office/powerpoint/2010/main" val="2460046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D98026-96BE-E67C-4F76-1E1100FE5C99}"/>
              </a:ext>
            </a:extLst>
          </p:cNvPr>
          <p:cNvSpPr>
            <a:spLocks noGrp="1"/>
          </p:cNvSpPr>
          <p:nvPr>
            <p:ph type="title"/>
          </p:nvPr>
        </p:nvSpPr>
        <p:spPr>
          <a:xfrm>
            <a:off x="8173212" y="499533"/>
            <a:ext cx="3401568" cy="1920240"/>
          </a:xfrm>
        </p:spPr>
        <p:txBody>
          <a:bodyPr anchor="b">
            <a:normAutofit/>
          </a:bodyPr>
          <a:lstStyle/>
          <a:p>
            <a:r>
              <a:rPr lang="en-GB" sz="4000">
                <a:solidFill>
                  <a:srgbClr val="FFFFFF"/>
                </a:solidFill>
                <a:latin typeface="Arial Nova"/>
                <a:ea typeface="Batang"/>
              </a:rPr>
              <a:t>introduction</a:t>
            </a:r>
            <a:endParaRPr lang="en-GB" sz="4000">
              <a:solidFill>
                <a:srgbClr val="FFFFFF"/>
              </a:solidFill>
              <a:latin typeface="Arial Nova"/>
            </a:endParaRPr>
          </a:p>
        </p:txBody>
      </p:sp>
      <p:pic>
        <p:nvPicPr>
          <p:cNvPr id="4" name="Picture 4" descr="A picture containing person, indoor, child, child&#10;&#10;Description automatically generated">
            <a:extLst>
              <a:ext uri="{FF2B5EF4-FFF2-40B4-BE49-F238E27FC236}">
                <a16:creationId xmlns:a16="http://schemas.microsoft.com/office/drawing/2014/main" id="{E4A63F65-BC5E-0DB8-1021-ED61B18F79A9}"/>
              </a:ext>
            </a:extLst>
          </p:cNvPr>
          <p:cNvPicPr>
            <a:picLocks noChangeAspect="1"/>
          </p:cNvPicPr>
          <p:nvPr/>
        </p:nvPicPr>
        <p:blipFill rotWithShape="1">
          <a:blip r:embed="rId2"/>
          <a:srcRect l="4106" r="20896" b="-1"/>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D4D16466-23B9-0939-0196-6A341C90191B}"/>
              </a:ext>
            </a:extLst>
          </p:cNvPr>
          <p:cNvSpPr>
            <a:spLocks noGrp="1"/>
          </p:cNvSpPr>
          <p:nvPr>
            <p:ph idx="1"/>
          </p:nvPr>
        </p:nvSpPr>
        <p:spPr>
          <a:xfrm>
            <a:off x="8173212" y="2419773"/>
            <a:ext cx="3401568" cy="3358092"/>
          </a:xfrm>
        </p:spPr>
        <p:txBody>
          <a:bodyPr vert="horz" lIns="91440" tIns="45720" rIns="91440" bIns="45720" rtlCol="0">
            <a:normAutofit/>
          </a:bodyPr>
          <a:lstStyle/>
          <a:p>
            <a:pPr marL="0" indent="0">
              <a:buNone/>
            </a:pPr>
            <a:r>
              <a:rPr lang="en-GB" sz="1700">
                <a:latin typeface="Arial Nova"/>
                <a:ea typeface="Batang"/>
              </a:rPr>
              <a:t>In this presentation  I will be presenting two suggested creche activities for children up to the age group of 0-2 years, who live with their mothers in refuge centres. The activities will hopefully help the development of the children and keep them occupied while their mothers are in their 1 to 1 weekly support sessions.</a:t>
            </a:r>
          </a:p>
          <a:p>
            <a:pPr marL="0" indent="0">
              <a:buNone/>
            </a:pPr>
            <a:r>
              <a:rPr lang="en-GB" sz="1700">
                <a:latin typeface="Arial Nova"/>
                <a:ea typeface="Batang"/>
              </a:rPr>
              <a:t>I will be linking this to psychological theory of child development</a:t>
            </a:r>
          </a:p>
          <a:p>
            <a:pPr marL="0" indent="0">
              <a:buNone/>
            </a:pPr>
            <a:endParaRPr lang="en-GB" sz="1700">
              <a:latin typeface="Arial Nova"/>
              <a:ea typeface="Batang"/>
            </a:endParaRPr>
          </a:p>
        </p:txBody>
      </p:sp>
    </p:spTree>
    <p:extLst>
      <p:ext uri="{BB962C8B-B14F-4D97-AF65-F5344CB8AC3E}">
        <p14:creationId xmlns:p14="http://schemas.microsoft.com/office/powerpoint/2010/main" val="3942757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2">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a:extLst>
              <a:ext uri="{FF2B5EF4-FFF2-40B4-BE49-F238E27FC236}">
                <a16:creationId xmlns:a16="http://schemas.microsoft.com/office/drawing/2014/main" id="{9265EFDD-4F66-6259-3AF9-B88E82A798BD}"/>
              </a:ext>
            </a:extLst>
          </p:cNvPr>
          <p:cNvPicPr>
            <a:picLocks noChangeAspect="1"/>
          </p:cNvPicPr>
          <p:nvPr/>
        </p:nvPicPr>
        <p:blipFill rotWithShape="1">
          <a:blip r:embed="rId2"/>
          <a:srcRect l="2212" r="22790" b="-1"/>
          <a:stretch/>
        </p:blipFill>
        <p:spPr>
          <a:xfrm>
            <a:off x="691508" y="280646"/>
            <a:ext cx="6278529" cy="5588101"/>
          </a:xfrm>
          <a:prstGeom prst="rect">
            <a:avLst/>
          </a:prstGeom>
        </p:spPr>
      </p:pic>
      <p:sp>
        <p:nvSpPr>
          <p:cNvPr id="3" name="Content Placeholder 2">
            <a:extLst>
              <a:ext uri="{FF2B5EF4-FFF2-40B4-BE49-F238E27FC236}">
                <a16:creationId xmlns:a16="http://schemas.microsoft.com/office/drawing/2014/main" id="{24E0A167-D2E0-A8A5-6E57-6C4DD731F649}"/>
              </a:ext>
            </a:extLst>
          </p:cNvPr>
          <p:cNvSpPr>
            <a:spLocks noGrp="1"/>
          </p:cNvSpPr>
          <p:nvPr>
            <p:ph idx="1"/>
          </p:nvPr>
        </p:nvSpPr>
        <p:spPr>
          <a:xfrm>
            <a:off x="7856911" y="622603"/>
            <a:ext cx="4177945" cy="5715978"/>
          </a:xfrm>
        </p:spPr>
        <p:txBody>
          <a:bodyPr vert="horz" lIns="91440" tIns="45720" rIns="91440" bIns="45720" rtlCol="0" anchor="t">
            <a:normAutofit/>
          </a:bodyPr>
          <a:lstStyle/>
          <a:p>
            <a:pPr marL="0" indent="0">
              <a:buNone/>
            </a:pPr>
            <a:r>
              <a:rPr lang="en-GB" sz="1200" b="1" dirty="0">
                <a:latin typeface="Arial Nova"/>
                <a:ea typeface="+mn-lt"/>
                <a:cs typeface="+mn-lt"/>
              </a:rPr>
              <a:t>The theory I am going to explore in this presentation is Piaget's theory of development</a:t>
            </a:r>
            <a:endParaRPr lang="en-GB" sz="1200" b="1">
              <a:latin typeface="Arial Nova"/>
            </a:endParaRPr>
          </a:p>
          <a:p>
            <a:endParaRPr lang="en-GB" sz="1200" dirty="0">
              <a:latin typeface="Arial Nova"/>
              <a:ea typeface="+mn-lt"/>
              <a:cs typeface="+mn-lt"/>
            </a:endParaRPr>
          </a:p>
          <a:p>
            <a:endParaRPr lang="en-GB" sz="600">
              <a:latin typeface="Arial Nova"/>
              <a:ea typeface="+mn-lt"/>
              <a:cs typeface="+mn-lt"/>
            </a:endParaRPr>
          </a:p>
          <a:p>
            <a:r>
              <a:rPr lang="en-GB" sz="1400" dirty="0">
                <a:latin typeface="Arial Nova"/>
                <a:ea typeface="+mn-lt"/>
                <a:cs typeface="+mn-lt"/>
              </a:rPr>
              <a:t>Piaget's theory of cognitive development consists of four stages-</a:t>
            </a:r>
            <a:endParaRPr lang="en-GB" sz="1400">
              <a:latin typeface="Arial Nova"/>
            </a:endParaRPr>
          </a:p>
          <a:p>
            <a:r>
              <a:rPr lang="en-GB" sz="1400" dirty="0">
                <a:latin typeface="Arial Nova"/>
                <a:ea typeface="+mn-lt"/>
                <a:cs typeface="+mn-lt"/>
              </a:rPr>
              <a:t>· Sensorimotor- 0-2 years</a:t>
            </a:r>
            <a:endParaRPr lang="en-GB" sz="1400">
              <a:latin typeface="Arial Nova"/>
            </a:endParaRPr>
          </a:p>
          <a:p>
            <a:r>
              <a:rPr lang="en-GB" sz="1400" dirty="0">
                <a:latin typeface="Arial Nova"/>
                <a:ea typeface="+mn-lt"/>
                <a:cs typeface="+mn-lt"/>
              </a:rPr>
              <a:t>· Pre-operational- 2-7 years </a:t>
            </a:r>
          </a:p>
          <a:p>
            <a:r>
              <a:rPr lang="en-GB" sz="1400" dirty="0">
                <a:latin typeface="Arial Nova"/>
                <a:ea typeface="+mn-lt"/>
                <a:cs typeface="+mn-lt"/>
              </a:rPr>
              <a:t>(Preconceptual 2-4 and Intuitive Thinking 4-7)</a:t>
            </a:r>
            <a:endParaRPr lang="en-GB" sz="1400">
              <a:latin typeface="Arial Nova"/>
            </a:endParaRPr>
          </a:p>
          <a:p>
            <a:r>
              <a:rPr lang="en-GB" sz="1400" dirty="0">
                <a:latin typeface="Arial Nova"/>
                <a:ea typeface="+mn-lt"/>
                <a:cs typeface="+mn-lt"/>
              </a:rPr>
              <a:t>· Concrete operational- 7-11 years</a:t>
            </a:r>
            <a:endParaRPr lang="en-GB" sz="1400">
              <a:latin typeface="Arial Nova"/>
            </a:endParaRPr>
          </a:p>
          <a:p>
            <a:r>
              <a:rPr lang="en-GB" sz="1400" dirty="0">
                <a:latin typeface="Arial Nova"/>
                <a:ea typeface="+mn-lt"/>
                <a:cs typeface="+mn-lt"/>
              </a:rPr>
              <a:t>· Formal operational- 11 years onwards</a:t>
            </a:r>
            <a:endParaRPr lang="en-GB" sz="1400">
              <a:latin typeface="Arial Nova"/>
            </a:endParaRPr>
          </a:p>
          <a:p>
            <a:pPr marL="0" indent="0">
              <a:buNone/>
            </a:pPr>
            <a:r>
              <a:rPr lang="en-GB" sz="1400" dirty="0">
                <a:latin typeface="Arial Nova"/>
                <a:ea typeface="+mn-lt"/>
                <a:cs typeface="+mn-lt"/>
              </a:rPr>
              <a:t>  (Mcleod, 2022)</a:t>
            </a:r>
          </a:p>
          <a:p>
            <a:pPr marL="0" indent="0">
              <a:buNone/>
            </a:pPr>
            <a:endParaRPr lang="en-GB" sz="1400" dirty="0">
              <a:latin typeface="Arial Nova"/>
              <a:ea typeface="Batang"/>
            </a:endParaRPr>
          </a:p>
          <a:p>
            <a:pPr marL="0" indent="0">
              <a:buNone/>
            </a:pPr>
            <a:endParaRPr lang="en-GB" sz="600">
              <a:latin typeface="Arial Nova"/>
              <a:ea typeface="Batang"/>
            </a:endParaRPr>
          </a:p>
          <a:p>
            <a:pPr marL="0" indent="0">
              <a:buNone/>
            </a:pPr>
            <a:r>
              <a:rPr lang="en-GB" sz="1400" dirty="0">
                <a:latin typeface="Arial Nova"/>
                <a:ea typeface="Batang"/>
              </a:rPr>
              <a:t>Piaget believed that children build their own knowledge based on their experience, children's intelligence develops in stages that is linked to their age's. As children mature in age so does the cognitive structure in the brain and hence the intelligence. </a:t>
            </a:r>
            <a:endParaRPr lang="en-GB" sz="1400">
              <a:latin typeface="Arial Nova"/>
            </a:endParaRPr>
          </a:p>
        </p:txBody>
      </p:sp>
    </p:spTree>
    <p:extLst>
      <p:ext uri="{BB962C8B-B14F-4D97-AF65-F5344CB8AC3E}">
        <p14:creationId xmlns:p14="http://schemas.microsoft.com/office/powerpoint/2010/main" val="1958248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28AE0A-4BAB-0E26-2E78-2DAFB4C88902}"/>
              </a:ext>
            </a:extLst>
          </p:cNvPr>
          <p:cNvSpPr>
            <a:spLocks noGrp="1"/>
          </p:cNvSpPr>
          <p:nvPr>
            <p:ph type="title"/>
          </p:nvPr>
        </p:nvSpPr>
        <p:spPr>
          <a:xfrm>
            <a:off x="8173212" y="499533"/>
            <a:ext cx="3401568" cy="1920240"/>
          </a:xfrm>
        </p:spPr>
        <p:txBody>
          <a:bodyPr anchor="b">
            <a:normAutofit/>
          </a:bodyPr>
          <a:lstStyle/>
          <a:p>
            <a:r>
              <a:rPr lang="en-GB" sz="4000">
                <a:solidFill>
                  <a:srgbClr val="FFFFFF"/>
                </a:solidFill>
                <a:latin typeface="Arial Nova"/>
                <a:ea typeface="Batang"/>
              </a:rPr>
              <a:t>Development Activities in children 0-2</a:t>
            </a:r>
            <a:endParaRPr lang="en-GB" sz="4000">
              <a:solidFill>
                <a:srgbClr val="FFFFFF"/>
              </a:solidFill>
              <a:latin typeface="Arial Nova"/>
            </a:endParaRPr>
          </a:p>
        </p:txBody>
      </p:sp>
      <p:pic>
        <p:nvPicPr>
          <p:cNvPr id="4" name="Picture 4" descr="A picture containing indoor, wall, room, bedroom&#10;&#10;Description automatically generated">
            <a:extLst>
              <a:ext uri="{FF2B5EF4-FFF2-40B4-BE49-F238E27FC236}">
                <a16:creationId xmlns:a16="http://schemas.microsoft.com/office/drawing/2014/main" id="{2A22E593-B19A-A4A2-EDA2-C75FF0D8B260}"/>
              </a:ext>
            </a:extLst>
          </p:cNvPr>
          <p:cNvPicPr>
            <a:picLocks noChangeAspect="1"/>
          </p:cNvPicPr>
          <p:nvPr/>
        </p:nvPicPr>
        <p:blipFill rotWithShape="1">
          <a:blip r:embed="rId2"/>
          <a:srcRect l="13794" r="11208" b="-1"/>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244A49AA-6B8B-2753-2FF6-C25ED9858371}"/>
              </a:ext>
            </a:extLst>
          </p:cNvPr>
          <p:cNvSpPr>
            <a:spLocks noGrp="1"/>
          </p:cNvSpPr>
          <p:nvPr>
            <p:ph idx="1"/>
          </p:nvPr>
        </p:nvSpPr>
        <p:spPr>
          <a:xfrm>
            <a:off x="8173212" y="2419773"/>
            <a:ext cx="3401568" cy="3358092"/>
          </a:xfrm>
        </p:spPr>
        <p:txBody>
          <a:bodyPr vert="horz" lIns="91440" tIns="45720" rIns="91440" bIns="45720" rtlCol="0">
            <a:normAutofit/>
          </a:bodyPr>
          <a:lstStyle/>
          <a:p>
            <a:pPr marL="0" indent="0">
              <a:buNone/>
            </a:pPr>
            <a:r>
              <a:rPr lang="en-GB" sz="1700">
                <a:latin typeface="Arial Nova"/>
                <a:ea typeface="Batang"/>
              </a:rPr>
              <a:t>Piaget theory of cognitive development the sensorimotor stage is the first stage of a child's life, it begins at birth and last till 2years of age. Learning in this age happens through experience, and children learn about the world by using their senses to interact. They touch things, lick them, bang things and put them into their mouths. Learning at this stage in life happens through experience (Healthline, 2019)</a:t>
            </a:r>
          </a:p>
          <a:p>
            <a:pPr marL="0" indent="0">
              <a:buNone/>
            </a:pPr>
            <a:endParaRPr lang="en-GB" sz="1700">
              <a:latin typeface="Arial Nova"/>
              <a:ea typeface="Batang"/>
            </a:endParaRPr>
          </a:p>
        </p:txBody>
      </p:sp>
    </p:spTree>
    <p:extLst>
      <p:ext uri="{BB962C8B-B14F-4D97-AF65-F5344CB8AC3E}">
        <p14:creationId xmlns:p14="http://schemas.microsoft.com/office/powerpoint/2010/main" val="2914453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25268E-2B4B-06EB-602D-DACB8913111B}"/>
              </a:ext>
            </a:extLst>
          </p:cNvPr>
          <p:cNvSpPr>
            <a:spLocks noGrp="1"/>
          </p:cNvSpPr>
          <p:nvPr>
            <p:ph type="title"/>
          </p:nvPr>
        </p:nvSpPr>
        <p:spPr>
          <a:xfrm>
            <a:off x="8173212" y="499533"/>
            <a:ext cx="3401568" cy="1920240"/>
          </a:xfrm>
        </p:spPr>
        <p:txBody>
          <a:bodyPr anchor="b">
            <a:normAutofit/>
          </a:bodyPr>
          <a:lstStyle/>
          <a:p>
            <a:r>
              <a:rPr lang="en-GB" sz="4000">
                <a:solidFill>
                  <a:srgbClr val="FFFFFF"/>
                </a:solidFill>
                <a:cs typeface="Calibri Light"/>
              </a:rPr>
              <a:t>Activity 1</a:t>
            </a:r>
          </a:p>
        </p:txBody>
      </p:sp>
      <p:pic>
        <p:nvPicPr>
          <p:cNvPr id="4" name="Picture 4" descr="A picture containing text, colorful, gallery&#10;&#10;Description automatically generated">
            <a:extLst>
              <a:ext uri="{FF2B5EF4-FFF2-40B4-BE49-F238E27FC236}">
                <a16:creationId xmlns:a16="http://schemas.microsoft.com/office/drawing/2014/main" id="{6EEC4980-8BFF-D86C-C9B7-A4EA9E720C29}"/>
              </a:ext>
            </a:extLst>
          </p:cNvPr>
          <p:cNvPicPr>
            <a:picLocks noChangeAspect="1"/>
          </p:cNvPicPr>
          <p:nvPr/>
        </p:nvPicPr>
        <p:blipFill rotWithShape="1">
          <a:blip r:embed="rId2"/>
          <a:srcRect l="12415" r="8375"/>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02DF05DD-08C5-ADB8-50CB-082C7D61C647}"/>
              </a:ext>
            </a:extLst>
          </p:cNvPr>
          <p:cNvSpPr>
            <a:spLocks noGrp="1"/>
          </p:cNvSpPr>
          <p:nvPr>
            <p:ph idx="1"/>
          </p:nvPr>
        </p:nvSpPr>
        <p:spPr>
          <a:xfrm>
            <a:off x="8173212" y="2419773"/>
            <a:ext cx="3401568" cy="3358092"/>
          </a:xfrm>
        </p:spPr>
        <p:txBody>
          <a:bodyPr vert="horz" lIns="91440" tIns="45720" rIns="91440" bIns="45720" rtlCol="0" anchor="t">
            <a:normAutofit/>
          </a:bodyPr>
          <a:lstStyle/>
          <a:p>
            <a:r>
              <a:rPr lang="en-GB" sz="1800" b="1" dirty="0">
                <a:latin typeface="Arial Nova"/>
                <a:cs typeface="Calibri Light"/>
              </a:rPr>
              <a:t>Sensorimotor activity 0-2 Piaget theory </a:t>
            </a:r>
          </a:p>
          <a:p>
            <a:r>
              <a:rPr lang="en-GB" sz="1800" b="1" dirty="0">
                <a:latin typeface="Arial Nova"/>
                <a:cs typeface="Calibri Light"/>
              </a:rPr>
              <a:t>Painting</a:t>
            </a:r>
            <a:r>
              <a:rPr lang="en-GB" sz="1800" dirty="0">
                <a:latin typeface="Arial Nova"/>
                <a:cs typeface="Calibri Light"/>
              </a:rPr>
              <a:t> </a:t>
            </a:r>
          </a:p>
          <a:p>
            <a:endParaRPr lang="en-GB" sz="1800">
              <a:latin typeface="Arial Nova"/>
              <a:cs typeface="Calibri Light"/>
            </a:endParaRPr>
          </a:p>
          <a:p>
            <a:r>
              <a:rPr lang="en-GB" sz="1800" dirty="0">
                <a:latin typeface="Arial Nova"/>
                <a:cs typeface="Calibri Light"/>
              </a:rPr>
              <a:t>Painting is a fun, messy and a colourful sensory activity which children enjoy very much.</a:t>
            </a:r>
            <a:r>
              <a:rPr lang="en-GB" sz="1800" dirty="0">
                <a:latin typeface="Arial Nova"/>
                <a:ea typeface="+mn-lt"/>
                <a:cs typeface="+mn-lt"/>
              </a:rPr>
              <a:t> Very young children can create really effective art using simple techniques such as these:</a:t>
            </a:r>
            <a:endParaRPr lang="en-GB" sz="1800" dirty="0">
              <a:latin typeface="Arial Nova"/>
              <a:cs typeface="Calibri Light"/>
            </a:endParaRPr>
          </a:p>
          <a:p>
            <a:endParaRPr lang="en-GB" sz="1800" dirty="0">
              <a:latin typeface="Arial Nova"/>
              <a:cs typeface="Calibri Light"/>
            </a:endParaRPr>
          </a:p>
          <a:p>
            <a:endParaRPr lang="en-GB" sz="1800">
              <a:latin typeface="Arial Nova"/>
              <a:cs typeface="Calibri Light"/>
            </a:endParaRPr>
          </a:p>
        </p:txBody>
      </p:sp>
    </p:spTree>
    <p:extLst>
      <p:ext uri="{BB962C8B-B14F-4D97-AF65-F5344CB8AC3E}">
        <p14:creationId xmlns:p14="http://schemas.microsoft.com/office/powerpoint/2010/main" val="664583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9BB41B-9C83-5098-D40C-F8B50F837D7D}"/>
              </a:ext>
            </a:extLst>
          </p:cNvPr>
          <p:cNvSpPr>
            <a:spLocks noGrp="1"/>
          </p:cNvSpPr>
          <p:nvPr>
            <p:ph type="title"/>
          </p:nvPr>
        </p:nvSpPr>
        <p:spPr>
          <a:xfrm>
            <a:off x="8201967" y="585796"/>
            <a:ext cx="3401568" cy="770052"/>
          </a:xfrm>
        </p:spPr>
        <p:txBody>
          <a:bodyPr anchor="b">
            <a:normAutofit/>
          </a:bodyPr>
          <a:lstStyle/>
          <a:p>
            <a:r>
              <a:rPr lang="en-GB" sz="4000">
                <a:solidFill>
                  <a:srgbClr val="FFFFFF"/>
                </a:solidFill>
                <a:cs typeface="Calibri Light"/>
              </a:rPr>
              <a:t>Activity 2</a:t>
            </a:r>
            <a:endParaRPr lang="en-GB" sz="4000">
              <a:solidFill>
                <a:srgbClr val="FFFFFF"/>
              </a:solidFill>
            </a:endParaRPr>
          </a:p>
        </p:txBody>
      </p:sp>
      <p:pic>
        <p:nvPicPr>
          <p:cNvPr id="4" name="Picture 4" descr="A picture containing text, ground&#10;&#10;Description automatically generated">
            <a:extLst>
              <a:ext uri="{FF2B5EF4-FFF2-40B4-BE49-F238E27FC236}">
                <a16:creationId xmlns:a16="http://schemas.microsoft.com/office/drawing/2014/main" id="{BF6FE28C-A780-D1A9-3854-CE477D93C4DD}"/>
              </a:ext>
            </a:extLst>
          </p:cNvPr>
          <p:cNvPicPr>
            <a:picLocks noChangeAspect="1"/>
          </p:cNvPicPr>
          <p:nvPr/>
        </p:nvPicPr>
        <p:blipFill rotWithShape="1">
          <a:blip r:embed="rId2"/>
          <a:srcRect l="2905" r="33895"/>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3B087E35-F347-83C6-F4CA-AE347B23FD91}"/>
              </a:ext>
            </a:extLst>
          </p:cNvPr>
          <p:cNvSpPr>
            <a:spLocks noGrp="1"/>
          </p:cNvSpPr>
          <p:nvPr>
            <p:ph idx="1"/>
          </p:nvPr>
        </p:nvSpPr>
        <p:spPr>
          <a:xfrm>
            <a:off x="7684382" y="1715282"/>
            <a:ext cx="4307341" cy="4925223"/>
          </a:xfrm>
        </p:spPr>
        <p:txBody>
          <a:bodyPr vert="horz" lIns="91440" tIns="45720" rIns="91440" bIns="45720" rtlCol="0" anchor="t">
            <a:normAutofit/>
          </a:bodyPr>
          <a:lstStyle/>
          <a:p>
            <a:r>
              <a:rPr lang="en-GB" sz="1800" b="1" dirty="0">
                <a:latin typeface="Arial Nova"/>
                <a:ea typeface="+mn-lt"/>
                <a:cs typeface="+mn-lt"/>
              </a:rPr>
              <a:t>Sensorimotor activity 0-2 Piaget theory</a:t>
            </a:r>
            <a:r>
              <a:rPr lang="en-GB" sz="1400" b="1" dirty="0">
                <a:latin typeface="Arial Nova"/>
                <a:ea typeface="+mn-lt"/>
                <a:cs typeface="+mn-lt"/>
              </a:rPr>
              <a:t> </a:t>
            </a:r>
          </a:p>
          <a:p>
            <a:endParaRPr lang="en-GB" sz="1400" b="1">
              <a:cs typeface="Calibri Light"/>
            </a:endParaRPr>
          </a:p>
          <a:p>
            <a:r>
              <a:rPr lang="en-GB" sz="1800" b="1" dirty="0">
                <a:latin typeface="Arial Nova"/>
                <a:cs typeface="Calibri Light"/>
              </a:rPr>
              <a:t>Stacking Blocks</a:t>
            </a:r>
            <a:r>
              <a:rPr lang="en-GB" sz="1400" b="1" dirty="0">
                <a:latin typeface="Arial Nova"/>
                <a:cs typeface="Calibri Light"/>
              </a:rPr>
              <a:t> </a:t>
            </a:r>
          </a:p>
          <a:p>
            <a:pPr marL="285750" indent="-285750">
              <a:buChar char="•"/>
            </a:pPr>
            <a:r>
              <a:rPr lang="en-GB" sz="1800" dirty="0">
                <a:latin typeface="Arial Nova"/>
                <a:ea typeface="+mn-lt"/>
                <a:cs typeface="+mn-lt"/>
              </a:rPr>
              <a:t>As well as kids will love playing with their block's day after day from early childhood well into their toddler years</a:t>
            </a:r>
          </a:p>
          <a:p>
            <a:pPr marL="285750" indent="-285750">
              <a:buChar char="•"/>
            </a:pPr>
            <a:r>
              <a:rPr lang="en-GB" sz="1800" dirty="0">
                <a:latin typeface="Arial Nova"/>
                <a:ea typeface="+mn-lt"/>
                <a:cs typeface="+mn-lt"/>
              </a:rPr>
              <a:t>There are plenty of toddlers stacking block games that can make this activity interesting, fun, and fresh every time you and your child sit down to it. </a:t>
            </a:r>
            <a:endParaRPr lang="en-GB">
              <a:cs typeface="Calibri Light" panose="020F0302020204030204"/>
            </a:endParaRPr>
          </a:p>
          <a:p>
            <a:pPr marL="285750" indent="-285750">
              <a:buChar char="•"/>
            </a:pPr>
            <a:r>
              <a:rPr lang="en-GB" sz="1800" dirty="0">
                <a:latin typeface="Arial Nova"/>
                <a:ea typeface="+mn-lt"/>
                <a:cs typeface="+mn-lt"/>
              </a:rPr>
              <a:t>When children Interacting with stacking building blocks or nesting cups is a sign that your child has developed good sensory development.</a:t>
            </a:r>
            <a:endParaRPr lang="en-GB">
              <a:cs typeface="Calibri Light" panose="020F0302020204030204"/>
            </a:endParaRPr>
          </a:p>
          <a:p>
            <a:endParaRPr lang="en-GB" sz="1400">
              <a:latin typeface="Arial Nova"/>
              <a:cs typeface="Calibri Light"/>
            </a:endParaRPr>
          </a:p>
          <a:p>
            <a:endParaRPr lang="en-GB" sz="1400">
              <a:latin typeface="Arial Nova"/>
              <a:cs typeface="Calibri Light"/>
            </a:endParaRPr>
          </a:p>
        </p:txBody>
      </p:sp>
    </p:spTree>
    <p:extLst>
      <p:ext uri="{BB962C8B-B14F-4D97-AF65-F5344CB8AC3E}">
        <p14:creationId xmlns:p14="http://schemas.microsoft.com/office/powerpoint/2010/main" val="75237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6EA1A26-163F-4F15-91F4-F2C51AC9C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41774B-72BF-44AF-14FD-B286DE410AB5}"/>
              </a:ext>
            </a:extLst>
          </p:cNvPr>
          <p:cNvSpPr>
            <a:spLocks noGrp="1"/>
          </p:cNvSpPr>
          <p:nvPr>
            <p:ph type="title"/>
          </p:nvPr>
        </p:nvSpPr>
        <p:spPr>
          <a:xfrm>
            <a:off x="7986306" y="341382"/>
            <a:ext cx="3401568" cy="1920240"/>
          </a:xfrm>
        </p:spPr>
        <p:txBody>
          <a:bodyPr anchor="b">
            <a:normAutofit/>
          </a:bodyPr>
          <a:lstStyle/>
          <a:p>
            <a:r>
              <a:rPr lang="en-GB" sz="3100" b="1">
                <a:solidFill>
                  <a:srgbClr val="FFFFFF"/>
                </a:solidFill>
                <a:latin typeface="Arial Nova"/>
                <a:cs typeface="Calibri Light"/>
              </a:rPr>
              <a:t>How does Piaget's theory relate to</a:t>
            </a:r>
            <a:br>
              <a:rPr lang="en-GB" sz="3100" b="1">
                <a:solidFill>
                  <a:srgbClr val="FFFFFF"/>
                </a:solidFill>
                <a:latin typeface="Arial Nova"/>
                <a:cs typeface="Calibri Light"/>
              </a:rPr>
            </a:br>
            <a:r>
              <a:rPr lang="en-GB" sz="3100" b="1">
                <a:solidFill>
                  <a:srgbClr val="FFFFFF"/>
                </a:solidFill>
                <a:latin typeface="Arial Nova"/>
                <a:cs typeface="Calibri Light"/>
              </a:rPr>
              <a:t> this.</a:t>
            </a:r>
            <a:br>
              <a:rPr lang="en-GB" sz="3100" b="1">
                <a:solidFill>
                  <a:srgbClr val="FFFFFF"/>
                </a:solidFill>
                <a:latin typeface="Arial Nova"/>
                <a:cs typeface="Calibri Light"/>
              </a:rPr>
            </a:br>
            <a:endParaRPr lang="en-GB" sz="3100" b="1">
              <a:solidFill>
                <a:srgbClr val="FFFFFF"/>
              </a:solidFill>
              <a:latin typeface="Arial Nova"/>
              <a:cs typeface="Calibri Light"/>
            </a:endParaRPr>
          </a:p>
        </p:txBody>
      </p:sp>
      <p:pic>
        <p:nvPicPr>
          <p:cNvPr id="5" name="Picture 4" descr="Wooden blocks stacked to form houses">
            <a:extLst>
              <a:ext uri="{FF2B5EF4-FFF2-40B4-BE49-F238E27FC236}">
                <a16:creationId xmlns:a16="http://schemas.microsoft.com/office/drawing/2014/main" id="{A709A332-687C-4F8C-CA1C-031AC2E499A3}"/>
              </a:ext>
            </a:extLst>
          </p:cNvPr>
          <p:cNvPicPr>
            <a:picLocks noChangeAspect="1"/>
          </p:cNvPicPr>
          <p:nvPr/>
        </p:nvPicPr>
        <p:blipFill rotWithShape="1">
          <a:blip r:embed="rId2"/>
          <a:srcRect l="12502" r="12501" b="-1"/>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B7F4A566-9742-378F-8CB2-10D5C37CF146}"/>
              </a:ext>
            </a:extLst>
          </p:cNvPr>
          <p:cNvSpPr>
            <a:spLocks noGrp="1"/>
          </p:cNvSpPr>
          <p:nvPr>
            <p:ph idx="1"/>
          </p:nvPr>
        </p:nvSpPr>
        <p:spPr>
          <a:xfrm>
            <a:off x="8173212" y="2002830"/>
            <a:ext cx="3401568" cy="3775035"/>
          </a:xfrm>
        </p:spPr>
        <p:txBody>
          <a:bodyPr vert="horz" lIns="91440" tIns="45720" rIns="91440" bIns="45720" rtlCol="0" anchor="t">
            <a:noAutofit/>
          </a:bodyPr>
          <a:lstStyle/>
          <a:p>
            <a:pPr marL="342900" indent="-342900">
              <a:buFont typeface="Wingdings" pitchFamily="34" charset="0"/>
              <a:buChar char="§"/>
            </a:pPr>
            <a:r>
              <a:rPr lang="en-GB" sz="1600" dirty="0">
                <a:latin typeface="Arial Nova"/>
                <a:ea typeface="+mn-lt"/>
                <a:cs typeface="+mn-lt"/>
              </a:rPr>
              <a:t>Piaget's theory of cognitive development suggests that children move through four different stages of development. </a:t>
            </a:r>
            <a:endParaRPr lang="en-US" sz="1600" dirty="0">
              <a:cs typeface="Calibri Light" panose="020F0302020204030204"/>
            </a:endParaRPr>
          </a:p>
          <a:p>
            <a:pPr marL="342900" indent="-342900">
              <a:buFont typeface="Wingdings" pitchFamily="34" charset="0"/>
              <a:buChar char="§"/>
            </a:pPr>
            <a:r>
              <a:rPr lang="en-GB" sz="1600" dirty="0">
                <a:latin typeface="Arial Nova"/>
                <a:ea typeface="+mn-lt"/>
                <a:cs typeface="+mn-lt"/>
              </a:rPr>
              <a:t>Piaget considered the concrete stage a major turning point in the child's cognitive development, it marks the beginning of logical or operational thought.</a:t>
            </a:r>
            <a:endParaRPr lang="en-GB" sz="1600" dirty="0">
              <a:latin typeface="Calibri Light" panose="020F0302020204030204"/>
              <a:ea typeface="+mn-lt"/>
              <a:cs typeface="+mn-lt"/>
            </a:endParaRPr>
          </a:p>
          <a:p>
            <a:pPr marL="342900" indent="-342900">
              <a:buFont typeface="Wingdings" pitchFamily="34" charset="0"/>
              <a:buChar char="§"/>
            </a:pPr>
            <a:r>
              <a:rPr lang="en-GB" sz="1600" dirty="0">
                <a:latin typeface="Arial Nova"/>
                <a:ea typeface="+mn-lt"/>
                <a:cs typeface="+mn-lt"/>
              </a:rPr>
              <a:t> This means the child can work things out internally in their head, rather than physically.</a:t>
            </a:r>
            <a:endParaRPr lang="en-GB" sz="1600" dirty="0">
              <a:cs typeface="Calibri Light"/>
            </a:endParaRPr>
          </a:p>
          <a:p>
            <a:pPr marL="342900" indent="-342900">
              <a:buFont typeface="Wingdings" pitchFamily="34" charset="0"/>
              <a:buChar char="§"/>
            </a:pPr>
            <a:r>
              <a:rPr lang="en-GB" sz="1600" dirty="0">
                <a:latin typeface="Arial Nova"/>
                <a:ea typeface="+mn-lt"/>
                <a:cs typeface="+mn-lt"/>
              </a:rPr>
              <a:t>According to Piaget, children are born with a very basic mental structure on which all subsequent learning and knowledge are based.</a:t>
            </a:r>
            <a:endParaRPr lang="en-GB" sz="1600" dirty="0">
              <a:latin typeface="Arial Nova"/>
            </a:endParaRPr>
          </a:p>
        </p:txBody>
      </p:sp>
    </p:spTree>
    <p:extLst>
      <p:ext uri="{BB962C8B-B14F-4D97-AF65-F5344CB8AC3E}">
        <p14:creationId xmlns:p14="http://schemas.microsoft.com/office/powerpoint/2010/main" val="2764403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7CEFFDD-605F-41E2-8017-6484074C5C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F9289-52B6-E827-6070-91B9C212427B}"/>
              </a:ext>
            </a:extLst>
          </p:cNvPr>
          <p:cNvSpPr>
            <a:spLocks noGrp="1"/>
          </p:cNvSpPr>
          <p:nvPr>
            <p:ph type="title"/>
          </p:nvPr>
        </p:nvSpPr>
        <p:spPr>
          <a:xfrm>
            <a:off x="8173212" y="499533"/>
            <a:ext cx="3401568" cy="1230127"/>
          </a:xfrm>
        </p:spPr>
        <p:txBody>
          <a:bodyPr anchor="b">
            <a:normAutofit/>
          </a:bodyPr>
          <a:lstStyle/>
          <a:p>
            <a:r>
              <a:rPr lang="en-GB" sz="4000">
                <a:solidFill>
                  <a:srgbClr val="FFFFFF"/>
                </a:solidFill>
                <a:cs typeface="Calibri Light"/>
              </a:rPr>
              <a:t>Conclusion </a:t>
            </a:r>
            <a:endParaRPr lang="en-GB" sz="4000">
              <a:solidFill>
                <a:srgbClr val="FFFFFF"/>
              </a:solidFill>
            </a:endParaRPr>
          </a:p>
        </p:txBody>
      </p:sp>
      <p:pic>
        <p:nvPicPr>
          <p:cNvPr id="4" name="Picture 5">
            <a:extLst>
              <a:ext uri="{FF2B5EF4-FFF2-40B4-BE49-F238E27FC236}">
                <a16:creationId xmlns:a16="http://schemas.microsoft.com/office/drawing/2014/main" id="{A8B959A6-A2BA-7692-C71B-28DD4DA8C911}"/>
              </a:ext>
            </a:extLst>
          </p:cNvPr>
          <p:cNvPicPr>
            <a:picLocks noChangeAspect="1"/>
          </p:cNvPicPr>
          <p:nvPr/>
        </p:nvPicPr>
        <p:blipFill>
          <a:blip r:embed="rId2"/>
          <a:stretch>
            <a:fillRect/>
          </a:stretch>
        </p:blipFill>
        <p:spPr>
          <a:xfrm>
            <a:off x="633999" y="1864498"/>
            <a:ext cx="6278529" cy="3139264"/>
          </a:xfrm>
          <a:prstGeom prst="rect">
            <a:avLst/>
          </a:prstGeom>
        </p:spPr>
      </p:pic>
      <p:sp>
        <p:nvSpPr>
          <p:cNvPr id="17" name="Content Placeholder 2">
            <a:extLst>
              <a:ext uri="{FF2B5EF4-FFF2-40B4-BE49-F238E27FC236}">
                <a16:creationId xmlns:a16="http://schemas.microsoft.com/office/drawing/2014/main" id="{39D3C620-EE05-21BF-DA3D-1FB46D420B7A}"/>
              </a:ext>
            </a:extLst>
          </p:cNvPr>
          <p:cNvSpPr>
            <a:spLocks noGrp="1"/>
          </p:cNvSpPr>
          <p:nvPr>
            <p:ph idx="1"/>
          </p:nvPr>
        </p:nvSpPr>
        <p:spPr>
          <a:xfrm>
            <a:off x="8043816" y="2275999"/>
            <a:ext cx="3401568" cy="4335752"/>
          </a:xfrm>
        </p:spPr>
        <p:txBody>
          <a:bodyPr vert="horz" lIns="91440" tIns="45720" rIns="91440" bIns="45720" rtlCol="0" anchor="t">
            <a:noAutofit/>
          </a:bodyPr>
          <a:lstStyle/>
          <a:p>
            <a:r>
              <a:rPr lang="en-GB" sz="2000" dirty="0">
                <a:solidFill>
                  <a:srgbClr val="FFFFFF"/>
                </a:solidFill>
                <a:cs typeface="Calibri Light"/>
              </a:rPr>
              <a:t>In this presentation I have used Piaget's cognitive theory and looked at the sensorimotor stage to explain how </a:t>
            </a:r>
            <a:r>
              <a:rPr lang="en-GB" sz="2000" dirty="0">
                <a:solidFill>
                  <a:srgbClr val="FFFFFF"/>
                </a:solidFill>
                <a:ea typeface="+mn-lt"/>
                <a:cs typeface="+mn-lt"/>
              </a:rPr>
              <a:t>children need to build or develop a mental model of their surroundings. And looked at how children are very creative and imaginative and that they like to play. Piaget also believed that children should be allowed to make mistakes and that they shouldn't be punished for making them and this was considered.</a:t>
            </a:r>
            <a:endParaRPr lang="en-GB" sz="2000" dirty="0">
              <a:solidFill>
                <a:srgbClr val="FFFFFF"/>
              </a:solidFill>
              <a:cs typeface="Calibri Light"/>
            </a:endParaRPr>
          </a:p>
          <a:p>
            <a:endParaRPr lang="en-GB" sz="2000" dirty="0">
              <a:solidFill>
                <a:srgbClr val="FFFFFF"/>
              </a:solidFill>
              <a:cs typeface="Calibri Light"/>
            </a:endParaRPr>
          </a:p>
        </p:txBody>
      </p:sp>
    </p:spTree>
    <p:extLst>
      <p:ext uri="{BB962C8B-B14F-4D97-AF65-F5344CB8AC3E}">
        <p14:creationId xmlns:p14="http://schemas.microsoft.com/office/powerpoint/2010/main" val="761022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D8605-8C23-7EB5-72A7-709B73BF975A}"/>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58187E63-9575-43BA-D67B-5BE728FFF355}"/>
              </a:ext>
            </a:extLst>
          </p:cNvPr>
          <p:cNvSpPr>
            <a:spLocks noGrp="1"/>
          </p:cNvSpPr>
          <p:nvPr>
            <p:ph idx="1"/>
          </p:nvPr>
        </p:nvSpPr>
        <p:spPr>
          <a:xfrm>
            <a:off x="475373" y="2054812"/>
            <a:ext cx="10753725" cy="4858863"/>
          </a:xfrm>
        </p:spPr>
        <p:txBody>
          <a:bodyPr vert="horz" lIns="91440" tIns="45720" rIns="91440" bIns="45720" rtlCol="0" anchor="t">
            <a:normAutofit fontScale="77500" lnSpcReduction="20000"/>
          </a:bodyPr>
          <a:lstStyle/>
          <a:p>
            <a:r>
              <a:rPr lang="en-GB" dirty="0">
                <a:cs typeface="Calibri Light"/>
              </a:rPr>
              <a:t>Healthline (2019)</a:t>
            </a:r>
            <a:r>
              <a:rPr lang="en-GB" i="1" dirty="0">
                <a:cs typeface="Calibri Light"/>
              </a:rPr>
              <a:t>What is the Sensorimotor Stage?  </a:t>
            </a:r>
            <a:r>
              <a:rPr lang="en-GB" dirty="0">
                <a:cs typeface="Calibri Light"/>
              </a:rPr>
              <a:t>Available at: </a:t>
            </a:r>
            <a:r>
              <a:rPr lang="en-GB" dirty="0">
                <a:ea typeface="+mn-lt"/>
                <a:cs typeface="+mn-lt"/>
                <a:hlinkClick r:id="rId2"/>
              </a:rPr>
              <a:t>https://www.healthline.com/health/baby/sensorimotor-stage#:~:text=The%20sensorimotor%20stage%20is%20the,to%20interact%20with%20their%20surroundings</a:t>
            </a:r>
            <a:r>
              <a:rPr lang="en-GB" dirty="0">
                <a:ea typeface="+mn-lt"/>
                <a:cs typeface="+mn-lt"/>
              </a:rPr>
              <a:t>. (Accessed: 14 February 2023).</a:t>
            </a:r>
          </a:p>
          <a:p>
            <a:pPr marL="0" indent="0">
              <a:buNone/>
            </a:pPr>
            <a:endParaRPr lang="en-GB" dirty="0">
              <a:cs typeface="Calibri Light" panose="020F0302020204030204"/>
            </a:endParaRPr>
          </a:p>
          <a:p>
            <a:pPr marL="0" indent="0">
              <a:buNone/>
            </a:pPr>
            <a:r>
              <a:rPr lang="en-GB" dirty="0">
                <a:cs typeface="Calibri Light" panose="020F0302020204030204"/>
              </a:rPr>
              <a:t>First Discoverers (2022)</a:t>
            </a:r>
            <a:r>
              <a:rPr lang="en-GB" i="1" dirty="0"/>
              <a:t>21 Early Years Painting Activities and Ideas </a:t>
            </a:r>
            <a:r>
              <a:rPr lang="en-GB" dirty="0"/>
              <a:t>Available at: </a:t>
            </a:r>
            <a:r>
              <a:rPr lang="en-GB" dirty="0">
                <a:ea typeface="+mn-lt"/>
                <a:cs typeface="+mn-lt"/>
                <a:hlinkClick r:id="rId3"/>
              </a:rPr>
              <a:t>https://www.firstdiscoverers.co.uk/early-years-painting-activities-ideas/</a:t>
            </a:r>
            <a:r>
              <a:rPr lang="en-GB" dirty="0">
                <a:ea typeface="+mn-lt"/>
                <a:cs typeface="+mn-lt"/>
              </a:rPr>
              <a:t> (Accessed: 14 February 2023)</a:t>
            </a:r>
            <a:endParaRPr lang="en-GB" dirty="0">
              <a:cs typeface="Calibri Light" panose="020F0302020204030204"/>
            </a:endParaRPr>
          </a:p>
          <a:p>
            <a:pPr marL="0" indent="0">
              <a:buNone/>
            </a:pPr>
            <a:endParaRPr lang="en-GB" dirty="0">
              <a:cs typeface="Calibri Light" panose="020F0302020204030204"/>
            </a:endParaRPr>
          </a:p>
          <a:p>
            <a:pPr marL="0" indent="0">
              <a:buNone/>
            </a:pPr>
            <a:r>
              <a:rPr lang="en-GB" dirty="0">
                <a:cs typeface="Calibri Light" panose="020F0302020204030204"/>
              </a:rPr>
              <a:t>Adam &amp; Mila (2022) </a:t>
            </a:r>
            <a:r>
              <a:rPr lang="en-GB" i="1" dirty="0">
                <a:latin typeface="Arial Nova"/>
              </a:rPr>
              <a:t>The Building Blocks of Stacking Skills</a:t>
            </a:r>
            <a:r>
              <a:rPr lang="en-GB" dirty="0">
                <a:latin typeface="Arial Nova"/>
              </a:rPr>
              <a:t> Available at: </a:t>
            </a:r>
            <a:r>
              <a:rPr lang="en-GB" dirty="0">
                <a:ea typeface="+mn-lt"/>
                <a:cs typeface="+mn-lt"/>
                <a:hlinkClick r:id="rId4"/>
              </a:rPr>
              <a:t>https://www.adam-mila.com/milestones/fine-motor-skills/stacking/</a:t>
            </a:r>
            <a:r>
              <a:rPr lang="en-GB" dirty="0">
                <a:ea typeface="+mn-lt"/>
                <a:cs typeface="+mn-lt"/>
              </a:rPr>
              <a:t> (Accessed:14 February 2023)</a:t>
            </a:r>
            <a:endParaRPr lang="en-GB" dirty="0">
              <a:latin typeface="Arial Nova"/>
              <a:cs typeface="Calibri Light" panose="020F0302020204030204"/>
            </a:endParaRPr>
          </a:p>
          <a:p>
            <a:pPr marL="0" indent="0">
              <a:buNone/>
            </a:pPr>
            <a:endParaRPr lang="en-GB" dirty="0">
              <a:cs typeface="Calibri Light"/>
            </a:endParaRPr>
          </a:p>
          <a:p>
            <a:pPr marL="0" indent="0">
              <a:buNone/>
            </a:pPr>
            <a:r>
              <a:rPr lang="en-GB" dirty="0">
                <a:cs typeface="Calibri Light"/>
              </a:rPr>
              <a:t>Simple Psychology (2018) </a:t>
            </a:r>
            <a:r>
              <a:rPr lang="en-GB" i="1" dirty="0"/>
              <a:t>Piaget's Stages of Cognitive Development </a:t>
            </a:r>
            <a:r>
              <a:rPr lang="en-GB" dirty="0"/>
              <a:t>Available at: </a:t>
            </a:r>
            <a:r>
              <a:rPr lang="en-GB" dirty="0">
                <a:ea typeface="+mn-lt"/>
                <a:cs typeface="+mn-lt"/>
                <a:hlinkClick r:id="rId5"/>
              </a:rPr>
              <a:t>https://www.simplypsychology.org/piaget.html#:~:text=To%20Piaget%2C%20cognitive%20development%20was,they%20discover%20in%20their%20environment</a:t>
            </a:r>
            <a:r>
              <a:rPr lang="en-GB" dirty="0">
                <a:ea typeface="+mn-lt"/>
                <a:cs typeface="+mn-lt"/>
              </a:rPr>
              <a:t>. (Accessed: 14 February 2023</a:t>
            </a:r>
            <a:endParaRPr lang="en-GB" dirty="0">
              <a:cs typeface="Calibri Light"/>
            </a:endParaRPr>
          </a:p>
          <a:p>
            <a:pPr marL="0" indent="0">
              <a:buNone/>
            </a:pPr>
            <a:endParaRPr lang="en-GB" dirty="0">
              <a:cs typeface="Calibri Light"/>
            </a:endParaRPr>
          </a:p>
          <a:p>
            <a:pPr marL="0" indent="0">
              <a:buNone/>
            </a:pPr>
            <a:br>
              <a:rPr lang="en-US" dirty="0"/>
            </a:br>
            <a:endParaRPr lang="en-US" dirty="0"/>
          </a:p>
          <a:p>
            <a:pPr marL="0" indent="0">
              <a:buNone/>
            </a:pPr>
            <a:endParaRPr lang="en-GB" dirty="0">
              <a:cs typeface="Calibri Light" panose="020F0302020204030204"/>
            </a:endParaRPr>
          </a:p>
        </p:txBody>
      </p:sp>
    </p:spTree>
    <p:extLst>
      <p:ext uri="{BB962C8B-B14F-4D97-AF65-F5344CB8AC3E}">
        <p14:creationId xmlns:p14="http://schemas.microsoft.com/office/powerpoint/2010/main" val="1195926709"/>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Metropolitan</vt:lpstr>
      <vt:lpstr>PowerPoint Presentation</vt:lpstr>
      <vt:lpstr>introduction</vt:lpstr>
      <vt:lpstr>PowerPoint Presentation</vt:lpstr>
      <vt:lpstr>Development Activities in children 0-2</vt:lpstr>
      <vt:lpstr>Activity 1</vt:lpstr>
      <vt:lpstr>Activity 2</vt:lpstr>
      <vt:lpstr>How does Piaget's theory relate to  this. </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697</cp:revision>
  <dcterms:created xsi:type="dcterms:W3CDTF">2022-06-07T15:35:20Z</dcterms:created>
  <dcterms:modified xsi:type="dcterms:W3CDTF">2023-02-14T21:45:50Z</dcterms:modified>
</cp:coreProperties>
</file>