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250140-5A45-224B-9980-01A96585165D}" v="108" dt="2020-11-03T09:34:39.6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09"/>
    <p:restoredTop sz="94719"/>
  </p:normalViewPr>
  <p:slideViewPr>
    <p:cSldViewPr snapToGrid="0" snapToObjects="1">
      <p:cViewPr varScale="1">
        <p:scale>
          <a:sx n="152" d="100"/>
          <a:sy n="152" d="100"/>
        </p:scale>
        <p:origin x="85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Louise Richards" userId="537b6e09-bce6-437b-83f2-712af5072261" providerId="ADAL" clId="{D4250140-5A45-224B-9980-01A96585165D}"/>
    <pc:docChg chg="custSel modSld">
      <pc:chgData name="Sharon Louise Richards" userId="537b6e09-bce6-437b-83f2-712af5072261" providerId="ADAL" clId="{D4250140-5A45-224B-9980-01A96585165D}" dt="2020-11-03T09:34:39.605" v="287" actId="20577"/>
      <pc:docMkLst>
        <pc:docMk/>
      </pc:docMkLst>
      <pc:sldChg chg="modSp mod">
        <pc:chgData name="Sharon Louise Richards" userId="537b6e09-bce6-437b-83f2-712af5072261" providerId="ADAL" clId="{D4250140-5A45-224B-9980-01A96585165D}" dt="2020-11-03T09:34:39.605" v="287" actId="20577"/>
        <pc:sldMkLst>
          <pc:docMk/>
          <pc:sldMk cId="4254362115" sldId="257"/>
        </pc:sldMkLst>
        <pc:spChg chg="mod">
          <ac:chgData name="Sharon Louise Richards" userId="537b6e09-bce6-437b-83f2-712af5072261" providerId="ADAL" clId="{D4250140-5A45-224B-9980-01A96585165D}" dt="2020-11-03T09:34:39.605" v="287" actId="20577"/>
          <ac:spMkLst>
            <pc:docMk/>
            <pc:sldMk cId="4254362115" sldId="257"/>
            <ac:spMk id="3" creationId="{C8960031-2856-A140-91F8-B72008328ED5}"/>
          </ac:spMkLst>
        </pc:spChg>
      </pc:sldChg>
      <pc:sldChg chg="modNotesTx">
        <pc:chgData name="Sharon Louise Richards" userId="537b6e09-bce6-437b-83f2-712af5072261" providerId="ADAL" clId="{D4250140-5A45-224B-9980-01A96585165D}" dt="2020-11-02T20:08:00.384" v="179" actId="20577"/>
        <pc:sldMkLst>
          <pc:docMk/>
          <pc:sldMk cId="387547727" sldId="258"/>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5D98A9-6197-A24D-8621-6BCEA1B25487}"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GB"/>
        </a:p>
      </dgm:t>
    </dgm:pt>
    <dgm:pt modelId="{26634C0E-7EEE-3545-B2A1-5B2D75565CB8}">
      <dgm:prSet phldrT="[Text]"/>
      <dgm:spPr/>
      <dgm:t>
        <a:bodyPr/>
        <a:lstStyle/>
        <a:p>
          <a:r>
            <a:rPr lang="en-GB" dirty="0"/>
            <a:t>Introduction</a:t>
          </a:r>
        </a:p>
      </dgm:t>
    </dgm:pt>
    <dgm:pt modelId="{DF453B51-BEA3-3942-8465-62DBAB246239}" type="parTrans" cxnId="{88074A5F-73B7-B64D-8102-7BC1D0D59FE9}">
      <dgm:prSet/>
      <dgm:spPr/>
      <dgm:t>
        <a:bodyPr/>
        <a:lstStyle/>
        <a:p>
          <a:endParaRPr lang="en-GB"/>
        </a:p>
      </dgm:t>
    </dgm:pt>
    <dgm:pt modelId="{5D995DBA-09A3-4B4C-82FD-4A2CDA928287}" type="sibTrans" cxnId="{88074A5F-73B7-B64D-8102-7BC1D0D59FE9}">
      <dgm:prSet/>
      <dgm:spPr/>
      <dgm:t>
        <a:bodyPr/>
        <a:lstStyle/>
        <a:p>
          <a:endParaRPr lang="en-GB"/>
        </a:p>
      </dgm:t>
    </dgm:pt>
    <dgm:pt modelId="{D790B1FA-149B-5D40-A0A8-9A828AD980AC}">
      <dgm:prSet phldrT="[Text]"/>
      <dgm:spPr/>
      <dgm:t>
        <a:bodyPr/>
        <a:lstStyle/>
        <a:p>
          <a:r>
            <a:rPr lang="en-GB" dirty="0"/>
            <a:t>Agenda for change</a:t>
          </a:r>
        </a:p>
      </dgm:t>
    </dgm:pt>
    <dgm:pt modelId="{399B5C59-6264-4844-957B-F4EB6D919D7F}" type="parTrans" cxnId="{8E7A80BB-DB22-774F-BC30-52F826B7E44C}">
      <dgm:prSet/>
      <dgm:spPr/>
      <dgm:t>
        <a:bodyPr/>
        <a:lstStyle/>
        <a:p>
          <a:endParaRPr lang="en-GB"/>
        </a:p>
      </dgm:t>
    </dgm:pt>
    <dgm:pt modelId="{77F40057-DE6D-E846-AA9E-3DECCDA76277}" type="sibTrans" cxnId="{8E7A80BB-DB22-774F-BC30-52F826B7E44C}">
      <dgm:prSet/>
      <dgm:spPr/>
      <dgm:t>
        <a:bodyPr/>
        <a:lstStyle/>
        <a:p>
          <a:endParaRPr lang="en-GB"/>
        </a:p>
      </dgm:t>
    </dgm:pt>
    <dgm:pt modelId="{5F3B6BBF-65B0-E648-85BA-17D485EC7187}">
      <dgm:prSet phldrT="[Text]" custT="1"/>
      <dgm:spPr/>
      <dgm:t>
        <a:bodyPr/>
        <a:lstStyle/>
        <a:p>
          <a:r>
            <a:rPr lang="en-GB" sz="1050" dirty="0"/>
            <a:t>Community care</a:t>
          </a:r>
        </a:p>
      </dgm:t>
    </dgm:pt>
    <dgm:pt modelId="{47C7A819-8754-684E-AEE0-B43B51E840D7}" type="parTrans" cxnId="{7DDE3EC9-9CE0-5841-B66E-899FDC7DD855}">
      <dgm:prSet/>
      <dgm:spPr/>
      <dgm:t>
        <a:bodyPr/>
        <a:lstStyle/>
        <a:p>
          <a:endParaRPr lang="en-GB"/>
        </a:p>
      </dgm:t>
    </dgm:pt>
    <dgm:pt modelId="{23C933B5-D015-7B45-BBB6-1B9741000192}" type="sibTrans" cxnId="{7DDE3EC9-9CE0-5841-B66E-899FDC7DD855}">
      <dgm:prSet/>
      <dgm:spPr/>
      <dgm:t>
        <a:bodyPr/>
        <a:lstStyle/>
        <a:p>
          <a:endParaRPr lang="en-GB"/>
        </a:p>
      </dgm:t>
    </dgm:pt>
    <dgm:pt modelId="{EDA75CF6-BD0C-E144-9080-517332DEFCD2}">
      <dgm:prSet phldrT="[Text]"/>
      <dgm:spPr/>
      <dgm:t>
        <a:bodyPr/>
        <a:lstStyle/>
        <a:p>
          <a:r>
            <a:rPr lang="en-GB" dirty="0"/>
            <a:t>Prudent Healthcare</a:t>
          </a:r>
        </a:p>
      </dgm:t>
    </dgm:pt>
    <dgm:pt modelId="{4A803CBC-B9B2-BE48-A1EE-6075E05AFF03}" type="parTrans" cxnId="{F79BB0D9-0043-A542-8DAB-A932BD10383B}">
      <dgm:prSet/>
      <dgm:spPr/>
      <dgm:t>
        <a:bodyPr/>
        <a:lstStyle/>
        <a:p>
          <a:endParaRPr lang="en-GB"/>
        </a:p>
      </dgm:t>
    </dgm:pt>
    <dgm:pt modelId="{F1BAE79B-97CF-FE42-85EB-2C6AF5CBCD15}" type="sibTrans" cxnId="{F79BB0D9-0043-A542-8DAB-A932BD10383B}">
      <dgm:prSet/>
      <dgm:spPr/>
      <dgm:t>
        <a:bodyPr/>
        <a:lstStyle/>
        <a:p>
          <a:endParaRPr lang="en-GB"/>
        </a:p>
      </dgm:t>
    </dgm:pt>
    <dgm:pt modelId="{8C1E95DD-3682-8348-BCE8-DA888C83D102}">
      <dgm:prSet phldrT="[Text]"/>
      <dgm:spPr/>
      <dgm:t>
        <a:bodyPr/>
        <a:lstStyle/>
        <a:p>
          <a:r>
            <a:rPr lang="en-GB" dirty="0"/>
            <a:t>NHS</a:t>
          </a:r>
        </a:p>
      </dgm:t>
    </dgm:pt>
    <dgm:pt modelId="{569AA7A9-6957-074F-8030-B71B6308BD10}" type="parTrans" cxnId="{8BC39785-F07C-1E42-A4A2-44DFC4E91AAF}">
      <dgm:prSet/>
      <dgm:spPr/>
      <dgm:t>
        <a:bodyPr/>
        <a:lstStyle/>
        <a:p>
          <a:endParaRPr lang="en-GB"/>
        </a:p>
      </dgm:t>
    </dgm:pt>
    <dgm:pt modelId="{99FC9CA8-646E-704E-B919-A12C5B653638}" type="sibTrans" cxnId="{8BC39785-F07C-1E42-A4A2-44DFC4E91AAF}">
      <dgm:prSet/>
      <dgm:spPr/>
      <dgm:t>
        <a:bodyPr/>
        <a:lstStyle/>
        <a:p>
          <a:endParaRPr lang="en-GB"/>
        </a:p>
      </dgm:t>
    </dgm:pt>
    <dgm:pt modelId="{2666ED9F-5B3B-A542-9C5C-92C00969163E}" type="pres">
      <dgm:prSet presAssocID="{925D98A9-6197-A24D-8621-6BCEA1B25487}" presName="composite" presStyleCnt="0">
        <dgm:presLayoutVars>
          <dgm:chMax val="1"/>
          <dgm:dir/>
          <dgm:resizeHandles val="exact"/>
        </dgm:presLayoutVars>
      </dgm:prSet>
      <dgm:spPr/>
    </dgm:pt>
    <dgm:pt modelId="{09E8B9B1-5E40-134C-88E5-5FF0BA380A2A}" type="pres">
      <dgm:prSet presAssocID="{925D98A9-6197-A24D-8621-6BCEA1B25487}" presName="radial" presStyleCnt="0">
        <dgm:presLayoutVars>
          <dgm:animLvl val="ctr"/>
        </dgm:presLayoutVars>
      </dgm:prSet>
      <dgm:spPr/>
    </dgm:pt>
    <dgm:pt modelId="{88B882A0-EAAE-8D43-B41A-97780881D4FC}" type="pres">
      <dgm:prSet presAssocID="{26634C0E-7EEE-3545-B2A1-5B2D75565CB8}" presName="centerShape" presStyleLbl="vennNode1" presStyleIdx="0" presStyleCnt="5"/>
      <dgm:spPr/>
    </dgm:pt>
    <dgm:pt modelId="{14E21BB4-8279-084D-B8E7-674707B6C697}" type="pres">
      <dgm:prSet presAssocID="{D790B1FA-149B-5D40-A0A8-9A828AD980AC}" presName="node" presStyleLbl="vennNode1" presStyleIdx="1" presStyleCnt="5">
        <dgm:presLayoutVars>
          <dgm:bulletEnabled val="1"/>
        </dgm:presLayoutVars>
      </dgm:prSet>
      <dgm:spPr/>
    </dgm:pt>
    <dgm:pt modelId="{C23F17A6-6973-434E-B6DB-7B8695A066E3}" type="pres">
      <dgm:prSet presAssocID="{5F3B6BBF-65B0-E648-85BA-17D485EC7187}" presName="node" presStyleLbl="vennNode1" presStyleIdx="2" presStyleCnt="5">
        <dgm:presLayoutVars>
          <dgm:bulletEnabled val="1"/>
        </dgm:presLayoutVars>
      </dgm:prSet>
      <dgm:spPr/>
    </dgm:pt>
    <dgm:pt modelId="{C06C2358-093F-C044-BCEC-E63AC00E0817}" type="pres">
      <dgm:prSet presAssocID="{EDA75CF6-BD0C-E144-9080-517332DEFCD2}" presName="node" presStyleLbl="vennNode1" presStyleIdx="3" presStyleCnt="5">
        <dgm:presLayoutVars>
          <dgm:bulletEnabled val="1"/>
        </dgm:presLayoutVars>
      </dgm:prSet>
      <dgm:spPr/>
    </dgm:pt>
    <dgm:pt modelId="{7D3F21BF-0984-EF4D-8C12-5119B25996F8}" type="pres">
      <dgm:prSet presAssocID="{8C1E95DD-3682-8348-BCE8-DA888C83D102}" presName="node" presStyleLbl="vennNode1" presStyleIdx="4" presStyleCnt="5">
        <dgm:presLayoutVars>
          <dgm:bulletEnabled val="1"/>
        </dgm:presLayoutVars>
      </dgm:prSet>
      <dgm:spPr/>
    </dgm:pt>
  </dgm:ptLst>
  <dgm:cxnLst>
    <dgm:cxn modelId="{F49CA123-AC42-4D42-BF3C-BF2468C7B577}" type="presOf" srcId="{26634C0E-7EEE-3545-B2A1-5B2D75565CB8}" destId="{88B882A0-EAAE-8D43-B41A-97780881D4FC}" srcOrd="0" destOrd="0" presId="urn:microsoft.com/office/officeart/2005/8/layout/radial3"/>
    <dgm:cxn modelId="{83B9D74D-3A27-F749-8CAA-4747E62919A7}" type="presOf" srcId="{8C1E95DD-3682-8348-BCE8-DA888C83D102}" destId="{7D3F21BF-0984-EF4D-8C12-5119B25996F8}" srcOrd="0" destOrd="0" presId="urn:microsoft.com/office/officeart/2005/8/layout/radial3"/>
    <dgm:cxn modelId="{88074A5F-73B7-B64D-8102-7BC1D0D59FE9}" srcId="{925D98A9-6197-A24D-8621-6BCEA1B25487}" destId="{26634C0E-7EEE-3545-B2A1-5B2D75565CB8}" srcOrd="0" destOrd="0" parTransId="{DF453B51-BEA3-3942-8465-62DBAB246239}" sibTransId="{5D995DBA-09A3-4B4C-82FD-4A2CDA928287}"/>
    <dgm:cxn modelId="{34517560-D6C8-4546-8DDB-86F44486F56F}" type="presOf" srcId="{D790B1FA-149B-5D40-A0A8-9A828AD980AC}" destId="{14E21BB4-8279-084D-B8E7-674707B6C697}" srcOrd="0" destOrd="0" presId="urn:microsoft.com/office/officeart/2005/8/layout/radial3"/>
    <dgm:cxn modelId="{8BC39785-F07C-1E42-A4A2-44DFC4E91AAF}" srcId="{26634C0E-7EEE-3545-B2A1-5B2D75565CB8}" destId="{8C1E95DD-3682-8348-BCE8-DA888C83D102}" srcOrd="3" destOrd="0" parTransId="{569AA7A9-6957-074F-8030-B71B6308BD10}" sibTransId="{99FC9CA8-646E-704E-B919-A12C5B653638}"/>
    <dgm:cxn modelId="{A56433AF-7D96-A84F-A11A-EDDFE51E9258}" type="presOf" srcId="{5F3B6BBF-65B0-E648-85BA-17D485EC7187}" destId="{C23F17A6-6973-434E-B6DB-7B8695A066E3}" srcOrd="0" destOrd="0" presId="urn:microsoft.com/office/officeart/2005/8/layout/radial3"/>
    <dgm:cxn modelId="{8E7A80BB-DB22-774F-BC30-52F826B7E44C}" srcId="{26634C0E-7EEE-3545-B2A1-5B2D75565CB8}" destId="{D790B1FA-149B-5D40-A0A8-9A828AD980AC}" srcOrd="0" destOrd="0" parTransId="{399B5C59-6264-4844-957B-F4EB6D919D7F}" sibTransId="{77F40057-DE6D-E846-AA9E-3DECCDA76277}"/>
    <dgm:cxn modelId="{7DDE3EC9-9CE0-5841-B66E-899FDC7DD855}" srcId="{26634C0E-7EEE-3545-B2A1-5B2D75565CB8}" destId="{5F3B6BBF-65B0-E648-85BA-17D485EC7187}" srcOrd="1" destOrd="0" parTransId="{47C7A819-8754-684E-AEE0-B43B51E840D7}" sibTransId="{23C933B5-D015-7B45-BBB6-1B9741000192}"/>
    <dgm:cxn modelId="{F79BB0D9-0043-A542-8DAB-A932BD10383B}" srcId="{26634C0E-7EEE-3545-B2A1-5B2D75565CB8}" destId="{EDA75CF6-BD0C-E144-9080-517332DEFCD2}" srcOrd="2" destOrd="0" parTransId="{4A803CBC-B9B2-BE48-A1EE-6075E05AFF03}" sibTransId="{F1BAE79B-97CF-FE42-85EB-2C6AF5CBCD15}"/>
    <dgm:cxn modelId="{30A6FCE9-D47B-C240-9A48-A0A36674E1A1}" type="presOf" srcId="{EDA75CF6-BD0C-E144-9080-517332DEFCD2}" destId="{C06C2358-093F-C044-BCEC-E63AC00E0817}" srcOrd="0" destOrd="0" presId="urn:microsoft.com/office/officeart/2005/8/layout/radial3"/>
    <dgm:cxn modelId="{0852E8EC-872C-C046-BE6E-0637FD77DAAE}" type="presOf" srcId="{925D98A9-6197-A24D-8621-6BCEA1B25487}" destId="{2666ED9F-5B3B-A542-9C5C-92C00969163E}" srcOrd="0" destOrd="0" presId="urn:microsoft.com/office/officeart/2005/8/layout/radial3"/>
    <dgm:cxn modelId="{8D4CF964-9EB4-E04F-9681-41751BA3BA42}" type="presParOf" srcId="{2666ED9F-5B3B-A542-9C5C-92C00969163E}" destId="{09E8B9B1-5E40-134C-88E5-5FF0BA380A2A}" srcOrd="0" destOrd="0" presId="urn:microsoft.com/office/officeart/2005/8/layout/radial3"/>
    <dgm:cxn modelId="{48A091D9-8DAF-E54D-826E-B5DBD22EB290}" type="presParOf" srcId="{09E8B9B1-5E40-134C-88E5-5FF0BA380A2A}" destId="{88B882A0-EAAE-8D43-B41A-97780881D4FC}" srcOrd="0" destOrd="0" presId="urn:microsoft.com/office/officeart/2005/8/layout/radial3"/>
    <dgm:cxn modelId="{32C2A784-BFE5-9148-B853-67091B298D8C}" type="presParOf" srcId="{09E8B9B1-5E40-134C-88E5-5FF0BA380A2A}" destId="{14E21BB4-8279-084D-B8E7-674707B6C697}" srcOrd="1" destOrd="0" presId="urn:microsoft.com/office/officeart/2005/8/layout/radial3"/>
    <dgm:cxn modelId="{28329989-699A-374F-BE5E-5C0FE84318F7}" type="presParOf" srcId="{09E8B9B1-5E40-134C-88E5-5FF0BA380A2A}" destId="{C23F17A6-6973-434E-B6DB-7B8695A066E3}" srcOrd="2" destOrd="0" presId="urn:microsoft.com/office/officeart/2005/8/layout/radial3"/>
    <dgm:cxn modelId="{5BC6E4D0-A496-494E-B414-FA7C5C8E9B01}" type="presParOf" srcId="{09E8B9B1-5E40-134C-88E5-5FF0BA380A2A}" destId="{C06C2358-093F-C044-BCEC-E63AC00E0817}" srcOrd="3" destOrd="0" presId="urn:microsoft.com/office/officeart/2005/8/layout/radial3"/>
    <dgm:cxn modelId="{E9076FA7-7E04-EF4C-A295-BB1C0FD6D4AE}" type="presParOf" srcId="{09E8B9B1-5E40-134C-88E5-5FF0BA380A2A}" destId="{7D3F21BF-0984-EF4D-8C12-5119B25996F8}"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A99529-25DB-43DF-B0EE-436A162639B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9866E7D-CA51-416A-A2E3-1A75D9F7C4C7}">
      <dgm:prSet/>
      <dgm:spPr/>
      <dgm:t>
        <a:bodyPr/>
        <a:lstStyle/>
        <a:p>
          <a:pPr>
            <a:lnSpc>
              <a:spcPct val="100000"/>
            </a:lnSpc>
          </a:pPr>
          <a:r>
            <a:rPr lang="en-US"/>
            <a:t>When you are happy with the main body it is time to synthesize the information you have written about. </a:t>
          </a:r>
        </a:p>
      </dgm:t>
    </dgm:pt>
    <dgm:pt modelId="{0941EF1E-FA91-43D7-A6CA-CF411DF368FE}" type="parTrans" cxnId="{AA332D7A-AD0B-4379-867F-FC8CF0F3177E}">
      <dgm:prSet/>
      <dgm:spPr/>
      <dgm:t>
        <a:bodyPr/>
        <a:lstStyle/>
        <a:p>
          <a:endParaRPr lang="en-US"/>
        </a:p>
      </dgm:t>
    </dgm:pt>
    <dgm:pt modelId="{2B1CA142-5A01-4451-90AD-4F2BBB2C5C00}" type="sibTrans" cxnId="{AA332D7A-AD0B-4379-867F-FC8CF0F3177E}">
      <dgm:prSet/>
      <dgm:spPr/>
      <dgm:t>
        <a:bodyPr/>
        <a:lstStyle/>
        <a:p>
          <a:endParaRPr lang="en-US"/>
        </a:p>
      </dgm:t>
    </dgm:pt>
    <dgm:pt modelId="{93B80177-229C-4F0F-871A-F3D3F71A0DAC}">
      <dgm:prSet/>
      <dgm:spPr/>
      <dgm:t>
        <a:bodyPr/>
        <a:lstStyle/>
        <a:p>
          <a:pPr>
            <a:lnSpc>
              <a:spcPct val="100000"/>
            </a:lnSpc>
          </a:pPr>
          <a:r>
            <a:rPr lang="en-US"/>
            <a:t>A good conclusion does not necessarily require additional references. </a:t>
          </a:r>
        </a:p>
      </dgm:t>
    </dgm:pt>
    <dgm:pt modelId="{4360F279-58BD-4A70-9791-5232BCEF7AB0}" type="parTrans" cxnId="{ACBC94AA-B7CC-4738-BDFD-CB88E1373506}">
      <dgm:prSet/>
      <dgm:spPr/>
      <dgm:t>
        <a:bodyPr/>
        <a:lstStyle/>
        <a:p>
          <a:endParaRPr lang="en-US"/>
        </a:p>
      </dgm:t>
    </dgm:pt>
    <dgm:pt modelId="{C95401F6-A3C2-447F-9301-B44B588E4E8B}" type="sibTrans" cxnId="{ACBC94AA-B7CC-4738-BDFD-CB88E1373506}">
      <dgm:prSet/>
      <dgm:spPr/>
      <dgm:t>
        <a:bodyPr/>
        <a:lstStyle/>
        <a:p>
          <a:endParaRPr lang="en-US"/>
        </a:p>
      </dgm:t>
    </dgm:pt>
    <dgm:pt modelId="{4BDB8618-B119-4A75-8E39-6FD719EE9334}">
      <dgm:prSet/>
      <dgm:spPr/>
      <dgm:t>
        <a:bodyPr/>
        <a:lstStyle/>
        <a:p>
          <a:pPr>
            <a:lnSpc>
              <a:spcPct val="100000"/>
            </a:lnSpc>
          </a:pPr>
          <a:r>
            <a:rPr lang="en-US"/>
            <a:t>The conclusion is where you should illustrate your understanding of the essay. </a:t>
          </a:r>
        </a:p>
      </dgm:t>
    </dgm:pt>
    <dgm:pt modelId="{BA77D9F7-9F50-448D-B3DD-215E904E95B2}" type="parTrans" cxnId="{96DF4D6C-467B-494C-96F5-A47C42EB6B48}">
      <dgm:prSet/>
      <dgm:spPr/>
      <dgm:t>
        <a:bodyPr/>
        <a:lstStyle/>
        <a:p>
          <a:endParaRPr lang="en-US"/>
        </a:p>
      </dgm:t>
    </dgm:pt>
    <dgm:pt modelId="{ED4C2952-465C-4E62-9134-5258CA1A7856}" type="sibTrans" cxnId="{96DF4D6C-467B-494C-96F5-A47C42EB6B48}">
      <dgm:prSet/>
      <dgm:spPr/>
      <dgm:t>
        <a:bodyPr/>
        <a:lstStyle/>
        <a:p>
          <a:endParaRPr lang="en-US"/>
        </a:p>
      </dgm:t>
    </dgm:pt>
    <dgm:pt modelId="{527A6F4A-3AAB-4B1E-8E9A-6765EAA27E57}">
      <dgm:prSet/>
      <dgm:spPr/>
      <dgm:t>
        <a:bodyPr/>
        <a:lstStyle/>
        <a:p>
          <a:pPr>
            <a:lnSpc>
              <a:spcPct val="100000"/>
            </a:lnSpc>
          </a:pPr>
          <a:r>
            <a:rPr lang="en-US"/>
            <a:t>This is where you refer to the question (essay proforma) and reiterate your main points. </a:t>
          </a:r>
        </a:p>
      </dgm:t>
    </dgm:pt>
    <dgm:pt modelId="{801BC324-480B-4914-90B2-A0E863A626A2}" type="parTrans" cxnId="{3054843D-2F84-4CE2-9B6D-0793DACFC00C}">
      <dgm:prSet/>
      <dgm:spPr/>
      <dgm:t>
        <a:bodyPr/>
        <a:lstStyle/>
        <a:p>
          <a:endParaRPr lang="en-US"/>
        </a:p>
      </dgm:t>
    </dgm:pt>
    <dgm:pt modelId="{57F8AF5B-C3A5-49A1-B01A-E44AAA05D9AA}" type="sibTrans" cxnId="{3054843D-2F84-4CE2-9B6D-0793DACFC00C}">
      <dgm:prSet/>
      <dgm:spPr/>
      <dgm:t>
        <a:bodyPr/>
        <a:lstStyle/>
        <a:p>
          <a:endParaRPr lang="en-US"/>
        </a:p>
      </dgm:t>
    </dgm:pt>
    <dgm:pt modelId="{16BB54BA-813D-438E-A170-E55F316DEB90}">
      <dgm:prSet/>
      <dgm:spPr/>
      <dgm:t>
        <a:bodyPr/>
        <a:lstStyle/>
        <a:p>
          <a:pPr>
            <a:lnSpc>
              <a:spcPct val="100000"/>
            </a:lnSpc>
          </a:pPr>
          <a:r>
            <a:rPr lang="en-US"/>
            <a:t>In the conclusion there should be a final thought on reflection.</a:t>
          </a:r>
        </a:p>
      </dgm:t>
    </dgm:pt>
    <dgm:pt modelId="{E33EEF36-D0AE-4588-8471-481F5A2DF968}" type="parTrans" cxnId="{FC7A1ACF-3522-41B5-A295-9BFC2BDF6B49}">
      <dgm:prSet/>
      <dgm:spPr/>
      <dgm:t>
        <a:bodyPr/>
        <a:lstStyle/>
        <a:p>
          <a:endParaRPr lang="en-US"/>
        </a:p>
      </dgm:t>
    </dgm:pt>
    <dgm:pt modelId="{9CE53165-44EF-4009-AF42-19A99C937DE2}" type="sibTrans" cxnId="{FC7A1ACF-3522-41B5-A295-9BFC2BDF6B49}">
      <dgm:prSet/>
      <dgm:spPr/>
      <dgm:t>
        <a:bodyPr/>
        <a:lstStyle/>
        <a:p>
          <a:endParaRPr lang="en-US"/>
        </a:p>
      </dgm:t>
    </dgm:pt>
    <dgm:pt modelId="{B54EE00B-2084-4506-BFB2-619A2495BEAB}">
      <dgm:prSet/>
      <dgm:spPr/>
      <dgm:t>
        <a:bodyPr/>
        <a:lstStyle/>
        <a:p>
          <a:pPr>
            <a:lnSpc>
              <a:spcPct val="100000"/>
            </a:lnSpc>
          </a:pPr>
          <a:r>
            <a:rPr lang="en-US"/>
            <a:t>It should also portray the significance of the subject matter. </a:t>
          </a:r>
        </a:p>
      </dgm:t>
    </dgm:pt>
    <dgm:pt modelId="{5254613F-5751-4AB5-9D5D-3113B2C639B2}" type="parTrans" cxnId="{0EC302D8-1FF8-4E2C-B30D-F9F1EDA21E0C}">
      <dgm:prSet/>
      <dgm:spPr/>
      <dgm:t>
        <a:bodyPr/>
        <a:lstStyle/>
        <a:p>
          <a:endParaRPr lang="en-US"/>
        </a:p>
      </dgm:t>
    </dgm:pt>
    <dgm:pt modelId="{1D7DF81A-999A-4832-964A-9AD7E8AE3044}" type="sibTrans" cxnId="{0EC302D8-1FF8-4E2C-B30D-F9F1EDA21E0C}">
      <dgm:prSet/>
      <dgm:spPr/>
      <dgm:t>
        <a:bodyPr/>
        <a:lstStyle/>
        <a:p>
          <a:endParaRPr lang="en-US"/>
        </a:p>
      </dgm:t>
    </dgm:pt>
    <dgm:pt modelId="{4F256A4B-8933-4EAB-AB54-6A8537C26731}" type="pres">
      <dgm:prSet presAssocID="{74A99529-25DB-43DF-B0EE-436A162639BC}" presName="root" presStyleCnt="0">
        <dgm:presLayoutVars>
          <dgm:dir/>
          <dgm:resizeHandles val="exact"/>
        </dgm:presLayoutVars>
      </dgm:prSet>
      <dgm:spPr/>
    </dgm:pt>
    <dgm:pt modelId="{4D98C95C-9442-48C5-9B74-481EBA534DBF}" type="pres">
      <dgm:prSet presAssocID="{F9866E7D-CA51-416A-A2E3-1A75D9F7C4C7}" presName="compNode" presStyleCnt="0"/>
      <dgm:spPr/>
    </dgm:pt>
    <dgm:pt modelId="{AAF11282-7510-4024-A7B8-AE5157F1D4D3}" type="pres">
      <dgm:prSet presAssocID="{F9866E7D-CA51-416A-A2E3-1A75D9F7C4C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otes"/>
        </a:ext>
      </dgm:extLst>
    </dgm:pt>
    <dgm:pt modelId="{0E11E73E-6496-4696-A7DE-5BE4E573D2C4}" type="pres">
      <dgm:prSet presAssocID="{F9866E7D-CA51-416A-A2E3-1A75D9F7C4C7}" presName="spaceRect" presStyleCnt="0"/>
      <dgm:spPr/>
    </dgm:pt>
    <dgm:pt modelId="{253D5FB9-29D1-4B8C-9C08-5FCE183A961F}" type="pres">
      <dgm:prSet presAssocID="{F9866E7D-CA51-416A-A2E3-1A75D9F7C4C7}" presName="textRect" presStyleLbl="revTx" presStyleIdx="0" presStyleCnt="6">
        <dgm:presLayoutVars>
          <dgm:chMax val="1"/>
          <dgm:chPref val="1"/>
        </dgm:presLayoutVars>
      </dgm:prSet>
      <dgm:spPr/>
    </dgm:pt>
    <dgm:pt modelId="{B4E46DD2-3112-45D5-ADF9-0485D25835A3}" type="pres">
      <dgm:prSet presAssocID="{2B1CA142-5A01-4451-90AD-4F2BBB2C5C00}" presName="sibTrans" presStyleCnt="0"/>
      <dgm:spPr/>
    </dgm:pt>
    <dgm:pt modelId="{2BB0632C-55D3-4F0A-AA2D-88210EB053F4}" type="pres">
      <dgm:prSet presAssocID="{93B80177-229C-4F0F-871A-F3D3F71A0DAC}" presName="compNode" presStyleCnt="0"/>
      <dgm:spPr/>
    </dgm:pt>
    <dgm:pt modelId="{0B90A39F-AB78-4AD6-8120-13D053CF0D43}" type="pres">
      <dgm:prSet presAssocID="{93B80177-229C-4F0F-871A-F3D3F71A0D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7D5D1444-EAB1-4AE5-AF83-C5E7FB882FE9}" type="pres">
      <dgm:prSet presAssocID="{93B80177-229C-4F0F-871A-F3D3F71A0DAC}" presName="spaceRect" presStyleCnt="0"/>
      <dgm:spPr/>
    </dgm:pt>
    <dgm:pt modelId="{546E86D3-3969-40D4-A1CA-28C77EE968AE}" type="pres">
      <dgm:prSet presAssocID="{93B80177-229C-4F0F-871A-F3D3F71A0DAC}" presName="textRect" presStyleLbl="revTx" presStyleIdx="1" presStyleCnt="6">
        <dgm:presLayoutVars>
          <dgm:chMax val="1"/>
          <dgm:chPref val="1"/>
        </dgm:presLayoutVars>
      </dgm:prSet>
      <dgm:spPr/>
    </dgm:pt>
    <dgm:pt modelId="{033D2424-8037-4F21-BC7C-8F23DA4B2A7D}" type="pres">
      <dgm:prSet presAssocID="{C95401F6-A3C2-447F-9301-B44B588E4E8B}" presName="sibTrans" presStyleCnt="0"/>
      <dgm:spPr/>
    </dgm:pt>
    <dgm:pt modelId="{F4238D11-0FEB-44E3-BF2E-6711D5786D52}" type="pres">
      <dgm:prSet presAssocID="{4BDB8618-B119-4A75-8E39-6FD719EE9334}" presName="compNode" presStyleCnt="0"/>
      <dgm:spPr/>
    </dgm:pt>
    <dgm:pt modelId="{9B64C636-F275-4768-8BF5-97CC86652582}" type="pres">
      <dgm:prSet presAssocID="{4BDB8618-B119-4A75-8E39-6FD719EE933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ncil"/>
        </a:ext>
      </dgm:extLst>
    </dgm:pt>
    <dgm:pt modelId="{974ECD9E-CE22-4BD2-80A6-903D4A7BE3F8}" type="pres">
      <dgm:prSet presAssocID="{4BDB8618-B119-4A75-8E39-6FD719EE9334}" presName="spaceRect" presStyleCnt="0"/>
      <dgm:spPr/>
    </dgm:pt>
    <dgm:pt modelId="{DBE74ACC-B26A-4E94-BB3B-05AF5F14047A}" type="pres">
      <dgm:prSet presAssocID="{4BDB8618-B119-4A75-8E39-6FD719EE9334}" presName="textRect" presStyleLbl="revTx" presStyleIdx="2" presStyleCnt="6">
        <dgm:presLayoutVars>
          <dgm:chMax val="1"/>
          <dgm:chPref val="1"/>
        </dgm:presLayoutVars>
      </dgm:prSet>
      <dgm:spPr/>
    </dgm:pt>
    <dgm:pt modelId="{D9AC7E98-C298-48F9-B763-D5F6265E2A7C}" type="pres">
      <dgm:prSet presAssocID="{ED4C2952-465C-4E62-9134-5258CA1A7856}" presName="sibTrans" presStyleCnt="0"/>
      <dgm:spPr/>
    </dgm:pt>
    <dgm:pt modelId="{63D3CB4F-F4F7-4973-9B88-1ECF4BC18E58}" type="pres">
      <dgm:prSet presAssocID="{527A6F4A-3AAB-4B1E-8E9A-6765EAA27E57}" presName="compNode" presStyleCnt="0"/>
      <dgm:spPr/>
    </dgm:pt>
    <dgm:pt modelId="{CB51CAD8-E168-4898-B6D7-B520C3C69BC0}" type="pres">
      <dgm:prSet presAssocID="{527A6F4A-3AAB-4B1E-8E9A-6765EAA27E5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0370D2F3-D2D9-4F70-98F3-6F4D8811CA3A}" type="pres">
      <dgm:prSet presAssocID="{527A6F4A-3AAB-4B1E-8E9A-6765EAA27E57}" presName="spaceRect" presStyleCnt="0"/>
      <dgm:spPr/>
    </dgm:pt>
    <dgm:pt modelId="{A37C0419-DAB0-4AAF-B5C2-272F6FE70402}" type="pres">
      <dgm:prSet presAssocID="{527A6F4A-3AAB-4B1E-8E9A-6765EAA27E57}" presName="textRect" presStyleLbl="revTx" presStyleIdx="3" presStyleCnt="6">
        <dgm:presLayoutVars>
          <dgm:chMax val="1"/>
          <dgm:chPref val="1"/>
        </dgm:presLayoutVars>
      </dgm:prSet>
      <dgm:spPr/>
    </dgm:pt>
    <dgm:pt modelId="{49366477-765A-440C-B273-658964EB271D}" type="pres">
      <dgm:prSet presAssocID="{57F8AF5B-C3A5-49A1-B01A-E44AAA05D9AA}" presName="sibTrans" presStyleCnt="0"/>
      <dgm:spPr/>
    </dgm:pt>
    <dgm:pt modelId="{C46DD28D-36E9-42D8-BED0-2479AEFBA685}" type="pres">
      <dgm:prSet presAssocID="{16BB54BA-813D-438E-A170-E55F316DEB90}" presName="compNode" presStyleCnt="0"/>
      <dgm:spPr/>
    </dgm:pt>
    <dgm:pt modelId="{A0F5CFC8-F741-46CE-BD4F-7DECBD69DCF1}" type="pres">
      <dgm:prSet presAssocID="{16BB54BA-813D-438E-A170-E55F316DEB9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hought bubble"/>
        </a:ext>
      </dgm:extLst>
    </dgm:pt>
    <dgm:pt modelId="{BCA6B157-FD86-4330-9F28-3F177360F606}" type="pres">
      <dgm:prSet presAssocID="{16BB54BA-813D-438E-A170-E55F316DEB90}" presName="spaceRect" presStyleCnt="0"/>
      <dgm:spPr/>
    </dgm:pt>
    <dgm:pt modelId="{97FBEE20-E537-4EB4-B159-FD65C3233330}" type="pres">
      <dgm:prSet presAssocID="{16BB54BA-813D-438E-A170-E55F316DEB90}" presName="textRect" presStyleLbl="revTx" presStyleIdx="4" presStyleCnt="6">
        <dgm:presLayoutVars>
          <dgm:chMax val="1"/>
          <dgm:chPref val="1"/>
        </dgm:presLayoutVars>
      </dgm:prSet>
      <dgm:spPr/>
    </dgm:pt>
    <dgm:pt modelId="{FFEE946E-473B-4E1F-8940-2A856D1318A8}" type="pres">
      <dgm:prSet presAssocID="{9CE53165-44EF-4009-AF42-19A99C937DE2}" presName="sibTrans" presStyleCnt="0"/>
      <dgm:spPr/>
    </dgm:pt>
    <dgm:pt modelId="{7070469D-9C00-4950-AFAA-D79E5FA8521C}" type="pres">
      <dgm:prSet presAssocID="{B54EE00B-2084-4506-BFB2-619A2495BEAB}" presName="compNode" presStyleCnt="0"/>
      <dgm:spPr/>
    </dgm:pt>
    <dgm:pt modelId="{CB2163D7-BEC5-4286-8349-F5EA7E7BC614}" type="pres">
      <dgm:prSet presAssocID="{B54EE00B-2084-4506-BFB2-619A2495BEA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eacher"/>
        </a:ext>
      </dgm:extLst>
    </dgm:pt>
    <dgm:pt modelId="{583B10E1-2400-43D8-BED4-676807ABFE26}" type="pres">
      <dgm:prSet presAssocID="{B54EE00B-2084-4506-BFB2-619A2495BEAB}" presName="spaceRect" presStyleCnt="0"/>
      <dgm:spPr/>
    </dgm:pt>
    <dgm:pt modelId="{F5D4CD15-198E-440A-9109-052CB3E9B88E}" type="pres">
      <dgm:prSet presAssocID="{B54EE00B-2084-4506-BFB2-619A2495BEAB}" presName="textRect" presStyleLbl="revTx" presStyleIdx="5" presStyleCnt="6">
        <dgm:presLayoutVars>
          <dgm:chMax val="1"/>
          <dgm:chPref val="1"/>
        </dgm:presLayoutVars>
      </dgm:prSet>
      <dgm:spPr/>
    </dgm:pt>
  </dgm:ptLst>
  <dgm:cxnLst>
    <dgm:cxn modelId="{2D111705-620E-408F-BF61-1B15F5B94B2C}" type="presOf" srcId="{74A99529-25DB-43DF-B0EE-436A162639BC}" destId="{4F256A4B-8933-4EAB-AB54-6A8537C26731}" srcOrd="0" destOrd="0" presId="urn:microsoft.com/office/officeart/2018/2/layout/IconLabelList"/>
    <dgm:cxn modelId="{C2551124-818A-458F-A3AF-39FD06A921BF}" type="presOf" srcId="{527A6F4A-3AAB-4B1E-8E9A-6765EAA27E57}" destId="{A37C0419-DAB0-4AAF-B5C2-272F6FE70402}" srcOrd="0" destOrd="0" presId="urn:microsoft.com/office/officeart/2018/2/layout/IconLabelList"/>
    <dgm:cxn modelId="{3054843D-2F84-4CE2-9B6D-0793DACFC00C}" srcId="{74A99529-25DB-43DF-B0EE-436A162639BC}" destId="{527A6F4A-3AAB-4B1E-8E9A-6765EAA27E57}" srcOrd="3" destOrd="0" parTransId="{801BC324-480B-4914-90B2-A0E863A626A2}" sibTransId="{57F8AF5B-C3A5-49A1-B01A-E44AAA05D9AA}"/>
    <dgm:cxn modelId="{1E09C463-A958-4403-AA81-CD07BA481AA5}" type="presOf" srcId="{16BB54BA-813D-438E-A170-E55F316DEB90}" destId="{97FBEE20-E537-4EB4-B159-FD65C3233330}" srcOrd="0" destOrd="0" presId="urn:microsoft.com/office/officeart/2018/2/layout/IconLabelList"/>
    <dgm:cxn modelId="{96DF4D6C-467B-494C-96F5-A47C42EB6B48}" srcId="{74A99529-25DB-43DF-B0EE-436A162639BC}" destId="{4BDB8618-B119-4A75-8E39-6FD719EE9334}" srcOrd="2" destOrd="0" parTransId="{BA77D9F7-9F50-448D-B3DD-215E904E95B2}" sibTransId="{ED4C2952-465C-4E62-9134-5258CA1A7856}"/>
    <dgm:cxn modelId="{AA332D7A-AD0B-4379-867F-FC8CF0F3177E}" srcId="{74A99529-25DB-43DF-B0EE-436A162639BC}" destId="{F9866E7D-CA51-416A-A2E3-1A75D9F7C4C7}" srcOrd="0" destOrd="0" parTransId="{0941EF1E-FA91-43D7-A6CA-CF411DF368FE}" sibTransId="{2B1CA142-5A01-4451-90AD-4F2BBB2C5C00}"/>
    <dgm:cxn modelId="{161C1F86-B7AA-44E2-A92D-48CF7211B6F2}" type="presOf" srcId="{B54EE00B-2084-4506-BFB2-619A2495BEAB}" destId="{F5D4CD15-198E-440A-9109-052CB3E9B88E}" srcOrd="0" destOrd="0" presId="urn:microsoft.com/office/officeart/2018/2/layout/IconLabelList"/>
    <dgm:cxn modelId="{ACBC94AA-B7CC-4738-BDFD-CB88E1373506}" srcId="{74A99529-25DB-43DF-B0EE-436A162639BC}" destId="{93B80177-229C-4F0F-871A-F3D3F71A0DAC}" srcOrd="1" destOrd="0" parTransId="{4360F279-58BD-4A70-9791-5232BCEF7AB0}" sibTransId="{C95401F6-A3C2-447F-9301-B44B588E4E8B}"/>
    <dgm:cxn modelId="{39143DBA-C077-4686-9CA3-86B5DC2042C1}" type="presOf" srcId="{4BDB8618-B119-4A75-8E39-6FD719EE9334}" destId="{DBE74ACC-B26A-4E94-BB3B-05AF5F14047A}" srcOrd="0" destOrd="0" presId="urn:microsoft.com/office/officeart/2018/2/layout/IconLabelList"/>
    <dgm:cxn modelId="{DF3B9AC6-5174-4BF8-B4C2-2E8BFCDCE1C4}" type="presOf" srcId="{F9866E7D-CA51-416A-A2E3-1A75D9F7C4C7}" destId="{253D5FB9-29D1-4B8C-9C08-5FCE183A961F}" srcOrd="0" destOrd="0" presId="urn:microsoft.com/office/officeart/2018/2/layout/IconLabelList"/>
    <dgm:cxn modelId="{FC7A1ACF-3522-41B5-A295-9BFC2BDF6B49}" srcId="{74A99529-25DB-43DF-B0EE-436A162639BC}" destId="{16BB54BA-813D-438E-A170-E55F316DEB90}" srcOrd="4" destOrd="0" parTransId="{E33EEF36-D0AE-4588-8471-481F5A2DF968}" sibTransId="{9CE53165-44EF-4009-AF42-19A99C937DE2}"/>
    <dgm:cxn modelId="{0EC302D8-1FF8-4E2C-B30D-F9F1EDA21E0C}" srcId="{74A99529-25DB-43DF-B0EE-436A162639BC}" destId="{B54EE00B-2084-4506-BFB2-619A2495BEAB}" srcOrd="5" destOrd="0" parTransId="{5254613F-5751-4AB5-9D5D-3113B2C639B2}" sibTransId="{1D7DF81A-999A-4832-964A-9AD7E8AE3044}"/>
    <dgm:cxn modelId="{14104BDA-74A7-4109-8D14-C4E300BCC5D8}" type="presOf" srcId="{93B80177-229C-4F0F-871A-F3D3F71A0DAC}" destId="{546E86D3-3969-40D4-A1CA-28C77EE968AE}" srcOrd="0" destOrd="0" presId="urn:microsoft.com/office/officeart/2018/2/layout/IconLabelList"/>
    <dgm:cxn modelId="{8AD8A8E2-2B6D-4C4F-8F0E-F05B2BD59092}" type="presParOf" srcId="{4F256A4B-8933-4EAB-AB54-6A8537C26731}" destId="{4D98C95C-9442-48C5-9B74-481EBA534DBF}" srcOrd="0" destOrd="0" presId="urn:microsoft.com/office/officeart/2018/2/layout/IconLabelList"/>
    <dgm:cxn modelId="{52D3F1F7-0091-4D8B-B02F-0222BD9BE916}" type="presParOf" srcId="{4D98C95C-9442-48C5-9B74-481EBA534DBF}" destId="{AAF11282-7510-4024-A7B8-AE5157F1D4D3}" srcOrd="0" destOrd="0" presId="urn:microsoft.com/office/officeart/2018/2/layout/IconLabelList"/>
    <dgm:cxn modelId="{EAA7CDA3-AA99-429A-BDDE-B3B527B20005}" type="presParOf" srcId="{4D98C95C-9442-48C5-9B74-481EBA534DBF}" destId="{0E11E73E-6496-4696-A7DE-5BE4E573D2C4}" srcOrd="1" destOrd="0" presId="urn:microsoft.com/office/officeart/2018/2/layout/IconLabelList"/>
    <dgm:cxn modelId="{CE8F453D-A717-434D-AA31-EBBD91917BE7}" type="presParOf" srcId="{4D98C95C-9442-48C5-9B74-481EBA534DBF}" destId="{253D5FB9-29D1-4B8C-9C08-5FCE183A961F}" srcOrd="2" destOrd="0" presId="urn:microsoft.com/office/officeart/2018/2/layout/IconLabelList"/>
    <dgm:cxn modelId="{639888ED-2726-4B1D-98E2-C395BF392A7F}" type="presParOf" srcId="{4F256A4B-8933-4EAB-AB54-6A8537C26731}" destId="{B4E46DD2-3112-45D5-ADF9-0485D25835A3}" srcOrd="1" destOrd="0" presId="urn:microsoft.com/office/officeart/2018/2/layout/IconLabelList"/>
    <dgm:cxn modelId="{602DD4A7-9A6A-4310-B55A-3B225E51103F}" type="presParOf" srcId="{4F256A4B-8933-4EAB-AB54-6A8537C26731}" destId="{2BB0632C-55D3-4F0A-AA2D-88210EB053F4}" srcOrd="2" destOrd="0" presId="urn:microsoft.com/office/officeart/2018/2/layout/IconLabelList"/>
    <dgm:cxn modelId="{DDC83F51-90FC-4207-9105-6F3279567D82}" type="presParOf" srcId="{2BB0632C-55D3-4F0A-AA2D-88210EB053F4}" destId="{0B90A39F-AB78-4AD6-8120-13D053CF0D43}" srcOrd="0" destOrd="0" presId="urn:microsoft.com/office/officeart/2018/2/layout/IconLabelList"/>
    <dgm:cxn modelId="{DB9ED0D1-9F18-46D3-85DF-38737283120B}" type="presParOf" srcId="{2BB0632C-55D3-4F0A-AA2D-88210EB053F4}" destId="{7D5D1444-EAB1-4AE5-AF83-C5E7FB882FE9}" srcOrd="1" destOrd="0" presId="urn:microsoft.com/office/officeart/2018/2/layout/IconLabelList"/>
    <dgm:cxn modelId="{272EB06D-6D29-4270-8327-2B078FFD8D2B}" type="presParOf" srcId="{2BB0632C-55D3-4F0A-AA2D-88210EB053F4}" destId="{546E86D3-3969-40D4-A1CA-28C77EE968AE}" srcOrd="2" destOrd="0" presId="urn:microsoft.com/office/officeart/2018/2/layout/IconLabelList"/>
    <dgm:cxn modelId="{C655B20B-8533-4C3B-98AB-B777910994CA}" type="presParOf" srcId="{4F256A4B-8933-4EAB-AB54-6A8537C26731}" destId="{033D2424-8037-4F21-BC7C-8F23DA4B2A7D}" srcOrd="3" destOrd="0" presId="urn:microsoft.com/office/officeart/2018/2/layout/IconLabelList"/>
    <dgm:cxn modelId="{BB045AA0-10D2-47BB-BA57-7329A44782F9}" type="presParOf" srcId="{4F256A4B-8933-4EAB-AB54-6A8537C26731}" destId="{F4238D11-0FEB-44E3-BF2E-6711D5786D52}" srcOrd="4" destOrd="0" presId="urn:microsoft.com/office/officeart/2018/2/layout/IconLabelList"/>
    <dgm:cxn modelId="{7052BA2D-398C-4268-B68E-E3B098C8F485}" type="presParOf" srcId="{F4238D11-0FEB-44E3-BF2E-6711D5786D52}" destId="{9B64C636-F275-4768-8BF5-97CC86652582}" srcOrd="0" destOrd="0" presId="urn:microsoft.com/office/officeart/2018/2/layout/IconLabelList"/>
    <dgm:cxn modelId="{2E6788F8-5CAF-4F4D-85B8-61FFAD85807D}" type="presParOf" srcId="{F4238D11-0FEB-44E3-BF2E-6711D5786D52}" destId="{974ECD9E-CE22-4BD2-80A6-903D4A7BE3F8}" srcOrd="1" destOrd="0" presId="urn:microsoft.com/office/officeart/2018/2/layout/IconLabelList"/>
    <dgm:cxn modelId="{736E931D-7D6B-48E3-8105-13CB1E6446AE}" type="presParOf" srcId="{F4238D11-0FEB-44E3-BF2E-6711D5786D52}" destId="{DBE74ACC-B26A-4E94-BB3B-05AF5F14047A}" srcOrd="2" destOrd="0" presId="urn:microsoft.com/office/officeart/2018/2/layout/IconLabelList"/>
    <dgm:cxn modelId="{7820E7A2-B69B-48D9-9A6F-C12A6A442B07}" type="presParOf" srcId="{4F256A4B-8933-4EAB-AB54-6A8537C26731}" destId="{D9AC7E98-C298-48F9-B763-D5F6265E2A7C}" srcOrd="5" destOrd="0" presId="urn:microsoft.com/office/officeart/2018/2/layout/IconLabelList"/>
    <dgm:cxn modelId="{46EF41DA-2CF5-4D61-AC73-6F06DB228FF1}" type="presParOf" srcId="{4F256A4B-8933-4EAB-AB54-6A8537C26731}" destId="{63D3CB4F-F4F7-4973-9B88-1ECF4BC18E58}" srcOrd="6" destOrd="0" presId="urn:microsoft.com/office/officeart/2018/2/layout/IconLabelList"/>
    <dgm:cxn modelId="{D4E75209-71DF-457F-B5D0-3C2181F06777}" type="presParOf" srcId="{63D3CB4F-F4F7-4973-9B88-1ECF4BC18E58}" destId="{CB51CAD8-E168-4898-B6D7-B520C3C69BC0}" srcOrd="0" destOrd="0" presId="urn:microsoft.com/office/officeart/2018/2/layout/IconLabelList"/>
    <dgm:cxn modelId="{795A720B-CC20-4FD5-99F2-EBC4817F3431}" type="presParOf" srcId="{63D3CB4F-F4F7-4973-9B88-1ECF4BC18E58}" destId="{0370D2F3-D2D9-4F70-98F3-6F4D8811CA3A}" srcOrd="1" destOrd="0" presId="urn:microsoft.com/office/officeart/2018/2/layout/IconLabelList"/>
    <dgm:cxn modelId="{91A6B5E5-AB68-43DD-806F-211FE041D88F}" type="presParOf" srcId="{63D3CB4F-F4F7-4973-9B88-1ECF4BC18E58}" destId="{A37C0419-DAB0-4AAF-B5C2-272F6FE70402}" srcOrd="2" destOrd="0" presId="urn:microsoft.com/office/officeart/2018/2/layout/IconLabelList"/>
    <dgm:cxn modelId="{458298B9-95EF-4731-8EBA-925C97DC9B2C}" type="presParOf" srcId="{4F256A4B-8933-4EAB-AB54-6A8537C26731}" destId="{49366477-765A-440C-B273-658964EB271D}" srcOrd="7" destOrd="0" presId="urn:microsoft.com/office/officeart/2018/2/layout/IconLabelList"/>
    <dgm:cxn modelId="{6EAB168A-5FB1-4189-90A8-5F7A5BBCA6CA}" type="presParOf" srcId="{4F256A4B-8933-4EAB-AB54-6A8537C26731}" destId="{C46DD28D-36E9-42D8-BED0-2479AEFBA685}" srcOrd="8" destOrd="0" presId="urn:microsoft.com/office/officeart/2018/2/layout/IconLabelList"/>
    <dgm:cxn modelId="{9F8D80DF-2408-4C0C-8458-A2693522EAA5}" type="presParOf" srcId="{C46DD28D-36E9-42D8-BED0-2479AEFBA685}" destId="{A0F5CFC8-F741-46CE-BD4F-7DECBD69DCF1}" srcOrd="0" destOrd="0" presId="urn:microsoft.com/office/officeart/2018/2/layout/IconLabelList"/>
    <dgm:cxn modelId="{646B85CF-E8AA-4F81-8E83-500EF5827610}" type="presParOf" srcId="{C46DD28D-36E9-42D8-BED0-2479AEFBA685}" destId="{BCA6B157-FD86-4330-9F28-3F177360F606}" srcOrd="1" destOrd="0" presId="urn:microsoft.com/office/officeart/2018/2/layout/IconLabelList"/>
    <dgm:cxn modelId="{5935C592-894E-4CF9-A79B-BD77CE5D8E4B}" type="presParOf" srcId="{C46DD28D-36E9-42D8-BED0-2479AEFBA685}" destId="{97FBEE20-E537-4EB4-B159-FD65C3233330}" srcOrd="2" destOrd="0" presId="urn:microsoft.com/office/officeart/2018/2/layout/IconLabelList"/>
    <dgm:cxn modelId="{45D615C6-31FD-4D21-A993-A924347080EC}" type="presParOf" srcId="{4F256A4B-8933-4EAB-AB54-6A8537C26731}" destId="{FFEE946E-473B-4E1F-8940-2A856D1318A8}" srcOrd="9" destOrd="0" presId="urn:microsoft.com/office/officeart/2018/2/layout/IconLabelList"/>
    <dgm:cxn modelId="{299C78B5-6AC4-4218-9791-3582292F5783}" type="presParOf" srcId="{4F256A4B-8933-4EAB-AB54-6A8537C26731}" destId="{7070469D-9C00-4950-AFAA-D79E5FA8521C}" srcOrd="10" destOrd="0" presId="urn:microsoft.com/office/officeart/2018/2/layout/IconLabelList"/>
    <dgm:cxn modelId="{36B227A6-1FE2-4125-AF7D-24EF06A3DCAF}" type="presParOf" srcId="{7070469D-9C00-4950-AFAA-D79E5FA8521C}" destId="{CB2163D7-BEC5-4286-8349-F5EA7E7BC614}" srcOrd="0" destOrd="0" presId="urn:microsoft.com/office/officeart/2018/2/layout/IconLabelList"/>
    <dgm:cxn modelId="{B24338B5-DF71-4C34-B447-7571D7E5A119}" type="presParOf" srcId="{7070469D-9C00-4950-AFAA-D79E5FA8521C}" destId="{583B10E1-2400-43D8-BED4-676807ABFE26}" srcOrd="1" destOrd="0" presId="urn:microsoft.com/office/officeart/2018/2/layout/IconLabelList"/>
    <dgm:cxn modelId="{140394A5-90DB-4150-9501-6C64D1EB731C}" type="presParOf" srcId="{7070469D-9C00-4950-AFAA-D79E5FA8521C}" destId="{F5D4CD15-198E-440A-9109-052CB3E9B88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882A0-EAAE-8D43-B41A-97780881D4FC}">
      <dsp:nvSpPr>
        <dsp:cNvPr id="0" name=""/>
        <dsp:cNvSpPr/>
      </dsp:nvSpPr>
      <dsp:spPr>
        <a:xfrm>
          <a:off x="3670231" y="803748"/>
          <a:ext cx="2002320" cy="2002320"/>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Introduction</a:t>
          </a:r>
        </a:p>
      </dsp:txBody>
      <dsp:txXfrm>
        <a:off x="3963464" y="1096981"/>
        <a:ext cx="1415854" cy="1415854"/>
      </dsp:txXfrm>
    </dsp:sp>
    <dsp:sp modelId="{14E21BB4-8279-084D-B8E7-674707B6C697}">
      <dsp:nvSpPr>
        <dsp:cNvPr id="0" name=""/>
        <dsp:cNvSpPr/>
      </dsp:nvSpPr>
      <dsp:spPr>
        <a:xfrm>
          <a:off x="4170811" y="357"/>
          <a:ext cx="1001160" cy="1001160"/>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Agenda for change</a:t>
          </a:r>
        </a:p>
      </dsp:txBody>
      <dsp:txXfrm>
        <a:off x="4317427" y="146973"/>
        <a:ext cx="707928" cy="707928"/>
      </dsp:txXfrm>
    </dsp:sp>
    <dsp:sp modelId="{C23F17A6-6973-434E-B6DB-7B8695A066E3}">
      <dsp:nvSpPr>
        <dsp:cNvPr id="0" name=""/>
        <dsp:cNvSpPr/>
      </dsp:nvSpPr>
      <dsp:spPr>
        <a:xfrm>
          <a:off x="5474782" y="1304328"/>
          <a:ext cx="1001160" cy="1001160"/>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t>Community care</a:t>
          </a:r>
        </a:p>
      </dsp:txBody>
      <dsp:txXfrm>
        <a:off x="5621398" y="1450944"/>
        <a:ext cx="707928" cy="707928"/>
      </dsp:txXfrm>
    </dsp:sp>
    <dsp:sp modelId="{C06C2358-093F-C044-BCEC-E63AC00E0817}">
      <dsp:nvSpPr>
        <dsp:cNvPr id="0" name=""/>
        <dsp:cNvSpPr/>
      </dsp:nvSpPr>
      <dsp:spPr>
        <a:xfrm>
          <a:off x="4170811" y="2608300"/>
          <a:ext cx="1001160" cy="1001160"/>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Prudent Healthcare</a:t>
          </a:r>
        </a:p>
      </dsp:txBody>
      <dsp:txXfrm>
        <a:off x="4317427" y="2754916"/>
        <a:ext cx="707928" cy="707928"/>
      </dsp:txXfrm>
    </dsp:sp>
    <dsp:sp modelId="{7D3F21BF-0984-EF4D-8C12-5119B25996F8}">
      <dsp:nvSpPr>
        <dsp:cNvPr id="0" name=""/>
        <dsp:cNvSpPr/>
      </dsp:nvSpPr>
      <dsp:spPr>
        <a:xfrm>
          <a:off x="2866839" y="1304328"/>
          <a:ext cx="1001160" cy="1001160"/>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NHS</a:t>
          </a:r>
        </a:p>
      </dsp:txBody>
      <dsp:txXfrm>
        <a:off x="3013455" y="1450944"/>
        <a:ext cx="707928" cy="7079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F11282-7510-4024-A7B8-AE5157F1D4D3}">
      <dsp:nvSpPr>
        <dsp:cNvPr id="0" name=""/>
        <dsp:cNvSpPr/>
      </dsp:nvSpPr>
      <dsp:spPr>
        <a:xfrm>
          <a:off x="775821" y="261017"/>
          <a:ext cx="685810" cy="6858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3D5FB9-29D1-4B8C-9C08-5FCE183A961F}">
      <dsp:nvSpPr>
        <dsp:cNvPr id="0" name=""/>
        <dsp:cNvSpPr/>
      </dsp:nvSpPr>
      <dsp:spPr>
        <a:xfrm>
          <a:off x="356715" y="1185046"/>
          <a:ext cx="1524023" cy="60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When you are happy with the main body it is time to synthesize the information you have written about. </a:t>
          </a:r>
        </a:p>
      </dsp:txBody>
      <dsp:txXfrm>
        <a:off x="356715" y="1185046"/>
        <a:ext cx="1524023" cy="609609"/>
      </dsp:txXfrm>
    </dsp:sp>
    <dsp:sp modelId="{0B90A39F-AB78-4AD6-8120-13D053CF0D43}">
      <dsp:nvSpPr>
        <dsp:cNvPr id="0" name=""/>
        <dsp:cNvSpPr/>
      </dsp:nvSpPr>
      <dsp:spPr>
        <a:xfrm>
          <a:off x="2566549" y="261017"/>
          <a:ext cx="685810" cy="6858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6E86D3-3969-40D4-A1CA-28C77EE968AE}">
      <dsp:nvSpPr>
        <dsp:cNvPr id="0" name=""/>
        <dsp:cNvSpPr/>
      </dsp:nvSpPr>
      <dsp:spPr>
        <a:xfrm>
          <a:off x="2147442" y="1185046"/>
          <a:ext cx="1524023" cy="60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 good conclusion does not necessarily require additional references. </a:t>
          </a:r>
        </a:p>
      </dsp:txBody>
      <dsp:txXfrm>
        <a:off x="2147442" y="1185046"/>
        <a:ext cx="1524023" cy="609609"/>
      </dsp:txXfrm>
    </dsp:sp>
    <dsp:sp modelId="{9B64C636-F275-4768-8BF5-97CC86652582}">
      <dsp:nvSpPr>
        <dsp:cNvPr id="0" name=""/>
        <dsp:cNvSpPr/>
      </dsp:nvSpPr>
      <dsp:spPr>
        <a:xfrm>
          <a:off x="4357276" y="261017"/>
          <a:ext cx="685810" cy="6858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E74ACC-B26A-4E94-BB3B-05AF5F14047A}">
      <dsp:nvSpPr>
        <dsp:cNvPr id="0" name=""/>
        <dsp:cNvSpPr/>
      </dsp:nvSpPr>
      <dsp:spPr>
        <a:xfrm>
          <a:off x="3938170" y="1185046"/>
          <a:ext cx="1524023" cy="60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conclusion is where you should illustrate your understanding of the essay. </a:t>
          </a:r>
        </a:p>
      </dsp:txBody>
      <dsp:txXfrm>
        <a:off x="3938170" y="1185046"/>
        <a:ext cx="1524023" cy="609609"/>
      </dsp:txXfrm>
    </dsp:sp>
    <dsp:sp modelId="{CB51CAD8-E168-4898-B6D7-B520C3C69BC0}">
      <dsp:nvSpPr>
        <dsp:cNvPr id="0" name=""/>
        <dsp:cNvSpPr/>
      </dsp:nvSpPr>
      <dsp:spPr>
        <a:xfrm>
          <a:off x="775821" y="2175661"/>
          <a:ext cx="685810" cy="6858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7C0419-DAB0-4AAF-B5C2-272F6FE70402}">
      <dsp:nvSpPr>
        <dsp:cNvPr id="0" name=""/>
        <dsp:cNvSpPr/>
      </dsp:nvSpPr>
      <dsp:spPr>
        <a:xfrm>
          <a:off x="356715" y="3099691"/>
          <a:ext cx="1524023" cy="60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This is where you refer to the question (essay proforma) and reiterate your main points. </a:t>
          </a:r>
        </a:p>
      </dsp:txBody>
      <dsp:txXfrm>
        <a:off x="356715" y="3099691"/>
        <a:ext cx="1524023" cy="609609"/>
      </dsp:txXfrm>
    </dsp:sp>
    <dsp:sp modelId="{A0F5CFC8-F741-46CE-BD4F-7DECBD69DCF1}">
      <dsp:nvSpPr>
        <dsp:cNvPr id="0" name=""/>
        <dsp:cNvSpPr/>
      </dsp:nvSpPr>
      <dsp:spPr>
        <a:xfrm>
          <a:off x="2566549" y="2175661"/>
          <a:ext cx="685810" cy="6858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FBEE20-E537-4EB4-B159-FD65C3233330}">
      <dsp:nvSpPr>
        <dsp:cNvPr id="0" name=""/>
        <dsp:cNvSpPr/>
      </dsp:nvSpPr>
      <dsp:spPr>
        <a:xfrm>
          <a:off x="2147442" y="3099691"/>
          <a:ext cx="1524023" cy="60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In the conclusion there should be a final thought on reflection.</a:t>
          </a:r>
        </a:p>
      </dsp:txBody>
      <dsp:txXfrm>
        <a:off x="2147442" y="3099691"/>
        <a:ext cx="1524023" cy="609609"/>
      </dsp:txXfrm>
    </dsp:sp>
    <dsp:sp modelId="{CB2163D7-BEC5-4286-8349-F5EA7E7BC614}">
      <dsp:nvSpPr>
        <dsp:cNvPr id="0" name=""/>
        <dsp:cNvSpPr/>
      </dsp:nvSpPr>
      <dsp:spPr>
        <a:xfrm>
          <a:off x="4357276" y="2175661"/>
          <a:ext cx="685810" cy="68581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D4CD15-198E-440A-9109-052CB3E9B88E}">
      <dsp:nvSpPr>
        <dsp:cNvPr id="0" name=""/>
        <dsp:cNvSpPr/>
      </dsp:nvSpPr>
      <dsp:spPr>
        <a:xfrm>
          <a:off x="3938170" y="3099691"/>
          <a:ext cx="1524023" cy="609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It should also portray the significance of the subject matter. </a:t>
          </a:r>
        </a:p>
      </dsp:txBody>
      <dsp:txXfrm>
        <a:off x="3938170" y="3099691"/>
        <a:ext cx="1524023" cy="609609"/>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103E32-CAEF-3D4C-9DF1-1F2B6E3409E4}" type="datetimeFigureOut">
              <a:rPr lang="en-US" smtClean="0"/>
              <a:t>11/2/20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3B6B9D-9584-7540-A2CD-8A0D8557A3A7}" type="slidenum">
              <a:rPr lang="en-US" smtClean="0"/>
              <a:t>‹#›</a:t>
            </a:fld>
            <a:endParaRPr lang="en-US"/>
          </a:p>
        </p:txBody>
      </p:sp>
    </p:spTree>
    <p:extLst>
      <p:ext uri="{BB962C8B-B14F-4D97-AF65-F5344CB8AC3E}">
        <p14:creationId xmlns:p14="http://schemas.microsoft.com/office/powerpoint/2010/main" val="3539777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That’s 120 words a day, 900 per week. We can write a 100-word text to our friends in seconds! This is more than achievable. Get reading to get references. </a:t>
            </a:r>
          </a:p>
        </p:txBody>
      </p:sp>
      <p:sp>
        <p:nvSpPr>
          <p:cNvPr id="4" name="Slide Number Placeholder 3"/>
          <p:cNvSpPr>
            <a:spLocks noGrp="1"/>
          </p:cNvSpPr>
          <p:nvPr>
            <p:ph type="sldNum" sz="quarter" idx="5"/>
          </p:nvPr>
        </p:nvSpPr>
        <p:spPr/>
        <p:txBody>
          <a:bodyPr/>
          <a:lstStyle/>
          <a:p>
            <a:fld id="{203B6B9D-9584-7540-A2CD-8A0D8557A3A7}" type="slidenum">
              <a:rPr lang="en-US" smtClean="0"/>
              <a:t>3</a:t>
            </a:fld>
            <a:endParaRPr lang="en-US"/>
          </a:p>
        </p:txBody>
      </p:sp>
    </p:spTree>
    <p:extLst>
      <p:ext uri="{BB962C8B-B14F-4D97-AF65-F5344CB8AC3E}">
        <p14:creationId xmlns:p14="http://schemas.microsoft.com/office/powerpoint/2010/main" val="2672548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twowritingteachers.org/category/blog-series-starting-with-what-matters-most-in-writing-workshop/"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cilt.uct.ac.za/cilt/online_shortcourse_assessment"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moodle.uwtsd.ac.uk/mod/url/view.php?id=267263" TargetMode="Externa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mod/url/view.php?id=26726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axpixel.net/Business-Author-Writer-Text-Writing-Paper-Letter-605764"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hyperlink" Target="http://clamorworld.com/what-is-bitcoin-is-it-real-or-a-bubble/" TargetMode="External"/><Relationship Id="rId7" Type="http://schemas.openxmlformats.org/officeDocument/2006/relationships/diagramQuickStyle" Target="../diagrams/quickStyle2.xm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creativecommons.org/licenses/by/3.0/" TargetMode="Externa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pngall.com/best-of-luck-png" TargetMode="External"/><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hyperlink" Target="https://pixabay.com/en/question-board-chalk-school-1262378/" TargetMode="External"/><Relationship Id="rId4" Type="http://schemas.openxmlformats.org/officeDocument/2006/relationships/image" Target="../media/image1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959A-40FF-1D40-940F-38D9E5F2D0A8}"/>
              </a:ext>
            </a:extLst>
          </p:cNvPr>
          <p:cNvSpPr>
            <a:spLocks noGrp="1"/>
          </p:cNvSpPr>
          <p:nvPr>
            <p:ph type="ctrTitle"/>
          </p:nvPr>
        </p:nvSpPr>
        <p:spPr/>
        <p:txBody>
          <a:bodyPr/>
          <a:lstStyle/>
          <a:p>
            <a:r>
              <a:rPr lang="en-US" dirty="0"/>
              <a:t>How to structure an Assignment</a:t>
            </a:r>
          </a:p>
        </p:txBody>
      </p:sp>
      <p:sp>
        <p:nvSpPr>
          <p:cNvPr id="3" name="Subtitle 2">
            <a:extLst>
              <a:ext uri="{FF2B5EF4-FFF2-40B4-BE49-F238E27FC236}">
                <a16:creationId xmlns:a16="http://schemas.microsoft.com/office/drawing/2014/main" id="{772256F5-4C9D-8F48-9237-521B301A58EC}"/>
              </a:ext>
            </a:extLst>
          </p:cNvPr>
          <p:cNvSpPr>
            <a:spLocks noGrp="1"/>
          </p:cNvSpPr>
          <p:nvPr>
            <p:ph type="subTitle" idx="1"/>
          </p:nvPr>
        </p:nvSpPr>
        <p:spPr/>
        <p:txBody>
          <a:bodyPr/>
          <a:lstStyle/>
          <a:p>
            <a:r>
              <a:rPr lang="en-US" dirty="0"/>
              <a:t>By Sharon Richards</a:t>
            </a:r>
          </a:p>
          <a:p>
            <a:endParaRPr lang="en-US" dirty="0"/>
          </a:p>
        </p:txBody>
      </p:sp>
    </p:spTree>
    <p:extLst>
      <p:ext uri="{BB962C8B-B14F-4D97-AF65-F5344CB8AC3E}">
        <p14:creationId xmlns:p14="http://schemas.microsoft.com/office/powerpoint/2010/main" val="2477905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EC55-D2D1-EA43-B5F3-67DC13484BCB}"/>
              </a:ext>
            </a:extLst>
          </p:cNvPr>
          <p:cNvSpPr>
            <a:spLocks noGrp="1"/>
          </p:cNvSpPr>
          <p:nvPr>
            <p:ph type="title"/>
          </p:nvPr>
        </p:nvSpPr>
        <p:spPr/>
        <p:txBody>
          <a:bodyPr/>
          <a:lstStyle/>
          <a:p>
            <a:r>
              <a:rPr lang="en-US" dirty="0"/>
              <a:t>First some tips……….</a:t>
            </a:r>
          </a:p>
        </p:txBody>
      </p:sp>
      <p:sp>
        <p:nvSpPr>
          <p:cNvPr id="3" name="Content Placeholder 2">
            <a:extLst>
              <a:ext uri="{FF2B5EF4-FFF2-40B4-BE49-F238E27FC236}">
                <a16:creationId xmlns:a16="http://schemas.microsoft.com/office/drawing/2014/main" id="{C8960031-2856-A140-91F8-B72008328ED5}"/>
              </a:ext>
            </a:extLst>
          </p:cNvPr>
          <p:cNvSpPr>
            <a:spLocks noGrp="1"/>
          </p:cNvSpPr>
          <p:nvPr>
            <p:ph idx="1"/>
          </p:nvPr>
        </p:nvSpPr>
        <p:spPr/>
        <p:txBody>
          <a:bodyPr/>
          <a:lstStyle/>
          <a:p>
            <a:pPr>
              <a:buFont typeface="Wingdings" pitchFamily="2" charset="2"/>
              <a:buChar char="Ø"/>
            </a:pPr>
            <a:r>
              <a:rPr lang="en-US" dirty="0"/>
              <a:t>Open a word document, add the title of </a:t>
            </a:r>
            <a:r>
              <a:rPr lang="en-US"/>
              <a:t>your Essay.  </a:t>
            </a:r>
            <a:endParaRPr lang="en-US" dirty="0"/>
          </a:p>
          <a:p>
            <a:pPr>
              <a:buFont typeface="Wingdings" pitchFamily="2" charset="2"/>
              <a:buChar char="Ø"/>
            </a:pPr>
            <a:r>
              <a:rPr lang="en-US" dirty="0"/>
              <a:t>Set your self a time for how long you are going to work at your assignment, stick at it. </a:t>
            </a:r>
          </a:p>
          <a:p>
            <a:pPr>
              <a:buFont typeface="Wingdings" pitchFamily="2" charset="2"/>
              <a:buChar char="Ø"/>
            </a:pPr>
            <a:r>
              <a:rPr lang="en-US" dirty="0"/>
              <a:t>Get your reading done! – Biggest mistake is to begin with no idea where its going.</a:t>
            </a:r>
          </a:p>
          <a:p>
            <a:pPr>
              <a:buFont typeface="Wingdings" pitchFamily="2" charset="2"/>
              <a:buChar char="Ø"/>
            </a:pPr>
            <a:r>
              <a:rPr lang="en-US" dirty="0"/>
              <a:t>Get your references together, in paper, in a folder online or use the library system folder to have access to your evidence whilst writing your essay. </a:t>
            </a:r>
          </a:p>
          <a:p>
            <a:pPr>
              <a:buFont typeface="Wingdings" pitchFamily="2" charset="2"/>
              <a:buChar char="Ø"/>
            </a:pPr>
            <a:r>
              <a:rPr lang="en-US" dirty="0"/>
              <a:t>Finally and probably the most important……….. Get your ideas from reading first. You should have your references before you write. </a:t>
            </a:r>
          </a:p>
          <a:p>
            <a:pPr marL="0" indent="0">
              <a:buNone/>
            </a:pPr>
            <a:endParaRPr lang="en-US" dirty="0"/>
          </a:p>
        </p:txBody>
      </p:sp>
    </p:spTree>
    <p:extLst>
      <p:ext uri="{BB962C8B-B14F-4D97-AF65-F5344CB8AC3E}">
        <p14:creationId xmlns:p14="http://schemas.microsoft.com/office/powerpoint/2010/main" val="4254362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a:extLst>
              <a:ext uri="{FF2B5EF4-FFF2-40B4-BE49-F238E27FC236}">
                <a16:creationId xmlns:a16="http://schemas.microsoft.com/office/drawing/2014/main" id="{F18DDB69-BA0C-CC4F-B066-4EB74988F094}"/>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l="16208" t="9091" r="1281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D6DF7136-D978-0848-A630-DC7F80B036A4}"/>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r>
              <a:rPr lang="en-US" sz="5400"/>
              <a:t>Where to start?</a:t>
            </a:r>
          </a:p>
        </p:txBody>
      </p:sp>
      <p:sp>
        <p:nvSpPr>
          <p:cNvPr id="6" name="TextBox 5">
            <a:extLst>
              <a:ext uri="{FF2B5EF4-FFF2-40B4-BE49-F238E27FC236}">
                <a16:creationId xmlns:a16="http://schemas.microsoft.com/office/drawing/2014/main" id="{9E184214-9CE3-6B40-B7D8-68F94C9ED82D}"/>
              </a:ext>
            </a:extLst>
          </p:cNvPr>
          <p:cNvSpPr txBox="1"/>
          <p:nvPr/>
        </p:nvSpPr>
        <p:spPr>
          <a:xfrm>
            <a:off x="9521077" y="6657945"/>
            <a:ext cx="267092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twowritingteachers.org/category/blog-series-starting-with-what-matters-most-in-writing-workshop/">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
        <p:nvSpPr>
          <p:cNvPr id="7" name="TextBox 6">
            <a:extLst>
              <a:ext uri="{FF2B5EF4-FFF2-40B4-BE49-F238E27FC236}">
                <a16:creationId xmlns:a16="http://schemas.microsoft.com/office/drawing/2014/main" id="{59B35C58-DBDD-DE47-BFA3-A29926F40257}"/>
              </a:ext>
            </a:extLst>
          </p:cNvPr>
          <p:cNvSpPr txBox="1"/>
          <p:nvPr/>
        </p:nvSpPr>
        <p:spPr>
          <a:xfrm>
            <a:off x="6854006" y="5296822"/>
            <a:ext cx="3363401" cy="369332"/>
          </a:xfrm>
          <a:prstGeom prst="rect">
            <a:avLst/>
          </a:prstGeom>
          <a:noFill/>
        </p:spPr>
        <p:txBody>
          <a:bodyPr wrap="square" rtlCol="0">
            <a:spAutoFit/>
          </a:bodyPr>
          <a:lstStyle/>
          <a:p>
            <a:r>
              <a:rPr lang="en-US" dirty="0">
                <a:solidFill>
                  <a:srgbClr val="FF0000"/>
                </a:solidFill>
              </a:rPr>
              <a:t>5 weeks 3 days left!</a:t>
            </a:r>
          </a:p>
        </p:txBody>
      </p:sp>
    </p:spTree>
    <p:extLst>
      <p:ext uri="{BB962C8B-B14F-4D97-AF65-F5344CB8AC3E}">
        <p14:creationId xmlns:p14="http://schemas.microsoft.com/office/powerpoint/2010/main" val="38754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7">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7">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EA0C8-1B47-EB42-92E7-403DC720AEE5}"/>
              </a:ext>
            </a:extLst>
          </p:cNvPr>
          <p:cNvSpPr>
            <a:spLocks noGrp="1"/>
          </p:cNvSpPr>
          <p:nvPr>
            <p:ph type="title"/>
          </p:nvPr>
        </p:nvSpPr>
        <p:spPr>
          <a:xfrm>
            <a:off x="677334" y="609600"/>
            <a:ext cx="8596668" cy="1320800"/>
          </a:xfrm>
        </p:spPr>
        <p:txBody>
          <a:bodyPr anchor="t">
            <a:normAutofit/>
          </a:bodyPr>
          <a:lstStyle/>
          <a:p>
            <a:r>
              <a:rPr lang="en-US" dirty="0"/>
              <a:t>The Introduction. </a:t>
            </a:r>
          </a:p>
        </p:txBody>
      </p:sp>
      <p:sp>
        <p:nvSpPr>
          <p:cNvPr id="3" name="Content Placeholder 2">
            <a:extLst>
              <a:ext uri="{FF2B5EF4-FFF2-40B4-BE49-F238E27FC236}">
                <a16:creationId xmlns:a16="http://schemas.microsoft.com/office/drawing/2014/main" id="{90DB0C64-A857-FE4F-9850-1379348F1E38}"/>
              </a:ext>
            </a:extLst>
          </p:cNvPr>
          <p:cNvSpPr>
            <a:spLocks noGrp="1"/>
          </p:cNvSpPr>
          <p:nvPr>
            <p:ph idx="1"/>
          </p:nvPr>
        </p:nvSpPr>
        <p:spPr>
          <a:xfrm>
            <a:off x="677334" y="2160590"/>
            <a:ext cx="5220430" cy="3701270"/>
          </a:xfrm>
        </p:spPr>
        <p:txBody>
          <a:bodyPr>
            <a:normAutofit fontScale="70000" lnSpcReduction="20000"/>
          </a:bodyPr>
          <a:lstStyle/>
          <a:p>
            <a:pPr>
              <a:lnSpc>
                <a:spcPct val="90000"/>
              </a:lnSpc>
              <a:buFont typeface="Arial" panose="020B0604020202020204" pitchFamily="34" charset="0"/>
              <a:buChar char="•"/>
            </a:pPr>
            <a:endParaRPr lang="en-US" sz="1300" dirty="0"/>
          </a:p>
          <a:p>
            <a:pPr>
              <a:lnSpc>
                <a:spcPct val="120000"/>
              </a:lnSpc>
              <a:buFont typeface="Wingdings" pitchFamily="2" charset="2"/>
              <a:buChar char="Ø"/>
            </a:pPr>
            <a:r>
              <a:rPr lang="en-US" sz="2000" dirty="0"/>
              <a:t>Sometimes the hardest part of writing an essay is to begin……</a:t>
            </a:r>
          </a:p>
          <a:p>
            <a:pPr>
              <a:lnSpc>
                <a:spcPct val="120000"/>
              </a:lnSpc>
              <a:buFont typeface="Wingdings" pitchFamily="2" charset="2"/>
              <a:buChar char="Ø"/>
            </a:pPr>
            <a:r>
              <a:rPr lang="en-US" sz="2000" dirty="0"/>
              <a:t>Look at the proforma, what is it asking you to do? </a:t>
            </a:r>
          </a:p>
          <a:p>
            <a:pPr>
              <a:lnSpc>
                <a:spcPct val="120000"/>
              </a:lnSpc>
              <a:buFont typeface="Wingdings" pitchFamily="2" charset="2"/>
              <a:buChar char="Ø"/>
            </a:pPr>
            <a:r>
              <a:rPr lang="en-US" sz="2000" dirty="0"/>
              <a:t>Break it down and plan what you want to include in your essay, making sure you meet the necessary requirements.</a:t>
            </a:r>
          </a:p>
          <a:p>
            <a:pPr>
              <a:lnSpc>
                <a:spcPct val="120000"/>
              </a:lnSpc>
              <a:buFont typeface="Wingdings" pitchFamily="2" charset="2"/>
              <a:buChar char="Ø"/>
            </a:pPr>
            <a:r>
              <a:rPr lang="en-US" sz="2000" dirty="0"/>
              <a:t>Visual mind maps are a good way to start. </a:t>
            </a:r>
          </a:p>
          <a:p>
            <a:pPr>
              <a:lnSpc>
                <a:spcPct val="120000"/>
              </a:lnSpc>
              <a:buFont typeface="Wingdings" pitchFamily="2" charset="2"/>
              <a:buChar char="Ø"/>
            </a:pPr>
            <a:r>
              <a:rPr lang="en-US" sz="2000" dirty="0"/>
              <a:t>Lists can help you visualize and focus.</a:t>
            </a:r>
          </a:p>
          <a:p>
            <a:pPr>
              <a:lnSpc>
                <a:spcPct val="120000"/>
              </a:lnSpc>
              <a:buFont typeface="Arial" panose="020B0604020202020204" pitchFamily="34" charset="0"/>
              <a:buChar char="•"/>
            </a:pPr>
            <a:endParaRPr lang="en-US" sz="2000" dirty="0"/>
          </a:p>
          <a:p>
            <a:pPr>
              <a:lnSpc>
                <a:spcPct val="90000"/>
              </a:lnSpc>
              <a:buFont typeface="Arial" panose="020B0604020202020204" pitchFamily="34" charset="0"/>
              <a:buChar char="•"/>
            </a:pPr>
            <a:endParaRPr lang="en-US" sz="1300" dirty="0"/>
          </a:p>
          <a:p>
            <a:pPr>
              <a:lnSpc>
                <a:spcPct val="90000"/>
              </a:lnSpc>
              <a:buFont typeface="Arial" panose="020B0604020202020204" pitchFamily="34" charset="0"/>
              <a:buChar char="•"/>
            </a:pPr>
            <a:endParaRPr lang="en-US" sz="1300" dirty="0"/>
          </a:p>
          <a:p>
            <a:pPr marL="0" indent="0">
              <a:lnSpc>
                <a:spcPct val="90000"/>
              </a:lnSpc>
              <a:buNone/>
            </a:pPr>
            <a:br>
              <a:rPr lang="en-GB" sz="1300" dirty="0"/>
            </a:br>
            <a:endParaRPr lang="en-US" sz="1300" dirty="0"/>
          </a:p>
          <a:p>
            <a:pPr>
              <a:lnSpc>
                <a:spcPct val="90000"/>
              </a:lnSpc>
              <a:buFont typeface="Arial" panose="020B0604020202020204" pitchFamily="34" charset="0"/>
              <a:buChar char="•"/>
            </a:pPr>
            <a:endParaRPr lang="en-US" sz="1300" dirty="0"/>
          </a:p>
          <a:p>
            <a:pPr>
              <a:lnSpc>
                <a:spcPct val="90000"/>
              </a:lnSpc>
              <a:buFont typeface="Arial" panose="020B0604020202020204" pitchFamily="34" charset="0"/>
              <a:buChar char="•"/>
            </a:pPr>
            <a:endParaRPr lang="en-US" sz="1300" dirty="0"/>
          </a:p>
        </p:txBody>
      </p:sp>
      <p:pic>
        <p:nvPicPr>
          <p:cNvPr id="13" name="Picture 12" descr="Text, whiteboard&#10;&#10;Description automatically generated">
            <a:extLst>
              <a:ext uri="{FF2B5EF4-FFF2-40B4-BE49-F238E27FC236}">
                <a16:creationId xmlns:a16="http://schemas.microsoft.com/office/drawing/2014/main" id="{632E7DEC-3B4A-E445-9A3F-1C7B153CD25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754" r="2" b="2"/>
          <a:stretch/>
        </p:blipFill>
        <p:spPr>
          <a:xfrm>
            <a:off x="6087417" y="2159000"/>
            <a:ext cx="3145536" cy="2251730"/>
          </a:xfrm>
          <a:prstGeom prst="rect">
            <a:avLst/>
          </a:prstGeom>
        </p:spPr>
      </p:pic>
    </p:spTree>
    <p:extLst>
      <p:ext uri="{BB962C8B-B14F-4D97-AF65-F5344CB8AC3E}">
        <p14:creationId xmlns:p14="http://schemas.microsoft.com/office/powerpoint/2010/main" val="4217804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6F80-FB1A-2D44-B159-7B502C5A5B4A}"/>
              </a:ext>
            </a:extLst>
          </p:cNvPr>
          <p:cNvSpPr>
            <a:spLocks noGrp="1"/>
          </p:cNvSpPr>
          <p:nvPr>
            <p:ph type="title"/>
          </p:nvPr>
        </p:nvSpPr>
        <p:spPr/>
        <p:txBody>
          <a:bodyPr/>
          <a:lstStyle/>
          <a:p>
            <a:r>
              <a:rPr lang="en-US" dirty="0"/>
              <a:t>Introduction continued…………</a:t>
            </a:r>
          </a:p>
        </p:txBody>
      </p:sp>
      <p:sp>
        <p:nvSpPr>
          <p:cNvPr id="6" name="Content Placeholder 5">
            <a:extLst>
              <a:ext uri="{FF2B5EF4-FFF2-40B4-BE49-F238E27FC236}">
                <a16:creationId xmlns:a16="http://schemas.microsoft.com/office/drawing/2014/main" id="{046A315F-C06A-E54D-830A-1E6FE8BF374E}"/>
              </a:ext>
            </a:extLst>
          </p:cNvPr>
          <p:cNvSpPr>
            <a:spLocks noGrp="1"/>
          </p:cNvSpPr>
          <p:nvPr>
            <p:ph idx="1"/>
          </p:nvPr>
        </p:nvSpPr>
        <p:spPr>
          <a:xfrm>
            <a:off x="677334" y="1208598"/>
            <a:ext cx="8596668" cy="4832765"/>
          </a:xfrm>
        </p:spPr>
        <p:txBody>
          <a:bodyPr/>
          <a:lstStyle/>
          <a:p>
            <a:r>
              <a:rPr lang="en-GB" dirty="0"/>
              <a:t>Write an essay that </a:t>
            </a:r>
            <a:r>
              <a:rPr lang="en-GB" dirty="0">
                <a:solidFill>
                  <a:schemeClr val="accent5"/>
                </a:solidFill>
              </a:rPr>
              <a:t>critiques</a:t>
            </a:r>
            <a:r>
              <a:rPr lang="en-GB" dirty="0"/>
              <a:t> the current agenda for change within the NHS and Health and Social care. </a:t>
            </a:r>
            <a:r>
              <a:rPr lang="en-GB" dirty="0">
                <a:solidFill>
                  <a:srgbClr val="0070C0"/>
                </a:solidFill>
              </a:rPr>
              <a:t>Consideration</a:t>
            </a:r>
            <a:r>
              <a:rPr lang="en-GB" dirty="0"/>
              <a:t> needs to be given to the Bevan commission paper ‘</a:t>
            </a:r>
            <a:r>
              <a:rPr lang="en-GB" i="1" dirty="0"/>
              <a:t>Simply </a:t>
            </a:r>
            <a:r>
              <a:rPr lang="en-GB" i="1" dirty="0">
                <a:hlinkClick r:id="rId2" tooltip="Prudent healthcare"/>
              </a:rPr>
              <a:t>Prudent Healthcare</a:t>
            </a:r>
            <a:r>
              <a:rPr lang="en-GB" i="1" dirty="0"/>
              <a:t>- achieving better care and value for money in Wales’.</a:t>
            </a:r>
            <a:endParaRPr lang="en-GB" dirty="0"/>
          </a:p>
          <a:p>
            <a:pPr marL="0" indent="0">
              <a:buNone/>
            </a:pPr>
            <a:br>
              <a:rPr lang="en-GB" dirty="0"/>
            </a:br>
            <a:endParaRPr lang="en-US" dirty="0"/>
          </a:p>
        </p:txBody>
      </p:sp>
      <p:graphicFrame>
        <p:nvGraphicFramePr>
          <p:cNvPr id="21" name="Diagram 20">
            <a:extLst>
              <a:ext uri="{FF2B5EF4-FFF2-40B4-BE49-F238E27FC236}">
                <a16:creationId xmlns:a16="http://schemas.microsoft.com/office/drawing/2014/main" id="{C2BAE9EA-6BB8-4B48-8CD8-4EB1742A7F0A}"/>
              </a:ext>
            </a:extLst>
          </p:cNvPr>
          <p:cNvGraphicFramePr/>
          <p:nvPr>
            <p:extLst>
              <p:ext uri="{D42A27DB-BD31-4B8C-83A1-F6EECF244321}">
                <p14:modId xmlns:p14="http://schemas.microsoft.com/office/powerpoint/2010/main" val="202455259"/>
              </p:ext>
            </p:extLst>
          </p:nvPr>
        </p:nvGraphicFramePr>
        <p:xfrm>
          <a:off x="604299" y="2528515"/>
          <a:ext cx="9342783" cy="3609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3590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E01BF-DF38-E043-92C0-D98BA1845BA9}"/>
              </a:ext>
            </a:extLst>
          </p:cNvPr>
          <p:cNvSpPr>
            <a:spLocks noGrp="1"/>
          </p:cNvSpPr>
          <p:nvPr>
            <p:ph type="title"/>
          </p:nvPr>
        </p:nvSpPr>
        <p:spPr/>
        <p:txBody>
          <a:bodyPr/>
          <a:lstStyle/>
          <a:p>
            <a:r>
              <a:rPr lang="en-US" dirty="0"/>
              <a:t>Introduction and context……</a:t>
            </a:r>
          </a:p>
        </p:txBody>
      </p:sp>
      <p:sp>
        <p:nvSpPr>
          <p:cNvPr id="3" name="Content Placeholder 2">
            <a:extLst>
              <a:ext uri="{FF2B5EF4-FFF2-40B4-BE49-F238E27FC236}">
                <a16:creationId xmlns:a16="http://schemas.microsoft.com/office/drawing/2014/main" id="{A0526B7B-84CC-8F4B-94E6-A226D469882C}"/>
              </a:ext>
            </a:extLst>
          </p:cNvPr>
          <p:cNvSpPr>
            <a:spLocks noGrp="1"/>
          </p:cNvSpPr>
          <p:nvPr>
            <p:ph idx="1"/>
          </p:nvPr>
        </p:nvSpPr>
        <p:spPr/>
        <p:txBody>
          <a:bodyPr/>
          <a:lstStyle/>
          <a:p>
            <a:pPr lvl="1">
              <a:buFont typeface="Wingdings" pitchFamily="2" charset="2"/>
              <a:buChar char="Ø"/>
            </a:pPr>
            <a:r>
              <a:rPr lang="en-US" dirty="0"/>
              <a:t>Introduction should set the scene. </a:t>
            </a:r>
          </a:p>
          <a:p>
            <a:pPr lvl="1">
              <a:buFont typeface="Wingdings" pitchFamily="2" charset="2"/>
              <a:buChar char="Ø"/>
            </a:pPr>
            <a:r>
              <a:rPr lang="en-US" dirty="0"/>
              <a:t>It should include definition. For example Community care, current climate of NHS……the need for change.(What? Why? How? Can be discussed in main body of essay). </a:t>
            </a:r>
          </a:p>
          <a:p>
            <a:pPr lvl="1">
              <a:buFont typeface="Wingdings" pitchFamily="2" charset="2"/>
              <a:buChar char="Ø"/>
            </a:pPr>
            <a:r>
              <a:rPr lang="en-US" dirty="0"/>
              <a:t>Reasons for the change? Give a brief explanation. </a:t>
            </a:r>
          </a:p>
          <a:p>
            <a:pPr lvl="1">
              <a:buFont typeface="Wingdings" pitchFamily="2" charset="2"/>
              <a:buChar char="Ø"/>
            </a:pPr>
            <a:r>
              <a:rPr lang="en-GB" dirty="0">
                <a:solidFill>
                  <a:srgbClr val="0070C0"/>
                </a:solidFill>
              </a:rPr>
              <a:t>Consideration</a:t>
            </a:r>
            <a:r>
              <a:rPr lang="en-GB" dirty="0"/>
              <a:t> needs to be given to the Bevan commission paper ‘</a:t>
            </a:r>
            <a:r>
              <a:rPr lang="en-GB" i="1" dirty="0"/>
              <a:t>Simply </a:t>
            </a:r>
            <a:r>
              <a:rPr lang="en-GB" i="1" dirty="0">
                <a:hlinkClick r:id="rId2" tooltip="Prudent healthcare"/>
              </a:rPr>
              <a:t>Prudent Healthcare</a:t>
            </a:r>
            <a:r>
              <a:rPr lang="en-GB" i="1" dirty="0"/>
              <a:t>- achieving better care and value for money in Wales’.</a:t>
            </a:r>
            <a:endParaRPr lang="en-GB" dirty="0"/>
          </a:p>
          <a:p>
            <a:pPr lvl="1">
              <a:buFont typeface="Wingdings" pitchFamily="2" charset="2"/>
              <a:buChar char="Ø"/>
            </a:pPr>
            <a:r>
              <a:rPr lang="en-US" dirty="0"/>
              <a:t>What is in this paper you need to consider?</a:t>
            </a:r>
          </a:p>
          <a:p>
            <a:pPr lvl="1">
              <a:buFont typeface="Wingdings" pitchFamily="2" charset="2"/>
              <a:buChar char="Ø"/>
            </a:pPr>
            <a:r>
              <a:rPr lang="en-US" dirty="0"/>
              <a:t>The introduction should lead they way for further discussion……..  </a:t>
            </a:r>
          </a:p>
        </p:txBody>
      </p:sp>
    </p:spTree>
    <p:extLst>
      <p:ext uri="{BB962C8B-B14F-4D97-AF65-F5344CB8AC3E}">
        <p14:creationId xmlns:p14="http://schemas.microsoft.com/office/powerpoint/2010/main" val="1848049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4A60B-EC16-894E-961A-1160ED378601}"/>
              </a:ext>
            </a:extLst>
          </p:cNvPr>
          <p:cNvSpPr>
            <a:spLocks noGrp="1"/>
          </p:cNvSpPr>
          <p:nvPr>
            <p:ph type="title"/>
          </p:nvPr>
        </p:nvSpPr>
        <p:spPr>
          <a:xfrm>
            <a:off x="2849562" y="609600"/>
            <a:ext cx="6424440" cy="893197"/>
          </a:xfrm>
        </p:spPr>
        <p:txBody>
          <a:bodyPr vert="horz" lIns="91440" tIns="45720" rIns="91440" bIns="45720" rtlCol="0" anchor="t">
            <a:normAutofit/>
          </a:bodyPr>
          <a:lstStyle/>
          <a:p>
            <a:r>
              <a:rPr lang="en-US" dirty="0"/>
              <a:t>Main body of Essay</a:t>
            </a:r>
          </a:p>
        </p:txBody>
      </p:sp>
      <p:pic>
        <p:nvPicPr>
          <p:cNvPr id="10" name="Content Placeholder 9" descr="Text, letter&#10;&#10;Description automatically generated">
            <a:extLst>
              <a:ext uri="{FF2B5EF4-FFF2-40B4-BE49-F238E27FC236}">
                <a16:creationId xmlns:a16="http://schemas.microsoft.com/office/drawing/2014/main" id="{D0011FE4-5225-A749-8CF4-D9A16A0B7978}"/>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75715" r="2299" b="9090"/>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3" name="Isosceles Triangle 22">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TextBox 10">
            <a:extLst>
              <a:ext uri="{FF2B5EF4-FFF2-40B4-BE49-F238E27FC236}">
                <a16:creationId xmlns:a16="http://schemas.microsoft.com/office/drawing/2014/main" id="{89BD9D67-ED24-EF47-8693-1E7E073CF164}"/>
              </a:ext>
            </a:extLst>
          </p:cNvPr>
          <p:cNvSpPr txBox="1"/>
          <p:nvPr/>
        </p:nvSpPr>
        <p:spPr>
          <a:xfrm>
            <a:off x="2849562" y="1502797"/>
            <a:ext cx="6424440" cy="4538565"/>
          </a:xfrm>
          <a:prstGeom prst="rect">
            <a:avLst/>
          </a:prstGeom>
        </p:spPr>
        <p:txBody>
          <a:bodyPr vert="horz" lIns="91440" tIns="45720" rIns="91440" bIns="45720" rtlCol="0">
            <a:normAutofit fontScale="77500" lnSpcReduction="20000"/>
          </a:bodyPr>
          <a:lstStyle/>
          <a:p>
            <a:pPr>
              <a:lnSpc>
                <a:spcPct val="250000"/>
              </a:lnSpc>
              <a:spcBef>
                <a:spcPts val="1000"/>
              </a:spcBef>
              <a:buClr>
                <a:schemeClr val="accent1"/>
              </a:buClr>
              <a:buSzPct val="80000"/>
            </a:pPr>
            <a:r>
              <a:rPr lang="en-US" sz="1500" dirty="0">
                <a:solidFill>
                  <a:schemeClr val="tx1">
                    <a:lumMod val="75000"/>
                    <a:lumOff val="25000"/>
                  </a:schemeClr>
                </a:solidFill>
              </a:rPr>
              <a:t>When you have set the scene and outlined some definition, There should be consideration of what should be in the main body. Look at all available tiles on Moodle, by now you should have an idea of what you want to include in the essay. Cover a few themes well, it is not a good idea to include too many. Select a few relevant areas/topics you can discuss, evaluate and analyze. Decide on what you can critique in these areas,</a:t>
            </a:r>
          </a:p>
          <a:p>
            <a:pPr>
              <a:lnSpc>
                <a:spcPct val="250000"/>
              </a:lnSpc>
              <a:spcBef>
                <a:spcPts val="1000"/>
              </a:spcBef>
              <a:buClr>
                <a:schemeClr val="accent1"/>
              </a:buClr>
              <a:buSzPct val="80000"/>
            </a:pPr>
            <a:r>
              <a:rPr lang="en-US" sz="1500" dirty="0">
                <a:solidFill>
                  <a:schemeClr val="tx1">
                    <a:lumMod val="75000"/>
                    <a:lumOff val="25000"/>
                  </a:schemeClr>
                </a:solidFill>
              </a:rPr>
              <a:t>For example……</a:t>
            </a:r>
          </a:p>
          <a:p>
            <a:pPr>
              <a:lnSpc>
                <a:spcPct val="250000"/>
              </a:lnSpc>
              <a:spcBef>
                <a:spcPts val="1000"/>
              </a:spcBef>
              <a:buClr>
                <a:schemeClr val="accent1"/>
              </a:buClr>
              <a:buSzPct val="80000"/>
            </a:pPr>
            <a:r>
              <a:rPr lang="en-US" sz="1500" dirty="0">
                <a:solidFill>
                  <a:schemeClr val="tx1">
                    <a:lumMod val="75000"/>
                    <a:lumOff val="25000"/>
                  </a:schemeClr>
                </a:solidFill>
              </a:rPr>
              <a:t>Additional roles for nurses, upskilling. What are the advantages? What are the disadvantages?</a:t>
            </a:r>
          </a:p>
          <a:p>
            <a:pPr>
              <a:lnSpc>
                <a:spcPct val="250000"/>
              </a:lnSpc>
              <a:spcBef>
                <a:spcPts val="1000"/>
              </a:spcBef>
              <a:buClr>
                <a:schemeClr val="accent1"/>
              </a:buClr>
              <a:buSzPct val="80000"/>
            </a:pPr>
            <a:r>
              <a:rPr lang="en-US" sz="1500" dirty="0">
                <a:solidFill>
                  <a:schemeClr val="tx1">
                    <a:lumMod val="75000"/>
                    <a:lumOff val="25000"/>
                  </a:schemeClr>
                </a:solidFill>
              </a:rPr>
              <a:t>Discussing both positives and negatives you are critiquing!</a:t>
            </a:r>
          </a:p>
          <a:p>
            <a:pPr>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p:txBody>
      </p:sp>
    </p:spTree>
    <p:extLst>
      <p:ext uri="{BB962C8B-B14F-4D97-AF65-F5344CB8AC3E}">
        <p14:creationId xmlns:p14="http://schemas.microsoft.com/office/powerpoint/2010/main" val="1201597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5387A-EFC4-E748-BF14-3E0267722251}"/>
              </a:ext>
            </a:extLst>
          </p:cNvPr>
          <p:cNvSpPr>
            <a:spLocks noGrp="1"/>
          </p:cNvSpPr>
          <p:nvPr>
            <p:ph type="title"/>
          </p:nvPr>
        </p:nvSpPr>
        <p:spPr/>
        <p:txBody>
          <a:bodyPr/>
          <a:lstStyle/>
          <a:p>
            <a:r>
              <a:rPr lang="en-US" dirty="0"/>
              <a:t>What to include in the main body</a:t>
            </a:r>
            <a:br>
              <a:rPr lang="en-US" dirty="0"/>
            </a:br>
            <a:r>
              <a:rPr lang="en-US" dirty="0"/>
              <a:t>Some examples……….</a:t>
            </a:r>
          </a:p>
        </p:txBody>
      </p:sp>
      <p:sp>
        <p:nvSpPr>
          <p:cNvPr id="3" name="Content Placeholder 2">
            <a:extLst>
              <a:ext uri="{FF2B5EF4-FFF2-40B4-BE49-F238E27FC236}">
                <a16:creationId xmlns:a16="http://schemas.microsoft.com/office/drawing/2014/main" id="{985F0EB6-ECA5-9149-B5C3-1788E9014743}"/>
              </a:ext>
            </a:extLst>
          </p:cNvPr>
          <p:cNvSpPr>
            <a:spLocks noGrp="1"/>
          </p:cNvSpPr>
          <p:nvPr>
            <p:ph idx="1"/>
          </p:nvPr>
        </p:nvSpPr>
        <p:spPr>
          <a:xfrm>
            <a:off x="677334" y="1828800"/>
            <a:ext cx="8596668" cy="4476583"/>
          </a:xfrm>
        </p:spPr>
        <p:txBody>
          <a:bodyPr/>
          <a:lstStyle/>
          <a:p>
            <a:r>
              <a:rPr lang="en-US" dirty="0"/>
              <a:t>Digital Technology – has it changed the way in which healthcare professionals operate? Good/bad?</a:t>
            </a:r>
          </a:p>
          <a:p>
            <a:r>
              <a:rPr lang="en-US" dirty="0"/>
              <a:t>Aging population – how it effects the NHS?</a:t>
            </a:r>
          </a:p>
          <a:p>
            <a:r>
              <a:rPr lang="en-US" dirty="0"/>
              <a:t>Social prescribing – What is it? What are the benefits? Who is involved?</a:t>
            </a:r>
          </a:p>
          <a:p>
            <a:r>
              <a:rPr lang="en-US" dirty="0"/>
              <a:t>GP Clusters – </a:t>
            </a:r>
            <a:r>
              <a:rPr lang="en-GB" dirty="0"/>
              <a:t>A cluster brings together all local services involved in health and care across a geographical area. Advantages/Disadvantages.</a:t>
            </a:r>
          </a:p>
          <a:p>
            <a:r>
              <a:rPr lang="en-GB" dirty="0"/>
              <a:t>Allied professionals – paramedics, pharmacist etc, upskilling. Is there an argument/critique here?</a:t>
            </a:r>
          </a:p>
          <a:p>
            <a:r>
              <a:rPr lang="en-GB" dirty="0"/>
              <a:t>Third sector – what is their involvement? Do they support the NHS? Are there any advantages/disadvantages?</a:t>
            </a:r>
          </a:p>
          <a:p>
            <a:r>
              <a:rPr lang="en-GB" dirty="0"/>
              <a:t>Person centred care – What is it? How important is it?</a:t>
            </a:r>
          </a:p>
          <a:p>
            <a:r>
              <a:rPr lang="en-GB" dirty="0"/>
              <a:t>Bed blocking, finances, autonomy of the individual……to name a few. </a:t>
            </a:r>
          </a:p>
          <a:p>
            <a:endParaRPr lang="en-GB" dirty="0"/>
          </a:p>
          <a:p>
            <a:endParaRPr lang="en-US" dirty="0"/>
          </a:p>
          <a:p>
            <a:endParaRPr lang="en-US" dirty="0"/>
          </a:p>
        </p:txBody>
      </p:sp>
    </p:spTree>
    <p:extLst>
      <p:ext uri="{BB962C8B-B14F-4D97-AF65-F5344CB8AC3E}">
        <p14:creationId xmlns:p14="http://schemas.microsoft.com/office/powerpoint/2010/main" val="630749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49CA1-DC49-F946-930B-00D08A472A66}"/>
              </a:ext>
            </a:extLst>
          </p:cNvPr>
          <p:cNvSpPr>
            <a:spLocks noGrp="1"/>
          </p:cNvSpPr>
          <p:nvPr>
            <p:ph type="title"/>
          </p:nvPr>
        </p:nvSpPr>
        <p:spPr/>
        <p:txBody>
          <a:bodyPr/>
          <a:lstStyle/>
          <a:p>
            <a:r>
              <a:rPr lang="en-US" dirty="0"/>
              <a:t>Conclusion and Synthesis……..</a:t>
            </a:r>
          </a:p>
        </p:txBody>
      </p:sp>
      <p:pic>
        <p:nvPicPr>
          <p:cNvPr id="10" name="Content Placeholder 9">
            <a:extLst>
              <a:ext uri="{FF2B5EF4-FFF2-40B4-BE49-F238E27FC236}">
                <a16:creationId xmlns:a16="http://schemas.microsoft.com/office/drawing/2014/main" id="{74950455-AE06-644F-8C39-470627C1529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918035" y="1930400"/>
            <a:ext cx="4276437" cy="4111625"/>
          </a:xfrm>
        </p:spPr>
      </p:pic>
      <p:sp>
        <p:nvSpPr>
          <p:cNvPr id="11" name="TextBox 10">
            <a:extLst>
              <a:ext uri="{FF2B5EF4-FFF2-40B4-BE49-F238E27FC236}">
                <a16:creationId xmlns:a16="http://schemas.microsoft.com/office/drawing/2014/main" id="{CA2A8483-C3F2-1A48-BACE-DE0A8FB734EA}"/>
              </a:ext>
            </a:extLst>
          </p:cNvPr>
          <p:cNvSpPr txBox="1"/>
          <p:nvPr/>
        </p:nvSpPr>
        <p:spPr>
          <a:xfrm>
            <a:off x="6918035" y="6042025"/>
            <a:ext cx="4276437" cy="230832"/>
          </a:xfrm>
          <a:prstGeom prst="rect">
            <a:avLst/>
          </a:prstGeom>
          <a:noFill/>
        </p:spPr>
        <p:txBody>
          <a:bodyPr wrap="square" rtlCol="0">
            <a:spAutoFit/>
          </a:bodyPr>
          <a:lstStyle/>
          <a:p>
            <a:r>
              <a:rPr lang="en-US" sz="900">
                <a:hlinkClick r:id="rId3" tooltip="http://clamorworld.com/what-is-bitcoin-is-it-real-or-a-bubble/"/>
              </a:rPr>
              <a:t>This Photo</a:t>
            </a:r>
            <a:r>
              <a:rPr lang="en-US" sz="900"/>
              <a:t> by Unknown Author is licensed under </a:t>
            </a:r>
            <a:r>
              <a:rPr lang="en-US" sz="900">
                <a:hlinkClick r:id="rId4" tooltip="https://creativecommons.org/licenses/by/3.0/"/>
              </a:rPr>
              <a:t>CC BY</a:t>
            </a:r>
            <a:endParaRPr lang="en-US" sz="900"/>
          </a:p>
        </p:txBody>
      </p:sp>
      <p:graphicFrame>
        <p:nvGraphicFramePr>
          <p:cNvPr id="14" name="TextBox 11">
            <a:extLst>
              <a:ext uri="{FF2B5EF4-FFF2-40B4-BE49-F238E27FC236}">
                <a16:creationId xmlns:a16="http://schemas.microsoft.com/office/drawing/2014/main" id="{0FDE0FC8-49B8-47DA-847D-143D580378E2}"/>
              </a:ext>
            </a:extLst>
          </p:cNvPr>
          <p:cNvGraphicFramePr/>
          <p:nvPr/>
        </p:nvGraphicFramePr>
        <p:xfrm>
          <a:off x="979055" y="1847273"/>
          <a:ext cx="5818909" cy="39703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2135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08A43-CD0E-474C-9D2D-48D9BE9E6419}"/>
              </a:ext>
            </a:extLst>
          </p:cNvPr>
          <p:cNvSpPr>
            <a:spLocks noGrp="1"/>
          </p:cNvSpPr>
          <p:nvPr>
            <p:ph type="title"/>
          </p:nvPr>
        </p:nvSpPr>
        <p:spPr/>
        <p:txBody>
          <a:bodyPr/>
          <a:lstStyle/>
          <a:p>
            <a:r>
              <a:rPr lang="en-US" dirty="0"/>
              <a:t>Writing tips…. To help with flow</a:t>
            </a:r>
          </a:p>
        </p:txBody>
      </p:sp>
      <p:sp>
        <p:nvSpPr>
          <p:cNvPr id="3" name="Content Placeholder 2">
            <a:extLst>
              <a:ext uri="{FF2B5EF4-FFF2-40B4-BE49-F238E27FC236}">
                <a16:creationId xmlns:a16="http://schemas.microsoft.com/office/drawing/2014/main" id="{F4173155-771B-BD45-A437-A4B4B5465F16}"/>
              </a:ext>
            </a:extLst>
          </p:cNvPr>
          <p:cNvSpPr>
            <a:spLocks noGrp="1"/>
          </p:cNvSpPr>
          <p:nvPr>
            <p:ph idx="1"/>
          </p:nvPr>
        </p:nvSpPr>
        <p:spPr/>
        <p:txBody>
          <a:bodyPr/>
          <a:lstStyle/>
          <a:p>
            <a:r>
              <a:rPr lang="en-US" dirty="0"/>
              <a:t>Use words and phrases to flow and link with the next………</a:t>
            </a:r>
          </a:p>
          <a:p>
            <a:r>
              <a:rPr lang="en-US" dirty="0"/>
              <a:t>However, Although, Equally, Similarly, Notably, since……..</a:t>
            </a:r>
          </a:p>
          <a:p>
            <a:r>
              <a:rPr lang="en-US" dirty="0"/>
              <a:t>Before considering (X) it is important to note (Y)……..</a:t>
            </a:r>
          </a:p>
          <a:p>
            <a:r>
              <a:rPr lang="en-US" dirty="0"/>
              <a:t>As a result…….</a:t>
            </a:r>
          </a:p>
          <a:p>
            <a:r>
              <a:rPr lang="en-US" dirty="0"/>
              <a:t>In addition too…….</a:t>
            </a:r>
          </a:p>
          <a:p>
            <a:r>
              <a:rPr lang="en-US" dirty="0"/>
              <a:t>Evidently, ……..</a:t>
            </a:r>
          </a:p>
          <a:p>
            <a:r>
              <a:rPr lang="en-US" dirty="0"/>
              <a:t>For these reasons…….</a:t>
            </a:r>
          </a:p>
          <a:p>
            <a:r>
              <a:rPr lang="en-US" dirty="0"/>
              <a:t>Despite these criticisms……….</a:t>
            </a:r>
          </a:p>
          <a:p>
            <a:r>
              <a:rPr lang="en-US" dirty="0"/>
              <a:t>As shown by………</a:t>
            </a:r>
          </a:p>
          <a:p>
            <a:endParaRPr lang="en-US" dirty="0"/>
          </a:p>
        </p:txBody>
      </p:sp>
    </p:spTree>
    <p:extLst>
      <p:ext uri="{BB962C8B-B14F-4D97-AF65-F5344CB8AC3E}">
        <p14:creationId xmlns:p14="http://schemas.microsoft.com/office/powerpoint/2010/main" val="3078686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7664F850-BA8B-47AE-B11A-225CAB8969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7" name="Straight Connector 46">
              <a:extLst>
                <a:ext uri="{FF2B5EF4-FFF2-40B4-BE49-F238E27FC236}">
                  <a16:creationId xmlns:a16="http://schemas.microsoft.com/office/drawing/2014/main" id="{634FC909-7343-4DEC-920F-098F56B476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24F22DB2-7E27-4CF7-8B17-254ECB9AE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C6E593B3-91A3-4687-8B8D-FE37A3714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5">
              <a:extLst>
                <a:ext uri="{FF2B5EF4-FFF2-40B4-BE49-F238E27FC236}">
                  <a16:creationId xmlns:a16="http://schemas.microsoft.com/office/drawing/2014/main" id="{0C25B431-5C97-4B8D-B0A3-BFB8133C7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CA37B366-497E-4CB8-A678-A770CE2BD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7">
              <a:extLst>
                <a:ext uri="{FF2B5EF4-FFF2-40B4-BE49-F238E27FC236}">
                  <a16:creationId xmlns:a16="http://schemas.microsoft.com/office/drawing/2014/main" id="{CF707EDC-52B2-4D5C-8EC3-71C66EE8B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8">
              <a:extLst>
                <a:ext uri="{FF2B5EF4-FFF2-40B4-BE49-F238E27FC236}">
                  <a16:creationId xmlns:a16="http://schemas.microsoft.com/office/drawing/2014/main" id="{BF8E2DE7-7466-4EDF-8D69-BCA91A88D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9">
              <a:extLst>
                <a:ext uri="{FF2B5EF4-FFF2-40B4-BE49-F238E27FC236}">
                  <a16:creationId xmlns:a16="http://schemas.microsoft.com/office/drawing/2014/main" id="{229C2E15-76CD-409E-9D6B-10DAD8881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54">
              <a:extLst>
                <a:ext uri="{FF2B5EF4-FFF2-40B4-BE49-F238E27FC236}">
                  <a16:creationId xmlns:a16="http://schemas.microsoft.com/office/drawing/2014/main" id="{89A24369-AC96-4A98-AD98-47A7217EC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7D0DF9A3-4628-42F6-B0A4-44D97617E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8" name="Rectangle 57">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1" name="Straight Connector 60">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68">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71" name="Rectangle 70">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background pattern&#10;&#10;Description automatically generated">
            <a:extLst>
              <a:ext uri="{FF2B5EF4-FFF2-40B4-BE49-F238E27FC236}">
                <a16:creationId xmlns:a16="http://schemas.microsoft.com/office/drawing/2014/main" id="{40101865-6478-8F43-8495-C7B033EC32B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124262" y="1544170"/>
            <a:ext cx="4650004" cy="3778127"/>
          </a:xfrm>
          <a:prstGeom prst="rect">
            <a:avLst/>
          </a:prstGeom>
        </p:spPr>
      </p:pic>
      <p:cxnSp>
        <p:nvCxnSpPr>
          <p:cNvPr id="73" name="Straight Connector 72">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pic>
        <p:nvPicPr>
          <p:cNvPr id="8" name="Picture 7" descr="Text&#10;&#10;Description automatically generated">
            <a:extLst>
              <a:ext uri="{FF2B5EF4-FFF2-40B4-BE49-F238E27FC236}">
                <a16:creationId xmlns:a16="http://schemas.microsoft.com/office/drawing/2014/main" id="{BE09DFA3-7801-2242-B172-07798211BCB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414367" y="1881294"/>
            <a:ext cx="4650004" cy="3103877"/>
          </a:xfrm>
          <a:prstGeom prst="rect">
            <a:avLst/>
          </a:prstGeom>
        </p:spPr>
      </p:pic>
    </p:spTree>
    <p:extLst>
      <p:ext uri="{BB962C8B-B14F-4D97-AF65-F5344CB8AC3E}">
        <p14:creationId xmlns:p14="http://schemas.microsoft.com/office/powerpoint/2010/main" val="39790731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828</Words>
  <Application>Microsoft Macintosh PowerPoint</Application>
  <PresentationFormat>Widescreen</PresentationFormat>
  <Paragraphs>72</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Trebuchet MS</vt:lpstr>
      <vt:lpstr>Wingdings</vt:lpstr>
      <vt:lpstr>Wingdings 3</vt:lpstr>
      <vt:lpstr>Facet</vt:lpstr>
      <vt:lpstr>How to structure an Assignment</vt:lpstr>
      <vt:lpstr>First some tips……….</vt:lpstr>
      <vt:lpstr>Where to start?</vt:lpstr>
      <vt:lpstr>The Introduction. </vt:lpstr>
      <vt:lpstr>Introduction continued…………</vt:lpstr>
      <vt:lpstr>Introduction and context……</vt:lpstr>
      <vt:lpstr>Main body of Essay</vt:lpstr>
      <vt:lpstr>What to include in the main body Some examples……….</vt:lpstr>
      <vt:lpstr>Conclusion and Synthesis……..</vt:lpstr>
      <vt:lpstr>Writing tips…. To help with flow</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structure an Assignment</dc:title>
  <dc:creator>Sharon Richards</dc:creator>
  <cp:lastModifiedBy>Sharon Richards</cp:lastModifiedBy>
  <cp:revision>3</cp:revision>
  <dcterms:created xsi:type="dcterms:W3CDTF">2020-11-02T19:37:45Z</dcterms:created>
  <dcterms:modified xsi:type="dcterms:W3CDTF">2020-11-03T09:34:47Z</dcterms:modified>
</cp:coreProperties>
</file>