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sldIdLst>
    <p:sldId id="256" r:id="rId2"/>
    <p:sldId id="274" r:id="rId3"/>
    <p:sldId id="266" r:id="rId4"/>
    <p:sldId id="275" r:id="rId5"/>
    <p:sldId id="276" r:id="rId6"/>
    <p:sldId id="290" r:id="rId7"/>
    <p:sldId id="291" r:id="rId8"/>
    <p:sldId id="267" r:id="rId9"/>
    <p:sldId id="268" r:id="rId10"/>
    <p:sldId id="269" r:id="rId11"/>
    <p:sldId id="270" r:id="rId12"/>
    <p:sldId id="271" r:id="rId13"/>
    <p:sldId id="277" r:id="rId14"/>
    <p:sldId id="278" r:id="rId15"/>
    <p:sldId id="279" r:id="rId16"/>
    <p:sldId id="280" r:id="rId17"/>
    <p:sldId id="281" r:id="rId18"/>
    <p:sldId id="282" r:id="rId19"/>
    <p:sldId id="283" r:id="rId20"/>
    <p:sldId id="284" r:id="rId21"/>
    <p:sldId id="285" r:id="rId22"/>
    <p:sldId id="286" r:id="rId23"/>
    <p:sldId id="272" r:id="rId24"/>
    <p:sldId id="273" r:id="rId25"/>
    <p:sldId id="287" r:id="rId26"/>
    <p:sldId id="2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8" d="100"/>
          <a:sy n="78" d="100"/>
        </p:scale>
        <p:origin x="64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F58E47-67DA-4C06-BFC8-8C2438F9D78B}" type="datetimeFigureOut">
              <a:rPr lang="en-GB" smtClean="0"/>
              <a:t>18/01/2017</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922D93-3E76-421A-8F89-41E8C5A45098}" type="slidenum">
              <a:rPr lang="en-GB" smtClean="0"/>
              <a:t>‹#›</a:t>
            </a:fld>
            <a:endParaRPr lang="en-GB"/>
          </a:p>
        </p:txBody>
      </p:sp>
    </p:spTree>
    <p:extLst>
      <p:ext uri="{BB962C8B-B14F-4D97-AF65-F5344CB8AC3E}">
        <p14:creationId xmlns:p14="http://schemas.microsoft.com/office/powerpoint/2010/main" val="603109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spcBef>
                <a:spcPct val="0"/>
              </a:spcBef>
            </a:pPr>
            <a:fld id="{A909A1E3-4A68-4F08-86E8-EA515C4FFF9E}" type="slidenum">
              <a:rPr lang="en-US" altLang="en-US"/>
              <a:pPr>
                <a:spcBef>
                  <a:spcPct val="0"/>
                </a:spcBef>
              </a:pPr>
              <a:t>8</a:t>
            </a:fld>
            <a:endParaRPr lang="en-US" altLang="en-US"/>
          </a:p>
        </p:txBody>
      </p:sp>
      <p:sp>
        <p:nvSpPr>
          <p:cNvPr id="32771" name="Rectangle 2"/>
          <p:cNvSpPr>
            <a:spLocks noChangeArrowheads="1"/>
          </p:cNvSpPr>
          <p:nvPr/>
        </p:nvSpPr>
        <p:spPr bwMode="auto">
          <a:xfrm>
            <a:off x="3888001" y="0"/>
            <a:ext cx="2970000" cy="456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GB" altLang="en-US" sz="1800"/>
          </a:p>
        </p:txBody>
      </p:sp>
      <p:sp>
        <p:nvSpPr>
          <p:cNvPr id="32772" name="Rectangle 3"/>
          <p:cNvSpPr>
            <a:spLocks noChangeArrowheads="1"/>
          </p:cNvSpPr>
          <p:nvPr/>
        </p:nvSpPr>
        <p:spPr bwMode="auto">
          <a:xfrm>
            <a:off x="3888001" y="8687401"/>
            <a:ext cx="2970000" cy="456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3366" tIns="45864" rIns="93366" bIns="45864" anchor="b"/>
          <a:lstStyle>
            <a:lvl1pPr defTabSz="942975">
              <a:spcBef>
                <a:spcPct val="30000"/>
              </a:spcBef>
              <a:defRPr sz="1200">
                <a:solidFill>
                  <a:schemeClr val="tx1"/>
                </a:solidFill>
                <a:latin typeface="Arial" charset="0"/>
              </a:defRPr>
            </a:lvl1pPr>
            <a:lvl2pPr marL="742950" indent="-285750" defTabSz="942975">
              <a:spcBef>
                <a:spcPct val="30000"/>
              </a:spcBef>
              <a:defRPr sz="1200">
                <a:solidFill>
                  <a:schemeClr val="tx1"/>
                </a:solidFill>
                <a:latin typeface="Arial" charset="0"/>
              </a:defRPr>
            </a:lvl2pPr>
            <a:lvl3pPr marL="1143000" indent="-228600" defTabSz="942975">
              <a:spcBef>
                <a:spcPct val="30000"/>
              </a:spcBef>
              <a:defRPr sz="1200">
                <a:solidFill>
                  <a:schemeClr val="tx1"/>
                </a:solidFill>
                <a:latin typeface="Arial" charset="0"/>
              </a:defRPr>
            </a:lvl3pPr>
            <a:lvl4pPr marL="1600200" indent="-228600" defTabSz="942975">
              <a:spcBef>
                <a:spcPct val="30000"/>
              </a:spcBef>
              <a:defRPr sz="1200">
                <a:solidFill>
                  <a:schemeClr val="tx1"/>
                </a:solidFill>
                <a:latin typeface="Arial" charset="0"/>
              </a:defRPr>
            </a:lvl4pPr>
            <a:lvl5pPr marL="2057400" indent="-228600" defTabSz="942975">
              <a:spcBef>
                <a:spcPct val="30000"/>
              </a:spcBef>
              <a:defRPr sz="1200">
                <a:solidFill>
                  <a:schemeClr val="tx1"/>
                </a:solidFill>
                <a:latin typeface="Arial" charset="0"/>
              </a:defRPr>
            </a:lvl5pPr>
            <a:lvl6pPr marL="2514600" indent="-228600" defTabSz="942975" eaLnBrk="0" fontAlgn="base" hangingPunct="0">
              <a:spcBef>
                <a:spcPct val="30000"/>
              </a:spcBef>
              <a:spcAft>
                <a:spcPct val="0"/>
              </a:spcAft>
              <a:defRPr sz="1200">
                <a:solidFill>
                  <a:schemeClr val="tx1"/>
                </a:solidFill>
                <a:latin typeface="Arial" charset="0"/>
              </a:defRPr>
            </a:lvl6pPr>
            <a:lvl7pPr marL="2971800" indent="-228600" defTabSz="942975" eaLnBrk="0" fontAlgn="base" hangingPunct="0">
              <a:spcBef>
                <a:spcPct val="30000"/>
              </a:spcBef>
              <a:spcAft>
                <a:spcPct val="0"/>
              </a:spcAft>
              <a:defRPr sz="1200">
                <a:solidFill>
                  <a:schemeClr val="tx1"/>
                </a:solidFill>
                <a:latin typeface="Arial" charset="0"/>
              </a:defRPr>
            </a:lvl7pPr>
            <a:lvl8pPr marL="3429000" indent="-228600" defTabSz="942975" eaLnBrk="0" fontAlgn="base" hangingPunct="0">
              <a:spcBef>
                <a:spcPct val="30000"/>
              </a:spcBef>
              <a:spcAft>
                <a:spcPct val="0"/>
              </a:spcAft>
              <a:defRPr sz="1200">
                <a:solidFill>
                  <a:schemeClr val="tx1"/>
                </a:solidFill>
                <a:latin typeface="Arial" charset="0"/>
              </a:defRPr>
            </a:lvl8pPr>
            <a:lvl9pPr marL="3886200" indent="-228600" defTabSz="942975" eaLnBrk="0" fontAlgn="base" hangingPunct="0">
              <a:spcBef>
                <a:spcPct val="30000"/>
              </a:spcBef>
              <a:spcAft>
                <a:spcPct val="0"/>
              </a:spcAft>
              <a:defRPr sz="1200">
                <a:solidFill>
                  <a:schemeClr val="tx1"/>
                </a:solidFill>
                <a:latin typeface="Arial" charset="0"/>
              </a:defRPr>
            </a:lvl9pPr>
          </a:lstStyle>
          <a:p>
            <a:pPr algn="r">
              <a:spcBef>
                <a:spcPct val="0"/>
              </a:spcBef>
            </a:pPr>
            <a:r>
              <a:rPr lang="en-GB" altLang="en-US">
                <a:latin typeface="Times New Roman" pitchFamily="18" charset="0"/>
              </a:rPr>
              <a:t>18</a:t>
            </a:r>
          </a:p>
        </p:txBody>
      </p:sp>
      <p:sp>
        <p:nvSpPr>
          <p:cNvPr id="32773" name="Rectangle 4"/>
          <p:cNvSpPr>
            <a:spLocks noChangeArrowheads="1"/>
          </p:cNvSpPr>
          <p:nvPr/>
        </p:nvSpPr>
        <p:spPr bwMode="auto">
          <a:xfrm>
            <a:off x="1" y="8687401"/>
            <a:ext cx="2970000" cy="456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GB" altLang="en-US" sz="1800"/>
          </a:p>
        </p:txBody>
      </p:sp>
      <p:sp>
        <p:nvSpPr>
          <p:cNvPr id="32774" name="Rectangle 5"/>
          <p:cNvSpPr>
            <a:spLocks noChangeArrowheads="1"/>
          </p:cNvSpPr>
          <p:nvPr/>
        </p:nvSpPr>
        <p:spPr bwMode="auto">
          <a:xfrm>
            <a:off x="1" y="0"/>
            <a:ext cx="2970000" cy="456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GB" altLang="en-US" sz="1800"/>
          </a:p>
        </p:txBody>
      </p:sp>
      <p:sp>
        <p:nvSpPr>
          <p:cNvPr id="32775" name="Rectangle 6"/>
          <p:cNvSpPr>
            <a:spLocks noGrp="1" noRot="1" noChangeAspect="1" noChangeArrowheads="1" noTextEdit="1"/>
          </p:cNvSpPr>
          <p:nvPr>
            <p:ph type="sldImg"/>
          </p:nvPr>
        </p:nvSpPr>
        <p:spPr>
          <a:xfrm>
            <a:off x="588963" y="800100"/>
            <a:ext cx="5681662" cy="3197225"/>
          </a:xfrm>
          <a:ln w="12700" cap="flat">
            <a:solidFill>
              <a:schemeClr val="tx1"/>
            </a:solidFill>
          </a:ln>
        </p:spPr>
      </p:sp>
      <p:sp>
        <p:nvSpPr>
          <p:cNvPr id="32776" name="Rectangle 7"/>
          <p:cNvSpPr>
            <a:spLocks noGrp="1" noChangeArrowheads="1"/>
          </p:cNvSpPr>
          <p:nvPr>
            <p:ph type="body" idx="1"/>
          </p:nvPr>
        </p:nvSpPr>
        <p:spPr>
          <a:xfrm>
            <a:off x="916413" y="4349708"/>
            <a:ext cx="5025176" cy="3600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66" tIns="45864" rIns="93366" bIns="45864"/>
          <a:lstStyle/>
          <a:p>
            <a:pPr eaLnBrk="1" hangingPunct="1"/>
            <a:endParaRPr lang="en-GB" altLang="en-US" smtClean="0"/>
          </a:p>
        </p:txBody>
      </p:sp>
    </p:spTree>
    <p:extLst>
      <p:ext uri="{BB962C8B-B14F-4D97-AF65-F5344CB8AC3E}">
        <p14:creationId xmlns:p14="http://schemas.microsoft.com/office/powerpoint/2010/main" val="3799424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spcBef>
                <a:spcPct val="0"/>
              </a:spcBef>
            </a:pPr>
            <a:fld id="{43F6AF76-EA13-4D7E-86A5-B8E3AA3917D2}" type="slidenum">
              <a:rPr lang="en-US" altLang="en-US"/>
              <a:pPr>
                <a:spcBef>
                  <a:spcPct val="0"/>
                </a:spcBef>
              </a:pPr>
              <a:t>9</a:t>
            </a:fld>
            <a:endParaRPr lang="en-US" altLang="en-US"/>
          </a:p>
        </p:txBody>
      </p:sp>
      <p:sp>
        <p:nvSpPr>
          <p:cNvPr id="34819" name="Rectangle 2"/>
          <p:cNvSpPr>
            <a:spLocks noGrp="1" noChangeArrowheads="1"/>
          </p:cNvSpPr>
          <p:nvPr>
            <p:ph type="body" idx="1"/>
          </p:nvPr>
        </p:nvSpPr>
        <p:spPr>
          <a:xfrm>
            <a:off x="916413" y="4349708"/>
            <a:ext cx="5025176" cy="3600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366" tIns="45864" rIns="93366" bIns="45864"/>
          <a:lstStyle/>
          <a:p>
            <a:pPr defTabSz="762000" eaLnBrk="1" hangingPunct="1"/>
            <a:endParaRPr lang="en-GB" altLang="en-US" smtClean="0"/>
          </a:p>
        </p:txBody>
      </p:sp>
      <p:sp>
        <p:nvSpPr>
          <p:cNvPr id="34820" name="Rectangle 3"/>
          <p:cNvSpPr>
            <a:spLocks noGrp="1" noRot="1" noChangeAspect="1" noChangeArrowheads="1" noTextEdit="1"/>
          </p:cNvSpPr>
          <p:nvPr>
            <p:ph type="sldImg"/>
          </p:nvPr>
        </p:nvSpPr>
        <p:spPr>
          <a:xfrm>
            <a:off x="588963" y="800100"/>
            <a:ext cx="5681662" cy="3197225"/>
          </a:xfrm>
          <a:ln w="12700" cap="flat">
            <a:solidFill>
              <a:schemeClr val="tx1"/>
            </a:solidFill>
          </a:ln>
        </p:spPr>
      </p:sp>
    </p:spTree>
    <p:extLst>
      <p:ext uri="{BB962C8B-B14F-4D97-AF65-F5344CB8AC3E}">
        <p14:creationId xmlns:p14="http://schemas.microsoft.com/office/powerpoint/2010/main" val="1448424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defRPr>
            </a:lvl1pPr>
            <a:lvl2pPr marL="742950" indent="-285750">
              <a:spcBef>
                <a:spcPct val="30000"/>
              </a:spcBef>
              <a:defRPr sz="1200">
                <a:solidFill>
                  <a:schemeClr val="tx1"/>
                </a:solidFill>
                <a:latin typeface="Arial" charset="0"/>
              </a:defRPr>
            </a:lvl2pPr>
            <a:lvl3pPr marL="1143000" indent="-228600">
              <a:spcBef>
                <a:spcPct val="30000"/>
              </a:spcBef>
              <a:defRPr sz="1200">
                <a:solidFill>
                  <a:schemeClr val="tx1"/>
                </a:solidFill>
                <a:latin typeface="Arial" charset="0"/>
              </a:defRPr>
            </a:lvl3pPr>
            <a:lvl4pPr marL="1600200" indent="-228600">
              <a:spcBef>
                <a:spcPct val="30000"/>
              </a:spcBef>
              <a:defRPr sz="1200">
                <a:solidFill>
                  <a:schemeClr val="tx1"/>
                </a:solidFill>
                <a:latin typeface="Arial" charset="0"/>
              </a:defRPr>
            </a:lvl4pPr>
            <a:lvl5pPr marL="2057400" indent="-22860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spcBef>
                <a:spcPct val="0"/>
              </a:spcBef>
            </a:pPr>
            <a:fld id="{5DDD771F-08DE-431B-96EF-7FDE5F5F1F96}" type="slidenum">
              <a:rPr lang="en-GB" altLang="en-US"/>
              <a:pPr>
                <a:spcBef>
                  <a:spcPct val="0"/>
                </a:spcBef>
              </a:pPr>
              <a:t>23</a:t>
            </a:fld>
            <a:endParaRPr lang="en-GB" altLang="en-US"/>
          </a:p>
        </p:txBody>
      </p:sp>
      <p:sp>
        <p:nvSpPr>
          <p:cNvPr id="39939" name="Rectangle 2"/>
          <p:cNvSpPr>
            <a:spLocks noGrp="1" noRot="1" noChangeAspect="1" noChangeArrowheads="1" noTextEdit="1"/>
          </p:cNvSpPr>
          <p:nvPr>
            <p:ph type="sldImg"/>
          </p:nvPr>
        </p:nvSpPr>
        <p:spPr>
          <a:xfrm>
            <a:off x="381000" y="685800"/>
            <a:ext cx="6096000" cy="3429000"/>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In planning a health promotion intervention a number of decisions are involved that are summarised in Figure 1.9. Embedded in those decisions are the debates considered in the previous section. By adopting an approach based on needs assessment, experiment and evaluation health promotion becomes an evidence-based pragmatic iterative approach involving analysis and reflection.</a:t>
            </a:r>
            <a:endParaRPr lang="en-GB" altLang="en-US" smtClean="0"/>
          </a:p>
        </p:txBody>
      </p:sp>
    </p:spTree>
    <p:extLst>
      <p:ext uri="{BB962C8B-B14F-4D97-AF65-F5344CB8AC3E}">
        <p14:creationId xmlns:p14="http://schemas.microsoft.com/office/powerpoint/2010/main" val="2870676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84017B-2258-4300-811E-47FCC1167B42}"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4288935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84017B-2258-4300-811E-47FCC1167B42}"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231446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84017B-2258-4300-811E-47FCC1167B42}"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2328501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84017B-2258-4300-811E-47FCC1167B42}"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2860010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84017B-2258-4300-811E-47FCC1167B42}" type="datetimeFigureOut">
              <a:rPr lang="en-GB" smtClean="0"/>
              <a:t>18/01/2017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22377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84017B-2258-4300-811E-47FCC1167B42}" type="datetimeFigureOut">
              <a:rPr lang="en-GB" smtClean="0"/>
              <a:t>18/01/2017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4278562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84017B-2258-4300-811E-47FCC1167B42}" type="datetimeFigureOut">
              <a:rPr lang="en-GB" smtClean="0"/>
              <a:t>18/01/2017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1670234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84017B-2258-4300-811E-47FCC1167B42}"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3542478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84017B-2258-4300-811E-47FCC1167B42}"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1710745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84017B-2258-4300-811E-47FCC1167B42}"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3881516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84017B-2258-4300-811E-47FCC1167B42}"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CE3BB-94BC-4B5E-BF72-3ED5A0851AEA}" type="slidenum">
              <a:rPr lang="en-GB" smtClean="0"/>
              <a:t>‹#›</a:t>
            </a:fld>
            <a:endParaRPr lang="en-GB"/>
          </a:p>
        </p:txBody>
      </p:sp>
    </p:spTree>
    <p:extLst>
      <p:ext uri="{BB962C8B-B14F-4D97-AF65-F5344CB8AC3E}">
        <p14:creationId xmlns:p14="http://schemas.microsoft.com/office/powerpoint/2010/main" val="171155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017B-2258-4300-811E-47FCC1167B42}" type="datetimeFigureOut">
              <a:rPr lang="en-GB" smtClean="0"/>
              <a:t>18/01/2017</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3CE3BB-94BC-4B5E-BF72-3ED5A0851AEA}" type="slidenum">
              <a:rPr lang="en-GB" smtClean="0"/>
              <a:t>‹#›</a:t>
            </a:fld>
            <a:endParaRPr lang="en-GB"/>
          </a:p>
        </p:txBody>
      </p:sp>
    </p:spTree>
    <p:extLst>
      <p:ext uri="{BB962C8B-B14F-4D97-AF65-F5344CB8AC3E}">
        <p14:creationId xmlns:p14="http://schemas.microsoft.com/office/powerpoint/2010/main" val="11253526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health.tki.org.nz/Key-collections/Curriculum-in-action/Making-Meaning/Referenc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Health Promotion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137756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What is health promotion?</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lnSpcReduction="20000"/>
          </a:bodyPr>
          <a:lstStyle/>
          <a:p>
            <a:pPr>
              <a:buNone/>
            </a:pPr>
            <a:r>
              <a:rPr lang="en-AU" dirty="0" smtClean="0">
                <a:solidFill>
                  <a:schemeClr val="accent1"/>
                </a:solidFill>
              </a:rPr>
              <a:t>     Health </a:t>
            </a:r>
            <a:r>
              <a:rPr lang="en-AU" dirty="0">
                <a:solidFill>
                  <a:schemeClr val="accent1"/>
                </a:solidFill>
              </a:rPr>
              <a:t>promotion is the process that enables people to improve or have greater control over </a:t>
            </a:r>
            <a:r>
              <a:rPr lang="en-AU" dirty="0" smtClean="0">
                <a:solidFill>
                  <a:schemeClr val="accent1"/>
                </a:solidFill>
              </a:rPr>
              <a:t>their health</a:t>
            </a:r>
            <a:r>
              <a:rPr lang="en-AU" dirty="0">
                <a:solidFill>
                  <a:schemeClr val="accent1"/>
                </a:solidFill>
              </a:rPr>
              <a:t>. </a:t>
            </a:r>
            <a:endParaRPr lang="en-AU" dirty="0" smtClean="0">
              <a:solidFill>
                <a:schemeClr val="accent1"/>
              </a:solidFill>
            </a:endParaRPr>
          </a:p>
          <a:p>
            <a:pPr>
              <a:buNone/>
            </a:pPr>
            <a:r>
              <a:rPr lang="en-AU" dirty="0"/>
              <a:t> </a:t>
            </a:r>
            <a:r>
              <a:rPr lang="en-AU" dirty="0" smtClean="0"/>
              <a:t>    The </a:t>
            </a:r>
            <a:r>
              <a:rPr lang="en-AU" dirty="0"/>
              <a:t>aim of health promotion is to help an individual or group reach a state of </a:t>
            </a:r>
            <a:r>
              <a:rPr lang="en-AU" dirty="0" smtClean="0"/>
              <a:t>complete physical</a:t>
            </a:r>
            <a:r>
              <a:rPr lang="en-AU" dirty="0"/>
              <a:t>, mental and social well-being. It involves an individual or group being able to:</a:t>
            </a:r>
          </a:p>
          <a:p>
            <a:pPr>
              <a:buNone/>
            </a:pPr>
            <a:r>
              <a:rPr lang="en-AU" dirty="0">
                <a:solidFill>
                  <a:schemeClr val="accent1"/>
                </a:solidFill>
              </a:rPr>
              <a:t>• identify and realise aspirations</a:t>
            </a:r>
          </a:p>
          <a:p>
            <a:pPr>
              <a:buNone/>
            </a:pPr>
            <a:r>
              <a:rPr lang="en-AU" dirty="0">
                <a:solidFill>
                  <a:schemeClr val="accent1"/>
                </a:solidFill>
              </a:rPr>
              <a:t>• satisfy needs</a:t>
            </a:r>
          </a:p>
          <a:p>
            <a:pPr>
              <a:buNone/>
            </a:pPr>
            <a:r>
              <a:rPr lang="en-AU" dirty="0">
                <a:solidFill>
                  <a:schemeClr val="accent1"/>
                </a:solidFill>
              </a:rPr>
              <a:t>• change with the environment.</a:t>
            </a:r>
          </a:p>
          <a:p>
            <a:pPr>
              <a:buNone/>
            </a:pPr>
            <a:r>
              <a:rPr lang="en-AU" dirty="0" smtClean="0"/>
              <a:t>     Health </a:t>
            </a:r>
            <a:r>
              <a:rPr lang="en-AU" dirty="0"/>
              <a:t>promotion makes it possible for people to </a:t>
            </a:r>
            <a:r>
              <a:rPr lang="en-AU" dirty="0" smtClean="0"/>
              <a:t>increase control </a:t>
            </a:r>
            <a:r>
              <a:rPr lang="en-AU" dirty="0"/>
              <a:t>over the determinants </a:t>
            </a:r>
            <a:r>
              <a:rPr lang="en-AU" dirty="0" smtClean="0"/>
              <a:t>of  health </a:t>
            </a:r>
            <a:r>
              <a:rPr lang="en-AU" dirty="0"/>
              <a:t>and thereby improve their health.</a:t>
            </a:r>
          </a:p>
        </p:txBody>
      </p:sp>
    </p:spTree>
    <p:extLst>
      <p:ext uri="{BB962C8B-B14F-4D97-AF65-F5344CB8AC3E}">
        <p14:creationId xmlns:p14="http://schemas.microsoft.com/office/powerpoint/2010/main" val="4202471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dirty="0" smtClean="0">
                <a:cs typeface="Arial" charset="0"/>
              </a:rPr>
              <a:t>Health Promotion</a:t>
            </a:r>
          </a:p>
        </p:txBody>
      </p:sp>
      <p:sp>
        <p:nvSpPr>
          <p:cNvPr id="100355" name="Rectangle 3"/>
          <p:cNvSpPr>
            <a:spLocks noGrp="1" noChangeArrowheads="1"/>
          </p:cNvSpPr>
          <p:nvPr>
            <p:ph idx="1"/>
          </p:nvPr>
        </p:nvSpPr>
        <p:spPr>
          <a:xfrm>
            <a:off x="0" y="1700214"/>
            <a:ext cx="12098867" cy="4465637"/>
          </a:xfrm>
        </p:spPr>
        <p:txBody>
          <a:bodyPr/>
          <a:lstStyle/>
          <a:p>
            <a:pPr algn="ctr" eaLnBrk="1" hangingPunct="1">
              <a:buFontTx/>
              <a:buNone/>
              <a:defRPr/>
            </a:pPr>
            <a:r>
              <a:rPr lang="en-GB" sz="4800" i="1" dirty="0" smtClean="0">
                <a:solidFill>
                  <a:schemeClr val="accent1">
                    <a:lumMod val="10000"/>
                  </a:schemeClr>
                </a:solidFill>
                <a:cs typeface="Arial" pitchFamily="34" charset="0"/>
              </a:rPr>
              <a:t>The process of enabling people to increase control over, and to improve, their health</a:t>
            </a:r>
            <a:r>
              <a:rPr lang="en-GB" sz="4000" dirty="0" smtClean="0">
                <a:solidFill>
                  <a:schemeClr val="accent1">
                    <a:lumMod val="10000"/>
                  </a:schemeClr>
                </a:solidFill>
                <a:cs typeface="Arial" pitchFamily="34" charset="0"/>
              </a:rPr>
              <a:t> </a:t>
            </a:r>
          </a:p>
          <a:p>
            <a:pPr algn="ctr" eaLnBrk="1" hangingPunct="1">
              <a:buFontTx/>
              <a:buNone/>
              <a:defRPr/>
            </a:pPr>
            <a:endParaRPr lang="en-GB" sz="4000" dirty="0" smtClean="0">
              <a:solidFill>
                <a:schemeClr val="accent1">
                  <a:lumMod val="10000"/>
                </a:schemeClr>
              </a:solidFill>
              <a:cs typeface="Arial" pitchFamily="34" charset="0"/>
            </a:endParaRPr>
          </a:p>
          <a:p>
            <a:pPr algn="ctr" eaLnBrk="1" hangingPunct="1">
              <a:buFontTx/>
              <a:buNone/>
              <a:defRPr/>
            </a:pPr>
            <a:r>
              <a:rPr lang="en-GB" sz="4000" dirty="0" smtClean="0">
                <a:solidFill>
                  <a:schemeClr val="accent1">
                    <a:lumMod val="10000"/>
                  </a:schemeClr>
                </a:solidFill>
                <a:cs typeface="Arial" pitchFamily="34" charset="0"/>
              </a:rPr>
              <a:t>Ottawa Charter 1986</a:t>
            </a:r>
          </a:p>
        </p:txBody>
      </p:sp>
      <p:sp>
        <p:nvSpPr>
          <p:cNvPr id="6" name="Rectangle 2"/>
          <p:cNvSpPr txBox="1">
            <a:spLocks noChangeArrowheads="1"/>
          </p:cNvSpPr>
          <p:nvPr/>
        </p:nvSpPr>
        <p:spPr bwMode="auto">
          <a:xfrm>
            <a:off x="1" y="0"/>
            <a:ext cx="4762500" cy="1214438"/>
          </a:xfrm>
          <a:prstGeom prst="rect">
            <a:avLst/>
          </a:prstGeom>
          <a:blipFill dpi="0" rotWithShape="1">
            <a:blip r:embed="rId2">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Tree>
    <p:extLst>
      <p:ext uri="{BB962C8B-B14F-4D97-AF65-F5344CB8AC3E}">
        <p14:creationId xmlns:p14="http://schemas.microsoft.com/office/powerpoint/2010/main" val="3245773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476739" y="2643182"/>
            <a:ext cx="1714512"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smtClean="0"/>
              <a:t>Health </a:t>
            </a:r>
          </a:p>
          <a:p>
            <a:pPr algn="ctr"/>
            <a:r>
              <a:rPr lang="en-AU" dirty="0" smtClean="0"/>
              <a:t>Promotion</a:t>
            </a:r>
            <a:endParaRPr lang="en-AU" dirty="0"/>
          </a:p>
        </p:txBody>
      </p:sp>
      <p:cxnSp>
        <p:nvCxnSpPr>
          <p:cNvPr id="9" name="Straight Connector 8"/>
          <p:cNvCxnSpPr>
            <a:stCxn id="7" idx="0"/>
          </p:cNvCxnSpPr>
          <p:nvPr/>
        </p:nvCxnSpPr>
        <p:spPr>
          <a:xfrm rot="5400000" flipH="1" flipV="1">
            <a:off x="4941086" y="2250273"/>
            <a:ext cx="7858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3333731" y="2000240"/>
            <a:ext cx="1238259" cy="7143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7" idx="1"/>
          </p:cNvCxnSpPr>
          <p:nvPr/>
        </p:nvCxnSpPr>
        <p:spPr>
          <a:xfrm rot="10800000">
            <a:off x="3143230" y="3071814"/>
            <a:ext cx="1333509" cy="35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0800000" flipV="1">
            <a:off x="3524232" y="3571876"/>
            <a:ext cx="952507"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6096000" y="2071678"/>
            <a:ext cx="952507"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7" idx="3"/>
          </p:cNvCxnSpPr>
          <p:nvPr/>
        </p:nvCxnSpPr>
        <p:spPr>
          <a:xfrm flipV="1">
            <a:off x="6191251" y="3071811"/>
            <a:ext cx="1524011" cy="3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191251" y="3571876"/>
            <a:ext cx="1047757" cy="714380"/>
          </a:xfrm>
          <a:prstGeom prst="line">
            <a:avLst/>
          </a:prstGeom>
        </p:spPr>
        <p:style>
          <a:lnRef idx="1">
            <a:schemeClr val="accent1"/>
          </a:lnRef>
          <a:fillRef idx="0">
            <a:schemeClr val="accent1"/>
          </a:fillRef>
          <a:effectRef idx="0">
            <a:schemeClr val="accent1"/>
          </a:effectRef>
          <a:fontRef idx="minor">
            <a:schemeClr val="tx1"/>
          </a:fontRef>
        </p:style>
      </p:cxnSp>
      <p:sp>
        <p:nvSpPr>
          <p:cNvPr id="30" name="Rounded Rectangle 29"/>
          <p:cNvSpPr/>
          <p:nvPr/>
        </p:nvSpPr>
        <p:spPr>
          <a:xfrm>
            <a:off x="6953256" y="1214422"/>
            <a:ext cx="200026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Environmental health e.g. Reusable bags</a:t>
            </a:r>
            <a:endParaRPr lang="en-AU" sz="1200" dirty="0"/>
          </a:p>
        </p:txBody>
      </p:sp>
      <p:sp>
        <p:nvSpPr>
          <p:cNvPr id="31" name="Rounded Rectangle 30"/>
          <p:cNvSpPr/>
          <p:nvPr/>
        </p:nvSpPr>
        <p:spPr>
          <a:xfrm>
            <a:off x="4286237" y="928670"/>
            <a:ext cx="200026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Community-based Work </a:t>
            </a:r>
          </a:p>
          <a:p>
            <a:pPr algn="ctr"/>
            <a:r>
              <a:rPr lang="en-AU" sz="1200" dirty="0" smtClean="0"/>
              <a:t>e.g. community transport</a:t>
            </a:r>
            <a:endParaRPr lang="en-AU" sz="1200" dirty="0"/>
          </a:p>
        </p:txBody>
      </p:sp>
      <p:sp>
        <p:nvSpPr>
          <p:cNvPr id="33" name="Rounded Rectangle 32"/>
          <p:cNvSpPr/>
          <p:nvPr/>
        </p:nvSpPr>
        <p:spPr>
          <a:xfrm>
            <a:off x="1238216" y="1214422"/>
            <a:ext cx="2171707"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Preventative Health services e.g. breast cancer screening</a:t>
            </a:r>
            <a:endParaRPr lang="en-AU" sz="1200" dirty="0"/>
          </a:p>
        </p:txBody>
      </p:sp>
      <p:sp>
        <p:nvSpPr>
          <p:cNvPr id="34" name="Rounded Rectangle 33"/>
          <p:cNvSpPr/>
          <p:nvPr/>
        </p:nvSpPr>
        <p:spPr>
          <a:xfrm>
            <a:off x="1238216" y="2571744"/>
            <a:ext cx="198120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Organisational  Development e.g. health promoting schools</a:t>
            </a:r>
            <a:endParaRPr lang="en-AU" sz="1200" dirty="0"/>
          </a:p>
        </p:txBody>
      </p:sp>
      <p:sp>
        <p:nvSpPr>
          <p:cNvPr id="35" name="Rounded Rectangle 34"/>
          <p:cNvSpPr/>
          <p:nvPr/>
        </p:nvSpPr>
        <p:spPr>
          <a:xfrm>
            <a:off x="1428717" y="4143380"/>
            <a:ext cx="2171707"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Public Policies</a:t>
            </a:r>
          </a:p>
          <a:p>
            <a:pPr algn="ctr"/>
            <a:r>
              <a:rPr lang="en-AU" sz="1200" dirty="0"/>
              <a:t>e</a:t>
            </a:r>
            <a:r>
              <a:rPr lang="en-AU" sz="1200" dirty="0" smtClean="0"/>
              <a:t>.g. Banning smoking in restaurants, pubs and clubs</a:t>
            </a:r>
            <a:endParaRPr lang="en-AU" sz="1200" dirty="0"/>
          </a:p>
        </p:txBody>
      </p:sp>
      <p:sp>
        <p:nvSpPr>
          <p:cNvPr id="36" name="Rounded Rectangle 35"/>
          <p:cNvSpPr/>
          <p:nvPr/>
        </p:nvSpPr>
        <p:spPr>
          <a:xfrm>
            <a:off x="7715261" y="2571744"/>
            <a:ext cx="209551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Health education e.g. Sexual health and drug education in schools</a:t>
            </a:r>
            <a:endParaRPr lang="en-AU" sz="1200" dirty="0"/>
          </a:p>
        </p:txBody>
      </p:sp>
      <p:sp>
        <p:nvSpPr>
          <p:cNvPr id="37" name="Rounded Rectangle 36"/>
          <p:cNvSpPr/>
          <p:nvPr/>
        </p:nvSpPr>
        <p:spPr>
          <a:xfrm>
            <a:off x="7239008" y="4214818"/>
            <a:ext cx="209551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Economic</a:t>
            </a:r>
            <a:r>
              <a:rPr lang="en-AU" dirty="0" smtClean="0"/>
              <a:t> </a:t>
            </a:r>
            <a:r>
              <a:rPr lang="en-AU" sz="1200" dirty="0" smtClean="0"/>
              <a:t>regulatory activities e.g. Restrictions on the sale of alcohol</a:t>
            </a:r>
            <a:endParaRPr lang="en-AU" sz="1200" dirty="0"/>
          </a:p>
        </p:txBody>
      </p:sp>
      <p:sp>
        <p:nvSpPr>
          <p:cNvPr id="26" name="Title 25"/>
          <p:cNvSpPr>
            <a:spLocks noGrp="1"/>
          </p:cNvSpPr>
          <p:nvPr>
            <p:ph type="title"/>
          </p:nvPr>
        </p:nvSpPr>
        <p:spPr>
          <a:xfrm>
            <a:off x="609600" y="5286388"/>
            <a:ext cx="10972800" cy="1214446"/>
          </a:xfrm>
        </p:spPr>
        <p:txBody>
          <a:bodyPr>
            <a:normAutofit fontScale="90000"/>
          </a:bodyPr>
          <a:lstStyle/>
          <a:p>
            <a:r>
              <a:rPr lang="en-AU" b="1" dirty="0">
                <a:effectLst>
                  <a:outerShdw blurRad="38100" dist="38100" dir="2700000" algn="tl">
                    <a:srgbClr val="000000">
                      <a:alpha val="43137"/>
                    </a:srgbClr>
                  </a:outerShdw>
                </a:effectLst>
              </a:rPr>
              <a:t>Figure 3.1 Health promotion encompasses a range of activities</a:t>
            </a:r>
            <a:endParaRPr lang="en-AU"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88991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effectLst>
                  <a:outerShdw blurRad="38100" dist="38100" dir="2700000" algn="tl">
                    <a:srgbClr val="000000">
                      <a:alpha val="43137"/>
                    </a:srgbClr>
                  </a:outerShdw>
                </a:effectLst>
              </a:rPr>
              <a:t>Responsibility for health promotion</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sz="2400" dirty="0" smtClean="0">
                <a:solidFill>
                  <a:schemeClr val="accent1"/>
                </a:solidFill>
              </a:rPr>
              <a:t>     </a:t>
            </a:r>
            <a:r>
              <a:rPr lang="en-AU" sz="4000" dirty="0" smtClean="0">
                <a:solidFill>
                  <a:schemeClr val="accent1"/>
                </a:solidFill>
              </a:rPr>
              <a:t>Health </a:t>
            </a:r>
            <a:r>
              <a:rPr lang="en-AU" sz="4000" dirty="0">
                <a:solidFill>
                  <a:schemeClr val="accent1"/>
                </a:solidFill>
              </a:rPr>
              <a:t>promotion is not just the responsibility of the </a:t>
            </a:r>
            <a:r>
              <a:rPr lang="en-AU" sz="4000" dirty="0" smtClean="0">
                <a:solidFill>
                  <a:schemeClr val="accent1"/>
                </a:solidFill>
              </a:rPr>
              <a:t>health   sector</a:t>
            </a:r>
            <a:r>
              <a:rPr lang="en-AU" sz="4000" dirty="0">
                <a:solidFill>
                  <a:schemeClr val="accent1"/>
                </a:solidFill>
              </a:rPr>
              <a:t>. The responsibility is </a:t>
            </a:r>
            <a:r>
              <a:rPr lang="en-AU" sz="4000" dirty="0" smtClean="0">
                <a:solidFill>
                  <a:schemeClr val="accent1"/>
                </a:solidFill>
              </a:rPr>
              <a:t>shared among </a:t>
            </a:r>
            <a:r>
              <a:rPr lang="en-AU" sz="4000" u="sng" dirty="0">
                <a:solidFill>
                  <a:schemeClr val="accent1"/>
                </a:solidFill>
              </a:rPr>
              <a:t>individuals</a:t>
            </a:r>
            <a:r>
              <a:rPr lang="en-AU" sz="4000" dirty="0">
                <a:solidFill>
                  <a:schemeClr val="accent1"/>
                </a:solidFill>
              </a:rPr>
              <a:t>, </a:t>
            </a:r>
            <a:r>
              <a:rPr lang="en-AU" sz="4000" u="sng" dirty="0">
                <a:solidFill>
                  <a:schemeClr val="accent1"/>
                </a:solidFill>
              </a:rPr>
              <a:t>community groups/schools</a:t>
            </a:r>
            <a:r>
              <a:rPr lang="en-AU" sz="4000" dirty="0">
                <a:solidFill>
                  <a:schemeClr val="accent1"/>
                </a:solidFill>
              </a:rPr>
              <a:t>, </a:t>
            </a:r>
            <a:r>
              <a:rPr lang="en-AU" sz="4000" u="sng" dirty="0">
                <a:solidFill>
                  <a:schemeClr val="accent1"/>
                </a:solidFill>
              </a:rPr>
              <a:t>health professionals</a:t>
            </a:r>
            <a:r>
              <a:rPr lang="en-AU" sz="4000" dirty="0">
                <a:solidFill>
                  <a:schemeClr val="accent1"/>
                </a:solidFill>
              </a:rPr>
              <a:t>, </a:t>
            </a:r>
            <a:r>
              <a:rPr lang="en-AU" sz="4000" u="sng" dirty="0">
                <a:solidFill>
                  <a:schemeClr val="accent1"/>
                </a:solidFill>
              </a:rPr>
              <a:t>health service </a:t>
            </a:r>
            <a:r>
              <a:rPr lang="en-AU" sz="4000" u="sng" dirty="0" smtClean="0">
                <a:solidFill>
                  <a:schemeClr val="accent1"/>
                </a:solidFill>
              </a:rPr>
              <a:t>institutions </a:t>
            </a:r>
            <a:r>
              <a:rPr lang="en-AU" sz="4000" dirty="0" smtClean="0">
                <a:solidFill>
                  <a:schemeClr val="accent1"/>
                </a:solidFill>
              </a:rPr>
              <a:t>and </a:t>
            </a:r>
            <a:r>
              <a:rPr lang="en-AU" sz="4000" u="sng" dirty="0">
                <a:solidFill>
                  <a:schemeClr val="accent1"/>
                </a:solidFill>
              </a:rPr>
              <a:t>governments</a:t>
            </a:r>
            <a:r>
              <a:rPr lang="en-AU" sz="4000" dirty="0">
                <a:solidFill>
                  <a:schemeClr val="accent1"/>
                </a:solidFill>
              </a:rPr>
              <a:t>. They must work together to provide a health care system that promotes health.</a:t>
            </a:r>
          </a:p>
        </p:txBody>
      </p:sp>
    </p:spTree>
    <p:extLst>
      <p:ext uri="{BB962C8B-B14F-4D97-AF65-F5344CB8AC3E}">
        <p14:creationId xmlns:p14="http://schemas.microsoft.com/office/powerpoint/2010/main" val="3414128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Health promotion and the Ottawa Charter</a:t>
            </a:r>
            <a:br>
              <a:rPr lang="en-GB" b="1" dirty="0"/>
            </a:b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a:t>
            </a:r>
            <a:r>
              <a:rPr lang="en-GB" dirty="0"/>
              <a:t>Ottawa Charter for Health Promotion (</a:t>
            </a:r>
            <a:r>
              <a:rPr lang="en-GB" dirty="0">
                <a:hlinkClick r:id="rId2" tooltip="References"/>
              </a:rPr>
              <a:t>WHO, 1986</a:t>
            </a:r>
            <a:r>
              <a:rPr lang="en-GB" dirty="0"/>
              <a:t>) provided much of the impetus for the change to using a socio-ecological approach for health education and health promotion. This charter recognised that major health gains were linked not so much to advances in medical knowledge as to increases in wages and living standards and to public health initiatives accompanied by policy changes at government and community levels.</a:t>
            </a:r>
          </a:p>
          <a:p>
            <a:r>
              <a:rPr lang="en-GB" dirty="0"/>
              <a:t>The Ottawa Charter identifies </a:t>
            </a:r>
            <a:r>
              <a:rPr lang="en-GB" b="1" dirty="0"/>
              <a:t>nine</a:t>
            </a:r>
            <a:r>
              <a:rPr lang="en-GB" dirty="0"/>
              <a:t> broad prerequisites for health:</a:t>
            </a:r>
          </a:p>
          <a:p>
            <a:r>
              <a:rPr lang="en-GB" dirty="0"/>
              <a:t>peace</a:t>
            </a:r>
          </a:p>
          <a:p>
            <a:r>
              <a:rPr lang="en-GB" dirty="0"/>
              <a:t>education</a:t>
            </a:r>
          </a:p>
          <a:p>
            <a:r>
              <a:rPr lang="en-GB" dirty="0"/>
              <a:t>food</a:t>
            </a:r>
          </a:p>
          <a:p>
            <a:r>
              <a:rPr lang="en-GB" dirty="0"/>
              <a:t>shelter</a:t>
            </a:r>
          </a:p>
          <a:p>
            <a:r>
              <a:rPr lang="en-GB" dirty="0"/>
              <a:t>income</a:t>
            </a:r>
          </a:p>
          <a:p>
            <a:r>
              <a:rPr lang="en-GB" dirty="0"/>
              <a:t>a stable ecosystem</a:t>
            </a:r>
          </a:p>
          <a:p>
            <a:r>
              <a:rPr lang="en-GB" dirty="0"/>
              <a:t>sustainable resources</a:t>
            </a:r>
          </a:p>
          <a:p>
            <a:r>
              <a:rPr lang="en-GB" dirty="0"/>
              <a:t>social justice</a:t>
            </a:r>
          </a:p>
          <a:p>
            <a:r>
              <a:rPr lang="en-GB" dirty="0"/>
              <a:t>equity.</a:t>
            </a:r>
          </a:p>
          <a:p>
            <a:endParaRPr lang="en-GB" dirty="0"/>
          </a:p>
        </p:txBody>
      </p:sp>
    </p:spTree>
    <p:extLst>
      <p:ext uri="{BB962C8B-B14F-4D97-AF65-F5344CB8AC3E}">
        <p14:creationId xmlns:p14="http://schemas.microsoft.com/office/powerpoint/2010/main" val="1949223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sz="3100" dirty="0">
                <a:solidFill>
                  <a:schemeClr val="accent1"/>
                </a:solidFill>
              </a:rPr>
              <a:t>The charter provides a framework for the implementation of health </a:t>
            </a:r>
            <a:r>
              <a:rPr lang="en-AU" sz="3100" dirty="0" smtClean="0">
                <a:solidFill>
                  <a:schemeClr val="accent1"/>
                </a:solidFill>
              </a:rPr>
              <a:t>promotion</a:t>
            </a:r>
            <a:r>
              <a:rPr lang="en-AU" dirty="0">
                <a:solidFill>
                  <a:schemeClr val="accent1"/>
                </a:solidFill>
              </a:rPr>
              <a:t/>
            </a:r>
            <a:br>
              <a:rPr lang="en-AU" dirty="0">
                <a:solidFill>
                  <a:schemeClr val="accent1"/>
                </a:solidFill>
              </a:rPr>
            </a:br>
            <a:endParaRPr lang="en-GB" dirty="0"/>
          </a:p>
        </p:txBody>
      </p:sp>
      <p:sp>
        <p:nvSpPr>
          <p:cNvPr id="3" name="Content Placeholder 2"/>
          <p:cNvSpPr>
            <a:spLocks noGrp="1"/>
          </p:cNvSpPr>
          <p:nvPr>
            <p:ph idx="1"/>
          </p:nvPr>
        </p:nvSpPr>
        <p:spPr/>
        <p:txBody>
          <a:bodyPr/>
          <a:lstStyle/>
          <a:p>
            <a:r>
              <a:rPr lang="en-GB" dirty="0"/>
              <a:t>In relation to health promotion, the Ottawa Charter determined that </a:t>
            </a:r>
            <a:r>
              <a:rPr lang="en-GB" b="1" dirty="0"/>
              <a:t>five</a:t>
            </a:r>
            <a:r>
              <a:rPr lang="en-GB" dirty="0"/>
              <a:t> key strategies were needed to enhance public health:</a:t>
            </a:r>
          </a:p>
          <a:p>
            <a:r>
              <a:rPr lang="en-GB" dirty="0"/>
              <a:t>creation of supportive environments</a:t>
            </a:r>
          </a:p>
          <a:p>
            <a:r>
              <a:rPr lang="en-GB" dirty="0"/>
              <a:t>development of personal skills</a:t>
            </a:r>
          </a:p>
          <a:p>
            <a:r>
              <a:rPr lang="en-GB" dirty="0"/>
              <a:t>strengthening of community action</a:t>
            </a:r>
          </a:p>
          <a:p>
            <a:r>
              <a:rPr lang="en-GB" dirty="0"/>
              <a:t>building of healthy public policies</a:t>
            </a:r>
          </a:p>
          <a:p>
            <a:r>
              <a:rPr lang="en-GB" dirty="0"/>
              <a:t>reorientation of health services.</a:t>
            </a:r>
          </a:p>
          <a:p>
            <a:endParaRPr lang="en-GB" dirty="0"/>
          </a:p>
        </p:txBody>
      </p:sp>
    </p:spTree>
    <p:extLst>
      <p:ext uri="{BB962C8B-B14F-4D97-AF65-F5344CB8AC3E}">
        <p14:creationId xmlns:p14="http://schemas.microsoft.com/office/powerpoint/2010/main" val="134182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
          <p:cNvSpPr txBox="1">
            <a:spLocks noChangeArrowheads="1"/>
          </p:cNvSpPr>
          <p:nvPr/>
        </p:nvSpPr>
        <p:spPr bwMode="auto">
          <a:xfrm>
            <a:off x="1" y="0"/>
            <a:ext cx="4762500" cy="1214438"/>
          </a:xfrm>
          <a:prstGeom prst="rect">
            <a:avLst/>
          </a:prstGeom>
          <a:blipFill dpi="0" rotWithShape="1">
            <a:blip r:embed="rId3">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31747" name="Rectangle 2"/>
          <p:cNvSpPr>
            <a:spLocks noChangeArrowheads="1"/>
          </p:cNvSpPr>
          <p:nvPr/>
        </p:nvSpPr>
        <p:spPr bwMode="auto">
          <a:xfrm>
            <a:off x="1388533" y="6157913"/>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48" name="Rectangle 3"/>
          <p:cNvSpPr>
            <a:spLocks noChangeArrowheads="1"/>
          </p:cNvSpPr>
          <p:nvPr/>
        </p:nvSpPr>
        <p:spPr bwMode="auto">
          <a:xfrm>
            <a:off x="4673600" y="6157913"/>
            <a:ext cx="3860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49" name="Rectangle 4"/>
          <p:cNvSpPr>
            <a:spLocks noGrp="1" noChangeArrowheads="1"/>
          </p:cNvSpPr>
          <p:nvPr>
            <p:ph type="title"/>
          </p:nvPr>
        </p:nvSpPr>
        <p:spPr>
          <a:xfrm>
            <a:off x="609600" y="407988"/>
            <a:ext cx="10972800" cy="533400"/>
          </a:xfrm>
        </p:spPr>
        <p:txBody>
          <a:bodyPr lIns="90488" tIns="44450" rIns="90488" bIns="44450">
            <a:normAutofit fontScale="90000"/>
          </a:bodyPr>
          <a:lstStyle/>
          <a:p>
            <a:pPr eaLnBrk="1" hangingPunct="1"/>
            <a:r>
              <a:rPr lang="en-GB" altLang="en-US" sz="3200" b="1" smtClean="0">
                <a:solidFill>
                  <a:schemeClr val="tx1"/>
                </a:solidFill>
                <a:cs typeface="Arial" charset="0"/>
              </a:rPr>
              <a:t>Ottawa Charter for Health Promotion</a:t>
            </a:r>
          </a:p>
        </p:txBody>
      </p:sp>
      <p:sp>
        <p:nvSpPr>
          <p:cNvPr id="31750" name="Rectangle 5"/>
          <p:cNvSpPr>
            <a:spLocks noChangeArrowheads="1"/>
          </p:cNvSpPr>
          <p:nvPr/>
        </p:nvSpPr>
        <p:spPr bwMode="auto">
          <a:xfrm>
            <a:off x="1206500" y="925513"/>
            <a:ext cx="270933" cy="260350"/>
          </a:xfrm>
          <a:prstGeom prst="rect">
            <a:avLst/>
          </a:prstGeom>
          <a:solidFill>
            <a:srgbClr val="E7FDEA"/>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18438" name="Rectangle 6"/>
          <p:cNvSpPr>
            <a:spLocks noChangeArrowheads="1"/>
          </p:cNvSpPr>
          <p:nvPr/>
        </p:nvSpPr>
        <p:spPr bwMode="auto">
          <a:xfrm>
            <a:off x="381000" y="6208713"/>
            <a:ext cx="11525251" cy="335989"/>
          </a:xfrm>
          <a:prstGeom prst="rect">
            <a:avLst/>
          </a:prstGeom>
          <a:solidFill>
            <a:srgbClr val="FFFFFF"/>
          </a:solidFill>
          <a:ln w="12700">
            <a:noFill/>
            <a:miter lim="800000"/>
            <a:headEnd/>
            <a:tailEnd/>
          </a:ln>
          <a:effectLst/>
        </p:spPr>
        <p:txBody>
          <a:bodyPr lIns="90488" tIns="44450" rIns="90488" bIns="44450">
            <a:spAutoFit/>
          </a:bodyPr>
          <a:lstStyle/>
          <a:p>
            <a:pPr>
              <a:defRPr/>
            </a:pPr>
            <a:r>
              <a:rPr lang="en-GB" sz="1600" u="sng" dirty="0">
                <a:solidFill>
                  <a:schemeClr val="accent1">
                    <a:lumMod val="10000"/>
                  </a:schemeClr>
                </a:solidFill>
                <a:latin typeface="Arial" panose="020B0604020202020204" pitchFamily="34" charset="0"/>
                <a:cs typeface="Arial" pitchFamily="34" charset="0"/>
              </a:rPr>
              <a:t>Source</a:t>
            </a:r>
            <a:r>
              <a:rPr lang="en-GB" sz="1600" dirty="0">
                <a:solidFill>
                  <a:schemeClr val="accent1">
                    <a:lumMod val="10000"/>
                  </a:schemeClr>
                </a:solidFill>
                <a:latin typeface="Arial" panose="020B0604020202020204" pitchFamily="34" charset="0"/>
                <a:cs typeface="Arial" pitchFamily="34" charset="0"/>
              </a:rPr>
              <a:t>: Canadian Public Health Association - An International Conference on Health Promotion - November 17-21 1986</a:t>
            </a:r>
          </a:p>
        </p:txBody>
      </p:sp>
      <p:sp>
        <p:nvSpPr>
          <p:cNvPr id="18439" name="Rectangle 7"/>
          <p:cNvSpPr>
            <a:spLocks noChangeArrowheads="1"/>
          </p:cNvSpPr>
          <p:nvPr/>
        </p:nvSpPr>
        <p:spPr bwMode="auto">
          <a:xfrm>
            <a:off x="1333500" y="1220788"/>
            <a:ext cx="10439400" cy="704850"/>
          </a:xfrm>
          <a:prstGeom prst="rect">
            <a:avLst/>
          </a:prstGeom>
          <a:solidFill>
            <a:srgbClr val="FFFFFF"/>
          </a:solidFill>
          <a:ln w="12700">
            <a:noFill/>
            <a:miter lim="800000"/>
            <a:headEnd/>
            <a:tailEnd/>
          </a:ln>
          <a:effectLst/>
        </p:spPr>
        <p:txBody>
          <a:bodyPr lIns="90488" tIns="44450" rIns="90488" bIns="44450">
            <a:spAutoFit/>
          </a:bodyPr>
          <a:lstStyle/>
          <a:p>
            <a:pPr>
              <a:defRPr/>
            </a:pPr>
            <a:r>
              <a:rPr lang="en-GB" sz="2000" b="1" dirty="0">
                <a:solidFill>
                  <a:schemeClr val="accent1">
                    <a:lumMod val="10000"/>
                  </a:schemeClr>
                </a:solidFill>
                <a:latin typeface="Arial" panose="020B0604020202020204" pitchFamily="34" charset="0"/>
                <a:cs typeface="Arial" pitchFamily="34" charset="0"/>
              </a:rPr>
              <a:t>Health Promotion</a:t>
            </a:r>
            <a:r>
              <a:rPr lang="en-GB" sz="2000" dirty="0">
                <a:solidFill>
                  <a:schemeClr val="accent1">
                    <a:lumMod val="10000"/>
                  </a:schemeClr>
                </a:solidFill>
                <a:latin typeface="Arial" panose="020B0604020202020204" pitchFamily="34" charset="0"/>
                <a:cs typeface="Arial" pitchFamily="34" charset="0"/>
              </a:rPr>
              <a:t> - </a:t>
            </a:r>
            <a:r>
              <a:rPr lang="en-GB" sz="2000" i="1" dirty="0">
                <a:solidFill>
                  <a:schemeClr val="accent1">
                    <a:lumMod val="10000"/>
                  </a:schemeClr>
                </a:solidFill>
                <a:latin typeface="Arial" panose="020B0604020202020204" pitchFamily="34" charset="0"/>
                <a:cs typeface="Arial" pitchFamily="34" charset="0"/>
              </a:rPr>
              <a:t>the process of enabling people to increase control over, and to improve, their health.</a:t>
            </a:r>
            <a:r>
              <a:rPr lang="en-GB" sz="1600" dirty="0">
                <a:solidFill>
                  <a:schemeClr val="accent1">
                    <a:lumMod val="10000"/>
                  </a:schemeClr>
                </a:solidFill>
                <a:latin typeface="Arial" panose="020B0604020202020204" pitchFamily="34" charset="0"/>
                <a:cs typeface="Arial" pitchFamily="34" charset="0"/>
              </a:rPr>
              <a:t> </a:t>
            </a:r>
            <a:endParaRPr lang="en-GB" sz="1400" dirty="0">
              <a:solidFill>
                <a:schemeClr val="accent1">
                  <a:lumMod val="10000"/>
                </a:schemeClr>
              </a:solidFill>
              <a:latin typeface="Arial" panose="020B0604020202020204" pitchFamily="34" charset="0"/>
              <a:cs typeface="Arial" pitchFamily="34" charset="0"/>
            </a:endParaRPr>
          </a:p>
        </p:txBody>
      </p:sp>
      <p:sp>
        <p:nvSpPr>
          <p:cNvPr id="31753" name="Oval 8"/>
          <p:cNvSpPr>
            <a:spLocks noChangeArrowheads="1"/>
          </p:cNvSpPr>
          <p:nvPr/>
        </p:nvSpPr>
        <p:spPr bwMode="auto">
          <a:xfrm>
            <a:off x="2940051" y="2054225"/>
            <a:ext cx="6618816" cy="3892550"/>
          </a:xfrm>
          <a:prstGeom prst="ellipse">
            <a:avLst/>
          </a:prstGeom>
          <a:solidFill>
            <a:srgbClr val="9FFDCC"/>
          </a:solidFill>
          <a:ln w="50800">
            <a:solidFill>
              <a:schemeClr val="tx1"/>
            </a:solidFill>
            <a:round/>
            <a:headEnd/>
            <a:tailEnd/>
          </a:ln>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54" name="Oval 9"/>
          <p:cNvSpPr>
            <a:spLocks noChangeArrowheads="1"/>
          </p:cNvSpPr>
          <p:nvPr/>
        </p:nvSpPr>
        <p:spPr bwMode="auto">
          <a:xfrm>
            <a:off x="3647018" y="3651250"/>
            <a:ext cx="1951567" cy="1460500"/>
          </a:xfrm>
          <a:prstGeom prst="ellipse">
            <a:avLst/>
          </a:prstGeom>
          <a:solidFill>
            <a:srgbClr val="56FCA5"/>
          </a:solidFill>
          <a:ln w="25400">
            <a:solidFill>
              <a:schemeClr val="tx1"/>
            </a:solidFill>
            <a:round/>
            <a:headEnd/>
            <a:tailEnd/>
          </a:ln>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55" name="Rectangle 10"/>
          <p:cNvSpPr>
            <a:spLocks noChangeArrowheads="1"/>
          </p:cNvSpPr>
          <p:nvPr/>
        </p:nvSpPr>
        <p:spPr bwMode="auto">
          <a:xfrm>
            <a:off x="3873500" y="4040189"/>
            <a:ext cx="1104471"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600" b="1">
                <a:cs typeface="Arial" charset="0"/>
              </a:rPr>
              <a:t>Enable</a:t>
            </a:r>
          </a:p>
          <a:p>
            <a:pPr>
              <a:spcBef>
                <a:spcPct val="0"/>
              </a:spcBef>
              <a:buFontTx/>
              <a:buNone/>
            </a:pPr>
            <a:r>
              <a:rPr lang="en-GB" altLang="en-US" sz="1600" b="1">
                <a:cs typeface="Arial" charset="0"/>
              </a:rPr>
              <a:t>Mediate</a:t>
            </a:r>
          </a:p>
          <a:p>
            <a:pPr>
              <a:spcBef>
                <a:spcPct val="0"/>
              </a:spcBef>
              <a:buFontTx/>
              <a:buNone/>
            </a:pPr>
            <a:r>
              <a:rPr lang="en-GB" altLang="en-US" sz="1600" b="1">
                <a:cs typeface="Arial" charset="0"/>
              </a:rPr>
              <a:t>Advocate</a:t>
            </a:r>
          </a:p>
        </p:txBody>
      </p:sp>
      <p:sp>
        <p:nvSpPr>
          <p:cNvPr id="31756" name="Rectangle 11"/>
          <p:cNvSpPr>
            <a:spLocks noChangeArrowheads="1"/>
          </p:cNvSpPr>
          <p:nvPr/>
        </p:nvSpPr>
        <p:spPr bwMode="auto">
          <a:xfrm rot="1260000">
            <a:off x="4370946" y="5195861"/>
            <a:ext cx="759824" cy="36676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800" b="1">
                <a:solidFill>
                  <a:srgbClr val="FF0000"/>
                </a:solidFill>
                <a:cs typeface="Arial" charset="0"/>
              </a:rPr>
              <a:t>Build</a:t>
            </a:r>
          </a:p>
        </p:txBody>
      </p:sp>
      <p:sp>
        <p:nvSpPr>
          <p:cNvPr id="31757" name="Rectangle 12"/>
          <p:cNvSpPr>
            <a:spLocks noChangeArrowheads="1"/>
          </p:cNvSpPr>
          <p:nvPr/>
        </p:nvSpPr>
        <p:spPr bwMode="auto">
          <a:xfrm rot="421693">
            <a:off x="5323265" y="5453036"/>
            <a:ext cx="1016305" cy="36676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800" b="1">
                <a:solidFill>
                  <a:srgbClr val="FF0000"/>
                </a:solidFill>
                <a:cs typeface="Arial" charset="0"/>
              </a:rPr>
              <a:t>Healthy</a:t>
            </a:r>
          </a:p>
        </p:txBody>
      </p:sp>
      <p:sp>
        <p:nvSpPr>
          <p:cNvPr id="31758" name="Rectangle 13"/>
          <p:cNvSpPr>
            <a:spLocks noChangeArrowheads="1"/>
          </p:cNvSpPr>
          <p:nvPr/>
        </p:nvSpPr>
        <p:spPr bwMode="auto">
          <a:xfrm rot="-527238">
            <a:off x="6575955" y="5353024"/>
            <a:ext cx="875241" cy="36676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800" b="1">
                <a:solidFill>
                  <a:srgbClr val="FF0000"/>
                </a:solidFill>
                <a:cs typeface="Arial" charset="0"/>
              </a:rPr>
              <a:t>Public</a:t>
            </a:r>
          </a:p>
        </p:txBody>
      </p:sp>
      <p:sp>
        <p:nvSpPr>
          <p:cNvPr id="31759" name="Rectangle 14"/>
          <p:cNvSpPr>
            <a:spLocks noChangeArrowheads="1"/>
          </p:cNvSpPr>
          <p:nvPr/>
        </p:nvSpPr>
        <p:spPr bwMode="auto">
          <a:xfrm rot="-1780705">
            <a:off x="7622709" y="5143474"/>
            <a:ext cx="862417" cy="366767"/>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800" b="1">
                <a:solidFill>
                  <a:srgbClr val="FF0000"/>
                </a:solidFill>
                <a:cs typeface="Arial" charset="0"/>
              </a:rPr>
              <a:t>Policy</a:t>
            </a:r>
          </a:p>
        </p:txBody>
      </p:sp>
      <p:sp>
        <p:nvSpPr>
          <p:cNvPr id="31760" name="Oval 15"/>
          <p:cNvSpPr>
            <a:spLocks noChangeArrowheads="1"/>
          </p:cNvSpPr>
          <p:nvPr/>
        </p:nvSpPr>
        <p:spPr bwMode="auto">
          <a:xfrm>
            <a:off x="4358218" y="2355850"/>
            <a:ext cx="1951567" cy="1536700"/>
          </a:xfrm>
          <a:prstGeom prst="ellipse">
            <a:avLst/>
          </a:prstGeom>
          <a:solidFill>
            <a:srgbClr val="2BFB8E"/>
          </a:solidFill>
          <a:ln w="25400">
            <a:solidFill>
              <a:schemeClr val="tx1"/>
            </a:solidFill>
            <a:round/>
            <a:headEnd/>
            <a:tailEnd/>
          </a:ln>
        </p:spPr>
        <p:txBody>
          <a:bodyPr wrap="none" lIns="90488" tIns="44450" rIns="90488" bIns="44450"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600" b="1">
                <a:cs typeface="Arial" charset="0"/>
              </a:rPr>
              <a:t>Strengthen</a:t>
            </a:r>
          </a:p>
          <a:p>
            <a:pPr>
              <a:spcBef>
                <a:spcPct val="0"/>
              </a:spcBef>
              <a:buFontTx/>
              <a:buNone/>
            </a:pPr>
            <a:r>
              <a:rPr lang="en-GB" altLang="en-US" sz="1600" b="1">
                <a:cs typeface="Arial" charset="0"/>
              </a:rPr>
              <a:t>Community</a:t>
            </a:r>
          </a:p>
          <a:p>
            <a:pPr>
              <a:spcBef>
                <a:spcPct val="0"/>
              </a:spcBef>
              <a:buFontTx/>
              <a:buNone/>
            </a:pPr>
            <a:r>
              <a:rPr lang="en-GB" altLang="en-US" sz="1600" b="1">
                <a:cs typeface="Arial" charset="0"/>
              </a:rPr>
              <a:t>Action</a:t>
            </a:r>
          </a:p>
        </p:txBody>
      </p:sp>
      <p:sp>
        <p:nvSpPr>
          <p:cNvPr id="31761" name="Oval 16"/>
          <p:cNvSpPr>
            <a:spLocks noChangeArrowheads="1"/>
          </p:cNvSpPr>
          <p:nvPr/>
        </p:nvSpPr>
        <p:spPr bwMode="auto">
          <a:xfrm>
            <a:off x="6288618" y="2355850"/>
            <a:ext cx="1849967" cy="1536700"/>
          </a:xfrm>
          <a:prstGeom prst="ellipse">
            <a:avLst/>
          </a:prstGeom>
          <a:solidFill>
            <a:srgbClr val="35BB3B"/>
          </a:solidFill>
          <a:ln w="25400">
            <a:solidFill>
              <a:schemeClr val="tx1"/>
            </a:solidFill>
            <a:round/>
            <a:headEnd/>
            <a:tailEnd/>
          </a:ln>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62" name="Oval 17"/>
          <p:cNvSpPr>
            <a:spLocks noChangeArrowheads="1"/>
          </p:cNvSpPr>
          <p:nvPr/>
        </p:nvSpPr>
        <p:spPr bwMode="auto">
          <a:xfrm>
            <a:off x="6898218" y="3651250"/>
            <a:ext cx="2357967" cy="1460500"/>
          </a:xfrm>
          <a:prstGeom prst="ellipse">
            <a:avLst/>
          </a:prstGeom>
          <a:solidFill>
            <a:srgbClr val="7FCD97"/>
          </a:solidFill>
          <a:ln w="25400">
            <a:solidFill>
              <a:schemeClr val="tx1"/>
            </a:solidFill>
            <a:round/>
            <a:headEnd/>
            <a:tailEnd/>
          </a:ln>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63" name="Oval 18"/>
          <p:cNvSpPr>
            <a:spLocks noChangeArrowheads="1"/>
          </p:cNvSpPr>
          <p:nvPr/>
        </p:nvSpPr>
        <p:spPr bwMode="auto">
          <a:xfrm>
            <a:off x="5272618" y="4032250"/>
            <a:ext cx="1849967" cy="1536700"/>
          </a:xfrm>
          <a:prstGeom prst="ellipse">
            <a:avLst/>
          </a:prstGeom>
          <a:solidFill>
            <a:srgbClr val="CDFB95"/>
          </a:solidFill>
          <a:ln w="25400">
            <a:solidFill>
              <a:schemeClr val="tx1"/>
            </a:solidFill>
            <a:round/>
            <a:headEnd/>
            <a:tailEnd/>
          </a:ln>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1764" name="Rectangle 19"/>
          <p:cNvSpPr>
            <a:spLocks noChangeArrowheads="1"/>
          </p:cNvSpPr>
          <p:nvPr/>
        </p:nvSpPr>
        <p:spPr bwMode="auto">
          <a:xfrm>
            <a:off x="6593417" y="2730501"/>
            <a:ext cx="1048365"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600" b="1">
                <a:cs typeface="Arial" charset="0"/>
              </a:rPr>
              <a:t>Develop</a:t>
            </a:r>
          </a:p>
          <a:p>
            <a:pPr>
              <a:spcBef>
                <a:spcPct val="0"/>
              </a:spcBef>
              <a:buFontTx/>
              <a:buNone/>
            </a:pPr>
            <a:r>
              <a:rPr lang="en-GB" altLang="en-US" sz="1600" b="1">
                <a:cs typeface="Arial" charset="0"/>
              </a:rPr>
              <a:t>Personal</a:t>
            </a:r>
          </a:p>
          <a:p>
            <a:pPr>
              <a:spcBef>
                <a:spcPct val="0"/>
              </a:spcBef>
              <a:buFontTx/>
              <a:buNone/>
            </a:pPr>
            <a:r>
              <a:rPr lang="en-GB" altLang="en-US" sz="1600" b="1">
                <a:cs typeface="Arial" charset="0"/>
              </a:rPr>
              <a:t>Skills</a:t>
            </a:r>
          </a:p>
        </p:txBody>
      </p:sp>
      <p:sp>
        <p:nvSpPr>
          <p:cNvPr id="31765" name="Rectangle 20"/>
          <p:cNvSpPr>
            <a:spLocks noChangeArrowheads="1"/>
          </p:cNvSpPr>
          <p:nvPr/>
        </p:nvSpPr>
        <p:spPr bwMode="auto">
          <a:xfrm>
            <a:off x="7226300" y="3963989"/>
            <a:ext cx="1550105"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600" b="1">
                <a:cs typeface="Arial" charset="0"/>
              </a:rPr>
              <a:t>Create </a:t>
            </a:r>
          </a:p>
          <a:p>
            <a:pPr>
              <a:spcBef>
                <a:spcPct val="0"/>
              </a:spcBef>
              <a:buFontTx/>
              <a:buNone/>
            </a:pPr>
            <a:r>
              <a:rPr lang="en-GB" altLang="en-US" sz="1600" b="1">
                <a:cs typeface="Arial" charset="0"/>
              </a:rPr>
              <a:t>Supportive </a:t>
            </a:r>
          </a:p>
          <a:p>
            <a:pPr>
              <a:spcBef>
                <a:spcPct val="0"/>
              </a:spcBef>
              <a:buFontTx/>
              <a:buNone/>
            </a:pPr>
            <a:r>
              <a:rPr lang="en-GB" altLang="en-US" sz="1600" b="1">
                <a:cs typeface="Arial" charset="0"/>
              </a:rPr>
              <a:t>Environments</a:t>
            </a:r>
          </a:p>
        </p:txBody>
      </p:sp>
      <p:sp>
        <p:nvSpPr>
          <p:cNvPr id="31766" name="Rectangle 21"/>
          <p:cNvSpPr>
            <a:spLocks noChangeArrowheads="1"/>
          </p:cNvSpPr>
          <p:nvPr/>
        </p:nvSpPr>
        <p:spPr bwMode="auto">
          <a:xfrm>
            <a:off x="5600701" y="4268789"/>
            <a:ext cx="1025923"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1600" b="1">
                <a:cs typeface="Arial" charset="0"/>
              </a:rPr>
              <a:t>Reorient</a:t>
            </a:r>
          </a:p>
          <a:p>
            <a:pPr>
              <a:spcBef>
                <a:spcPct val="0"/>
              </a:spcBef>
              <a:buFontTx/>
              <a:buNone/>
            </a:pPr>
            <a:r>
              <a:rPr lang="en-GB" altLang="en-US" sz="1600" b="1">
                <a:cs typeface="Arial" charset="0"/>
              </a:rPr>
              <a:t>Health </a:t>
            </a:r>
          </a:p>
          <a:p>
            <a:pPr>
              <a:spcBef>
                <a:spcPct val="0"/>
              </a:spcBef>
              <a:buFontTx/>
              <a:buNone/>
            </a:pPr>
            <a:r>
              <a:rPr lang="en-GB" altLang="en-US" sz="1600" b="1">
                <a:cs typeface="Arial" charset="0"/>
              </a:rPr>
              <a:t>Services</a:t>
            </a:r>
          </a:p>
        </p:txBody>
      </p:sp>
    </p:spTree>
    <p:extLst>
      <p:ext uri="{BB962C8B-B14F-4D97-AF65-F5344CB8AC3E}">
        <p14:creationId xmlns:p14="http://schemas.microsoft.com/office/powerpoint/2010/main" val="2513346662"/>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2"/>
          <p:cNvSpPr txBox="1">
            <a:spLocks noChangeArrowheads="1"/>
          </p:cNvSpPr>
          <p:nvPr/>
        </p:nvSpPr>
        <p:spPr bwMode="auto">
          <a:xfrm>
            <a:off x="1" y="0"/>
            <a:ext cx="4762500" cy="1214438"/>
          </a:xfrm>
          <a:prstGeom prst="rect">
            <a:avLst/>
          </a:prstGeom>
          <a:blipFill dpi="0" rotWithShape="1">
            <a:blip r:embed="rId3">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33795" name="Rectangle 2"/>
          <p:cNvSpPr>
            <a:spLocks noChangeArrowheads="1"/>
          </p:cNvSpPr>
          <p:nvPr/>
        </p:nvSpPr>
        <p:spPr bwMode="auto">
          <a:xfrm>
            <a:off x="914400" y="6248400"/>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33796" name="Rectangle 3"/>
          <p:cNvSpPr>
            <a:spLocks noChangeArrowheads="1"/>
          </p:cNvSpPr>
          <p:nvPr/>
        </p:nvSpPr>
        <p:spPr bwMode="auto">
          <a:xfrm>
            <a:off x="4165600" y="6248400"/>
            <a:ext cx="3860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cs typeface="Arial" charset="0"/>
            </a:endParaRPr>
          </a:p>
        </p:txBody>
      </p:sp>
      <p:sp>
        <p:nvSpPr>
          <p:cNvPr id="2" name="Rectangle 4"/>
          <p:cNvSpPr>
            <a:spLocks noGrp="1" noChangeArrowheads="1"/>
          </p:cNvSpPr>
          <p:nvPr>
            <p:ph type="title"/>
          </p:nvPr>
        </p:nvSpPr>
        <p:spPr>
          <a:xfrm>
            <a:off x="3835401" y="365125"/>
            <a:ext cx="4127500" cy="641350"/>
          </a:xfrm>
        </p:spPr>
        <p:txBody>
          <a:bodyPr lIns="90488" tIns="44450" rIns="90488" bIns="44450"/>
          <a:lstStyle/>
          <a:p>
            <a:pPr defTabSz="762000" eaLnBrk="1" hangingPunct="1">
              <a:defRPr/>
            </a:pPr>
            <a:r>
              <a:rPr lang="en-GB" sz="2800" i="1" dirty="0" smtClean="0">
                <a:solidFill>
                  <a:schemeClr val="accent1">
                    <a:lumMod val="10000"/>
                  </a:schemeClr>
                </a:solidFill>
                <a:cs typeface="Arial" pitchFamily="34" charset="0"/>
              </a:rPr>
              <a:t>Promoting health</a:t>
            </a:r>
          </a:p>
        </p:txBody>
      </p:sp>
      <p:sp>
        <p:nvSpPr>
          <p:cNvPr id="33798" name="Rectangle 6"/>
          <p:cNvSpPr>
            <a:spLocks noChangeArrowheads="1"/>
          </p:cNvSpPr>
          <p:nvPr/>
        </p:nvSpPr>
        <p:spPr bwMode="auto">
          <a:xfrm>
            <a:off x="575733" y="2060576"/>
            <a:ext cx="3744384" cy="3659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Arial" charset="0"/>
              </a:defRPr>
            </a:lvl1pPr>
            <a:lvl2pPr>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a:cs typeface="Arial" charset="0"/>
              </a:rPr>
              <a:t>Health Education</a:t>
            </a:r>
          </a:p>
          <a:p>
            <a:pPr>
              <a:spcBef>
                <a:spcPct val="0"/>
              </a:spcBef>
              <a:buFontTx/>
              <a:buNone/>
            </a:pPr>
            <a:r>
              <a:rPr lang="en-GB" altLang="en-US" sz="2400" b="1">
                <a:cs typeface="Arial" charset="0"/>
              </a:rPr>
              <a:t> </a:t>
            </a:r>
            <a:endParaRPr lang="en-GB" altLang="en-US" sz="1800" b="1">
              <a:cs typeface="Arial" charset="0"/>
            </a:endParaRPr>
          </a:p>
          <a:p>
            <a:pPr>
              <a:spcBef>
                <a:spcPct val="0"/>
              </a:spcBef>
              <a:buFontTx/>
              <a:buNone/>
            </a:pPr>
            <a:r>
              <a:rPr lang="en-GB" altLang="en-US" sz="1800" i="1">
                <a:cs typeface="Arial" charset="0"/>
              </a:rPr>
              <a:t>Communication directed at individuals, families and communities to influence:</a:t>
            </a:r>
            <a:endParaRPr lang="en-GB" altLang="en-US" sz="1800">
              <a:cs typeface="Arial" charset="0"/>
            </a:endParaRPr>
          </a:p>
          <a:p>
            <a:pPr>
              <a:spcBef>
                <a:spcPct val="0"/>
              </a:spcBef>
              <a:buFontTx/>
              <a:buNone/>
            </a:pPr>
            <a:endParaRPr lang="en-GB" altLang="en-US" sz="1800">
              <a:cs typeface="Arial" charset="0"/>
            </a:endParaRPr>
          </a:p>
          <a:p>
            <a:pPr>
              <a:spcBef>
                <a:spcPct val="0"/>
              </a:spcBef>
              <a:buFontTx/>
              <a:buNone/>
            </a:pPr>
            <a:r>
              <a:rPr lang="en-GB" altLang="en-US" sz="1600">
                <a:cs typeface="Arial" charset="0"/>
              </a:rPr>
              <a:t>Behaviour change</a:t>
            </a:r>
          </a:p>
          <a:p>
            <a:pPr>
              <a:spcBef>
                <a:spcPct val="0"/>
              </a:spcBef>
              <a:buFontTx/>
              <a:buNone/>
            </a:pPr>
            <a:r>
              <a:rPr lang="en-GB" altLang="en-US" sz="1600">
                <a:cs typeface="Arial" charset="0"/>
              </a:rPr>
              <a:t>Determinants of behaviour change:</a:t>
            </a:r>
          </a:p>
          <a:p>
            <a:pPr lvl="1">
              <a:spcBef>
                <a:spcPct val="0"/>
              </a:spcBef>
              <a:buFontTx/>
              <a:buNone/>
            </a:pPr>
            <a:r>
              <a:rPr lang="en-GB" altLang="en-US" sz="1600">
                <a:cs typeface="Arial" charset="0"/>
              </a:rPr>
              <a:t>awareness/knowledge</a:t>
            </a:r>
          </a:p>
          <a:p>
            <a:pPr lvl="1">
              <a:spcBef>
                <a:spcPct val="0"/>
              </a:spcBef>
              <a:buFontTx/>
              <a:buNone/>
            </a:pPr>
            <a:r>
              <a:rPr lang="en-GB" altLang="en-US" sz="1600">
                <a:cs typeface="Arial" charset="0"/>
              </a:rPr>
              <a:t>decision-making</a:t>
            </a:r>
          </a:p>
          <a:p>
            <a:pPr lvl="1">
              <a:spcBef>
                <a:spcPct val="0"/>
              </a:spcBef>
              <a:buFontTx/>
              <a:buNone/>
            </a:pPr>
            <a:r>
              <a:rPr lang="en-GB" altLang="en-US" sz="1600">
                <a:cs typeface="Arial" charset="0"/>
              </a:rPr>
              <a:t>beliefs/attitudes</a:t>
            </a:r>
          </a:p>
          <a:p>
            <a:pPr lvl="1">
              <a:spcBef>
                <a:spcPct val="0"/>
              </a:spcBef>
              <a:buFontTx/>
              <a:buNone/>
            </a:pPr>
            <a:r>
              <a:rPr lang="en-GB" altLang="en-US" sz="1600">
                <a:cs typeface="Arial" charset="0"/>
              </a:rPr>
              <a:t>empowerment</a:t>
            </a:r>
          </a:p>
          <a:p>
            <a:pPr lvl="1">
              <a:spcBef>
                <a:spcPct val="0"/>
              </a:spcBef>
              <a:buFontTx/>
              <a:buNone/>
            </a:pPr>
            <a:r>
              <a:rPr lang="en-GB" altLang="en-US" sz="1600">
                <a:cs typeface="Arial" charset="0"/>
              </a:rPr>
              <a:t>community participation</a:t>
            </a:r>
            <a:endParaRPr lang="en-GB" altLang="en-US" sz="1800">
              <a:cs typeface="Arial" charset="0"/>
            </a:endParaRPr>
          </a:p>
        </p:txBody>
      </p:sp>
      <p:sp>
        <p:nvSpPr>
          <p:cNvPr id="20487" name="Rectangle 7"/>
          <p:cNvSpPr>
            <a:spLocks noChangeArrowheads="1"/>
          </p:cNvSpPr>
          <p:nvPr/>
        </p:nvSpPr>
        <p:spPr bwMode="auto">
          <a:xfrm>
            <a:off x="4569885" y="1989138"/>
            <a:ext cx="3126316" cy="4275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a:cs typeface="Arial" charset="0"/>
              </a:rPr>
              <a:t>  Service</a:t>
            </a:r>
          </a:p>
          <a:p>
            <a:pPr>
              <a:spcBef>
                <a:spcPct val="0"/>
              </a:spcBef>
              <a:buFontTx/>
              <a:buNone/>
            </a:pPr>
            <a:r>
              <a:rPr lang="en-GB" altLang="en-US" sz="2400" b="1">
                <a:cs typeface="Arial" charset="0"/>
              </a:rPr>
              <a:t>  improvement</a:t>
            </a:r>
          </a:p>
          <a:p>
            <a:pPr>
              <a:spcBef>
                <a:spcPct val="0"/>
              </a:spcBef>
              <a:buFontTx/>
              <a:buNone/>
            </a:pPr>
            <a:endParaRPr lang="en-GB" altLang="en-US" sz="1800" b="1">
              <a:cs typeface="Arial" charset="0"/>
            </a:endParaRPr>
          </a:p>
          <a:p>
            <a:pPr>
              <a:spcBef>
                <a:spcPct val="0"/>
              </a:spcBef>
              <a:buFontTx/>
              <a:buNone/>
            </a:pPr>
            <a:r>
              <a:rPr lang="en-GB" altLang="en-US" sz="1800" i="1">
                <a:cs typeface="Arial" charset="0"/>
              </a:rPr>
              <a:t>Improvements in </a:t>
            </a:r>
          </a:p>
          <a:p>
            <a:pPr>
              <a:spcBef>
                <a:spcPct val="0"/>
              </a:spcBef>
              <a:buFontTx/>
              <a:buNone/>
            </a:pPr>
            <a:r>
              <a:rPr lang="en-GB" altLang="en-US" sz="1800" i="1">
                <a:cs typeface="Arial" charset="0"/>
              </a:rPr>
              <a:t>quality and quantity of services:</a:t>
            </a:r>
          </a:p>
          <a:p>
            <a:pPr>
              <a:spcBef>
                <a:spcPct val="0"/>
              </a:spcBef>
              <a:buFontTx/>
              <a:buNone/>
            </a:pPr>
            <a:endParaRPr lang="en-GB" altLang="en-US" sz="1800">
              <a:cs typeface="Arial" charset="0"/>
            </a:endParaRPr>
          </a:p>
          <a:p>
            <a:pPr>
              <a:spcBef>
                <a:spcPct val="0"/>
              </a:spcBef>
              <a:buFontTx/>
              <a:buNone/>
            </a:pPr>
            <a:endParaRPr lang="en-GB" altLang="en-US" sz="1800">
              <a:cs typeface="Arial" charset="0"/>
            </a:endParaRPr>
          </a:p>
          <a:p>
            <a:pPr>
              <a:spcBef>
                <a:spcPct val="0"/>
              </a:spcBef>
              <a:buFontTx/>
              <a:buNone/>
            </a:pPr>
            <a:r>
              <a:rPr lang="en-GB" altLang="en-US" sz="1600">
                <a:cs typeface="Arial" charset="0"/>
              </a:rPr>
              <a:t>accessibility </a:t>
            </a:r>
          </a:p>
          <a:p>
            <a:pPr>
              <a:spcBef>
                <a:spcPct val="0"/>
              </a:spcBef>
              <a:buFontTx/>
              <a:buNone/>
            </a:pPr>
            <a:r>
              <a:rPr lang="en-GB" altLang="en-US" sz="1600">
                <a:cs typeface="Arial" charset="0"/>
              </a:rPr>
              <a:t>case management</a:t>
            </a:r>
          </a:p>
          <a:p>
            <a:pPr>
              <a:spcBef>
                <a:spcPct val="0"/>
              </a:spcBef>
              <a:buFontTx/>
              <a:buNone/>
            </a:pPr>
            <a:r>
              <a:rPr lang="en-GB" altLang="en-US" sz="1600">
                <a:cs typeface="Arial" charset="0"/>
              </a:rPr>
              <a:t>counselling </a:t>
            </a:r>
          </a:p>
          <a:p>
            <a:pPr>
              <a:spcBef>
                <a:spcPct val="0"/>
              </a:spcBef>
              <a:buFontTx/>
              <a:buNone/>
            </a:pPr>
            <a:r>
              <a:rPr lang="en-GB" altLang="en-US" sz="1600">
                <a:cs typeface="Arial" charset="0"/>
              </a:rPr>
              <a:t>patient education outreach</a:t>
            </a:r>
          </a:p>
          <a:p>
            <a:pPr>
              <a:spcBef>
                <a:spcPct val="0"/>
              </a:spcBef>
              <a:buFontTx/>
              <a:buNone/>
            </a:pPr>
            <a:r>
              <a:rPr lang="en-GB" altLang="en-US" sz="1600">
                <a:cs typeface="Arial" charset="0"/>
              </a:rPr>
              <a:t>social marketing</a:t>
            </a:r>
            <a:endParaRPr lang="en-GB" altLang="en-US" sz="1800">
              <a:cs typeface="Arial" charset="0"/>
            </a:endParaRPr>
          </a:p>
          <a:p>
            <a:pPr>
              <a:spcBef>
                <a:spcPct val="0"/>
              </a:spcBef>
              <a:buFontTx/>
              <a:buNone/>
            </a:pPr>
            <a:endParaRPr lang="en-GB" altLang="en-US" sz="1800" b="1">
              <a:cs typeface="Arial" charset="0"/>
            </a:endParaRPr>
          </a:p>
          <a:p>
            <a:pPr latinLnBrk="1">
              <a:spcBef>
                <a:spcPct val="0"/>
              </a:spcBef>
              <a:buFontTx/>
              <a:buNone/>
            </a:pPr>
            <a:endParaRPr lang="en-GB" altLang="en-US" sz="1800" b="1">
              <a:cs typeface="Arial" charset="0"/>
            </a:endParaRPr>
          </a:p>
        </p:txBody>
      </p:sp>
      <p:sp>
        <p:nvSpPr>
          <p:cNvPr id="20488" name="Rectangle 8"/>
          <p:cNvSpPr>
            <a:spLocks noChangeArrowheads="1"/>
          </p:cNvSpPr>
          <p:nvPr/>
        </p:nvSpPr>
        <p:spPr bwMode="auto">
          <a:xfrm>
            <a:off x="8627534" y="2063750"/>
            <a:ext cx="3062817"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a:cs typeface="Arial" charset="0"/>
              </a:rPr>
              <a:t>Advocacy</a:t>
            </a:r>
          </a:p>
          <a:p>
            <a:pPr>
              <a:spcBef>
                <a:spcPct val="0"/>
              </a:spcBef>
              <a:buFontTx/>
              <a:buNone/>
            </a:pPr>
            <a:endParaRPr lang="en-GB" altLang="en-US" sz="2400" b="1">
              <a:solidFill>
                <a:srgbClr val="993300"/>
              </a:solidFill>
              <a:cs typeface="Arial" charset="0"/>
            </a:endParaRPr>
          </a:p>
          <a:p>
            <a:pPr>
              <a:spcBef>
                <a:spcPct val="0"/>
              </a:spcBef>
              <a:buFontTx/>
              <a:buNone/>
            </a:pPr>
            <a:endParaRPr lang="en-GB" altLang="en-US" sz="1800" b="1">
              <a:cs typeface="Arial" charset="0"/>
            </a:endParaRPr>
          </a:p>
          <a:p>
            <a:pPr>
              <a:spcBef>
                <a:spcPct val="0"/>
              </a:spcBef>
              <a:buFontTx/>
              <a:buNone/>
            </a:pPr>
            <a:r>
              <a:rPr lang="en-GB" altLang="en-US" sz="1800" i="1">
                <a:cs typeface="Arial" charset="0"/>
              </a:rPr>
              <a:t>Agenda setting and</a:t>
            </a:r>
          </a:p>
          <a:p>
            <a:pPr>
              <a:spcBef>
                <a:spcPct val="0"/>
              </a:spcBef>
              <a:buFontTx/>
              <a:buNone/>
            </a:pPr>
            <a:r>
              <a:rPr lang="en-GB" altLang="en-US" sz="1800" i="1">
                <a:cs typeface="Arial" charset="0"/>
              </a:rPr>
              <a:t>advocacy for healthy public policy:</a:t>
            </a:r>
          </a:p>
          <a:p>
            <a:pPr>
              <a:spcBef>
                <a:spcPct val="0"/>
              </a:spcBef>
              <a:buFontTx/>
              <a:buNone/>
            </a:pPr>
            <a:endParaRPr lang="en-GB" altLang="en-US" sz="1800">
              <a:cs typeface="Arial" charset="0"/>
            </a:endParaRPr>
          </a:p>
          <a:p>
            <a:pPr>
              <a:spcBef>
                <a:spcPct val="0"/>
              </a:spcBef>
              <a:buFontTx/>
              <a:buNone/>
            </a:pPr>
            <a:r>
              <a:rPr lang="en-GB" altLang="en-US" sz="1600">
                <a:cs typeface="Arial" charset="0"/>
              </a:rPr>
              <a:t>policies for health</a:t>
            </a:r>
          </a:p>
          <a:p>
            <a:pPr>
              <a:spcBef>
                <a:spcPct val="0"/>
              </a:spcBef>
              <a:buFontTx/>
              <a:buNone/>
            </a:pPr>
            <a:r>
              <a:rPr lang="en-GB" altLang="en-US" sz="1600">
                <a:cs typeface="Arial" charset="0"/>
              </a:rPr>
              <a:t>income generation</a:t>
            </a:r>
          </a:p>
          <a:p>
            <a:pPr>
              <a:spcBef>
                <a:spcPct val="0"/>
              </a:spcBef>
              <a:buFontTx/>
              <a:buNone/>
            </a:pPr>
            <a:r>
              <a:rPr lang="en-GB" altLang="en-US" sz="1600">
                <a:cs typeface="Arial" charset="0"/>
              </a:rPr>
              <a:t>removal of </a:t>
            </a:r>
          </a:p>
          <a:p>
            <a:pPr>
              <a:spcBef>
                <a:spcPct val="0"/>
              </a:spcBef>
              <a:buFontTx/>
              <a:buNone/>
            </a:pPr>
            <a:r>
              <a:rPr lang="en-GB" altLang="en-US" sz="1600">
                <a:cs typeface="Arial" charset="0"/>
              </a:rPr>
              <a:t>   obstacles</a:t>
            </a:r>
          </a:p>
          <a:p>
            <a:pPr>
              <a:spcBef>
                <a:spcPct val="0"/>
              </a:spcBef>
              <a:buFontTx/>
              <a:buNone/>
            </a:pPr>
            <a:r>
              <a:rPr lang="en-GB" altLang="en-US" sz="1600">
                <a:cs typeface="Arial" charset="0"/>
              </a:rPr>
              <a:t>   discrimination</a:t>
            </a:r>
          </a:p>
          <a:p>
            <a:pPr>
              <a:spcBef>
                <a:spcPct val="0"/>
              </a:spcBef>
              <a:buFontTx/>
              <a:buNone/>
            </a:pPr>
            <a:r>
              <a:rPr lang="en-GB" altLang="en-US" sz="1600">
                <a:cs typeface="Arial" charset="0"/>
              </a:rPr>
              <a:t>   inequalities</a:t>
            </a:r>
          </a:p>
          <a:p>
            <a:pPr>
              <a:spcBef>
                <a:spcPct val="0"/>
              </a:spcBef>
              <a:buFontTx/>
              <a:buNone/>
            </a:pPr>
            <a:r>
              <a:rPr lang="en-GB" altLang="en-US" sz="1600">
                <a:cs typeface="Arial" charset="0"/>
              </a:rPr>
              <a:t>   gender barriers</a:t>
            </a:r>
          </a:p>
        </p:txBody>
      </p:sp>
      <p:sp>
        <p:nvSpPr>
          <p:cNvPr id="20489" name="Rectangle 9"/>
          <p:cNvSpPr>
            <a:spLocks noChangeArrowheads="1"/>
          </p:cNvSpPr>
          <p:nvPr/>
        </p:nvSpPr>
        <p:spPr bwMode="auto">
          <a:xfrm>
            <a:off x="527051" y="1989138"/>
            <a:ext cx="3532716" cy="647700"/>
          </a:xfrm>
          <a:prstGeom prst="rect">
            <a:avLst/>
          </a:prstGeom>
          <a:noFill/>
          <a:ln w="50800">
            <a:solidFill>
              <a:schemeClr val="accent5">
                <a:lumMod val="50000"/>
              </a:schemeClr>
            </a:solidFill>
            <a:miter lim="800000"/>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0" name="Rectangle 10"/>
          <p:cNvSpPr>
            <a:spLocks noChangeArrowheads="1"/>
          </p:cNvSpPr>
          <p:nvPr/>
        </p:nvSpPr>
        <p:spPr bwMode="auto">
          <a:xfrm>
            <a:off x="4368801" y="1989138"/>
            <a:ext cx="3289300" cy="863600"/>
          </a:xfrm>
          <a:prstGeom prst="rect">
            <a:avLst/>
          </a:prstGeom>
          <a:noFill/>
          <a:ln w="50800">
            <a:solidFill>
              <a:schemeClr val="accent5">
                <a:lumMod val="50000"/>
              </a:schemeClr>
            </a:solidFill>
            <a:miter lim="800000"/>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1" name="Rectangle 11"/>
          <p:cNvSpPr>
            <a:spLocks noChangeArrowheads="1"/>
          </p:cNvSpPr>
          <p:nvPr/>
        </p:nvSpPr>
        <p:spPr bwMode="auto">
          <a:xfrm>
            <a:off x="8496300" y="1995488"/>
            <a:ext cx="2438400" cy="576262"/>
          </a:xfrm>
          <a:prstGeom prst="rect">
            <a:avLst/>
          </a:prstGeom>
          <a:noFill/>
          <a:ln w="50800">
            <a:solidFill>
              <a:schemeClr val="accent5">
                <a:lumMod val="50000"/>
              </a:schemeClr>
            </a:solidFill>
            <a:miter lim="800000"/>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2" name="Line 12"/>
          <p:cNvSpPr>
            <a:spLocks noChangeShapeType="1"/>
          </p:cNvSpPr>
          <p:nvPr/>
        </p:nvSpPr>
        <p:spPr bwMode="auto">
          <a:xfrm>
            <a:off x="5903384" y="1341438"/>
            <a:ext cx="0" cy="531812"/>
          </a:xfrm>
          <a:prstGeom prst="line">
            <a:avLst/>
          </a:prstGeom>
          <a:noFill/>
          <a:ln w="76200">
            <a:solidFill>
              <a:schemeClr val="accent5">
                <a:lumMod val="50000"/>
              </a:schemeClr>
            </a:solidFill>
            <a:round/>
            <a:headEnd/>
            <a:tailEnd type="triangle" w="med" len="me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3" name="Line 13"/>
          <p:cNvSpPr>
            <a:spLocks noChangeShapeType="1"/>
          </p:cNvSpPr>
          <p:nvPr/>
        </p:nvSpPr>
        <p:spPr bwMode="auto">
          <a:xfrm flipH="1">
            <a:off x="3238501" y="1214438"/>
            <a:ext cx="1809751" cy="582612"/>
          </a:xfrm>
          <a:prstGeom prst="line">
            <a:avLst/>
          </a:prstGeom>
          <a:noFill/>
          <a:ln w="76200">
            <a:solidFill>
              <a:schemeClr val="accent5">
                <a:lumMod val="50000"/>
              </a:schemeClr>
            </a:solidFill>
            <a:round/>
            <a:headEnd/>
            <a:tailEnd type="triangle" w="med" len="me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4" name="Line 14"/>
          <p:cNvSpPr>
            <a:spLocks noChangeShapeType="1"/>
          </p:cNvSpPr>
          <p:nvPr/>
        </p:nvSpPr>
        <p:spPr bwMode="auto">
          <a:xfrm>
            <a:off x="6953251" y="1214438"/>
            <a:ext cx="2017183" cy="571500"/>
          </a:xfrm>
          <a:prstGeom prst="line">
            <a:avLst/>
          </a:prstGeom>
          <a:noFill/>
          <a:ln w="76200">
            <a:solidFill>
              <a:schemeClr val="accent5">
                <a:lumMod val="50000"/>
              </a:schemeClr>
            </a:solidFill>
            <a:round/>
            <a:headEnd/>
            <a:tailEnd type="triangle" w="med" len="me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20495" name="Oval 15"/>
          <p:cNvSpPr>
            <a:spLocks noChangeArrowheads="1"/>
          </p:cNvSpPr>
          <p:nvPr/>
        </p:nvSpPr>
        <p:spPr bwMode="auto">
          <a:xfrm>
            <a:off x="3407833" y="260351"/>
            <a:ext cx="5175251" cy="792163"/>
          </a:xfrm>
          <a:prstGeom prst="ellipse">
            <a:avLst/>
          </a:prstGeom>
          <a:noFill/>
          <a:ln w="76200">
            <a:solidFill>
              <a:schemeClr val="accent2">
                <a:lumMod val="40000"/>
                <a:lumOff val="60000"/>
              </a:schemeClr>
            </a:solidFill>
            <a:round/>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Tree>
    <p:extLst>
      <p:ext uri="{BB962C8B-B14F-4D97-AF65-F5344CB8AC3E}">
        <p14:creationId xmlns:p14="http://schemas.microsoft.com/office/powerpoint/2010/main" val="42370634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7" grpId="0" autoUpdateAnimBg="0"/>
      <p:bldP spid="20488"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 y="0"/>
            <a:ext cx="4762500" cy="1214438"/>
          </a:xfrm>
          <a:prstGeom prst="rect">
            <a:avLst/>
          </a:prstGeom>
          <a:blipFill dpi="0" rotWithShape="1">
            <a:blip r:embed="rId2">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mj-lt"/>
                <a:ea typeface="+mj-ea"/>
                <a:cs typeface="+mj-cs"/>
              </a:rPr>
              <a:t/>
            </a:r>
            <a:br>
              <a:rPr lang="en-GB" sz="4000" kern="0" dirty="0">
                <a:solidFill>
                  <a:schemeClr val="tx2"/>
                </a:solidFill>
                <a:latin typeface="+mj-lt"/>
                <a:ea typeface="+mj-ea"/>
                <a:cs typeface="+mj-cs"/>
              </a:rPr>
            </a:br>
            <a:r>
              <a:rPr lang="en-GB" sz="4000" kern="0" dirty="0">
                <a:solidFill>
                  <a:schemeClr val="tx2"/>
                </a:solidFill>
                <a:latin typeface="+mj-lt"/>
                <a:ea typeface="+mj-ea"/>
                <a:cs typeface="+mj-cs"/>
              </a:rPr>
              <a:t/>
            </a:r>
            <a:br>
              <a:rPr lang="en-GB" sz="4000" kern="0" dirty="0">
                <a:solidFill>
                  <a:schemeClr val="tx2"/>
                </a:solidFill>
                <a:latin typeface="+mj-lt"/>
                <a:ea typeface="+mj-ea"/>
                <a:cs typeface="+mj-cs"/>
              </a:rPr>
            </a:br>
            <a:r>
              <a:rPr lang="en-GB" sz="4000" kern="0" dirty="0">
                <a:solidFill>
                  <a:schemeClr val="tx2"/>
                </a:solidFill>
                <a:latin typeface="+mj-lt"/>
                <a:ea typeface="+mj-ea"/>
                <a:cs typeface="+mj-cs"/>
              </a:rPr>
              <a:t/>
            </a:r>
            <a:br>
              <a:rPr lang="en-GB" sz="4000" kern="0" dirty="0">
                <a:solidFill>
                  <a:schemeClr val="tx2"/>
                </a:solidFill>
                <a:latin typeface="+mj-lt"/>
                <a:ea typeface="+mj-ea"/>
                <a:cs typeface="+mj-cs"/>
              </a:rPr>
            </a:br>
            <a:r>
              <a:rPr lang="en-GB" sz="4000" kern="0" dirty="0">
                <a:solidFill>
                  <a:schemeClr val="tx2"/>
                </a:solidFill>
                <a:latin typeface="+mj-lt"/>
                <a:ea typeface="+mj-ea"/>
                <a:cs typeface="+mj-cs"/>
              </a:rPr>
              <a:t/>
            </a:r>
            <a:br>
              <a:rPr lang="en-GB" sz="4000" kern="0" dirty="0">
                <a:solidFill>
                  <a:schemeClr val="tx2"/>
                </a:solidFill>
                <a:latin typeface="+mj-lt"/>
                <a:ea typeface="+mj-ea"/>
                <a:cs typeface="+mj-cs"/>
              </a:rPr>
            </a:br>
            <a:endParaRPr lang="en-GB" sz="4000" kern="0" dirty="0">
              <a:solidFill>
                <a:schemeClr val="tx2"/>
              </a:solidFill>
              <a:latin typeface="+mj-lt"/>
              <a:ea typeface="+mj-ea"/>
              <a:cs typeface="+mj-cs"/>
            </a:endParaRPr>
          </a:p>
        </p:txBody>
      </p:sp>
      <p:sp>
        <p:nvSpPr>
          <p:cNvPr id="35843" name="Rectangle 2"/>
          <p:cNvSpPr>
            <a:spLocks noChangeArrowheads="1"/>
          </p:cNvSpPr>
          <p:nvPr/>
        </p:nvSpPr>
        <p:spPr bwMode="auto">
          <a:xfrm>
            <a:off x="2438400" y="2819400"/>
            <a:ext cx="599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29701" name="Rectangle 5"/>
          <p:cNvSpPr>
            <a:spLocks noChangeArrowheads="1"/>
          </p:cNvSpPr>
          <p:nvPr/>
        </p:nvSpPr>
        <p:spPr bwMode="auto">
          <a:xfrm>
            <a:off x="624418" y="1027113"/>
            <a:ext cx="11247967" cy="5688012"/>
          </a:xfrm>
          <a:prstGeom prst="rect">
            <a:avLst/>
          </a:prstGeom>
          <a:noFill/>
          <a:ln w="12700">
            <a:noFill/>
            <a:miter lim="800000"/>
            <a:headEnd/>
            <a:tailEnd/>
          </a:ln>
          <a:effectLst/>
        </p:spPr>
        <p:txBody>
          <a:bodyPr lIns="90488" tIns="44450" rIns="90488" bIns="44450" anchor="ctr"/>
          <a:lstStyle/>
          <a:p>
            <a:pPr eaLnBrk="1" hangingPunct="1">
              <a:defRPr/>
            </a:pPr>
            <a:r>
              <a:rPr lang="en-GB" sz="2800" b="1" i="1" u="sng" dirty="0">
                <a:solidFill>
                  <a:schemeClr val="accent5">
                    <a:lumMod val="25000"/>
                  </a:schemeClr>
                </a:solidFill>
                <a:latin typeface="Arial" panose="020B0604020202020204" pitchFamily="34" charset="0"/>
                <a:cs typeface="Arial" pitchFamily="34" charset="0"/>
              </a:rPr>
              <a:t>Health education.</a:t>
            </a:r>
            <a:r>
              <a:rPr lang="en-GB" sz="2800" b="1" i="1" dirty="0">
                <a:solidFill>
                  <a:schemeClr val="accent5">
                    <a:lumMod val="25000"/>
                  </a:schemeClr>
                </a:solidFill>
                <a:latin typeface="Arial" panose="020B0604020202020204" pitchFamily="34" charset="0"/>
                <a:cs typeface="Arial" pitchFamily="34" charset="0"/>
              </a:rPr>
              <a:t> </a:t>
            </a:r>
            <a:r>
              <a:rPr lang="en-GB" sz="2400" i="1" dirty="0">
                <a:latin typeface="Arial" panose="020B0604020202020204" pitchFamily="34" charset="0"/>
                <a:cs typeface="Arial" pitchFamily="34" charset="0"/>
              </a:rPr>
              <a:t>‘</a:t>
            </a:r>
            <a:r>
              <a:rPr lang="en-GB" sz="2400" dirty="0">
                <a:latin typeface="Arial" panose="020B0604020202020204" pitchFamily="34" charset="0"/>
                <a:cs typeface="Arial" pitchFamily="34" charset="0"/>
              </a:rPr>
              <a:t>A process with intellectual, psychological and social dimensions relating to activities that increase the abilities of people to make informed decisions affecting their personal, family and community well-being. This process, based on scientific principles, facilitates learning and behavioural change in both health personnel and consumers, including children and youth.’ (Ross and </a:t>
            </a:r>
            <a:r>
              <a:rPr lang="en-GB" sz="2400" dirty="0" err="1">
                <a:latin typeface="Arial" panose="020B0604020202020204" pitchFamily="34" charset="0"/>
                <a:cs typeface="Arial" pitchFamily="34" charset="0"/>
              </a:rPr>
              <a:t>Mico</a:t>
            </a:r>
            <a:r>
              <a:rPr lang="en-GB" sz="2400" dirty="0">
                <a:latin typeface="Arial" panose="020B0604020202020204" pitchFamily="34" charset="0"/>
                <a:cs typeface="Arial" pitchFamily="34" charset="0"/>
              </a:rPr>
              <a:t>, 1997)</a:t>
            </a:r>
          </a:p>
          <a:p>
            <a:pPr eaLnBrk="1" hangingPunct="1">
              <a:defRPr/>
            </a:pPr>
            <a:endParaRPr lang="en-GB" sz="2400" i="1" dirty="0">
              <a:latin typeface="Arial" panose="020B0604020202020204" pitchFamily="34" charset="0"/>
              <a:cs typeface="Arial" pitchFamily="34" charset="0"/>
            </a:endParaRPr>
          </a:p>
          <a:p>
            <a:pPr eaLnBrk="1" hangingPunct="1">
              <a:defRPr/>
            </a:pPr>
            <a:r>
              <a:rPr lang="en-GB" sz="2800" b="1" i="1" u="sng" dirty="0">
                <a:solidFill>
                  <a:schemeClr val="accent5">
                    <a:lumMod val="25000"/>
                  </a:schemeClr>
                </a:solidFill>
                <a:latin typeface="Arial" panose="020B0604020202020204" pitchFamily="34" charset="0"/>
                <a:cs typeface="Arial" pitchFamily="34" charset="0"/>
              </a:rPr>
              <a:t>Service improvement.</a:t>
            </a:r>
            <a:r>
              <a:rPr lang="en-GB" sz="2800" b="1" i="1" dirty="0">
                <a:solidFill>
                  <a:schemeClr val="accent5">
                    <a:lumMod val="25000"/>
                  </a:schemeClr>
                </a:solidFill>
                <a:latin typeface="Arial" panose="020B0604020202020204" pitchFamily="34" charset="0"/>
                <a:cs typeface="Arial" pitchFamily="34" charset="0"/>
              </a:rPr>
              <a:t> </a:t>
            </a:r>
            <a:r>
              <a:rPr lang="en-GB" sz="2400" dirty="0">
                <a:latin typeface="Arial" panose="020B0604020202020204" pitchFamily="34" charset="0"/>
                <a:cs typeface="Arial" pitchFamily="34" charset="0"/>
              </a:rPr>
              <a:t>Promoting change in services to make them more effective, accessible or acceptable to the community. </a:t>
            </a:r>
          </a:p>
          <a:p>
            <a:pPr eaLnBrk="1" hangingPunct="1">
              <a:defRPr/>
            </a:pPr>
            <a:endParaRPr lang="en-GB" sz="2400" i="1" dirty="0">
              <a:latin typeface="Arial" panose="020B0604020202020204" pitchFamily="34" charset="0"/>
              <a:cs typeface="Arial" pitchFamily="34" charset="0"/>
            </a:endParaRPr>
          </a:p>
          <a:p>
            <a:pPr eaLnBrk="1" hangingPunct="1">
              <a:defRPr/>
            </a:pPr>
            <a:r>
              <a:rPr lang="en-GB" sz="2800" b="1" i="1" u="sng" dirty="0">
                <a:solidFill>
                  <a:schemeClr val="accent5">
                    <a:lumMod val="25000"/>
                  </a:schemeClr>
                </a:solidFill>
                <a:latin typeface="Arial" panose="020B0604020202020204" pitchFamily="34" charset="0"/>
                <a:cs typeface="Arial" pitchFamily="34" charset="0"/>
              </a:rPr>
              <a:t>Advocacy.</a:t>
            </a:r>
            <a:r>
              <a:rPr lang="en-GB" sz="2800" b="1" i="1" dirty="0">
                <a:solidFill>
                  <a:schemeClr val="accent5">
                    <a:lumMod val="25000"/>
                  </a:schemeClr>
                </a:solidFill>
                <a:latin typeface="Arial" panose="020B0604020202020204" pitchFamily="34" charset="0"/>
                <a:cs typeface="Arial" pitchFamily="34" charset="0"/>
              </a:rPr>
              <a:t> </a:t>
            </a:r>
            <a:r>
              <a:rPr lang="en-GB" sz="2400" dirty="0">
                <a:latin typeface="Arial" panose="020B0604020202020204" pitchFamily="34" charset="0"/>
                <a:cs typeface="Arial" pitchFamily="34" charset="0"/>
              </a:rPr>
              <a:t>Activities directed at changing policy of organizations or governments.</a:t>
            </a:r>
            <a:endParaRPr lang="en-GB" sz="2400" dirty="0">
              <a:solidFill>
                <a:schemeClr val="tx2"/>
              </a:solidFill>
              <a:latin typeface="Arial" panose="020B0604020202020204" pitchFamily="34" charset="0"/>
              <a:cs typeface="Arial" pitchFamily="34" charset="0"/>
            </a:endParaRPr>
          </a:p>
        </p:txBody>
      </p:sp>
    </p:spTree>
    <p:extLst>
      <p:ext uri="{BB962C8B-B14F-4D97-AF65-F5344CB8AC3E}">
        <p14:creationId xmlns:p14="http://schemas.microsoft.com/office/powerpoint/2010/main" val="3659508262"/>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 y="0"/>
            <a:ext cx="4762500" cy="1214438"/>
          </a:xfrm>
          <a:prstGeom prst="rect">
            <a:avLst/>
          </a:prstGeom>
          <a:blipFill dpi="0" rotWithShape="1">
            <a:blip r:embed="rId2">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36867" name="Rectangle 2"/>
          <p:cNvSpPr>
            <a:spLocks noGrp="1" noChangeArrowheads="1"/>
          </p:cNvSpPr>
          <p:nvPr>
            <p:ph type="title"/>
          </p:nvPr>
        </p:nvSpPr>
        <p:spPr>
          <a:xfrm>
            <a:off x="1500717" y="404814"/>
            <a:ext cx="9565216" cy="1152525"/>
          </a:xfrm>
        </p:spPr>
        <p:txBody>
          <a:bodyPr/>
          <a:lstStyle/>
          <a:p>
            <a:pPr eaLnBrk="1" hangingPunct="1"/>
            <a:r>
              <a:rPr lang="en-US" altLang="en-US" sz="5400" b="1" smtClean="0">
                <a:solidFill>
                  <a:schemeClr val="tx1"/>
                </a:solidFill>
                <a:cs typeface="Arial" charset="0"/>
              </a:rPr>
              <a:t>Advocacy</a:t>
            </a:r>
            <a:endParaRPr lang="en-US" altLang="en-US" b="1" smtClean="0">
              <a:solidFill>
                <a:schemeClr val="tx1"/>
              </a:solidFill>
              <a:cs typeface="Arial" charset="0"/>
            </a:endParaRPr>
          </a:p>
        </p:txBody>
      </p:sp>
      <p:sp>
        <p:nvSpPr>
          <p:cNvPr id="26627" name="Rectangle 3"/>
          <p:cNvSpPr>
            <a:spLocks noGrp="1" noChangeArrowheads="1"/>
          </p:cNvSpPr>
          <p:nvPr>
            <p:ph idx="1"/>
          </p:nvPr>
        </p:nvSpPr>
        <p:spPr>
          <a:xfrm>
            <a:off x="2063751" y="1989138"/>
            <a:ext cx="8794749" cy="3313112"/>
          </a:xfrm>
        </p:spPr>
        <p:txBody>
          <a:bodyPr>
            <a:normAutofit lnSpcReduction="10000"/>
          </a:bodyPr>
          <a:lstStyle/>
          <a:p>
            <a:pPr eaLnBrk="1" hangingPunct="1">
              <a:lnSpc>
                <a:spcPct val="90000"/>
              </a:lnSpc>
              <a:defRPr/>
            </a:pPr>
            <a:r>
              <a:rPr lang="en-US" dirty="0" smtClean="0">
                <a:solidFill>
                  <a:schemeClr val="accent1">
                    <a:lumMod val="10000"/>
                  </a:schemeClr>
                </a:solidFill>
                <a:cs typeface="Arial" pitchFamily="34" charset="0"/>
              </a:rPr>
              <a:t>Influencing policy makers, leaders and media to raise profile of health </a:t>
            </a:r>
            <a:r>
              <a:rPr lang="en-US" dirty="0" err="1" smtClean="0">
                <a:solidFill>
                  <a:schemeClr val="accent1">
                    <a:lumMod val="10000"/>
                  </a:schemeClr>
                </a:solidFill>
                <a:cs typeface="Arial" pitchFamily="34" charset="0"/>
              </a:rPr>
              <a:t>programmes</a:t>
            </a:r>
            <a:endParaRPr lang="en-US" dirty="0" smtClean="0">
              <a:solidFill>
                <a:schemeClr val="accent1">
                  <a:lumMod val="10000"/>
                </a:schemeClr>
              </a:solidFill>
              <a:cs typeface="Arial" pitchFamily="34" charset="0"/>
            </a:endParaRPr>
          </a:p>
          <a:p>
            <a:pPr eaLnBrk="1" hangingPunct="1">
              <a:lnSpc>
                <a:spcPct val="90000"/>
              </a:lnSpc>
              <a:defRPr/>
            </a:pPr>
            <a:endParaRPr lang="en-US" dirty="0" smtClean="0">
              <a:solidFill>
                <a:schemeClr val="accent1">
                  <a:lumMod val="10000"/>
                </a:schemeClr>
              </a:solidFill>
              <a:cs typeface="Arial" pitchFamily="34" charset="0"/>
            </a:endParaRPr>
          </a:p>
          <a:p>
            <a:pPr eaLnBrk="1" hangingPunct="1">
              <a:lnSpc>
                <a:spcPct val="90000"/>
              </a:lnSpc>
              <a:defRPr/>
            </a:pPr>
            <a:r>
              <a:rPr lang="en-US" dirty="0" smtClean="0">
                <a:solidFill>
                  <a:schemeClr val="accent1">
                    <a:lumMod val="10000"/>
                  </a:schemeClr>
                </a:solidFill>
                <a:cs typeface="Arial" pitchFamily="34" charset="0"/>
              </a:rPr>
              <a:t>Addressing legal, financial and service obstacles to health action</a:t>
            </a:r>
          </a:p>
          <a:p>
            <a:pPr eaLnBrk="1" hangingPunct="1">
              <a:lnSpc>
                <a:spcPct val="90000"/>
              </a:lnSpc>
              <a:defRPr/>
            </a:pPr>
            <a:endParaRPr lang="en-US" dirty="0" smtClean="0">
              <a:solidFill>
                <a:schemeClr val="accent1">
                  <a:lumMod val="10000"/>
                </a:schemeClr>
              </a:solidFill>
              <a:cs typeface="Arial" pitchFamily="34" charset="0"/>
            </a:endParaRPr>
          </a:p>
          <a:p>
            <a:pPr eaLnBrk="1" hangingPunct="1">
              <a:lnSpc>
                <a:spcPct val="90000"/>
              </a:lnSpc>
              <a:defRPr/>
            </a:pPr>
            <a:r>
              <a:rPr lang="en-US" dirty="0" smtClean="0">
                <a:solidFill>
                  <a:schemeClr val="accent1">
                    <a:lumMod val="10000"/>
                  </a:schemeClr>
                </a:solidFill>
                <a:cs typeface="Arial" pitchFamily="34" charset="0"/>
              </a:rPr>
              <a:t>Tackling discrimination and inequalities</a:t>
            </a:r>
          </a:p>
        </p:txBody>
      </p:sp>
    </p:spTree>
    <p:extLst>
      <p:ext uri="{BB962C8B-B14F-4D97-AF65-F5344CB8AC3E}">
        <p14:creationId xmlns:p14="http://schemas.microsoft.com/office/powerpoint/2010/main" val="2865515917"/>
      </p:ext>
    </p:extLst>
  </p:cSld>
  <p:clrMapOvr>
    <a:masterClrMapping/>
  </p:clrMapOvr>
  <p:transition>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anim calcmode="lin" valueType="num">
                                      <p:cBhvr additive="base">
                                        <p:cTn id="13"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4" end="4"/>
                                            </p:txEl>
                                          </p:spTgt>
                                        </p:tgtEl>
                                        <p:attrNameLst>
                                          <p:attrName>style.visibility</p:attrName>
                                        </p:attrNameLst>
                                      </p:cBhvr>
                                      <p:to>
                                        <p:strVal val="visible"/>
                                      </p:to>
                                    </p:set>
                                    <p:anim calcmode="lin" valueType="num">
                                      <p:cBhvr additive="base">
                                        <p:cTn id="19"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 y="0"/>
            <a:ext cx="4762500" cy="1214438"/>
          </a:xfrm>
          <a:prstGeom prst="rect">
            <a:avLst/>
          </a:prstGeom>
          <a:blipFill dpi="0" rotWithShape="1">
            <a:blip r:embed="rId2">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37891" name="Rectangle 2"/>
          <p:cNvSpPr>
            <a:spLocks noGrp="1" noChangeArrowheads="1"/>
          </p:cNvSpPr>
          <p:nvPr>
            <p:ph type="title"/>
          </p:nvPr>
        </p:nvSpPr>
        <p:spPr>
          <a:xfrm>
            <a:off x="914400" y="304800"/>
            <a:ext cx="10363200" cy="1143000"/>
          </a:xfrm>
        </p:spPr>
        <p:txBody>
          <a:bodyPr/>
          <a:lstStyle/>
          <a:p>
            <a:pPr eaLnBrk="1" hangingPunct="1"/>
            <a:r>
              <a:rPr lang="en-GB" altLang="en-US" sz="5400" smtClean="0">
                <a:solidFill>
                  <a:schemeClr val="tx1"/>
                </a:solidFill>
                <a:cs typeface="Arial" charset="0"/>
              </a:rPr>
              <a:t>Service Delivery</a:t>
            </a:r>
          </a:p>
        </p:txBody>
      </p:sp>
      <p:sp>
        <p:nvSpPr>
          <p:cNvPr id="27651" name="Rectangle 3"/>
          <p:cNvSpPr>
            <a:spLocks noGrp="1" noChangeArrowheads="1"/>
          </p:cNvSpPr>
          <p:nvPr>
            <p:ph idx="1"/>
          </p:nvPr>
        </p:nvSpPr>
        <p:spPr>
          <a:xfrm>
            <a:off x="914400" y="1371600"/>
            <a:ext cx="10363200" cy="4114800"/>
          </a:xfrm>
        </p:spPr>
        <p:txBody>
          <a:bodyPr/>
          <a:lstStyle/>
          <a:p>
            <a:pPr eaLnBrk="1" hangingPunct="1">
              <a:defRPr/>
            </a:pPr>
            <a:r>
              <a:rPr lang="en-GB" sz="2800" dirty="0" smtClean="0">
                <a:solidFill>
                  <a:schemeClr val="accent1">
                    <a:lumMod val="10000"/>
                  </a:schemeClr>
                </a:solidFill>
                <a:cs typeface="Arial" pitchFamily="34" charset="0"/>
              </a:rPr>
              <a:t>Improvement in capacity of staff – training and support</a:t>
            </a:r>
          </a:p>
          <a:p>
            <a:pPr eaLnBrk="1" hangingPunct="1">
              <a:defRPr/>
            </a:pPr>
            <a:r>
              <a:rPr lang="en-GB" sz="2800" dirty="0" smtClean="0">
                <a:solidFill>
                  <a:schemeClr val="accent1">
                    <a:lumMod val="10000"/>
                  </a:schemeClr>
                </a:solidFill>
                <a:cs typeface="Arial" pitchFamily="34" charset="0"/>
              </a:rPr>
              <a:t>Development of new activities</a:t>
            </a:r>
          </a:p>
          <a:p>
            <a:pPr eaLnBrk="1" hangingPunct="1">
              <a:defRPr/>
            </a:pPr>
            <a:r>
              <a:rPr lang="en-GB" sz="2800" dirty="0" smtClean="0">
                <a:solidFill>
                  <a:schemeClr val="accent1">
                    <a:lumMod val="10000"/>
                  </a:schemeClr>
                </a:solidFill>
                <a:cs typeface="Arial" pitchFamily="34" charset="0"/>
              </a:rPr>
              <a:t>Reorienting existing activities to make them more effective/acceptable</a:t>
            </a:r>
          </a:p>
          <a:p>
            <a:pPr eaLnBrk="1" hangingPunct="1">
              <a:defRPr/>
            </a:pPr>
            <a:r>
              <a:rPr lang="en-GB" sz="2800" dirty="0" smtClean="0">
                <a:solidFill>
                  <a:schemeClr val="accent1">
                    <a:lumMod val="10000"/>
                  </a:schemeClr>
                </a:solidFill>
                <a:cs typeface="Arial" pitchFamily="34" charset="0"/>
              </a:rPr>
              <a:t>Strengthening communication/health education within services</a:t>
            </a:r>
          </a:p>
          <a:p>
            <a:pPr lvl="2" eaLnBrk="1" hangingPunct="1">
              <a:defRPr/>
            </a:pPr>
            <a:r>
              <a:rPr lang="en-GB" i="1" dirty="0" smtClean="0">
                <a:solidFill>
                  <a:schemeClr val="accent1">
                    <a:lumMod val="10000"/>
                  </a:schemeClr>
                </a:solidFill>
                <a:cs typeface="Arial" pitchFamily="34" charset="0"/>
              </a:rPr>
              <a:t>Improved patient education</a:t>
            </a:r>
          </a:p>
          <a:p>
            <a:pPr lvl="2" eaLnBrk="1" hangingPunct="1">
              <a:defRPr/>
            </a:pPr>
            <a:r>
              <a:rPr lang="en-GB" i="1" dirty="0" smtClean="0">
                <a:solidFill>
                  <a:schemeClr val="accent1">
                    <a:lumMod val="10000"/>
                  </a:schemeClr>
                </a:solidFill>
                <a:cs typeface="Arial" pitchFamily="34" charset="0"/>
              </a:rPr>
              <a:t>Outreach to schools, community, workplace</a:t>
            </a:r>
          </a:p>
          <a:p>
            <a:pPr lvl="2" eaLnBrk="1" hangingPunct="1">
              <a:defRPr/>
            </a:pPr>
            <a:r>
              <a:rPr lang="en-GB" i="1" dirty="0" smtClean="0">
                <a:solidFill>
                  <a:schemeClr val="accent1">
                    <a:lumMod val="10000"/>
                  </a:schemeClr>
                </a:solidFill>
                <a:cs typeface="Arial" pitchFamily="34" charset="0"/>
              </a:rPr>
              <a:t>Involvement of personnel in supporting community health promotion</a:t>
            </a:r>
          </a:p>
          <a:p>
            <a:pPr eaLnBrk="1" hangingPunct="1">
              <a:defRPr/>
            </a:pPr>
            <a:endParaRPr lang="en-GB" dirty="0" smtClean="0">
              <a:solidFill>
                <a:schemeClr val="accent1">
                  <a:lumMod val="10000"/>
                </a:schemeClr>
              </a:solidFill>
              <a:cs typeface="Arial" pitchFamily="34" charset="0"/>
            </a:endParaRPr>
          </a:p>
        </p:txBody>
      </p:sp>
    </p:spTree>
    <p:extLst>
      <p:ext uri="{BB962C8B-B14F-4D97-AF65-F5344CB8AC3E}">
        <p14:creationId xmlns:p14="http://schemas.microsoft.com/office/powerpoint/2010/main" val="15464880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76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76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smtClean="0">
                <a:effectLst>
                  <a:outerShdw blurRad="38100" dist="38100" dir="2700000" algn="tl">
                    <a:srgbClr val="000000">
                      <a:alpha val="43137"/>
                    </a:srgbClr>
                  </a:outerShdw>
                </a:effectLst>
              </a:rPr>
              <a:t>Community groups/schools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1600200"/>
            <a:ext cx="10972800" cy="5114948"/>
          </a:xfrm>
        </p:spPr>
        <p:txBody>
          <a:bodyPr>
            <a:normAutofit/>
          </a:bodyPr>
          <a:lstStyle/>
          <a:p>
            <a:r>
              <a:rPr lang="en-AU" sz="2800" dirty="0" smtClean="0"/>
              <a:t>Community health programs may have targets on varying scales. They may be directed at individuals, local communities, states or the entire country.</a:t>
            </a:r>
          </a:p>
          <a:p>
            <a:r>
              <a:rPr lang="en-AU" sz="2800" dirty="0" smtClean="0"/>
              <a:t>Health information is provided to the general public through the mass media.</a:t>
            </a:r>
          </a:p>
          <a:p>
            <a:r>
              <a:rPr lang="en-AU" sz="2800" dirty="0" smtClean="0"/>
              <a:t>Schools have </a:t>
            </a:r>
            <a:r>
              <a:rPr lang="en-AU" sz="2800" dirty="0"/>
              <a:t>an </a:t>
            </a:r>
            <a:r>
              <a:rPr lang="en-AU" sz="2800" dirty="0" smtClean="0"/>
              <a:t>important role </a:t>
            </a:r>
            <a:r>
              <a:rPr lang="en-AU" sz="2800" dirty="0"/>
              <a:t>in health </a:t>
            </a:r>
            <a:r>
              <a:rPr lang="en-AU" sz="2800" dirty="0" smtClean="0"/>
              <a:t>promotion with  health </a:t>
            </a:r>
            <a:r>
              <a:rPr lang="en-AU" sz="2800" dirty="0"/>
              <a:t>education and personal </a:t>
            </a:r>
            <a:r>
              <a:rPr lang="en-AU" sz="2800" dirty="0" smtClean="0"/>
              <a:t>development  </a:t>
            </a:r>
            <a:r>
              <a:rPr lang="en-AU" sz="2800" dirty="0"/>
              <a:t>important parts of the school </a:t>
            </a:r>
            <a:r>
              <a:rPr lang="en-AU" sz="2800" dirty="0" smtClean="0"/>
              <a:t>curriculum </a:t>
            </a:r>
            <a:r>
              <a:rPr lang="en-AU" sz="2800" dirty="0" err="1" smtClean="0"/>
              <a:t>eg</a:t>
            </a:r>
            <a:r>
              <a:rPr lang="en-AU" sz="2800" dirty="0" smtClean="0"/>
              <a:t>. sun </a:t>
            </a:r>
            <a:r>
              <a:rPr lang="en-AU" sz="2800" dirty="0"/>
              <a:t>protection in the </a:t>
            </a:r>
            <a:r>
              <a:rPr lang="en-AU" sz="2800" dirty="0" smtClean="0"/>
              <a:t>playground.</a:t>
            </a:r>
            <a:endParaRPr lang="en-AU" sz="2800" dirty="0"/>
          </a:p>
        </p:txBody>
      </p:sp>
    </p:spTree>
    <p:extLst>
      <p:ext uri="{BB962C8B-B14F-4D97-AF65-F5344CB8AC3E}">
        <p14:creationId xmlns:p14="http://schemas.microsoft.com/office/powerpoint/2010/main" val="2899049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Non-government organisations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dirty="0" smtClean="0"/>
              <a:t>    </a:t>
            </a:r>
            <a:r>
              <a:rPr lang="en-AU" sz="3600" dirty="0" smtClean="0"/>
              <a:t>Non-government </a:t>
            </a:r>
            <a:r>
              <a:rPr lang="en-AU" sz="3600" dirty="0"/>
              <a:t>and professional organisations play an important role in </a:t>
            </a:r>
            <a:r>
              <a:rPr lang="en-AU" sz="3600" dirty="0" smtClean="0"/>
              <a:t>community education</a:t>
            </a:r>
            <a:r>
              <a:rPr lang="en-AU" sz="3600" dirty="0"/>
              <a:t>, providing health services, research, workforce development and </a:t>
            </a:r>
            <a:r>
              <a:rPr lang="en-AU" sz="3600" dirty="0" smtClean="0"/>
              <a:t>political advocacy</a:t>
            </a:r>
            <a:r>
              <a:rPr lang="en-AU" sz="3600" dirty="0"/>
              <a:t>.</a:t>
            </a:r>
            <a:r>
              <a:rPr lang="en-AU" sz="3600" b="1" dirty="0"/>
              <a:t> </a:t>
            </a:r>
            <a:r>
              <a:rPr lang="en-AU" sz="3600" b="1" u="sng" dirty="0"/>
              <a:t>Non-government</a:t>
            </a:r>
            <a:r>
              <a:rPr lang="en-AU" sz="3600" b="1" dirty="0"/>
              <a:t> </a:t>
            </a:r>
            <a:r>
              <a:rPr lang="en-AU" sz="3600" b="1" u="sng" dirty="0"/>
              <a:t>organisations (NGOs) </a:t>
            </a:r>
            <a:r>
              <a:rPr lang="en-AU" sz="3600" dirty="0"/>
              <a:t>include large national and state </a:t>
            </a:r>
            <a:r>
              <a:rPr lang="en-AU" sz="3600" dirty="0" smtClean="0"/>
              <a:t>bodies, such </a:t>
            </a:r>
            <a:r>
              <a:rPr lang="en-AU" sz="3600" dirty="0"/>
              <a:t>as the </a:t>
            </a:r>
            <a:r>
              <a:rPr lang="en-AU" sz="3600" dirty="0">
                <a:solidFill>
                  <a:srgbClr val="FF0000"/>
                </a:solidFill>
              </a:rPr>
              <a:t>National Heart </a:t>
            </a:r>
            <a:r>
              <a:rPr lang="en-AU" sz="3600" dirty="0" smtClean="0">
                <a:solidFill>
                  <a:srgbClr val="FF0000"/>
                </a:solidFill>
              </a:rPr>
              <a:t>Foundation</a:t>
            </a:r>
            <a:endParaRPr lang="en-AU" sz="3600" dirty="0"/>
          </a:p>
        </p:txBody>
      </p:sp>
    </p:spTree>
    <p:extLst>
      <p:ext uri="{BB962C8B-B14F-4D97-AF65-F5344CB8AC3E}">
        <p14:creationId xmlns:p14="http://schemas.microsoft.com/office/powerpoint/2010/main" val="3568920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Government</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AU" dirty="0"/>
              <a:t>All levels of </a:t>
            </a:r>
            <a:r>
              <a:rPr lang="en-AU" dirty="0" smtClean="0"/>
              <a:t>government—local</a:t>
            </a:r>
            <a:r>
              <a:rPr lang="en-AU" dirty="0"/>
              <a:t> </a:t>
            </a:r>
            <a:r>
              <a:rPr lang="en-AU" dirty="0" smtClean="0"/>
              <a:t>and national—have </a:t>
            </a:r>
            <a:r>
              <a:rPr lang="en-AU" dirty="0"/>
              <a:t>a key role to play in health promotion</a:t>
            </a:r>
            <a:r>
              <a:rPr lang="en-AU" dirty="0" smtClean="0"/>
              <a:t>.</a:t>
            </a:r>
          </a:p>
          <a:p>
            <a:r>
              <a:rPr lang="en-AU" dirty="0" smtClean="0">
                <a:solidFill>
                  <a:srgbClr val="C00000"/>
                </a:solidFill>
              </a:rPr>
              <a:t>Examine how local and national levels of government affect health promotion.</a:t>
            </a:r>
            <a:endParaRPr lang="en-AU" dirty="0">
              <a:solidFill>
                <a:srgbClr val="C00000"/>
              </a:solidFill>
            </a:endParaRPr>
          </a:p>
        </p:txBody>
      </p:sp>
    </p:spTree>
    <p:extLst>
      <p:ext uri="{BB962C8B-B14F-4D97-AF65-F5344CB8AC3E}">
        <p14:creationId xmlns:p14="http://schemas.microsoft.com/office/powerpoint/2010/main" val="2411425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International organisations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sz="2400" dirty="0" smtClean="0"/>
              <a:t>    To </a:t>
            </a:r>
            <a:r>
              <a:rPr lang="en-AU" sz="2400" dirty="0"/>
              <a:t>assist and guide countries in achieving the best health </a:t>
            </a:r>
            <a:r>
              <a:rPr lang="en-AU" sz="2400" dirty="0" smtClean="0"/>
              <a:t>for their </a:t>
            </a:r>
            <a:r>
              <a:rPr lang="en-AU" sz="2400" dirty="0"/>
              <a:t>citizens, a number </a:t>
            </a:r>
            <a:r>
              <a:rPr lang="en-AU" sz="2400" dirty="0" smtClean="0"/>
              <a:t>of international </a:t>
            </a:r>
            <a:r>
              <a:rPr lang="en-AU" sz="2400" dirty="0"/>
              <a:t>health organisations have been established. </a:t>
            </a:r>
            <a:r>
              <a:rPr lang="en-AU" sz="2400" b="1" dirty="0">
                <a:solidFill>
                  <a:schemeClr val="accent1"/>
                </a:solidFill>
              </a:rPr>
              <a:t>The United Nations, World </a:t>
            </a:r>
            <a:r>
              <a:rPr lang="en-AU" sz="2400" b="1" dirty="0" smtClean="0">
                <a:solidFill>
                  <a:schemeClr val="accent1"/>
                </a:solidFill>
              </a:rPr>
              <a:t>Health</a:t>
            </a:r>
            <a:r>
              <a:rPr lang="en-AU" sz="2400" b="1" dirty="0" smtClean="0"/>
              <a:t> </a:t>
            </a:r>
            <a:r>
              <a:rPr lang="en-AU" sz="2400" b="1" dirty="0" smtClean="0">
                <a:solidFill>
                  <a:schemeClr val="accent1"/>
                </a:solidFill>
              </a:rPr>
              <a:t>Organisation and United Nations Children’s Fund </a:t>
            </a:r>
            <a:r>
              <a:rPr lang="en-AU" sz="2400" dirty="0" smtClean="0"/>
              <a:t>are three such organisations. All three bodies </a:t>
            </a:r>
            <a:r>
              <a:rPr lang="en-AU" sz="2400" dirty="0"/>
              <a:t>are involved in promoting global health.</a:t>
            </a:r>
          </a:p>
        </p:txBody>
      </p:sp>
      <p:pic>
        <p:nvPicPr>
          <p:cNvPr id="2050" name="Picture 2" descr="C:\Users\Grant\Pictures\h19_21695753.jpg"/>
          <p:cNvPicPr>
            <a:picLocks noChangeAspect="1" noChangeArrowheads="1"/>
          </p:cNvPicPr>
          <p:nvPr/>
        </p:nvPicPr>
        <p:blipFill>
          <a:blip r:embed="rId2" cstate="print"/>
          <a:srcRect/>
          <a:stretch>
            <a:fillRect/>
          </a:stretch>
        </p:blipFill>
        <p:spPr bwMode="auto">
          <a:xfrm>
            <a:off x="2095472" y="4000504"/>
            <a:ext cx="8096307" cy="2571768"/>
          </a:xfrm>
          <a:prstGeom prst="rect">
            <a:avLst/>
          </a:prstGeom>
          <a:noFill/>
        </p:spPr>
      </p:pic>
    </p:spTree>
    <p:extLst>
      <p:ext uri="{BB962C8B-B14F-4D97-AF65-F5344CB8AC3E}">
        <p14:creationId xmlns:p14="http://schemas.microsoft.com/office/powerpoint/2010/main" val="1700133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b="1" dirty="0">
                <a:effectLst>
                  <a:outerShdw blurRad="38100" dist="38100" dir="2700000" algn="tl">
                    <a:srgbClr val="000000">
                      <a:alpha val="43137"/>
                    </a:srgbClr>
                  </a:outerShdw>
                </a:effectLst>
              </a:rPr>
              <a:t>Health promotion approaches</a:t>
            </a:r>
            <a:br>
              <a:rPr lang="en-AU" b="1" dirty="0">
                <a:effectLst>
                  <a:outerShdw blurRad="38100" dist="38100" dir="2700000" algn="tl">
                    <a:srgbClr val="000000">
                      <a:alpha val="43137"/>
                    </a:srgbClr>
                  </a:outerShdw>
                </a:effectLst>
              </a:rPr>
            </a:br>
            <a:r>
              <a:rPr lang="en-AU" b="1" dirty="0">
                <a:effectLst>
                  <a:outerShdw blurRad="38100" dist="38100" dir="2700000" algn="tl">
                    <a:srgbClr val="000000">
                      <a:alpha val="43137"/>
                    </a:srgbClr>
                  </a:outerShdw>
                </a:effectLst>
              </a:rPr>
              <a:t>and strategies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Autofit/>
          </a:bodyPr>
          <a:lstStyle/>
          <a:p>
            <a:pPr>
              <a:buNone/>
            </a:pPr>
            <a:r>
              <a:rPr lang="en-AU" u="sng" dirty="0" smtClean="0">
                <a:solidFill>
                  <a:schemeClr val="accent1"/>
                </a:solidFill>
              </a:rPr>
              <a:t>Health promotion </a:t>
            </a:r>
            <a:r>
              <a:rPr lang="en-AU" dirty="0" smtClean="0">
                <a:solidFill>
                  <a:schemeClr val="accent1"/>
                </a:solidFill>
              </a:rPr>
              <a:t>is aimed at improving the health of an</a:t>
            </a:r>
          </a:p>
          <a:p>
            <a:pPr>
              <a:buNone/>
            </a:pPr>
            <a:r>
              <a:rPr lang="en-AU" dirty="0" smtClean="0">
                <a:solidFill>
                  <a:schemeClr val="accent1"/>
                </a:solidFill>
              </a:rPr>
              <a:t>individual or community or changing behaviour that may have a </a:t>
            </a:r>
          </a:p>
          <a:p>
            <a:pPr>
              <a:buNone/>
            </a:pPr>
            <a:r>
              <a:rPr lang="en-AU" dirty="0" smtClean="0">
                <a:solidFill>
                  <a:schemeClr val="accent1"/>
                </a:solidFill>
              </a:rPr>
              <a:t>negative influence on health. </a:t>
            </a:r>
            <a:r>
              <a:rPr lang="en-AU" dirty="0" smtClean="0"/>
              <a:t>Health promotion approaches and</a:t>
            </a:r>
          </a:p>
          <a:p>
            <a:pPr>
              <a:buNone/>
            </a:pPr>
            <a:r>
              <a:rPr lang="en-AU" dirty="0" smtClean="0"/>
              <a:t> strategies range from individually focused interventions (</a:t>
            </a:r>
            <a:r>
              <a:rPr lang="en-AU" dirty="0" smtClean="0">
                <a:solidFill>
                  <a:schemeClr val="accent1"/>
                </a:solidFill>
              </a:rPr>
              <a:t>such as</a:t>
            </a:r>
          </a:p>
          <a:p>
            <a:pPr>
              <a:buNone/>
            </a:pPr>
            <a:r>
              <a:rPr lang="en-AU" dirty="0" smtClean="0">
                <a:solidFill>
                  <a:schemeClr val="accent1"/>
                </a:solidFill>
              </a:rPr>
              <a:t> posters providing positive health messages</a:t>
            </a:r>
            <a:r>
              <a:rPr lang="en-AU" dirty="0" smtClean="0"/>
              <a:t>) through to the</a:t>
            </a:r>
          </a:p>
          <a:p>
            <a:pPr>
              <a:buNone/>
            </a:pPr>
            <a:r>
              <a:rPr lang="en-AU" dirty="0" smtClean="0"/>
              <a:t>Development of a national health promoting policy (</a:t>
            </a:r>
            <a:r>
              <a:rPr lang="en-AU" dirty="0" smtClean="0">
                <a:solidFill>
                  <a:schemeClr val="accent1"/>
                </a:solidFill>
              </a:rPr>
              <a:t>such as the</a:t>
            </a:r>
          </a:p>
          <a:p>
            <a:pPr>
              <a:buNone/>
            </a:pPr>
            <a:r>
              <a:rPr lang="en-AU" dirty="0" smtClean="0">
                <a:solidFill>
                  <a:schemeClr val="accent1"/>
                </a:solidFill>
              </a:rPr>
              <a:t> National Mental Health Strategy</a:t>
            </a:r>
            <a:r>
              <a:rPr lang="en-AU" dirty="0" smtClean="0"/>
              <a:t>).</a:t>
            </a:r>
            <a:endParaRPr lang="en-AU" dirty="0"/>
          </a:p>
        </p:txBody>
      </p:sp>
    </p:spTree>
    <p:extLst>
      <p:ext uri="{BB962C8B-B14F-4D97-AF65-F5344CB8AC3E}">
        <p14:creationId xmlns:p14="http://schemas.microsoft.com/office/powerpoint/2010/main" val="275502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39784"/>
          </a:xfrm>
        </p:spPr>
        <p:txBody>
          <a:bodyPr>
            <a:normAutofit/>
          </a:bodyPr>
          <a:lstStyle/>
          <a:p>
            <a:r>
              <a:rPr lang="en-AU" sz="2800" b="1" dirty="0" smtClean="0"/>
              <a:t>Figure 3.4 A framework for health promotion</a:t>
            </a:r>
            <a:endParaRPr lang="en-AU" sz="2800" dirty="0"/>
          </a:p>
        </p:txBody>
      </p:sp>
      <p:sp>
        <p:nvSpPr>
          <p:cNvPr id="3" name="Content Placeholder 2"/>
          <p:cNvSpPr>
            <a:spLocks noGrp="1"/>
          </p:cNvSpPr>
          <p:nvPr>
            <p:ph idx="1"/>
          </p:nvPr>
        </p:nvSpPr>
        <p:spPr>
          <a:xfrm>
            <a:off x="609600" y="1357298"/>
            <a:ext cx="10972800" cy="4768865"/>
          </a:xfrm>
        </p:spPr>
        <p:txBody>
          <a:bodyPr>
            <a:normAutofit/>
          </a:bodyPr>
          <a:lstStyle/>
          <a:p>
            <a:pPr>
              <a:buNone/>
            </a:pPr>
            <a:r>
              <a:rPr lang="en-AU" sz="2000" b="1" dirty="0" smtClean="0"/>
              <a:t>				Health promotion</a:t>
            </a:r>
          </a:p>
          <a:p>
            <a:pPr>
              <a:buNone/>
            </a:pPr>
            <a:endParaRPr lang="en-AU" sz="2000" b="1" dirty="0" smtClean="0"/>
          </a:p>
          <a:p>
            <a:pPr>
              <a:buNone/>
            </a:pPr>
            <a:endParaRPr lang="en-AU" sz="2000" b="1" dirty="0" smtClean="0"/>
          </a:p>
          <a:p>
            <a:pPr>
              <a:buNone/>
            </a:pPr>
            <a:r>
              <a:rPr lang="en-AU" sz="1600" b="1" dirty="0" smtClean="0"/>
              <a:t>			Focus                Strategies                                                               Outcomes</a:t>
            </a:r>
          </a:p>
          <a:p>
            <a:pPr>
              <a:buNone/>
            </a:pPr>
            <a:endParaRPr lang="en-AU" sz="1600" b="1" dirty="0" smtClean="0"/>
          </a:p>
          <a:p>
            <a:pPr>
              <a:buNone/>
            </a:pPr>
            <a:r>
              <a:rPr lang="en-AU" sz="1600" b="1" dirty="0" smtClean="0"/>
              <a:t>Illness</a:t>
            </a:r>
          </a:p>
          <a:p>
            <a:pPr>
              <a:buNone/>
            </a:pPr>
            <a:r>
              <a:rPr lang="en-AU" sz="1600" b="1" dirty="0" smtClean="0"/>
              <a:t>or health                                                                                                                                                                                             </a:t>
            </a:r>
          </a:p>
          <a:p>
            <a:pPr>
              <a:buNone/>
            </a:pPr>
            <a:r>
              <a:rPr lang="en-AU" sz="1600" b="1" dirty="0" smtClean="0"/>
              <a:t>Risk	                                                                                                         Impact</a:t>
            </a:r>
            <a:endParaRPr lang="en-AU" sz="1600" dirty="0"/>
          </a:p>
        </p:txBody>
      </p:sp>
      <p:sp>
        <p:nvSpPr>
          <p:cNvPr id="4" name="Right Arrow 3"/>
          <p:cNvSpPr/>
          <p:nvPr/>
        </p:nvSpPr>
        <p:spPr>
          <a:xfrm>
            <a:off x="1904971" y="3429000"/>
            <a:ext cx="571504" cy="2857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26" name="Picture 2"/>
          <p:cNvPicPr>
            <a:picLocks noChangeAspect="1" noChangeArrowheads="1"/>
          </p:cNvPicPr>
          <p:nvPr/>
        </p:nvPicPr>
        <p:blipFill>
          <a:blip r:embed="rId2" cstate="print"/>
          <a:srcRect/>
          <a:stretch>
            <a:fillRect/>
          </a:stretch>
        </p:blipFill>
        <p:spPr bwMode="auto">
          <a:xfrm>
            <a:off x="2952728" y="3286124"/>
            <a:ext cx="1117600" cy="447675"/>
          </a:xfrm>
          <a:prstGeom prst="rect">
            <a:avLst/>
          </a:prstGeom>
          <a:noFill/>
          <a:ln w="9525">
            <a:noFill/>
            <a:miter lim="800000"/>
            <a:headEnd/>
            <a:tailEnd/>
          </a:ln>
        </p:spPr>
      </p:pic>
      <p:pic>
        <p:nvPicPr>
          <p:cNvPr id="1027" name="Picture 3"/>
          <p:cNvPicPr>
            <a:picLocks noChangeAspect="1" noChangeArrowheads="1"/>
          </p:cNvPicPr>
          <p:nvPr/>
        </p:nvPicPr>
        <p:blipFill>
          <a:blip r:embed="rId2" cstate="print"/>
          <a:srcRect/>
          <a:stretch>
            <a:fillRect/>
          </a:stretch>
        </p:blipFill>
        <p:spPr bwMode="auto">
          <a:xfrm>
            <a:off x="5537200" y="3205164"/>
            <a:ext cx="1117600" cy="447675"/>
          </a:xfrm>
          <a:prstGeom prst="rect">
            <a:avLst/>
          </a:prstGeom>
          <a:noFill/>
          <a:ln w="9525">
            <a:noFill/>
            <a:miter lim="800000"/>
            <a:headEnd/>
            <a:tailEnd/>
          </a:ln>
        </p:spPr>
      </p:pic>
      <p:sp>
        <p:nvSpPr>
          <p:cNvPr id="7" name="Rounded Rectangle 6"/>
          <p:cNvSpPr/>
          <p:nvPr/>
        </p:nvSpPr>
        <p:spPr>
          <a:xfrm>
            <a:off x="2571726" y="3143248"/>
            <a:ext cx="1619261"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AU" sz="1400" dirty="0" smtClean="0"/>
              <a:t>Individuals</a:t>
            </a:r>
          </a:p>
          <a:p>
            <a:pPr algn="ctr">
              <a:buFont typeface="Arial" pitchFamily="34" charset="0"/>
              <a:buChar char="•"/>
            </a:pPr>
            <a:r>
              <a:rPr lang="en-AU" sz="1400" dirty="0" smtClean="0"/>
              <a:t>Groups</a:t>
            </a:r>
          </a:p>
          <a:p>
            <a:pPr algn="ctr">
              <a:buFont typeface="Arial" pitchFamily="34" charset="0"/>
              <a:buChar char="•"/>
            </a:pPr>
            <a:r>
              <a:rPr lang="en-AU" sz="1400" dirty="0" smtClean="0"/>
              <a:t>Populations</a:t>
            </a:r>
            <a:endParaRPr lang="en-AU" sz="1400" dirty="0"/>
          </a:p>
        </p:txBody>
      </p:sp>
      <p:sp>
        <p:nvSpPr>
          <p:cNvPr id="8" name="Right Arrow 7"/>
          <p:cNvSpPr/>
          <p:nvPr/>
        </p:nvSpPr>
        <p:spPr>
          <a:xfrm>
            <a:off x="4286237" y="3500438"/>
            <a:ext cx="571504" cy="2143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ounded Rectangle 8"/>
          <p:cNvSpPr/>
          <p:nvPr/>
        </p:nvSpPr>
        <p:spPr>
          <a:xfrm>
            <a:off x="4857742" y="3000372"/>
            <a:ext cx="2190765"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AU" sz="1100" dirty="0" smtClean="0"/>
              <a:t>Lifestyle/Behavioural</a:t>
            </a:r>
          </a:p>
          <a:p>
            <a:pPr algn="ctr">
              <a:buFont typeface="Arial" pitchFamily="34" charset="0"/>
              <a:buChar char="•"/>
            </a:pPr>
            <a:r>
              <a:rPr lang="en-AU" sz="1200" dirty="0" smtClean="0"/>
              <a:t>Preventative medical</a:t>
            </a:r>
          </a:p>
          <a:p>
            <a:pPr algn="ctr">
              <a:buFont typeface="Arial" pitchFamily="34" charset="0"/>
              <a:buChar char="•"/>
            </a:pPr>
            <a:r>
              <a:rPr lang="en-AU" sz="1200" dirty="0" smtClean="0"/>
              <a:t>Public Health</a:t>
            </a:r>
            <a:endParaRPr lang="en-AU" sz="1200" dirty="0"/>
          </a:p>
        </p:txBody>
      </p:sp>
      <p:sp>
        <p:nvSpPr>
          <p:cNvPr id="10" name="Rounded Rectangle 9"/>
          <p:cNvSpPr/>
          <p:nvPr/>
        </p:nvSpPr>
        <p:spPr>
          <a:xfrm>
            <a:off x="7048507" y="1714488"/>
            <a:ext cx="2095515"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Behavioural adaptations: changes to behaviour that will improve health</a:t>
            </a:r>
            <a:endParaRPr lang="en-AU" sz="1400" dirty="0"/>
          </a:p>
        </p:txBody>
      </p:sp>
      <p:sp>
        <p:nvSpPr>
          <p:cNvPr id="12" name="Rounded Rectangle 11"/>
          <p:cNvSpPr/>
          <p:nvPr/>
        </p:nvSpPr>
        <p:spPr>
          <a:xfrm>
            <a:off x="7143757" y="4214818"/>
            <a:ext cx="2000264" cy="15001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Environmental adaptations: Changes to the environment that promote health</a:t>
            </a:r>
            <a:endParaRPr lang="en-AU" sz="1400" dirty="0"/>
          </a:p>
        </p:txBody>
      </p:sp>
      <p:sp>
        <p:nvSpPr>
          <p:cNvPr id="14" name="Rounded Rectangle 13"/>
          <p:cNvSpPr/>
          <p:nvPr/>
        </p:nvSpPr>
        <p:spPr>
          <a:xfrm>
            <a:off x="9048771" y="3214686"/>
            <a:ext cx="1238259"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Better health and well-being</a:t>
            </a:r>
            <a:endParaRPr lang="en-AU" sz="1200" dirty="0"/>
          </a:p>
        </p:txBody>
      </p:sp>
      <p:sp>
        <p:nvSpPr>
          <p:cNvPr id="15" name="Rounded Rectangle 14"/>
          <p:cNvSpPr/>
          <p:nvPr/>
        </p:nvSpPr>
        <p:spPr>
          <a:xfrm>
            <a:off x="10668032" y="3286124"/>
            <a:ext cx="1143008" cy="642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Quality of life</a:t>
            </a:r>
            <a:endParaRPr lang="en-AU" sz="1400" dirty="0"/>
          </a:p>
        </p:txBody>
      </p:sp>
      <p:cxnSp>
        <p:nvCxnSpPr>
          <p:cNvPr id="18" name="Straight Arrow Connector 17"/>
          <p:cNvCxnSpPr/>
          <p:nvPr/>
        </p:nvCxnSpPr>
        <p:spPr>
          <a:xfrm flipV="1">
            <a:off x="6000749" y="2428868"/>
            <a:ext cx="952507"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6000749" y="4500570"/>
            <a:ext cx="952507"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9239272" y="2857496"/>
            <a:ext cx="285752" cy="2857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9274991" y="4250537"/>
            <a:ext cx="214314" cy="2857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10382280" y="3571876"/>
            <a:ext cx="190501"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0092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Lifestyle/behavioural approaches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1500175"/>
            <a:ext cx="10972800" cy="4625989"/>
          </a:xfrm>
        </p:spPr>
        <p:txBody>
          <a:bodyPr>
            <a:noAutofit/>
          </a:bodyPr>
          <a:lstStyle/>
          <a:p>
            <a:pPr>
              <a:buNone/>
            </a:pPr>
            <a:r>
              <a:rPr lang="en-AU" sz="1800" dirty="0" smtClean="0"/>
              <a:t>       </a:t>
            </a:r>
            <a:r>
              <a:rPr lang="en-AU" sz="2400" dirty="0" smtClean="0">
                <a:solidFill>
                  <a:schemeClr val="accent1"/>
                </a:solidFill>
              </a:rPr>
              <a:t>Lifestyle/behavioural approaches are concerned with individuals or groups whose behavioural or social situations place them at greater risk of developing unhealthy lifestyles.</a:t>
            </a:r>
          </a:p>
          <a:p>
            <a:pPr>
              <a:buNone/>
            </a:pPr>
            <a:r>
              <a:rPr lang="en-AU" sz="2400" dirty="0" smtClean="0"/>
              <a:t>	These approaches target smaller ‘at-risk’ groups within a population to change their behaviour. This is based on the theory that a change in behaviour of a small percentage of the whole population results in significantly more people changing behaviours.</a:t>
            </a:r>
          </a:p>
          <a:p>
            <a:pPr>
              <a:buNone/>
            </a:pPr>
            <a:r>
              <a:rPr lang="en-AU" sz="2400" dirty="0" smtClean="0"/>
              <a:t>	</a:t>
            </a:r>
            <a:r>
              <a:rPr lang="en-AU" sz="2400" dirty="0" smtClean="0">
                <a:solidFill>
                  <a:schemeClr val="accent1"/>
                </a:solidFill>
              </a:rPr>
              <a:t>Lifestyle/behavioural approaches are directed at improving the health of groups whose behaviours put their health at risk, such as people who smoke, have poor nutrition, are physically inactive or misuse substances. </a:t>
            </a:r>
            <a:r>
              <a:rPr lang="en-AU" sz="2400" dirty="0" smtClean="0"/>
              <a:t>These approaches use health education, social marketing, put their health at risk, such as people who smoke, have poor nutrition, are physically inactive or misuse substances. </a:t>
            </a:r>
            <a:endParaRPr lang="en-AU" sz="1800" dirty="0"/>
          </a:p>
        </p:txBody>
      </p:sp>
    </p:spTree>
    <p:extLst>
      <p:ext uri="{BB962C8B-B14F-4D97-AF65-F5344CB8AC3E}">
        <p14:creationId xmlns:p14="http://schemas.microsoft.com/office/powerpoint/2010/main" val="1098780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AU" b="1" dirty="0" smtClean="0"/>
              <a:t>self-help,             self-care</a:t>
            </a:r>
            <a:endParaRPr lang="en-AU" dirty="0"/>
          </a:p>
        </p:txBody>
      </p:sp>
      <p:sp>
        <p:nvSpPr>
          <p:cNvPr id="5" name="Content Placeholder 4"/>
          <p:cNvSpPr>
            <a:spLocks noGrp="1"/>
          </p:cNvSpPr>
          <p:nvPr>
            <p:ph sz="half" idx="1"/>
          </p:nvPr>
        </p:nvSpPr>
        <p:spPr/>
        <p:txBody>
          <a:bodyPr/>
          <a:lstStyle/>
          <a:p>
            <a:pPr>
              <a:buNone/>
            </a:pPr>
            <a:r>
              <a:rPr lang="en-AU" dirty="0" smtClean="0"/>
              <a:t>Self-help is the use of</a:t>
            </a:r>
          </a:p>
          <a:p>
            <a:pPr>
              <a:buNone/>
            </a:pPr>
            <a:r>
              <a:rPr lang="en-AU" dirty="0" smtClean="0"/>
              <a:t>strategies to manage one’s</a:t>
            </a:r>
          </a:p>
          <a:p>
            <a:pPr>
              <a:buNone/>
            </a:pPr>
            <a:r>
              <a:rPr lang="en-AU" dirty="0" smtClean="0"/>
              <a:t>own health problems</a:t>
            </a:r>
          </a:p>
          <a:p>
            <a:pPr>
              <a:buNone/>
            </a:pPr>
            <a:r>
              <a:rPr lang="en-AU" dirty="0" smtClean="0"/>
              <a:t>rather than seeking</a:t>
            </a:r>
          </a:p>
          <a:p>
            <a:pPr>
              <a:buNone/>
            </a:pPr>
            <a:r>
              <a:rPr lang="en-AU" dirty="0" smtClean="0"/>
              <a:t>professional help.</a:t>
            </a:r>
            <a:endParaRPr lang="en-AU" dirty="0"/>
          </a:p>
        </p:txBody>
      </p:sp>
      <p:sp>
        <p:nvSpPr>
          <p:cNvPr id="6" name="Content Placeholder 5"/>
          <p:cNvSpPr>
            <a:spLocks noGrp="1"/>
          </p:cNvSpPr>
          <p:nvPr>
            <p:ph sz="half" idx="2"/>
          </p:nvPr>
        </p:nvSpPr>
        <p:spPr/>
        <p:txBody>
          <a:bodyPr/>
          <a:lstStyle/>
          <a:p>
            <a:pPr>
              <a:buNone/>
            </a:pPr>
            <a:r>
              <a:rPr lang="en-AU" dirty="0" smtClean="0"/>
              <a:t>Self-care is caring for</a:t>
            </a:r>
          </a:p>
          <a:p>
            <a:pPr>
              <a:buNone/>
            </a:pPr>
            <a:r>
              <a:rPr lang="en-AU" dirty="0" smtClean="0"/>
              <a:t>oneself or a friend or</a:t>
            </a:r>
          </a:p>
          <a:p>
            <a:pPr>
              <a:buNone/>
            </a:pPr>
            <a:r>
              <a:rPr lang="en-AU" dirty="0" smtClean="0"/>
              <a:t>family member rather</a:t>
            </a:r>
          </a:p>
          <a:p>
            <a:pPr>
              <a:buNone/>
            </a:pPr>
            <a:r>
              <a:rPr lang="en-AU" dirty="0" smtClean="0"/>
              <a:t>than using the care</a:t>
            </a:r>
          </a:p>
          <a:p>
            <a:pPr>
              <a:buNone/>
            </a:pPr>
            <a:r>
              <a:rPr lang="en-AU" dirty="0" smtClean="0"/>
              <a:t>traditionally provided</a:t>
            </a:r>
          </a:p>
          <a:p>
            <a:pPr>
              <a:buNone/>
            </a:pPr>
            <a:r>
              <a:rPr lang="en-AU" dirty="0" smtClean="0"/>
              <a:t>by professional health</a:t>
            </a:r>
          </a:p>
          <a:p>
            <a:pPr>
              <a:buNone/>
            </a:pPr>
            <a:r>
              <a:rPr lang="en-AU" dirty="0" smtClean="0"/>
              <a:t>care providers.</a:t>
            </a:r>
            <a:endParaRPr lang="en-AU" dirty="0"/>
          </a:p>
        </p:txBody>
      </p:sp>
      <p:cxnSp>
        <p:nvCxnSpPr>
          <p:cNvPr id="8" name="Straight Connector 7"/>
          <p:cNvCxnSpPr/>
          <p:nvPr/>
        </p:nvCxnSpPr>
        <p:spPr>
          <a:xfrm rot="5400000">
            <a:off x="4214799" y="3500438"/>
            <a:ext cx="35719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627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AU" dirty="0" smtClean="0">
                <a:effectLst>
                  <a:outerShdw blurRad="38100" dist="38100" dir="2700000" algn="tl">
                    <a:srgbClr val="000000">
                      <a:alpha val="43137"/>
                    </a:srgbClr>
                  </a:outerShdw>
                </a:effectLst>
              </a:rPr>
              <a:t>Individual lifestyle approach</a:t>
            </a:r>
            <a:endParaRPr lang="en-AU" dirty="0">
              <a:effectLst>
                <a:outerShdw blurRad="38100" dist="38100" dir="2700000" algn="tl">
                  <a:srgbClr val="000000">
                    <a:alpha val="43137"/>
                  </a:srgbClr>
                </a:outerShdw>
              </a:effectLst>
            </a:endParaRPr>
          </a:p>
        </p:txBody>
      </p:sp>
      <p:sp>
        <p:nvSpPr>
          <p:cNvPr id="6" name="Content Placeholder 5"/>
          <p:cNvSpPr>
            <a:spLocks noGrp="1"/>
          </p:cNvSpPr>
          <p:nvPr>
            <p:ph idx="1"/>
          </p:nvPr>
        </p:nvSpPr>
        <p:spPr>
          <a:xfrm>
            <a:off x="609600" y="1600200"/>
            <a:ext cx="10972800" cy="4972072"/>
          </a:xfrm>
        </p:spPr>
        <p:txBody>
          <a:bodyPr>
            <a:noAutofit/>
          </a:bodyPr>
          <a:lstStyle/>
          <a:p>
            <a:pPr>
              <a:buNone/>
            </a:pPr>
            <a:r>
              <a:rPr lang="en-AU" sz="2400" dirty="0" smtClean="0">
                <a:solidFill>
                  <a:schemeClr val="accent1"/>
                </a:solidFill>
              </a:rPr>
              <a:t>      The individual lifestyle approach to health promotion is based on the principles that the major causes of morbidity and mortality within Australia are diseases resulting from poor lifestyle behaviour choices. </a:t>
            </a:r>
            <a:r>
              <a:rPr lang="en-AU" sz="2400" dirty="0" smtClean="0"/>
              <a:t>This approach tends to blame individuals for their poor health.</a:t>
            </a:r>
          </a:p>
          <a:p>
            <a:pPr>
              <a:buNone/>
            </a:pPr>
            <a:r>
              <a:rPr lang="en-AU" sz="2400" dirty="0" smtClean="0"/>
              <a:t>      It presumes that, with relevant information, people will change their actions and way of thinking to improve their health. </a:t>
            </a:r>
            <a:r>
              <a:rPr lang="en-AU" sz="2400" u="sng" dirty="0" smtClean="0"/>
              <a:t>However, the individual lifestyle approach to health promotion does not explain why people make unwise health choices in the first place and fails to recognise the factors that influence an individual’s behaviour, such as social, economic and environmental factors. </a:t>
            </a:r>
          </a:p>
          <a:p>
            <a:r>
              <a:rPr lang="en-AU" sz="2400" dirty="0" smtClean="0">
                <a:solidFill>
                  <a:schemeClr val="accent2"/>
                </a:solidFill>
              </a:rPr>
              <a:t>Smoking has been identified as one of the most significant causes of avoidable death and disease. </a:t>
            </a:r>
            <a:r>
              <a:rPr lang="en-AU" sz="2400" dirty="0" smtClean="0"/>
              <a:t>Describe some health promotion programs that have been developed to reduce the impact of smoking.</a:t>
            </a:r>
            <a:endParaRPr lang="en-AU" sz="2400" dirty="0"/>
          </a:p>
        </p:txBody>
      </p:sp>
    </p:spTree>
    <p:extLst>
      <p:ext uri="{BB962C8B-B14F-4D97-AF65-F5344CB8AC3E}">
        <p14:creationId xmlns:p14="http://schemas.microsoft.com/office/powerpoint/2010/main" val="2018689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smtClean="0">
                <a:effectLst>
                  <a:outerShdw blurRad="38100" dist="38100" dir="2700000" algn="tl">
                    <a:srgbClr val="000000">
                      <a:alpha val="43137"/>
                    </a:srgbClr>
                  </a:outerShdw>
                </a:effectLst>
              </a:rPr>
              <a:t>Socio-environmental approach</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71461" y="1357299"/>
            <a:ext cx="10972800" cy="5174130"/>
          </a:xfrm>
        </p:spPr>
        <p:txBody>
          <a:bodyPr>
            <a:noAutofit/>
          </a:bodyPr>
          <a:lstStyle/>
          <a:p>
            <a:pPr>
              <a:buNone/>
            </a:pPr>
            <a:r>
              <a:rPr lang="en-AU" sz="1800" dirty="0" smtClean="0"/>
              <a:t>       </a:t>
            </a:r>
            <a:r>
              <a:rPr lang="en-AU" sz="2400" dirty="0" smtClean="0"/>
              <a:t>The socio-environmental approach promotes health </a:t>
            </a:r>
            <a:r>
              <a:rPr lang="en-AU" sz="2400" u="sng" dirty="0" smtClean="0"/>
              <a:t>by addressing the social determinants of health, such as access to food, housing, income, employment, transport and education and factors such as addiction, social isolation and early life experiences.</a:t>
            </a:r>
          </a:p>
          <a:p>
            <a:pPr>
              <a:buNone/>
            </a:pPr>
            <a:r>
              <a:rPr lang="en-AU" sz="2400" dirty="0" smtClean="0">
                <a:solidFill>
                  <a:schemeClr val="accent1"/>
                </a:solidFill>
              </a:rPr>
              <a:t>  Health promotion actions commonly used in the socio-environmental approach include:</a:t>
            </a:r>
          </a:p>
          <a:p>
            <a:pPr>
              <a:buNone/>
            </a:pPr>
            <a:r>
              <a:rPr lang="en-AU" sz="2400" dirty="0" smtClean="0"/>
              <a:t>     </a:t>
            </a:r>
            <a:r>
              <a:rPr lang="en-AU" sz="2400" dirty="0" smtClean="0">
                <a:solidFill>
                  <a:schemeClr val="accent3">
                    <a:lumMod val="50000"/>
                  </a:schemeClr>
                </a:solidFill>
              </a:rPr>
              <a:t>• </a:t>
            </a:r>
            <a:r>
              <a:rPr lang="en-AU" sz="2400" u="sng" dirty="0" smtClean="0">
                <a:solidFill>
                  <a:schemeClr val="accent3">
                    <a:lumMod val="50000"/>
                  </a:schemeClr>
                </a:solidFill>
              </a:rPr>
              <a:t>creating environments that support health </a:t>
            </a:r>
            <a:r>
              <a:rPr lang="en-AU" sz="2400" dirty="0" smtClean="0">
                <a:solidFill>
                  <a:schemeClr val="accent3">
                    <a:lumMod val="50000"/>
                  </a:schemeClr>
                </a:solidFill>
              </a:rPr>
              <a:t>(for  example, a school providing trees and sheltered areas to protect students and staff from the Sun’s rays)</a:t>
            </a:r>
          </a:p>
          <a:p>
            <a:pPr>
              <a:buNone/>
            </a:pPr>
            <a:r>
              <a:rPr lang="en-AU" sz="2400" dirty="0" smtClean="0"/>
              <a:t>     </a:t>
            </a:r>
            <a:r>
              <a:rPr lang="en-AU" sz="2400" dirty="0" smtClean="0">
                <a:solidFill>
                  <a:schemeClr val="accent3">
                    <a:lumMod val="50000"/>
                  </a:schemeClr>
                </a:solidFill>
              </a:rPr>
              <a:t>• </a:t>
            </a:r>
            <a:r>
              <a:rPr lang="en-AU" sz="2400" u="sng" dirty="0" smtClean="0">
                <a:solidFill>
                  <a:schemeClr val="accent3">
                    <a:lumMod val="50000"/>
                  </a:schemeClr>
                </a:solidFill>
              </a:rPr>
              <a:t>working with communities to strengthen their</a:t>
            </a:r>
            <a:r>
              <a:rPr lang="en-AU" sz="2400" dirty="0" smtClean="0">
                <a:solidFill>
                  <a:schemeClr val="accent3">
                    <a:lumMod val="50000"/>
                  </a:schemeClr>
                </a:solidFill>
              </a:rPr>
              <a:t> </a:t>
            </a:r>
            <a:r>
              <a:rPr lang="en-AU" sz="2400" u="sng" dirty="0" smtClean="0">
                <a:solidFill>
                  <a:schemeClr val="accent3">
                    <a:lumMod val="50000"/>
                  </a:schemeClr>
                </a:solidFill>
              </a:rPr>
              <a:t>development</a:t>
            </a:r>
            <a:r>
              <a:rPr lang="en-AU" sz="2400" dirty="0" smtClean="0">
                <a:solidFill>
                  <a:schemeClr val="accent3">
                    <a:lumMod val="50000"/>
                  </a:schemeClr>
                </a:solidFill>
              </a:rPr>
              <a:t> (for example, a school developing a nutrition policy to promote healthy eating and  selling nutritious food in the canteen)</a:t>
            </a:r>
          </a:p>
          <a:p>
            <a:pPr>
              <a:buNone/>
            </a:pPr>
            <a:r>
              <a:rPr lang="en-AU" sz="2400" dirty="0" smtClean="0">
                <a:solidFill>
                  <a:schemeClr val="accent3">
                    <a:lumMod val="50000"/>
                  </a:schemeClr>
                </a:solidFill>
              </a:rPr>
              <a:t>    • </a:t>
            </a:r>
            <a:r>
              <a:rPr lang="en-AU" sz="2400" u="sng" dirty="0" smtClean="0">
                <a:solidFill>
                  <a:schemeClr val="accent3">
                    <a:lumMod val="50000"/>
                  </a:schemeClr>
                </a:solidFill>
              </a:rPr>
              <a:t>advocating for public policy </a:t>
            </a:r>
            <a:r>
              <a:rPr lang="en-AU" sz="2400" dirty="0" smtClean="0">
                <a:solidFill>
                  <a:schemeClr val="accent3">
                    <a:lumMod val="50000"/>
                  </a:schemeClr>
                </a:solidFill>
              </a:rPr>
              <a:t>(for example, a school  becoming a health promoting school).</a:t>
            </a:r>
            <a:endParaRPr lang="en-AU" sz="2400" dirty="0">
              <a:solidFill>
                <a:schemeClr val="accent3">
                  <a:lumMod val="50000"/>
                </a:schemeClr>
              </a:solidFill>
            </a:endParaRPr>
          </a:p>
        </p:txBody>
      </p:sp>
    </p:spTree>
    <p:extLst>
      <p:ext uri="{BB962C8B-B14F-4D97-AF65-F5344CB8AC3E}">
        <p14:creationId xmlns:p14="http://schemas.microsoft.com/office/powerpoint/2010/main" val="988889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txBox="1">
            <a:spLocks noChangeArrowheads="1"/>
          </p:cNvSpPr>
          <p:nvPr/>
        </p:nvSpPr>
        <p:spPr bwMode="auto">
          <a:xfrm>
            <a:off x="1" y="0"/>
            <a:ext cx="4762500" cy="1214438"/>
          </a:xfrm>
          <a:prstGeom prst="rect">
            <a:avLst/>
          </a:prstGeom>
          <a:blipFill dpi="0" rotWithShape="1">
            <a:blip r:embed="rId3">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38915" name="Rectangle 2"/>
          <p:cNvSpPr>
            <a:spLocks noGrp="1" noChangeArrowheads="1"/>
          </p:cNvSpPr>
          <p:nvPr>
            <p:ph idx="1"/>
          </p:nvPr>
        </p:nvSpPr>
        <p:spPr>
          <a:xfrm>
            <a:off x="239185" y="979488"/>
            <a:ext cx="4237567" cy="1949450"/>
          </a:xfrm>
          <a:solidFill>
            <a:srgbClr val="E7F4F5"/>
          </a:solidFill>
          <a:ln w="28575">
            <a:solidFill>
              <a:schemeClr val="tx1"/>
            </a:solidFill>
            <a:miter lim="800000"/>
            <a:headEnd/>
            <a:tailEnd/>
          </a:ln>
        </p:spPr>
        <p:txBody>
          <a:bodyPr>
            <a:normAutofit/>
          </a:bodyPr>
          <a:lstStyle/>
          <a:p>
            <a:pPr eaLnBrk="1" hangingPunct="1">
              <a:lnSpc>
                <a:spcPct val="80000"/>
              </a:lnSpc>
              <a:buFontTx/>
              <a:buNone/>
            </a:pPr>
            <a:r>
              <a:rPr lang="en-GB" altLang="en-US" sz="1800" b="1" smtClean="0">
                <a:cs typeface="Arial" charset="0"/>
              </a:rPr>
              <a:t>Health promotion needs/situation analysis</a:t>
            </a:r>
          </a:p>
          <a:p>
            <a:pPr eaLnBrk="1" hangingPunct="1">
              <a:lnSpc>
                <a:spcPct val="80000"/>
              </a:lnSpc>
            </a:pPr>
            <a:r>
              <a:rPr lang="en-GB" altLang="en-US" sz="1500" i="1" smtClean="0">
                <a:cs typeface="Arial" charset="0"/>
              </a:rPr>
              <a:t>Current situation?</a:t>
            </a:r>
          </a:p>
          <a:p>
            <a:pPr eaLnBrk="1" hangingPunct="1">
              <a:lnSpc>
                <a:spcPct val="80000"/>
              </a:lnSpc>
            </a:pPr>
            <a:r>
              <a:rPr lang="en-GB" altLang="en-US" sz="1500" i="1" smtClean="0">
                <a:cs typeface="Arial" charset="0"/>
              </a:rPr>
              <a:t>Health needs?</a:t>
            </a:r>
          </a:p>
          <a:p>
            <a:pPr eaLnBrk="1" hangingPunct="1">
              <a:lnSpc>
                <a:spcPct val="80000"/>
              </a:lnSpc>
            </a:pPr>
            <a:r>
              <a:rPr lang="en-GB" altLang="en-US" sz="1500" i="1" smtClean="0">
                <a:cs typeface="Arial" charset="0"/>
              </a:rPr>
              <a:t>Influences on health </a:t>
            </a:r>
          </a:p>
          <a:p>
            <a:pPr eaLnBrk="1" hangingPunct="1">
              <a:lnSpc>
                <a:spcPct val="80000"/>
              </a:lnSpc>
            </a:pPr>
            <a:r>
              <a:rPr lang="en-GB" altLang="en-US" sz="1500" i="1" smtClean="0">
                <a:cs typeface="Arial" charset="0"/>
              </a:rPr>
              <a:t>Influences on health actions?</a:t>
            </a:r>
          </a:p>
          <a:p>
            <a:pPr eaLnBrk="1" hangingPunct="1">
              <a:lnSpc>
                <a:spcPct val="80000"/>
              </a:lnSpc>
            </a:pPr>
            <a:r>
              <a:rPr lang="en-GB" altLang="en-US" sz="1500" i="1" smtClean="0">
                <a:cs typeface="Arial" charset="0"/>
              </a:rPr>
              <a:t>Target groups?</a:t>
            </a:r>
            <a:endParaRPr lang="en-US" altLang="en-US" sz="1500" i="1" smtClean="0">
              <a:cs typeface="Arial" charset="0"/>
            </a:endParaRPr>
          </a:p>
        </p:txBody>
      </p:sp>
      <p:sp>
        <p:nvSpPr>
          <p:cNvPr id="38916" name="Rectangle 3"/>
          <p:cNvSpPr>
            <a:spLocks noChangeArrowheads="1"/>
          </p:cNvSpPr>
          <p:nvPr/>
        </p:nvSpPr>
        <p:spPr bwMode="auto">
          <a:xfrm>
            <a:off x="7535334" y="260351"/>
            <a:ext cx="4415367" cy="2811463"/>
          </a:xfrm>
          <a:prstGeom prst="rect">
            <a:avLst/>
          </a:prstGeom>
          <a:solidFill>
            <a:srgbClr val="E7F4F5"/>
          </a:solidFill>
          <a:ln w="28575">
            <a:solidFill>
              <a:schemeClr val="tx1"/>
            </a:solidFill>
            <a:miter lim="800000"/>
            <a:headEnd/>
            <a:tailEnd/>
          </a:ln>
        </p:spPr>
        <p:txBody>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90000"/>
              </a:lnSpc>
              <a:buFontTx/>
              <a:buNone/>
            </a:pPr>
            <a:r>
              <a:rPr lang="en-GB" altLang="en-US" sz="1800" b="1">
                <a:cs typeface="Arial" charset="0"/>
              </a:rPr>
              <a:t>Define health promotion strategy</a:t>
            </a:r>
          </a:p>
          <a:p>
            <a:pPr eaLnBrk="1" hangingPunct="1">
              <a:lnSpc>
                <a:spcPct val="90000"/>
              </a:lnSpc>
            </a:pPr>
            <a:r>
              <a:rPr lang="en-GB" altLang="en-US" sz="1500" i="1">
                <a:cs typeface="Arial" charset="0"/>
              </a:rPr>
              <a:t>Mix of health education, service improvement and advocacy?</a:t>
            </a:r>
          </a:p>
          <a:p>
            <a:pPr eaLnBrk="1" hangingPunct="1">
              <a:lnSpc>
                <a:spcPct val="90000"/>
              </a:lnSpc>
            </a:pPr>
            <a:r>
              <a:rPr lang="en-GB" altLang="en-US" sz="1500" i="1">
                <a:cs typeface="Arial" charset="0"/>
              </a:rPr>
              <a:t>Health Education approach?</a:t>
            </a:r>
          </a:p>
          <a:p>
            <a:pPr eaLnBrk="1" hangingPunct="1">
              <a:lnSpc>
                <a:spcPct val="90000"/>
              </a:lnSpc>
            </a:pPr>
            <a:r>
              <a:rPr lang="en-GB" altLang="en-US" sz="1500" i="1">
                <a:cs typeface="Arial" charset="0"/>
              </a:rPr>
              <a:t>Methods?</a:t>
            </a:r>
          </a:p>
          <a:p>
            <a:pPr eaLnBrk="1" hangingPunct="1">
              <a:lnSpc>
                <a:spcPct val="90000"/>
              </a:lnSpc>
            </a:pPr>
            <a:r>
              <a:rPr lang="en-GB" altLang="en-US" sz="1500" i="1">
                <a:cs typeface="Arial" charset="0"/>
              </a:rPr>
              <a:t>Settings?</a:t>
            </a:r>
          </a:p>
          <a:p>
            <a:pPr eaLnBrk="1" hangingPunct="1">
              <a:lnSpc>
                <a:spcPct val="90000"/>
              </a:lnSpc>
            </a:pPr>
            <a:r>
              <a:rPr lang="en-GB" altLang="en-US" sz="1500" i="1">
                <a:cs typeface="Arial" charset="0"/>
              </a:rPr>
              <a:t>Persons/groups involved in delivery?</a:t>
            </a:r>
          </a:p>
          <a:p>
            <a:pPr eaLnBrk="1" hangingPunct="1">
              <a:lnSpc>
                <a:spcPct val="90000"/>
              </a:lnSpc>
            </a:pPr>
            <a:r>
              <a:rPr lang="en-GB" altLang="en-US" sz="1500" i="1">
                <a:cs typeface="Arial" charset="0"/>
              </a:rPr>
              <a:t>Timing?</a:t>
            </a:r>
          </a:p>
          <a:p>
            <a:pPr eaLnBrk="1" hangingPunct="1">
              <a:lnSpc>
                <a:spcPct val="90000"/>
              </a:lnSpc>
            </a:pPr>
            <a:r>
              <a:rPr lang="en-GB" altLang="en-US" sz="1500" i="1">
                <a:cs typeface="Arial" charset="0"/>
              </a:rPr>
              <a:t>Targets?</a:t>
            </a:r>
          </a:p>
          <a:p>
            <a:pPr eaLnBrk="1" hangingPunct="1">
              <a:lnSpc>
                <a:spcPct val="90000"/>
              </a:lnSpc>
            </a:pPr>
            <a:endParaRPr lang="en-US" altLang="en-US" sz="2000" i="1">
              <a:cs typeface="Arial" charset="0"/>
            </a:endParaRPr>
          </a:p>
        </p:txBody>
      </p:sp>
      <p:sp>
        <p:nvSpPr>
          <p:cNvPr id="38917" name="Rectangle 4"/>
          <p:cNvSpPr>
            <a:spLocks noChangeArrowheads="1"/>
          </p:cNvSpPr>
          <p:nvPr/>
        </p:nvSpPr>
        <p:spPr bwMode="auto">
          <a:xfrm>
            <a:off x="7727951" y="4365625"/>
            <a:ext cx="4224867" cy="1563688"/>
          </a:xfrm>
          <a:prstGeom prst="rect">
            <a:avLst/>
          </a:prstGeom>
          <a:solidFill>
            <a:srgbClr val="E7F4F5"/>
          </a:solidFill>
          <a:ln w="28575">
            <a:solidFill>
              <a:schemeClr val="tx1"/>
            </a:solidFill>
            <a:miter lim="800000"/>
            <a:headEnd/>
            <a:tailEnd/>
          </a:ln>
        </p:spPr>
        <p:txBody>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en-GB" altLang="en-US" sz="1800" b="1">
                <a:cs typeface="Arial" charset="0"/>
              </a:rPr>
              <a:t>Implement</a:t>
            </a:r>
          </a:p>
          <a:p>
            <a:pPr eaLnBrk="1" hangingPunct="1"/>
            <a:r>
              <a:rPr lang="en-GB" altLang="en-US" sz="1500" i="1">
                <a:cs typeface="Arial" charset="0"/>
              </a:rPr>
              <a:t>How to put it all together?</a:t>
            </a:r>
          </a:p>
          <a:p>
            <a:pPr eaLnBrk="1" hangingPunct="1"/>
            <a:r>
              <a:rPr lang="en-GB" altLang="en-US" sz="1500" i="1">
                <a:cs typeface="Arial" charset="0"/>
              </a:rPr>
              <a:t>How do we overcome barriers?</a:t>
            </a:r>
          </a:p>
          <a:p>
            <a:pPr eaLnBrk="1" hangingPunct="1"/>
            <a:r>
              <a:rPr lang="en-GB" altLang="en-US" sz="1500" i="1">
                <a:cs typeface="Arial" charset="0"/>
              </a:rPr>
              <a:t>How to monitor activities</a:t>
            </a:r>
            <a:r>
              <a:rPr lang="en-GB" altLang="en-US" sz="1500">
                <a:cs typeface="Arial" charset="0"/>
              </a:rPr>
              <a:t>?</a:t>
            </a:r>
            <a:endParaRPr lang="en-GB" altLang="en-US" sz="1500" i="1">
              <a:cs typeface="Arial" charset="0"/>
            </a:endParaRPr>
          </a:p>
        </p:txBody>
      </p:sp>
      <p:sp>
        <p:nvSpPr>
          <p:cNvPr id="38918" name="Rectangle 5"/>
          <p:cNvSpPr>
            <a:spLocks noChangeArrowheads="1"/>
          </p:cNvSpPr>
          <p:nvPr/>
        </p:nvSpPr>
        <p:spPr bwMode="auto">
          <a:xfrm>
            <a:off x="239185" y="4797426"/>
            <a:ext cx="3744383" cy="1774825"/>
          </a:xfrm>
          <a:prstGeom prst="rect">
            <a:avLst/>
          </a:prstGeom>
          <a:solidFill>
            <a:srgbClr val="E7F4F5"/>
          </a:solidFill>
          <a:ln w="28575">
            <a:solidFill>
              <a:schemeClr val="tx1"/>
            </a:solidFill>
            <a:miter lim="800000"/>
            <a:headEnd/>
            <a:tailEnd/>
          </a:ln>
        </p:spPr>
        <p:txBody>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en-GB" altLang="en-US" sz="1800" b="1">
                <a:cs typeface="Arial" charset="0"/>
              </a:rPr>
              <a:t>Evaluate, reflect, learn</a:t>
            </a:r>
          </a:p>
          <a:p>
            <a:pPr eaLnBrk="1" hangingPunct="1"/>
            <a:r>
              <a:rPr lang="en-GB" altLang="en-US" sz="1500" i="1">
                <a:cs typeface="Arial" charset="0"/>
              </a:rPr>
              <a:t>Were our targets achieved?</a:t>
            </a:r>
          </a:p>
          <a:p>
            <a:pPr eaLnBrk="1" hangingPunct="1"/>
            <a:r>
              <a:rPr lang="en-GB" altLang="en-US" sz="1500" i="1">
                <a:cs typeface="Arial" charset="0"/>
              </a:rPr>
              <a:t>What lessons were learnt?</a:t>
            </a:r>
          </a:p>
          <a:p>
            <a:pPr eaLnBrk="1" hangingPunct="1"/>
            <a:r>
              <a:rPr lang="en-GB" altLang="en-US" sz="1500" i="1">
                <a:cs typeface="Arial" charset="0"/>
              </a:rPr>
              <a:t>How can we make our programmes better?</a:t>
            </a:r>
          </a:p>
          <a:p>
            <a:pPr eaLnBrk="1" hangingPunct="1"/>
            <a:endParaRPr lang="en-GB" altLang="en-US" sz="1800" i="1">
              <a:cs typeface="Arial" charset="0"/>
            </a:endParaRPr>
          </a:p>
        </p:txBody>
      </p:sp>
      <p:sp>
        <p:nvSpPr>
          <p:cNvPr id="56326" name="AutoShape 6"/>
          <p:cNvSpPr>
            <a:spLocks noChangeArrowheads="1"/>
          </p:cNvSpPr>
          <p:nvPr/>
        </p:nvSpPr>
        <p:spPr bwMode="auto">
          <a:xfrm rot="-133870">
            <a:off x="4368800" y="2492375"/>
            <a:ext cx="2880784" cy="1366838"/>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1">
              <a:lumMod val="50000"/>
            </a:schemeClr>
          </a:solidFill>
          <a:ln w="12700">
            <a:solidFill>
              <a:schemeClr val="tx1"/>
            </a:solidFill>
            <a:miter lim="800000"/>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56327" name="AutoShape 7"/>
          <p:cNvSpPr>
            <a:spLocks noChangeArrowheads="1"/>
          </p:cNvSpPr>
          <p:nvPr/>
        </p:nvSpPr>
        <p:spPr bwMode="auto">
          <a:xfrm rot="10513710">
            <a:off x="4464051" y="4076701"/>
            <a:ext cx="2880783" cy="1585913"/>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1">
              <a:lumMod val="50000"/>
            </a:schemeClr>
          </a:solidFill>
          <a:ln w="12700">
            <a:solidFill>
              <a:schemeClr val="tx1"/>
            </a:solidFill>
            <a:miter lim="800000"/>
            <a:headEnd/>
            <a:tailEnd/>
          </a:ln>
          <a:effectLst/>
        </p:spPr>
        <p:txBody>
          <a:bodyPr wrap="none" anchor="ctr"/>
          <a:lstStyle/>
          <a:p>
            <a:pPr eaLnBrk="1" hangingPunct="1">
              <a:defRPr/>
            </a:pPr>
            <a:endParaRPr lang="en-GB">
              <a:latin typeface="Arial" panose="020B0604020202020204" pitchFamily="34" charset="0"/>
              <a:cs typeface="Arial" pitchFamily="34" charset="0"/>
            </a:endParaRPr>
          </a:p>
        </p:txBody>
      </p:sp>
      <p:sp>
        <p:nvSpPr>
          <p:cNvPr id="38921" name="Text Box 8"/>
          <p:cNvSpPr txBox="1">
            <a:spLocks noChangeArrowheads="1"/>
          </p:cNvSpPr>
          <p:nvPr/>
        </p:nvSpPr>
        <p:spPr bwMode="auto">
          <a:xfrm>
            <a:off x="4095752" y="3357563"/>
            <a:ext cx="33464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2400">
                <a:cs typeface="Arial" charset="0"/>
              </a:rPr>
              <a:t>Health Promotion Planning Cycle</a:t>
            </a:r>
            <a:endParaRPr lang="en-US" altLang="en-US" sz="2400">
              <a:cs typeface="Arial" charset="0"/>
            </a:endParaRPr>
          </a:p>
        </p:txBody>
      </p:sp>
    </p:spTree>
    <p:extLst>
      <p:ext uri="{BB962C8B-B14F-4D97-AF65-F5344CB8AC3E}">
        <p14:creationId xmlns:p14="http://schemas.microsoft.com/office/powerpoint/2010/main" val="99817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 y="0"/>
            <a:ext cx="4762500" cy="1214438"/>
          </a:xfrm>
          <a:prstGeom prst="rect">
            <a:avLst/>
          </a:prstGeom>
          <a:blipFill dpi="0" rotWithShape="1">
            <a:blip r:embed="rId2">
              <a:alphaModFix amt="35000"/>
            </a:blip>
            <a:srcRect/>
            <a:stretch>
              <a:fillRect/>
            </a:stretch>
          </a:blipFill>
          <a:ln w="9525">
            <a:noFill/>
            <a:miter lim="800000"/>
            <a:headEnd/>
            <a:tailEnd/>
          </a:ln>
          <a:effectLst/>
        </p:spPr>
        <p:txBody>
          <a:bodyPr anchor="ctr"/>
          <a:lstStyle/>
          <a:p>
            <a:pPr algn="ctr" eaLnBrk="1" hangingPunct="1">
              <a:defRPr/>
            </a:pP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r>
              <a:rPr lang="en-GB" sz="4000" kern="0" dirty="0">
                <a:solidFill>
                  <a:schemeClr val="tx2"/>
                </a:solidFill>
                <a:latin typeface="Arial" panose="020B0604020202020204" pitchFamily="34" charset="0"/>
                <a:ea typeface="+mj-ea"/>
                <a:cs typeface="Arial" pitchFamily="34" charset="0"/>
              </a:rPr>
              <a:t/>
            </a:r>
            <a:br>
              <a:rPr lang="en-GB" sz="4000" kern="0" dirty="0">
                <a:solidFill>
                  <a:schemeClr val="tx2"/>
                </a:solidFill>
                <a:latin typeface="Arial" panose="020B0604020202020204" pitchFamily="34" charset="0"/>
                <a:ea typeface="+mj-ea"/>
                <a:cs typeface="Arial" pitchFamily="34" charset="0"/>
              </a:rPr>
            </a:br>
            <a:endParaRPr lang="en-GB" sz="4000" kern="0" dirty="0">
              <a:solidFill>
                <a:schemeClr val="tx2"/>
              </a:solidFill>
              <a:latin typeface="Arial" panose="020B0604020202020204" pitchFamily="34" charset="0"/>
              <a:ea typeface="+mj-ea"/>
              <a:cs typeface="Arial" pitchFamily="34" charset="0"/>
            </a:endParaRPr>
          </a:p>
        </p:txBody>
      </p:sp>
      <p:sp>
        <p:nvSpPr>
          <p:cNvPr id="40963" name="Rectangle 2"/>
          <p:cNvSpPr>
            <a:spLocks noGrp="1" noChangeArrowheads="1"/>
          </p:cNvSpPr>
          <p:nvPr>
            <p:ph type="title"/>
          </p:nvPr>
        </p:nvSpPr>
        <p:spPr/>
        <p:txBody>
          <a:bodyPr>
            <a:normAutofit/>
          </a:bodyPr>
          <a:lstStyle/>
          <a:p>
            <a:pPr eaLnBrk="1" hangingPunct="1"/>
            <a:r>
              <a:rPr lang="en-GB" altLang="en-US" sz="3200" b="1" smtClean="0">
                <a:cs typeface="Arial" charset="0"/>
              </a:rPr>
              <a:t>The ten areas of competencies in public health identified by </a:t>
            </a:r>
            <a:br>
              <a:rPr lang="en-GB" altLang="en-US" sz="3200" b="1" smtClean="0">
                <a:cs typeface="Arial" charset="0"/>
              </a:rPr>
            </a:br>
            <a:r>
              <a:rPr lang="en-GB" altLang="en-US" sz="3200" b="1" smtClean="0">
                <a:cs typeface="Arial" charset="0"/>
              </a:rPr>
              <a:t>Faculty of Public Health</a:t>
            </a:r>
            <a:endParaRPr lang="en-US" altLang="en-US" sz="3200" b="1" smtClean="0">
              <a:cs typeface="Arial" charset="0"/>
            </a:endParaRPr>
          </a:p>
        </p:txBody>
      </p:sp>
      <p:sp>
        <p:nvSpPr>
          <p:cNvPr id="68611" name="Rectangle 3"/>
          <p:cNvSpPr>
            <a:spLocks noGrp="1" noChangeArrowheads="1"/>
          </p:cNvSpPr>
          <p:nvPr>
            <p:ph idx="1"/>
          </p:nvPr>
        </p:nvSpPr>
        <p:spPr>
          <a:xfrm>
            <a:off x="666751" y="1600200"/>
            <a:ext cx="11247967" cy="5257800"/>
          </a:xfrm>
        </p:spPr>
        <p:txBody>
          <a:bodyPr/>
          <a:lstStyle/>
          <a:p>
            <a:pPr eaLnBrk="1" hangingPunct="1">
              <a:lnSpc>
                <a:spcPct val="80000"/>
              </a:lnSpc>
              <a:buFontTx/>
              <a:buNone/>
              <a:defRPr/>
            </a:pPr>
            <a:endParaRPr lang="en-GB" sz="2200" dirty="0" smtClean="0">
              <a:solidFill>
                <a:schemeClr val="accent1">
                  <a:lumMod val="25000"/>
                </a:schemeClr>
              </a:solidFill>
              <a:cs typeface="Arial" pitchFamily="34" charset="0"/>
            </a:endParaRPr>
          </a:p>
          <a:p>
            <a:pPr eaLnBrk="1" hangingPunct="1">
              <a:buFontTx/>
              <a:buAutoNum type="arabicPeriod"/>
              <a:defRPr/>
            </a:pPr>
            <a:r>
              <a:rPr lang="en-GB" sz="2000" dirty="0" smtClean="0">
                <a:solidFill>
                  <a:schemeClr val="accent1">
                    <a:lumMod val="25000"/>
                  </a:schemeClr>
                </a:solidFill>
                <a:cs typeface="Arial" pitchFamily="34" charset="0"/>
              </a:rPr>
              <a:t>Surveillance and assessment of the population's health and wellbeing. </a:t>
            </a:r>
          </a:p>
          <a:p>
            <a:pPr eaLnBrk="1" hangingPunct="1">
              <a:buFontTx/>
              <a:buAutoNum type="arabicPeriod"/>
              <a:defRPr/>
            </a:pPr>
            <a:r>
              <a:rPr lang="en-GB" sz="2000" dirty="0" smtClean="0">
                <a:solidFill>
                  <a:schemeClr val="accent1">
                    <a:lumMod val="25000"/>
                  </a:schemeClr>
                </a:solidFill>
                <a:cs typeface="Arial" pitchFamily="34" charset="0"/>
              </a:rPr>
              <a:t>Promoting and protecting its health and wellbeing. </a:t>
            </a:r>
          </a:p>
          <a:p>
            <a:pPr eaLnBrk="1" hangingPunct="1">
              <a:buFontTx/>
              <a:buAutoNum type="arabicPeriod"/>
              <a:defRPr/>
            </a:pPr>
            <a:r>
              <a:rPr lang="en-GB" sz="2000" dirty="0" smtClean="0">
                <a:solidFill>
                  <a:schemeClr val="accent1">
                    <a:lumMod val="25000"/>
                  </a:schemeClr>
                </a:solidFill>
                <a:cs typeface="Arial" pitchFamily="34" charset="0"/>
              </a:rPr>
              <a:t>Developing quality and risk management within an evaluative culture. </a:t>
            </a:r>
          </a:p>
          <a:p>
            <a:pPr eaLnBrk="1" hangingPunct="1">
              <a:buFontTx/>
              <a:buAutoNum type="arabicPeriod"/>
              <a:defRPr/>
            </a:pPr>
            <a:r>
              <a:rPr lang="en-GB" sz="2000" dirty="0" smtClean="0">
                <a:solidFill>
                  <a:schemeClr val="accent1">
                    <a:lumMod val="25000"/>
                  </a:schemeClr>
                </a:solidFill>
                <a:cs typeface="Arial" pitchFamily="34" charset="0"/>
              </a:rPr>
              <a:t>Collaborative working for health. </a:t>
            </a:r>
          </a:p>
          <a:p>
            <a:pPr eaLnBrk="1" hangingPunct="1">
              <a:buFontTx/>
              <a:buAutoNum type="arabicPeriod"/>
              <a:defRPr/>
            </a:pPr>
            <a:r>
              <a:rPr lang="en-GB" sz="2000" dirty="0" smtClean="0">
                <a:solidFill>
                  <a:schemeClr val="accent1">
                    <a:lumMod val="25000"/>
                  </a:schemeClr>
                </a:solidFill>
                <a:cs typeface="Arial" pitchFamily="34" charset="0"/>
              </a:rPr>
              <a:t>Developing health programmes and services and reducing inequalities. </a:t>
            </a:r>
          </a:p>
          <a:p>
            <a:pPr eaLnBrk="1" hangingPunct="1">
              <a:buFontTx/>
              <a:buAutoNum type="arabicPeriod"/>
              <a:defRPr/>
            </a:pPr>
            <a:r>
              <a:rPr lang="en-GB" sz="2000" dirty="0" smtClean="0">
                <a:solidFill>
                  <a:schemeClr val="accent1">
                    <a:lumMod val="25000"/>
                  </a:schemeClr>
                </a:solidFill>
                <a:cs typeface="Arial" pitchFamily="34" charset="0"/>
              </a:rPr>
              <a:t>Policy and strategy development and implementation to improve health. </a:t>
            </a:r>
          </a:p>
          <a:p>
            <a:pPr eaLnBrk="1" hangingPunct="1">
              <a:buFontTx/>
              <a:buAutoNum type="arabicPeriod"/>
              <a:defRPr/>
            </a:pPr>
            <a:r>
              <a:rPr lang="en-GB" sz="2000" dirty="0" smtClean="0">
                <a:solidFill>
                  <a:schemeClr val="accent1">
                    <a:lumMod val="25000"/>
                  </a:schemeClr>
                </a:solidFill>
                <a:cs typeface="Arial" pitchFamily="34" charset="0"/>
              </a:rPr>
              <a:t>Working with – and for – communities to improve health and wellbeing. </a:t>
            </a:r>
          </a:p>
          <a:p>
            <a:pPr eaLnBrk="1" hangingPunct="1">
              <a:buFontTx/>
              <a:buAutoNum type="arabicPeriod"/>
              <a:defRPr/>
            </a:pPr>
            <a:r>
              <a:rPr lang="en-GB" sz="2000" dirty="0" smtClean="0">
                <a:solidFill>
                  <a:schemeClr val="accent1">
                    <a:lumMod val="25000"/>
                  </a:schemeClr>
                </a:solidFill>
                <a:cs typeface="Arial" pitchFamily="34" charset="0"/>
              </a:rPr>
              <a:t>Strategic leadership. </a:t>
            </a:r>
          </a:p>
          <a:p>
            <a:pPr eaLnBrk="1" hangingPunct="1">
              <a:buFontTx/>
              <a:buAutoNum type="arabicPeriod"/>
              <a:defRPr/>
            </a:pPr>
            <a:r>
              <a:rPr lang="en-GB" sz="2000" dirty="0" smtClean="0">
                <a:solidFill>
                  <a:schemeClr val="accent1">
                    <a:lumMod val="25000"/>
                  </a:schemeClr>
                </a:solidFill>
                <a:cs typeface="Arial" pitchFamily="34" charset="0"/>
              </a:rPr>
              <a:t>Research and development to improve health and wellbeing. </a:t>
            </a:r>
          </a:p>
          <a:p>
            <a:pPr eaLnBrk="1" hangingPunct="1">
              <a:buFontTx/>
              <a:buAutoNum type="arabicPeriod"/>
              <a:defRPr/>
            </a:pPr>
            <a:r>
              <a:rPr lang="en-GB" sz="2000" dirty="0" smtClean="0">
                <a:solidFill>
                  <a:schemeClr val="accent1">
                    <a:lumMod val="25000"/>
                  </a:schemeClr>
                </a:solidFill>
                <a:cs typeface="Arial" pitchFamily="34" charset="0"/>
              </a:rPr>
              <a:t> Ethically managing self, people and resources to improve  health/wellbeing.</a:t>
            </a:r>
            <a:endParaRPr lang="en-US" sz="2000" dirty="0" smtClean="0">
              <a:solidFill>
                <a:schemeClr val="accent1">
                  <a:lumMod val="25000"/>
                </a:schemeClr>
              </a:solidFill>
              <a:cs typeface="Arial" pitchFamily="34" charset="0"/>
            </a:endParaRPr>
          </a:p>
        </p:txBody>
      </p:sp>
    </p:spTree>
    <p:extLst>
      <p:ext uri="{BB962C8B-B14F-4D97-AF65-F5344CB8AC3E}">
        <p14:creationId xmlns:p14="http://schemas.microsoft.com/office/powerpoint/2010/main" val="873234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preventative medical approaches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1600200"/>
            <a:ext cx="10972800" cy="5043510"/>
          </a:xfrm>
        </p:spPr>
        <p:txBody>
          <a:bodyPr>
            <a:normAutofit/>
          </a:bodyPr>
          <a:lstStyle/>
          <a:p>
            <a:pPr>
              <a:buNone/>
            </a:pPr>
            <a:r>
              <a:rPr lang="en-AU" sz="2400" dirty="0" smtClean="0">
                <a:solidFill>
                  <a:schemeClr val="accent1"/>
                </a:solidFill>
              </a:rPr>
              <a:t>     </a:t>
            </a:r>
            <a:r>
              <a:rPr lang="en-AU" dirty="0" smtClean="0">
                <a:solidFill>
                  <a:schemeClr val="accent1"/>
                </a:solidFill>
              </a:rPr>
              <a:t>Preventative medical approaches are the traditional approaches of the health sector, which regards health as the absence of illness and disease. These approaches are directed at improving physiological risk factors; that is, those relating to the way living things function. </a:t>
            </a:r>
            <a:r>
              <a:rPr lang="en-AU" u="sng" dirty="0" smtClean="0">
                <a:solidFill>
                  <a:schemeClr val="accent1"/>
                </a:solidFill>
              </a:rPr>
              <a:t>Examples are high blood pressure and lack of immunisation</a:t>
            </a:r>
            <a:r>
              <a:rPr lang="en-AU" dirty="0" smtClean="0">
                <a:solidFill>
                  <a:schemeClr val="accent1"/>
                </a:solidFill>
              </a:rPr>
              <a:t>. These approaches also</a:t>
            </a:r>
          </a:p>
          <a:p>
            <a:pPr>
              <a:buNone/>
            </a:pPr>
            <a:r>
              <a:rPr lang="en-AU" dirty="0" smtClean="0">
                <a:solidFill>
                  <a:schemeClr val="accent1"/>
                </a:solidFill>
              </a:rPr>
              <a:t>   focus on the treatment and prevention of disease.</a:t>
            </a:r>
          </a:p>
          <a:p>
            <a:pPr>
              <a:buNone/>
            </a:pPr>
            <a:endParaRPr lang="en-AU" sz="2400" dirty="0" smtClean="0">
              <a:solidFill>
                <a:schemeClr val="accent1"/>
              </a:solidFill>
            </a:endParaRPr>
          </a:p>
          <a:p>
            <a:pPr>
              <a:buNone/>
            </a:pPr>
            <a:r>
              <a:rPr lang="en-AU" sz="2400" dirty="0" smtClean="0">
                <a:solidFill>
                  <a:schemeClr val="accent2"/>
                </a:solidFill>
              </a:rPr>
              <a:t>   </a:t>
            </a:r>
            <a:endParaRPr lang="en-AU" sz="2400" dirty="0">
              <a:solidFill>
                <a:schemeClr val="accent1"/>
              </a:solidFill>
            </a:endParaRPr>
          </a:p>
        </p:txBody>
      </p:sp>
    </p:spTree>
    <p:extLst>
      <p:ext uri="{BB962C8B-B14F-4D97-AF65-F5344CB8AC3E}">
        <p14:creationId xmlns:p14="http://schemas.microsoft.com/office/powerpoint/2010/main" val="3502381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P</a:t>
            </a:r>
            <a:r>
              <a:rPr lang="en-AU" b="1" dirty="0" smtClean="0">
                <a:effectLst>
                  <a:outerShdw blurRad="38100" dist="38100" dir="2700000" algn="tl">
                    <a:srgbClr val="000000">
                      <a:alpha val="43137"/>
                    </a:srgbClr>
                  </a:outerShdw>
                </a:effectLst>
              </a:rPr>
              <a:t>ublic </a:t>
            </a:r>
            <a:r>
              <a:rPr lang="en-AU" b="1" dirty="0" smtClean="0">
                <a:effectLst>
                  <a:outerShdw blurRad="38100" dist="38100" dir="2700000" algn="tl">
                    <a:srgbClr val="000000">
                      <a:alpha val="43137"/>
                    </a:srgbClr>
                  </a:outerShdw>
                </a:effectLst>
              </a:rPr>
              <a:t>health approaches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dirty="0" smtClean="0"/>
              <a:t>Public health approaches aim to provide the maximum benefit </a:t>
            </a:r>
          </a:p>
          <a:p>
            <a:pPr>
              <a:buNone/>
            </a:pPr>
            <a:r>
              <a:rPr lang="en-AU" dirty="0" smtClean="0"/>
              <a:t>for the largest number of people. They are concerned with</a:t>
            </a:r>
          </a:p>
          <a:p>
            <a:pPr>
              <a:buNone/>
            </a:pPr>
            <a:r>
              <a:rPr lang="en-AU" dirty="0" smtClean="0"/>
              <a:t> preventing disease or injury from occurring or reoccurring,</a:t>
            </a:r>
          </a:p>
          <a:p>
            <a:pPr>
              <a:buNone/>
            </a:pPr>
            <a:r>
              <a:rPr lang="en-AU" dirty="0" smtClean="0"/>
              <a:t> promoting health, and returning health to populations and </a:t>
            </a:r>
          </a:p>
          <a:p>
            <a:pPr>
              <a:buNone/>
            </a:pPr>
            <a:r>
              <a:rPr lang="en-AU" dirty="0" smtClean="0"/>
              <a:t>Communities following natural or man-made disasters. </a:t>
            </a:r>
          </a:p>
          <a:p>
            <a:pPr>
              <a:buNone/>
            </a:pPr>
            <a:endParaRPr lang="en-AU" sz="2400" dirty="0"/>
          </a:p>
          <a:p>
            <a:pPr>
              <a:buNone/>
            </a:pPr>
            <a:endParaRPr lang="en-AU" sz="2400" dirty="0" smtClean="0"/>
          </a:p>
          <a:p>
            <a:pPr>
              <a:buNone/>
            </a:pPr>
            <a:r>
              <a:rPr lang="en-AU" sz="2400" dirty="0" smtClean="0"/>
              <a:t>	</a:t>
            </a:r>
            <a:r>
              <a:rPr lang="en-AU" sz="2400" u="sng" dirty="0" smtClean="0">
                <a:solidFill>
                  <a:schemeClr val="accent2"/>
                </a:solidFill>
              </a:rPr>
              <a:t>Describe the key steps and settings for the public health approach.</a:t>
            </a:r>
            <a:endParaRPr lang="en-AU" sz="2400" u="sng" dirty="0">
              <a:solidFill>
                <a:schemeClr val="accent2"/>
              </a:solidFill>
            </a:endParaRPr>
          </a:p>
        </p:txBody>
      </p:sp>
    </p:spTree>
    <p:extLst>
      <p:ext uri="{BB962C8B-B14F-4D97-AF65-F5344CB8AC3E}">
        <p14:creationId xmlns:p14="http://schemas.microsoft.com/office/powerpoint/2010/main" val="1431827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TotalTime>
  <Words>1742</Words>
  <Application>Microsoft Office PowerPoint</Application>
  <PresentationFormat>Widescreen</PresentationFormat>
  <Paragraphs>250</Paragraphs>
  <Slides>26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Office Theme</vt:lpstr>
      <vt:lpstr>Health Promotion</vt:lpstr>
      <vt:lpstr>What is health promotion?</vt:lpstr>
      <vt:lpstr>Health Promotion</vt:lpstr>
      <vt:lpstr>Figure 3.1 Health promotion encompasses a range of activities</vt:lpstr>
      <vt:lpstr>Responsibility for health promotion</vt:lpstr>
      <vt:lpstr>Health promotion and the Ottawa Charter </vt:lpstr>
      <vt:lpstr>The charter provides a framework for the implementation of health promotion </vt:lpstr>
      <vt:lpstr>Ottawa Charter for Health Promotion</vt:lpstr>
      <vt:lpstr>Promoting health</vt:lpstr>
      <vt:lpstr>PowerPoint Presentation</vt:lpstr>
      <vt:lpstr>Advocacy</vt:lpstr>
      <vt:lpstr>Service Delivery</vt:lpstr>
      <vt:lpstr>Community groups/schools</vt:lpstr>
      <vt:lpstr>Non-government organisations</vt:lpstr>
      <vt:lpstr>Government</vt:lpstr>
      <vt:lpstr>International organisations</vt:lpstr>
      <vt:lpstr>Health promotion approaches and strategies</vt:lpstr>
      <vt:lpstr>Figure 3.4 A framework for health promotion</vt:lpstr>
      <vt:lpstr>Lifestyle/behavioural approaches</vt:lpstr>
      <vt:lpstr>self-help,             self-care</vt:lpstr>
      <vt:lpstr>Individual lifestyle approach</vt:lpstr>
      <vt:lpstr>Socio-environmental approach</vt:lpstr>
      <vt:lpstr>PowerPoint Presentation</vt:lpstr>
      <vt:lpstr>The ten areas of competencies in public health identified by  Faculty of Public Health</vt:lpstr>
      <vt:lpstr>preventative medical approaches</vt:lpstr>
      <vt:lpstr>Public health approaches</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Health Social Care</dc:title>
  <dc:creator>Karen Burton</dc:creator>
  <cp:lastModifiedBy>Karen Burton</cp:lastModifiedBy>
  <cp:revision>31</cp:revision>
  <dcterms:created xsi:type="dcterms:W3CDTF">2015-02-15T17:30:40Z</dcterms:created>
  <dcterms:modified xsi:type="dcterms:W3CDTF">2017-01-18T11:53:18Z</dcterms:modified>
</cp:coreProperties>
</file>