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6"/>
  </p:notesMasterIdLst>
  <p:sldIdLst>
    <p:sldId id="358" r:id="rId2"/>
    <p:sldId id="359" r:id="rId3"/>
    <p:sldId id="360" r:id="rId4"/>
    <p:sldId id="361" r:id="rId5"/>
    <p:sldId id="274" r:id="rId6"/>
    <p:sldId id="364" r:id="rId7"/>
    <p:sldId id="273" r:id="rId8"/>
    <p:sldId id="362" r:id="rId9"/>
    <p:sldId id="277" r:id="rId10"/>
    <p:sldId id="278" r:id="rId11"/>
    <p:sldId id="345" r:id="rId12"/>
    <p:sldId id="281" r:id="rId13"/>
    <p:sldId id="279" r:id="rId14"/>
    <p:sldId id="282" r:id="rId15"/>
    <p:sldId id="346" r:id="rId16"/>
    <p:sldId id="283" r:id="rId17"/>
    <p:sldId id="373" r:id="rId18"/>
    <p:sldId id="347" r:id="rId19"/>
    <p:sldId id="352" r:id="rId20"/>
    <p:sldId id="348" r:id="rId21"/>
    <p:sldId id="350" r:id="rId22"/>
    <p:sldId id="349" r:id="rId23"/>
    <p:sldId id="351" r:id="rId24"/>
    <p:sldId id="356" r:id="rId25"/>
    <p:sldId id="365" r:id="rId26"/>
    <p:sldId id="275" r:id="rId27"/>
    <p:sldId id="368" r:id="rId28"/>
    <p:sldId id="369" r:id="rId29"/>
    <p:sldId id="370" r:id="rId30"/>
    <p:sldId id="290" r:id="rId31"/>
    <p:sldId id="353" r:id="rId32"/>
    <p:sldId id="354" r:id="rId33"/>
    <p:sldId id="280" r:id="rId34"/>
    <p:sldId id="289" r:id="rId35"/>
    <p:sldId id="357" r:id="rId36"/>
    <p:sldId id="343" r:id="rId37"/>
    <p:sldId id="344" r:id="rId38"/>
    <p:sldId id="366" r:id="rId39"/>
    <p:sldId id="285" r:id="rId40"/>
    <p:sldId id="377" r:id="rId41"/>
    <p:sldId id="375" r:id="rId42"/>
    <p:sldId id="376" r:id="rId43"/>
    <p:sldId id="371" r:id="rId44"/>
    <p:sldId id="372"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DDCF77-15B4-49CA-BDF4-CA339534A9AE}" v="22" dt="2023-09-19T14:35:58.9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B6DDCF77-15B4-49CA-BDF4-CA339534A9AE}"/>
    <pc:docChg chg="custSel addSld delSld modSld">
      <pc:chgData name="Ross Phillips" userId="c604230b-847d-4cb1-9e23-f810d4c0fde1" providerId="ADAL" clId="{B6DDCF77-15B4-49CA-BDF4-CA339534A9AE}" dt="2023-09-19T14:37:29.135" v="211" actId="47"/>
      <pc:docMkLst>
        <pc:docMk/>
      </pc:docMkLst>
      <pc:sldChg chg="del">
        <pc:chgData name="Ross Phillips" userId="c604230b-847d-4cb1-9e23-f810d4c0fde1" providerId="ADAL" clId="{B6DDCF77-15B4-49CA-BDF4-CA339534A9AE}" dt="2023-09-19T14:20:30.162" v="1" actId="47"/>
        <pc:sldMkLst>
          <pc:docMk/>
          <pc:sldMk cId="2036330400" sldId="288"/>
        </pc:sldMkLst>
      </pc:sldChg>
      <pc:sldChg chg="del">
        <pc:chgData name="Ross Phillips" userId="c604230b-847d-4cb1-9e23-f810d4c0fde1" providerId="ADAL" clId="{B6DDCF77-15B4-49CA-BDF4-CA339534A9AE}" dt="2023-09-19T14:20:31.153" v="2" actId="47"/>
        <pc:sldMkLst>
          <pc:docMk/>
          <pc:sldMk cId="1300106329" sldId="304"/>
        </pc:sldMkLst>
      </pc:sldChg>
      <pc:sldChg chg="del">
        <pc:chgData name="Ross Phillips" userId="c604230b-847d-4cb1-9e23-f810d4c0fde1" providerId="ADAL" clId="{B6DDCF77-15B4-49CA-BDF4-CA339534A9AE}" dt="2023-09-19T14:20:32.239" v="3" actId="47"/>
        <pc:sldMkLst>
          <pc:docMk/>
          <pc:sldMk cId="1067295544" sldId="305"/>
        </pc:sldMkLst>
      </pc:sldChg>
      <pc:sldChg chg="del">
        <pc:chgData name="Ross Phillips" userId="c604230b-847d-4cb1-9e23-f810d4c0fde1" providerId="ADAL" clId="{B6DDCF77-15B4-49CA-BDF4-CA339534A9AE}" dt="2023-09-19T14:20:28.936" v="0" actId="47"/>
        <pc:sldMkLst>
          <pc:docMk/>
          <pc:sldMk cId="3766010631" sldId="367"/>
        </pc:sldMkLst>
      </pc:sldChg>
      <pc:sldChg chg="del">
        <pc:chgData name="Ross Phillips" userId="c604230b-847d-4cb1-9e23-f810d4c0fde1" providerId="ADAL" clId="{B6DDCF77-15B4-49CA-BDF4-CA339534A9AE}" dt="2023-09-19T14:37:29.135" v="211" actId="47"/>
        <pc:sldMkLst>
          <pc:docMk/>
          <pc:sldMk cId="155742698" sldId="374"/>
        </pc:sldMkLst>
      </pc:sldChg>
      <pc:sldChg chg="addSp delSp modSp new mod modNotesTx">
        <pc:chgData name="Ross Phillips" userId="c604230b-847d-4cb1-9e23-f810d4c0fde1" providerId="ADAL" clId="{B6DDCF77-15B4-49CA-BDF4-CA339534A9AE}" dt="2023-09-19T14:36:32.223" v="199" actId="255"/>
        <pc:sldMkLst>
          <pc:docMk/>
          <pc:sldMk cId="3477085899" sldId="375"/>
        </pc:sldMkLst>
        <pc:spChg chg="mod">
          <ac:chgData name="Ross Phillips" userId="c604230b-847d-4cb1-9e23-f810d4c0fde1" providerId="ADAL" clId="{B6DDCF77-15B4-49CA-BDF4-CA339534A9AE}" dt="2023-09-19T14:21:13.770" v="24" actId="20577"/>
          <ac:spMkLst>
            <pc:docMk/>
            <pc:sldMk cId="3477085899" sldId="375"/>
            <ac:spMk id="2" creationId="{91659DC4-2CD1-01A4-0C3D-CFBCDB7B702B}"/>
          </ac:spMkLst>
        </pc:spChg>
        <pc:spChg chg="mod">
          <ac:chgData name="Ross Phillips" userId="c604230b-847d-4cb1-9e23-f810d4c0fde1" providerId="ADAL" clId="{B6DDCF77-15B4-49CA-BDF4-CA339534A9AE}" dt="2023-09-19T14:35:41.582" v="173" actId="27636"/>
          <ac:spMkLst>
            <pc:docMk/>
            <pc:sldMk cId="3477085899" sldId="375"/>
            <ac:spMk id="3" creationId="{9C4060CF-0F1B-AE9B-D21A-6024E25E962B}"/>
          </ac:spMkLst>
        </pc:spChg>
        <pc:spChg chg="mod">
          <ac:chgData name="Ross Phillips" userId="c604230b-847d-4cb1-9e23-f810d4c0fde1" providerId="ADAL" clId="{B6DDCF77-15B4-49CA-BDF4-CA339534A9AE}" dt="2023-09-19T14:36:32.223" v="199" actId="255"/>
          <ac:spMkLst>
            <pc:docMk/>
            <pc:sldMk cId="3477085899" sldId="375"/>
            <ac:spMk id="4" creationId="{27344DB2-1422-5C7C-269B-8A29618D5C3D}"/>
          </ac:spMkLst>
        </pc:spChg>
        <pc:spChg chg="add del">
          <ac:chgData name="Ross Phillips" userId="c604230b-847d-4cb1-9e23-f810d4c0fde1" providerId="ADAL" clId="{B6DDCF77-15B4-49CA-BDF4-CA339534A9AE}" dt="2023-09-19T14:35:01.135" v="162"/>
          <ac:spMkLst>
            <pc:docMk/>
            <pc:sldMk cId="3477085899" sldId="375"/>
            <ac:spMk id="5" creationId="{7598984D-D20A-B3BE-55FD-054E1D7E715C}"/>
          </ac:spMkLst>
        </pc:spChg>
        <pc:spChg chg="add del">
          <ac:chgData name="Ross Phillips" userId="c604230b-847d-4cb1-9e23-f810d4c0fde1" providerId="ADAL" clId="{B6DDCF77-15B4-49CA-BDF4-CA339534A9AE}" dt="2023-09-19T14:35:19.466" v="166"/>
          <ac:spMkLst>
            <pc:docMk/>
            <pc:sldMk cId="3477085899" sldId="375"/>
            <ac:spMk id="6" creationId="{5A37C052-AC95-419C-AA39-CB7C0AF5219C}"/>
          </ac:spMkLst>
        </pc:spChg>
        <pc:picChg chg="add mod">
          <ac:chgData name="Ross Phillips" userId="c604230b-847d-4cb1-9e23-f810d4c0fde1" providerId="ADAL" clId="{B6DDCF77-15B4-49CA-BDF4-CA339534A9AE}" dt="2023-09-19T14:24:36.845" v="78" actId="1076"/>
          <ac:picMkLst>
            <pc:docMk/>
            <pc:sldMk cId="3477085899" sldId="375"/>
            <ac:picMk id="1026" creationId="{2CA6FDA3-425F-E238-4BB4-003967F03CE3}"/>
          </ac:picMkLst>
        </pc:picChg>
      </pc:sldChg>
      <pc:sldChg chg="modSp add mod">
        <pc:chgData name="Ross Phillips" userId="c604230b-847d-4cb1-9e23-f810d4c0fde1" providerId="ADAL" clId="{B6DDCF77-15B4-49CA-BDF4-CA339534A9AE}" dt="2023-09-19T14:37:06.900" v="210" actId="255"/>
        <pc:sldMkLst>
          <pc:docMk/>
          <pc:sldMk cId="429720382" sldId="376"/>
        </pc:sldMkLst>
        <pc:spChg chg="mod">
          <ac:chgData name="Ross Phillips" userId="c604230b-847d-4cb1-9e23-f810d4c0fde1" providerId="ADAL" clId="{B6DDCF77-15B4-49CA-BDF4-CA339534A9AE}" dt="2023-09-19T14:36:43.906" v="206" actId="27636"/>
          <ac:spMkLst>
            <pc:docMk/>
            <pc:sldMk cId="429720382" sldId="376"/>
            <ac:spMk id="3" creationId="{9C4060CF-0F1B-AE9B-D21A-6024E25E962B}"/>
          </ac:spMkLst>
        </pc:spChg>
        <pc:spChg chg="mod">
          <ac:chgData name="Ross Phillips" userId="c604230b-847d-4cb1-9e23-f810d4c0fde1" providerId="ADAL" clId="{B6DDCF77-15B4-49CA-BDF4-CA339534A9AE}" dt="2023-09-19T14:37:06.900" v="210" actId="255"/>
          <ac:spMkLst>
            <pc:docMk/>
            <pc:sldMk cId="429720382" sldId="376"/>
            <ac:spMk id="4" creationId="{27344DB2-1422-5C7C-269B-8A29618D5C3D}"/>
          </ac:spMkLst>
        </pc:spChg>
      </pc:sldChg>
      <pc:sldChg chg="addSp modSp new mod modAnim">
        <pc:chgData name="Ross Phillips" userId="c604230b-847d-4cb1-9e23-f810d4c0fde1" providerId="ADAL" clId="{B6DDCF77-15B4-49CA-BDF4-CA339534A9AE}" dt="2023-09-19T14:33:46.631" v="153" actId="1076"/>
        <pc:sldMkLst>
          <pc:docMk/>
          <pc:sldMk cId="1675922942" sldId="377"/>
        </pc:sldMkLst>
        <pc:spChg chg="mod">
          <ac:chgData name="Ross Phillips" userId="c604230b-847d-4cb1-9e23-f810d4c0fde1" providerId="ADAL" clId="{B6DDCF77-15B4-49CA-BDF4-CA339534A9AE}" dt="2023-09-19T14:33:42.312" v="152" actId="20577"/>
          <ac:spMkLst>
            <pc:docMk/>
            <pc:sldMk cId="1675922942" sldId="377"/>
            <ac:spMk id="2" creationId="{4B8BC85D-117A-3E80-7F7D-C1139D4E0780}"/>
          </ac:spMkLst>
        </pc:spChg>
        <pc:picChg chg="add mod">
          <ac:chgData name="Ross Phillips" userId="c604230b-847d-4cb1-9e23-f810d4c0fde1" providerId="ADAL" clId="{B6DDCF77-15B4-49CA-BDF4-CA339534A9AE}" dt="2023-09-19T14:33:46.631" v="153" actId="1076"/>
          <ac:picMkLst>
            <pc:docMk/>
            <pc:sldMk cId="1675922942" sldId="377"/>
            <ac:picMk id="3" creationId="{4D9132AF-2A15-E335-4C13-9C298D932D1D}"/>
          </ac:picMkLst>
        </pc:picChg>
      </pc:sldChg>
    </pc:docChg>
  </pc:docChgLst>
  <pc:docChgLst>
    <pc:chgData name="Ross Phillips" userId="c604230b-847d-4cb1-9e23-f810d4c0fde1" providerId="ADAL" clId="{88E0D28E-42ED-41BC-BE8E-779DE6C473C8}"/>
    <pc:docChg chg="custSel addSld modSld">
      <pc:chgData name="Ross Phillips" userId="c604230b-847d-4cb1-9e23-f810d4c0fde1" providerId="ADAL" clId="{88E0D28E-42ED-41BC-BE8E-779DE6C473C8}" dt="2022-10-18T11:01:23.546" v="5" actId="1076"/>
      <pc:docMkLst>
        <pc:docMk/>
      </pc:docMkLst>
      <pc:sldChg chg="modSp mod">
        <pc:chgData name="Ross Phillips" userId="c604230b-847d-4cb1-9e23-f810d4c0fde1" providerId="ADAL" clId="{88E0D28E-42ED-41BC-BE8E-779DE6C473C8}" dt="2022-10-18T09:15:15.361" v="0" actId="2711"/>
        <pc:sldMkLst>
          <pc:docMk/>
          <pc:sldMk cId="1468134942" sldId="346"/>
        </pc:sldMkLst>
        <pc:spChg chg="mod">
          <ac:chgData name="Ross Phillips" userId="c604230b-847d-4cb1-9e23-f810d4c0fde1" providerId="ADAL" clId="{88E0D28E-42ED-41BC-BE8E-779DE6C473C8}" dt="2022-10-18T09:15:15.361" v="0" actId="2711"/>
          <ac:spMkLst>
            <pc:docMk/>
            <pc:sldMk cId="1468134942" sldId="346"/>
            <ac:spMk id="4" creationId="{00000000-0000-0000-0000-000000000000}"/>
          </ac:spMkLst>
        </pc:spChg>
      </pc:sldChg>
      <pc:sldChg chg="addSp delSp modSp new mod modClrScheme chgLayout">
        <pc:chgData name="Ross Phillips" userId="c604230b-847d-4cb1-9e23-f810d4c0fde1" providerId="ADAL" clId="{88E0D28E-42ED-41BC-BE8E-779DE6C473C8}" dt="2022-10-18T11:01:23.546" v="5" actId="1076"/>
        <pc:sldMkLst>
          <pc:docMk/>
          <pc:sldMk cId="155742698" sldId="374"/>
        </pc:sldMkLst>
        <pc:spChg chg="mod ord">
          <ac:chgData name="Ross Phillips" userId="c604230b-847d-4cb1-9e23-f810d4c0fde1" providerId="ADAL" clId="{88E0D28E-42ED-41BC-BE8E-779DE6C473C8}" dt="2022-10-18T11:01:23.546" v="5" actId="1076"/>
          <ac:spMkLst>
            <pc:docMk/>
            <pc:sldMk cId="155742698" sldId="374"/>
            <ac:spMk id="2" creationId="{BB9DDD5D-1602-6353-F3FA-4DE0A13DE83D}"/>
          </ac:spMkLst>
        </pc:spChg>
        <pc:spChg chg="del mod ord">
          <ac:chgData name="Ross Phillips" userId="c604230b-847d-4cb1-9e23-f810d4c0fde1" providerId="ADAL" clId="{88E0D28E-42ED-41BC-BE8E-779DE6C473C8}" dt="2022-10-18T11:01:21.062" v="4" actId="700"/>
          <ac:spMkLst>
            <pc:docMk/>
            <pc:sldMk cId="155742698" sldId="374"/>
            <ac:spMk id="3" creationId="{8D64C844-51A1-F92C-4C83-F503A8E36375}"/>
          </ac:spMkLst>
        </pc:spChg>
        <pc:spChg chg="add mod ord">
          <ac:chgData name="Ross Phillips" userId="c604230b-847d-4cb1-9e23-f810d4c0fde1" providerId="ADAL" clId="{88E0D28E-42ED-41BC-BE8E-779DE6C473C8}" dt="2022-10-18T11:01:21.062" v="4" actId="700"/>
          <ac:spMkLst>
            <pc:docMk/>
            <pc:sldMk cId="155742698" sldId="374"/>
            <ac:spMk id="4" creationId="{F3C0B7FF-A797-C47E-3DDD-B61AC000B29E}"/>
          </ac:spMkLst>
        </pc:spChg>
      </pc:sldChg>
    </pc:docChg>
  </pc:docChgLst>
  <pc:docChgLst>
    <pc:chgData name="Marion Phillips" userId="S::marion.phillips@uwtsd.ac.uk::ceb937aa-b9c3-4941-91d8-fdd18470a62e" providerId="AD" clId="Web-{391AA7A3-F121-313F-D8C3-D4D4DE803BEE}"/>
    <pc:docChg chg="sldOrd">
      <pc:chgData name="Marion Phillips" userId="S::marion.phillips@uwtsd.ac.uk::ceb937aa-b9c3-4941-91d8-fdd18470a62e" providerId="AD" clId="Web-{391AA7A3-F121-313F-D8C3-D4D4DE803BEE}" dt="2022-10-18T07:36:41.838" v="1"/>
      <pc:docMkLst>
        <pc:docMk/>
      </pc:docMkLst>
      <pc:sldChg chg="ord">
        <pc:chgData name="Marion Phillips" userId="S::marion.phillips@uwtsd.ac.uk::ceb937aa-b9c3-4941-91d8-fdd18470a62e" providerId="AD" clId="Web-{391AA7A3-F121-313F-D8C3-D4D4DE803BEE}" dt="2022-10-18T07:36:41.838" v="1"/>
        <pc:sldMkLst>
          <pc:docMk/>
          <pc:sldMk cId="1067295544" sldId="305"/>
        </pc:sldMkLst>
      </pc:sldChg>
    </pc:docChg>
  </pc:docChgLst>
  <pc:docChgLst>
    <pc:chgData name="Ross Phillips" userId="c604230b-847d-4cb1-9e23-f810d4c0fde1" providerId="ADAL" clId="{BA407E8A-1616-45AA-A953-4AF94160769E}"/>
    <pc:docChg chg="modSld">
      <pc:chgData name="Ross Phillips" userId="c604230b-847d-4cb1-9e23-f810d4c0fde1" providerId="ADAL" clId="{BA407E8A-1616-45AA-A953-4AF94160769E}" dt="2023-08-14T11:06:42.767" v="4" actId="729"/>
      <pc:docMkLst>
        <pc:docMk/>
      </pc:docMkLst>
      <pc:sldChg chg="mod modShow">
        <pc:chgData name="Ross Phillips" userId="c604230b-847d-4cb1-9e23-f810d4c0fde1" providerId="ADAL" clId="{BA407E8A-1616-45AA-A953-4AF94160769E}" dt="2023-08-14T11:06:16.923" v="1" actId="729"/>
        <pc:sldMkLst>
          <pc:docMk/>
          <pc:sldMk cId="2036330400" sldId="288"/>
        </pc:sldMkLst>
      </pc:sldChg>
      <pc:sldChg chg="mod modShow">
        <pc:chgData name="Ross Phillips" userId="c604230b-847d-4cb1-9e23-f810d4c0fde1" providerId="ADAL" clId="{BA407E8A-1616-45AA-A953-4AF94160769E}" dt="2023-08-14T11:06:20.312" v="2" actId="729"/>
        <pc:sldMkLst>
          <pc:docMk/>
          <pc:sldMk cId="1300106329" sldId="304"/>
        </pc:sldMkLst>
      </pc:sldChg>
      <pc:sldChg chg="mod modShow">
        <pc:chgData name="Ross Phillips" userId="c604230b-847d-4cb1-9e23-f810d4c0fde1" providerId="ADAL" clId="{BA407E8A-1616-45AA-A953-4AF94160769E}" dt="2023-08-14T11:06:28.720" v="3" actId="729"/>
        <pc:sldMkLst>
          <pc:docMk/>
          <pc:sldMk cId="1067295544" sldId="305"/>
        </pc:sldMkLst>
      </pc:sldChg>
      <pc:sldChg chg="mod modShow">
        <pc:chgData name="Ross Phillips" userId="c604230b-847d-4cb1-9e23-f810d4c0fde1" providerId="ADAL" clId="{BA407E8A-1616-45AA-A953-4AF94160769E}" dt="2023-08-14T11:06:14.548" v="0" actId="729"/>
        <pc:sldMkLst>
          <pc:docMk/>
          <pc:sldMk cId="3766010631" sldId="367"/>
        </pc:sldMkLst>
      </pc:sldChg>
      <pc:sldChg chg="mod modShow">
        <pc:chgData name="Ross Phillips" userId="c604230b-847d-4cb1-9e23-f810d4c0fde1" providerId="ADAL" clId="{BA407E8A-1616-45AA-A953-4AF94160769E}" dt="2023-08-14T11:06:42.767" v="4" actId="729"/>
        <pc:sldMkLst>
          <pc:docMk/>
          <pc:sldMk cId="155742698" sldId="3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6A78E5-6F37-49B1-812A-32B7D452684E}" type="datetimeFigureOut">
              <a:rPr lang="en-GB" smtClean="0"/>
              <a:t>19/09/2023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2AD49B-CC6F-4A37-864A-2BE8FBFFA4D6}" type="slidenum">
              <a:rPr lang="en-GB" smtClean="0"/>
              <a:t>‹#›</a:t>
            </a:fld>
            <a:endParaRPr lang="en-GB"/>
          </a:p>
        </p:txBody>
      </p:sp>
    </p:spTree>
    <p:extLst>
      <p:ext uri="{BB962C8B-B14F-4D97-AF65-F5344CB8AC3E}">
        <p14:creationId xmlns:p14="http://schemas.microsoft.com/office/powerpoint/2010/main" val="2034894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C72AD49B-CC6F-4A37-864A-2BE8FBFFA4D6}" type="slidenum">
              <a:rPr lang="en-GB" smtClean="0"/>
              <a:t>1</a:t>
            </a:fld>
            <a:endParaRPr lang="en-GB"/>
          </a:p>
        </p:txBody>
      </p:sp>
    </p:spTree>
    <p:extLst>
      <p:ext uri="{BB962C8B-B14F-4D97-AF65-F5344CB8AC3E}">
        <p14:creationId xmlns:p14="http://schemas.microsoft.com/office/powerpoint/2010/main" val="36087616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F038BD-EA86-4804-8969-C6A4E8EB8FFF}" type="slidenum">
              <a:rPr lang="en-GB" smtClean="0"/>
              <a:t>5</a:t>
            </a:fld>
            <a:endParaRPr lang="en-GB"/>
          </a:p>
        </p:txBody>
      </p:sp>
    </p:spTree>
    <p:extLst>
      <p:ext uri="{BB962C8B-B14F-4D97-AF65-F5344CB8AC3E}">
        <p14:creationId xmlns:p14="http://schemas.microsoft.com/office/powerpoint/2010/main" val="4234537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F038BD-EA86-4804-8969-C6A4E8EB8FFF}" type="slidenum">
              <a:rPr lang="en-GB" smtClean="0"/>
              <a:t>7</a:t>
            </a:fld>
            <a:endParaRPr lang="en-GB"/>
          </a:p>
        </p:txBody>
      </p:sp>
    </p:spTree>
    <p:extLst>
      <p:ext uri="{BB962C8B-B14F-4D97-AF65-F5344CB8AC3E}">
        <p14:creationId xmlns:p14="http://schemas.microsoft.com/office/powerpoint/2010/main" val="2861568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C72AD49B-CC6F-4A37-864A-2BE8FBFFA4D6}" type="slidenum">
              <a:rPr lang="en-GB" smtClean="0"/>
              <a:t>9</a:t>
            </a:fld>
            <a:endParaRPr lang="en-GB"/>
          </a:p>
        </p:txBody>
      </p:sp>
    </p:spTree>
    <p:extLst>
      <p:ext uri="{BB962C8B-B14F-4D97-AF65-F5344CB8AC3E}">
        <p14:creationId xmlns:p14="http://schemas.microsoft.com/office/powerpoint/2010/main" val="2048268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C72AD49B-CC6F-4A37-864A-2BE8FBFFA4D6}" type="slidenum">
              <a:rPr lang="en-GB" smtClean="0"/>
              <a:t>10</a:t>
            </a:fld>
            <a:endParaRPr lang="en-GB"/>
          </a:p>
        </p:txBody>
      </p:sp>
    </p:spTree>
    <p:extLst>
      <p:ext uri="{BB962C8B-B14F-4D97-AF65-F5344CB8AC3E}">
        <p14:creationId xmlns:p14="http://schemas.microsoft.com/office/powerpoint/2010/main" val="2327606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xfrm>
            <a:off x="90488" y="744538"/>
            <a:ext cx="6616700" cy="3722687"/>
          </a:xfrm>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DEA7BD5-31CD-43E0-88A5-1CB93A02690A}"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extLst>
      <p:ext uri="{BB962C8B-B14F-4D97-AF65-F5344CB8AC3E}">
        <p14:creationId xmlns:p14="http://schemas.microsoft.com/office/powerpoint/2010/main" val="3709606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C72AD49B-CC6F-4A37-864A-2BE8FBFFA4D6}" type="slidenum">
              <a:rPr lang="en-GB" smtClean="0"/>
              <a:t>12</a:t>
            </a:fld>
            <a:endParaRPr lang="en-GB"/>
          </a:p>
        </p:txBody>
      </p:sp>
    </p:spTree>
    <p:extLst>
      <p:ext uri="{BB962C8B-B14F-4D97-AF65-F5344CB8AC3E}">
        <p14:creationId xmlns:p14="http://schemas.microsoft.com/office/powerpoint/2010/main" val="15863171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C72AD49B-CC6F-4A37-864A-2BE8FBFFA4D6}" type="slidenum">
              <a:rPr lang="en-GB" smtClean="0"/>
              <a:t>13</a:t>
            </a:fld>
            <a:endParaRPr lang="en-GB"/>
          </a:p>
        </p:txBody>
      </p:sp>
    </p:spTree>
    <p:extLst>
      <p:ext uri="{BB962C8B-B14F-4D97-AF65-F5344CB8AC3E}">
        <p14:creationId xmlns:p14="http://schemas.microsoft.com/office/powerpoint/2010/main" val="5893189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C72AD49B-CC6F-4A37-864A-2BE8FBFFA4D6}" type="slidenum">
              <a:rPr lang="en-GB" smtClean="0"/>
              <a:t>14</a:t>
            </a:fld>
            <a:endParaRPr lang="en-GB"/>
          </a:p>
        </p:txBody>
      </p:sp>
    </p:spTree>
    <p:extLst>
      <p:ext uri="{BB962C8B-B14F-4D97-AF65-F5344CB8AC3E}">
        <p14:creationId xmlns:p14="http://schemas.microsoft.com/office/powerpoint/2010/main" val="12787777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90488" y="744538"/>
            <a:ext cx="6616700" cy="3722687"/>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98B49E9-1912-4CDC-80BC-155FB218F295}"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extLst>
      <p:ext uri="{BB962C8B-B14F-4D97-AF65-F5344CB8AC3E}">
        <p14:creationId xmlns:p14="http://schemas.microsoft.com/office/powerpoint/2010/main" val="7213264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C72AD49B-CC6F-4A37-864A-2BE8FBFFA4D6}" type="slidenum">
              <a:rPr lang="en-GB" smtClean="0"/>
              <a:t>16</a:t>
            </a:fld>
            <a:endParaRPr lang="en-GB"/>
          </a:p>
        </p:txBody>
      </p:sp>
    </p:spTree>
    <p:extLst>
      <p:ext uri="{BB962C8B-B14F-4D97-AF65-F5344CB8AC3E}">
        <p14:creationId xmlns:p14="http://schemas.microsoft.com/office/powerpoint/2010/main" val="30449694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2AD49B-CC6F-4A37-864A-2BE8FBFFA4D6}" type="slidenum">
              <a:rPr lang="en-GB" smtClean="0"/>
              <a:t>17</a:t>
            </a:fld>
            <a:endParaRPr lang="en-GB"/>
          </a:p>
        </p:txBody>
      </p:sp>
    </p:spTree>
    <p:extLst>
      <p:ext uri="{BB962C8B-B14F-4D97-AF65-F5344CB8AC3E}">
        <p14:creationId xmlns:p14="http://schemas.microsoft.com/office/powerpoint/2010/main" val="32900144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90488" y="744538"/>
            <a:ext cx="6616700" cy="3722687"/>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85C76BF-6E22-4EC2-8564-88A17316D07B}"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extLst>
      <p:ext uri="{BB962C8B-B14F-4D97-AF65-F5344CB8AC3E}">
        <p14:creationId xmlns:p14="http://schemas.microsoft.com/office/powerpoint/2010/main" val="15097062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90488" y="744538"/>
            <a:ext cx="6616700" cy="3722687"/>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801C702-F79B-4001-B6F5-1C0666D5680B}"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extLst>
      <p:ext uri="{BB962C8B-B14F-4D97-AF65-F5344CB8AC3E}">
        <p14:creationId xmlns:p14="http://schemas.microsoft.com/office/powerpoint/2010/main" val="36250004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90488" y="744538"/>
            <a:ext cx="6616700" cy="3722687"/>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AA4FBC3-70A3-497A-856B-DEAFA3015BAF}"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extLst>
      <p:ext uri="{BB962C8B-B14F-4D97-AF65-F5344CB8AC3E}">
        <p14:creationId xmlns:p14="http://schemas.microsoft.com/office/powerpoint/2010/main" val="22629785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90488" y="744538"/>
            <a:ext cx="6616700" cy="3722687"/>
          </a:xfrm>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5BA29A-327F-4B3D-BE47-E61723A0D312}" type="slidenum">
              <a:rPr lang="cy-GB" altLang="en-US" sz="1200" smtClean="0">
                <a:latin typeface="Arial" panose="020B0604020202020204" pitchFamily="34" charset="0"/>
              </a:rPr>
              <a:pPr/>
              <a:t>21</a:t>
            </a:fld>
            <a:endParaRPr lang="cy-GB" altLang="en-US" sz="1200">
              <a:latin typeface="Arial" panose="020B0604020202020204" pitchFamily="34" charset="0"/>
            </a:endParaRPr>
          </a:p>
        </p:txBody>
      </p:sp>
    </p:spTree>
    <p:extLst>
      <p:ext uri="{BB962C8B-B14F-4D97-AF65-F5344CB8AC3E}">
        <p14:creationId xmlns:p14="http://schemas.microsoft.com/office/powerpoint/2010/main" val="30024031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90488" y="744538"/>
            <a:ext cx="6616700" cy="3722687"/>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E5D4345-2F2B-47CC-85D6-9FA79B3BA393}" type="slidenum">
              <a:rPr lang="cy-GB" altLang="en-US" sz="1200" smtClean="0">
                <a:latin typeface="Arial" panose="020B0604020202020204" pitchFamily="34" charset="0"/>
              </a:rPr>
              <a:pPr/>
              <a:t>22</a:t>
            </a:fld>
            <a:endParaRPr lang="cy-GB" altLang="en-US" sz="1200">
              <a:latin typeface="Arial" panose="020B0604020202020204" pitchFamily="34" charset="0"/>
            </a:endParaRPr>
          </a:p>
        </p:txBody>
      </p:sp>
    </p:spTree>
    <p:extLst>
      <p:ext uri="{BB962C8B-B14F-4D97-AF65-F5344CB8AC3E}">
        <p14:creationId xmlns:p14="http://schemas.microsoft.com/office/powerpoint/2010/main" val="34684119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90488" y="744538"/>
            <a:ext cx="6616700" cy="3722687"/>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5D12A25-6C7B-4CB2-8C21-708E2ABABBA3}" type="slidenum">
              <a:rPr lang="cy-GB" altLang="en-US" sz="1200" smtClean="0">
                <a:latin typeface="Arial" panose="020B0604020202020204" pitchFamily="34" charset="0"/>
              </a:rPr>
              <a:pPr/>
              <a:t>23</a:t>
            </a:fld>
            <a:endParaRPr lang="cy-GB" altLang="en-US" sz="1200">
              <a:latin typeface="Arial" panose="020B0604020202020204" pitchFamily="34" charset="0"/>
            </a:endParaRPr>
          </a:p>
        </p:txBody>
      </p:sp>
    </p:spTree>
    <p:extLst>
      <p:ext uri="{BB962C8B-B14F-4D97-AF65-F5344CB8AC3E}">
        <p14:creationId xmlns:p14="http://schemas.microsoft.com/office/powerpoint/2010/main" val="15115347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xfrm>
            <a:off x="90488" y="744538"/>
            <a:ext cx="6616700" cy="3722687"/>
          </a:xfrm>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C80B711-5D79-403C-B6C3-15DA8F42BA4A}"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extLst>
      <p:ext uri="{BB962C8B-B14F-4D97-AF65-F5344CB8AC3E}">
        <p14:creationId xmlns:p14="http://schemas.microsoft.com/office/powerpoint/2010/main" val="34067874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F038BD-EA86-4804-8969-C6A4E8EB8FFF}" type="slidenum">
              <a:rPr lang="en-GB" smtClean="0"/>
              <a:t>26</a:t>
            </a:fld>
            <a:endParaRPr lang="en-GB"/>
          </a:p>
        </p:txBody>
      </p:sp>
    </p:spTree>
    <p:extLst>
      <p:ext uri="{BB962C8B-B14F-4D97-AF65-F5344CB8AC3E}">
        <p14:creationId xmlns:p14="http://schemas.microsoft.com/office/powerpoint/2010/main" val="22579310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90488" y="744538"/>
            <a:ext cx="6616700" cy="3722687"/>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E1285F9-819F-4D7B-8A34-66C6E2C4D6E8}" type="slidenum">
              <a:rPr lang="cy-GB" altLang="en-US" sz="1200" smtClean="0">
                <a:latin typeface="Arial" panose="020B0604020202020204" pitchFamily="34" charset="0"/>
              </a:rPr>
              <a:pPr/>
              <a:t>31</a:t>
            </a:fld>
            <a:endParaRPr lang="cy-GB" altLang="en-US" sz="1200">
              <a:latin typeface="Arial" panose="020B0604020202020204" pitchFamily="34" charset="0"/>
            </a:endParaRPr>
          </a:p>
        </p:txBody>
      </p:sp>
    </p:spTree>
    <p:extLst>
      <p:ext uri="{BB962C8B-B14F-4D97-AF65-F5344CB8AC3E}">
        <p14:creationId xmlns:p14="http://schemas.microsoft.com/office/powerpoint/2010/main" val="6480651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90488" y="744538"/>
            <a:ext cx="6616700" cy="3722687"/>
          </a:xfrm>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51B17B7-3559-4C4E-ADEF-DAC43537BF2E}" type="slidenum">
              <a:rPr lang="cy-GB" altLang="en-US" sz="1200" smtClean="0">
                <a:latin typeface="Arial" panose="020B0604020202020204" pitchFamily="34" charset="0"/>
              </a:rPr>
              <a:pPr/>
              <a:t>32</a:t>
            </a:fld>
            <a:endParaRPr lang="cy-GB" altLang="en-US" sz="1200">
              <a:latin typeface="Arial" panose="020B0604020202020204" pitchFamily="34" charset="0"/>
            </a:endParaRPr>
          </a:p>
        </p:txBody>
      </p:sp>
    </p:spTree>
    <p:extLst>
      <p:ext uri="{BB962C8B-B14F-4D97-AF65-F5344CB8AC3E}">
        <p14:creationId xmlns:p14="http://schemas.microsoft.com/office/powerpoint/2010/main" val="31567807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cy-GB" altLang="en-US">
              <a:latin typeface="Arial" panose="020B0604020202020204" pitchFamily="34"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B594C5D-FCF8-4EF2-91B0-ECD320FFF363}"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5738575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B30267C-D757-4DFC-986D-0696D3BD365C}" type="slidenum">
              <a:rPr lang="cy-GB" altLang="en-US" sz="1200" smtClean="0">
                <a:latin typeface="Arial" panose="020B0604020202020204" pitchFamily="34" charset="0"/>
              </a:rPr>
              <a:pPr/>
              <a:t>36</a:t>
            </a:fld>
            <a:endParaRPr lang="cy-GB" altLang="en-US" sz="1200">
              <a:latin typeface="Arial" panose="020B0604020202020204" pitchFamily="34" charset="0"/>
            </a:endParaRPr>
          </a:p>
        </p:txBody>
      </p:sp>
    </p:spTree>
    <p:extLst>
      <p:ext uri="{BB962C8B-B14F-4D97-AF65-F5344CB8AC3E}">
        <p14:creationId xmlns:p14="http://schemas.microsoft.com/office/powerpoint/2010/main" val="27537917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381000" y="685800"/>
            <a:ext cx="6096000" cy="3429000"/>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noProof="0"/>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011986D4-1616-4384-B72D-219531542F5E}" type="slidenum">
              <a:rPr lang="en-US" altLang="cy-GB" smtClean="0">
                <a:solidFill>
                  <a:srgbClr val="000000"/>
                </a:solidFill>
              </a:rPr>
              <a:pPr eaLnBrk="1" hangingPunct="1">
                <a:spcBef>
                  <a:spcPct val="0"/>
                </a:spcBef>
              </a:pPr>
              <a:t>37</a:t>
            </a:fld>
            <a:endParaRPr lang="en-US" altLang="cy-GB">
              <a:solidFill>
                <a:srgbClr val="000000"/>
              </a:solidFill>
            </a:endParaRPr>
          </a:p>
        </p:txBody>
      </p:sp>
    </p:spTree>
    <p:extLst>
      <p:ext uri="{BB962C8B-B14F-4D97-AF65-F5344CB8AC3E}">
        <p14:creationId xmlns:p14="http://schemas.microsoft.com/office/powerpoint/2010/main" val="41388063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translate to Welsh here.</a:t>
            </a:r>
          </a:p>
        </p:txBody>
      </p:sp>
      <p:sp>
        <p:nvSpPr>
          <p:cNvPr id="4" name="Slide Number Placeholder 3"/>
          <p:cNvSpPr>
            <a:spLocks noGrp="1"/>
          </p:cNvSpPr>
          <p:nvPr>
            <p:ph type="sldNum" sz="quarter" idx="5"/>
          </p:nvPr>
        </p:nvSpPr>
        <p:spPr/>
        <p:txBody>
          <a:bodyPr/>
          <a:lstStyle/>
          <a:p>
            <a:fld id="{C72AD49B-CC6F-4A37-864A-2BE8FBFFA4D6}" type="slidenum">
              <a:rPr lang="en-GB" smtClean="0"/>
              <a:t>41</a:t>
            </a:fld>
            <a:endParaRPr lang="en-GB"/>
          </a:p>
        </p:txBody>
      </p:sp>
    </p:spTree>
    <p:extLst>
      <p:ext uri="{BB962C8B-B14F-4D97-AF65-F5344CB8AC3E}">
        <p14:creationId xmlns:p14="http://schemas.microsoft.com/office/powerpoint/2010/main" val="21034551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2AD49B-CC6F-4A37-864A-2BE8FBFFA4D6}" type="slidenum">
              <a:rPr lang="en-GB" smtClean="0"/>
              <a:t>42</a:t>
            </a:fld>
            <a:endParaRPr lang="en-GB"/>
          </a:p>
        </p:txBody>
      </p:sp>
    </p:spTree>
    <p:extLst>
      <p:ext uri="{BB962C8B-B14F-4D97-AF65-F5344CB8AC3E}">
        <p14:creationId xmlns:p14="http://schemas.microsoft.com/office/powerpoint/2010/main" val="32473293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2AD49B-CC6F-4A37-864A-2BE8FBFFA4D6}" type="slidenum">
              <a:rPr lang="en-GB" smtClean="0"/>
              <a:t>44</a:t>
            </a:fld>
            <a:endParaRPr lang="en-GB"/>
          </a:p>
        </p:txBody>
      </p:sp>
    </p:spTree>
    <p:extLst>
      <p:ext uri="{BB962C8B-B14F-4D97-AF65-F5344CB8AC3E}">
        <p14:creationId xmlns:p14="http://schemas.microsoft.com/office/powerpoint/2010/main" val="40522525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19/09/2023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6031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51458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0668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59704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8951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90160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44910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3586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23648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16396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41520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741050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269823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882339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15931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02822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2031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19/09/2023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05835601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hyperlink" Target="https://www.stock-free.org/baby-animal-photos-page-2.html" TargetMode="Externa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www.telegraph.co.uk/women/mother-tongue/9134900/Quarter-of-children-play-outdoors-every-day.html"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www.telegraph.co.uk/women/mother-tongue/9134900/Quarter-of-children-play-outdoors-every-day.html"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www.uxmatters.com/mt/archives/2010/07/recruiting-better-research-participants.php"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hyperlink" Target="http://www.telegraph.co.uk/women/mother-tongue/9134900/Quarter-of-children-play-outdoors-every-day.html"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c9SUAcNlVQ4"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hyperlink" Target="https://www.ted.com/talks/taylor_mali_what_teachers_make" TargetMode="External"/><Relationship Id="rId4" Type="http://schemas.openxmlformats.org/officeDocument/2006/relationships/hyperlink" Target="https://www.ted.com/talks/drew_dudley_everyday_leadership"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7.xml"/><Relationship Id="rId1" Type="http://schemas.openxmlformats.org/officeDocument/2006/relationships/video" Target="https://www.youtube.com/embed/c9SUAcNlVQ4?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7.xml"/><Relationship Id="rId1" Type="http://schemas.openxmlformats.org/officeDocument/2006/relationships/video" Target="https://www.youtube.com/embed/uAy6EawKKME?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7.xml"/><Relationship Id="rId1" Type="http://schemas.openxmlformats.org/officeDocument/2006/relationships/video" Target="https://www.youtube.com/embed/RGKm201n-U4?feature=oembed"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image" Target="../media/image24.jpeg"/><Relationship Id="rId7" Type="http://schemas.openxmlformats.org/officeDocument/2006/relationships/image" Target="../media/image28.gif"/><Relationship Id="rId2" Type="http://schemas.openxmlformats.org/officeDocument/2006/relationships/notesSlide" Target="../notesSlides/notesSlide24.xml"/><Relationship Id="rId1" Type="http://schemas.openxmlformats.org/officeDocument/2006/relationships/slideLayout" Target="../slideLayouts/slideLayout4.xml"/><Relationship Id="rId6" Type="http://schemas.openxmlformats.org/officeDocument/2006/relationships/image" Target="../media/image27.jpeg"/><Relationship Id="rId11" Type="http://schemas.openxmlformats.org/officeDocument/2006/relationships/image" Target="../media/image32.jpeg"/><Relationship Id="rId5" Type="http://schemas.openxmlformats.org/officeDocument/2006/relationships/image" Target="../media/image26.jpeg"/><Relationship Id="rId10" Type="http://schemas.openxmlformats.org/officeDocument/2006/relationships/image" Target="../media/image31.gif"/><Relationship Id="rId4" Type="http://schemas.openxmlformats.org/officeDocument/2006/relationships/image" Target="../media/image25.jpeg"/><Relationship Id="rId9" Type="http://schemas.openxmlformats.org/officeDocument/2006/relationships/image" Target="../media/image30.png"/></Relationships>
</file>

<file path=ppt/slides/_rels/slide3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3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7.xml"/><Relationship Id="rId1" Type="http://schemas.openxmlformats.org/officeDocument/2006/relationships/video" Target="https://www.youtube.com/embed/69JZD60eR6s?feature=oembed"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6.xml"/><Relationship Id="rId1" Type="http://schemas.openxmlformats.org/officeDocument/2006/relationships/video" Target="https://www.youtube.com/embed/bPsvfybEQzA?feature=oembed"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2.jpeg"/><Relationship Id="rId7" Type="http://schemas.openxmlformats.org/officeDocument/2006/relationships/image" Target="../media/image4.png"/><Relationship Id="rId2" Type="http://schemas.openxmlformats.org/officeDocument/2006/relationships/notesSlide" Target="../notesSlides/notesSlide28.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3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FDF2C-B24F-C4DD-CB2A-2E7CA3343CBE}"/>
              </a:ext>
            </a:extLst>
          </p:cNvPr>
          <p:cNvSpPr>
            <a:spLocks noGrp="1"/>
          </p:cNvSpPr>
          <p:nvPr>
            <p:ph type="ctrTitle"/>
          </p:nvPr>
        </p:nvSpPr>
        <p:spPr/>
        <p:txBody>
          <a:bodyPr/>
          <a:lstStyle/>
          <a:p>
            <a:r>
              <a:rPr lang="cy-GB" sz="5000"/>
              <a:t>Dysgu yn yr Oes Ddigidol </a:t>
            </a:r>
            <a:br>
              <a:rPr lang="en-GB" sz="5000"/>
            </a:br>
            <a:r>
              <a:rPr lang="en-GB" sz="5000"/>
              <a:t>Learning in the Digital Era</a:t>
            </a:r>
          </a:p>
        </p:txBody>
      </p:sp>
      <p:sp>
        <p:nvSpPr>
          <p:cNvPr id="3" name="Subtitle 2">
            <a:extLst>
              <a:ext uri="{FF2B5EF4-FFF2-40B4-BE49-F238E27FC236}">
                <a16:creationId xmlns:a16="http://schemas.microsoft.com/office/drawing/2014/main" id="{2BFF3D6F-DFEE-1542-2644-EE6EABA28289}"/>
              </a:ext>
            </a:extLst>
          </p:cNvPr>
          <p:cNvSpPr>
            <a:spLocks noGrp="1"/>
          </p:cNvSpPr>
          <p:nvPr>
            <p:ph type="subTitle" idx="1"/>
          </p:nvPr>
        </p:nvSpPr>
        <p:spPr/>
        <p:txBody>
          <a:bodyPr/>
          <a:lstStyle/>
          <a:p>
            <a:r>
              <a:rPr lang="cy-GB"/>
              <a:t>Sgiliau Cyflwyno</a:t>
            </a:r>
          </a:p>
          <a:p>
            <a:r>
              <a:rPr lang="en-GB"/>
              <a:t>Presenting Skills</a:t>
            </a:r>
          </a:p>
        </p:txBody>
      </p:sp>
    </p:spTree>
    <p:extLst>
      <p:ext uri="{BB962C8B-B14F-4D97-AF65-F5344CB8AC3E}">
        <p14:creationId xmlns:p14="http://schemas.microsoft.com/office/powerpoint/2010/main" val="21680776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48722-8B95-EB27-200C-23AF553AF4AE}"/>
              </a:ext>
            </a:extLst>
          </p:cNvPr>
          <p:cNvSpPr>
            <a:spLocks noGrp="1"/>
          </p:cNvSpPr>
          <p:nvPr>
            <p:ph type="title"/>
          </p:nvPr>
        </p:nvSpPr>
        <p:spPr/>
        <p:txBody>
          <a:bodyPr/>
          <a:lstStyle/>
          <a:p>
            <a:r>
              <a:rPr lang="cy-GB"/>
              <a:t>Atgoffa</a:t>
            </a:r>
            <a:r>
              <a:rPr lang="en-GB"/>
              <a:t>                              Recap</a:t>
            </a:r>
          </a:p>
        </p:txBody>
      </p:sp>
      <p:sp>
        <p:nvSpPr>
          <p:cNvPr id="6" name="Content Placeholder 5">
            <a:extLst>
              <a:ext uri="{FF2B5EF4-FFF2-40B4-BE49-F238E27FC236}">
                <a16:creationId xmlns:a16="http://schemas.microsoft.com/office/drawing/2014/main" id="{20DAF9B7-0458-13FF-8C64-7BAFDD5DB0F3}"/>
              </a:ext>
            </a:extLst>
          </p:cNvPr>
          <p:cNvSpPr>
            <a:spLocks noGrp="1"/>
          </p:cNvSpPr>
          <p:nvPr>
            <p:ph sz="half" idx="1"/>
          </p:nvPr>
        </p:nvSpPr>
        <p:spPr/>
        <p:txBody>
          <a:bodyPr/>
          <a:lstStyle/>
          <a:p>
            <a:r>
              <a:rPr lang="cy-GB"/>
              <a:t>Beth ydym wedi ei drafod hyd yn hyn?</a:t>
            </a:r>
          </a:p>
          <a:p>
            <a:endParaRPr lang="cy-GB"/>
          </a:p>
          <a:p>
            <a:r>
              <a:rPr lang="cy-GB"/>
              <a:t>Oes gennych unrhyw gwestiynau?</a:t>
            </a:r>
          </a:p>
          <a:p>
            <a:endParaRPr lang="en-GB"/>
          </a:p>
        </p:txBody>
      </p:sp>
      <p:sp>
        <p:nvSpPr>
          <p:cNvPr id="7" name="Content Placeholder 6">
            <a:extLst>
              <a:ext uri="{FF2B5EF4-FFF2-40B4-BE49-F238E27FC236}">
                <a16:creationId xmlns:a16="http://schemas.microsoft.com/office/drawing/2014/main" id="{87A75869-241D-B561-9B7F-237B22542C63}"/>
              </a:ext>
            </a:extLst>
          </p:cNvPr>
          <p:cNvSpPr>
            <a:spLocks noGrp="1"/>
          </p:cNvSpPr>
          <p:nvPr>
            <p:ph sz="half" idx="2"/>
          </p:nvPr>
        </p:nvSpPr>
        <p:spPr/>
        <p:txBody>
          <a:bodyPr/>
          <a:lstStyle/>
          <a:p>
            <a:r>
              <a:rPr lang="en-GB"/>
              <a:t>What have we covered so far?</a:t>
            </a:r>
          </a:p>
          <a:p>
            <a:endParaRPr lang="en-GB"/>
          </a:p>
          <a:p>
            <a:r>
              <a:rPr lang="en-GB"/>
              <a:t>Do you have any questions?</a:t>
            </a:r>
          </a:p>
        </p:txBody>
      </p:sp>
    </p:spTree>
    <p:extLst>
      <p:ext uri="{BB962C8B-B14F-4D97-AF65-F5344CB8AC3E}">
        <p14:creationId xmlns:p14="http://schemas.microsoft.com/office/powerpoint/2010/main" val="3524553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F61D4-3A72-653F-5476-EE2FC8CC15EB}"/>
              </a:ext>
            </a:extLst>
          </p:cNvPr>
          <p:cNvSpPr>
            <a:spLocks noGrp="1"/>
          </p:cNvSpPr>
          <p:nvPr>
            <p:ph type="title"/>
          </p:nvPr>
        </p:nvSpPr>
        <p:spPr/>
        <p:txBody>
          <a:bodyPr/>
          <a:lstStyle/>
          <a:p>
            <a:r>
              <a:rPr lang="cy-GB"/>
              <a:t>Amcanion </a:t>
            </a:r>
            <a:r>
              <a:rPr lang="en-GB"/>
              <a:t>                         Objectives</a:t>
            </a:r>
          </a:p>
        </p:txBody>
      </p:sp>
      <p:sp>
        <p:nvSpPr>
          <p:cNvPr id="6" name="Content Placeholder 5">
            <a:extLst>
              <a:ext uri="{FF2B5EF4-FFF2-40B4-BE49-F238E27FC236}">
                <a16:creationId xmlns:a16="http://schemas.microsoft.com/office/drawing/2014/main" id="{3BA3F080-726F-49B4-A264-2E530FBF3B0E}"/>
              </a:ext>
            </a:extLst>
          </p:cNvPr>
          <p:cNvSpPr>
            <a:spLocks noGrp="1"/>
          </p:cNvSpPr>
          <p:nvPr>
            <p:ph sz="half" idx="1"/>
          </p:nvPr>
        </p:nvSpPr>
        <p:spPr/>
        <p:txBody>
          <a:bodyPr/>
          <a:lstStyle/>
          <a:p>
            <a:r>
              <a:rPr lang="cy-GB"/>
              <a:t>Erbyn diwedd y sesiwn hon byddwch yn gallu: </a:t>
            </a:r>
          </a:p>
          <a:p>
            <a:pPr lvl="1"/>
            <a:r>
              <a:rPr lang="cy-GB"/>
              <a:t>Cofio sut i strwythuro cyflwyniad</a:t>
            </a:r>
          </a:p>
          <a:p>
            <a:pPr lvl="1"/>
            <a:r>
              <a:rPr lang="cy-GB"/>
              <a:t>Disgrifio PALL</a:t>
            </a:r>
          </a:p>
          <a:p>
            <a:pPr lvl="1"/>
            <a:r>
              <a:rPr lang="cy-GB"/>
              <a:t>Gwerthuso cyflwyniad effeithiol.</a:t>
            </a:r>
          </a:p>
          <a:p>
            <a:endParaRPr lang="en-GB"/>
          </a:p>
        </p:txBody>
      </p:sp>
      <p:sp>
        <p:nvSpPr>
          <p:cNvPr id="7" name="Content Placeholder 6">
            <a:extLst>
              <a:ext uri="{FF2B5EF4-FFF2-40B4-BE49-F238E27FC236}">
                <a16:creationId xmlns:a16="http://schemas.microsoft.com/office/drawing/2014/main" id="{FEEABB11-C385-33CA-7CA2-D7D51CE7A5FB}"/>
              </a:ext>
            </a:extLst>
          </p:cNvPr>
          <p:cNvSpPr>
            <a:spLocks noGrp="1"/>
          </p:cNvSpPr>
          <p:nvPr>
            <p:ph sz="half" idx="2"/>
          </p:nvPr>
        </p:nvSpPr>
        <p:spPr/>
        <p:txBody>
          <a:bodyPr/>
          <a:lstStyle/>
          <a:p>
            <a:r>
              <a:rPr lang="en-GB"/>
              <a:t>By the end of this session you will be able to: </a:t>
            </a:r>
          </a:p>
          <a:p>
            <a:pPr lvl="1"/>
            <a:r>
              <a:rPr lang="en-GB"/>
              <a:t>Recall how to structure a presentation</a:t>
            </a:r>
          </a:p>
          <a:p>
            <a:pPr lvl="1"/>
            <a:r>
              <a:rPr lang="en-GB"/>
              <a:t>Describe PALL</a:t>
            </a:r>
          </a:p>
          <a:p>
            <a:pPr lvl="1"/>
            <a:r>
              <a:rPr lang="en-GB"/>
              <a:t>Evaluate an effective presentation.</a:t>
            </a:r>
          </a:p>
        </p:txBody>
      </p:sp>
    </p:spTree>
    <p:extLst>
      <p:ext uri="{BB962C8B-B14F-4D97-AF65-F5344CB8AC3E}">
        <p14:creationId xmlns:p14="http://schemas.microsoft.com/office/powerpoint/2010/main" val="4214676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3" name="Picture 12">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6" name="Picture 15">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8" name="Straight Connector 17">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20" name="Rectangle 19">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3" name="Picture 22">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5" name="Picture 24">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6" name="Picture 25">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C17577C3-1EAE-8521-477F-7D362DFC7794}"/>
              </a:ext>
            </a:extLst>
          </p:cNvPr>
          <p:cNvSpPr>
            <a:spLocks noGrp="1"/>
          </p:cNvSpPr>
          <p:nvPr>
            <p:ph type="title"/>
          </p:nvPr>
        </p:nvSpPr>
        <p:spPr>
          <a:xfrm>
            <a:off x="997528" y="982132"/>
            <a:ext cx="4094017" cy="2823880"/>
          </a:xfrm>
        </p:spPr>
        <p:txBody>
          <a:bodyPr vert="horz" lIns="91440" tIns="45720" rIns="91440" bIns="45720" rtlCol="0" anchor="b">
            <a:normAutofit fontScale="90000"/>
          </a:bodyPr>
          <a:lstStyle/>
          <a:p>
            <a:r>
              <a:rPr lang="cy-GB" sz="4800">
                <a:solidFill>
                  <a:srgbClr val="262626"/>
                </a:solidFill>
              </a:rPr>
              <a:t>Beth wyddoch chi yn barod?</a:t>
            </a:r>
            <a:br>
              <a:rPr lang="cy-GB" sz="4800">
                <a:solidFill>
                  <a:srgbClr val="262626"/>
                </a:solidFill>
              </a:rPr>
            </a:br>
            <a:r>
              <a:rPr lang="en-US" sz="4800">
                <a:solidFill>
                  <a:srgbClr val="262626"/>
                </a:solidFill>
              </a:rPr>
              <a:t>What do you know already?</a:t>
            </a:r>
          </a:p>
        </p:txBody>
      </p:sp>
      <p:sp>
        <p:nvSpPr>
          <p:cNvPr id="5" name="Text Placeholder 4">
            <a:extLst>
              <a:ext uri="{FF2B5EF4-FFF2-40B4-BE49-F238E27FC236}">
                <a16:creationId xmlns:a16="http://schemas.microsoft.com/office/drawing/2014/main" id="{2AD82E5F-0143-A249-8E4F-5DFE57B9B3B2}"/>
              </a:ext>
            </a:extLst>
          </p:cNvPr>
          <p:cNvSpPr>
            <a:spLocks noGrp="1"/>
          </p:cNvSpPr>
          <p:nvPr>
            <p:ph type="body" idx="1"/>
          </p:nvPr>
        </p:nvSpPr>
        <p:spPr>
          <a:xfrm>
            <a:off x="997528" y="4076944"/>
            <a:ext cx="4094017" cy="1679620"/>
          </a:xfrm>
        </p:spPr>
        <p:txBody>
          <a:bodyPr vert="horz" lIns="91440" tIns="45720" rIns="91440" bIns="45720" rtlCol="0" anchor="t">
            <a:normAutofit/>
          </a:bodyPr>
          <a:lstStyle/>
          <a:p>
            <a:endParaRPr lang="en-US" sz="2100" kern="1200" cap="none">
              <a:solidFill>
                <a:srgbClr val="000000"/>
              </a:solidFill>
              <a:effectLst/>
              <a:latin typeface="+mn-lt"/>
              <a:ea typeface="+mn-ea"/>
              <a:cs typeface="+mn-cs"/>
            </a:endParaRPr>
          </a:p>
        </p:txBody>
      </p:sp>
      <p:pic>
        <p:nvPicPr>
          <p:cNvPr id="9" name="Graphic 8" descr="Question mark">
            <a:extLst>
              <a:ext uri="{FF2B5EF4-FFF2-40B4-BE49-F238E27FC236}">
                <a16:creationId xmlns:a16="http://schemas.microsoft.com/office/drawing/2014/main" id="{0BD94613-48D0-79EC-1533-B87C0373190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706533" y="982131"/>
            <a:ext cx="4893735"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3333146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t>Cyflwyniadau Llafar</a:t>
            </a:r>
            <a:br>
              <a:rPr lang="en-GB"/>
            </a:br>
            <a:r>
              <a:rPr lang="en-GB"/>
              <a:t>Verbal Presentations</a:t>
            </a:r>
          </a:p>
        </p:txBody>
      </p:sp>
      <p:sp>
        <p:nvSpPr>
          <p:cNvPr id="3" name="Content Placeholder 2"/>
          <p:cNvSpPr>
            <a:spLocks noGrp="1"/>
          </p:cNvSpPr>
          <p:nvPr>
            <p:ph sz="half" idx="1"/>
          </p:nvPr>
        </p:nvSpPr>
        <p:spPr/>
        <p:txBody>
          <a:bodyPr/>
          <a:lstStyle/>
          <a:p>
            <a:r>
              <a:rPr lang="cy-GB"/>
              <a:t>Cyfrwng modern iawn!</a:t>
            </a:r>
          </a:p>
          <a:p>
            <a:r>
              <a:rPr lang="cy-GB"/>
              <a:t>Pam byddech chi’n defnyddio’r dull hwn? </a:t>
            </a:r>
          </a:p>
        </p:txBody>
      </p:sp>
      <p:sp>
        <p:nvSpPr>
          <p:cNvPr id="4" name="Content Placeholder 3"/>
          <p:cNvSpPr>
            <a:spLocks noGrp="1"/>
          </p:cNvSpPr>
          <p:nvPr>
            <p:ph sz="half" idx="2"/>
          </p:nvPr>
        </p:nvSpPr>
        <p:spPr/>
        <p:txBody>
          <a:bodyPr/>
          <a:lstStyle/>
          <a:p>
            <a:r>
              <a:rPr lang="en-GB"/>
              <a:t>A very modern medium! </a:t>
            </a:r>
          </a:p>
          <a:p>
            <a:r>
              <a:rPr lang="en-GB"/>
              <a:t>Why would you use this method? </a:t>
            </a:r>
          </a:p>
        </p:txBody>
      </p:sp>
      <p:pic>
        <p:nvPicPr>
          <p:cNvPr id="1026" name="Picture 2" descr="C:\Users\TERRY\AppData\Local\Microsoft\Windows\INetCache\IE\KWYYDASA\5-Minutes-Speech-Topics[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822" y="4234871"/>
            <a:ext cx="1915418" cy="1909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3741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C1BF0-0FC2-1BC7-ED86-BADE5E40B372}"/>
              </a:ext>
            </a:extLst>
          </p:cNvPr>
          <p:cNvSpPr>
            <a:spLocks noGrp="1"/>
          </p:cNvSpPr>
          <p:nvPr>
            <p:ph type="title"/>
          </p:nvPr>
        </p:nvSpPr>
        <p:spPr/>
        <p:txBody>
          <a:bodyPr>
            <a:normAutofit fontScale="90000"/>
          </a:bodyPr>
          <a:lstStyle/>
          <a:p>
            <a:r>
              <a:rPr lang="cy-GB"/>
              <a:t>Pwysigrwydd Paratoi Priodol</a:t>
            </a:r>
            <a:br>
              <a:rPr lang="en-GB"/>
            </a:br>
            <a:r>
              <a:rPr lang="en-GB"/>
              <a:t>Proper Preparation Prevents Poor Performance </a:t>
            </a:r>
          </a:p>
        </p:txBody>
      </p:sp>
      <p:sp>
        <p:nvSpPr>
          <p:cNvPr id="3" name="Text Placeholder 2">
            <a:extLst>
              <a:ext uri="{FF2B5EF4-FFF2-40B4-BE49-F238E27FC236}">
                <a16:creationId xmlns:a16="http://schemas.microsoft.com/office/drawing/2014/main" id="{844AE0D9-7BE6-DFD9-CFF5-01FBD3DB0AE1}"/>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558528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t>Taclo’r Dasg</a:t>
            </a:r>
            <a:br>
              <a:rPr lang="en-GB"/>
            </a:br>
            <a:r>
              <a:rPr lang="en-GB"/>
              <a:t>Tackling the Task </a:t>
            </a:r>
          </a:p>
        </p:txBody>
      </p:sp>
      <p:sp>
        <p:nvSpPr>
          <p:cNvPr id="3" name="Content Placeholder 2"/>
          <p:cNvSpPr>
            <a:spLocks noGrp="1"/>
          </p:cNvSpPr>
          <p:nvPr>
            <p:ph sz="half" idx="1"/>
          </p:nvPr>
        </p:nvSpPr>
        <p:spPr/>
        <p:txBody>
          <a:bodyPr>
            <a:normAutofit fontScale="85000" lnSpcReduction="20000"/>
          </a:bodyPr>
          <a:lstStyle/>
          <a:p>
            <a:r>
              <a:rPr lang="cy-GB"/>
              <a:t>Adnabod y dasg…</a:t>
            </a:r>
          </a:p>
          <a:p>
            <a:endParaRPr lang="cy-GB"/>
          </a:p>
          <a:p>
            <a:r>
              <a:rPr lang="cy-GB"/>
              <a:t>Pwrpas</a:t>
            </a:r>
          </a:p>
          <a:p>
            <a:r>
              <a:rPr lang="cy-GB"/>
              <a:t>Cynulleidfa</a:t>
            </a:r>
          </a:p>
          <a:p>
            <a:r>
              <a:rPr lang="cy-GB"/>
              <a:t>Iaith</a:t>
            </a:r>
          </a:p>
          <a:p>
            <a:r>
              <a:rPr lang="cy-GB"/>
              <a:t>Cynllun </a:t>
            </a:r>
          </a:p>
          <a:p>
            <a:endParaRPr lang="cy-GB"/>
          </a:p>
          <a:p>
            <a:r>
              <a:rPr lang="cy-GB"/>
              <a:t>Gyda phartner, trafodwch yr elfennau uchod mewn perthynas â’r dasg yma. </a:t>
            </a:r>
          </a:p>
        </p:txBody>
      </p:sp>
      <p:sp>
        <p:nvSpPr>
          <p:cNvPr id="4" name="Content Placeholder 3"/>
          <p:cNvSpPr>
            <a:spLocks noGrp="1"/>
          </p:cNvSpPr>
          <p:nvPr>
            <p:ph sz="half" idx="2"/>
          </p:nvPr>
        </p:nvSpPr>
        <p:spPr/>
        <p:txBody>
          <a:bodyPr>
            <a:normAutofit fontScale="85000" lnSpcReduction="20000"/>
          </a:bodyPr>
          <a:lstStyle/>
          <a:p>
            <a:r>
              <a:rPr lang="en-GB"/>
              <a:t>Who’s your PALL?</a:t>
            </a:r>
          </a:p>
          <a:p>
            <a:endParaRPr lang="en-GB"/>
          </a:p>
          <a:p>
            <a:pPr lvl="1"/>
            <a:r>
              <a:rPr lang="en-GB"/>
              <a:t>Purpose</a:t>
            </a:r>
          </a:p>
          <a:p>
            <a:pPr lvl="1"/>
            <a:r>
              <a:rPr lang="en-GB"/>
              <a:t>Audience</a:t>
            </a:r>
          </a:p>
          <a:p>
            <a:pPr lvl="1"/>
            <a:r>
              <a:rPr lang="en-GB"/>
              <a:t>Language </a:t>
            </a:r>
          </a:p>
          <a:p>
            <a:pPr lvl="1"/>
            <a:r>
              <a:rPr lang="en-GB"/>
              <a:t>Layout </a:t>
            </a:r>
          </a:p>
          <a:p>
            <a:endParaRPr lang="en-GB"/>
          </a:p>
          <a:p>
            <a:r>
              <a:rPr lang="en-GB"/>
              <a:t>With a partner, identify the PALL of this task. </a:t>
            </a:r>
          </a:p>
        </p:txBody>
      </p:sp>
      <p:pic>
        <p:nvPicPr>
          <p:cNvPr id="5"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28923" y="855575"/>
            <a:ext cx="1268760" cy="1268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3085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CB3B3-7326-4CA4-5784-2F8083BDC607}"/>
              </a:ext>
            </a:extLst>
          </p:cNvPr>
          <p:cNvSpPr>
            <a:spLocks noGrp="1"/>
          </p:cNvSpPr>
          <p:nvPr>
            <p:ph type="title"/>
          </p:nvPr>
        </p:nvSpPr>
        <p:spPr/>
        <p:txBody>
          <a:bodyPr>
            <a:normAutofit fontScale="90000"/>
          </a:bodyPr>
          <a:lstStyle/>
          <a:p>
            <a:r>
              <a:rPr lang="cy-GB"/>
              <a:t>Taclo’r Dasg</a:t>
            </a:r>
            <a:br>
              <a:rPr lang="en-GB"/>
            </a:br>
            <a:r>
              <a:rPr lang="en-GB"/>
              <a:t>Tackling the Task </a:t>
            </a:r>
          </a:p>
        </p:txBody>
      </p:sp>
      <p:sp>
        <p:nvSpPr>
          <p:cNvPr id="3" name="Content Placeholder 2">
            <a:extLst>
              <a:ext uri="{FF2B5EF4-FFF2-40B4-BE49-F238E27FC236}">
                <a16:creationId xmlns:a16="http://schemas.microsoft.com/office/drawing/2014/main" id="{ED3104DF-71C8-2061-9F60-674E537633C5}"/>
              </a:ext>
            </a:extLst>
          </p:cNvPr>
          <p:cNvSpPr>
            <a:spLocks noGrp="1"/>
          </p:cNvSpPr>
          <p:nvPr>
            <p:ph sz="half" idx="1"/>
          </p:nvPr>
        </p:nvSpPr>
        <p:spPr/>
        <p:txBody>
          <a:bodyPr>
            <a:normAutofit fontScale="92500"/>
          </a:bodyPr>
          <a:lstStyle/>
          <a:p>
            <a:r>
              <a:rPr lang="cy-GB"/>
              <a:t>Mae canllawiau newydd wedi’u rhyddhau am y pwnc rydych yn arweinydd cwricwlwm iddo. Mae  angen i chi wneud yn siŵr bod eich holl gydweithwyr yn ymwybodol o’r newidiadau ac yn gallu eu gweithredu yn eu haddysgu. Er mwyn gwneud hyn mae’r pennaeth wedi rhoi 10 munud i chi yn y cyfarfod staff nesaf.</a:t>
            </a:r>
          </a:p>
          <a:p>
            <a:endParaRPr lang="en-GB"/>
          </a:p>
        </p:txBody>
      </p:sp>
      <p:sp>
        <p:nvSpPr>
          <p:cNvPr id="4" name="Content Placeholder 3">
            <a:extLst>
              <a:ext uri="{FF2B5EF4-FFF2-40B4-BE49-F238E27FC236}">
                <a16:creationId xmlns:a16="http://schemas.microsoft.com/office/drawing/2014/main" id="{AE119D71-F166-6C9D-8F92-E7FFCF1244C2}"/>
              </a:ext>
            </a:extLst>
          </p:cNvPr>
          <p:cNvSpPr>
            <a:spLocks noGrp="1"/>
          </p:cNvSpPr>
          <p:nvPr>
            <p:ph sz="half" idx="2"/>
          </p:nvPr>
        </p:nvSpPr>
        <p:spPr/>
        <p:txBody>
          <a:bodyPr>
            <a:normAutofit fontScale="92500"/>
          </a:bodyPr>
          <a:lstStyle/>
          <a:p>
            <a:r>
              <a:rPr lang="en-GB"/>
              <a:t>New guidance has been released for the subject that you are the curriculum lead for. You need to make sure that all of your colleagues are aware of the changes and can implement them in to their teaching. To do this the head has given you 10 minutes in the next staff meeting.</a:t>
            </a:r>
          </a:p>
        </p:txBody>
      </p:sp>
      <p:pic>
        <p:nvPicPr>
          <p:cNvPr id="5" name="Picture 2" descr="C:\Users\TERRY\AppData\Local\Microsoft\Windows\INetCache\IE\RCMPPI9Y\14223-illustration-of-a-pencil-pv[1].png">
            <a:extLst>
              <a:ext uri="{FF2B5EF4-FFF2-40B4-BE49-F238E27FC236}">
                <a16:creationId xmlns:a16="http://schemas.microsoft.com/office/drawing/2014/main" id="{603BF94B-AC73-500F-A0EC-59E0FB1DCB4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28923" y="855575"/>
            <a:ext cx="1268760" cy="1268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952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t>Cynllunio</a:t>
            </a:r>
            <a:br>
              <a:rPr lang="en-US"/>
            </a:br>
            <a:r>
              <a:rPr lang="en-US"/>
              <a:t>Planning</a:t>
            </a:r>
          </a:p>
        </p:txBody>
      </p:sp>
      <p:sp>
        <p:nvSpPr>
          <p:cNvPr id="9218" name="Content Placeholder 3"/>
          <p:cNvSpPr>
            <a:spLocks noGrp="1"/>
          </p:cNvSpPr>
          <p:nvPr>
            <p:ph sz="half" idx="1"/>
          </p:nvPr>
        </p:nvSpPr>
        <p:spPr/>
        <p:txBody>
          <a:bodyPr>
            <a:normAutofit lnSpcReduction="10000"/>
          </a:bodyPr>
          <a:lstStyle/>
          <a:p>
            <a:r>
              <a:rPr lang="cy-GB" altLang="en-US"/>
              <a:t>Pwnc</a:t>
            </a:r>
          </a:p>
          <a:p>
            <a:endParaRPr lang="cy-GB" altLang="en-US"/>
          </a:p>
          <a:p>
            <a:r>
              <a:rPr lang="cy-GB" altLang="en-US"/>
              <a:t>Hyd</a:t>
            </a:r>
          </a:p>
          <a:p>
            <a:endParaRPr lang="cy-GB" altLang="en-US"/>
          </a:p>
          <a:p>
            <a:r>
              <a:rPr lang="cy-GB" altLang="en-US"/>
              <a:t>Cynulleidfa</a:t>
            </a:r>
          </a:p>
          <a:p>
            <a:endParaRPr lang="cy-GB" altLang="en-US"/>
          </a:p>
          <a:p>
            <a:r>
              <a:rPr lang="cy-GB" altLang="en-US"/>
              <a:t>Dull cyflwyno </a:t>
            </a:r>
          </a:p>
        </p:txBody>
      </p:sp>
      <p:sp>
        <p:nvSpPr>
          <p:cNvPr id="9219" name="Content Placeholder 4"/>
          <p:cNvSpPr>
            <a:spLocks noGrp="1"/>
          </p:cNvSpPr>
          <p:nvPr>
            <p:ph sz="half" idx="2"/>
          </p:nvPr>
        </p:nvSpPr>
        <p:spPr/>
        <p:txBody>
          <a:bodyPr>
            <a:normAutofit lnSpcReduction="10000"/>
          </a:bodyPr>
          <a:lstStyle/>
          <a:p>
            <a:r>
              <a:rPr lang="en-US" altLang="en-US"/>
              <a:t>Subject</a:t>
            </a:r>
          </a:p>
          <a:p>
            <a:endParaRPr lang="en-US" altLang="en-US"/>
          </a:p>
          <a:p>
            <a:r>
              <a:rPr lang="en-US" altLang="en-US"/>
              <a:t>Length of time</a:t>
            </a:r>
          </a:p>
          <a:p>
            <a:endParaRPr lang="en-US" altLang="en-US"/>
          </a:p>
          <a:p>
            <a:r>
              <a:rPr lang="en-US" altLang="en-US"/>
              <a:t>Audience</a:t>
            </a:r>
          </a:p>
          <a:p>
            <a:endParaRPr lang="en-US" altLang="en-US"/>
          </a:p>
          <a:p>
            <a:r>
              <a:rPr lang="en-US" altLang="en-US"/>
              <a:t>Mode of delivery</a:t>
            </a:r>
          </a:p>
        </p:txBody>
      </p:sp>
      <p:pic>
        <p:nvPicPr>
          <p:cNvPr id="1026" name="Picture 2" descr="C:\Program Files (x86)\Microsoft Office\MEDIA\CAGCAT10\j0291984.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53715" y="509320"/>
            <a:ext cx="1807769" cy="1913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680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t>Pwnc </a:t>
            </a:r>
            <a:br>
              <a:rPr lang="en-US"/>
            </a:br>
            <a:r>
              <a:rPr lang="en-US"/>
              <a:t> Subject</a:t>
            </a:r>
          </a:p>
        </p:txBody>
      </p:sp>
      <p:sp>
        <p:nvSpPr>
          <p:cNvPr id="10242" name="Content Placeholder 2"/>
          <p:cNvSpPr>
            <a:spLocks noGrp="1"/>
          </p:cNvSpPr>
          <p:nvPr>
            <p:ph sz="half" idx="1"/>
          </p:nvPr>
        </p:nvSpPr>
        <p:spPr/>
        <p:txBody>
          <a:bodyPr>
            <a:normAutofit fontScale="92500"/>
          </a:bodyPr>
          <a:lstStyle/>
          <a:p>
            <a:r>
              <a:rPr lang="cy-GB" altLang="en-US"/>
              <a:t>Darllenwch y teitl yn ofalus</a:t>
            </a:r>
          </a:p>
          <a:p>
            <a:endParaRPr lang="cy-GB" altLang="en-US"/>
          </a:p>
          <a:p>
            <a:r>
              <a:rPr lang="cy-GB" altLang="en-US"/>
              <a:t>Ymchwiliwch i’r pwnc trwy ddarllen llyfrau, cyfnodolion ac erthyglau priodol ar y we</a:t>
            </a:r>
          </a:p>
          <a:p>
            <a:endParaRPr lang="cy-GB" altLang="en-US"/>
          </a:p>
          <a:p>
            <a:r>
              <a:rPr lang="cy-GB" altLang="en-US"/>
              <a:t>Cyfeirnodi addas (gweler y Llawlyfr)</a:t>
            </a:r>
          </a:p>
        </p:txBody>
      </p:sp>
      <p:sp>
        <p:nvSpPr>
          <p:cNvPr id="10243" name="Content Placeholder 3"/>
          <p:cNvSpPr>
            <a:spLocks noGrp="1"/>
          </p:cNvSpPr>
          <p:nvPr>
            <p:ph sz="half" idx="2"/>
          </p:nvPr>
        </p:nvSpPr>
        <p:spPr/>
        <p:txBody>
          <a:bodyPr>
            <a:normAutofit fontScale="92500"/>
          </a:bodyPr>
          <a:lstStyle/>
          <a:p>
            <a:r>
              <a:rPr lang="en-US" altLang="en-US"/>
              <a:t>Read the title carefully</a:t>
            </a:r>
          </a:p>
          <a:p>
            <a:r>
              <a:rPr lang="en-US" altLang="en-US"/>
              <a:t>Research your topic by reading  books, journals and appropriate articles on the internet</a:t>
            </a:r>
          </a:p>
          <a:p>
            <a:r>
              <a:rPr lang="en-US" altLang="en-US"/>
              <a:t>Appropriate referencing (see Handbook)</a:t>
            </a:r>
          </a:p>
        </p:txBody>
      </p:sp>
    </p:spTree>
    <p:extLst>
      <p:ext uri="{BB962C8B-B14F-4D97-AF65-F5344CB8AC3E}">
        <p14:creationId xmlns:p14="http://schemas.microsoft.com/office/powerpoint/2010/main" val="1659806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a:spLocks noGrp="1"/>
          </p:cNvSpPr>
          <p:nvPr>
            <p:ph type="title"/>
          </p:nvPr>
        </p:nvSpPr>
        <p:spPr/>
        <p:txBody>
          <a:bodyPr>
            <a:normAutofit fontScale="90000"/>
          </a:bodyPr>
          <a:lstStyle/>
          <a:p>
            <a:r>
              <a:rPr lang="cy-GB" altLang="cy-GB"/>
              <a:t>Strwythur</a:t>
            </a:r>
            <a:br>
              <a:rPr lang="en-GB" altLang="cy-GB"/>
            </a:br>
            <a:r>
              <a:rPr lang="en-GB" altLang="cy-GB"/>
              <a:t>Structure </a:t>
            </a:r>
            <a:endParaRPr lang="cy-GB"/>
          </a:p>
        </p:txBody>
      </p:sp>
      <p:sp>
        <p:nvSpPr>
          <p:cNvPr id="3" name="Content Placeholder 6"/>
          <p:cNvSpPr>
            <a:spLocks noGrp="1"/>
          </p:cNvSpPr>
          <p:nvPr>
            <p:ph sz="half" idx="1"/>
          </p:nvPr>
        </p:nvSpPr>
        <p:spPr/>
        <p:txBody>
          <a:bodyPr>
            <a:normAutofit fontScale="92500" lnSpcReduction="10000"/>
          </a:bodyPr>
          <a:lstStyle/>
          <a:p>
            <a:r>
              <a:rPr lang="cy-GB" altLang="cy-GB"/>
              <a:t>Eich cyflwyno eich hun</a:t>
            </a:r>
          </a:p>
          <a:p>
            <a:r>
              <a:rPr lang="cy-GB" altLang="cy-GB"/>
              <a:t>Trefn y cyflwyniad</a:t>
            </a:r>
          </a:p>
          <a:p>
            <a:r>
              <a:rPr lang="cy-GB" altLang="cy-GB"/>
              <a:t>Rhagarweiniad </a:t>
            </a:r>
          </a:p>
          <a:p>
            <a:r>
              <a:rPr lang="cy-GB" altLang="cy-GB"/>
              <a:t>Prif gorff</a:t>
            </a:r>
          </a:p>
          <a:p>
            <a:r>
              <a:rPr lang="cy-GB" altLang="cy-GB"/>
              <a:t>Casgliad</a:t>
            </a:r>
          </a:p>
          <a:p>
            <a:r>
              <a:rPr lang="cy-GB" altLang="cy-GB"/>
              <a:t>Cyfeirnodi</a:t>
            </a:r>
          </a:p>
          <a:p>
            <a:r>
              <a:rPr lang="cy-GB" altLang="cy-GB"/>
              <a:t>Cwestiynau (os ydy’n berthnasol)</a:t>
            </a:r>
          </a:p>
          <a:p>
            <a:endParaRPr lang="cy-GB"/>
          </a:p>
        </p:txBody>
      </p:sp>
      <p:sp>
        <p:nvSpPr>
          <p:cNvPr id="4" name="Content Placeholder 7"/>
          <p:cNvSpPr>
            <a:spLocks noGrp="1"/>
          </p:cNvSpPr>
          <p:nvPr>
            <p:ph sz="half" idx="2"/>
          </p:nvPr>
        </p:nvSpPr>
        <p:spPr/>
        <p:txBody>
          <a:bodyPr>
            <a:normAutofit fontScale="92500" lnSpcReduction="10000"/>
          </a:bodyPr>
          <a:lstStyle/>
          <a:p>
            <a:r>
              <a:rPr lang="en-GB" altLang="cy-GB"/>
              <a:t>Introduce yourself</a:t>
            </a:r>
            <a:endParaRPr lang="en-US" altLang="cy-GB"/>
          </a:p>
          <a:p>
            <a:r>
              <a:rPr lang="en-GB" altLang="cy-GB"/>
              <a:t>Order of presentation</a:t>
            </a:r>
          </a:p>
          <a:p>
            <a:r>
              <a:rPr lang="en-GB" altLang="cy-GB"/>
              <a:t>Introduction</a:t>
            </a:r>
          </a:p>
          <a:p>
            <a:r>
              <a:rPr lang="en-GB" altLang="cy-GB"/>
              <a:t>Main body</a:t>
            </a:r>
          </a:p>
          <a:p>
            <a:r>
              <a:rPr lang="en-GB" altLang="cy-GB"/>
              <a:t>Conclusion</a:t>
            </a:r>
          </a:p>
          <a:p>
            <a:r>
              <a:rPr lang="en-GB" altLang="cy-GB"/>
              <a:t>Referencing</a:t>
            </a:r>
          </a:p>
          <a:p>
            <a:r>
              <a:rPr lang="en-GB" altLang="cy-GB"/>
              <a:t>Questions (if relevant)</a:t>
            </a:r>
          </a:p>
          <a:p>
            <a:endParaRPr lang="cy-GB"/>
          </a:p>
        </p:txBody>
      </p:sp>
      <p:pic>
        <p:nvPicPr>
          <p:cNvPr id="5" name="Picture 2" descr="C:\Users\l.roberts\AppData\Local\Microsoft\Windows\Temporary Internet Files\Content.IE5\FX8L93BW\MM900234700[1].gif">
            <a:extLst>
              <a:ext uri="{FF2B5EF4-FFF2-40B4-BE49-F238E27FC236}">
                <a16:creationId xmlns:a16="http://schemas.microsoft.com/office/drawing/2014/main" id="{764372D3-4A7E-8340-3C2D-E7F38F40D5DA}"/>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2186587" y="795865"/>
            <a:ext cx="2057399" cy="167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0618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t>Rhagarweiniad </a:t>
            </a:r>
            <a:br>
              <a:rPr lang="cy-GB"/>
            </a:br>
            <a:r>
              <a:rPr lang="en-US"/>
              <a:t> Introduction</a:t>
            </a:r>
          </a:p>
        </p:txBody>
      </p:sp>
      <p:sp>
        <p:nvSpPr>
          <p:cNvPr id="14338" name="Content Placeholder 2"/>
          <p:cNvSpPr>
            <a:spLocks noGrp="1"/>
          </p:cNvSpPr>
          <p:nvPr>
            <p:ph sz="half" idx="1"/>
          </p:nvPr>
        </p:nvSpPr>
        <p:spPr/>
        <p:txBody>
          <a:bodyPr/>
          <a:lstStyle/>
          <a:p>
            <a:r>
              <a:rPr lang="cy-GB" altLang="en-US"/>
              <a:t>Cyflwynwch eich hun a’ch testun</a:t>
            </a:r>
          </a:p>
          <a:p>
            <a:r>
              <a:rPr lang="cy-GB" altLang="en-US"/>
              <a:t>Mynnwch sylw a diddordeb y gynulleidfa</a:t>
            </a:r>
          </a:p>
          <a:p>
            <a:r>
              <a:rPr lang="cy-GB" altLang="en-US"/>
              <a:t>Os ydych yn defnyddio dyfyniadau enwch yr awdur a darllenwch air am air</a:t>
            </a:r>
          </a:p>
        </p:txBody>
      </p:sp>
      <p:sp>
        <p:nvSpPr>
          <p:cNvPr id="14339" name="Content Placeholder 3"/>
          <p:cNvSpPr>
            <a:spLocks noGrp="1"/>
          </p:cNvSpPr>
          <p:nvPr>
            <p:ph sz="half" idx="2"/>
          </p:nvPr>
        </p:nvSpPr>
        <p:spPr/>
        <p:txBody>
          <a:bodyPr/>
          <a:lstStyle/>
          <a:p>
            <a:r>
              <a:rPr lang="en-US" altLang="en-US"/>
              <a:t>Introduce yourself and your topic</a:t>
            </a:r>
          </a:p>
          <a:p>
            <a:r>
              <a:rPr lang="en-US" altLang="en-US"/>
              <a:t>Get the audience’s attention and interest</a:t>
            </a:r>
          </a:p>
          <a:p>
            <a:r>
              <a:rPr lang="en-US" altLang="en-US"/>
              <a:t>If using quotations name the author and read word for word</a:t>
            </a:r>
          </a:p>
        </p:txBody>
      </p:sp>
      <p:pic>
        <p:nvPicPr>
          <p:cNvPr id="4098" name="Picture 2" descr="C:\Users\l.roberts\AppData\Local\Microsoft\Windows\Temporary Internet Files\Content.IE5\EEQLKL9O\MP900382862[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53407" y="879383"/>
            <a:ext cx="1545956"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142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t>Trefn </a:t>
            </a:r>
            <a:br>
              <a:rPr lang="cy-GB"/>
            </a:br>
            <a:r>
              <a:rPr lang="en-US"/>
              <a:t> Order</a:t>
            </a:r>
          </a:p>
        </p:txBody>
      </p:sp>
      <p:sp>
        <p:nvSpPr>
          <p:cNvPr id="12290" name="Content Placeholder 2"/>
          <p:cNvSpPr>
            <a:spLocks noGrp="1"/>
          </p:cNvSpPr>
          <p:nvPr>
            <p:ph sz="half" idx="1"/>
          </p:nvPr>
        </p:nvSpPr>
        <p:spPr/>
        <p:txBody>
          <a:bodyPr/>
          <a:lstStyle/>
          <a:p>
            <a:endParaRPr lang="en-US" altLang="en-US"/>
          </a:p>
          <a:p>
            <a:r>
              <a:rPr lang="cy-GB" altLang="en-US"/>
              <a:t>Rhagarweiniad</a:t>
            </a:r>
          </a:p>
          <a:p>
            <a:endParaRPr lang="cy-GB" altLang="en-US"/>
          </a:p>
          <a:p>
            <a:r>
              <a:rPr lang="cy-GB" altLang="en-US"/>
              <a:t>Prif bwyntiau trafod</a:t>
            </a:r>
          </a:p>
          <a:p>
            <a:endParaRPr lang="cy-GB" altLang="en-US"/>
          </a:p>
          <a:p>
            <a:r>
              <a:rPr lang="cy-GB" altLang="en-US"/>
              <a:t>Casgliad</a:t>
            </a:r>
          </a:p>
        </p:txBody>
      </p:sp>
      <p:sp>
        <p:nvSpPr>
          <p:cNvPr id="12291" name="Content Placeholder 3"/>
          <p:cNvSpPr>
            <a:spLocks noGrp="1"/>
          </p:cNvSpPr>
          <p:nvPr>
            <p:ph sz="half" idx="2"/>
          </p:nvPr>
        </p:nvSpPr>
        <p:spPr/>
        <p:txBody>
          <a:bodyPr/>
          <a:lstStyle/>
          <a:p>
            <a:endParaRPr lang="en-US" altLang="en-US"/>
          </a:p>
          <a:p>
            <a:r>
              <a:rPr lang="en-US" altLang="en-US"/>
              <a:t>Introduction</a:t>
            </a:r>
          </a:p>
          <a:p>
            <a:endParaRPr lang="en-US" altLang="en-US"/>
          </a:p>
          <a:p>
            <a:r>
              <a:rPr lang="en-US" altLang="en-US"/>
              <a:t>Main discussion points</a:t>
            </a:r>
          </a:p>
          <a:p>
            <a:endParaRPr lang="en-US" altLang="en-US"/>
          </a:p>
          <a:p>
            <a:r>
              <a:rPr lang="en-US" altLang="en-US"/>
              <a:t>Conclusion</a:t>
            </a:r>
          </a:p>
        </p:txBody>
      </p:sp>
      <p:pic>
        <p:nvPicPr>
          <p:cNvPr id="3074" name="Picture 2" descr="C:\Users\l.roberts\AppData\Local\Microsoft\Windows\Temporary Internet Files\Content.IE5\FX8L93BW\MM900234700[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2186587" y="795865"/>
            <a:ext cx="2057399" cy="167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9922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t>Prif Bwyntiau </a:t>
            </a:r>
            <a:br>
              <a:rPr lang="en-US"/>
            </a:br>
            <a:r>
              <a:rPr lang="en-US"/>
              <a:t>Main Points</a:t>
            </a:r>
          </a:p>
        </p:txBody>
      </p:sp>
      <p:sp>
        <p:nvSpPr>
          <p:cNvPr id="15362" name="Content Placeholder 2"/>
          <p:cNvSpPr>
            <a:spLocks noGrp="1"/>
          </p:cNvSpPr>
          <p:nvPr>
            <p:ph sz="half" idx="1"/>
          </p:nvPr>
        </p:nvSpPr>
        <p:spPr/>
        <p:txBody>
          <a:bodyPr>
            <a:normAutofit lnSpcReduction="10000"/>
          </a:bodyPr>
          <a:lstStyle/>
          <a:p>
            <a:r>
              <a:rPr lang="cy-GB" altLang="en-US"/>
              <a:t>3-5 prif bwynt</a:t>
            </a:r>
          </a:p>
          <a:p>
            <a:endParaRPr lang="cy-GB" altLang="en-US"/>
          </a:p>
          <a:p>
            <a:r>
              <a:rPr lang="cy-GB" altLang="en-US"/>
              <a:t>Dilyniant rhesymegol</a:t>
            </a:r>
          </a:p>
          <a:p>
            <a:endParaRPr lang="cy-GB" altLang="en-US"/>
          </a:p>
          <a:p>
            <a:r>
              <a:rPr lang="cy-GB" altLang="en-US"/>
              <a:t>Cerdyn gwahanol i bob pwynt</a:t>
            </a:r>
          </a:p>
        </p:txBody>
      </p:sp>
      <p:sp>
        <p:nvSpPr>
          <p:cNvPr id="15363" name="Content Placeholder 3"/>
          <p:cNvSpPr>
            <a:spLocks noGrp="1"/>
          </p:cNvSpPr>
          <p:nvPr>
            <p:ph sz="half" idx="2"/>
          </p:nvPr>
        </p:nvSpPr>
        <p:spPr/>
        <p:txBody>
          <a:bodyPr>
            <a:normAutofit lnSpcReduction="10000"/>
          </a:bodyPr>
          <a:lstStyle/>
          <a:p>
            <a:r>
              <a:rPr lang="en-US" altLang="en-US"/>
              <a:t>3-5 main points</a:t>
            </a:r>
          </a:p>
          <a:p>
            <a:endParaRPr lang="en-US" altLang="en-US"/>
          </a:p>
          <a:p>
            <a:endParaRPr lang="en-US" altLang="en-US"/>
          </a:p>
          <a:p>
            <a:r>
              <a:rPr lang="en-US" altLang="en-US"/>
              <a:t>Logical progression</a:t>
            </a:r>
          </a:p>
          <a:p>
            <a:endParaRPr lang="en-US" altLang="en-US"/>
          </a:p>
          <a:p>
            <a:endParaRPr lang="en-US" altLang="en-US"/>
          </a:p>
          <a:p>
            <a:r>
              <a:rPr lang="en-US" altLang="en-US"/>
              <a:t>Each point has its own card</a:t>
            </a:r>
          </a:p>
        </p:txBody>
      </p:sp>
    </p:spTree>
    <p:extLst>
      <p:ext uri="{BB962C8B-B14F-4D97-AF65-F5344CB8AC3E}">
        <p14:creationId xmlns:p14="http://schemas.microsoft.com/office/powerpoint/2010/main" val="553206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ltLang="cy-GB"/>
              <a:t>Diwyg y cyflwyniad</a:t>
            </a:r>
            <a:br>
              <a:rPr lang="en-GB" altLang="cy-GB"/>
            </a:br>
            <a:r>
              <a:rPr lang="en-GB" altLang="cy-GB"/>
              <a:t>Presentation Image</a:t>
            </a:r>
            <a:endParaRPr lang="cy-GB"/>
          </a:p>
        </p:txBody>
      </p:sp>
      <p:sp>
        <p:nvSpPr>
          <p:cNvPr id="3" name="Content Placeholder 2"/>
          <p:cNvSpPr>
            <a:spLocks noGrp="1"/>
          </p:cNvSpPr>
          <p:nvPr>
            <p:ph sz="half" idx="1"/>
          </p:nvPr>
        </p:nvSpPr>
        <p:spPr/>
        <p:txBody>
          <a:bodyPr/>
          <a:lstStyle/>
          <a:p>
            <a:r>
              <a:rPr lang="cy-GB" altLang="cy-GB"/>
              <a:t>Ffont </a:t>
            </a:r>
          </a:p>
          <a:p>
            <a:r>
              <a:rPr lang="cy-GB" altLang="cy-GB"/>
              <a:t>Nifer o eiriau</a:t>
            </a:r>
          </a:p>
          <a:p>
            <a:r>
              <a:rPr lang="cy-GB" altLang="cy-GB"/>
              <a:t>Rheol 6x6</a:t>
            </a:r>
          </a:p>
          <a:p>
            <a:r>
              <a:rPr lang="cy-GB" altLang="cy-GB"/>
              <a:t>Cymhorthion gweledol</a:t>
            </a:r>
          </a:p>
          <a:p>
            <a:r>
              <a:rPr lang="cy-GB" altLang="cy-GB"/>
              <a:t>Cysondeb arddull</a:t>
            </a:r>
          </a:p>
          <a:p>
            <a:endParaRPr lang="cy-GB"/>
          </a:p>
        </p:txBody>
      </p:sp>
      <p:sp>
        <p:nvSpPr>
          <p:cNvPr id="4" name="Content Placeholder 3"/>
          <p:cNvSpPr>
            <a:spLocks noGrp="1"/>
          </p:cNvSpPr>
          <p:nvPr>
            <p:ph sz="half" idx="2"/>
          </p:nvPr>
        </p:nvSpPr>
        <p:spPr/>
        <p:txBody>
          <a:bodyPr/>
          <a:lstStyle/>
          <a:p>
            <a:r>
              <a:rPr lang="en-GB" altLang="cy-GB">
                <a:latin typeface="Algerian" panose="04020705040A02060702" pitchFamily="82" charset="0"/>
              </a:rPr>
              <a:t>Font</a:t>
            </a:r>
          </a:p>
          <a:p>
            <a:r>
              <a:rPr lang="en-GB" altLang="cy-GB"/>
              <a:t>Number of words</a:t>
            </a:r>
          </a:p>
          <a:p>
            <a:r>
              <a:rPr lang="en-GB" altLang="cy-GB"/>
              <a:t>6x6 rule</a:t>
            </a:r>
          </a:p>
          <a:p>
            <a:r>
              <a:rPr lang="en-GB" altLang="cy-GB"/>
              <a:t>Visual aids</a:t>
            </a:r>
          </a:p>
          <a:p>
            <a:r>
              <a:rPr lang="en-GB" altLang="cy-GB"/>
              <a:t>Consistency of style</a:t>
            </a:r>
          </a:p>
          <a:p>
            <a:endParaRPr lang="cy-GB"/>
          </a:p>
        </p:txBody>
      </p:sp>
    </p:spTree>
    <p:extLst>
      <p:ext uri="{BB962C8B-B14F-4D97-AF65-F5344CB8AC3E}">
        <p14:creationId xmlns:p14="http://schemas.microsoft.com/office/powerpoint/2010/main" val="1468134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t>Casgliad </a:t>
            </a:r>
            <a:br>
              <a:rPr lang="en-US"/>
            </a:br>
            <a:r>
              <a:rPr lang="en-US"/>
              <a:t>Conclusion</a:t>
            </a:r>
          </a:p>
        </p:txBody>
      </p:sp>
      <p:sp>
        <p:nvSpPr>
          <p:cNvPr id="16386" name="Content Placeholder 2"/>
          <p:cNvSpPr>
            <a:spLocks noGrp="1"/>
          </p:cNvSpPr>
          <p:nvPr>
            <p:ph sz="half" idx="1"/>
          </p:nvPr>
        </p:nvSpPr>
        <p:spPr/>
        <p:txBody>
          <a:bodyPr/>
          <a:lstStyle/>
          <a:p>
            <a:r>
              <a:rPr lang="cy-GB" altLang="en-US"/>
              <a:t>Allweddol</a:t>
            </a:r>
          </a:p>
          <a:p>
            <a:r>
              <a:rPr lang="cy-GB" altLang="en-US"/>
              <a:t>Tynnwch y prif bwyntiau at ei gilydd</a:t>
            </a:r>
          </a:p>
          <a:p>
            <a:r>
              <a:rPr lang="cy-GB" altLang="en-US"/>
              <a:t>Awgrymwch y ffordd ymlaen</a:t>
            </a:r>
          </a:p>
          <a:p>
            <a:r>
              <a:rPr lang="cy-GB" altLang="en-US"/>
              <a:t>Weithiau bydd brawddeg ysgogol yn addas</a:t>
            </a:r>
          </a:p>
        </p:txBody>
      </p:sp>
      <p:sp>
        <p:nvSpPr>
          <p:cNvPr id="16387" name="Content Placeholder 3"/>
          <p:cNvSpPr>
            <a:spLocks noGrp="1"/>
          </p:cNvSpPr>
          <p:nvPr>
            <p:ph sz="half" idx="2"/>
          </p:nvPr>
        </p:nvSpPr>
        <p:spPr/>
        <p:txBody>
          <a:bodyPr/>
          <a:lstStyle/>
          <a:p>
            <a:r>
              <a:rPr lang="en-US" altLang="en-US"/>
              <a:t>Key</a:t>
            </a:r>
          </a:p>
          <a:p>
            <a:r>
              <a:rPr lang="en-US" altLang="en-US"/>
              <a:t>Draw together the main points</a:t>
            </a:r>
          </a:p>
          <a:p>
            <a:r>
              <a:rPr lang="en-US" altLang="en-US"/>
              <a:t>Suggest a way forward</a:t>
            </a:r>
          </a:p>
          <a:p>
            <a:r>
              <a:rPr lang="en-US" altLang="en-US"/>
              <a:t>Sometimes a motivating sentence is suitable</a:t>
            </a:r>
          </a:p>
        </p:txBody>
      </p:sp>
      <p:pic>
        <p:nvPicPr>
          <p:cNvPr id="3074" name="Picture 2" descr="C:\Users\TERRY\AppData\Local\Microsoft\Windows\INetCache\IE\RCMPPI9Y\bonhomme_et_coche_vert[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0296" y="0"/>
            <a:ext cx="1549028" cy="1549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1460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4958B8-57B6-4B37-8A18-D54A32EC2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monkey with its mouth open&#10;&#10;Description automatically generated with low confidence">
            <a:extLst>
              <a:ext uri="{FF2B5EF4-FFF2-40B4-BE49-F238E27FC236}">
                <a16:creationId xmlns:a16="http://schemas.microsoft.com/office/drawing/2014/main" id="{FF92B68C-263A-38D1-4CF1-85A285E7227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2051" r="1" b="16168"/>
          <a:stretch/>
        </p:blipFill>
        <p:spPr>
          <a:xfrm>
            <a:off x="486138" y="488137"/>
            <a:ext cx="11227442" cy="5883295"/>
          </a:xfrm>
          <a:prstGeom prst="rect">
            <a:avLst/>
          </a:prstGeom>
        </p:spPr>
      </p:pic>
      <p:sp>
        <p:nvSpPr>
          <p:cNvPr id="10" name="Rectangle 9">
            <a:extLst>
              <a:ext uri="{FF2B5EF4-FFF2-40B4-BE49-F238E27FC236}">
                <a16:creationId xmlns:a16="http://schemas.microsoft.com/office/drawing/2014/main" id="{B7E4A740-3A69-42A5-8AC0-3905D518F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bg1"/>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8283C010-53D7-404B-9300-DB1BAE1EA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13" name="Rounded Rectangle 21">
              <a:extLst>
                <a:ext uri="{FF2B5EF4-FFF2-40B4-BE49-F238E27FC236}">
                  <a16:creationId xmlns:a16="http://schemas.microsoft.com/office/drawing/2014/main" id="{DFC03671-D6D3-4BA9-AD3E-6ADE11D07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4" name="Picture 13">
              <a:extLst>
                <a:ext uri="{FF2B5EF4-FFF2-40B4-BE49-F238E27FC236}">
                  <a16:creationId xmlns:a16="http://schemas.microsoft.com/office/drawing/2014/main" id="{DFD51935-8C23-4BCB-987B-F5AC9E3D94C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15" name="Rounded Rectangle 27">
              <a:extLst>
                <a:ext uri="{FF2B5EF4-FFF2-40B4-BE49-F238E27FC236}">
                  <a16:creationId xmlns:a16="http://schemas.microsoft.com/office/drawing/2014/main" id="{72D5A197-23EF-4751-9E72-FEB79910E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6" name="Picture 15">
              <a:extLst>
                <a:ext uri="{FF2B5EF4-FFF2-40B4-BE49-F238E27FC236}">
                  <a16:creationId xmlns:a16="http://schemas.microsoft.com/office/drawing/2014/main" id="{5DD7E4D1-EC3E-4109-9647-9E6652A92D3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Tree>
    <p:extLst>
      <p:ext uri="{BB962C8B-B14F-4D97-AF65-F5344CB8AC3E}">
        <p14:creationId xmlns:p14="http://schemas.microsoft.com/office/powerpoint/2010/main" val="2584448392"/>
      </p:ext>
    </p:extLst>
  </p:cSld>
  <p:clrMapOvr>
    <a:masterClrMapping/>
  </p:clrMapOvr>
  <p:transition advClick="0" advTm="50"/>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ltLang="cy-GB"/>
              <a:t>Cyfeirnodi ar sleidiau</a:t>
            </a:r>
            <a:br>
              <a:rPr lang="en-GB" altLang="cy-GB"/>
            </a:br>
            <a:r>
              <a:rPr lang="en-GB" altLang="cy-GB"/>
              <a:t>Referencing on slides</a:t>
            </a:r>
            <a:endParaRPr lang="cy-GB"/>
          </a:p>
        </p:txBody>
      </p:sp>
      <p:sp>
        <p:nvSpPr>
          <p:cNvPr id="3" name="Content Placeholder 2"/>
          <p:cNvSpPr>
            <a:spLocks noGrp="1"/>
          </p:cNvSpPr>
          <p:nvPr>
            <p:ph sz="half" idx="1"/>
          </p:nvPr>
        </p:nvSpPr>
        <p:spPr/>
        <p:txBody>
          <a:bodyPr/>
          <a:lstStyle/>
          <a:p>
            <a:r>
              <a:rPr lang="cy-GB" altLang="cy-GB"/>
              <a:t>Rhaid cyfeirnodi pob delwedd</a:t>
            </a:r>
          </a:p>
          <a:p>
            <a:r>
              <a:rPr lang="cy-GB" altLang="cy-GB"/>
              <a:t>Rhaid cyfeirnodi’r holl wybodaeth ar y sleidiau</a:t>
            </a:r>
          </a:p>
          <a:p>
            <a:r>
              <a:rPr lang="cy-GB" altLang="cy-GB"/>
              <a:t>Cyfeirnodi ar lafar – enwi ffynonellau/awduron/</a:t>
            </a:r>
          </a:p>
          <a:p>
            <a:r>
              <a:rPr lang="cy-GB" altLang="cy-GB"/>
              <a:t>    damcaniaethwyr</a:t>
            </a:r>
          </a:p>
          <a:p>
            <a:endParaRPr lang="cy-GB"/>
          </a:p>
        </p:txBody>
      </p:sp>
      <p:sp>
        <p:nvSpPr>
          <p:cNvPr id="4" name="Content Placeholder 3"/>
          <p:cNvSpPr>
            <a:spLocks noGrp="1"/>
          </p:cNvSpPr>
          <p:nvPr>
            <p:ph sz="half" idx="2"/>
          </p:nvPr>
        </p:nvSpPr>
        <p:spPr/>
        <p:txBody>
          <a:bodyPr/>
          <a:lstStyle/>
          <a:p>
            <a:r>
              <a:rPr lang="en-GB" altLang="cy-GB"/>
              <a:t>All images must be referenced</a:t>
            </a:r>
          </a:p>
          <a:p>
            <a:r>
              <a:rPr lang="en-GB" altLang="cy-GB"/>
              <a:t>All information on slides need referencing</a:t>
            </a:r>
          </a:p>
          <a:p>
            <a:r>
              <a:rPr lang="en-GB" altLang="cy-GB"/>
              <a:t>Verbal referencing – naming sources/authors/</a:t>
            </a:r>
          </a:p>
          <a:p>
            <a:r>
              <a:rPr lang="en-GB" altLang="cy-GB"/>
              <a:t>   theorists</a:t>
            </a:r>
            <a:endParaRPr lang="cy-GB" altLang="cy-GB"/>
          </a:p>
          <a:p>
            <a:endParaRPr lang="cy-GB"/>
          </a:p>
        </p:txBody>
      </p:sp>
    </p:spTree>
    <p:extLst>
      <p:ext uri="{BB962C8B-B14F-4D97-AF65-F5344CB8AC3E}">
        <p14:creationId xmlns:p14="http://schemas.microsoft.com/office/powerpoint/2010/main" val="15368914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rmAutofit fontScale="90000"/>
          </a:bodyPr>
          <a:lstStyle/>
          <a:p>
            <a:r>
              <a:rPr lang="cy-GB" altLang="cy-GB"/>
              <a:t>Cyfeirnodi gwybodaeth</a:t>
            </a:r>
            <a:br>
              <a:rPr lang="en-GB" altLang="cy-GB"/>
            </a:br>
            <a:r>
              <a:rPr lang="en-GB" altLang="cy-GB"/>
              <a:t>Referencing information</a:t>
            </a:r>
            <a:endParaRPr lang="cy-GB"/>
          </a:p>
        </p:txBody>
      </p:sp>
      <p:sp>
        <p:nvSpPr>
          <p:cNvPr id="3" name="Content Placeholder 4"/>
          <p:cNvSpPr>
            <a:spLocks noGrp="1"/>
          </p:cNvSpPr>
          <p:nvPr>
            <p:ph sz="half" idx="1"/>
          </p:nvPr>
        </p:nvSpPr>
        <p:spPr/>
        <p:txBody>
          <a:bodyPr>
            <a:normAutofit fontScale="92500" lnSpcReduction="10000"/>
          </a:bodyPr>
          <a:lstStyle/>
          <a:p>
            <a:r>
              <a:rPr lang="en-GB"/>
              <a:t>ENGHRAIFFT:</a:t>
            </a:r>
          </a:p>
          <a:p>
            <a:pPr lvl="1"/>
            <a:r>
              <a:rPr lang="cy-GB"/>
              <a:t> 	Ymatebion y cyfranogwyr</a:t>
            </a:r>
          </a:p>
          <a:p>
            <a:pPr algn="r"/>
            <a:r>
              <a:rPr lang="cy-GB"/>
              <a:t>(Ross, 2010).</a:t>
            </a:r>
          </a:p>
          <a:p>
            <a:pPr lvl="1"/>
            <a:r>
              <a:rPr lang="cy-GB"/>
              <a:t> 	Brwdfrydedd</a:t>
            </a:r>
          </a:p>
          <a:p>
            <a:pPr algn="r"/>
            <a:r>
              <a:rPr lang="cy-GB"/>
              <a:t>(Mitchell a </a:t>
            </a:r>
            <a:r>
              <a:rPr lang="en-GB"/>
              <a:t>Hobson</a:t>
            </a:r>
            <a:r>
              <a:rPr lang="cy-GB"/>
              <a:t>, 2011; Ross, 2010).</a:t>
            </a:r>
          </a:p>
          <a:p>
            <a:pPr lvl="1"/>
            <a:r>
              <a:rPr lang="cy-GB"/>
              <a:t>Rhagfarn</a:t>
            </a:r>
          </a:p>
          <a:p>
            <a:r>
              <a:rPr lang="cy-GB"/>
              <a:t>(</a:t>
            </a:r>
            <a:r>
              <a:rPr lang="en-GB"/>
              <a:t>Cohen et al., 2005; Daly a Lumley, </a:t>
            </a:r>
            <a:r>
              <a:rPr lang="cy-GB"/>
              <a:t>2002).</a:t>
            </a:r>
          </a:p>
          <a:p>
            <a:endParaRPr lang="cy-GB"/>
          </a:p>
        </p:txBody>
      </p:sp>
      <p:sp>
        <p:nvSpPr>
          <p:cNvPr id="4" name="Content Placeholder 5"/>
          <p:cNvSpPr>
            <a:spLocks noGrp="1"/>
          </p:cNvSpPr>
          <p:nvPr>
            <p:ph sz="half" idx="2"/>
          </p:nvPr>
        </p:nvSpPr>
        <p:spPr/>
        <p:txBody>
          <a:bodyPr>
            <a:normAutofit fontScale="92500" lnSpcReduction="10000"/>
          </a:bodyPr>
          <a:lstStyle/>
          <a:p>
            <a:r>
              <a:rPr lang="en-GB"/>
              <a:t>EXAMPLE:</a:t>
            </a:r>
          </a:p>
          <a:p>
            <a:pPr lvl="1"/>
            <a:r>
              <a:rPr lang="en-GB"/>
              <a:t>Responses of participants</a:t>
            </a:r>
          </a:p>
          <a:p>
            <a:pPr algn="r"/>
            <a:r>
              <a:rPr lang="en-GB"/>
              <a:t>(Ross, 2010).</a:t>
            </a:r>
          </a:p>
          <a:p>
            <a:pPr lvl="1"/>
            <a:r>
              <a:rPr lang="en-GB"/>
              <a:t>Enthusiasm</a:t>
            </a:r>
          </a:p>
          <a:p>
            <a:pPr algn="r"/>
            <a:r>
              <a:rPr lang="cy-GB"/>
              <a:t>(</a:t>
            </a:r>
            <a:r>
              <a:rPr lang="en-GB"/>
              <a:t>Mitchell a Hobson, 2011; Ross, 2010).</a:t>
            </a:r>
          </a:p>
          <a:p>
            <a:pPr lvl="1"/>
            <a:r>
              <a:rPr lang="en-GB"/>
              <a:t>Bias</a:t>
            </a:r>
          </a:p>
          <a:p>
            <a:r>
              <a:rPr lang="en-GB"/>
              <a:t>(Cohen et al., 2005; Daly a Lumley, 2002).</a:t>
            </a:r>
          </a:p>
          <a:p>
            <a:endParaRPr lang="cy-GB"/>
          </a:p>
        </p:txBody>
      </p:sp>
    </p:spTree>
    <p:extLst>
      <p:ext uri="{BB962C8B-B14F-4D97-AF65-F5344CB8AC3E}">
        <p14:creationId xmlns:p14="http://schemas.microsoft.com/office/powerpoint/2010/main" val="1086244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a:spLocks noGrp="1"/>
          </p:cNvSpPr>
          <p:nvPr>
            <p:ph type="title"/>
          </p:nvPr>
        </p:nvSpPr>
        <p:spPr/>
        <p:txBody>
          <a:bodyPr>
            <a:normAutofit fontScale="90000"/>
          </a:bodyPr>
          <a:lstStyle/>
          <a:p>
            <a:r>
              <a:rPr lang="cy-GB" altLang="cy-GB"/>
              <a:t>Cyfeirnodi delwedd/llun</a:t>
            </a:r>
            <a:br>
              <a:rPr lang="en-GB" altLang="cy-GB"/>
            </a:br>
            <a:r>
              <a:rPr lang="en-GB" altLang="cy-GB"/>
              <a:t>Referencing an image/picture</a:t>
            </a:r>
            <a:endParaRPr lang="cy-GB"/>
          </a:p>
        </p:txBody>
      </p:sp>
      <p:pic>
        <p:nvPicPr>
          <p:cNvPr id="31747" name="Content Placeholder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26432" y="2630111"/>
            <a:ext cx="5826125" cy="2830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1748" name="TextBox 2"/>
          <p:cNvSpPr txBox="1">
            <a:spLocks noChangeArrowheads="1"/>
          </p:cNvSpPr>
          <p:nvPr/>
        </p:nvSpPr>
        <p:spPr bwMode="auto">
          <a:xfrm>
            <a:off x="6024563" y="5476123"/>
            <a:ext cx="501857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a:latin typeface="Times" panose="02020603050405020304" pitchFamily="18" charset="0"/>
              </a:rPr>
              <a:t>(</a:t>
            </a:r>
            <a:r>
              <a:rPr lang="cy-GB" altLang="en-US" sz="2400">
                <a:latin typeface="Times" panose="02020603050405020304" pitchFamily="18" charset="0"/>
              </a:rPr>
              <a:t>Ffynhonnell/</a:t>
            </a:r>
            <a:r>
              <a:rPr lang="en-GB" altLang="en-US" sz="2400">
                <a:latin typeface="Times" panose="02020603050405020304" pitchFamily="18" charset="0"/>
              </a:rPr>
              <a:t>Source: Telegraph, 2012)</a:t>
            </a:r>
          </a:p>
        </p:txBody>
      </p:sp>
    </p:spTree>
    <p:extLst>
      <p:ext uri="{BB962C8B-B14F-4D97-AF65-F5344CB8AC3E}">
        <p14:creationId xmlns:p14="http://schemas.microsoft.com/office/powerpoint/2010/main" val="12155078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rmAutofit fontScale="90000"/>
          </a:bodyPr>
          <a:lstStyle/>
          <a:p>
            <a:r>
              <a:rPr lang="cy-GB" altLang="cy-GB"/>
              <a:t>Cyfeirnodi gwybodaeth</a:t>
            </a:r>
            <a:br>
              <a:rPr lang="en-GB" altLang="cy-GB"/>
            </a:br>
            <a:r>
              <a:rPr lang="en-GB" altLang="cy-GB"/>
              <a:t>Referencing information</a:t>
            </a:r>
            <a:endParaRPr lang="cy-GB"/>
          </a:p>
        </p:txBody>
      </p:sp>
      <p:sp>
        <p:nvSpPr>
          <p:cNvPr id="3" name="Content Placeholder 4"/>
          <p:cNvSpPr>
            <a:spLocks noGrp="1"/>
          </p:cNvSpPr>
          <p:nvPr>
            <p:ph sz="half" idx="1"/>
          </p:nvPr>
        </p:nvSpPr>
        <p:spPr/>
        <p:txBody>
          <a:bodyPr>
            <a:normAutofit fontScale="70000" lnSpcReduction="20000"/>
          </a:bodyPr>
          <a:lstStyle/>
          <a:p>
            <a:r>
              <a:rPr lang="en-GB" altLang="cy-GB"/>
              <a:t>ENGHRAIFFT:</a:t>
            </a:r>
          </a:p>
          <a:p>
            <a:r>
              <a:rPr lang="cy-GB" altLang="cy-GB"/>
              <a:t>Etifeddeg</a:t>
            </a:r>
          </a:p>
          <a:p>
            <a:r>
              <a:rPr lang="cy-GB" altLang="cy-GB"/>
              <a:t>  - lliw llygaid/gwallt/croen</a:t>
            </a:r>
          </a:p>
          <a:p>
            <a:r>
              <a:rPr lang="cy-GB" altLang="cy-GB"/>
              <a:t>Ffenoteip</a:t>
            </a:r>
          </a:p>
          <a:p>
            <a:r>
              <a:rPr lang="cy-GB" altLang="cy-GB"/>
              <a:t>  - lefel deallusrwydd</a:t>
            </a:r>
          </a:p>
          <a:p>
            <a:r>
              <a:rPr lang="cy-GB" altLang="cy-GB"/>
              <a:t>  - gallu i ddysgu</a:t>
            </a:r>
          </a:p>
          <a:p>
            <a:r>
              <a:rPr lang="cy-GB" altLang="cy-GB"/>
              <a:t>  - personoliaeth</a:t>
            </a:r>
          </a:p>
          <a:p>
            <a:r>
              <a:rPr lang="cy-GB" altLang="cy-GB"/>
              <a:t>  - ymddygiad</a:t>
            </a:r>
          </a:p>
          <a:p>
            <a:pPr algn="r"/>
            <a:r>
              <a:rPr lang="en-GB" altLang="cy-GB"/>
              <a:t>(Beckley, 2012; Doherty a Hughes, 2009)</a:t>
            </a:r>
          </a:p>
        </p:txBody>
      </p:sp>
      <p:sp>
        <p:nvSpPr>
          <p:cNvPr id="4" name="Content Placeholder 5"/>
          <p:cNvSpPr>
            <a:spLocks noGrp="1"/>
          </p:cNvSpPr>
          <p:nvPr>
            <p:ph sz="half" idx="2"/>
          </p:nvPr>
        </p:nvSpPr>
        <p:spPr/>
        <p:txBody>
          <a:bodyPr>
            <a:normAutofit fontScale="70000" lnSpcReduction="20000"/>
          </a:bodyPr>
          <a:lstStyle/>
          <a:p>
            <a:r>
              <a:rPr lang="en-GB" altLang="cy-GB"/>
              <a:t>EXAMPLE:</a:t>
            </a:r>
          </a:p>
          <a:p>
            <a:r>
              <a:rPr lang="en-GB" altLang="cy-GB"/>
              <a:t>Heredity</a:t>
            </a:r>
          </a:p>
          <a:p>
            <a:r>
              <a:rPr lang="en-GB" altLang="cy-GB"/>
              <a:t>  - eye/hair/skin colour</a:t>
            </a:r>
          </a:p>
          <a:p>
            <a:r>
              <a:rPr lang="en-GB" altLang="cy-GB"/>
              <a:t>Phenotype</a:t>
            </a:r>
          </a:p>
          <a:p>
            <a:r>
              <a:rPr lang="en-GB" altLang="cy-GB"/>
              <a:t>  - level of intelligence</a:t>
            </a:r>
          </a:p>
          <a:p>
            <a:r>
              <a:rPr lang="en-GB" altLang="cy-GB"/>
              <a:t>  - ability to learn</a:t>
            </a:r>
          </a:p>
          <a:p>
            <a:r>
              <a:rPr lang="en-GB" altLang="cy-GB"/>
              <a:t>  - personality</a:t>
            </a:r>
          </a:p>
          <a:p>
            <a:r>
              <a:rPr lang="en-GB" altLang="cy-GB"/>
              <a:t>  - behaviour</a:t>
            </a:r>
          </a:p>
          <a:p>
            <a:pPr algn="r"/>
            <a:r>
              <a:rPr lang="en-GB" altLang="cy-GB"/>
              <a:t>(Beckley, 2012; Doherty a Hughes, 2009)</a:t>
            </a:r>
          </a:p>
          <a:p>
            <a:endParaRPr lang="cy-GB"/>
          </a:p>
        </p:txBody>
      </p:sp>
    </p:spTree>
    <p:extLst>
      <p:ext uri="{BB962C8B-B14F-4D97-AF65-F5344CB8AC3E}">
        <p14:creationId xmlns:p14="http://schemas.microsoft.com/office/powerpoint/2010/main" val="32261267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ltLang="cy-GB"/>
              <a:t>Rhestr gyfeiriadau</a:t>
            </a:r>
            <a:br>
              <a:rPr lang="en-GB" altLang="cy-GB"/>
            </a:br>
            <a:r>
              <a:rPr lang="en-GB" altLang="cy-GB"/>
              <a:t>Reference list</a:t>
            </a:r>
            <a:endParaRPr lang="cy-GB"/>
          </a:p>
        </p:txBody>
      </p:sp>
      <p:sp>
        <p:nvSpPr>
          <p:cNvPr id="3" name="Content Placeholder 2"/>
          <p:cNvSpPr>
            <a:spLocks noGrp="1"/>
          </p:cNvSpPr>
          <p:nvPr>
            <p:ph sz="half" idx="1"/>
          </p:nvPr>
        </p:nvSpPr>
        <p:spPr/>
        <p:txBody>
          <a:bodyPr/>
          <a:lstStyle/>
          <a:p>
            <a:r>
              <a:rPr lang="en-GB" altLang="cy-GB"/>
              <a:t>The Telegraph (2012) ‘</a:t>
            </a:r>
            <a:r>
              <a:rPr lang="en-US" altLang="cy-GB"/>
              <a:t>Quarter of children play outdoors every day,’ </a:t>
            </a:r>
            <a:r>
              <a:rPr lang="en-US" altLang="cy-GB">
                <a:hlinkClick r:id="rId3"/>
              </a:rPr>
              <a:t>http://www.telegraph.co.uk/women/mother-tongue/9134900/Quarter-of-children-play-outdoors-every-day.html</a:t>
            </a:r>
            <a:r>
              <a:rPr lang="en-US" altLang="cy-GB"/>
              <a:t> [</a:t>
            </a:r>
            <a:r>
              <a:rPr lang="cy-GB" altLang="cy-GB"/>
              <a:t>Cyrchwyd</a:t>
            </a:r>
            <a:r>
              <a:rPr lang="en-US" altLang="cy-GB"/>
              <a:t>: Hydref 17 2013].</a:t>
            </a:r>
            <a:endParaRPr lang="cy-GB" altLang="cy-GB"/>
          </a:p>
          <a:p>
            <a:endParaRPr lang="cy-GB"/>
          </a:p>
        </p:txBody>
      </p:sp>
      <p:sp>
        <p:nvSpPr>
          <p:cNvPr id="6" name="Content Placeholder 5">
            <a:extLst>
              <a:ext uri="{FF2B5EF4-FFF2-40B4-BE49-F238E27FC236}">
                <a16:creationId xmlns:a16="http://schemas.microsoft.com/office/drawing/2014/main" id="{64CE842C-6B56-28AD-87A0-84E021298158}"/>
              </a:ext>
            </a:extLst>
          </p:cNvPr>
          <p:cNvSpPr>
            <a:spLocks noGrp="1"/>
          </p:cNvSpPr>
          <p:nvPr>
            <p:ph sz="half" idx="2"/>
          </p:nvPr>
        </p:nvSpPr>
        <p:spPr/>
        <p:txBody>
          <a:bodyPr/>
          <a:lstStyle/>
          <a:p>
            <a:r>
              <a:rPr lang="en-GB" altLang="cy-GB"/>
              <a:t>The Telegraph (2012) ‘</a:t>
            </a:r>
            <a:r>
              <a:rPr lang="en-US" altLang="cy-GB"/>
              <a:t>Quarter of children play outdoors every day,’ </a:t>
            </a:r>
            <a:r>
              <a:rPr lang="en-US" altLang="cy-GB">
                <a:hlinkClick r:id="rId3"/>
              </a:rPr>
              <a:t>http://www.telegraph.co.uk/women/mother-tongue/9134900/Quarter-of-children-play-outdoors-every-day.html</a:t>
            </a:r>
            <a:r>
              <a:rPr lang="en-US" altLang="cy-GB"/>
              <a:t> [Accessed: October 17 2013].</a:t>
            </a:r>
            <a:endParaRPr lang="cy-GB" altLang="cy-GB"/>
          </a:p>
          <a:p>
            <a:endParaRPr lang="en-GB"/>
          </a:p>
        </p:txBody>
      </p:sp>
    </p:spTree>
    <p:extLst>
      <p:ext uri="{BB962C8B-B14F-4D97-AF65-F5344CB8AC3E}">
        <p14:creationId xmlns:p14="http://schemas.microsoft.com/office/powerpoint/2010/main" val="34845136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a:spLocks noGrp="1"/>
          </p:cNvSpPr>
          <p:nvPr>
            <p:ph type="title"/>
          </p:nvPr>
        </p:nvSpPr>
        <p:spPr/>
        <p:txBody>
          <a:bodyPr>
            <a:normAutofit fontScale="90000"/>
          </a:bodyPr>
          <a:lstStyle/>
          <a:p>
            <a:r>
              <a:rPr lang="cy-GB" altLang="cy-GB"/>
              <a:t>Rhestr gyfeiriadau</a:t>
            </a:r>
            <a:br>
              <a:rPr lang="en-GB" altLang="cy-GB"/>
            </a:br>
            <a:r>
              <a:rPr lang="en-GB" altLang="cy-GB"/>
              <a:t>Reference list</a:t>
            </a:r>
            <a:endParaRPr lang="cy-GB"/>
          </a:p>
        </p:txBody>
      </p:sp>
      <p:sp>
        <p:nvSpPr>
          <p:cNvPr id="3" name="Content Placeholder 5"/>
          <p:cNvSpPr>
            <a:spLocks noGrp="1"/>
          </p:cNvSpPr>
          <p:nvPr>
            <p:ph sz="half" idx="1"/>
          </p:nvPr>
        </p:nvSpPr>
        <p:spPr/>
        <p:txBody>
          <a:bodyPr>
            <a:normAutofit fontScale="77500" lnSpcReduction="20000"/>
          </a:bodyPr>
          <a:lstStyle/>
          <a:p>
            <a:r>
              <a:rPr lang="en-GB" altLang="cy-GB"/>
              <a:t>Beckley, P. (ed.) (2012) Learning in early childhood. London: Sage Publications Limited.</a:t>
            </a:r>
          </a:p>
          <a:p>
            <a:r>
              <a:rPr lang="en-GB" altLang="cy-GB"/>
              <a:t>Doherty, J. and Hughes, M. (2009) Child Development: Theory and Practice 0-11. Essex: Pearson Education Limited.</a:t>
            </a:r>
          </a:p>
          <a:p>
            <a:r>
              <a:rPr lang="en-GB"/>
              <a:t>The Telegraph (2012) ‘</a:t>
            </a:r>
            <a:r>
              <a:rPr lang="en-US"/>
              <a:t>Quarter of children play outdoors every day,’ </a:t>
            </a:r>
            <a:r>
              <a:rPr lang="en-US">
                <a:hlinkClick r:id="rId3"/>
              </a:rPr>
              <a:t>http://www.telegraph.co.uk/women/mother-tongue/9134900/Quarter-of-children-play-outdoors-every-day.html</a:t>
            </a:r>
            <a:r>
              <a:rPr lang="en-US"/>
              <a:t> [</a:t>
            </a:r>
            <a:r>
              <a:rPr lang="cy-GB"/>
              <a:t>Cyrchwyd: Hydref </a:t>
            </a:r>
            <a:r>
              <a:rPr lang="en-US"/>
              <a:t>17 2013].</a:t>
            </a:r>
            <a:endParaRPr lang="cy-GB"/>
          </a:p>
          <a:p>
            <a:endParaRPr lang="cy-GB"/>
          </a:p>
        </p:txBody>
      </p:sp>
      <p:sp>
        <p:nvSpPr>
          <p:cNvPr id="6" name="Content Placeholder 5">
            <a:extLst>
              <a:ext uri="{FF2B5EF4-FFF2-40B4-BE49-F238E27FC236}">
                <a16:creationId xmlns:a16="http://schemas.microsoft.com/office/drawing/2014/main" id="{339F2A65-7D6F-C17A-58F2-93404B0B00CC}"/>
              </a:ext>
            </a:extLst>
          </p:cNvPr>
          <p:cNvSpPr>
            <a:spLocks noGrp="1"/>
          </p:cNvSpPr>
          <p:nvPr>
            <p:ph sz="half" idx="2"/>
          </p:nvPr>
        </p:nvSpPr>
        <p:spPr/>
        <p:txBody>
          <a:bodyPr>
            <a:normAutofit fontScale="77500" lnSpcReduction="20000"/>
          </a:bodyPr>
          <a:lstStyle/>
          <a:p>
            <a:r>
              <a:rPr lang="en-GB" altLang="cy-GB"/>
              <a:t>Beckley, P. (ed.) (2012) Learning in early childhood. London: Sage Publications Limited.</a:t>
            </a:r>
          </a:p>
          <a:p>
            <a:r>
              <a:rPr lang="en-GB" altLang="cy-GB"/>
              <a:t>Doherty, J. and Hughes, M. (2009) Child Development: Theory and Practice 0-11. Essex: Pearson Education Limited.</a:t>
            </a:r>
          </a:p>
          <a:p>
            <a:r>
              <a:rPr lang="en-GB"/>
              <a:t>The Telegraph (2012) ‘</a:t>
            </a:r>
            <a:r>
              <a:rPr lang="en-US"/>
              <a:t>Quarter of children play outdoors every day,’ </a:t>
            </a:r>
            <a:r>
              <a:rPr lang="en-US">
                <a:hlinkClick r:id="rId3"/>
              </a:rPr>
              <a:t>http://www.telegraph.co.uk/women/mother-tongue/9134900/Quarter-of-children-play-outdoors-every-day.html</a:t>
            </a:r>
            <a:r>
              <a:rPr lang="en-US"/>
              <a:t> [Accessed: October 17 2013].</a:t>
            </a:r>
            <a:endParaRPr lang="cy-GB"/>
          </a:p>
          <a:p>
            <a:endParaRPr lang="en-GB"/>
          </a:p>
        </p:txBody>
      </p:sp>
    </p:spTree>
    <p:extLst>
      <p:ext uri="{BB962C8B-B14F-4D97-AF65-F5344CB8AC3E}">
        <p14:creationId xmlns:p14="http://schemas.microsoft.com/office/powerpoint/2010/main" val="6237014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a:spLocks noGrp="1"/>
          </p:cNvSpPr>
          <p:nvPr>
            <p:ph type="title"/>
          </p:nvPr>
        </p:nvSpPr>
        <p:spPr/>
        <p:txBody>
          <a:bodyPr>
            <a:normAutofit fontScale="90000"/>
          </a:bodyPr>
          <a:lstStyle/>
          <a:p>
            <a:r>
              <a:rPr lang="cy-GB" altLang="cy-GB"/>
              <a:t>Rhestr gyfeiriadau</a:t>
            </a:r>
            <a:br>
              <a:rPr lang="en-GB" altLang="cy-GB"/>
            </a:br>
            <a:r>
              <a:rPr lang="en-GB" altLang="cy-GB"/>
              <a:t>Reference list</a:t>
            </a:r>
            <a:endParaRPr lang="cy-GB"/>
          </a:p>
        </p:txBody>
      </p:sp>
      <p:sp>
        <p:nvSpPr>
          <p:cNvPr id="3" name="Content Placeholder 5"/>
          <p:cNvSpPr>
            <a:spLocks noGrp="1"/>
          </p:cNvSpPr>
          <p:nvPr>
            <p:ph sz="half" idx="1"/>
          </p:nvPr>
        </p:nvSpPr>
        <p:spPr/>
        <p:txBody>
          <a:bodyPr>
            <a:normAutofit fontScale="47500" lnSpcReduction="20000"/>
          </a:bodyPr>
          <a:lstStyle/>
          <a:p>
            <a:r>
              <a:rPr lang="en-GB" altLang="cy-GB"/>
              <a:t>Beckley, P. (ed.) (2012) Learning in early childhood. London: Sage Publications Limited.</a:t>
            </a:r>
          </a:p>
          <a:p>
            <a:r>
              <a:rPr lang="en-GB" altLang="cy-GB"/>
              <a:t>Cohen, L., Manion, L. and Morrison, K. (2005) Research Methods in Education. 5th ed.  London: Routledge &amp; Falmer.</a:t>
            </a:r>
          </a:p>
          <a:p>
            <a:r>
              <a:rPr lang="en-GB" altLang="cy-GB"/>
              <a:t>Daly, J. and Lumley, J. (2002) ‘Bias is Qualitative Research Designs,’ Australian and New Zealand Journal of Public Health, 26, 4, pp. 299-300.</a:t>
            </a:r>
          </a:p>
          <a:p>
            <a:r>
              <a:rPr lang="en-GB" altLang="cy-GB"/>
              <a:t>Doherty, J. and Hughes, M. (2009) Child Development: Theory and Practice 0-11. Essex: Pearson Education Limited.</a:t>
            </a:r>
          </a:p>
          <a:p>
            <a:r>
              <a:rPr lang="en-GB" altLang="cy-GB"/>
              <a:t>Mitchell, N. and Hobson, A. J. (2011) ‘The influence of prior experience on research participants perspectives,’ Journal of Empirical Research on Human Research Ethics: An International Journal, 6,1 pp. 83-84.</a:t>
            </a:r>
            <a:endParaRPr lang="en-US" altLang="cy-GB"/>
          </a:p>
          <a:p>
            <a:r>
              <a:rPr lang="en-GB" altLang="cy-GB"/>
              <a:t>Ross, J. (2010) ‘Recruiting Better Research Participants.’ </a:t>
            </a:r>
            <a:r>
              <a:rPr lang="en-GB" altLang="cy-GB">
                <a:hlinkClick r:id="rId3"/>
              </a:rPr>
              <a:t>http://www.uxmatters.com/mt/archives/2010/07/recruiting-better-research-participants.php</a:t>
            </a:r>
            <a:r>
              <a:rPr lang="en-GB" altLang="cy-GB"/>
              <a:t> [</a:t>
            </a:r>
            <a:r>
              <a:rPr lang="cy-GB" altLang="cy-GB"/>
              <a:t>Cyrchwyd: 10 Rhagfyr </a:t>
            </a:r>
            <a:r>
              <a:rPr lang="en-GB" altLang="cy-GB"/>
              <a:t>2011].</a:t>
            </a:r>
          </a:p>
          <a:p>
            <a:r>
              <a:rPr lang="en-GB" altLang="cy-GB"/>
              <a:t>The Telegraph (2012) ‘</a:t>
            </a:r>
            <a:r>
              <a:rPr lang="en-US" altLang="cy-GB"/>
              <a:t>Quarter of children play outdoors every day,’      </a:t>
            </a:r>
            <a:r>
              <a:rPr lang="en-US" altLang="cy-GB">
                <a:hlinkClick r:id="rId4"/>
              </a:rPr>
              <a:t>http://www.telegraph.co.uk/women/mother-tongue/9134900/Quarter-of-children-play-outdoors-every-day.html</a:t>
            </a:r>
            <a:r>
              <a:rPr lang="en-US" altLang="cy-GB"/>
              <a:t> [</a:t>
            </a:r>
            <a:r>
              <a:rPr lang="cy-GB" altLang="cy-GB"/>
              <a:t>Cyrchwyd: 17 Hydref </a:t>
            </a:r>
            <a:r>
              <a:rPr lang="en-US" altLang="cy-GB"/>
              <a:t>2013].</a:t>
            </a:r>
            <a:endParaRPr lang="cy-GB" altLang="cy-GB"/>
          </a:p>
          <a:p>
            <a:endParaRPr lang="cy-GB"/>
          </a:p>
        </p:txBody>
      </p:sp>
      <p:sp>
        <p:nvSpPr>
          <p:cNvPr id="6" name="Content Placeholder 5">
            <a:extLst>
              <a:ext uri="{FF2B5EF4-FFF2-40B4-BE49-F238E27FC236}">
                <a16:creationId xmlns:a16="http://schemas.microsoft.com/office/drawing/2014/main" id="{0EA316E2-F999-8946-B7EA-099E8A7A1088}"/>
              </a:ext>
            </a:extLst>
          </p:cNvPr>
          <p:cNvSpPr>
            <a:spLocks noGrp="1"/>
          </p:cNvSpPr>
          <p:nvPr>
            <p:ph sz="half" idx="2"/>
          </p:nvPr>
        </p:nvSpPr>
        <p:spPr/>
        <p:txBody>
          <a:bodyPr>
            <a:normAutofit fontScale="47500" lnSpcReduction="20000"/>
          </a:bodyPr>
          <a:lstStyle/>
          <a:p>
            <a:r>
              <a:rPr lang="en-GB" altLang="cy-GB"/>
              <a:t>Beckley, P. (ed.) (2012) Learning in early childhood. London: Sage Publications Limited.</a:t>
            </a:r>
          </a:p>
          <a:p>
            <a:r>
              <a:rPr lang="en-GB" altLang="cy-GB"/>
              <a:t>Cohen, L., Manion, L. and Morrison, K. (2005) Research Methods in Education. 5th ed.  London: Routledge &amp; Falmer.</a:t>
            </a:r>
          </a:p>
          <a:p>
            <a:r>
              <a:rPr lang="en-GB" altLang="cy-GB"/>
              <a:t>Daly, J. and Lumley, J. (2002) ‘Bias is Qualitative Research Designs,’ Australian and New Zealand Journal of Public Health, 26, 4, pp. 299-300.</a:t>
            </a:r>
          </a:p>
          <a:p>
            <a:r>
              <a:rPr lang="en-GB" altLang="cy-GB"/>
              <a:t>Doherty, J. and Hughes, M. (2009) Child Development: Theory and Practice 0-11. Essex: Pearson Education Limited.</a:t>
            </a:r>
          </a:p>
          <a:p>
            <a:r>
              <a:rPr lang="en-GB" altLang="cy-GB"/>
              <a:t>Mitchell, N. and Hobson, A. J. (2011) ‘The influence of prior experience on research participants perspectives,’ Journal of Empirical Research on Human Research Ethics: An International Journal, 6,1 pp. 83-84.</a:t>
            </a:r>
            <a:endParaRPr lang="en-US" altLang="cy-GB"/>
          </a:p>
          <a:p>
            <a:r>
              <a:rPr lang="en-GB" altLang="cy-GB"/>
              <a:t>Ross, J. (2010) ‘Recruiting Better Research Participants.’ </a:t>
            </a:r>
            <a:r>
              <a:rPr lang="en-GB" altLang="cy-GB">
                <a:hlinkClick r:id="rId3"/>
              </a:rPr>
              <a:t>http://www.uxmatters.com/mt/archives/2010/07/recruiting-better-research-participants.php</a:t>
            </a:r>
            <a:r>
              <a:rPr lang="en-GB" altLang="cy-GB"/>
              <a:t> [Accessed: 10th December 2011].</a:t>
            </a:r>
          </a:p>
          <a:p>
            <a:r>
              <a:rPr lang="en-GB" altLang="cy-GB"/>
              <a:t>The Telegraph (2012) ‘</a:t>
            </a:r>
            <a:r>
              <a:rPr lang="en-US" altLang="cy-GB"/>
              <a:t>Quarter of children play outdoors every day,’      </a:t>
            </a:r>
            <a:r>
              <a:rPr lang="en-US" altLang="cy-GB">
                <a:hlinkClick r:id="rId4"/>
              </a:rPr>
              <a:t>http://www.telegraph.co.uk/women/mother-tongue/9134900/Quarter-of-children-play-outdoors-every-day.html</a:t>
            </a:r>
            <a:r>
              <a:rPr lang="en-US" altLang="cy-GB"/>
              <a:t> [Accessed: 17th October 2013].</a:t>
            </a:r>
            <a:endParaRPr lang="cy-GB" altLang="cy-GB"/>
          </a:p>
          <a:p>
            <a:endParaRPr lang="en-GB"/>
          </a:p>
        </p:txBody>
      </p:sp>
    </p:spTree>
    <p:extLst>
      <p:ext uri="{BB962C8B-B14F-4D97-AF65-F5344CB8AC3E}">
        <p14:creationId xmlns:p14="http://schemas.microsoft.com/office/powerpoint/2010/main" val="5731715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40B2F-CE17-B9FB-743F-69DF0F7DF92D}"/>
              </a:ext>
            </a:extLst>
          </p:cNvPr>
          <p:cNvSpPr>
            <a:spLocks noGrp="1"/>
          </p:cNvSpPr>
          <p:nvPr>
            <p:ph type="title"/>
          </p:nvPr>
        </p:nvSpPr>
        <p:spPr/>
        <p:txBody>
          <a:bodyPr/>
          <a:lstStyle/>
          <a:p>
            <a:r>
              <a:rPr lang="cy-GB"/>
              <a:t>Y Dull Cyflwyno</a:t>
            </a:r>
            <a:br>
              <a:rPr lang="en-GB"/>
            </a:br>
            <a:r>
              <a:rPr lang="en-GB"/>
              <a:t>The Delivery</a:t>
            </a:r>
          </a:p>
        </p:txBody>
      </p:sp>
      <p:sp>
        <p:nvSpPr>
          <p:cNvPr id="3" name="Text Placeholder 2">
            <a:extLst>
              <a:ext uri="{FF2B5EF4-FFF2-40B4-BE49-F238E27FC236}">
                <a16:creationId xmlns:a16="http://schemas.microsoft.com/office/drawing/2014/main" id="{3AAAEE65-D120-DBCD-F7C7-283C0750064A}"/>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3924969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t>Rhinweddau Siarad Cyhoeddus Llwyddiannus </a:t>
            </a:r>
            <a:br>
              <a:rPr lang="en-GB"/>
            </a:br>
            <a:r>
              <a:rPr lang="en-GB"/>
              <a:t>Qualities of Successful Public Speaking</a:t>
            </a:r>
          </a:p>
        </p:txBody>
      </p:sp>
      <p:sp>
        <p:nvSpPr>
          <p:cNvPr id="3" name="Content Placeholder 2"/>
          <p:cNvSpPr>
            <a:spLocks noGrp="1"/>
          </p:cNvSpPr>
          <p:nvPr>
            <p:ph sz="half" idx="1"/>
          </p:nvPr>
        </p:nvSpPr>
        <p:spPr/>
        <p:txBody>
          <a:bodyPr/>
          <a:lstStyle/>
          <a:p>
            <a:r>
              <a:rPr lang="en-GB">
                <a:hlinkClick r:id="rId3"/>
              </a:rPr>
              <a:t>I am a Feminist </a:t>
            </a:r>
            <a:endParaRPr lang="en-GB"/>
          </a:p>
          <a:p>
            <a:endParaRPr lang="en-GB"/>
          </a:p>
          <a:p>
            <a:r>
              <a:rPr lang="en-GB">
                <a:hlinkClick r:id="rId4"/>
              </a:rPr>
              <a:t>Everyday Leadership </a:t>
            </a:r>
            <a:endParaRPr lang="en-GB"/>
          </a:p>
          <a:p>
            <a:endParaRPr lang="en-GB"/>
          </a:p>
          <a:p>
            <a:r>
              <a:rPr lang="en-GB">
                <a:hlinkClick r:id="rId5"/>
              </a:rPr>
              <a:t>What Teachers Make</a:t>
            </a:r>
            <a:endParaRPr lang="en-GB"/>
          </a:p>
          <a:p>
            <a:endParaRPr lang="en-GB"/>
          </a:p>
          <a:p>
            <a:endParaRPr lang="en-GB"/>
          </a:p>
        </p:txBody>
      </p:sp>
      <p:graphicFrame>
        <p:nvGraphicFramePr>
          <p:cNvPr id="10" name="Table 10">
            <a:extLst>
              <a:ext uri="{FF2B5EF4-FFF2-40B4-BE49-F238E27FC236}">
                <a16:creationId xmlns:a16="http://schemas.microsoft.com/office/drawing/2014/main" id="{44999A75-E7F4-A032-5694-45A8C6C7F55E}"/>
              </a:ext>
            </a:extLst>
          </p:cNvPr>
          <p:cNvGraphicFramePr>
            <a:graphicFrameLocks noGrp="1"/>
          </p:cNvGraphicFramePr>
          <p:nvPr>
            <p:ph sz="half" idx="2"/>
            <p:extLst>
              <p:ext uri="{D42A27DB-BD31-4B8C-83A1-F6EECF244321}">
                <p14:modId xmlns:p14="http://schemas.microsoft.com/office/powerpoint/2010/main" val="113436186"/>
              </p:ext>
            </p:extLst>
          </p:nvPr>
        </p:nvGraphicFramePr>
        <p:xfrm>
          <a:off x="6181725" y="2560638"/>
          <a:ext cx="4718050" cy="2651760"/>
        </p:xfrm>
        <a:graphic>
          <a:graphicData uri="http://schemas.openxmlformats.org/drawingml/2006/table">
            <a:tbl>
              <a:tblPr firstRow="1" bandRow="1">
                <a:tableStyleId>{5C22544A-7EE6-4342-B048-85BDC9FD1C3A}</a:tableStyleId>
              </a:tblPr>
              <a:tblGrid>
                <a:gridCol w="2359025">
                  <a:extLst>
                    <a:ext uri="{9D8B030D-6E8A-4147-A177-3AD203B41FA5}">
                      <a16:colId xmlns:a16="http://schemas.microsoft.com/office/drawing/2014/main" val="3302335940"/>
                    </a:ext>
                  </a:extLst>
                </a:gridCol>
                <a:gridCol w="2359025">
                  <a:extLst>
                    <a:ext uri="{9D8B030D-6E8A-4147-A177-3AD203B41FA5}">
                      <a16:colId xmlns:a16="http://schemas.microsoft.com/office/drawing/2014/main" val="136887106"/>
                    </a:ext>
                  </a:extLst>
                </a:gridCol>
              </a:tblGrid>
              <a:tr h="370840">
                <a:tc>
                  <a:txBody>
                    <a:bodyPr/>
                    <a:lstStyle/>
                    <a:p>
                      <a:pPr algn="ctr"/>
                      <a:r>
                        <a:rPr lang="cy-GB" noProof="0"/>
                        <a:t>Addas mewn Amgylchedd Academaidd</a:t>
                      </a:r>
                    </a:p>
                    <a:p>
                      <a:pPr algn="ctr"/>
                      <a:r>
                        <a:rPr lang="en-GB"/>
                        <a:t>Appropriate in Academic Setting</a:t>
                      </a:r>
                    </a:p>
                  </a:txBody>
                  <a:tcPr/>
                </a:tc>
                <a:tc>
                  <a:txBody>
                    <a:bodyPr/>
                    <a:lstStyle/>
                    <a:p>
                      <a:pPr algn="ctr"/>
                      <a:r>
                        <a:rPr lang="cy-GB" noProof="0"/>
                        <a:t>Anaddas mewn Amgylchedd Academaidd</a:t>
                      </a:r>
                    </a:p>
                    <a:p>
                      <a:pPr algn="ctr"/>
                      <a:r>
                        <a:rPr lang="en-GB"/>
                        <a:t>Inappropriate</a:t>
                      </a:r>
                      <a:r>
                        <a:rPr lang="en-GB" baseline="0"/>
                        <a:t> in Academic Setting </a:t>
                      </a:r>
                      <a:endParaRPr lang="en-GB"/>
                    </a:p>
                  </a:txBody>
                  <a:tcPr/>
                </a:tc>
                <a:extLst>
                  <a:ext uri="{0D108BD9-81ED-4DB2-BD59-A6C34878D82A}">
                    <a16:rowId xmlns:a16="http://schemas.microsoft.com/office/drawing/2014/main" val="811551559"/>
                  </a:ext>
                </a:extLst>
              </a:tr>
              <a:tr h="370840">
                <a:tc>
                  <a:txBody>
                    <a:bodyPr/>
                    <a:lstStyle/>
                    <a:p>
                      <a:endParaRPr lang="en-GB"/>
                    </a:p>
                    <a:p>
                      <a:endParaRPr lang="en-GB"/>
                    </a:p>
                    <a:p>
                      <a:endParaRPr lang="en-GB"/>
                    </a:p>
                    <a:p>
                      <a:endParaRPr lang="en-GB"/>
                    </a:p>
                  </a:txBody>
                  <a:tcPr/>
                </a:tc>
                <a:tc>
                  <a:txBody>
                    <a:bodyPr/>
                    <a:lstStyle/>
                    <a:p>
                      <a:endParaRPr lang="en-GB"/>
                    </a:p>
                  </a:txBody>
                  <a:tcPr/>
                </a:tc>
                <a:extLst>
                  <a:ext uri="{0D108BD9-81ED-4DB2-BD59-A6C34878D82A}">
                    <a16:rowId xmlns:a16="http://schemas.microsoft.com/office/drawing/2014/main" val="474226117"/>
                  </a:ext>
                </a:extLst>
              </a:tr>
            </a:tbl>
          </a:graphicData>
        </a:graphic>
      </p:graphicFrame>
      <p:pic>
        <p:nvPicPr>
          <p:cNvPr id="6" name="Picture 2" descr="C:\Users\TERRY\AppData\Local\Microsoft\Windows\INetCache\IE\RCMPPI9Y\14223-illustration-of-a-pencil-pv[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473605" y="966183"/>
            <a:ext cx="1268760" cy="1268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05400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Emma Watson to United Nations: I'm a feminist">
            <a:hlinkClick r:id="" action="ppaction://media"/>
            <a:extLst>
              <a:ext uri="{FF2B5EF4-FFF2-40B4-BE49-F238E27FC236}">
                <a16:creationId xmlns:a16="http://schemas.microsoft.com/office/drawing/2014/main" id="{6ED4C717-9207-5A72-777D-38885EEB2AFD}"/>
              </a:ext>
            </a:extLst>
          </p:cNvPr>
          <p:cNvPicPr>
            <a:picLocks noRot="1" noChangeAspect="1"/>
          </p:cNvPicPr>
          <p:nvPr>
            <a:videoFile r:link="rId1"/>
          </p:nvPr>
        </p:nvPicPr>
        <p:blipFill>
          <a:blip r:embed="rId3"/>
          <a:stretch>
            <a:fillRect/>
          </a:stretch>
        </p:blipFill>
        <p:spPr>
          <a:xfrm>
            <a:off x="1172705" y="647338"/>
            <a:ext cx="9846590" cy="5563324"/>
          </a:xfrm>
          <a:prstGeom prst="rect">
            <a:avLst/>
          </a:prstGeom>
        </p:spPr>
      </p:pic>
    </p:spTree>
    <p:extLst>
      <p:ext uri="{BB962C8B-B14F-4D97-AF65-F5344CB8AC3E}">
        <p14:creationId xmlns:p14="http://schemas.microsoft.com/office/powerpoint/2010/main" val="1728751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Everyday leadership - Drew Dudley">
            <a:hlinkClick r:id="" action="ppaction://media"/>
            <a:extLst>
              <a:ext uri="{FF2B5EF4-FFF2-40B4-BE49-F238E27FC236}">
                <a16:creationId xmlns:a16="http://schemas.microsoft.com/office/drawing/2014/main" id="{23A912E3-D745-8082-051B-EF8C951D3C87}"/>
              </a:ext>
            </a:extLst>
          </p:cNvPr>
          <p:cNvPicPr>
            <a:picLocks noRot="1" noChangeAspect="1"/>
          </p:cNvPicPr>
          <p:nvPr>
            <a:videoFile r:link="rId1"/>
          </p:nvPr>
        </p:nvPicPr>
        <p:blipFill>
          <a:blip r:embed="rId3"/>
          <a:stretch>
            <a:fillRect/>
          </a:stretch>
        </p:blipFill>
        <p:spPr>
          <a:xfrm>
            <a:off x="1157207" y="638582"/>
            <a:ext cx="9877586" cy="5580836"/>
          </a:xfrm>
          <a:prstGeom prst="rect">
            <a:avLst/>
          </a:prstGeom>
        </p:spPr>
      </p:pic>
    </p:spTree>
    <p:extLst>
      <p:ext uri="{BB962C8B-B14F-4D97-AF65-F5344CB8AC3E}">
        <p14:creationId xmlns:p14="http://schemas.microsoft.com/office/powerpoint/2010/main" val="2744297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SlamNation: Taylor Mali - &quot;What Teachers Make&quot;">
            <a:hlinkClick r:id="" action="ppaction://media"/>
            <a:extLst>
              <a:ext uri="{FF2B5EF4-FFF2-40B4-BE49-F238E27FC236}">
                <a16:creationId xmlns:a16="http://schemas.microsoft.com/office/drawing/2014/main" id="{731D021F-F8AC-E285-E4C6-E86CB9953168}"/>
              </a:ext>
            </a:extLst>
          </p:cNvPr>
          <p:cNvPicPr>
            <a:picLocks noRot="1" noChangeAspect="1"/>
          </p:cNvPicPr>
          <p:nvPr>
            <a:videoFile r:link="rId1"/>
          </p:nvPr>
        </p:nvPicPr>
        <p:blipFill>
          <a:blip r:embed="rId3"/>
          <a:stretch>
            <a:fillRect/>
          </a:stretch>
        </p:blipFill>
        <p:spPr>
          <a:xfrm>
            <a:off x="2583051" y="794288"/>
            <a:ext cx="7025898" cy="5269424"/>
          </a:xfrm>
          <a:prstGeom prst="rect">
            <a:avLst/>
          </a:prstGeom>
        </p:spPr>
      </p:pic>
    </p:spTree>
    <p:extLst>
      <p:ext uri="{BB962C8B-B14F-4D97-AF65-F5344CB8AC3E}">
        <p14:creationId xmlns:p14="http://schemas.microsoft.com/office/powerpoint/2010/main" val="382715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t>Cyflwyniadau Llafar</a:t>
            </a:r>
            <a:br>
              <a:rPr lang="en-GB"/>
            </a:br>
            <a:r>
              <a:rPr lang="en-GB"/>
              <a:t> Verbal Presentations</a:t>
            </a:r>
          </a:p>
        </p:txBody>
      </p:sp>
      <p:sp>
        <p:nvSpPr>
          <p:cNvPr id="3" name="Content Placeholder 2"/>
          <p:cNvSpPr>
            <a:spLocks noGrp="1"/>
          </p:cNvSpPr>
          <p:nvPr>
            <p:ph sz="half" idx="1"/>
          </p:nvPr>
        </p:nvSpPr>
        <p:spPr/>
        <p:txBody>
          <a:bodyPr/>
          <a:lstStyle/>
          <a:p>
            <a:r>
              <a:rPr lang="cy-GB"/>
              <a:t>Sut fedrwch chi ddefnyddio’ch llais?</a:t>
            </a:r>
          </a:p>
          <a:p>
            <a:r>
              <a:rPr lang="cy-GB"/>
              <a:t>Enwch un ffordd o wella’ch perfformiad</a:t>
            </a:r>
          </a:p>
          <a:p>
            <a:r>
              <a:rPr lang="cy-GB"/>
              <a:t>Oes peryglon? Beth allai fynd o’i le? </a:t>
            </a:r>
          </a:p>
        </p:txBody>
      </p:sp>
      <p:sp>
        <p:nvSpPr>
          <p:cNvPr id="4" name="Content Placeholder 3"/>
          <p:cNvSpPr>
            <a:spLocks noGrp="1"/>
          </p:cNvSpPr>
          <p:nvPr>
            <p:ph sz="half" idx="2"/>
          </p:nvPr>
        </p:nvSpPr>
        <p:spPr/>
        <p:txBody>
          <a:bodyPr/>
          <a:lstStyle/>
          <a:p>
            <a:r>
              <a:rPr lang="en-GB"/>
              <a:t>How can you use your voice?</a:t>
            </a:r>
          </a:p>
          <a:p>
            <a:r>
              <a:rPr lang="en-GB"/>
              <a:t>Name one way of improving your performance</a:t>
            </a:r>
          </a:p>
          <a:p>
            <a:r>
              <a:rPr lang="en-GB"/>
              <a:t>Are there dangers? What could go wrong?</a:t>
            </a:r>
          </a:p>
          <a:p>
            <a:endParaRPr lang="en-GB"/>
          </a:p>
        </p:txBody>
      </p:sp>
      <p:pic>
        <p:nvPicPr>
          <p:cNvPr id="9218" name="Picture 2" descr="C:\Users\l.roberts\AppData\Local\Microsoft\Windows\Temporary Internet Files\Content.IE5\HEPN0LIZ\MC90023326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23793" y="4648200"/>
            <a:ext cx="2566657" cy="1813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6695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fontScale="90000"/>
          </a:bodyPr>
          <a:lstStyle/>
          <a:p>
            <a:r>
              <a:rPr lang="cy-GB" altLang="cy-GB"/>
              <a:t>Sgiliau cyflwyno</a:t>
            </a:r>
            <a:br>
              <a:rPr lang="cy-GB" altLang="cy-GB"/>
            </a:br>
            <a:r>
              <a:rPr lang="en-GB" altLang="cy-GB"/>
              <a:t>Presentation skills</a:t>
            </a:r>
            <a:endParaRPr lang="en-GB"/>
          </a:p>
        </p:txBody>
      </p:sp>
      <p:sp>
        <p:nvSpPr>
          <p:cNvPr id="6" name="Content Placeholder 3"/>
          <p:cNvSpPr>
            <a:spLocks noGrp="1"/>
          </p:cNvSpPr>
          <p:nvPr>
            <p:ph sz="half" idx="1"/>
          </p:nvPr>
        </p:nvSpPr>
        <p:spPr/>
        <p:txBody>
          <a:bodyPr>
            <a:normAutofit fontScale="92500" lnSpcReduction="10000"/>
          </a:bodyPr>
          <a:lstStyle/>
          <a:p>
            <a:pPr lvl="1"/>
            <a:r>
              <a:rPr lang="cy-GB" sz="2400"/>
              <a:t>Y llais</a:t>
            </a:r>
          </a:p>
          <a:p>
            <a:pPr lvl="1"/>
            <a:r>
              <a:rPr lang="cy-GB" sz="2400"/>
              <a:t>Amrywio’r llais</a:t>
            </a:r>
          </a:p>
          <a:p>
            <a:pPr lvl="1"/>
            <a:r>
              <a:rPr lang="cy-GB" sz="2400"/>
              <a:t>Traw</a:t>
            </a:r>
          </a:p>
          <a:p>
            <a:pPr lvl="1"/>
            <a:r>
              <a:rPr lang="cy-GB" sz="2400"/>
              <a:t>Goslef</a:t>
            </a:r>
          </a:p>
          <a:p>
            <a:pPr lvl="1"/>
            <a:r>
              <a:rPr lang="cy-GB" sz="2400"/>
              <a:t>Tôn</a:t>
            </a:r>
          </a:p>
          <a:p>
            <a:pPr lvl="1"/>
            <a:r>
              <a:rPr lang="cy-GB" sz="2400"/>
              <a:t>Tempo</a:t>
            </a:r>
          </a:p>
          <a:p>
            <a:pPr lvl="1"/>
            <a:r>
              <a:rPr lang="cy-GB" sz="2400"/>
              <a:t>Cryfder/uchder</a:t>
            </a:r>
          </a:p>
          <a:p>
            <a:endParaRPr lang="cy-GB"/>
          </a:p>
        </p:txBody>
      </p:sp>
      <p:sp>
        <p:nvSpPr>
          <p:cNvPr id="7" name="Content Placeholder 4"/>
          <p:cNvSpPr>
            <a:spLocks noGrp="1"/>
          </p:cNvSpPr>
          <p:nvPr>
            <p:ph sz="half" idx="2"/>
          </p:nvPr>
        </p:nvSpPr>
        <p:spPr/>
        <p:txBody>
          <a:bodyPr>
            <a:normAutofit fontScale="92500" lnSpcReduction="10000"/>
          </a:bodyPr>
          <a:lstStyle/>
          <a:p>
            <a:r>
              <a:rPr lang="en-GB"/>
              <a:t>The voice</a:t>
            </a:r>
          </a:p>
          <a:p>
            <a:r>
              <a:rPr lang="en-GB"/>
              <a:t>Vary the voice</a:t>
            </a:r>
          </a:p>
          <a:p>
            <a:r>
              <a:rPr lang="en-GB"/>
              <a:t>Pitch</a:t>
            </a:r>
          </a:p>
          <a:p>
            <a:r>
              <a:rPr lang="en-GB"/>
              <a:t>Intonation</a:t>
            </a:r>
          </a:p>
          <a:p>
            <a:r>
              <a:rPr lang="en-GB"/>
              <a:t>Tone</a:t>
            </a:r>
          </a:p>
          <a:p>
            <a:r>
              <a:rPr lang="en-GB"/>
              <a:t>Tempo</a:t>
            </a:r>
          </a:p>
          <a:p>
            <a:r>
              <a:rPr lang="en-GB"/>
              <a:t>Strength</a:t>
            </a:r>
            <a:endParaRPr lang="en-US"/>
          </a:p>
          <a:p>
            <a:endParaRPr lang="cy-GB"/>
          </a:p>
        </p:txBody>
      </p:sp>
    </p:spTree>
    <p:extLst>
      <p:ext uri="{BB962C8B-B14F-4D97-AF65-F5344CB8AC3E}">
        <p14:creationId xmlns:p14="http://schemas.microsoft.com/office/powerpoint/2010/main" val="39495443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fontScale="90000"/>
          </a:bodyPr>
          <a:lstStyle/>
          <a:p>
            <a:r>
              <a:rPr lang="cy-GB" altLang="cy-GB"/>
              <a:t>Iaith y corff</a:t>
            </a:r>
            <a:br>
              <a:rPr lang="en-GB" altLang="cy-GB"/>
            </a:br>
            <a:r>
              <a:rPr lang="en-GB" altLang="cy-GB"/>
              <a:t>Body language</a:t>
            </a:r>
            <a:endParaRPr lang="cy-GB"/>
          </a:p>
        </p:txBody>
      </p:sp>
      <p:sp>
        <p:nvSpPr>
          <p:cNvPr id="6" name="Content Placeholder 2"/>
          <p:cNvSpPr>
            <a:spLocks noGrp="1"/>
          </p:cNvSpPr>
          <p:nvPr>
            <p:ph sz="half" idx="1"/>
          </p:nvPr>
        </p:nvSpPr>
        <p:spPr/>
        <p:txBody>
          <a:bodyPr/>
          <a:lstStyle/>
          <a:p>
            <a:pPr lvl="1"/>
            <a:r>
              <a:rPr lang="cy-GB" sz="2400"/>
              <a:t>Cyswllt llygaid</a:t>
            </a:r>
          </a:p>
          <a:p>
            <a:pPr lvl="1"/>
            <a:r>
              <a:rPr lang="cy-GB" sz="2400"/>
              <a:t>Nerfau</a:t>
            </a:r>
          </a:p>
          <a:p>
            <a:pPr lvl="1"/>
            <a:r>
              <a:rPr lang="cy-GB" sz="2400"/>
              <a:t>Lleoli</a:t>
            </a:r>
          </a:p>
          <a:p>
            <a:pPr lvl="1"/>
            <a:r>
              <a:rPr lang="cy-GB" sz="2400"/>
              <a:t>Dymunol</a:t>
            </a:r>
          </a:p>
          <a:p>
            <a:pPr lvl="1"/>
            <a:r>
              <a:rPr lang="cy-GB" sz="2400"/>
              <a:t>Cynnwys pawb</a:t>
            </a:r>
          </a:p>
          <a:p>
            <a:pPr lvl="1"/>
            <a:r>
              <a:rPr lang="cy-GB" sz="2400"/>
              <a:t>Proffesiynol</a:t>
            </a:r>
          </a:p>
          <a:p>
            <a:endParaRPr lang="cy-GB"/>
          </a:p>
        </p:txBody>
      </p:sp>
      <p:sp>
        <p:nvSpPr>
          <p:cNvPr id="7" name="Content Placeholder 3"/>
          <p:cNvSpPr>
            <a:spLocks noGrp="1"/>
          </p:cNvSpPr>
          <p:nvPr>
            <p:ph sz="half" idx="2"/>
          </p:nvPr>
        </p:nvSpPr>
        <p:spPr/>
        <p:txBody>
          <a:bodyPr/>
          <a:lstStyle/>
          <a:p>
            <a:r>
              <a:rPr lang="en-GB" altLang="cy-GB"/>
              <a:t>Eye contact</a:t>
            </a:r>
          </a:p>
          <a:p>
            <a:r>
              <a:rPr lang="en-GB" altLang="cy-GB"/>
              <a:t>Nerves</a:t>
            </a:r>
          </a:p>
          <a:p>
            <a:r>
              <a:rPr lang="en-GB" altLang="cy-GB"/>
              <a:t>Positioning</a:t>
            </a:r>
          </a:p>
          <a:p>
            <a:r>
              <a:rPr lang="en-GB" altLang="cy-GB"/>
              <a:t>Pleasant</a:t>
            </a:r>
          </a:p>
          <a:p>
            <a:r>
              <a:rPr lang="en-GB" altLang="cy-GB"/>
              <a:t>Include everyone</a:t>
            </a:r>
          </a:p>
          <a:p>
            <a:r>
              <a:rPr lang="en-GB" altLang="cy-GB"/>
              <a:t>Professional</a:t>
            </a:r>
            <a:endParaRPr lang="en-US" altLang="cy-GB"/>
          </a:p>
          <a:p>
            <a:endParaRPr lang="cy-GB"/>
          </a:p>
        </p:txBody>
      </p:sp>
    </p:spTree>
    <p:extLst>
      <p:ext uri="{BB962C8B-B14F-4D97-AF65-F5344CB8AC3E}">
        <p14:creationId xmlns:p14="http://schemas.microsoft.com/office/powerpoint/2010/main" val="41003234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t>Cyngor</a:t>
            </a:r>
            <a:r>
              <a:rPr lang="en-US"/>
              <a:t> </a:t>
            </a:r>
            <a:br>
              <a:rPr lang="en-US"/>
            </a:br>
            <a:r>
              <a:rPr lang="en-US"/>
              <a:t>Tips</a:t>
            </a:r>
          </a:p>
        </p:txBody>
      </p:sp>
      <p:sp>
        <p:nvSpPr>
          <p:cNvPr id="13314" name="Content Placeholder 2"/>
          <p:cNvSpPr>
            <a:spLocks noGrp="1"/>
          </p:cNvSpPr>
          <p:nvPr>
            <p:ph sz="half" idx="1"/>
          </p:nvPr>
        </p:nvSpPr>
        <p:spPr/>
        <p:txBody>
          <a:bodyPr/>
          <a:lstStyle/>
          <a:p>
            <a:r>
              <a:rPr lang="cy-GB" altLang="en-US"/>
              <a:t>Amhosibl cofio popeth</a:t>
            </a:r>
          </a:p>
          <a:p>
            <a:r>
              <a:rPr lang="cy-GB" altLang="en-US"/>
              <a:t>Cardiau ciw</a:t>
            </a:r>
          </a:p>
          <a:p>
            <a:r>
              <a:rPr lang="cy-GB" altLang="en-US"/>
              <a:t>Corden i glymu</a:t>
            </a:r>
          </a:p>
          <a:p>
            <a:r>
              <a:rPr lang="cy-GB" altLang="en-US"/>
              <a:t>Peidiwch â darllen air am air</a:t>
            </a:r>
          </a:p>
          <a:p>
            <a:r>
              <a:rPr lang="cy-GB" altLang="en-US"/>
              <a:t>Byddwch yn frwdfrydig</a:t>
            </a:r>
          </a:p>
        </p:txBody>
      </p:sp>
      <p:sp>
        <p:nvSpPr>
          <p:cNvPr id="13315" name="Content Placeholder 3"/>
          <p:cNvSpPr>
            <a:spLocks noGrp="1"/>
          </p:cNvSpPr>
          <p:nvPr>
            <p:ph sz="half" idx="2"/>
          </p:nvPr>
        </p:nvSpPr>
        <p:spPr/>
        <p:txBody>
          <a:bodyPr/>
          <a:lstStyle/>
          <a:p>
            <a:r>
              <a:rPr lang="en-US" altLang="en-US"/>
              <a:t>Impossible to remember everything</a:t>
            </a:r>
          </a:p>
          <a:p>
            <a:r>
              <a:rPr lang="en-US" altLang="en-US"/>
              <a:t>Cue cards</a:t>
            </a:r>
          </a:p>
          <a:p>
            <a:r>
              <a:rPr lang="en-US" altLang="en-US"/>
              <a:t>Tied with string</a:t>
            </a:r>
          </a:p>
          <a:p>
            <a:r>
              <a:rPr lang="en-US" altLang="en-US"/>
              <a:t>Don’t read word for word</a:t>
            </a:r>
          </a:p>
          <a:p>
            <a:r>
              <a:rPr lang="en-US" altLang="en-US"/>
              <a:t>Be enthusiastic</a:t>
            </a:r>
          </a:p>
        </p:txBody>
      </p:sp>
      <p:pic>
        <p:nvPicPr>
          <p:cNvPr id="2050" name="Picture 2" descr="C:\Users\TERRY\AppData\Local\Microsoft\Windows\INetCache\IE\KWYYDASA\student_writing[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43295" y="915949"/>
            <a:ext cx="1157166" cy="1370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75833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4000"/>
              <a:t>Y Cyflwyniad PowerPoint Gwaethaf yn y Byd</a:t>
            </a:r>
            <a:br>
              <a:rPr lang="en-GB" sz="4000"/>
            </a:br>
            <a:r>
              <a:rPr lang="en-GB" sz="4000"/>
              <a:t>The Worst PowerPoint Presentation in the World</a:t>
            </a:r>
          </a:p>
        </p:txBody>
      </p:sp>
      <p:sp>
        <p:nvSpPr>
          <p:cNvPr id="3" name="Content Placeholder 2"/>
          <p:cNvSpPr>
            <a:spLocks noGrp="1"/>
          </p:cNvSpPr>
          <p:nvPr>
            <p:ph sz="half" idx="1"/>
          </p:nvPr>
        </p:nvSpPr>
        <p:spPr/>
        <p:txBody>
          <a:bodyPr/>
          <a:lstStyle/>
          <a:p>
            <a:r>
              <a:rPr lang="cy-GB"/>
              <a:t>Ystyriwch ac ymateb mewn parau</a:t>
            </a:r>
          </a:p>
          <a:p>
            <a:r>
              <a:rPr lang="cy-GB"/>
              <a:t>Beth sydd angen ei wella</a:t>
            </a:r>
            <a:r>
              <a:rPr lang="en-GB"/>
              <a:t>?</a:t>
            </a:r>
          </a:p>
        </p:txBody>
      </p:sp>
      <p:sp>
        <p:nvSpPr>
          <p:cNvPr id="4" name="Content Placeholder 3"/>
          <p:cNvSpPr>
            <a:spLocks noGrp="1"/>
          </p:cNvSpPr>
          <p:nvPr>
            <p:ph sz="half" idx="2"/>
          </p:nvPr>
        </p:nvSpPr>
        <p:spPr/>
        <p:txBody>
          <a:bodyPr/>
          <a:lstStyle/>
          <a:p>
            <a:r>
              <a:rPr lang="en-GB"/>
              <a:t>Consider and respond in pairs</a:t>
            </a:r>
          </a:p>
          <a:p>
            <a:r>
              <a:rPr lang="en-GB"/>
              <a:t>What to improve</a:t>
            </a:r>
          </a:p>
        </p:txBody>
      </p:sp>
      <p:pic>
        <p:nvPicPr>
          <p:cNvPr id="8195" name="Picture 3" descr="C:\Users\l.roberts\AppData\Local\Microsoft\Windows\Temporary Internet Files\Content.IE5\VT7L4AUG\MC900439584[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3460" y="4572000"/>
            <a:ext cx="496508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9415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cy-GB" altLang="en-US"/>
              <a:t>Beiciau Modur   </a:t>
            </a:r>
            <a:br>
              <a:rPr lang="cy-GB" altLang="en-US"/>
            </a:br>
            <a:r>
              <a:rPr lang="en-GB" altLang="en-US"/>
              <a:t>Motorbikes</a:t>
            </a:r>
          </a:p>
        </p:txBody>
      </p:sp>
      <p:pic>
        <p:nvPicPr>
          <p:cNvPr id="14339"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6248638" y="2000051"/>
            <a:ext cx="3809524" cy="2857899"/>
          </a:xfrm>
        </p:spPr>
      </p:pic>
      <p:sp>
        <p:nvSpPr>
          <p:cNvPr id="14340" name="Rectangle 5"/>
          <p:cNvSpPr>
            <a:spLocks noGrp="1" noChangeArrowheads="1"/>
          </p:cNvSpPr>
          <p:nvPr>
            <p:ph type="body" sz="half" idx="2"/>
          </p:nvPr>
        </p:nvSpPr>
        <p:spPr/>
        <p:txBody>
          <a:bodyPr>
            <a:normAutofit fontScale="77500" lnSpcReduction="20000"/>
          </a:bodyPr>
          <a:lstStyle/>
          <a:p>
            <a:r>
              <a:rPr lang="cy-GB" altLang="en-US"/>
              <a:t>Fy hoff feic: </a:t>
            </a:r>
            <a:r>
              <a:rPr lang="cy-GB" altLang="en-US" noProof="1"/>
              <a:t>Suzuki Savage</a:t>
            </a:r>
          </a:p>
          <a:p>
            <a:r>
              <a:rPr lang="cy-GB" altLang="en-US"/>
              <a:t>Ysgafn (-380 pwys)</a:t>
            </a:r>
          </a:p>
          <a:p>
            <a:r>
              <a:rPr lang="cy-GB" altLang="en-US"/>
              <a:t>Digon o bŵer (injan 650cc)</a:t>
            </a:r>
          </a:p>
          <a:p>
            <a:r>
              <a:rPr lang="cy-GB" altLang="en-US"/>
              <a:t>Sêt isel yn addas i’r rhan fwyaf o yrwyr</a:t>
            </a:r>
          </a:p>
          <a:p>
            <a:endParaRPr lang="cy-GB" altLang="en-US"/>
          </a:p>
          <a:p>
            <a:r>
              <a:rPr lang="en-US" altLang="en-US"/>
              <a:t>My </a:t>
            </a:r>
            <a:r>
              <a:rPr lang="en-GB" altLang="en-US"/>
              <a:t>favourite</a:t>
            </a:r>
            <a:r>
              <a:rPr lang="en-US" altLang="en-US"/>
              <a:t> bike: Suzuki Savage</a:t>
            </a:r>
          </a:p>
          <a:p>
            <a:r>
              <a:rPr lang="en-US" altLang="en-US"/>
              <a:t>Light (-380 pounds)</a:t>
            </a:r>
          </a:p>
          <a:p>
            <a:r>
              <a:rPr lang="en-US" altLang="en-US"/>
              <a:t>Plenty of power (650cc engine)</a:t>
            </a:r>
          </a:p>
          <a:p>
            <a:r>
              <a:rPr lang="en-US" altLang="en-US"/>
              <a:t>Low seat which suits most riders</a:t>
            </a:r>
          </a:p>
        </p:txBody>
      </p:sp>
    </p:spTree>
    <p:extLst>
      <p:ext uri="{BB962C8B-B14F-4D97-AF65-F5344CB8AC3E}">
        <p14:creationId xmlns:p14="http://schemas.microsoft.com/office/powerpoint/2010/main" val="31463557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828800"/>
            <a:ext cx="1524000" cy="1309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19601" y="3429001"/>
            <a:ext cx="2105025" cy="210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4601" y="3429000"/>
            <a:ext cx="1389063"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48601" y="3429001"/>
            <a:ext cx="2092325" cy="317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0" name="Picture 15" descr="The image “http://www.crews.org/curriculum/ex/compsci/webresources/animation/eyescan.gif” cannot be displayed, because it contains errors."/>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6553200" y="3429000"/>
            <a:ext cx="12954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1" name="Picture 19" descr="wow2ani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33600" y="533400"/>
            <a:ext cx="1206500" cy="77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2" name="Picture 21" descr="wow2ani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63000" y="457200"/>
            <a:ext cx="1206500" cy="77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3" name="Picture 2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96400" y="1676401"/>
            <a:ext cx="100965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4" name="Picture 27" descr="The image “http://www.crews.org/curriculum/ex/compsci/webresources/animation/eyescan.gif” cannot be displayed, because it contains errors."/>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3581400" y="5410200"/>
            <a:ext cx="12954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5" name="Picture 28" descr="flames"/>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6705601" y="4495800"/>
            <a:ext cx="904875" cy="180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6" name="Picture 29" descr="flames"/>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1905000" y="4648200"/>
            <a:ext cx="8001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7" name="Picture 17" descr="Image result for new suit"/>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170364" y="1117600"/>
            <a:ext cx="3678237" cy="2452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8" name="AutoShape 15" descr="Image result for new suit"/>
          <p:cNvSpPr>
            <a:spLocks noChangeAspect="1" noChangeArrowheads="1"/>
          </p:cNvSpPr>
          <p:nvPr/>
        </p:nvSpPr>
        <p:spPr bwMode="auto">
          <a:xfrm>
            <a:off x="1692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2400">
              <a:latin typeface="Times" panose="02020603050405020304" pitchFamily="18" charset="0"/>
            </a:endParaRPr>
          </a:p>
        </p:txBody>
      </p:sp>
      <p:sp>
        <p:nvSpPr>
          <p:cNvPr id="21519" name="WordArt 20"/>
          <p:cNvSpPr>
            <a:spLocks noChangeArrowheads="1" noChangeShapeType="1" noTextEdit="1"/>
          </p:cNvSpPr>
          <p:nvPr/>
        </p:nvSpPr>
        <p:spPr bwMode="auto">
          <a:xfrm>
            <a:off x="3648076" y="228600"/>
            <a:ext cx="4562475" cy="1295400"/>
          </a:xfrm>
          <a:prstGeom prst="rect">
            <a:avLst/>
          </a:prstGeom>
        </p:spPr>
        <p:txBody>
          <a:bodyPr wrap="none" fromWordArt="1">
            <a:prstTxWarp prst="textPlain">
              <a:avLst>
                <a:gd name="adj" fmla="val 50000"/>
              </a:avLst>
            </a:prstTxWarp>
            <a:scene3d>
              <a:camera prst="legacyPerspectiveBottomRight">
                <a:rot lat="0" lon="21239990" rev="0"/>
              </a:camera>
              <a:lightRig rig="legacyHarsh3" dir="l"/>
            </a:scene3d>
            <a:sp3d extrusionH="430200" prstMaterial="legacyMatte">
              <a:extrusionClr>
                <a:srgbClr val="C0C0C0"/>
              </a:extrusionClr>
              <a:contourClr>
                <a:srgbClr val="DCEBF5"/>
              </a:contourClr>
            </a:sp3d>
          </a:bodyPr>
          <a:lstStyle/>
          <a:p>
            <a:pPr algn="ctr"/>
            <a:r>
              <a:rPr lang="en-US" sz="3600" kern="10">
                <a:ln w="9525">
                  <a:round/>
                  <a:headEnd/>
                  <a:tailEnd/>
                </a:ln>
                <a:gradFill rotWithShape="1">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latin typeface="Arial Black" panose="020B0A04020102020204" pitchFamily="34" charset="0"/>
              </a:rPr>
              <a:t>Prynu Siwt Newydd</a:t>
            </a:r>
          </a:p>
          <a:p>
            <a:pPr algn="ctr"/>
            <a:r>
              <a:rPr lang="en-US" sz="3600" kern="10">
                <a:ln w="9525">
                  <a:round/>
                  <a:headEnd/>
                  <a:tailEnd/>
                </a:ln>
                <a:gradFill rotWithShape="1">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latin typeface="Arial Black" panose="020B0A04020102020204" pitchFamily="34" charset="0"/>
              </a:rPr>
              <a:t>buying a new suit</a:t>
            </a:r>
          </a:p>
        </p:txBody>
      </p:sp>
      <p:sp>
        <p:nvSpPr>
          <p:cNvPr id="2" name="Title 1">
            <a:extLst>
              <a:ext uri="{FF2B5EF4-FFF2-40B4-BE49-F238E27FC236}">
                <a16:creationId xmlns:a16="http://schemas.microsoft.com/office/drawing/2014/main" id="{F030CAF1-F01E-41AF-4864-75DF0DA64E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63A24DE-39BE-31C6-50D4-706CB46577B1}"/>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B575F484-0FD7-EA7B-9328-E4AE0BDC8793}"/>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7819235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blipFill dpi="0" rotWithShape="1">
            <a:blip r:embed="rId3"/>
            <a:srcRect/>
            <a:tile tx="0" ty="0" sx="100000" sy="100000" flip="none" algn="tl"/>
          </a:blipFill>
        </p:spPr>
        <p:txBody>
          <a:bodyPr/>
          <a:lstStyle/>
          <a:p>
            <a:r>
              <a:rPr lang="cy-GB" altLang="cy-GB"/>
              <a:t>Allforion o Chile </a:t>
            </a:r>
          </a:p>
        </p:txBody>
      </p:sp>
      <p:sp>
        <p:nvSpPr>
          <p:cNvPr id="23555" name="Rectangle 3"/>
          <p:cNvSpPr>
            <a:spLocks noGrp="1" noChangeArrowheads="1"/>
          </p:cNvSpPr>
          <p:nvPr>
            <p:ph idx="1"/>
          </p:nvPr>
        </p:nvSpPr>
        <p:spPr>
          <a:blipFill dpi="0" rotWithShape="1">
            <a:blip r:embed="rId4"/>
            <a:srcRect/>
            <a:tile tx="0" ty="0" sx="100000" sy="100000" flip="none" algn="tl"/>
          </a:blipFill>
        </p:spPr>
        <p:txBody>
          <a:bodyPr>
            <a:normAutofit fontScale="62500" lnSpcReduction="20000"/>
          </a:bodyPr>
          <a:lstStyle/>
          <a:p>
            <a:r>
              <a:rPr lang="cy-GB" altLang="cy-GB"/>
              <a:t>Ffrwythau ffres yw prif gynnyrch allforio Chile – mae Chile wedi dod i’r amlwg fel un o’r prif gyflenwyr ffrwythau ffres i farchnad y byd oherwydd digonedd o adnoddau naturiol, y galw gan gwsmeriaid yn yr UDA ac Ewrop am ffrwythau ffres yn ystod tymor y gaeaf, a chymhellion polisïau amaethyddol llywodraeth Chile, sy’n annog tuedd tuag at arallgyfeirio o ran allforion a datblygu cnydau nad ydynt yn draddodiadol – Adroddiad gan Wasanaeth Ymchwil Economaidd yr Adran Amaethyddiaeth, UDA </a:t>
            </a:r>
          </a:p>
          <a:p>
            <a:r>
              <a:rPr lang="cy-GB" altLang="cy-GB"/>
              <a:t>Mae Chile ymhlith yr economïau datblygol sy’n manteisio ar y tueddiadau hyn, gan ddilyn economi’r farchnad rydd. Mae hyn wedi caniatáu arallgyfeirio trwy ehangu cynhyrchu ffrwythau i’w hallforio, yn enwedig i’r UDA a Gorllewin Ewrop. Mae Chile wedi llwyddo i arallgyfeirio’i sector amaethyddol i’r fath raddau nes ei bod bellach yn genedl bwysig o ran allforio ffrwythau. Mae llawer o wledydd yn edrych ar yr arallgyfeirio ar amaethyddiaeth gan Chile fel model i’w ddilyn. </a:t>
            </a:r>
          </a:p>
          <a:p>
            <a:r>
              <a:rPr lang="cy-GB" altLang="cy-GB"/>
              <a:t>Yn y cyfamser, yr UDA yw prif farchnad unigol allforion Chile o ran ffrwythau. Fodd bynnag, mae’n bosibl y bydd galw cynyddol gan y Gymuned Ewropeaidd ar y cyd â gwledydd Canolbarth a Dwyrain Ewrop yn fwy yn y pen draw nag allforion i’r UDA, gan ysgogi twf pellach o ran allforion Chile. </a:t>
            </a:r>
          </a:p>
          <a:p>
            <a:r>
              <a:rPr lang="cy-GB" altLang="cy-GB"/>
              <a:t>Os ydych wedi darllen mor bell â hyn, mae’ n sicr bod eich llygaid yn rhoi loes ac rydych wedi bod yn darllen y testun diflas hirwyntog hwn yn lle gwrando arnaf i. Rwyf wedi fy sarhau – oni allwch  weld fy mod yn gwneud cyflwyniad fan hyn? Edrychwch arnaf i! Llongyfarchiadau, fodd bynnag, ar feddu ar olwg mor dda. </a:t>
            </a:r>
          </a:p>
        </p:txBody>
      </p:sp>
    </p:spTree>
    <p:extLst>
      <p:ext uri="{BB962C8B-B14F-4D97-AF65-F5344CB8AC3E}">
        <p14:creationId xmlns:p14="http://schemas.microsoft.com/office/powerpoint/2010/main" val="28163265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orst Presentation Ever.avi">
            <a:hlinkClick r:id="" action="ppaction://media"/>
            <a:extLst>
              <a:ext uri="{FF2B5EF4-FFF2-40B4-BE49-F238E27FC236}">
                <a16:creationId xmlns:a16="http://schemas.microsoft.com/office/drawing/2014/main" id="{2CCD293D-A820-2919-A25F-4CBEF70EC660}"/>
              </a:ext>
            </a:extLst>
          </p:cNvPr>
          <p:cNvPicPr>
            <a:picLocks noRot="1" noChangeAspect="1"/>
          </p:cNvPicPr>
          <p:nvPr>
            <a:videoFile r:link="rId1"/>
          </p:nvPr>
        </p:nvPicPr>
        <p:blipFill>
          <a:blip r:embed="rId3"/>
          <a:stretch>
            <a:fillRect/>
          </a:stretch>
        </p:blipFill>
        <p:spPr>
          <a:xfrm>
            <a:off x="1233920" y="681925"/>
            <a:ext cx="9724160" cy="5494150"/>
          </a:xfrm>
          <a:prstGeom prst="rect">
            <a:avLst/>
          </a:prstGeom>
        </p:spPr>
      </p:pic>
    </p:spTree>
    <p:extLst>
      <p:ext uri="{BB962C8B-B14F-4D97-AF65-F5344CB8AC3E}">
        <p14:creationId xmlns:p14="http://schemas.microsoft.com/office/powerpoint/2010/main" val="214608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t>Eich tro chi </a:t>
            </a:r>
            <a:br>
              <a:rPr lang="en-GB"/>
            </a:br>
            <a:r>
              <a:rPr lang="en-GB"/>
              <a:t>Your turn</a:t>
            </a:r>
          </a:p>
        </p:txBody>
      </p:sp>
      <p:sp>
        <p:nvSpPr>
          <p:cNvPr id="3" name="Content Placeholder 2"/>
          <p:cNvSpPr>
            <a:spLocks noGrp="1"/>
          </p:cNvSpPr>
          <p:nvPr>
            <p:ph sz="half" idx="1"/>
          </p:nvPr>
        </p:nvSpPr>
        <p:spPr/>
        <p:txBody>
          <a:bodyPr/>
          <a:lstStyle/>
          <a:p>
            <a:r>
              <a:rPr lang="cy-GB"/>
              <a:t>Gweithiwch gyda phartner</a:t>
            </a:r>
          </a:p>
          <a:p>
            <a:r>
              <a:rPr lang="cy-GB"/>
              <a:t>Pwnc - addysg</a:t>
            </a:r>
          </a:p>
          <a:p>
            <a:r>
              <a:rPr lang="cy-GB"/>
              <a:t>Paratowch gyflwyniad byr - un munud - ar y pwnc</a:t>
            </a:r>
          </a:p>
          <a:p>
            <a:r>
              <a:rPr lang="cy-GB"/>
              <a:t>Cyflwynwch i’ch partner ac yna newid! </a:t>
            </a:r>
          </a:p>
        </p:txBody>
      </p:sp>
      <p:sp>
        <p:nvSpPr>
          <p:cNvPr id="4" name="Content Placeholder 3"/>
          <p:cNvSpPr>
            <a:spLocks noGrp="1"/>
          </p:cNvSpPr>
          <p:nvPr>
            <p:ph sz="half" idx="2"/>
          </p:nvPr>
        </p:nvSpPr>
        <p:spPr/>
        <p:txBody>
          <a:bodyPr/>
          <a:lstStyle/>
          <a:p>
            <a:r>
              <a:rPr lang="en-GB"/>
              <a:t>Work with a partner</a:t>
            </a:r>
          </a:p>
          <a:p>
            <a:r>
              <a:rPr lang="en-GB"/>
              <a:t>Topic- education</a:t>
            </a:r>
          </a:p>
          <a:p>
            <a:r>
              <a:rPr lang="en-GB"/>
              <a:t>Prepare a short – one minute- presentation on your topic</a:t>
            </a:r>
          </a:p>
          <a:p>
            <a:r>
              <a:rPr lang="en-GB"/>
              <a:t>Present to your partner then swap! </a:t>
            </a:r>
          </a:p>
        </p:txBody>
      </p:sp>
      <p:pic>
        <p:nvPicPr>
          <p:cNvPr id="4098" name="Picture 2" descr="C:\Users\TERRY\AppData\Local\Microsoft\Windows\INetCache\IE\RCMPPI9Y\14223-illustration-of-a-pencil-pv[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07568" y="260648"/>
            <a:ext cx="1268760" cy="1268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314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BC85D-117A-3E80-7F7D-C1139D4E0780}"/>
              </a:ext>
            </a:extLst>
          </p:cNvPr>
          <p:cNvSpPr>
            <a:spLocks noGrp="1"/>
          </p:cNvSpPr>
          <p:nvPr>
            <p:ph type="title"/>
          </p:nvPr>
        </p:nvSpPr>
        <p:spPr>
          <a:xfrm>
            <a:off x="1295402" y="609270"/>
            <a:ext cx="9601196" cy="1303867"/>
          </a:xfrm>
        </p:spPr>
        <p:txBody>
          <a:bodyPr>
            <a:normAutofit fontScale="90000"/>
          </a:bodyPr>
          <a:lstStyle/>
          <a:p>
            <a:r>
              <a:rPr lang="en-GB" dirty="0"/>
              <a:t>Beth </a:t>
            </a:r>
            <a:r>
              <a:rPr lang="en-GB" dirty="0" err="1"/>
              <a:t>yw</a:t>
            </a:r>
            <a:r>
              <a:rPr lang="en-GB" dirty="0"/>
              <a:t> </a:t>
            </a:r>
            <a:r>
              <a:rPr lang="en-GB" dirty="0" err="1"/>
              <a:t>Hyfforddwr</a:t>
            </a:r>
            <a:r>
              <a:rPr lang="en-GB" dirty="0"/>
              <a:t> </a:t>
            </a:r>
            <a:r>
              <a:rPr lang="en-GB" dirty="0" err="1"/>
              <a:t>Cyflwynydd</a:t>
            </a:r>
            <a:r>
              <a:rPr lang="en-GB" dirty="0"/>
              <a:t>? </a:t>
            </a:r>
            <a:br>
              <a:rPr lang="en-GB" dirty="0"/>
            </a:br>
            <a:r>
              <a:rPr lang="en-GB" dirty="0"/>
              <a:t>/ What is Presenter Coach? </a:t>
            </a:r>
          </a:p>
        </p:txBody>
      </p:sp>
      <p:pic>
        <p:nvPicPr>
          <p:cNvPr id="3" name="Online Media 2" title="PowerPoint Presentations: Rehearse with Coach to improve your presentation">
            <a:hlinkClick r:id="" action="ppaction://media"/>
            <a:extLst>
              <a:ext uri="{FF2B5EF4-FFF2-40B4-BE49-F238E27FC236}">
                <a16:creationId xmlns:a16="http://schemas.microsoft.com/office/drawing/2014/main" id="{4D9132AF-2A15-E335-4C13-9C298D932D1D}"/>
              </a:ext>
            </a:extLst>
          </p:cNvPr>
          <p:cNvPicPr>
            <a:picLocks noRot="1" noChangeAspect="1"/>
          </p:cNvPicPr>
          <p:nvPr>
            <a:videoFile r:link="rId1"/>
          </p:nvPr>
        </p:nvPicPr>
        <p:blipFill>
          <a:blip r:embed="rId3"/>
          <a:stretch>
            <a:fillRect/>
          </a:stretch>
        </p:blipFill>
        <p:spPr>
          <a:xfrm>
            <a:off x="2408808" y="1913137"/>
            <a:ext cx="7374384" cy="4166526"/>
          </a:xfrm>
          <a:prstGeom prst="rect">
            <a:avLst/>
          </a:prstGeom>
        </p:spPr>
      </p:pic>
    </p:spTree>
    <p:extLst>
      <p:ext uri="{BB962C8B-B14F-4D97-AF65-F5344CB8AC3E}">
        <p14:creationId xmlns:p14="http://schemas.microsoft.com/office/powerpoint/2010/main" val="1675922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59DC4-2CD1-01A4-0C3D-CFBCDB7B702B}"/>
              </a:ext>
            </a:extLst>
          </p:cNvPr>
          <p:cNvSpPr>
            <a:spLocks noGrp="1"/>
          </p:cNvSpPr>
          <p:nvPr>
            <p:ph type="title"/>
          </p:nvPr>
        </p:nvSpPr>
        <p:spPr/>
        <p:txBody>
          <a:bodyPr/>
          <a:lstStyle/>
          <a:p>
            <a:r>
              <a:rPr lang="en-GB" dirty="0"/>
              <a:t>Presentation Coach</a:t>
            </a:r>
          </a:p>
        </p:txBody>
      </p:sp>
      <p:sp>
        <p:nvSpPr>
          <p:cNvPr id="3" name="Content Placeholder 2">
            <a:extLst>
              <a:ext uri="{FF2B5EF4-FFF2-40B4-BE49-F238E27FC236}">
                <a16:creationId xmlns:a16="http://schemas.microsoft.com/office/drawing/2014/main" id="{9C4060CF-0F1B-AE9B-D21A-6024E25E962B}"/>
              </a:ext>
            </a:extLst>
          </p:cNvPr>
          <p:cNvSpPr>
            <a:spLocks noGrp="1"/>
          </p:cNvSpPr>
          <p:nvPr>
            <p:ph sz="half" idx="1"/>
          </p:nvPr>
        </p:nvSpPr>
        <p:spPr/>
        <p:txBody>
          <a:bodyPr>
            <a:normAutofit fontScale="77500" lnSpcReduction="20000"/>
          </a:bodyPr>
          <a:lstStyle/>
          <a:p>
            <a:pPr marL="457200" indent="-457200">
              <a:buFont typeface="+mj-lt"/>
              <a:buAutoNum type="arabicPeriod"/>
            </a:pPr>
            <a:r>
              <a:rPr lang="en-GB" dirty="0" err="1"/>
              <a:t>Agorwch</a:t>
            </a:r>
            <a:r>
              <a:rPr lang="en-GB" dirty="0"/>
              <a:t> </a:t>
            </a:r>
            <a:r>
              <a:rPr lang="en-GB" dirty="0" err="1"/>
              <a:t>eich</a:t>
            </a:r>
            <a:r>
              <a:rPr lang="en-GB" dirty="0"/>
              <a:t> </a:t>
            </a:r>
            <a:r>
              <a:rPr lang="en-GB" dirty="0" err="1"/>
              <a:t>cyflwyniad</a:t>
            </a:r>
            <a:r>
              <a:rPr lang="en-GB" dirty="0"/>
              <a:t> </a:t>
            </a:r>
            <a:r>
              <a:rPr lang="en-GB" dirty="0" err="1"/>
              <a:t>yn</a:t>
            </a:r>
            <a:r>
              <a:rPr lang="en-GB" dirty="0"/>
              <a:t> PowerPoint </a:t>
            </a:r>
            <a:r>
              <a:rPr lang="en-GB" dirty="0" err="1"/>
              <a:t>ar</a:t>
            </a:r>
            <a:r>
              <a:rPr lang="en-GB" dirty="0"/>
              <a:t> </a:t>
            </a:r>
            <a:r>
              <a:rPr lang="en-GB" dirty="0" err="1"/>
              <a:t>gyfer</a:t>
            </a:r>
            <a:r>
              <a:rPr lang="en-GB" dirty="0"/>
              <a:t> y </a:t>
            </a:r>
            <a:r>
              <a:rPr lang="en-GB" dirty="0" err="1"/>
              <a:t>we.Sign</a:t>
            </a:r>
            <a:r>
              <a:rPr lang="en-GB" dirty="0"/>
              <a:t> in with your university account.</a:t>
            </a:r>
          </a:p>
          <a:p>
            <a:pPr marL="457200" indent="-457200">
              <a:buFont typeface="+mj-lt"/>
              <a:buAutoNum type="arabicPeriod"/>
            </a:pPr>
            <a:r>
              <a:rPr lang="en-GB" dirty="0" err="1"/>
              <a:t>Ar</a:t>
            </a:r>
            <a:r>
              <a:rPr lang="en-GB" dirty="0"/>
              <a:t> y tab </a:t>
            </a:r>
            <a:r>
              <a:rPr lang="en-GB" dirty="0" err="1"/>
              <a:t>Sioe</a:t>
            </a:r>
            <a:r>
              <a:rPr lang="en-GB" dirty="0"/>
              <a:t> </a:t>
            </a:r>
            <a:r>
              <a:rPr lang="en-GB" dirty="0" err="1"/>
              <a:t>Sleidiau</a:t>
            </a:r>
            <a:r>
              <a:rPr lang="en-GB" dirty="0"/>
              <a:t>, </a:t>
            </a:r>
            <a:r>
              <a:rPr lang="en-GB" dirty="0" err="1"/>
              <a:t>dewiswch</a:t>
            </a:r>
            <a:r>
              <a:rPr lang="en-GB" dirty="0"/>
              <a:t> </a:t>
            </a:r>
            <a:r>
              <a:rPr lang="en-GB" dirty="0" err="1"/>
              <a:t>Ymarfer</a:t>
            </a:r>
            <a:r>
              <a:rPr lang="en-GB" dirty="0"/>
              <a:t> </a:t>
            </a:r>
            <a:r>
              <a:rPr lang="en-GB" dirty="0" err="1"/>
              <a:t>gyda</a:t>
            </a:r>
            <a:r>
              <a:rPr lang="en-GB" dirty="0"/>
              <a:t> </a:t>
            </a:r>
            <a:r>
              <a:rPr lang="en-GB" dirty="0" err="1"/>
              <a:t>Hyfforddwr</a:t>
            </a:r>
            <a:r>
              <a:rPr lang="en-GB" dirty="0"/>
              <a:t>. (</a:t>
            </a:r>
            <a:r>
              <a:rPr lang="en-GB" dirty="0" err="1"/>
              <a:t>Os</a:t>
            </a:r>
            <a:r>
              <a:rPr lang="en-GB" dirty="0"/>
              <a:t> </a:t>
            </a:r>
            <a:r>
              <a:rPr lang="en-GB" dirty="0" err="1"/>
              <a:t>ydych</a:t>
            </a:r>
            <a:r>
              <a:rPr lang="en-GB" dirty="0"/>
              <a:t> chi </a:t>
            </a:r>
            <a:r>
              <a:rPr lang="en-GB" dirty="0" err="1"/>
              <a:t>wedi</a:t>
            </a:r>
            <a:r>
              <a:rPr lang="en-GB" dirty="0"/>
              <a:t> </a:t>
            </a:r>
            <a:r>
              <a:rPr lang="en-GB" dirty="0" err="1"/>
              <a:t>diffodd</a:t>
            </a:r>
            <a:r>
              <a:rPr lang="en-GB" dirty="0"/>
              <a:t> y </a:t>
            </a:r>
            <a:r>
              <a:rPr lang="en-GB" dirty="0" err="1"/>
              <a:t>Rhuban</a:t>
            </a:r>
            <a:r>
              <a:rPr lang="en-GB" dirty="0"/>
              <a:t> </a:t>
            </a:r>
            <a:r>
              <a:rPr lang="en-GB" dirty="0" err="1"/>
              <a:t>Syml</a:t>
            </a:r>
            <a:r>
              <a:rPr lang="en-GB" dirty="0"/>
              <a:t>, </a:t>
            </a:r>
            <a:r>
              <a:rPr lang="en-GB" dirty="0" err="1"/>
              <a:t>nid</a:t>
            </a:r>
            <a:r>
              <a:rPr lang="en-GB" dirty="0"/>
              <a:t> </a:t>
            </a:r>
            <a:r>
              <a:rPr lang="en-GB" dirty="0" err="1"/>
              <a:t>oes</a:t>
            </a:r>
            <a:r>
              <a:rPr lang="en-GB" dirty="0"/>
              <a:t> </a:t>
            </a:r>
            <a:r>
              <a:rPr lang="en-GB" dirty="0" err="1"/>
              <a:t>gennych</a:t>
            </a:r>
            <a:r>
              <a:rPr lang="en-GB" dirty="0"/>
              <a:t> dab </a:t>
            </a:r>
            <a:r>
              <a:rPr lang="en-GB" dirty="0" err="1"/>
              <a:t>Sioe</a:t>
            </a:r>
            <a:r>
              <a:rPr lang="en-GB" dirty="0"/>
              <a:t> </a:t>
            </a:r>
            <a:r>
              <a:rPr lang="en-GB" dirty="0" err="1"/>
              <a:t>Sleidiau</a:t>
            </a:r>
            <a:r>
              <a:rPr lang="en-GB" dirty="0"/>
              <a:t>; </a:t>
            </a:r>
            <a:r>
              <a:rPr lang="en-GB" dirty="0" err="1"/>
              <a:t>yn</a:t>
            </a:r>
            <a:r>
              <a:rPr lang="en-GB" dirty="0"/>
              <a:t> </a:t>
            </a:r>
            <a:r>
              <a:rPr lang="en-GB" dirty="0" err="1"/>
              <a:t>lle</a:t>
            </a:r>
            <a:r>
              <a:rPr lang="en-GB" dirty="0"/>
              <a:t> </a:t>
            </a:r>
            <a:r>
              <a:rPr lang="en-GB" dirty="0" err="1"/>
              <a:t>hynny</a:t>
            </a:r>
            <a:r>
              <a:rPr lang="en-GB" dirty="0"/>
              <a:t> </a:t>
            </a:r>
            <a:r>
              <a:rPr lang="en-GB" dirty="0" err="1"/>
              <a:t>defnyddiwch</a:t>
            </a:r>
            <a:r>
              <a:rPr lang="en-GB" dirty="0"/>
              <a:t> y tab View </a:t>
            </a:r>
            <a:r>
              <a:rPr lang="en-GB" dirty="0" err="1"/>
              <a:t>i</a:t>
            </a:r>
            <a:r>
              <a:rPr lang="en-GB" dirty="0"/>
              <a:t> </a:t>
            </a:r>
            <a:r>
              <a:rPr lang="en-GB" dirty="0" err="1"/>
              <a:t>gychwyn</a:t>
            </a:r>
            <a:r>
              <a:rPr lang="en-GB" dirty="0"/>
              <a:t> </a:t>
            </a:r>
            <a:r>
              <a:rPr lang="en-GB" dirty="0" err="1"/>
              <a:t>Hyfforddwr</a:t>
            </a:r>
            <a:r>
              <a:rPr lang="en-GB" dirty="0"/>
              <a:t> </a:t>
            </a:r>
            <a:r>
              <a:rPr lang="en-GB" dirty="0" err="1"/>
              <a:t>Siaradwr</a:t>
            </a:r>
            <a:r>
              <a:rPr lang="en-GB" dirty="0"/>
              <a:t>.)</a:t>
            </a:r>
          </a:p>
          <a:p>
            <a:pPr marL="457200" indent="-457200">
              <a:buFont typeface="+mj-lt"/>
              <a:buAutoNum type="arabicPeriod"/>
            </a:pPr>
            <a:r>
              <a:rPr lang="en-GB" dirty="0" err="1"/>
              <a:t>Mae'r</a:t>
            </a:r>
            <a:r>
              <a:rPr lang="en-GB" dirty="0"/>
              <a:t> </a:t>
            </a:r>
            <a:r>
              <a:rPr lang="en-GB" dirty="0" err="1"/>
              <a:t>cyflwyniad</a:t>
            </a:r>
            <a:r>
              <a:rPr lang="en-GB" dirty="0"/>
              <a:t> </a:t>
            </a:r>
            <a:r>
              <a:rPr lang="en-GB" dirty="0" err="1"/>
              <a:t>yn</a:t>
            </a:r>
            <a:r>
              <a:rPr lang="en-GB" dirty="0"/>
              <a:t> </a:t>
            </a:r>
            <a:r>
              <a:rPr lang="en-GB" dirty="0" err="1"/>
              <a:t>agor</a:t>
            </a:r>
            <a:r>
              <a:rPr lang="en-GB" dirty="0"/>
              <a:t> </a:t>
            </a:r>
            <a:r>
              <a:rPr lang="en-GB" dirty="0" err="1"/>
              <a:t>mewn</a:t>
            </a:r>
            <a:r>
              <a:rPr lang="en-GB" dirty="0"/>
              <a:t> </a:t>
            </a:r>
            <a:r>
              <a:rPr lang="en-GB" dirty="0" err="1"/>
              <a:t>golygfa</a:t>
            </a:r>
            <a:r>
              <a:rPr lang="en-GB" dirty="0"/>
              <a:t> </a:t>
            </a:r>
            <a:r>
              <a:rPr lang="en-GB" dirty="0" err="1"/>
              <a:t>sgrin</a:t>
            </a:r>
            <a:r>
              <a:rPr lang="en-GB" dirty="0"/>
              <a:t> lawn, </a:t>
            </a:r>
            <a:r>
              <a:rPr lang="en-GB" dirty="0" err="1"/>
              <a:t>yn</a:t>
            </a:r>
            <a:r>
              <a:rPr lang="en-GB" dirty="0"/>
              <a:t> </a:t>
            </a:r>
            <a:r>
              <a:rPr lang="en-GB" dirty="0" err="1"/>
              <a:t>debyg</a:t>
            </a:r>
            <a:r>
              <a:rPr lang="en-GB" dirty="0"/>
              <a:t> </a:t>
            </a:r>
            <a:r>
              <a:rPr lang="en-GB" dirty="0" err="1"/>
              <a:t>i</a:t>
            </a:r>
            <a:r>
              <a:rPr lang="en-GB" dirty="0"/>
              <a:t> </a:t>
            </a:r>
            <a:r>
              <a:rPr lang="en-GB" dirty="0" err="1"/>
              <a:t>Sioe</a:t>
            </a:r>
            <a:r>
              <a:rPr lang="en-GB" dirty="0"/>
              <a:t> </a:t>
            </a:r>
            <a:r>
              <a:rPr lang="en-GB" dirty="0" err="1"/>
              <a:t>Sleidiau</a:t>
            </a:r>
            <a:r>
              <a:rPr lang="en-GB" dirty="0"/>
              <a:t>.</a:t>
            </a:r>
          </a:p>
        </p:txBody>
      </p:sp>
      <p:sp>
        <p:nvSpPr>
          <p:cNvPr id="4" name="Content Placeholder 3">
            <a:extLst>
              <a:ext uri="{FF2B5EF4-FFF2-40B4-BE49-F238E27FC236}">
                <a16:creationId xmlns:a16="http://schemas.microsoft.com/office/drawing/2014/main" id="{27344DB2-1422-5C7C-269B-8A29618D5C3D}"/>
              </a:ext>
            </a:extLst>
          </p:cNvPr>
          <p:cNvSpPr>
            <a:spLocks noGrp="1"/>
          </p:cNvSpPr>
          <p:nvPr>
            <p:ph sz="half" idx="2"/>
          </p:nvPr>
        </p:nvSpPr>
        <p:spPr/>
        <p:txBody>
          <a:bodyPr>
            <a:normAutofit fontScale="77500" lnSpcReduction="20000"/>
          </a:bodyPr>
          <a:lstStyle/>
          <a:p>
            <a:pPr marL="457200" indent="-457200">
              <a:buFont typeface="+mj-lt"/>
              <a:buAutoNum type="arabicPeriod" startAt="5"/>
            </a:pPr>
            <a:r>
              <a:rPr lang="en-GB" dirty="0" err="1"/>
              <a:t>Dewiswch</a:t>
            </a:r>
            <a:r>
              <a:rPr lang="en-GB" dirty="0"/>
              <a:t> </a:t>
            </a:r>
            <a:r>
              <a:rPr lang="en-GB" dirty="0" err="1"/>
              <a:t>Cychwyn</a:t>
            </a:r>
            <a:r>
              <a:rPr lang="en-GB" dirty="0"/>
              <a:t> </a:t>
            </a:r>
            <a:r>
              <a:rPr lang="en-GB" dirty="0" err="1"/>
              <a:t>Arni</a:t>
            </a:r>
            <a:r>
              <a:rPr lang="en-GB" dirty="0"/>
              <a:t> </a:t>
            </a:r>
            <a:r>
              <a:rPr lang="en-GB" dirty="0" err="1"/>
              <a:t>ar</a:t>
            </a:r>
            <a:r>
              <a:rPr lang="en-GB" dirty="0"/>
              <a:t> y </a:t>
            </a:r>
            <a:r>
              <a:rPr lang="en-GB" dirty="0" err="1"/>
              <a:t>dde</a:t>
            </a:r>
            <a:r>
              <a:rPr lang="en-GB" dirty="0"/>
              <a:t> </a:t>
            </a:r>
            <a:r>
              <a:rPr lang="en-GB" dirty="0" err="1"/>
              <a:t>isaf</a:t>
            </a:r>
            <a:r>
              <a:rPr lang="en-GB" dirty="0"/>
              <a:t> pan </a:t>
            </a:r>
            <a:r>
              <a:rPr lang="en-GB" dirty="0" err="1"/>
              <a:t>fyddwch</a:t>
            </a:r>
            <a:r>
              <a:rPr lang="en-GB" dirty="0"/>
              <a:t> </a:t>
            </a:r>
            <a:r>
              <a:rPr lang="en-GB" dirty="0" err="1"/>
              <a:t>yn</a:t>
            </a:r>
            <a:r>
              <a:rPr lang="en-GB" dirty="0"/>
              <a:t> </a:t>
            </a:r>
            <a:r>
              <a:rPr lang="en-GB" dirty="0" err="1"/>
              <a:t>barod</a:t>
            </a:r>
            <a:r>
              <a:rPr lang="en-GB" dirty="0"/>
              <a:t> </a:t>
            </a:r>
            <a:r>
              <a:rPr lang="en-GB" dirty="0" err="1"/>
              <a:t>i</a:t>
            </a:r>
            <a:r>
              <a:rPr lang="en-GB" dirty="0"/>
              <a:t> </a:t>
            </a:r>
            <a:r>
              <a:rPr lang="en-GB" dirty="0" err="1"/>
              <a:t>ddechrau</a:t>
            </a:r>
            <a:r>
              <a:rPr lang="en-GB" dirty="0"/>
              <a:t> </a:t>
            </a:r>
            <a:r>
              <a:rPr lang="en-GB" dirty="0" err="1"/>
              <a:t>ymarfer</a:t>
            </a:r>
            <a:r>
              <a:rPr lang="en-GB" dirty="0"/>
              <a:t>.</a:t>
            </a:r>
          </a:p>
          <a:p>
            <a:pPr marL="457200" indent="-457200">
              <a:buFont typeface="+mj-lt"/>
              <a:buAutoNum type="arabicPeriod" startAt="5"/>
            </a:pPr>
            <a:r>
              <a:rPr lang="en-GB" dirty="0" err="1"/>
              <a:t>Wrth</a:t>
            </a:r>
            <a:r>
              <a:rPr lang="en-GB" dirty="0"/>
              <a:t> </a:t>
            </a:r>
            <a:r>
              <a:rPr lang="en-GB" dirty="0" err="1"/>
              <a:t>i</a:t>
            </a:r>
            <a:r>
              <a:rPr lang="en-GB" dirty="0"/>
              <a:t> chi </a:t>
            </a:r>
            <a:r>
              <a:rPr lang="en-GB" dirty="0" err="1"/>
              <a:t>siarad</a:t>
            </a:r>
            <a:r>
              <a:rPr lang="en-GB" dirty="0"/>
              <a:t>, </a:t>
            </a:r>
            <a:r>
              <a:rPr lang="en-GB" dirty="0" err="1"/>
              <a:t>mae</a:t>
            </a:r>
            <a:r>
              <a:rPr lang="en-GB" dirty="0"/>
              <a:t> Coach </a:t>
            </a:r>
            <a:r>
              <a:rPr lang="en-GB" dirty="0" err="1"/>
              <a:t>yn</a:t>
            </a:r>
            <a:r>
              <a:rPr lang="en-GB" dirty="0"/>
              <a:t> </a:t>
            </a:r>
            <a:r>
              <a:rPr lang="en-GB" dirty="0" err="1"/>
              <a:t>rhoi</a:t>
            </a:r>
            <a:r>
              <a:rPr lang="en-GB" dirty="0"/>
              <a:t> </a:t>
            </a:r>
            <a:r>
              <a:rPr lang="en-GB" dirty="0" err="1"/>
              <a:t>arweiniad</a:t>
            </a:r>
            <a:r>
              <a:rPr lang="en-GB" dirty="0"/>
              <a:t> </a:t>
            </a:r>
            <a:r>
              <a:rPr lang="en-GB" dirty="0" err="1"/>
              <a:t>ar</a:t>
            </a:r>
            <a:r>
              <a:rPr lang="en-GB" dirty="0"/>
              <a:t> y </a:t>
            </a:r>
            <a:r>
              <a:rPr lang="en-GB" dirty="0" err="1"/>
              <a:t>sgrin</a:t>
            </a:r>
            <a:r>
              <a:rPr lang="en-GB" dirty="0"/>
              <a:t> (</a:t>
            </a:r>
            <a:r>
              <a:rPr lang="en-GB" dirty="0" err="1"/>
              <a:t>yng</a:t>
            </a:r>
            <a:r>
              <a:rPr lang="en-GB" dirty="0"/>
              <a:t> </a:t>
            </a:r>
            <a:r>
              <a:rPr lang="en-GB" dirty="0" err="1"/>
              <a:t>nghornel</a:t>
            </a:r>
            <a:r>
              <a:rPr lang="en-GB" dirty="0"/>
              <a:t> </a:t>
            </a:r>
            <a:r>
              <a:rPr lang="en-GB" dirty="0" err="1"/>
              <a:t>dde</a:t>
            </a:r>
            <a:r>
              <a:rPr lang="en-GB" dirty="0"/>
              <a:t> </a:t>
            </a:r>
            <a:r>
              <a:rPr lang="en-GB" dirty="0" err="1"/>
              <a:t>isaf</a:t>
            </a:r>
            <a:r>
              <a:rPr lang="en-GB" dirty="0"/>
              <a:t> y </a:t>
            </a:r>
            <a:r>
              <a:rPr lang="en-GB" dirty="0" err="1"/>
              <a:t>ffenestr</a:t>
            </a:r>
            <a:r>
              <a:rPr lang="en-GB" dirty="0"/>
              <a:t>) </a:t>
            </a:r>
            <a:r>
              <a:rPr lang="en-GB" dirty="0" err="1"/>
              <a:t>ar</a:t>
            </a:r>
            <a:r>
              <a:rPr lang="en-GB" dirty="0"/>
              <a:t> </a:t>
            </a:r>
            <a:r>
              <a:rPr lang="en-GB" dirty="0" err="1"/>
              <a:t>gyflymu</a:t>
            </a:r>
            <a:r>
              <a:rPr lang="en-GB" dirty="0"/>
              <a:t>, </a:t>
            </a:r>
            <a:r>
              <a:rPr lang="en-GB" dirty="0" err="1"/>
              <a:t>iaith</a:t>
            </a:r>
            <a:r>
              <a:rPr lang="en-GB" dirty="0"/>
              <a:t> </a:t>
            </a:r>
            <a:r>
              <a:rPr lang="en-GB" dirty="0" err="1"/>
              <a:t>gynhwysol</a:t>
            </a:r>
            <a:r>
              <a:rPr lang="en-GB" dirty="0"/>
              <a:t>, </a:t>
            </a:r>
            <a:r>
              <a:rPr lang="en-GB" dirty="0" err="1"/>
              <a:t>defnyddio</a:t>
            </a:r>
            <a:r>
              <a:rPr lang="en-GB" dirty="0"/>
              <a:t> </a:t>
            </a:r>
            <a:r>
              <a:rPr lang="en-GB" dirty="0" err="1"/>
              <a:t>cabledd</a:t>
            </a:r>
            <a:r>
              <a:rPr lang="en-GB" dirty="0"/>
              <a:t>, </a:t>
            </a:r>
            <a:r>
              <a:rPr lang="en-GB" dirty="0" err="1"/>
              <a:t>geiriau</a:t>
            </a:r>
            <a:r>
              <a:rPr lang="en-GB" dirty="0"/>
              <a:t> </a:t>
            </a:r>
            <a:r>
              <a:rPr lang="en-GB" dirty="0" err="1"/>
              <a:t>llenwi</a:t>
            </a:r>
            <a:r>
              <a:rPr lang="en-GB" dirty="0"/>
              <a:t>, ac a </a:t>
            </a:r>
            <a:r>
              <a:rPr lang="en-GB" dirty="0" err="1"/>
              <a:t>ydych</a:t>
            </a:r>
            <a:r>
              <a:rPr lang="en-GB" dirty="0"/>
              <a:t> </a:t>
            </a:r>
            <a:r>
              <a:rPr lang="en-GB" dirty="0" err="1"/>
              <a:t>chi'n</a:t>
            </a:r>
            <a:r>
              <a:rPr lang="en-GB" dirty="0"/>
              <a:t> </a:t>
            </a:r>
            <a:r>
              <a:rPr lang="en-GB" dirty="0" err="1"/>
              <a:t>darllen</a:t>
            </a:r>
            <a:r>
              <a:rPr lang="en-GB" dirty="0"/>
              <a:t> </a:t>
            </a:r>
            <a:r>
              <a:rPr lang="en-GB" dirty="0" err="1"/>
              <a:t>testun</a:t>
            </a:r>
            <a:r>
              <a:rPr lang="en-GB" dirty="0"/>
              <a:t> y </a:t>
            </a:r>
            <a:r>
              <a:rPr lang="en-GB" dirty="0" err="1"/>
              <a:t>sleid</a:t>
            </a:r>
            <a:r>
              <a:rPr lang="en-GB" dirty="0"/>
              <a:t>.</a:t>
            </a:r>
          </a:p>
          <a:p>
            <a:pPr marL="457200" indent="-457200">
              <a:buFont typeface="+mj-lt"/>
              <a:buAutoNum type="arabicPeriod" startAt="5"/>
            </a:pPr>
            <a:r>
              <a:rPr lang="en-GB" dirty="0"/>
              <a:t>Pan </a:t>
            </a:r>
            <a:r>
              <a:rPr lang="en-GB" dirty="0" err="1"/>
              <a:t>fyddwch</a:t>
            </a:r>
            <a:r>
              <a:rPr lang="en-GB" dirty="0"/>
              <a:t> chi </a:t>
            </a:r>
            <a:r>
              <a:rPr lang="en-GB" dirty="0" err="1"/>
              <a:t>drwyddo</a:t>
            </a:r>
            <a:r>
              <a:rPr lang="en-GB" dirty="0"/>
              <a:t>, </a:t>
            </a:r>
            <a:r>
              <a:rPr lang="en-GB" dirty="0" err="1"/>
              <a:t>gadewch</a:t>
            </a:r>
            <a:r>
              <a:rPr lang="en-GB" dirty="0"/>
              <a:t> y </a:t>
            </a:r>
            <a:r>
              <a:rPr lang="en-GB" dirty="0" err="1"/>
              <a:t>wedd</a:t>
            </a:r>
            <a:r>
              <a:rPr lang="en-GB" dirty="0"/>
              <a:t> </a:t>
            </a:r>
            <a:r>
              <a:rPr lang="en-GB" dirty="0" err="1"/>
              <a:t>sgrin</a:t>
            </a:r>
            <a:r>
              <a:rPr lang="en-GB" dirty="0"/>
              <a:t> lawn. </a:t>
            </a:r>
            <a:r>
              <a:rPr lang="en-GB" dirty="0" err="1"/>
              <a:t>Hyfforddwr</a:t>
            </a:r>
            <a:r>
              <a:rPr lang="en-GB" dirty="0"/>
              <a:t> </a:t>
            </a:r>
            <a:r>
              <a:rPr lang="en-GB" dirty="0" err="1"/>
              <a:t>yn</a:t>
            </a:r>
            <a:r>
              <a:rPr lang="en-GB" dirty="0"/>
              <a:t> </a:t>
            </a:r>
            <a:r>
              <a:rPr lang="en-GB" dirty="0" err="1"/>
              <a:t>agor</a:t>
            </a:r>
            <a:r>
              <a:rPr lang="en-GB" dirty="0"/>
              <a:t> </a:t>
            </a:r>
            <a:r>
              <a:rPr lang="en-GB" dirty="0" err="1"/>
              <a:t>Adroddiad</a:t>
            </a:r>
            <a:r>
              <a:rPr lang="en-GB" dirty="0"/>
              <a:t> </a:t>
            </a:r>
            <a:r>
              <a:rPr lang="en-GB" dirty="0" err="1"/>
              <a:t>Ymarfer</a:t>
            </a:r>
            <a:r>
              <a:rPr lang="en-GB" dirty="0"/>
              <a:t> </a:t>
            </a:r>
            <a:r>
              <a:rPr lang="en-GB" dirty="0" err="1"/>
              <a:t>sy'n</a:t>
            </a:r>
            <a:r>
              <a:rPr lang="en-GB" dirty="0"/>
              <a:t> </a:t>
            </a:r>
            <a:r>
              <a:rPr lang="en-GB" dirty="0" err="1"/>
              <a:t>crynhoi'r</a:t>
            </a:r>
            <a:r>
              <a:rPr lang="en-GB" dirty="0"/>
              <a:t> </a:t>
            </a:r>
            <a:r>
              <a:rPr lang="en-GB" dirty="0" err="1"/>
              <a:t>hyn</a:t>
            </a:r>
            <a:r>
              <a:rPr lang="en-GB" dirty="0"/>
              <a:t> a </a:t>
            </a:r>
            <a:r>
              <a:rPr lang="en-GB" dirty="0" err="1"/>
              <a:t>arsylwodd</a:t>
            </a:r>
            <a:r>
              <a:rPr lang="en-GB" dirty="0"/>
              <a:t> ac </a:t>
            </a:r>
            <a:r>
              <a:rPr lang="en-GB" dirty="0" err="1"/>
              <a:t>yn</a:t>
            </a:r>
            <a:r>
              <a:rPr lang="en-GB" dirty="0"/>
              <a:t> </a:t>
            </a:r>
            <a:r>
              <a:rPr lang="en-GB" dirty="0" err="1"/>
              <a:t>cynnig</a:t>
            </a:r>
            <a:r>
              <a:rPr lang="en-GB" dirty="0"/>
              <a:t> </a:t>
            </a:r>
            <a:r>
              <a:rPr lang="en-GB" dirty="0" err="1"/>
              <a:t>argymhellion</a:t>
            </a:r>
            <a:r>
              <a:rPr lang="en-GB" dirty="0"/>
              <a:t>.</a:t>
            </a:r>
          </a:p>
          <a:p>
            <a:pPr marL="0" indent="0" algn="r">
              <a:buNone/>
            </a:pPr>
            <a:r>
              <a:rPr lang="en-GB" sz="1500" dirty="0"/>
              <a:t>(Microsoft, 2023)</a:t>
            </a:r>
          </a:p>
        </p:txBody>
      </p:sp>
      <p:pic>
        <p:nvPicPr>
          <p:cNvPr id="1026" name="Picture 2" descr="A rehearsal report from Presenter Coach.">
            <a:extLst>
              <a:ext uri="{FF2B5EF4-FFF2-40B4-BE49-F238E27FC236}">
                <a16:creationId xmlns:a16="http://schemas.microsoft.com/office/drawing/2014/main" id="{2CA6FDA3-425F-E238-4BB4-003967F03C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51153" y="740318"/>
            <a:ext cx="2684288" cy="1682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0858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59DC4-2CD1-01A4-0C3D-CFBCDB7B702B}"/>
              </a:ext>
            </a:extLst>
          </p:cNvPr>
          <p:cNvSpPr>
            <a:spLocks noGrp="1"/>
          </p:cNvSpPr>
          <p:nvPr>
            <p:ph type="title"/>
          </p:nvPr>
        </p:nvSpPr>
        <p:spPr/>
        <p:txBody>
          <a:bodyPr/>
          <a:lstStyle/>
          <a:p>
            <a:r>
              <a:rPr lang="en-GB" dirty="0"/>
              <a:t>Presentation Coach</a:t>
            </a:r>
          </a:p>
        </p:txBody>
      </p:sp>
      <p:sp>
        <p:nvSpPr>
          <p:cNvPr id="3" name="Content Placeholder 2">
            <a:extLst>
              <a:ext uri="{FF2B5EF4-FFF2-40B4-BE49-F238E27FC236}">
                <a16:creationId xmlns:a16="http://schemas.microsoft.com/office/drawing/2014/main" id="{9C4060CF-0F1B-AE9B-D21A-6024E25E962B}"/>
              </a:ext>
            </a:extLst>
          </p:cNvPr>
          <p:cNvSpPr>
            <a:spLocks noGrp="1"/>
          </p:cNvSpPr>
          <p:nvPr>
            <p:ph sz="half" idx="1"/>
          </p:nvPr>
        </p:nvSpPr>
        <p:spPr/>
        <p:txBody>
          <a:bodyPr>
            <a:normAutofit fontScale="77500" lnSpcReduction="20000"/>
          </a:bodyPr>
          <a:lstStyle/>
          <a:p>
            <a:pPr marL="457200" indent="-457200">
              <a:buFont typeface="+mj-lt"/>
              <a:buAutoNum type="arabicPeriod"/>
            </a:pPr>
            <a:r>
              <a:rPr lang="en-GB" dirty="0"/>
              <a:t>Open your presentation in PowerPoint for the web.</a:t>
            </a:r>
          </a:p>
          <a:p>
            <a:pPr marL="457200" indent="-457200">
              <a:buFont typeface="+mj-lt"/>
              <a:buAutoNum type="arabicPeriod"/>
            </a:pPr>
            <a:r>
              <a:rPr lang="en-GB" dirty="0"/>
              <a:t>Sign in with your university account.</a:t>
            </a:r>
          </a:p>
          <a:p>
            <a:pPr marL="457200" indent="-457200">
              <a:buFont typeface="+mj-lt"/>
              <a:buAutoNum type="arabicPeriod"/>
            </a:pPr>
            <a:r>
              <a:rPr lang="en-GB" dirty="0"/>
              <a:t>On the Slide Show tab, select Rehearse with Coach. (If you've turned off the Simplified Ribbon, you don't have a Slide Show tab; instead use the View tab to start Speaker Coach.)</a:t>
            </a:r>
          </a:p>
          <a:p>
            <a:pPr marL="457200" indent="-457200">
              <a:buFont typeface="+mj-lt"/>
              <a:buAutoNum type="arabicPeriod"/>
            </a:pPr>
            <a:r>
              <a:rPr lang="en-GB" dirty="0"/>
              <a:t>The presentation opens in a full-screen view, similar to Slide Show.</a:t>
            </a:r>
          </a:p>
          <a:p>
            <a:endParaRPr lang="en-GB" dirty="0"/>
          </a:p>
        </p:txBody>
      </p:sp>
      <p:sp>
        <p:nvSpPr>
          <p:cNvPr id="4" name="Content Placeholder 3">
            <a:extLst>
              <a:ext uri="{FF2B5EF4-FFF2-40B4-BE49-F238E27FC236}">
                <a16:creationId xmlns:a16="http://schemas.microsoft.com/office/drawing/2014/main" id="{27344DB2-1422-5C7C-269B-8A29618D5C3D}"/>
              </a:ext>
            </a:extLst>
          </p:cNvPr>
          <p:cNvSpPr>
            <a:spLocks noGrp="1"/>
          </p:cNvSpPr>
          <p:nvPr>
            <p:ph sz="half" idx="2"/>
          </p:nvPr>
        </p:nvSpPr>
        <p:spPr/>
        <p:txBody>
          <a:bodyPr>
            <a:normAutofit fontScale="77500" lnSpcReduction="20000"/>
          </a:bodyPr>
          <a:lstStyle/>
          <a:p>
            <a:pPr marL="457200" indent="-457200">
              <a:buFont typeface="+mj-lt"/>
              <a:buAutoNum type="arabicPeriod" startAt="5"/>
            </a:pPr>
            <a:r>
              <a:rPr lang="en-GB" dirty="0"/>
              <a:t>Select Get Started at the lower right when you are ready to begin rehearsing.</a:t>
            </a:r>
          </a:p>
          <a:p>
            <a:pPr marL="457200" indent="-457200">
              <a:buFont typeface="+mj-lt"/>
              <a:buAutoNum type="arabicPeriod" startAt="5"/>
            </a:pPr>
            <a:r>
              <a:rPr lang="en-GB" dirty="0"/>
              <a:t>As you speak, Coach gives on-screen guidance (in the lower-right corner of the window) about pacing, inclusive language, use of profanity, filler words, and whether you're reading the slide text.</a:t>
            </a:r>
          </a:p>
          <a:p>
            <a:pPr marL="457200" indent="-457200">
              <a:buFont typeface="+mj-lt"/>
              <a:buAutoNum type="arabicPeriod" startAt="5"/>
            </a:pPr>
            <a:r>
              <a:rPr lang="en-GB" dirty="0"/>
              <a:t>When you're through, exit the full-screen view. Coach opens a Rehearsal Report that summarizes what it observed and offers recommendations.</a:t>
            </a:r>
          </a:p>
          <a:p>
            <a:pPr marL="0" indent="0" algn="r">
              <a:buNone/>
            </a:pPr>
            <a:r>
              <a:rPr lang="en-GB" sz="1500" dirty="0"/>
              <a:t>(Microsoft, 2023)</a:t>
            </a:r>
          </a:p>
        </p:txBody>
      </p:sp>
      <p:pic>
        <p:nvPicPr>
          <p:cNvPr id="1026" name="Picture 2" descr="A rehearsal report from Presenter Coach.">
            <a:extLst>
              <a:ext uri="{FF2B5EF4-FFF2-40B4-BE49-F238E27FC236}">
                <a16:creationId xmlns:a16="http://schemas.microsoft.com/office/drawing/2014/main" id="{2CA6FDA3-425F-E238-4BB4-003967F03C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51153" y="740318"/>
            <a:ext cx="2684288" cy="1682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7203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F61D4-3A72-653F-5476-EE2FC8CC15EB}"/>
              </a:ext>
            </a:extLst>
          </p:cNvPr>
          <p:cNvSpPr>
            <a:spLocks noGrp="1"/>
          </p:cNvSpPr>
          <p:nvPr>
            <p:ph type="title"/>
          </p:nvPr>
        </p:nvSpPr>
        <p:spPr/>
        <p:txBody>
          <a:bodyPr/>
          <a:lstStyle/>
          <a:p>
            <a:r>
              <a:rPr lang="cy-GB"/>
              <a:t>Amcanion </a:t>
            </a:r>
            <a:r>
              <a:rPr lang="en-GB"/>
              <a:t>                             Objectives</a:t>
            </a:r>
          </a:p>
        </p:txBody>
      </p:sp>
      <p:sp>
        <p:nvSpPr>
          <p:cNvPr id="6" name="Content Placeholder 5">
            <a:extLst>
              <a:ext uri="{FF2B5EF4-FFF2-40B4-BE49-F238E27FC236}">
                <a16:creationId xmlns:a16="http://schemas.microsoft.com/office/drawing/2014/main" id="{3BA3F080-726F-49B4-A264-2E530FBF3B0E}"/>
              </a:ext>
            </a:extLst>
          </p:cNvPr>
          <p:cNvSpPr>
            <a:spLocks noGrp="1"/>
          </p:cNvSpPr>
          <p:nvPr>
            <p:ph sz="half" idx="1"/>
          </p:nvPr>
        </p:nvSpPr>
        <p:spPr/>
        <p:txBody>
          <a:bodyPr/>
          <a:lstStyle/>
          <a:p>
            <a:r>
              <a:rPr lang="cy-GB"/>
              <a:t>Ar ddiwedd y sesiwn hon ydych chi’n gallu: </a:t>
            </a:r>
          </a:p>
          <a:p>
            <a:pPr lvl="1"/>
            <a:r>
              <a:rPr lang="cy-GB"/>
              <a:t>Cofio sut i strwythuro cyflwyniad</a:t>
            </a:r>
          </a:p>
          <a:p>
            <a:pPr lvl="1"/>
            <a:r>
              <a:rPr lang="cy-GB"/>
              <a:t>Disgrifio PALL</a:t>
            </a:r>
          </a:p>
          <a:p>
            <a:pPr lvl="1"/>
            <a:r>
              <a:rPr lang="cy-GB"/>
              <a:t>Gwerthuso cyflwyniad effeithiol.</a:t>
            </a:r>
          </a:p>
          <a:p>
            <a:endParaRPr lang="en-GB"/>
          </a:p>
        </p:txBody>
      </p:sp>
      <p:sp>
        <p:nvSpPr>
          <p:cNvPr id="7" name="Content Placeholder 6">
            <a:extLst>
              <a:ext uri="{FF2B5EF4-FFF2-40B4-BE49-F238E27FC236}">
                <a16:creationId xmlns:a16="http://schemas.microsoft.com/office/drawing/2014/main" id="{FEEABB11-C385-33CA-7CA2-D7D51CE7A5FB}"/>
              </a:ext>
            </a:extLst>
          </p:cNvPr>
          <p:cNvSpPr>
            <a:spLocks noGrp="1"/>
          </p:cNvSpPr>
          <p:nvPr>
            <p:ph sz="half" idx="2"/>
          </p:nvPr>
        </p:nvSpPr>
        <p:spPr/>
        <p:txBody>
          <a:bodyPr/>
          <a:lstStyle/>
          <a:p>
            <a:r>
              <a:rPr lang="en-GB"/>
              <a:t>At the end of this session are you able to: </a:t>
            </a:r>
          </a:p>
          <a:p>
            <a:pPr lvl="1"/>
            <a:r>
              <a:rPr lang="en-GB"/>
              <a:t>Recall how to structure a presentation</a:t>
            </a:r>
          </a:p>
          <a:p>
            <a:pPr lvl="1"/>
            <a:r>
              <a:rPr lang="en-GB"/>
              <a:t>Describe PALL</a:t>
            </a:r>
          </a:p>
          <a:p>
            <a:pPr lvl="1"/>
            <a:r>
              <a:rPr lang="en-GB"/>
              <a:t>Evaluate an effective presentation.</a:t>
            </a:r>
          </a:p>
        </p:txBody>
      </p:sp>
    </p:spTree>
    <p:extLst>
      <p:ext uri="{BB962C8B-B14F-4D97-AF65-F5344CB8AC3E}">
        <p14:creationId xmlns:p14="http://schemas.microsoft.com/office/powerpoint/2010/main" val="20258371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1" name="Picture 10">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4" name="Picture 13">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6" name="Straight Connector 15">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8" name="Rectangle 17">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1" name="Picture 20">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2" name="Rectangle 21">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3" name="Picture 22">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4" name="Picture 23">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16499D7-C625-79F4-001C-C9CA078BA63F}"/>
              </a:ext>
            </a:extLst>
          </p:cNvPr>
          <p:cNvSpPr>
            <a:spLocks noGrp="1"/>
          </p:cNvSpPr>
          <p:nvPr>
            <p:ph type="title"/>
          </p:nvPr>
        </p:nvSpPr>
        <p:spPr>
          <a:xfrm>
            <a:off x="997528" y="982132"/>
            <a:ext cx="4094017" cy="2823880"/>
          </a:xfrm>
        </p:spPr>
        <p:txBody>
          <a:bodyPr vert="horz" lIns="91440" tIns="45720" rIns="91440" bIns="45720" rtlCol="0" anchor="b">
            <a:normAutofit/>
          </a:bodyPr>
          <a:lstStyle/>
          <a:p>
            <a:r>
              <a:rPr lang="cy-GB" sz="4800">
                <a:solidFill>
                  <a:srgbClr val="262626"/>
                </a:solidFill>
              </a:rPr>
              <a:t>Cwestiynau</a:t>
            </a:r>
            <a:br>
              <a:rPr lang="cy-GB" sz="4800">
                <a:solidFill>
                  <a:srgbClr val="262626"/>
                </a:solidFill>
              </a:rPr>
            </a:br>
            <a:r>
              <a:rPr lang="en-US" sz="4800">
                <a:solidFill>
                  <a:srgbClr val="262626"/>
                </a:solidFill>
              </a:rPr>
              <a:t>Questions</a:t>
            </a:r>
          </a:p>
        </p:txBody>
      </p:sp>
      <p:sp>
        <p:nvSpPr>
          <p:cNvPr id="3" name="Text Placeholder 2">
            <a:extLst>
              <a:ext uri="{FF2B5EF4-FFF2-40B4-BE49-F238E27FC236}">
                <a16:creationId xmlns:a16="http://schemas.microsoft.com/office/drawing/2014/main" id="{48B0A612-7142-1ECD-B41E-3ADC66A8FA66}"/>
              </a:ext>
            </a:extLst>
          </p:cNvPr>
          <p:cNvSpPr>
            <a:spLocks noGrp="1"/>
          </p:cNvSpPr>
          <p:nvPr>
            <p:ph type="body" idx="1"/>
          </p:nvPr>
        </p:nvSpPr>
        <p:spPr>
          <a:xfrm>
            <a:off x="997528" y="4076944"/>
            <a:ext cx="4094017" cy="1679620"/>
          </a:xfrm>
        </p:spPr>
        <p:txBody>
          <a:bodyPr vert="horz" lIns="91440" tIns="45720" rIns="91440" bIns="45720" rtlCol="0" anchor="t">
            <a:normAutofit/>
          </a:bodyPr>
          <a:lstStyle/>
          <a:p>
            <a:endParaRPr lang="en-US" sz="2100" kern="1200" cap="none">
              <a:solidFill>
                <a:srgbClr val="000000"/>
              </a:solidFill>
              <a:effectLst/>
              <a:latin typeface="+mn-lt"/>
              <a:ea typeface="+mn-ea"/>
              <a:cs typeface="+mn-cs"/>
            </a:endParaRPr>
          </a:p>
        </p:txBody>
      </p:sp>
      <p:pic>
        <p:nvPicPr>
          <p:cNvPr id="7" name="Graphic 6" descr="Help">
            <a:extLst>
              <a:ext uri="{FF2B5EF4-FFF2-40B4-BE49-F238E27FC236}">
                <a16:creationId xmlns:a16="http://schemas.microsoft.com/office/drawing/2014/main" id="{9D917AE4-660C-495E-E954-5080085A8D6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706533" y="982131"/>
            <a:ext cx="4893735"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382393557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20</TotalTime>
  <Words>2554</Words>
  <Application>Microsoft Office PowerPoint</Application>
  <PresentationFormat>Widescreen</PresentationFormat>
  <Paragraphs>355</Paragraphs>
  <Slides>44</Slides>
  <Notes>28</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Algerian</vt:lpstr>
      <vt:lpstr>Arial</vt:lpstr>
      <vt:lpstr>Arial Black</vt:lpstr>
      <vt:lpstr>Calibri</vt:lpstr>
      <vt:lpstr>Garamond</vt:lpstr>
      <vt:lpstr>Times</vt:lpstr>
      <vt:lpstr>Organic</vt:lpstr>
      <vt:lpstr>Dysgu yn yr Oes Ddigidol  Learning in the Digital Era</vt:lpstr>
      <vt:lpstr>Atgoffa                              Recap</vt:lpstr>
      <vt:lpstr>Amcanion                          Objectives</vt:lpstr>
      <vt:lpstr>Beth wyddoch chi yn barod? What do you know already?</vt:lpstr>
      <vt:lpstr>Cyflwyniadau Llafar Verbal Presentations</vt:lpstr>
      <vt:lpstr>Pwysigrwydd Paratoi Priodol Proper Preparation Prevents Poor Performance </vt:lpstr>
      <vt:lpstr>Taclo’r Dasg Tackling the Task </vt:lpstr>
      <vt:lpstr>Taclo’r Dasg Tackling the Task </vt:lpstr>
      <vt:lpstr>Cynllunio Planning</vt:lpstr>
      <vt:lpstr>Pwnc   Subject</vt:lpstr>
      <vt:lpstr>Strwythur Structure </vt:lpstr>
      <vt:lpstr>Rhagarweiniad   Introduction</vt:lpstr>
      <vt:lpstr>Trefn   Order</vt:lpstr>
      <vt:lpstr>Prif Bwyntiau  Main Points</vt:lpstr>
      <vt:lpstr>Diwyg y cyflwyniad Presentation Image</vt:lpstr>
      <vt:lpstr>Casgliad  Conclusion</vt:lpstr>
      <vt:lpstr>PowerPoint Presentation</vt:lpstr>
      <vt:lpstr>Cyfeirnodi ar sleidiau Referencing on slides</vt:lpstr>
      <vt:lpstr>Cyfeirnodi gwybodaeth Referencing information</vt:lpstr>
      <vt:lpstr>Cyfeirnodi delwedd/llun Referencing an image/picture</vt:lpstr>
      <vt:lpstr>Cyfeirnodi gwybodaeth Referencing information</vt:lpstr>
      <vt:lpstr>Rhestr gyfeiriadau Reference list</vt:lpstr>
      <vt:lpstr>Rhestr gyfeiriadau Reference list</vt:lpstr>
      <vt:lpstr>Rhestr gyfeiriadau Reference list</vt:lpstr>
      <vt:lpstr>Y Dull Cyflwyno The Delivery</vt:lpstr>
      <vt:lpstr>Rhinweddau Siarad Cyhoeddus Llwyddiannus  Qualities of Successful Public Speaking</vt:lpstr>
      <vt:lpstr>PowerPoint Presentation</vt:lpstr>
      <vt:lpstr>PowerPoint Presentation</vt:lpstr>
      <vt:lpstr>PowerPoint Presentation</vt:lpstr>
      <vt:lpstr>Cyflwyniadau Llafar  Verbal Presentations</vt:lpstr>
      <vt:lpstr>Sgiliau cyflwyno Presentation skills</vt:lpstr>
      <vt:lpstr>Iaith y corff Body language</vt:lpstr>
      <vt:lpstr>Cyngor  Tips</vt:lpstr>
      <vt:lpstr>Y Cyflwyniad PowerPoint Gwaethaf yn y Byd The Worst PowerPoint Presentation in the World</vt:lpstr>
      <vt:lpstr>Beiciau Modur    Motorbikes</vt:lpstr>
      <vt:lpstr>PowerPoint Presentation</vt:lpstr>
      <vt:lpstr>Allforion o Chile </vt:lpstr>
      <vt:lpstr>PowerPoint Presentation</vt:lpstr>
      <vt:lpstr>Eich tro chi  Your turn</vt:lpstr>
      <vt:lpstr>Beth yw Hyfforddwr Cyflwynydd?  / What is Presenter Coach? </vt:lpstr>
      <vt:lpstr>Presentation Coach</vt:lpstr>
      <vt:lpstr>Presentation Coach</vt:lpstr>
      <vt:lpstr>Amcanion                              Objectives</vt:lpstr>
      <vt:lpstr>Cwestiynau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Jones</dc:creator>
  <cp:lastModifiedBy>Ross Phillips</cp:lastModifiedBy>
  <cp:revision>1</cp:revision>
  <dcterms:created xsi:type="dcterms:W3CDTF">2022-07-12T12:50:28Z</dcterms:created>
  <dcterms:modified xsi:type="dcterms:W3CDTF">2023-09-19T14:37:38Z</dcterms:modified>
</cp:coreProperties>
</file>