
<file path=[Content_Types].xml><?xml version="1.0" encoding="utf-8"?>
<Types xmlns="http://schemas.openxmlformats.org/package/2006/content-types">
  <Default Extension="png" ContentType="image/png"/>
  <Default Extension="jpeg" ContentType="image/jpeg"/>
  <Default Extension="m4a" ContentType="audio/unknown"/>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8" r:id="rId3"/>
    <p:sldId id="257" r:id="rId4"/>
    <p:sldId id="259" r:id="rId5"/>
    <p:sldId id="268" r:id="rId6"/>
    <p:sldId id="271" r:id="rId7"/>
    <p:sldId id="272" r:id="rId8"/>
    <p:sldId id="273" r:id="rId9"/>
    <p:sldId id="262"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3" autoAdjust="0"/>
    <p:restoredTop sz="67505" autoAdjust="0"/>
  </p:normalViewPr>
  <p:slideViewPr>
    <p:cSldViewPr snapToGrid="0">
      <p:cViewPr varScale="1">
        <p:scale>
          <a:sx n="64" d="100"/>
          <a:sy n="64" d="100"/>
        </p:scale>
        <p:origin x="-1248" y="-6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61230A-B424-442A-9CCE-7CDE78C48DF8}" type="datetimeFigureOut">
              <a:rPr lang="en-US" smtClean="0"/>
              <a:t>5/16/2020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E79B91F-0F42-40E1-BF1A-325D80701F68}" type="slidenum">
              <a:rPr lang="en-US" smtClean="0"/>
              <a:t>‹#›</a:t>
            </a:fld>
            <a:endParaRPr lang="en-US"/>
          </a:p>
        </p:txBody>
      </p:sp>
    </p:spTree>
    <p:extLst>
      <p:ext uri="{BB962C8B-B14F-4D97-AF65-F5344CB8AC3E}">
        <p14:creationId xmlns:p14="http://schemas.microsoft.com/office/powerpoint/2010/main" val="1322145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Marx was a political economist born in 1818 in Germany,</a:t>
            </a:r>
            <a:r>
              <a:rPr lang="en-US" baseline="0" dirty="0" smtClean="0"/>
              <a:t> who is renowned for his work like “Das </a:t>
            </a:r>
            <a:r>
              <a:rPr lang="en-US" baseline="0" dirty="0" err="1" smtClean="0"/>
              <a:t>Kapital</a:t>
            </a:r>
            <a:r>
              <a:rPr lang="en-US" baseline="0" dirty="0" smtClean="0"/>
              <a:t>” and “Communist Manifesto”.</a:t>
            </a:r>
          </a:p>
          <a:p>
            <a:r>
              <a:rPr lang="en-US" baseline="0" dirty="0" smtClean="0"/>
              <a:t>I chose Marx as I find his theory and worldview around capitalism fascinating: class, exploitation and its relations to the means of production and how these shape a society.</a:t>
            </a:r>
          </a:p>
          <a:p>
            <a:r>
              <a:rPr lang="en-US" baseline="0" dirty="0" smtClean="0"/>
              <a:t>I will endeavor throughout this presentation to explain Marx’ s principles and their usefulness in Anthropology.  </a:t>
            </a:r>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1</a:t>
            </a:fld>
            <a:endParaRPr lang="en-US"/>
          </a:p>
        </p:txBody>
      </p:sp>
    </p:spTree>
    <p:extLst>
      <p:ext uri="{BB962C8B-B14F-4D97-AF65-F5344CB8AC3E}">
        <p14:creationId xmlns:p14="http://schemas.microsoft.com/office/powerpoint/2010/main" val="671671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Let me take you through</a:t>
            </a:r>
            <a:r>
              <a:rPr lang="en-US" baseline="0" dirty="0" smtClean="0"/>
              <a:t> the agenda:</a:t>
            </a:r>
          </a:p>
          <a:p>
            <a:endParaRPr lang="en-US" baseline="0" dirty="0" smtClean="0"/>
          </a:p>
          <a:p>
            <a:r>
              <a:rPr lang="en-US" baseline="0" dirty="0" smtClean="0"/>
              <a:t>I will start by quickly putting Marx in context and show how the rapid social and economic changes of the 19</a:t>
            </a:r>
            <a:r>
              <a:rPr lang="en-US" baseline="30000" dirty="0" smtClean="0"/>
              <a:t>th</a:t>
            </a:r>
            <a:r>
              <a:rPr lang="en-US" baseline="0" dirty="0" smtClean="0"/>
              <a:t> century shaped his beliefs and foundations.  We will explore his key principles ranging from class, exploitation, alienation as well as the relations of production.</a:t>
            </a:r>
          </a:p>
          <a:p>
            <a:r>
              <a:rPr lang="en-US" baseline="0" dirty="0" smtClean="0"/>
              <a:t>Once his principles are laid, I will endeavor to explain how useful his theories have been in explaining anthropological data.</a:t>
            </a:r>
          </a:p>
          <a:p>
            <a:endParaRPr lang="en-US" baseline="0" dirty="0" smtClean="0"/>
          </a:p>
          <a:p>
            <a:r>
              <a:rPr lang="en-US" baseline="0" dirty="0" smtClean="0"/>
              <a:t>I will then close the presentation with some final statements.</a:t>
            </a:r>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2</a:t>
            </a:fld>
            <a:endParaRPr lang="en-US"/>
          </a:p>
        </p:txBody>
      </p:sp>
    </p:spTree>
    <p:extLst>
      <p:ext uri="{BB962C8B-B14F-4D97-AF65-F5344CB8AC3E}">
        <p14:creationId xmlns:p14="http://schemas.microsoft.com/office/powerpoint/2010/main" val="1571775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u="none" dirty="0" smtClean="0">
                <a:solidFill>
                  <a:schemeClr val="tx1"/>
                </a:solidFill>
              </a:rPr>
              <a:t>Karl Heinrich Marx</a:t>
            </a:r>
            <a:r>
              <a:rPr lang="en-US" b="0" u="none" baseline="30000" dirty="0" smtClean="0">
                <a:solidFill>
                  <a:schemeClr val="tx1"/>
                </a:solidFill>
              </a:rPr>
              <a:t> </a:t>
            </a:r>
            <a:r>
              <a:rPr lang="en-US" b="0" u="none" dirty="0" smtClean="0">
                <a:solidFill>
                  <a:schemeClr val="tx1"/>
                </a:solidFill>
              </a:rPr>
              <a:t>was a German philosopher, economist, historian, sociologist, political theorist, journalist and social revolutionary. </a:t>
            </a:r>
          </a:p>
          <a:p>
            <a:r>
              <a:rPr lang="en-US" b="0" u="none" dirty="0" smtClean="0">
                <a:solidFill>
                  <a:schemeClr val="tx1"/>
                </a:solidFill>
              </a:rPr>
              <a:t>Marx's critical theories about society, economics and politics – collectively understood as Marxism – hold that human societies develop through class struggle. Marxism is a worldview of conceptualizing human societies,</a:t>
            </a:r>
            <a:r>
              <a:rPr lang="en-US" b="0" u="none" baseline="0" dirty="0" smtClean="0">
                <a:solidFill>
                  <a:schemeClr val="tx1"/>
                </a:solidFill>
              </a:rPr>
              <a:t> it is a self-critical vision of the world.</a:t>
            </a:r>
            <a:endParaRPr lang="en-US" b="0" u="none" dirty="0" smtClean="0">
              <a:solidFill>
                <a:schemeClr val="tx1"/>
              </a:solidFill>
            </a:endParaRPr>
          </a:p>
          <a:p>
            <a:endParaRPr lang="en-US" b="0" u="none" dirty="0" smtClean="0">
              <a:solidFill>
                <a:schemeClr val="tx1"/>
              </a:solidFill>
            </a:endParaRPr>
          </a:p>
          <a:p>
            <a:r>
              <a:rPr lang="en-US" b="0" u="none" dirty="0" smtClean="0">
                <a:solidFill>
                  <a:schemeClr val="tx1"/>
                </a:solidFill>
              </a:rPr>
              <a:t>Many intellectuals, </a:t>
            </a:r>
            <a:r>
              <a:rPr lang="en-US" b="0" u="none" dirty="0" err="1" smtClean="0">
                <a:solidFill>
                  <a:schemeClr val="tx1"/>
                </a:solidFill>
              </a:rPr>
              <a:t>labour</a:t>
            </a:r>
            <a:r>
              <a:rPr lang="en-US" b="0" u="none" dirty="0" smtClean="0">
                <a:solidFill>
                  <a:schemeClr val="tx1"/>
                </a:solidFill>
              </a:rPr>
              <a:t> unions, artists and political parties worldwide have been influenced by Marx's work, with many modifying or adapting his ideas. Marx is typically cited as one of the principal architects of modern</a:t>
            </a:r>
            <a:r>
              <a:rPr lang="en-US" b="0" u="none" baseline="0" dirty="0" smtClean="0">
                <a:solidFill>
                  <a:schemeClr val="tx1"/>
                </a:solidFill>
              </a:rPr>
              <a:t> social science. </a:t>
            </a:r>
            <a:endParaRPr lang="en-US" b="0" u="none" dirty="0" smtClean="0">
              <a:solidFill>
                <a:schemeClr val="tx1"/>
              </a:solidFill>
            </a:endParaRPr>
          </a:p>
          <a:p>
            <a:endParaRPr lang="en-US" b="0" u="none" dirty="0" smtClean="0">
              <a:solidFill>
                <a:schemeClr val="tx1"/>
              </a:solidFill>
            </a:endParaRPr>
          </a:p>
          <a:p>
            <a:r>
              <a:rPr lang="en-US" b="0" u="none" dirty="0" smtClean="0">
                <a:solidFill>
                  <a:schemeClr val="tx1"/>
                </a:solidFill>
              </a:rPr>
              <a:t>Marxist anthropology is an anthropological theory used to study different cultures around the world. Marxist anthropology focuses on the ways material factors cause social transformation.</a:t>
            </a:r>
            <a:endParaRPr lang="en-US" b="0" u="none" dirty="0">
              <a:solidFill>
                <a:schemeClr val="tx1"/>
              </a:solidFill>
            </a:endParaRPr>
          </a:p>
        </p:txBody>
      </p:sp>
      <p:sp>
        <p:nvSpPr>
          <p:cNvPr id="4" name="Slide Number Placeholder 3"/>
          <p:cNvSpPr>
            <a:spLocks noGrp="1"/>
          </p:cNvSpPr>
          <p:nvPr>
            <p:ph type="sldNum" sz="quarter" idx="10"/>
          </p:nvPr>
        </p:nvSpPr>
        <p:spPr/>
        <p:txBody>
          <a:bodyPr/>
          <a:lstStyle/>
          <a:p>
            <a:fld id="{3E79B91F-0F42-40E1-BF1A-325D80701F68}" type="slidenum">
              <a:rPr lang="en-US" smtClean="0"/>
              <a:t>3</a:t>
            </a:fld>
            <a:endParaRPr lang="en-US"/>
          </a:p>
        </p:txBody>
      </p:sp>
    </p:spTree>
    <p:extLst>
      <p:ext uri="{BB962C8B-B14F-4D97-AF65-F5344CB8AC3E}">
        <p14:creationId xmlns:p14="http://schemas.microsoft.com/office/powerpoint/2010/main" val="315282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Capitalism creates classes of owners and non owners.</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Exploitation</a:t>
            </a:r>
            <a:r>
              <a:rPr lang="en-US" baseline="0" dirty="0" smtClean="0"/>
              <a:t> of proletariat by the bourgeoisie leads to alienation and formation of class.</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But how much are people aware that they are part of a class system?  A class consciousness is key for improving society.</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Instead of being an inert strata of society, the class could become a force for social change and justice.</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This is what is meant by a class in itself and not a class for itself.  A class in itself has no benefit but for the class owners.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So to advance the world, there should be a wakening of lower classes, which could result in potential class conflicts.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In ethnographic research, being aware of class is key at understanding the relationships between the people or groups under observation.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Let s now look at the principle of exploitation and see how it fits into class.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4</a:t>
            </a:fld>
            <a:endParaRPr lang="en-US"/>
          </a:p>
        </p:txBody>
      </p:sp>
    </p:spTree>
    <p:extLst>
      <p:ext uri="{BB962C8B-B14F-4D97-AF65-F5344CB8AC3E}">
        <p14:creationId xmlns:p14="http://schemas.microsoft.com/office/powerpoint/2010/main" val="3987141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For Marx, capitalism is inherently exploitative.</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source of profit in capitalism is the creation of surplus value by used </a:t>
            </a:r>
            <a:r>
              <a:rPr lang="en-US" dirty="0" err="1" smtClean="0"/>
              <a:t>labour</a:t>
            </a:r>
            <a:r>
              <a:rPr lang="en-US" dirty="0" smtClean="0"/>
              <a:t>.</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a:t>
            </a:r>
            <a:r>
              <a:rPr lang="en-US" baseline="0" dirty="0" smtClean="0"/>
              <a:t> rate of surplus value is therefore an exact expression of the level of exploitation of the laborer by the </a:t>
            </a:r>
            <a:r>
              <a:rPr lang="en-US" baseline="0" dirty="0" err="1" smtClean="0"/>
              <a:t>capiltalist</a:t>
            </a:r>
            <a:r>
              <a:rPr lang="en-US" baseline="0" dirty="0" smtClean="0"/>
              <a:t>, i.e. exploitation of one class by the other.</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If one takes the ethnographic work of </a:t>
            </a:r>
            <a:r>
              <a:rPr lang="en-US" baseline="0" dirty="0" err="1" smtClean="0"/>
              <a:t>Aihwa</a:t>
            </a:r>
            <a:r>
              <a:rPr lang="en-US" baseline="0" dirty="0" smtClean="0"/>
              <a:t> Ong “The production of possession: Spirits and the Multinational Corporation in Malaysia”, it is clear that young/unmarried women were deliberately selected as a source of cheap </a:t>
            </a:r>
            <a:r>
              <a:rPr lang="en-US" baseline="0" dirty="0" err="1" smtClean="0"/>
              <a:t>labour</a:t>
            </a:r>
            <a:r>
              <a:rPr lang="en-US" baseline="0" dirty="0" smtClean="0"/>
              <a:t> but also because it was understood that they were easily controlled. Quoting Ong, “these young women were expected to be shy, obedient and to be observed and not heard”.</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This view of the workforce is a clear statement that the workforce was not just deliberately selected for their cheap </a:t>
            </a:r>
            <a:r>
              <a:rPr lang="en-US" baseline="0" dirty="0" err="1" smtClean="0"/>
              <a:t>labour</a:t>
            </a:r>
            <a:r>
              <a:rPr lang="en-US" baseline="0" dirty="0" smtClean="0"/>
              <a:t> but also for what was perceived as their lack of education which in terms meant less risk for the factory owners and management of being questioned.  They wanted total submission.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5</a:t>
            </a:fld>
            <a:endParaRPr lang="en-US"/>
          </a:p>
        </p:txBody>
      </p:sp>
    </p:spTree>
    <p:extLst>
      <p:ext uri="{BB962C8B-B14F-4D97-AF65-F5344CB8AC3E}">
        <p14:creationId xmlns:p14="http://schemas.microsoft.com/office/powerpoint/2010/main" val="3987141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Alienation: Humans are a specie which needs social interaction.  A sense of worthiness is derived from the value of one’s work.  However in factory environments, workers loose control of their surroundings, of how social interactions are being structured.  They loose control also of their output (divorce of </a:t>
            </a:r>
            <a:r>
              <a:rPr lang="en-US" baseline="0" dirty="0" err="1" smtClean="0"/>
              <a:t>labour</a:t>
            </a:r>
            <a:r>
              <a:rPr lang="en-US" baseline="0" dirty="0" smtClean="0"/>
              <a:t> and final product) and as a result derive very little satisfaction from their work, hence their low sense of worthiness.</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Rather than being a mean in itself, a beautiful and worthy expression of human capabilities, </a:t>
            </a:r>
            <a:r>
              <a:rPr lang="en-US" baseline="0" dirty="0" err="1" smtClean="0"/>
              <a:t>labour</a:t>
            </a:r>
            <a:r>
              <a:rPr lang="en-US" baseline="0" dirty="0" smtClean="0"/>
              <a:t> in capitalism is reduced to a mean to an end: earning money.  Because </a:t>
            </a:r>
            <a:r>
              <a:rPr lang="en-US" baseline="0" dirty="0" err="1" smtClean="0"/>
              <a:t>labour</a:t>
            </a:r>
            <a:r>
              <a:rPr lang="en-US" baseline="0" dirty="0" smtClean="0"/>
              <a:t> is not our own anymore but is paid for by capitalists, it no longer transforms us.  It might feed our family but it fails to feed our minds and our souls.</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6</a:t>
            </a:fld>
            <a:endParaRPr lang="en-US"/>
          </a:p>
        </p:txBody>
      </p:sp>
    </p:spTree>
    <p:extLst>
      <p:ext uri="{BB962C8B-B14F-4D97-AF65-F5344CB8AC3E}">
        <p14:creationId xmlns:p14="http://schemas.microsoft.com/office/powerpoint/2010/main" val="3987141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There is a distinction between the means of production</a:t>
            </a:r>
            <a:r>
              <a:rPr lang="en-US" baseline="0" dirty="0" smtClean="0"/>
              <a:t> and the relations of production.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The means of production: land, natural resources, technology</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Relations of production: the relationships people enter into as they acquire and use means of production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So again the relations in societies are based on control and power and whoever controls the means of production controls the people who need those means of production to earn a living.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7</a:t>
            </a:fld>
            <a:endParaRPr lang="en-US"/>
          </a:p>
        </p:txBody>
      </p:sp>
    </p:spTree>
    <p:extLst>
      <p:ext uri="{BB962C8B-B14F-4D97-AF65-F5344CB8AC3E}">
        <p14:creationId xmlns:p14="http://schemas.microsoft.com/office/powerpoint/2010/main" val="3987141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For me, Marxism is a methodology to </a:t>
            </a:r>
            <a:r>
              <a:rPr lang="en-US" baseline="0" dirty="0" err="1" smtClean="0"/>
              <a:t>analyse</a:t>
            </a:r>
            <a:r>
              <a:rPr lang="en-US" baseline="0" dirty="0" smtClean="0"/>
              <a:t> social relations, to understand social change and how societies have evolved.</a:t>
            </a:r>
          </a:p>
          <a:p>
            <a:r>
              <a:rPr lang="en-US" baseline="0" dirty="0" smtClean="0"/>
              <a:t>In that sense, it is useful for anthropologists when studying groups and societies to use this methodology to understand why people do what they do, as many will be conditioned by their place in society and will make decisions based on that perceived place.</a:t>
            </a:r>
          </a:p>
          <a:p>
            <a:endParaRPr lang="en-US" baseline="0" dirty="0" smtClean="0"/>
          </a:p>
          <a:p>
            <a:r>
              <a:rPr lang="en-US" baseline="0" dirty="0" smtClean="0"/>
              <a:t>But not all societies are capitalistic societies and therefore not all social change will be determined by class and relations of production.  In this instance, this methodology would not apply and in fact might prevent the ethnographer from seeing things the way they truly are.  Marshall </a:t>
            </a:r>
            <a:r>
              <a:rPr lang="en-US" baseline="0" dirty="0" err="1" smtClean="0"/>
              <a:t>Sahlins</a:t>
            </a:r>
            <a:r>
              <a:rPr lang="en-US" baseline="0" dirty="0" smtClean="0"/>
              <a:t> said that Marxism had little analytical power to explain the workshop of pre-capitalist societies (Alan Barnard “History and Theory in Anthropology”, page 90, </a:t>
            </a:r>
            <a:r>
              <a:rPr lang="en-US" baseline="0" dirty="0" err="1" smtClean="0"/>
              <a:t>cf</a:t>
            </a:r>
            <a:r>
              <a:rPr lang="en-US" baseline="0" dirty="0" smtClean="0"/>
              <a:t> “</a:t>
            </a:r>
            <a:r>
              <a:rPr lang="en-US" baseline="0" dirty="0" err="1" smtClean="0"/>
              <a:t>Sahlins</a:t>
            </a:r>
            <a:r>
              <a:rPr lang="en-US" baseline="0" dirty="0" smtClean="0"/>
              <a:t> 1976”).</a:t>
            </a:r>
          </a:p>
          <a:p>
            <a:endParaRPr lang="en-US" baseline="0" dirty="0" smtClean="0"/>
          </a:p>
          <a:p>
            <a:r>
              <a:rPr lang="en-US" baseline="0" dirty="0" smtClean="0"/>
              <a:t>In ethnography, we need to go through an observation phase/period.  Applying Marx’s principles or observing the targeted group through the prism of Marxism might limit our objectivity, which is critical when undertaking ethnographic work.  I am scared that the theoretical bias of preconceived notions might clout what we see and even worse influence our interpretation. In a nutshell, the research will be influenced by the researcher’s understanding of the nature of reality: paradigm</a:t>
            </a:r>
          </a:p>
          <a:p>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I believe that how we research something or someone (groups), ultimately alter the results of the research. Therefore, on one side, I would say that using principles of class/alienation/exploitation/relations of production in research could be more of a hindrance than an advantage.</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Gaining access to informants and gaining a rich understanding of their </a:t>
            </a:r>
            <a:r>
              <a:rPr lang="en-US" baseline="0" dirty="0" err="1" smtClean="0"/>
              <a:t>behaviour</a:t>
            </a:r>
            <a:r>
              <a:rPr lang="en-US" baseline="0" dirty="0" smtClean="0"/>
              <a:t> and motives often reside on building relationships and gaining trust.</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Approaching ethnographic work with such a strong view of society’s construction and people’s interaction might limit access to certain type of informants (mainly the bourgeoisie if the researcher’s views are too obvious).</a:t>
            </a:r>
          </a:p>
          <a:p>
            <a:endParaRPr lang="en-US" baseline="0" dirty="0" smtClean="0"/>
          </a:p>
          <a:p>
            <a:r>
              <a:rPr lang="en-US" baseline="0" dirty="0" smtClean="0"/>
              <a:t>In some other ways, I cant help but think that using Marxism in ethnography might lead to a more advocacy role than if not.  This might be a good thing if the final objective of the research is to help the oppressed and take a stance and give them a voice.  But some anthropologists might see this as totally opposed to the essence of anthropology and how the observant role is the only way to keep the purity of the discipline.</a:t>
            </a:r>
          </a:p>
          <a:p>
            <a:endParaRPr lang="en-US" baseline="0" dirty="0" smtClean="0"/>
          </a:p>
          <a:p>
            <a:r>
              <a:rPr lang="en-US" baseline="0" dirty="0" smtClean="0"/>
              <a:t>Where I see a usefulness of the concepts of Marx in ethnographic work is in the analysis stage of the data collected. My understanding is that we observe a group, we gather data and once data is written down or put in a database, then we might want to use social theories to scale the understanding of this small group into a larger one.  So using class relations, exploitation from Marx might enable us to extrapolate the results of the small group to a national level, look at identity formation.</a:t>
            </a:r>
          </a:p>
          <a:p>
            <a:endParaRPr lang="en-US" baseline="0" dirty="0" smtClean="0"/>
          </a:p>
          <a:p>
            <a:endParaRPr lang="en-US" baseline="0" dirty="0" smtClean="0"/>
          </a:p>
          <a:p>
            <a:endParaRPr lang="en-US" baseline="0" dirty="0" smtClean="0"/>
          </a:p>
          <a:p>
            <a:endParaRPr lang="en-US" baseline="0" dirty="0" smtClean="0"/>
          </a:p>
          <a:p>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8</a:t>
            </a:fld>
            <a:endParaRPr lang="en-US"/>
          </a:p>
        </p:txBody>
      </p:sp>
    </p:spTree>
    <p:extLst>
      <p:ext uri="{BB962C8B-B14F-4D97-AF65-F5344CB8AC3E}">
        <p14:creationId xmlns:p14="http://schemas.microsoft.com/office/powerpoint/2010/main" val="3987141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As demonstrated in previous slides, Marxism is a vision of the world.</a:t>
            </a:r>
          </a:p>
          <a:p>
            <a:endParaRPr lang="en-US" baseline="0" dirty="0" smtClean="0"/>
          </a:p>
          <a:p>
            <a:r>
              <a:rPr lang="en-US" baseline="0" dirty="0" smtClean="0"/>
              <a:t>Marxist anthropology is one of the many phases in the history of Anthropological theory.</a:t>
            </a:r>
          </a:p>
          <a:p>
            <a:endParaRPr lang="en-US" baseline="0" dirty="0" smtClean="0"/>
          </a:p>
          <a:p>
            <a:r>
              <a:rPr lang="en-US" baseline="0" dirty="0" smtClean="0"/>
              <a:t>There are many schools of thoughts such as </a:t>
            </a:r>
            <a:r>
              <a:rPr lang="en-US" baseline="0" dirty="0" err="1" smtClean="0"/>
              <a:t>diffusionist</a:t>
            </a:r>
            <a:r>
              <a:rPr lang="en-US" baseline="0" dirty="0" smtClean="0"/>
              <a:t> theory, functionalism and structuralism, action centered perspective as well as relativism to name a few.</a:t>
            </a:r>
          </a:p>
          <a:p>
            <a:endParaRPr lang="en-US" baseline="0" dirty="0" smtClean="0"/>
          </a:p>
          <a:p>
            <a:r>
              <a:rPr lang="en-US" baseline="0" dirty="0" smtClean="0"/>
              <a:t>Marxism, like other views, give anthropologists the tools to explore another culture/group.  His principles act as a prism, as I mentioned earlier on.</a:t>
            </a:r>
          </a:p>
          <a:p>
            <a:endParaRPr lang="en-US" baseline="0" dirty="0" smtClean="0"/>
          </a:p>
          <a:p>
            <a:r>
              <a:rPr lang="en-US" baseline="0" dirty="0" smtClean="0"/>
              <a:t>Even beyond Marxist Anthropology, one wonders how anthropology can ever provide objective insight into other cultures or if it’s a discipline doomed to implicit subjectivity which ought to be more explicit.</a:t>
            </a:r>
          </a:p>
        </p:txBody>
      </p:sp>
      <p:sp>
        <p:nvSpPr>
          <p:cNvPr id="4" name="Slide Number Placeholder 3"/>
          <p:cNvSpPr>
            <a:spLocks noGrp="1"/>
          </p:cNvSpPr>
          <p:nvPr>
            <p:ph type="sldNum" sz="quarter" idx="10"/>
          </p:nvPr>
        </p:nvSpPr>
        <p:spPr/>
        <p:txBody>
          <a:bodyPr/>
          <a:lstStyle/>
          <a:p>
            <a:fld id="{3E79B91F-0F42-40E1-BF1A-325D80701F68}" type="slidenum">
              <a:rPr lang="en-US" smtClean="0"/>
              <a:t>9</a:t>
            </a:fld>
            <a:endParaRPr lang="en-US"/>
          </a:p>
        </p:txBody>
      </p:sp>
    </p:spTree>
    <p:extLst>
      <p:ext uri="{BB962C8B-B14F-4D97-AF65-F5344CB8AC3E}">
        <p14:creationId xmlns:p14="http://schemas.microsoft.com/office/powerpoint/2010/main" val="3931206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1E8EF9F-4CFF-4769-B792-42C7A0EB1197}" type="datetimeFigureOut">
              <a:rPr lang="en-US" smtClean="0"/>
              <a:t>5/16/2020</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9CB78CB-1701-4B95-A9EB-90CB2A30CFB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E8EF9F-4CFF-4769-B792-42C7A0EB1197}" type="datetimeFigureOut">
              <a:rPr lang="en-US" smtClean="0"/>
              <a:t>5/16/2020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CB78CB-1701-4B95-A9EB-90CB2A30CFB5}" type="slidenum">
              <a:rPr lang="en-US" smtClean="0"/>
              <a:t>‹#›</a:t>
            </a:fld>
            <a:endParaRPr lang="en-US"/>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1E8EF9F-4CFF-4769-B792-42C7A0EB1197}" type="datetimeFigureOut">
              <a:rPr lang="en-US" smtClean="0"/>
              <a:t>5/16/2020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CB78CB-1701-4B95-A9EB-90CB2A30CFB5}"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1E8EF9F-4CFF-4769-B792-42C7A0EB1197}" type="datetimeFigureOut">
              <a:rPr lang="en-US" smtClean="0"/>
              <a:t>5/16/2020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CB78CB-1701-4B95-A9EB-90CB2A30CFB5}" type="slidenum">
              <a:rPr lang="en-US" smtClean="0"/>
              <a:t>‹#›</a:t>
            </a:fld>
            <a:endParaRPr lang="en-US"/>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1E8EF9F-4CFF-4769-B792-42C7A0EB1197}" type="datetimeFigureOut">
              <a:rPr lang="en-US" smtClean="0"/>
              <a:t>5/16/2020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9CB78CB-1701-4B95-A9EB-90CB2A30CFB5}"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1E8EF9F-4CFF-4769-B792-42C7A0EB1197}" type="datetimeFigureOut">
              <a:rPr lang="en-US" smtClean="0"/>
              <a:t>5/16/2020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9CB78CB-1701-4B95-A9EB-90CB2A30CFB5}" type="slidenum">
              <a:rPr lang="en-US" smtClean="0"/>
              <a:t>‹#›</a:t>
            </a:fld>
            <a:endParaRPr lang="en-US"/>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E8EF9F-4CFF-4769-B792-42C7A0EB1197}" type="datetimeFigureOut">
              <a:rPr lang="en-US" smtClean="0"/>
              <a:t>5/16/2020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9CB78CB-1701-4B95-A9EB-90CB2A30CFB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C1E8EF9F-4CFF-4769-B792-42C7A0EB1197}" type="datetimeFigureOut">
              <a:rPr lang="en-US" smtClean="0"/>
              <a:t>5/16/2020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CB78CB-1701-4B95-A9EB-90CB2A30CFB5}"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1E8EF9F-4CFF-4769-B792-42C7A0EB1197}" type="datetimeFigureOut">
              <a:rPr lang="en-US" smtClean="0"/>
              <a:t>5/16/2020</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9CB78CB-1701-4B95-A9EB-90CB2A30CFB5}"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E8EF9F-4CFF-4769-B792-42C7A0EB1197}" type="datetimeFigureOut">
              <a:rPr lang="en-US" smtClean="0"/>
              <a:t>5/16/2020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CB78CB-1701-4B95-A9EB-90CB2A30CFB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E8EF9F-4CFF-4769-B792-42C7A0EB1197}" type="datetimeFigureOut">
              <a:rPr lang="en-US" smtClean="0"/>
              <a:t>5/16/2020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CB78CB-1701-4B95-A9EB-90CB2A30CFB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1E8EF9F-4CFF-4769-B792-42C7A0EB1197}" type="datetimeFigureOut">
              <a:rPr lang="en-US" smtClean="0"/>
              <a:t>5/16/2020</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9CB78CB-1701-4B95-A9EB-90CB2A30CFB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Karl Marx</a:t>
            </a:r>
            <a:endParaRPr lang="en-US" dirty="0"/>
          </a:p>
        </p:txBody>
      </p:sp>
      <p:sp>
        <p:nvSpPr>
          <p:cNvPr id="3" name="Subtitle 2"/>
          <p:cNvSpPr>
            <a:spLocks noGrp="1"/>
          </p:cNvSpPr>
          <p:nvPr>
            <p:ph type="subTitle" idx="1"/>
          </p:nvPr>
        </p:nvSpPr>
        <p:spPr>
          <a:xfrm>
            <a:off x="0" y="3904108"/>
            <a:ext cx="7772400" cy="1199704"/>
          </a:xfrm>
        </p:spPr>
        <p:txBody>
          <a:bodyPr/>
          <a:lstStyle/>
          <a:p>
            <a:r>
              <a:rPr lang="en-US" dirty="0" smtClean="0"/>
              <a:t>By Hessia Fernandes </a:t>
            </a:r>
            <a:r>
              <a:rPr lang="en-US" dirty="0" err="1" smtClean="0"/>
              <a:t>Boulaghlem</a:t>
            </a:r>
            <a:endParaRPr lang="en-US" dirty="0" smtClean="0"/>
          </a:p>
          <a:p>
            <a:r>
              <a:rPr lang="en-US" smtClean="0"/>
              <a:t>16</a:t>
            </a:r>
            <a:r>
              <a:rPr lang="en-US" baseline="30000" smtClean="0"/>
              <a:t>th</a:t>
            </a:r>
            <a:r>
              <a:rPr lang="en-US" smtClean="0"/>
              <a:t> May </a:t>
            </a:r>
            <a:r>
              <a:rPr lang="en-US" dirty="0" smtClean="0"/>
              <a:t>2020</a:t>
            </a:r>
            <a:endParaRPr lang="en-US" dirty="0"/>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898826172"/>
      </p:ext>
    </p:extLst>
  </p:cSld>
  <p:clrMapOvr>
    <a:masterClrMapping/>
  </p:clrMapOvr>
  <mc:AlternateContent xmlns:mc="http://schemas.openxmlformats.org/markup-compatibility/2006" xmlns:p14="http://schemas.microsoft.com/office/powerpoint/2010/main">
    <mc:Choice Requires="p14">
      <p:transition spd="slow" p14:dur="2000" advTm="15708"/>
    </mc:Choice>
    <mc:Fallback xmlns="">
      <p:transition spd="slow" advTm="15708"/>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0225"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ln>
            <a:solidFill>
              <a:schemeClr val="accent1"/>
            </a:solidFill>
          </a:ln>
        </p:spPr>
        <p:txBody>
          <a:bodyPr/>
          <a:lstStyle/>
          <a:p>
            <a:r>
              <a:rPr lang="en-US" dirty="0" smtClean="0"/>
              <a:t>Overview of Karl Marx and his key principles </a:t>
            </a:r>
          </a:p>
          <a:p>
            <a:r>
              <a:rPr lang="en-US" dirty="0" smtClean="0"/>
              <a:t>Class</a:t>
            </a:r>
          </a:p>
          <a:p>
            <a:r>
              <a:rPr lang="en-US" dirty="0" smtClean="0"/>
              <a:t>Exploitation</a:t>
            </a:r>
          </a:p>
          <a:p>
            <a:r>
              <a:rPr lang="en-US" dirty="0" smtClean="0"/>
              <a:t>Alienation</a:t>
            </a:r>
          </a:p>
          <a:p>
            <a:r>
              <a:rPr lang="en-US" dirty="0" smtClean="0"/>
              <a:t>Relations of Production</a:t>
            </a:r>
            <a:endParaRPr lang="en-US" dirty="0"/>
          </a:p>
          <a:p>
            <a:r>
              <a:rPr lang="en-US" dirty="0" smtClean="0"/>
              <a:t>Conclusion</a:t>
            </a:r>
          </a:p>
          <a:p>
            <a:endParaRPr lang="en-US" dirty="0"/>
          </a:p>
        </p:txBody>
      </p:sp>
      <p:sp>
        <p:nvSpPr>
          <p:cNvPr id="2" name="Title 1"/>
          <p:cNvSpPr>
            <a:spLocks noGrp="1"/>
          </p:cNvSpPr>
          <p:nvPr>
            <p:ph type="title"/>
          </p:nvPr>
        </p:nvSpPr>
        <p:spPr/>
        <p:txBody>
          <a:bodyPr/>
          <a:lstStyle/>
          <a:p>
            <a:r>
              <a:rPr lang="en-US" dirty="0" smtClean="0"/>
              <a:t>Agenda</a:t>
            </a:r>
            <a:endParaRPr lang="en-US"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291621" y="2816777"/>
            <a:ext cx="487363" cy="487363"/>
          </a:xfrm>
          <a:prstGeom prst="rect">
            <a:avLst/>
          </a:prstGeom>
        </p:spPr>
      </p:pic>
    </p:spTree>
    <p:extLst>
      <p:ext uri="{BB962C8B-B14F-4D97-AF65-F5344CB8AC3E}">
        <p14:creationId xmlns:p14="http://schemas.microsoft.com/office/powerpoint/2010/main" val="2655133109"/>
      </p:ext>
    </p:extLst>
  </p:cSld>
  <p:clrMapOvr>
    <a:masterClrMapping/>
  </p:clrMapOvr>
  <mc:AlternateContent xmlns:mc="http://schemas.openxmlformats.org/markup-compatibility/2006" xmlns:p14="http://schemas.microsoft.com/office/powerpoint/2010/main">
    <mc:Choice Requires="p14">
      <p:transition spd="slow" p14:dur="2000" advTm="58847"/>
    </mc:Choice>
    <mc:Fallback xmlns="">
      <p:transition spd="slow" advTm="58847"/>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5102"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US" dirty="0" smtClean="0"/>
              <a:t>Marx: Philosopher and Economist</a:t>
            </a:r>
          </a:p>
          <a:p>
            <a:pPr marL="109728" lvl="0" indent="0">
              <a:buNone/>
            </a:pPr>
            <a:r>
              <a:rPr lang="en-US" dirty="0"/>
              <a:t> </a:t>
            </a:r>
            <a:r>
              <a:rPr lang="en-US" dirty="0" smtClean="0"/>
              <a:t> Radical Thinker</a:t>
            </a:r>
          </a:p>
          <a:p>
            <a:pPr lvl="0"/>
            <a:endParaRPr lang="en-US" dirty="0" smtClean="0"/>
          </a:p>
          <a:p>
            <a:pPr lvl="0"/>
            <a:endParaRPr lang="en-US" dirty="0" smtClean="0"/>
          </a:p>
          <a:p>
            <a:pPr lvl="0"/>
            <a:endParaRPr lang="en-US" dirty="0" smtClean="0"/>
          </a:p>
          <a:p>
            <a:pPr lvl="0"/>
            <a:endParaRPr lang="en-US" dirty="0" smtClean="0"/>
          </a:p>
          <a:p>
            <a:pPr lvl="0"/>
            <a:endParaRPr lang="en-US" sz="1100" dirty="0" smtClean="0"/>
          </a:p>
        </p:txBody>
      </p:sp>
      <p:sp>
        <p:nvSpPr>
          <p:cNvPr id="2" name="Title 1"/>
          <p:cNvSpPr>
            <a:spLocks noGrp="1"/>
          </p:cNvSpPr>
          <p:nvPr>
            <p:ph type="title"/>
          </p:nvPr>
        </p:nvSpPr>
        <p:spPr/>
        <p:txBody>
          <a:bodyPr>
            <a:normAutofit fontScale="90000"/>
          </a:bodyPr>
          <a:lstStyle/>
          <a:p>
            <a:r>
              <a:rPr lang="en-US" dirty="0" smtClean="0"/>
              <a:t>Karl Marx and his key principles</a:t>
            </a:r>
            <a:endParaRPr lang="en-US" dirty="0"/>
          </a:p>
        </p:txBody>
      </p:sp>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785871" y="2788920"/>
            <a:ext cx="3485327" cy="2234184"/>
          </a:xfrm>
          <a:prstGeom prst="rect">
            <a:avLst/>
          </a:prstGeom>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077466006"/>
      </p:ext>
    </p:extLst>
  </p:cSld>
  <p:clrMapOvr>
    <a:masterClrMapping/>
  </p:clrMapOvr>
  <mc:AlternateContent xmlns:mc="http://schemas.openxmlformats.org/markup-compatibility/2006" xmlns:p14="http://schemas.microsoft.com/office/powerpoint/2010/main">
    <mc:Choice Requires="p14">
      <p:transition spd="slow" p14:dur="2000" advTm="88784"/>
    </mc:Choice>
    <mc:Fallback xmlns="">
      <p:transition spd="slow" advTm="88784"/>
    </mc:Fallback>
  </mc:AlternateContent>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6178"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a:t>Most important attribute which determines your place in </a:t>
            </a:r>
            <a:r>
              <a:rPr lang="en-US" dirty="0" smtClean="0"/>
              <a:t>society</a:t>
            </a:r>
          </a:p>
          <a:p>
            <a:pPr marL="109728" indent="0">
              <a:buNone/>
            </a:pPr>
            <a:endParaRPr lang="en-US" dirty="0"/>
          </a:p>
        </p:txBody>
      </p:sp>
      <p:sp>
        <p:nvSpPr>
          <p:cNvPr id="2" name="Title 1"/>
          <p:cNvSpPr>
            <a:spLocks noGrp="1"/>
          </p:cNvSpPr>
          <p:nvPr>
            <p:ph type="title"/>
          </p:nvPr>
        </p:nvSpPr>
        <p:spPr/>
        <p:txBody>
          <a:bodyPr/>
          <a:lstStyle/>
          <a:p>
            <a:r>
              <a:rPr lang="en-US" dirty="0" smtClean="0"/>
              <a:t>Class</a:t>
            </a:r>
            <a:endParaRPr lang="en-US" dirty="0"/>
          </a:p>
        </p:txBody>
      </p:sp>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79648" y="2353056"/>
            <a:ext cx="3403770" cy="3816096"/>
          </a:xfrm>
          <a:prstGeom prst="rect">
            <a:avLst/>
          </a:prstGeom>
        </p:spPr>
      </p:pic>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964141143"/>
      </p:ext>
    </p:extLst>
  </p:cSld>
  <p:clrMapOvr>
    <a:masterClrMapping/>
  </p:clrMapOvr>
  <mc:AlternateContent xmlns:mc="http://schemas.openxmlformats.org/markup-compatibility/2006" xmlns:p14="http://schemas.microsoft.com/office/powerpoint/2010/main">
    <mc:Choice Requires="p14">
      <p:transition spd="slow" p14:dur="2000" advTm="109417"/>
    </mc:Choice>
    <mc:Fallback xmlns="">
      <p:transition spd="slow" advTm="109417"/>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6952"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a:t>Workers are “forced” to sell their </a:t>
            </a:r>
            <a:r>
              <a:rPr lang="en-US" dirty="0" err="1"/>
              <a:t>labour</a:t>
            </a:r>
            <a:r>
              <a:rPr lang="en-US" dirty="0"/>
              <a:t> power for less than the full value of the commodity they produce with their </a:t>
            </a:r>
            <a:r>
              <a:rPr lang="en-US" dirty="0" err="1" smtClean="0"/>
              <a:t>labour</a:t>
            </a:r>
            <a:endParaRPr lang="en-US" dirty="0" smtClean="0"/>
          </a:p>
          <a:p>
            <a:r>
              <a:rPr lang="en-US" dirty="0" smtClean="0"/>
              <a:t>The capitalist keep the surplus value</a:t>
            </a:r>
            <a:endParaRPr lang="en-US" dirty="0"/>
          </a:p>
          <a:p>
            <a:endParaRPr lang="en-US" dirty="0"/>
          </a:p>
        </p:txBody>
      </p:sp>
      <p:sp>
        <p:nvSpPr>
          <p:cNvPr id="2" name="Title 1"/>
          <p:cNvSpPr>
            <a:spLocks noGrp="1"/>
          </p:cNvSpPr>
          <p:nvPr>
            <p:ph type="title"/>
          </p:nvPr>
        </p:nvSpPr>
        <p:spPr/>
        <p:txBody>
          <a:bodyPr/>
          <a:lstStyle/>
          <a:p>
            <a:r>
              <a:rPr lang="en-US" dirty="0" smtClean="0"/>
              <a:t>Exploitation</a:t>
            </a:r>
            <a:endParaRPr lang="en-US"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05328" y="3358408"/>
            <a:ext cx="5017008" cy="3143992"/>
          </a:xfrm>
          <a:prstGeom prst="rect">
            <a:avLst/>
          </a:prstGeom>
        </p:spPr>
      </p:pic>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534973" y="2850149"/>
            <a:ext cx="487363" cy="487363"/>
          </a:xfrm>
          <a:prstGeom prst="rect">
            <a:avLst/>
          </a:prstGeom>
        </p:spPr>
      </p:pic>
    </p:spTree>
    <p:extLst>
      <p:ext uri="{BB962C8B-B14F-4D97-AF65-F5344CB8AC3E}">
        <p14:creationId xmlns:p14="http://schemas.microsoft.com/office/powerpoint/2010/main" val="2200748638"/>
      </p:ext>
    </p:extLst>
  </p:cSld>
  <p:clrMapOvr>
    <a:masterClrMapping/>
  </p:clrMapOvr>
  <mc:AlternateContent xmlns:mc="http://schemas.openxmlformats.org/markup-compatibility/2006" xmlns:p14="http://schemas.microsoft.com/office/powerpoint/2010/main">
    <mc:Choice Requires="p14">
      <p:transition spd="slow" p14:dur="2000" advTm="109417"/>
    </mc:Choice>
    <mc:Fallback xmlns="">
      <p:transition spd="slow" advTm="109417"/>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692"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US" dirty="0"/>
              <a:t>Factory system </a:t>
            </a:r>
            <a:r>
              <a:rPr lang="en-US" dirty="0" smtClean="0"/>
              <a:t>creates alienated </a:t>
            </a:r>
            <a:r>
              <a:rPr lang="en-US" dirty="0" err="1" smtClean="0"/>
              <a:t>labour</a:t>
            </a:r>
            <a:r>
              <a:rPr lang="en-US" dirty="0" smtClean="0"/>
              <a:t>:</a:t>
            </a:r>
          </a:p>
          <a:p>
            <a:pPr marL="109728" lvl="0" indent="0">
              <a:buNone/>
            </a:pPr>
            <a:r>
              <a:rPr lang="en-US" dirty="0" smtClean="0"/>
              <a:t>-from his </a:t>
            </a:r>
            <a:r>
              <a:rPr lang="en-US" dirty="0" err="1" smtClean="0"/>
              <a:t>labour</a:t>
            </a:r>
            <a:r>
              <a:rPr lang="en-US" dirty="0" smtClean="0"/>
              <a:t> (product)</a:t>
            </a:r>
          </a:p>
          <a:p>
            <a:pPr marL="109728" lvl="0" indent="0">
              <a:buNone/>
            </a:pPr>
            <a:r>
              <a:rPr lang="en-US" dirty="0" smtClean="0"/>
              <a:t>-from himself in the act of production</a:t>
            </a:r>
          </a:p>
          <a:p>
            <a:pPr marL="109728" lvl="0" indent="0">
              <a:buNone/>
            </a:pPr>
            <a:r>
              <a:rPr lang="en-US" dirty="0" smtClean="0"/>
              <a:t>-from other individuals</a:t>
            </a:r>
          </a:p>
          <a:p>
            <a:pPr marL="109728" lvl="0" indent="0">
              <a:buNone/>
            </a:pPr>
            <a:r>
              <a:rPr lang="en-US" dirty="0" smtClean="0"/>
              <a:t>-from his humanity and his sense of self</a:t>
            </a:r>
            <a:endParaRPr lang="en-US" dirty="0"/>
          </a:p>
          <a:p>
            <a:endParaRPr lang="en-US" dirty="0"/>
          </a:p>
        </p:txBody>
      </p:sp>
      <p:sp>
        <p:nvSpPr>
          <p:cNvPr id="2" name="Title 1"/>
          <p:cNvSpPr>
            <a:spLocks noGrp="1"/>
          </p:cNvSpPr>
          <p:nvPr>
            <p:ph type="title"/>
          </p:nvPr>
        </p:nvSpPr>
        <p:spPr/>
        <p:txBody>
          <a:bodyPr/>
          <a:lstStyle/>
          <a:p>
            <a:r>
              <a:rPr lang="en-US" dirty="0" smtClean="0"/>
              <a:t>Alienation</a:t>
            </a:r>
            <a:endParaRPr lang="en-US"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814888" y="4277829"/>
            <a:ext cx="487363" cy="487363"/>
          </a:xfrm>
          <a:prstGeom prst="rect">
            <a:avLst/>
          </a:prstGeom>
        </p:spPr>
      </p:pic>
    </p:spTree>
    <p:extLst>
      <p:ext uri="{BB962C8B-B14F-4D97-AF65-F5344CB8AC3E}">
        <p14:creationId xmlns:p14="http://schemas.microsoft.com/office/powerpoint/2010/main" val="645953687"/>
      </p:ext>
    </p:extLst>
  </p:cSld>
  <p:clrMapOvr>
    <a:masterClrMapping/>
  </p:clrMapOvr>
  <mc:AlternateContent xmlns:mc="http://schemas.openxmlformats.org/markup-compatibility/2006" xmlns:p14="http://schemas.microsoft.com/office/powerpoint/2010/main">
    <mc:Choice Requires="p14">
      <p:transition spd="slow" p14:dur="2000" advTm="109417"/>
    </mc:Choice>
    <mc:Fallback xmlns="">
      <p:transition spd="slow" advTm="109417"/>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4885"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US" dirty="0"/>
              <a:t>Relationship between those </a:t>
            </a:r>
            <a:r>
              <a:rPr lang="en-US" dirty="0" smtClean="0"/>
              <a:t>who </a:t>
            </a:r>
            <a:r>
              <a:rPr lang="en-US" dirty="0"/>
              <a:t>own the means of production and </a:t>
            </a:r>
            <a:r>
              <a:rPr lang="en-US" dirty="0" smtClean="0"/>
              <a:t>those </a:t>
            </a:r>
            <a:r>
              <a:rPr lang="en-US" dirty="0"/>
              <a:t>who don’t.  </a:t>
            </a:r>
            <a:endParaRPr lang="en-US" dirty="0" smtClean="0"/>
          </a:p>
          <a:p>
            <a:pPr lvl="0"/>
            <a:r>
              <a:rPr lang="en-US" dirty="0" smtClean="0"/>
              <a:t>This </a:t>
            </a:r>
            <a:r>
              <a:rPr lang="en-US" dirty="0"/>
              <a:t>gives society a </a:t>
            </a:r>
            <a:r>
              <a:rPr lang="en-US" dirty="0" smtClean="0"/>
              <a:t>“character”</a:t>
            </a:r>
          </a:p>
          <a:p>
            <a:pPr lvl="0"/>
            <a:endParaRPr lang="en-US" dirty="0"/>
          </a:p>
          <a:p>
            <a:endParaRPr lang="en-US" dirty="0"/>
          </a:p>
        </p:txBody>
      </p:sp>
      <p:sp>
        <p:nvSpPr>
          <p:cNvPr id="2" name="Title 1"/>
          <p:cNvSpPr>
            <a:spLocks noGrp="1"/>
          </p:cNvSpPr>
          <p:nvPr>
            <p:ph type="title"/>
          </p:nvPr>
        </p:nvSpPr>
        <p:spPr/>
        <p:txBody>
          <a:bodyPr/>
          <a:lstStyle/>
          <a:p>
            <a:r>
              <a:rPr lang="en-US" dirty="0" smtClean="0"/>
              <a:t>Relations of Production</a:t>
            </a:r>
            <a:endParaRPr lang="en-US"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31008" y="2950415"/>
            <a:ext cx="3913632" cy="3495089"/>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219812" y="3353491"/>
            <a:ext cx="487363" cy="487363"/>
          </a:xfrm>
          <a:prstGeom prst="rect">
            <a:avLst/>
          </a:prstGeom>
        </p:spPr>
      </p:pic>
    </p:spTree>
    <p:extLst>
      <p:ext uri="{BB962C8B-B14F-4D97-AF65-F5344CB8AC3E}">
        <p14:creationId xmlns:p14="http://schemas.microsoft.com/office/powerpoint/2010/main" val="4115053059"/>
      </p:ext>
    </p:extLst>
  </p:cSld>
  <p:clrMapOvr>
    <a:masterClrMapping/>
  </p:clrMapOvr>
  <mc:AlternateContent xmlns:mc="http://schemas.openxmlformats.org/markup-compatibility/2006" xmlns:p14="http://schemas.microsoft.com/office/powerpoint/2010/main">
    <mc:Choice Requires="p14">
      <p:transition spd="slow" p14:dur="2000" advTm="109417"/>
    </mc:Choice>
    <mc:Fallback xmlns="">
      <p:transition spd="slow" advTm="109417"/>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5922"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US" dirty="0" smtClean="0"/>
              <a:t>Marxism is one of the many worldviews of societies</a:t>
            </a:r>
          </a:p>
          <a:p>
            <a:pPr lvl="0"/>
            <a:r>
              <a:rPr lang="en-US" dirty="0" smtClean="0"/>
              <a:t>Marxist Anthropology is a phase in the history of Anthropological theory</a:t>
            </a:r>
          </a:p>
          <a:p>
            <a:pPr lvl="0"/>
            <a:r>
              <a:rPr lang="en-US" dirty="0" smtClean="0"/>
              <a:t>Marxism might tint the ethnographer’s prism</a:t>
            </a:r>
          </a:p>
          <a:p>
            <a:pPr marL="109728" lvl="0" indent="0">
              <a:buNone/>
            </a:pPr>
            <a:endParaRPr lang="en-US" dirty="0"/>
          </a:p>
        </p:txBody>
      </p:sp>
      <p:sp>
        <p:nvSpPr>
          <p:cNvPr id="2" name="Title 1"/>
          <p:cNvSpPr>
            <a:spLocks noGrp="1"/>
          </p:cNvSpPr>
          <p:nvPr>
            <p:ph type="title"/>
          </p:nvPr>
        </p:nvSpPr>
        <p:spPr/>
        <p:txBody>
          <a:bodyPr/>
          <a:lstStyle/>
          <a:p>
            <a:r>
              <a:rPr lang="en-US" dirty="0" smtClean="0"/>
              <a:t>Relevance in Anthropology</a:t>
            </a:r>
            <a:endParaRPr lang="en-US"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78438" y="4357342"/>
            <a:ext cx="487363" cy="487363"/>
          </a:xfrm>
          <a:prstGeom prst="rect">
            <a:avLst/>
          </a:prstGeom>
        </p:spPr>
      </p:pic>
    </p:spTree>
    <p:extLst>
      <p:ext uri="{BB962C8B-B14F-4D97-AF65-F5344CB8AC3E}">
        <p14:creationId xmlns:p14="http://schemas.microsoft.com/office/powerpoint/2010/main" val="3689283069"/>
      </p:ext>
    </p:extLst>
  </p:cSld>
  <p:clrMapOvr>
    <a:masterClrMapping/>
  </p:clrMapOvr>
  <mc:AlternateContent xmlns:mc="http://schemas.openxmlformats.org/markup-compatibility/2006" xmlns:p14="http://schemas.microsoft.com/office/powerpoint/2010/main">
    <mc:Choice Requires="p14">
      <p:transition spd="slow" p14:dur="2000" advTm="109417"/>
    </mc:Choice>
    <mc:Fallback xmlns="">
      <p:transition spd="slow" advTm="109417"/>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7200"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Marxism is one of many worldviews of society</a:t>
            </a:r>
          </a:p>
          <a:p>
            <a:pPr lvl="0"/>
            <a:r>
              <a:rPr lang="en-US" dirty="0" smtClean="0"/>
              <a:t>Wider than just Marxism, can anthropology provide objective insight into aliens cultures?</a:t>
            </a:r>
            <a:endParaRPr lang="en-US" dirty="0"/>
          </a:p>
          <a:p>
            <a:pPr marL="0" indent="0">
              <a:buNone/>
            </a:pPr>
            <a:endParaRPr lang="en-US" dirty="0"/>
          </a:p>
        </p:txBody>
      </p:sp>
      <p:sp>
        <p:nvSpPr>
          <p:cNvPr id="2" name="Title 1"/>
          <p:cNvSpPr>
            <a:spLocks noGrp="1"/>
          </p:cNvSpPr>
          <p:nvPr>
            <p:ph type="title"/>
          </p:nvPr>
        </p:nvSpPr>
        <p:spPr/>
        <p:txBody>
          <a:bodyPr>
            <a:normAutofit/>
          </a:bodyPr>
          <a:lstStyle/>
          <a:p>
            <a:r>
              <a:rPr lang="en-US" dirty="0" smtClean="0"/>
              <a:t>Conclusion</a:t>
            </a:r>
            <a:endParaRPr lang="en-US"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974440003"/>
      </p:ext>
    </p:extLst>
  </p:cSld>
  <p:clrMapOvr>
    <a:masterClrMapping/>
  </p:clrMapOvr>
  <mc:AlternateContent xmlns:mc="http://schemas.openxmlformats.org/markup-compatibility/2006" xmlns:p14="http://schemas.microsoft.com/office/powerpoint/2010/main">
    <mc:Choice Requires="p14">
      <p:transition spd="slow" p14:dur="2000" advTm="151430"/>
    </mc:Choice>
    <mc:Fallback xmlns="">
      <p:transition spd="slow" advTm="15143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8817"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10002</TotalTime>
  <Words>1596</Words>
  <Application>Microsoft Office PowerPoint</Application>
  <PresentationFormat>On-screen Show (4:3)</PresentationFormat>
  <Paragraphs>125</Paragraphs>
  <Slides>9</Slides>
  <Notes>9</Notes>
  <HiddenSlides>0</HiddenSlides>
  <MMClips>9</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Concourse</vt:lpstr>
      <vt:lpstr>Karl Marx</vt:lpstr>
      <vt:lpstr>Agenda</vt:lpstr>
      <vt:lpstr>Karl Marx and his key principles</vt:lpstr>
      <vt:lpstr>Class</vt:lpstr>
      <vt:lpstr>Exploitation</vt:lpstr>
      <vt:lpstr>Alienation</vt:lpstr>
      <vt:lpstr>Relations of Production</vt:lpstr>
      <vt:lpstr>Relevance in Anthropology</vt:lpstr>
      <vt:lpstr>Conclusion</vt:lpstr>
    </vt:vector>
  </TitlesOfParts>
  <Company>Oracle Corporation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Anthropologists are artists and not scientists</dc:title>
  <dc:creator>Hessia Fernandes</dc:creator>
  <cp:lastModifiedBy>Hessia Fernandes</cp:lastModifiedBy>
  <cp:revision>150</cp:revision>
  <dcterms:created xsi:type="dcterms:W3CDTF">2019-12-26T09:41:46Z</dcterms:created>
  <dcterms:modified xsi:type="dcterms:W3CDTF">2020-05-16T18:09:01Z</dcterms:modified>
</cp:coreProperties>
</file>