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40E303-76B8-483F-8F4D-AC20D7EFFC9B}" v="203" dt="2024-03-18T20:01:27.3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A17BE3-5AD8-4080-ADE9-94C91C69B972}"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US"/>
        </a:p>
      </dgm:t>
    </dgm:pt>
    <dgm:pt modelId="{0EC8CAC1-BD39-4FBF-AD9B-92B90EB0A1E7}">
      <dgm:prSet/>
      <dgm:spPr/>
      <dgm:t>
        <a:bodyPr/>
        <a:lstStyle/>
        <a:p>
          <a:r>
            <a:rPr lang="en-US"/>
            <a:t>Germany is one of the largest economies in the world and the country has a big cultural history with lots of scientific development.</a:t>
          </a:r>
        </a:p>
      </dgm:t>
    </dgm:pt>
    <dgm:pt modelId="{0526D53E-B043-4087-9D33-04EA8709C0F0}" type="parTrans" cxnId="{BEFDAE00-ACEC-421C-9441-232F50F0827F}">
      <dgm:prSet/>
      <dgm:spPr/>
      <dgm:t>
        <a:bodyPr/>
        <a:lstStyle/>
        <a:p>
          <a:endParaRPr lang="en-US"/>
        </a:p>
      </dgm:t>
    </dgm:pt>
    <dgm:pt modelId="{EECFE118-10E7-4431-8439-D474A494C444}" type="sibTrans" cxnId="{BEFDAE00-ACEC-421C-9441-232F50F0827F}">
      <dgm:prSet/>
      <dgm:spPr/>
      <dgm:t>
        <a:bodyPr/>
        <a:lstStyle/>
        <a:p>
          <a:endParaRPr lang="en-US"/>
        </a:p>
      </dgm:t>
    </dgm:pt>
    <dgm:pt modelId="{D2806108-6E60-4FA9-BA2C-CDD0D6DD72D5}">
      <dgm:prSet/>
      <dgm:spPr/>
      <dgm:t>
        <a:bodyPr/>
        <a:lstStyle/>
        <a:p>
          <a:r>
            <a:rPr lang="en-US"/>
            <a:t>This country has faced lots of problems like Second World War or Cold War when the economy of the country was totally destroyed.</a:t>
          </a:r>
        </a:p>
      </dgm:t>
    </dgm:pt>
    <dgm:pt modelId="{5C76E947-17E3-4E27-AEEC-B7514977542C}" type="parTrans" cxnId="{C09AA397-6C04-44F3-A5B9-086BD8A19CDD}">
      <dgm:prSet/>
      <dgm:spPr/>
      <dgm:t>
        <a:bodyPr/>
        <a:lstStyle/>
        <a:p>
          <a:endParaRPr lang="en-US"/>
        </a:p>
      </dgm:t>
    </dgm:pt>
    <dgm:pt modelId="{1CE64CBE-014D-4616-B66D-281B31D6710A}" type="sibTrans" cxnId="{C09AA397-6C04-44F3-A5B9-086BD8A19CDD}">
      <dgm:prSet/>
      <dgm:spPr/>
      <dgm:t>
        <a:bodyPr/>
        <a:lstStyle/>
        <a:p>
          <a:endParaRPr lang="en-US"/>
        </a:p>
      </dgm:t>
    </dgm:pt>
    <dgm:pt modelId="{6FC3D55E-2A31-4058-A282-99B0C54F5DCE}">
      <dgm:prSet/>
      <dgm:spPr/>
      <dgm:t>
        <a:bodyPr/>
        <a:lstStyle/>
        <a:p>
          <a:r>
            <a:rPr lang="en-US"/>
            <a:t>The country has revived itself again through their outstanding progress in the scientific and management sectors</a:t>
          </a:r>
          <a:r>
            <a:rPr lang="en-IN"/>
            <a:t> (Pauliuk, And Heeren, 2021). </a:t>
          </a:r>
          <a:r>
            <a:rPr lang="en-US"/>
            <a:t> </a:t>
          </a:r>
        </a:p>
      </dgm:t>
    </dgm:pt>
    <dgm:pt modelId="{609D893A-67A1-4C96-BFBC-BF9EDED58611}" type="parTrans" cxnId="{047687A8-E99D-48AB-A72A-6DB3A070EAEE}">
      <dgm:prSet/>
      <dgm:spPr/>
      <dgm:t>
        <a:bodyPr/>
        <a:lstStyle/>
        <a:p>
          <a:endParaRPr lang="en-US"/>
        </a:p>
      </dgm:t>
    </dgm:pt>
    <dgm:pt modelId="{7B56E235-2211-4775-A7DC-CFD0111666B2}" type="sibTrans" cxnId="{047687A8-E99D-48AB-A72A-6DB3A070EAEE}">
      <dgm:prSet/>
      <dgm:spPr/>
      <dgm:t>
        <a:bodyPr/>
        <a:lstStyle/>
        <a:p>
          <a:endParaRPr lang="en-US"/>
        </a:p>
      </dgm:t>
    </dgm:pt>
    <dgm:pt modelId="{62E0ECB0-17E3-4A93-BA94-22A762C5B9D0}" type="pres">
      <dgm:prSet presAssocID="{5EA17BE3-5AD8-4080-ADE9-94C91C69B972}" presName="linear" presStyleCnt="0">
        <dgm:presLayoutVars>
          <dgm:animLvl val="lvl"/>
          <dgm:resizeHandles val="exact"/>
        </dgm:presLayoutVars>
      </dgm:prSet>
      <dgm:spPr/>
      <dgm:t>
        <a:bodyPr/>
        <a:lstStyle/>
        <a:p>
          <a:endParaRPr lang="en-IN"/>
        </a:p>
      </dgm:t>
    </dgm:pt>
    <dgm:pt modelId="{0E33F3CD-77C4-48C4-93E3-959ECDD34367}" type="pres">
      <dgm:prSet presAssocID="{0EC8CAC1-BD39-4FBF-AD9B-92B90EB0A1E7}" presName="parentText" presStyleLbl="node1" presStyleIdx="0" presStyleCnt="3">
        <dgm:presLayoutVars>
          <dgm:chMax val="0"/>
          <dgm:bulletEnabled val="1"/>
        </dgm:presLayoutVars>
      </dgm:prSet>
      <dgm:spPr/>
      <dgm:t>
        <a:bodyPr/>
        <a:lstStyle/>
        <a:p>
          <a:endParaRPr lang="en-IN"/>
        </a:p>
      </dgm:t>
    </dgm:pt>
    <dgm:pt modelId="{88080AB7-9B47-4958-A26B-D45B2A3C1247}" type="pres">
      <dgm:prSet presAssocID="{EECFE118-10E7-4431-8439-D474A494C444}" presName="spacer" presStyleCnt="0"/>
      <dgm:spPr/>
    </dgm:pt>
    <dgm:pt modelId="{2A432D66-21A5-4433-A6A2-86B1B08F5159}" type="pres">
      <dgm:prSet presAssocID="{D2806108-6E60-4FA9-BA2C-CDD0D6DD72D5}" presName="parentText" presStyleLbl="node1" presStyleIdx="1" presStyleCnt="3">
        <dgm:presLayoutVars>
          <dgm:chMax val="0"/>
          <dgm:bulletEnabled val="1"/>
        </dgm:presLayoutVars>
      </dgm:prSet>
      <dgm:spPr/>
      <dgm:t>
        <a:bodyPr/>
        <a:lstStyle/>
        <a:p>
          <a:endParaRPr lang="en-IN"/>
        </a:p>
      </dgm:t>
    </dgm:pt>
    <dgm:pt modelId="{B9AE83EF-AA8C-457A-AB99-051C68C6A641}" type="pres">
      <dgm:prSet presAssocID="{1CE64CBE-014D-4616-B66D-281B31D6710A}" presName="spacer" presStyleCnt="0"/>
      <dgm:spPr/>
    </dgm:pt>
    <dgm:pt modelId="{DF793467-1CF5-4F4C-A29E-8635CE9958A2}" type="pres">
      <dgm:prSet presAssocID="{6FC3D55E-2A31-4058-A282-99B0C54F5DCE}" presName="parentText" presStyleLbl="node1" presStyleIdx="2" presStyleCnt="3">
        <dgm:presLayoutVars>
          <dgm:chMax val="0"/>
          <dgm:bulletEnabled val="1"/>
        </dgm:presLayoutVars>
      </dgm:prSet>
      <dgm:spPr/>
      <dgm:t>
        <a:bodyPr/>
        <a:lstStyle/>
        <a:p>
          <a:endParaRPr lang="en-IN"/>
        </a:p>
      </dgm:t>
    </dgm:pt>
  </dgm:ptLst>
  <dgm:cxnLst>
    <dgm:cxn modelId="{047687A8-E99D-48AB-A72A-6DB3A070EAEE}" srcId="{5EA17BE3-5AD8-4080-ADE9-94C91C69B972}" destId="{6FC3D55E-2A31-4058-A282-99B0C54F5DCE}" srcOrd="2" destOrd="0" parTransId="{609D893A-67A1-4C96-BFBC-BF9EDED58611}" sibTransId="{7B56E235-2211-4775-A7DC-CFD0111666B2}"/>
    <dgm:cxn modelId="{42577A67-ADC6-498E-B6EF-D762225EA97A}" type="presOf" srcId="{6FC3D55E-2A31-4058-A282-99B0C54F5DCE}" destId="{DF793467-1CF5-4F4C-A29E-8635CE9958A2}" srcOrd="0" destOrd="0" presId="urn:microsoft.com/office/officeart/2005/8/layout/vList2"/>
    <dgm:cxn modelId="{BEFDAE00-ACEC-421C-9441-232F50F0827F}" srcId="{5EA17BE3-5AD8-4080-ADE9-94C91C69B972}" destId="{0EC8CAC1-BD39-4FBF-AD9B-92B90EB0A1E7}" srcOrd="0" destOrd="0" parTransId="{0526D53E-B043-4087-9D33-04EA8709C0F0}" sibTransId="{EECFE118-10E7-4431-8439-D474A494C444}"/>
    <dgm:cxn modelId="{4786224A-084A-4DC4-99D3-9488BD0F15BF}" type="presOf" srcId="{0EC8CAC1-BD39-4FBF-AD9B-92B90EB0A1E7}" destId="{0E33F3CD-77C4-48C4-93E3-959ECDD34367}" srcOrd="0" destOrd="0" presId="urn:microsoft.com/office/officeart/2005/8/layout/vList2"/>
    <dgm:cxn modelId="{C09AA397-6C04-44F3-A5B9-086BD8A19CDD}" srcId="{5EA17BE3-5AD8-4080-ADE9-94C91C69B972}" destId="{D2806108-6E60-4FA9-BA2C-CDD0D6DD72D5}" srcOrd="1" destOrd="0" parTransId="{5C76E947-17E3-4E27-AEEC-B7514977542C}" sibTransId="{1CE64CBE-014D-4616-B66D-281B31D6710A}"/>
    <dgm:cxn modelId="{F7AE4913-D434-4CF5-A8D1-08F05C904487}" type="presOf" srcId="{5EA17BE3-5AD8-4080-ADE9-94C91C69B972}" destId="{62E0ECB0-17E3-4A93-BA94-22A762C5B9D0}" srcOrd="0" destOrd="0" presId="urn:microsoft.com/office/officeart/2005/8/layout/vList2"/>
    <dgm:cxn modelId="{603DBAB3-F018-4EBD-95F9-7EEC849F1AB4}" type="presOf" srcId="{D2806108-6E60-4FA9-BA2C-CDD0D6DD72D5}" destId="{2A432D66-21A5-4433-A6A2-86B1B08F5159}" srcOrd="0" destOrd="0" presId="urn:microsoft.com/office/officeart/2005/8/layout/vList2"/>
    <dgm:cxn modelId="{30BEDFE7-B5BB-45AA-8F89-97A22EC9BA74}" type="presParOf" srcId="{62E0ECB0-17E3-4A93-BA94-22A762C5B9D0}" destId="{0E33F3CD-77C4-48C4-93E3-959ECDD34367}" srcOrd="0" destOrd="0" presId="urn:microsoft.com/office/officeart/2005/8/layout/vList2"/>
    <dgm:cxn modelId="{3F6CCFD7-35E1-421F-B474-1DB9FF96B5BE}" type="presParOf" srcId="{62E0ECB0-17E3-4A93-BA94-22A762C5B9D0}" destId="{88080AB7-9B47-4958-A26B-D45B2A3C1247}" srcOrd="1" destOrd="0" presId="urn:microsoft.com/office/officeart/2005/8/layout/vList2"/>
    <dgm:cxn modelId="{742E375D-5AAD-42FC-ADF1-D47FD68CED14}" type="presParOf" srcId="{62E0ECB0-17E3-4A93-BA94-22A762C5B9D0}" destId="{2A432D66-21A5-4433-A6A2-86B1B08F5159}" srcOrd="2" destOrd="0" presId="urn:microsoft.com/office/officeart/2005/8/layout/vList2"/>
    <dgm:cxn modelId="{E77B98CC-A657-4059-96A1-184C762EC184}" type="presParOf" srcId="{62E0ECB0-17E3-4A93-BA94-22A762C5B9D0}" destId="{B9AE83EF-AA8C-457A-AB99-051C68C6A641}" srcOrd="3" destOrd="0" presId="urn:microsoft.com/office/officeart/2005/8/layout/vList2"/>
    <dgm:cxn modelId="{657ED4F5-B97F-424B-BD4C-CD1BD99721C1}" type="presParOf" srcId="{62E0ECB0-17E3-4A93-BA94-22A762C5B9D0}" destId="{DF793467-1CF5-4F4C-A29E-8635CE9958A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A4AC3D-B50A-4ED8-937C-7F4BAD796F85}" type="doc">
      <dgm:prSet loTypeId="urn:microsoft.com/office/officeart/2018/2/layout/IconVerticalSolidList" loCatId="icon" qsTypeId="urn:microsoft.com/office/officeart/2005/8/quickstyle/simple1" qsCatId="simple" csTypeId="urn:microsoft.com/office/officeart/2005/8/colors/colorful3" csCatId="colorful" phldr="1"/>
      <dgm:spPr/>
      <dgm:t>
        <a:bodyPr/>
        <a:lstStyle/>
        <a:p>
          <a:endParaRPr lang="en-US"/>
        </a:p>
      </dgm:t>
    </dgm:pt>
    <dgm:pt modelId="{484FF153-978D-4E77-B82A-B680C3A220A8}">
      <dgm:prSet/>
      <dgm:spPr/>
      <dgm:t>
        <a:bodyPr/>
        <a:lstStyle/>
        <a:p>
          <a:pPr>
            <a:lnSpc>
              <a:spcPct val="100000"/>
            </a:lnSpc>
          </a:pPr>
          <a:r>
            <a:rPr lang="en-US"/>
            <a:t>According to the effective outcome theories, social configuration and a simulation among people can be the best solution to reduce the intercultural differences</a:t>
          </a:r>
          <a:r>
            <a:rPr lang="en-IN"/>
            <a:t> (Knolle, Ronan And Murray, 2021)</a:t>
          </a:r>
          <a:r>
            <a:rPr lang="en-US"/>
            <a:t>.</a:t>
          </a:r>
        </a:p>
      </dgm:t>
    </dgm:pt>
    <dgm:pt modelId="{C6EF6CE2-220D-49F9-AC0B-FC2779F8898E}" type="parTrans" cxnId="{179A40C1-F07D-4C53-85AF-0906C63933FB}">
      <dgm:prSet/>
      <dgm:spPr/>
      <dgm:t>
        <a:bodyPr/>
        <a:lstStyle/>
        <a:p>
          <a:endParaRPr lang="en-US"/>
        </a:p>
      </dgm:t>
    </dgm:pt>
    <dgm:pt modelId="{2E50A293-81D3-4403-BB7A-A697AF04CC27}" type="sibTrans" cxnId="{179A40C1-F07D-4C53-85AF-0906C63933FB}">
      <dgm:prSet/>
      <dgm:spPr/>
      <dgm:t>
        <a:bodyPr/>
        <a:lstStyle/>
        <a:p>
          <a:endParaRPr lang="en-US"/>
        </a:p>
      </dgm:t>
    </dgm:pt>
    <dgm:pt modelId="{BF17C3EE-514B-4895-B8E4-77DDEFE813F5}">
      <dgm:prSet/>
      <dgm:spPr/>
      <dgm:t>
        <a:bodyPr/>
        <a:lstStyle/>
        <a:p>
          <a:pPr>
            <a:lnSpc>
              <a:spcPct val="100000"/>
            </a:lnSpc>
          </a:pPr>
          <a:r>
            <a:rPr lang="en-US"/>
            <a:t>According to the theory of negotiation, a person can negotiate with their neighbours in the other countries true exchanging some gifts or other items.</a:t>
          </a:r>
        </a:p>
      </dgm:t>
    </dgm:pt>
    <dgm:pt modelId="{6A517818-4EEE-4C8A-AEA5-C116335108C6}" type="parTrans" cxnId="{EEEF6530-97C4-4788-8C3F-F67477AD0EC8}">
      <dgm:prSet/>
      <dgm:spPr/>
      <dgm:t>
        <a:bodyPr/>
        <a:lstStyle/>
        <a:p>
          <a:endParaRPr lang="en-US"/>
        </a:p>
      </dgm:t>
    </dgm:pt>
    <dgm:pt modelId="{B5E5AA66-78E0-461C-A1D3-4B11997A17D8}" type="sibTrans" cxnId="{EEEF6530-97C4-4788-8C3F-F67477AD0EC8}">
      <dgm:prSet/>
      <dgm:spPr/>
      <dgm:t>
        <a:bodyPr/>
        <a:lstStyle/>
        <a:p>
          <a:endParaRPr lang="en-US"/>
        </a:p>
      </dgm:t>
    </dgm:pt>
    <dgm:pt modelId="{B406EFB2-C364-4051-8FD7-ED8D4A3DF089}" type="pres">
      <dgm:prSet presAssocID="{D7A4AC3D-B50A-4ED8-937C-7F4BAD796F85}" presName="root" presStyleCnt="0">
        <dgm:presLayoutVars>
          <dgm:dir/>
          <dgm:resizeHandles val="exact"/>
        </dgm:presLayoutVars>
      </dgm:prSet>
      <dgm:spPr/>
      <dgm:t>
        <a:bodyPr/>
        <a:lstStyle/>
        <a:p>
          <a:endParaRPr lang="en-IN"/>
        </a:p>
      </dgm:t>
    </dgm:pt>
    <dgm:pt modelId="{C8710324-A892-422A-B99E-4D50A07BD852}" type="pres">
      <dgm:prSet presAssocID="{484FF153-978D-4E77-B82A-B680C3A220A8}" presName="compNode" presStyleCnt="0"/>
      <dgm:spPr/>
    </dgm:pt>
    <dgm:pt modelId="{5E145D9D-61CE-4E21-8416-3D26B1280958}" type="pres">
      <dgm:prSet presAssocID="{484FF153-978D-4E77-B82A-B680C3A220A8}" presName="bgRect" presStyleLbl="bgShp" presStyleIdx="0" presStyleCnt="2"/>
      <dgm:spPr/>
    </dgm:pt>
    <dgm:pt modelId="{CA6045A0-1DAE-400C-B1A3-B387B65D30BF}" type="pres">
      <dgm:prSet presAssocID="{484FF153-978D-4E77-B82A-B680C3A220A8}"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t>
        <a:bodyPr/>
        <a:lstStyle/>
        <a:p>
          <a:endParaRPr lang="en-GB"/>
        </a:p>
      </dgm:t>
      <dgm:extLst>
        <a:ext uri="{E40237B7-FDA0-4F09-8148-C483321AD2D9}">
          <dgm14:cNvPr xmlns:dgm14="http://schemas.microsoft.com/office/drawing/2010/diagram" id="0" name="" descr="Light Bulb and Gear"/>
        </a:ext>
      </dgm:extLst>
    </dgm:pt>
    <dgm:pt modelId="{B9FCD73E-3087-4AB6-A3F7-A03EE41E4D11}" type="pres">
      <dgm:prSet presAssocID="{484FF153-978D-4E77-B82A-B680C3A220A8}" presName="spaceRect" presStyleCnt="0"/>
      <dgm:spPr/>
    </dgm:pt>
    <dgm:pt modelId="{22E6C1D2-1E30-4DA5-A09F-750CC614E8A1}" type="pres">
      <dgm:prSet presAssocID="{484FF153-978D-4E77-B82A-B680C3A220A8}" presName="parTx" presStyleLbl="revTx" presStyleIdx="0" presStyleCnt="2">
        <dgm:presLayoutVars>
          <dgm:chMax val="0"/>
          <dgm:chPref val="0"/>
        </dgm:presLayoutVars>
      </dgm:prSet>
      <dgm:spPr/>
      <dgm:t>
        <a:bodyPr/>
        <a:lstStyle/>
        <a:p>
          <a:endParaRPr lang="en-IN"/>
        </a:p>
      </dgm:t>
    </dgm:pt>
    <dgm:pt modelId="{C02A8C2D-0F13-4FCF-892D-DD15AACD088C}" type="pres">
      <dgm:prSet presAssocID="{2E50A293-81D3-4403-BB7A-A697AF04CC27}" presName="sibTrans" presStyleCnt="0"/>
      <dgm:spPr/>
    </dgm:pt>
    <dgm:pt modelId="{FF3257BF-9A39-449A-AFF9-9F6E0F6D4431}" type="pres">
      <dgm:prSet presAssocID="{BF17C3EE-514B-4895-B8E4-77DDEFE813F5}" presName="compNode" presStyleCnt="0"/>
      <dgm:spPr/>
    </dgm:pt>
    <dgm:pt modelId="{7B5BB2F9-E933-4CC1-BFA4-6D382F2BDF88}" type="pres">
      <dgm:prSet presAssocID="{BF17C3EE-514B-4895-B8E4-77DDEFE813F5}" presName="bgRect" presStyleLbl="bgShp" presStyleIdx="1" presStyleCnt="2"/>
      <dgm:spPr/>
    </dgm:pt>
    <dgm:pt modelId="{233EFBAA-0E47-4AF0-A5E2-BB21D06F47A8}" type="pres">
      <dgm:prSet presAssocID="{BF17C3EE-514B-4895-B8E4-77DDEFE813F5}"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t>
        <a:bodyPr/>
        <a:lstStyle/>
        <a:p>
          <a:endParaRPr lang="en-GB"/>
        </a:p>
      </dgm:t>
      <dgm:extLst>
        <a:ext uri="{E40237B7-FDA0-4F09-8148-C483321AD2D9}">
          <dgm14:cNvPr xmlns:dgm14="http://schemas.microsoft.com/office/drawing/2010/diagram" id="0" name="" descr="Handshake"/>
        </a:ext>
      </dgm:extLst>
    </dgm:pt>
    <dgm:pt modelId="{D1D8331B-00CA-4259-AB89-F9599DF77C7C}" type="pres">
      <dgm:prSet presAssocID="{BF17C3EE-514B-4895-B8E4-77DDEFE813F5}" presName="spaceRect" presStyleCnt="0"/>
      <dgm:spPr/>
    </dgm:pt>
    <dgm:pt modelId="{A6EC70D0-CD39-4674-9C33-6CE0F841087E}" type="pres">
      <dgm:prSet presAssocID="{BF17C3EE-514B-4895-B8E4-77DDEFE813F5}" presName="parTx" presStyleLbl="revTx" presStyleIdx="1" presStyleCnt="2">
        <dgm:presLayoutVars>
          <dgm:chMax val="0"/>
          <dgm:chPref val="0"/>
        </dgm:presLayoutVars>
      </dgm:prSet>
      <dgm:spPr/>
      <dgm:t>
        <a:bodyPr/>
        <a:lstStyle/>
        <a:p>
          <a:endParaRPr lang="en-IN"/>
        </a:p>
      </dgm:t>
    </dgm:pt>
  </dgm:ptLst>
  <dgm:cxnLst>
    <dgm:cxn modelId="{E7947835-313B-4C21-BE11-B14AB40C012F}" type="presOf" srcId="{BF17C3EE-514B-4895-B8E4-77DDEFE813F5}" destId="{A6EC70D0-CD39-4674-9C33-6CE0F841087E}" srcOrd="0" destOrd="0" presId="urn:microsoft.com/office/officeart/2018/2/layout/IconVerticalSolidList"/>
    <dgm:cxn modelId="{1D743D6C-A321-4AAC-A7EA-A2DA0D5F552C}" type="presOf" srcId="{D7A4AC3D-B50A-4ED8-937C-7F4BAD796F85}" destId="{B406EFB2-C364-4051-8FD7-ED8D4A3DF089}" srcOrd="0" destOrd="0" presId="urn:microsoft.com/office/officeart/2018/2/layout/IconVerticalSolidList"/>
    <dgm:cxn modelId="{179A40C1-F07D-4C53-85AF-0906C63933FB}" srcId="{D7A4AC3D-B50A-4ED8-937C-7F4BAD796F85}" destId="{484FF153-978D-4E77-B82A-B680C3A220A8}" srcOrd="0" destOrd="0" parTransId="{C6EF6CE2-220D-49F9-AC0B-FC2779F8898E}" sibTransId="{2E50A293-81D3-4403-BB7A-A697AF04CC27}"/>
    <dgm:cxn modelId="{EEEF6530-97C4-4788-8C3F-F67477AD0EC8}" srcId="{D7A4AC3D-B50A-4ED8-937C-7F4BAD796F85}" destId="{BF17C3EE-514B-4895-B8E4-77DDEFE813F5}" srcOrd="1" destOrd="0" parTransId="{6A517818-4EEE-4C8A-AEA5-C116335108C6}" sibTransId="{B5E5AA66-78E0-461C-A1D3-4B11997A17D8}"/>
    <dgm:cxn modelId="{61D96351-58B3-4358-BF6F-574824608764}" type="presOf" srcId="{484FF153-978D-4E77-B82A-B680C3A220A8}" destId="{22E6C1D2-1E30-4DA5-A09F-750CC614E8A1}" srcOrd="0" destOrd="0" presId="urn:microsoft.com/office/officeart/2018/2/layout/IconVerticalSolidList"/>
    <dgm:cxn modelId="{200CBE75-0186-4CE8-A83A-77EE42A58D78}" type="presParOf" srcId="{B406EFB2-C364-4051-8FD7-ED8D4A3DF089}" destId="{C8710324-A892-422A-B99E-4D50A07BD852}" srcOrd="0" destOrd="0" presId="urn:microsoft.com/office/officeart/2018/2/layout/IconVerticalSolidList"/>
    <dgm:cxn modelId="{9C500B27-C109-43A0-8A06-F8784FE02FA1}" type="presParOf" srcId="{C8710324-A892-422A-B99E-4D50A07BD852}" destId="{5E145D9D-61CE-4E21-8416-3D26B1280958}" srcOrd="0" destOrd="0" presId="urn:microsoft.com/office/officeart/2018/2/layout/IconVerticalSolidList"/>
    <dgm:cxn modelId="{EFAE2F75-AC67-4504-97B4-8A2CDD9205A8}" type="presParOf" srcId="{C8710324-A892-422A-B99E-4D50A07BD852}" destId="{CA6045A0-1DAE-400C-B1A3-B387B65D30BF}" srcOrd="1" destOrd="0" presId="urn:microsoft.com/office/officeart/2018/2/layout/IconVerticalSolidList"/>
    <dgm:cxn modelId="{B5A53E00-BC40-454B-9BD7-A350F6379215}" type="presParOf" srcId="{C8710324-A892-422A-B99E-4D50A07BD852}" destId="{B9FCD73E-3087-4AB6-A3F7-A03EE41E4D11}" srcOrd="2" destOrd="0" presId="urn:microsoft.com/office/officeart/2018/2/layout/IconVerticalSolidList"/>
    <dgm:cxn modelId="{6115D611-2D69-43FC-94D1-92395156131B}" type="presParOf" srcId="{C8710324-A892-422A-B99E-4D50A07BD852}" destId="{22E6C1D2-1E30-4DA5-A09F-750CC614E8A1}" srcOrd="3" destOrd="0" presId="urn:microsoft.com/office/officeart/2018/2/layout/IconVerticalSolidList"/>
    <dgm:cxn modelId="{DFEFA3D8-44CA-4BBB-AAAB-5B374EE3DD8E}" type="presParOf" srcId="{B406EFB2-C364-4051-8FD7-ED8D4A3DF089}" destId="{C02A8C2D-0F13-4FCF-892D-DD15AACD088C}" srcOrd="1" destOrd="0" presId="urn:microsoft.com/office/officeart/2018/2/layout/IconVerticalSolidList"/>
    <dgm:cxn modelId="{FD70567A-F741-4F56-B2D0-E573F4723FEC}" type="presParOf" srcId="{B406EFB2-C364-4051-8FD7-ED8D4A3DF089}" destId="{FF3257BF-9A39-449A-AFF9-9F6E0F6D4431}" srcOrd="2" destOrd="0" presId="urn:microsoft.com/office/officeart/2018/2/layout/IconVerticalSolidList"/>
    <dgm:cxn modelId="{A9FF8BF3-8815-4F30-8003-FF5653EDF25B}" type="presParOf" srcId="{FF3257BF-9A39-449A-AFF9-9F6E0F6D4431}" destId="{7B5BB2F9-E933-4CC1-BFA4-6D382F2BDF88}" srcOrd="0" destOrd="0" presId="urn:microsoft.com/office/officeart/2018/2/layout/IconVerticalSolidList"/>
    <dgm:cxn modelId="{A4EF82CD-17D1-49E6-953E-94AEF913BEA4}" type="presParOf" srcId="{FF3257BF-9A39-449A-AFF9-9F6E0F6D4431}" destId="{233EFBAA-0E47-4AF0-A5E2-BB21D06F47A8}" srcOrd="1" destOrd="0" presId="urn:microsoft.com/office/officeart/2018/2/layout/IconVerticalSolidList"/>
    <dgm:cxn modelId="{C76644BA-6FC2-4AD9-886F-AA28B6262464}" type="presParOf" srcId="{FF3257BF-9A39-449A-AFF9-9F6E0F6D4431}" destId="{D1D8331B-00CA-4259-AB89-F9599DF77C7C}" srcOrd="2" destOrd="0" presId="urn:microsoft.com/office/officeart/2018/2/layout/IconVerticalSolidList"/>
    <dgm:cxn modelId="{19A58631-1D5A-4180-A082-DF1AA8E101DD}" type="presParOf" srcId="{FF3257BF-9A39-449A-AFF9-9F6E0F6D4431}" destId="{A6EC70D0-CD39-4674-9C33-6CE0F841087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33F3CD-77C4-48C4-93E3-959ECDD34367}">
      <dsp:nvSpPr>
        <dsp:cNvPr id="0" name=""/>
        <dsp:cNvSpPr/>
      </dsp:nvSpPr>
      <dsp:spPr>
        <a:xfrm>
          <a:off x="0" y="288116"/>
          <a:ext cx="5111749" cy="171288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a:t>Germany is one of the largest economies in the world and the country has a big cultural history with lots of scientific development.</a:t>
          </a:r>
        </a:p>
      </dsp:txBody>
      <dsp:txXfrm>
        <a:off x="83616" y="371732"/>
        <a:ext cx="4944517" cy="1545648"/>
      </dsp:txXfrm>
    </dsp:sp>
    <dsp:sp modelId="{2A432D66-21A5-4433-A6A2-86B1B08F5159}">
      <dsp:nvSpPr>
        <dsp:cNvPr id="0" name=""/>
        <dsp:cNvSpPr/>
      </dsp:nvSpPr>
      <dsp:spPr>
        <a:xfrm>
          <a:off x="0" y="2070116"/>
          <a:ext cx="5111749" cy="171288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a:t>This country has faced lots of problems like Second World War or Cold War when the economy of the country was totally destroyed.</a:t>
          </a:r>
        </a:p>
      </dsp:txBody>
      <dsp:txXfrm>
        <a:off x="83616" y="2153732"/>
        <a:ext cx="4944517" cy="1545648"/>
      </dsp:txXfrm>
    </dsp:sp>
    <dsp:sp modelId="{DF793467-1CF5-4F4C-A29E-8635CE9958A2}">
      <dsp:nvSpPr>
        <dsp:cNvPr id="0" name=""/>
        <dsp:cNvSpPr/>
      </dsp:nvSpPr>
      <dsp:spPr>
        <a:xfrm>
          <a:off x="0" y="3852116"/>
          <a:ext cx="5111749" cy="171288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a:t>The country has revived itself again through their outstanding progress in the scientific and management sectors</a:t>
          </a:r>
          <a:r>
            <a:rPr lang="en-IN" sz="2400" kern="1200"/>
            <a:t> (Pauliuk, And Heeren, 2021). </a:t>
          </a:r>
          <a:r>
            <a:rPr lang="en-US" sz="2400" kern="1200"/>
            <a:t> </a:t>
          </a:r>
        </a:p>
      </dsp:txBody>
      <dsp:txXfrm>
        <a:off x="83616" y="3935732"/>
        <a:ext cx="4944517" cy="15456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145D9D-61CE-4E21-8416-3D26B1280958}">
      <dsp:nvSpPr>
        <dsp:cNvPr id="0" name=""/>
        <dsp:cNvSpPr/>
      </dsp:nvSpPr>
      <dsp:spPr>
        <a:xfrm>
          <a:off x="0" y="758792"/>
          <a:ext cx="5111749" cy="1682539"/>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6045A0-1DAE-400C-B1A3-B387B65D30BF}">
      <dsp:nvSpPr>
        <dsp:cNvPr id="0" name=""/>
        <dsp:cNvSpPr/>
      </dsp:nvSpPr>
      <dsp:spPr>
        <a:xfrm>
          <a:off x="508968" y="1137363"/>
          <a:ext cx="925396" cy="92539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E6C1D2-1E30-4DA5-A09F-750CC614E8A1}">
      <dsp:nvSpPr>
        <dsp:cNvPr id="0" name=""/>
        <dsp:cNvSpPr/>
      </dsp:nvSpPr>
      <dsp:spPr>
        <a:xfrm>
          <a:off x="1943333" y="758792"/>
          <a:ext cx="3168416" cy="168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069" tIns="178069" rIns="178069" bIns="178069" numCol="1" spcCol="1270" anchor="ctr" anchorCtr="0">
          <a:noAutofit/>
        </a:bodyPr>
        <a:lstStyle/>
        <a:p>
          <a:pPr lvl="0" algn="l" defTabSz="622300">
            <a:lnSpc>
              <a:spcPct val="100000"/>
            </a:lnSpc>
            <a:spcBef>
              <a:spcPct val="0"/>
            </a:spcBef>
            <a:spcAft>
              <a:spcPct val="35000"/>
            </a:spcAft>
          </a:pPr>
          <a:r>
            <a:rPr lang="en-US" sz="1400" kern="1200"/>
            <a:t>According to the effective outcome theories, social configuration and a simulation among people can be the best solution to reduce the intercultural differences</a:t>
          </a:r>
          <a:r>
            <a:rPr lang="en-IN" sz="1400" kern="1200"/>
            <a:t> (Knolle, Ronan And Murray, 2021)</a:t>
          </a:r>
          <a:r>
            <a:rPr lang="en-US" sz="1400" kern="1200"/>
            <a:t>.</a:t>
          </a:r>
        </a:p>
      </dsp:txBody>
      <dsp:txXfrm>
        <a:off x="1943333" y="758792"/>
        <a:ext cx="3168416" cy="1682539"/>
      </dsp:txXfrm>
    </dsp:sp>
    <dsp:sp modelId="{7B5BB2F9-E933-4CC1-BFA4-6D382F2BDF88}">
      <dsp:nvSpPr>
        <dsp:cNvPr id="0" name=""/>
        <dsp:cNvSpPr/>
      </dsp:nvSpPr>
      <dsp:spPr>
        <a:xfrm>
          <a:off x="0" y="2837223"/>
          <a:ext cx="5111749" cy="1682539"/>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EFBAA-0E47-4AF0-A5E2-BB21D06F47A8}">
      <dsp:nvSpPr>
        <dsp:cNvPr id="0" name=""/>
        <dsp:cNvSpPr/>
      </dsp:nvSpPr>
      <dsp:spPr>
        <a:xfrm>
          <a:off x="508968" y="3215795"/>
          <a:ext cx="925396" cy="925396"/>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EC70D0-CD39-4674-9C33-6CE0F841087E}">
      <dsp:nvSpPr>
        <dsp:cNvPr id="0" name=""/>
        <dsp:cNvSpPr/>
      </dsp:nvSpPr>
      <dsp:spPr>
        <a:xfrm>
          <a:off x="1943333" y="2837223"/>
          <a:ext cx="3168416" cy="1682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069" tIns="178069" rIns="178069" bIns="178069" numCol="1" spcCol="1270" anchor="ctr" anchorCtr="0">
          <a:noAutofit/>
        </a:bodyPr>
        <a:lstStyle/>
        <a:p>
          <a:pPr lvl="0" algn="l" defTabSz="622300">
            <a:lnSpc>
              <a:spcPct val="100000"/>
            </a:lnSpc>
            <a:spcBef>
              <a:spcPct val="0"/>
            </a:spcBef>
            <a:spcAft>
              <a:spcPct val="35000"/>
            </a:spcAft>
          </a:pPr>
          <a:r>
            <a:rPr lang="en-US" sz="1400" kern="1200"/>
            <a:t>According to the theory of negotiation, a person can negotiate with their neighbours in the other countries true exchanging some gifts or other items.</a:t>
          </a:r>
        </a:p>
      </dsp:txBody>
      <dsp:txXfrm>
        <a:off x="1943333" y="2837223"/>
        <a:ext cx="3168416" cy="16825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9184659-BC83-4809-9A4D-0024433A2299}" type="datetimeFigureOut">
              <a:rPr lang="en-US" smtClean="0"/>
              <a:t>4/5/2024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F68436B-AD87-4C6C-9F6D-CB4A7FB9A256}" type="slidenum">
              <a:rPr lang="en-US" smtClean="0"/>
              <a:t>‹#›</a:t>
            </a:fld>
            <a:endParaRPr lang="en-US"/>
          </a:p>
        </p:txBody>
      </p:sp>
    </p:spTree>
    <p:extLst>
      <p:ext uri="{BB962C8B-B14F-4D97-AF65-F5344CB8AC3E}">
        <p14:creationId xmlns:p14="http://schemas.microsoft.com/office/powerpoint/2010/main" val="242435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spcBef>
                <a:spcPct val="20000"/>
              </a:spcBef>
              <a:defRPr/>
            </a:pPr>
            <a:r>
              <a:rPr lang="en-US" sz="1200" kern="1200" dirty="0">
                <a:solidFill>
                  <a:schemeClr val="tx1"/>
                </a:solidFill>
                <a:latin typeface="+mn-lt"/>
                <a:ea typeface="+mn-ea"/>
                <a:cs typeface="+mn-cs"/>
              </a:rPr>
              <a:t>In this presentation, the business expansion procedure of the UK's best company Tesco is taken. This is a UK-based retail company that has been serving the country for more than 100 years. The company is very well known in the UK and dash surrounding countries like Scotland Ireland or Canada. now the company has decided to capture the European Union market that has been lost from the UK business groups since 2020. The company has decided to expand their business in Germany to capture the market and make a strong presence in the EU economy. How this company can remove the cultural differences between Germany and the UK and make some successful steps for the further growth will be mentioned here.</a:t>
            </a:r>
            <a:r>
              <a:rPr lang="en-US" dirty="0"/>
              <a:t> • As per the modern business concept, and the latest reports it is found that the Employment Opportunities in Germany hello fluid business prospects have been very high in the last few years, especially after the COVID pandemic. Besides that Germany is also an important member of the European Union which was disconnected from the UK in 2020. So, Tesco has decided to capture the EU market again through Germany and also take the opportunities of the business facility and manpower facility of Germany. Here in this presentation the intercultural differences between the UK and Germany will be highlighted and some recommendations will be given so that the management of Tesco can take the necessary steps.</a:t>
            </a:r>
            <a:endParaRPr lang="en-US" dirty="0">
              <a:ea typeface="Calibri"/>
              <a:cs typeface="Calibri"/>
            </a:endParaRPr>
          </a:p>
          <a:p>
            <a:endParaRPr lang="en-US" dirty="0"/>
          </a:p>
        </p:txBody>
      </p:sp>
      <p:sp>
        <p:nvSpPr>
          <p:cNvPr id="4" name="Slide Number Placeholder 3"/>
          <p:cNvSpPr>
            <a:spLocks noGrp="1"/>
          </p:cNvSpPr>
          <p:nvPr>
            <p:ph type="sldNum" sz="quarter" idx="10"/>
          </p:nvPr>
        </p:nvSpPr>
        <p:spPr/>
        <p:txBody>
          <a:bodyPr/>
          <a:lstStyle/>
          <a:p>
            <a:fld id="{6F68436B-AD87-4C6C-9F6D-CB4A7FB9A256}" type="slidenum">
              <a:rPr lang="en-US" smtClean="0"/>
              <a:t>3</a:t>
            </a:fld>
            <a:endParaRPr lang="en-US"/>
          </a:p>
        </p:txBody>
      </p:sp>
    </p:spTree>
    <p:extLst>
      <p:ext uri="{BB962C8B-B14F-4D97-AF65-F5344CB8AC3E}">
        <p14:creationId xmlns:p14="http://schemas.microsoft.com/office/powerpoint/2010/main" val="40024759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kern="1200" dirty="0"/>
              <a:t>Tesco </a:t>
            </a:r>
            <a:r>
              <a:rPr lang="en-US" dirty="0"/>
              <a:t>plc is a multinational groceries and general equipment retailer based in the UK. The headquarters of this organization is in Welwyn Garden City, England and it is the 3rd largest detailer organization in the world based on the gross earning.  Tesco </a:t>
            </a:r>
            <a:r>
              <a:rPr lang="en-US" sz="1200" kern="1200" dirty="0">
                <a:solidFill>
                  <a:schemeClr val="tx1"/>
                </a:solidFill>
                <a:latin typeface="+mn-lt"/>
                <a:ea typeface="+mn-ea"/>
                <a:cs typeface="+mn-cs"/>
              </a:rPr>
              <a:t>is a UK best Martins grocery general supplier store that has headquarters in London. It is the 3rd largest retail seller in the world based on its gross earnings. The company was founded in 1919 by Jack Cohen and they have branches in chase Republic huma </a:t>
            </a:r>
            <a:r>
              <a:rPr lang="en-US" sz="1200" kern="1200" dirty="0" err="1">
                <a:solidFill>
                  <a:schemeClr val="tx1"/>
                </a:solidFill>
                <a:latin typeface="+mn-lt"/>
                <a:ea typeface="+mn-ea"/>
                <a:cs typeface="+mn-cs"/>
              </a:rPr>
              <a:t>slovakia</a:t>
            </a:r>
            <a:r>
              <a:rPr lang="en-US" sz="1200" kern="1200" dirty="0">
                <a:solidFill>
                  <a:schemeClr val="tx1"/>
                </a:solidFill>
                <a:latin typeface="+mn-lt"/>
                <a:ea typeface="+mn-ea"/>
                <a:cs typeface="+mn-cs"/>
              </a:rPr>
              <a:t> and Hungary. The company has owned many other organizations in the UK like </a:t>
            </a:r>
            <a:r>
              <a:rPr lang="en-US" sz="1200" kern="1200" dirty="0" err="1">
                <a:solidFill>
                  <a:schemeClr val="tx1"/>
                </a:solidFill>
                <a:latin typeface="+mn-lt"/>
                <a:ea typeface="+mn-ea"/>
                <a:cs typeface="+mn-cs"/>
              </a:rPr>
              <a:t>bukhar</a:t>
            </a:r>
            <a:r>
              <a:rPr lang="en-US" sz="1200" kern="1200" dirty="0">
                <a:solidFill>
                  <a:schemeClr val="tx1"/>
                </a:solidFill>
                <a:latin typeface="+mn-lt"/>
                <a:ea typeface="+mn-ea"/>
                <a:cs typeface="+mn-cs"/>
              </a:rPr>
              <a:t> group and some others. </a:t>
            </a:r>
            <a:r>
              <a:rPr lang="en-US" dirty="0"/>
              <a:t>The company was founded in 1919 by Jack Cohen and currently the organization has their branches in Ireland, </a:t>
            </a:r>
            <a:r>
              <a:rPr lang="en-US" dirty="0" err="1"/>
              <a:t>Cheze</a:t>
            </a:r>
            <a:r>
              <a:rPr lang="en-US" dirty="0"/>
              <a:t> Republic, Hungary and Slovakia besides the United Kingdom. </a:t>
            </a:r>
            <a:r>
              <a:rPr lang="en-US" sz="1200" kern="1200" dirty="0">
                <a:solidFill>
                  <a:schemeClr val="tx1"/>
                </a:solidFill>
                <a:latin typeface="+mn-lt"/>
                <a:ea typeface="+mn-ea"/>
                <a:cs typeface="+mn-cs"/>
              </a:rPr>
              <a:t>But after the decision of </a:t>
            </a:r>
            <a:r>
              <a:rPr lang="en-US" sz="1200" kern="1200" dirty="0" err="1">
                <a:solidFill>
                  <a:schemeClr val="tx1"/>
                </a:solidFill>
                <a:latin typeface="+mn-lt"/>
                <a:ea typeface="+mn-ea"/>
                <a:cs typeface="+mn-cs"/>
              </a:rPr>
              <a:t>eu</a:t>
            </a:r>
            <a:r>
              <a:rPr lang="en-US" sz="1200" kern="1200" dirty="0">
                <a:solidFill>
                  <a:schemeClr val="tx1"/>
                </a:solidFill>
                <a:latin typeface="+mn-lt"/>
                <a:ea typeface="+mn-ea"/>
                <a:cs typeface="+mn-cs"/>
              </a:rPr>
              <a:t> exit or Brexit, the company has faced several lost. Slowly the company again started to flourish and now they have decided to expand their business in Germany to capture the European Union market again.</a:t>
            </a:r>
            <a:endParaRPr lang="en-US">
              <a:ea typeface="Calibri"/>
              <a:cs typeface="Calibri"/>
            </a:endParaRPr>
          </a:p>
          <a:p>
            <a:endParaRPr lang="en-US" dirty="0"/>
          </a:p>
        </p:txBody>
      </p:sp>
      <p:sp>
        <p:nvSpPr>
          <p:cNvPr id="4" name="Slide Number Placeholder 3"/>
          <p:cNvSpPr>
            <a:spLocks noGrp="1"/>
          </p:cNvSpPr>
          <p:nvPr>
            <p:ph type="sldNum" sz="quarter" idx="10"/>
          </p:nvPr>
        </p:nvSpPr>
        <p:spPr/>
        <p:txBody>
          <a:bodyPr/>
          <a:lstStyle/>
          <a:p>
            <a:fld id="{6F68436B-AD87-4C6C-9F6D-CB4A7FB9A256}" type="slidenum">
              <a:rPr lang="en-US" smtClean="0"/>
              <a:t>4</a:t>
            </a:fld>
            <a:endParaRPr lang="en-US"/>
          </a:p>
        </p:txBody>
      </p:sp>
    </p:spTree>
    <p:extLst>
      <p:ext uri="{BB962C8B-B14F-4D97-AF65-F5344CB8AC3E}">
        <p14:creationId xmlns:p14="http://schemas.microsoft.com/office/powerpoint/2010/main" val="37125037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sz="1200" kern="1200" dirty="0">
                <a:solidFill>
                  <a:schemeClr val="tx1"/>
                </a:solidFill>
                <a:latin typeface="+mn-lt"/>
                <a:ea typeface="+mn-ea"/>
                <a:cs typeface="+mn-cs"/>
              </a:rPr>
              <a:t>Business prospects in Germany are very progressive and futuristic in comparison to the other countries in the modern era. This country has developed its research and marketing sector in a different way through which businesses become more easy. The study and other facilities in this country are comparatively higher qualities and each year this country generates a group of well-educated end smart manpower that is a big asset for any organization. Beside that the foreign trade policy of this country is quite business friendly and they also follow the rules and regulations of European Union. Search facilities make these companies or countries a big business hub for the future. The most prospective business sector in Germany are travel and tourism, retail sector, it management real estate business and digital marketing.</a:t>
            </a:r>
            <a:r>
              <a:rPr lang="en-US" dirty="0"/>
              <a:t> In the modern era, Germany is a very good place for business expansion. The county provides </a:t>
            </a:r>
            <a:r>
              <a:rPr lang="en-US" dirty="0" err="1"/>
              <a:t>haan</a:t>
            </a:r>
            <a:r>
              <a:rPr lang="en-US" dirty="0"/>
              <a:t> huge wealth of successful business prospects in several industries. The most prospective parts of business in Germany or- digital marketing, travel and tourism, retail sector, management and real estate business</a:t>
            </a:r>
            <a:r>
              <a:rPr lang="en-IN" dirty="0"/>
              <a:t> (</a:t>
            </a:r>
            <a:r>
              <a:rPr lang="en-IN" dirty="0" err="1"/>
              <a:t>Chenn</a:t>
            </a:r>
            <a:r>
              <a:rPr lang="en-IN" dirty="0"/>
              <a:t>, 2022)</a:t>
            </a:r>
            <a:r>
              <a:rPr lang="en-US" dirty="0"/>
              <a:t>.  Most of the large organizations like Amazon or Google are setting up their central hub in this country. So, the expansion of the retail business in Germany can become a prospective and successful state for Tesco also.</a:t>
            </a:r>
            <a:endParaRPr lang="en-US">
              <a:ea typeface="Calibri"/>
              <a:cs typeface="Calibri"/>
            </a:endParaRPr>
          </a:p>
        </p:txBody>
      </p:sp>
      <p:sp>
        <p:nvSpPr>
          <p:cNvPr id="4" name="Slide Number Placeholder 3"/>
          <p:cNvSpPr>
            <a:spLocks noGrp="1"/>
          </p:cNvSpPr>
          <p:nvPr>
            <p:ph type="sldNum" sz="quarter" idx="10"/>
          </p:nvPr>
        </p:nvSpPr>
        <p:spPr/>
        <p:txBody>
          <a:bodyPr/>
          <a:lstStyle/>
          <a:p>
            <a:fld id="{6F68436B-AD87-4C6C-9F6D-CB4A7FB9A256}" type="slidenum">
              <a:rPr lang="en-US" smtClean="0"/>
              <a:t>5</a:t>
            </a:fld>
            <a:endParaRPr lang="en-US"/>
          </a:p>
        </p:txBody>
      </p:sp>
    </p:spTree>
    <p:extLst>
      <p:ext uri="{BB962C8B-B14F-4D97-AF65-F5344CB8AC3E}">
        <p14:creationId xmlns:p14="http://schemas.microsoft.com/office/powerpoint/2010/main" val="29408419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sz="1200" kern="1200" dirty="0">
                <a:solidFill>
                  <a:schemeClr val="tx1"/>
                </a:solidFill>
                <a:latin typeface="+mn-lt"/>
                <a:ea typeface="+mn-ea"/>
                <a:cs typeface="+mn-cs"/>
              </a:rPr>
              <a:t>The German people are combined of several religious and cultural beliefs. In the initial stage, the Germans are a mixture of Jews and Catholic Christians. The amalgamation of those 2 different cultures make a huge diversity in the country. Germans are known for their punctuality and their dedication to their work. So the organizations always give preference to have a German employee then others.</a:t>
            </a:r>
            <a:r>
              <a:rPr lang="en-US" dirty="0"/>
              <a:t>  Germany is a country with big cultural diversity. The history of this country is very old and many people from different religions and cultures and become the members of this country over the years.  So it can be said that Germany is a country with big cultural diversity. The systematic way of living and punctuality are the main characteristics Of Germans</a:t>
            </a:r>
            <a:r>
              <a:rPr lang="en-IN" dirty="0"/>
              <a:t> (Abbas </a:t>
            </a:r>
            <a:r>
              <a:rPr lang="en-IN" i="1" dirty="0"/>
              <a:t>et al.</a:t>
            </a:r>
            <a:r>
              <a:rPr lang="en-IN" dirty="0"/>
              <a:t>, 2021)</a:t>
            </a:r>
            <a:r>
              <a:rPr lang="en-US" dirty="0"/>
              <a:t>.</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10"/>
          </p:nvPr>
        </p:nvSpPr>
        <p:spPr/>
        <p:txBody>
          <a:bodyPr/>
          <a:lstStyle/>
          <a:p>
            <a:fld id="{6F68436B-AD87-4C6C-9F6D-CB4A7FB9A256}" type="slidenum">
              <a:rPr lang="en-US" smtClean="0"/>
              <a:t>6</a:t>
            </a:fld>
            <a:endParaRPr lang="en-US"/>
          </a:p>
        </p:txBody>
      </p:sp>
    </p:spTree>
    <p:extLst>
      <p:ext uri="{BB962C8B-B14F-4D97-AF65-F5344CB8AC3E}">
        <p14:creationId xmlns:p14="http://schemas.microsoft.com/office/powerpoint/2010/main" val="2632667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dirty="0"/>
              <a:t>Nature of common people – some researchers studied that the British are more polite in nature whereas Germans are more straightforward and rude. Germans are on the work life balance of their employees. Germany always gives special value to the lesser time and vacation for their employees. But in the UK such facilities are comparatively lower and people have to take some extra responsibility and work hard to maintain the job and customer demand</a:t>
            </a:r>
            <a:r>
              <a:rPr lang="en-IN" dirty="0"/>
              <a:t> (Borras </a:t>
            </a:r>
            <a:r>
              <a:rPr lang="en-IN" i="1" dirty="0"/>
              <a:t>et al.</a:t>
            </a:r>
            <a:r>
              <a:rPr lang="en-IN" dirty="0"/>
              <a:t> 2021)</a:t>
            </a:r>
            <a:r>
              <a:rPr lang="en-US" dirty="0"/>
              <a:t>. </a:t>
            </a:r>
            <a:r>
              <a:rPr lang="en-US" sz="1200" kern="1200" dirty="0">
                <a:solidFill>
                  <a:schemeClr val="tx1"/>
                </a:solidFill>
                <a:latin typeface="+mn-lt"/>
                <a:ea typeface="+mn-ea"/>
                <a:cs typeface="+mn-cs"/>
              </a:rPr>
              <a:t>There are a lot of cultural differences that have been identified between the UK and Germany. The most prominent difference is the linguistic barrier. Germans are not fluent in speaking English like British. Besides that Germans are known for their punctuality direct minded nature where’s British are comparatively polite and understanding in the matter of communication.</a:t>
            </a:r>
            <a:endParaRPr lang="en-US" dirty="0">
              <a:ea typeface="+mn-ea"/>
              <a:cs typeface="+mn-cs"/>
            </a:endParaRPr>
          </a:p>
          <a:p>
            <a:endParaRPr lang="en-US" dirty="0"/>
          </a:p>
        </p:txBody>
      </p:sp>
      <p:sp>
        <p:nvSpPr>
          <p:cNvPr id="4" name="Slide Number Placeholder 3"/>
          <p:cNvSpPr>
            <a:spLocks noGrp="1"/>
          </p:cNvSpPr>
          <p:nvPr>
            <p:ph type="sldNum" sz="quarter" idx="10"/>
          </p:nvPr>
        </p:nvSpPr>
        <p:spPr/>
        <p:txBody>
          <a:bodyPr/>
          <a:lstStyle/>
          <a:p>
            <a:fld id="{6F68436B-AD87-4C6C-9F6D-CB4A7FB9A256}" type="slidenum">
              <a:rPr lang="en-US" smtClean="0"/>
              <a:t>7</a:t>
            </a:fld>
            <a:endParaRPr lang="en-US"/>
          </a:p>
        </p:txBody>
      </p:sp>
    </p:spTree>
    <p:extLst>
      <p:ext uri="{BB962C8B-B14F-4D97-AF65-F5344CB8AC3E}">
        <p14:creationId xmlns:p14="http://schemas.microsoft.com/office/powerpoint/2010/main" val="25477441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defRPr/>
            </a:pPr>
            <a:r>
              <a:rPr lang="en-US" dirty="0"/>
              <a:t> There are lots of theories proposed to distinguish intercultural differences and communications like accommodation or adoption theory of identity negotiation management theory effective outcome theories or communication network theories. </a:t>
            </a:r>
            <a:r>
              <a:rPr lang="en-US" sz="1200" kern="1200" dirty="0">
                <a:solidFill>
                  <a:schemeClr val="tx1"/>
                </a:solidFill>
                <a:latin typeface="+mn-lt"/>
                <a:ea typeface="+mn-ea"/>
                <a:cs typeface="+mn-cs"/>
              </a:rPr>
              <a:t>There are many theories have been proposed on the intercultural difference among countries like social negotiation theories, communication network theories or effective outcome theories.</a:t>
            </a:r>
            <a:r>
              <a:rPr lang="en-US" dirty="0"/>
              <a:t> </a:t>
            </a:r>
            <a:endParaRPr lang="en-US" dirty="0">
              <a:ea typeface="+mn-ea"/>
              <a:cs typeface="+mn-cs"/>
            </a:endParaRPr>
          </a:p>
          <a:p>
            <a:endParaRPr lang="en-US" dirty="0"/>
          </a:p>
        </p:txBody>
      </p:sp>
      <p:sp>
        <p:nvSpPr>
          <p:cNvPr id="4" name="Slide Number Placeholder 3"/>
          <p:cNvSpPr>
            <a:spLocks noGrp="1"/>
          </p:cNvSpPr>
          <p:nvPr>
            <p:ph type="sldNum" sz="quarter" idx="10"/>
          </p:nvPr>
        </p:nvSpPr>
        <p:spPr/>
        <p:txBody>
          <a:bodyPr/>
          <a:lstStyle/>
          <a:p>
            <a:fld id="{6F68436B-AD87-4C6C-9F6D-CB4A7FB9A256}" type="slidenum">
              <a:rPr lang="en-US" smtClean="0"/>
              <a:t>8</a:t>
            </a:fld>
            <a:endParaRPr lang="en-US"/>
          </a:p>
        </p:txBody>
      </p:sp>
    </p:spTree>
    <p:extLst>
      <p:ext uri="{BB962C8B-B14F-4D97-AF65-F5344CB8AC3E}">
        <p14:creationId xmlns:p14="http://schemas.microsoft.com/office/powerpoint/2010/main" val="3019427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It is the recommendation for the TESCO management to give some extra training to their existing employees and take some initiatives to win the intercultural barrier. </a:t>
            </a:r>
          </a:p>
          <a:p>
            <a:endParaRPr lang="en-US" dirty="0"/>
          </a:p>
        </p:txBody>
      </p:sp>
      <p:sp>
        <p:nvSpPr>
          <p:cNvPr id="4" name="Slide Number Placeholder 3"/>
          <p:cNvSpPr>
            <a:spLocks noGrp="1"/>
          </p:cNvSpPr>
          <p:nvPr>
            <p:ph type="sldNum" sz="quarter" idx="10"/>
          </p:nvPr>
        </p:nvSpPr>
        <p:spPr/>
        <p:txBody>
          <a:bodyPr/>
          <a:lstStyle/>
          <a:p>
            <a:fld id="{6F68436B-AD87-4C6C-9F6D-CB4A7FB9A256}" type="slidenum">
              <a:rPr lang="en-US" smtClean="0"/>
              <a:t>9</a:t>
            </a:fld>
            <a:endParaRPr lang="en-US"/>
          </a:p>
        </p:txBody>
      </p:sp>
    </p:spTree>
    <p:extLst>
      <p:ext uri="{BB962C8B-B14F-4D97-AF65-F5344CB8AC3E}">
        <p14:creationId xmlns:p14="http://schemas.microsoft.com/office/powerpoint/2010/main" val="27490524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This presentation is based on the Tesco business planning to Germany.  How the organization can overcome all the upcoming cultural issue and make a successful business there, was briefly described here. </a:t>
            </a:r>
            <a:endParaRPr lang="en-US" sz="1200" kern="1200">
              <a:solidFill>
                <a:schemeClr val="tx1"/>
              </a:solidFill>
              <a:latin typeface="+mn-lt"/>
              <a:ea typeface="+mn-ea"/>
              <a:cs typeface="+mn-cs"/>
            </a:endParaRPr>
          </a:p>
          <a:p>
            <a:endParaRPr lang="en-US"/>
          </a:p>
        </p:txBody>
      </p:sp>
      <p:sp>
        <p:nvSpPr>
          <p:cNvPr id="4" name="Slide Number Placeholder 3"/>
          <p:cNvSpPr>
            <a:spLocks noGrp="1"/>
          </p:cNvSpPr>
          <p:nvPr>
            <p:ph type="sldNum" sz="quarter" idx="10"/>
          </p:nvPr>
        </p:nvSpPr>
        <p:spPr/>
        <p:txBody>
          <a:bodyPr/>
          <a:lstStyle/>
          <a:p>
            <a:fld id="{6F68436B-AD87-4C6C-9F6D-CB4A7FB9A256}" type="slidenum">
              <a:rPr lang="en-US" smtClean="0"/>
              <a:t>10</a:t>
            </a:fld>
            <a:endParaRPr lang="en-US"/>
          </a:p>
        </p:txBody>
      </p:sp>
    </p:spTree>
    <p:extLst>
      <p:ext uri="{BB962C8B-B14F-4D97-AF65-F5344CB8AC3E}">
        <p14:creationId xmlns:p14="http://schemas.microsoft.com/office/powerpoint/2010/main" val="28165067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AC005AF-C18F-414C-9FC1-982AB8745C4C}"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7D167-0E22-4C7A-B2EE-07F20C330595}" type="slidenum">
              <a:rPr lang="en-US" smtClean="0"/>
              <a:t>‹#›</a:t>
            </a:fld>
            <a:endParaRPr lang="en-US"/>
          </a:p>
        </p:txBody>
      </p:sp>
    </p:spTree>
    <p:extLst>
      <p:ext uri="{BB962C8B-B14F-4D97-AF65-F5344CB8AC3E}">
        <p14:creationId xmlns:p14="http://schemas.microsoft.com/office/powerpoint/2010/main" val="3299778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AC005AF-C18F-414C-9FC1-982AB8745C4C}"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7D167-0E22-4C7A-B2EE-07F20C330595}" type="slidenum">
              <a:rPr lang="en-US" smtClean="0"/>
              <a:t>‹#›</a:t>
            </a:fld>
            <a:endParaRPr lang="en-US"/>
          </a:p>
        </p:txBody>
      </p:sp>
    </p:spTree>
    <p:extLst>
      <p:ext uri="{BB962C8B-B14F-4D97-AF65-F5344CB8AC3E}">
        <p14:creationId xmlns:p14="http://schemas.microsoft.com/office/powerpoint/2010/main" val="4174805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AC005AF-C18F-414C-9FC1-982AB8745C4C}"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7D167-0E22-4C7A-B2EE-07F20C330595}" type="slidenum">
              <a:rPr lang="en-US" smtClean="0"/>
              <a:t>‹#›</a:t>
            </a:fld>
            <a:endParaRPr lang="en-US"/>
          </a:p>
        </p:txBody>
      </p:sp>
    </p:spTree>
    <p:extLst>
      <p:ext uri="{BB962C8B-B14F-4D97-AF65-F5344CB8AC3E}">
        <p14:creationId xmlns:p14="http://schemas.microsoft.com/office/powerpoint/2010/main" val="4232171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AC005AF-C18F-414C-9FC1-982AB8745C4C}" type="datetimeFigureOut">
              <a:rPr lang="en-US" smtClean="0"/>
              <a:t>4/5/2024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B7D167-0E22-4C7A-B2EE-07F20C330595}" type="slidenum">
              <a:rPr lang="en-US" smtClean="0"/>
              <a:t>‹#›</a:t>
            </a:fld>
            <a:endParaRPr lang="en-US"/>
          </a:p>
        </p:txBody>
      </p:sp>
    </p:spTree>
    <p:extLst>
      <p:ext uri="{BB962C8B-B14F-4D97-AF65-F5344CB8AC3E}">
        <p14:creationId xmlns:p14="http://schemas.microsoft.com/office/powerpoint/2010/main" val="1908351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AC005AF-C18F-414C-9FC1-982AB8745C4C}" type="datetimeFigureOut">
              <a:rPr lang="en-US" smtClean="0"/>
              <a:t>4/5/2024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DB7D167-0E22-4C7A-B2EE-07F20C330595}" type="slidenum">
              <a:rPr lang="en-US" smtClean="0"/>
              <a:t>‹#›</a:t>
            </a:fld>
            <a:endParaRPr lang="en-US"/>
          </a:p>
        </p:txBody>
      </p:sp>
    </p:spTree>
    <p:extLst>
      <p:ext uri="{BB962C8B-B14F-4D97-AF65-F5344CB8AC3E}">
        <p14:creationId xmlns:p14="http://schemas.microsoft.com/office/powerpoint/2010/main" val="1965698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AC005AF-C18F-414C-9FC1-982AB8745C4C}" type="datetimeFigureOut">
              <a:rPr lang="en-US" smtClean="0"/>
              <a:t>4/5/2024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DB7D167-0E22-4C7A-B2EE-07F20C330595}" type="slidenum">
              <a:rPr lang="en-US" smtClean="0"/>
              <a:t>‹#›</a:t>
            </a:fld>
            <a:endParaRPr lang="en-US"/>
          </a:p>
        </p:txBody>
      </p:sp>
    </p:spTree>
    <p:extLst>
      <p:ext uri="{BB962C8B-B14F-4D97-AF65-F5344CB8AC3E}">
        <p14:creationId xmlns:p14="http://schemas.microsoft.com/office/powerpoint/2010/main" val="1027581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C005AF-C18F-414C-9FC1-982AB8745C4C}" type="datetimeFigureOut">
              <a:rPr lang="en-US" smtClean="0"/>
              <a:t>4/5/2024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DB7D167-0E22-4C7A-B2EE-07F20C330595}" type="slidenum">
              <a:rPr lang="en-US" smtClean="0"/>
              <a:t>‹#›</a:t>
            </a:fld>
            <a:endParaRPr lang="en-US"/>
          </a:p>
        </p:txBody>
      </p:sp>
    </p:spTree>
    <p:extLst>
      <p:ext uri="{BB962C8B-B14F-4D97-AF65-F5344CB8AC3E}">
        <p14:creationId xmlns:p14="http://schemas.microsoft.com/office/powerpoint/2010/main" val="106032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AC005AF-C18F-414C-9FC1-982AB8745C4C}" type="datetimeFigureOut">
              <a:rPr lang="en-US" smtClean="0"/>
              <a:t>4/5/2024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B7D167-0E22-4C7A-B2EE-07F20C330595}" type="slidenum">
              <a:rPr lang="en-US" smtClean="0"/>
              <a:t>‹#›</a:t>
            </a:fld>
            <a:endParaRPr lang="en-US"/>
          </a:p>
        </p:txBody>
      </p:sp>
    </p:spTree>
    <p:extLst>
      <p:ext uri="{BB962C8B-B14F-4D97-AF65-F5344CB8AC3E}">
        <p14:creationId xmlns:p14="http://schemas.microsoft.com/office/powerpoint/2010/main" val="1484895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AC005AF-C18F-414C-9FC1-982AB8745C4C}" type="datetimeFigureOut">
              <a:rPr lang="en-US" smtClean="0"/>
              <a:t>4/5/2024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DB7D167-0E22-4C7A-B2EE-07F20C330595}" type="slidenum">
              <a:rPr lang="en-US" smtClean="0"/>
              <a:t>‹#›</a:t>
            </a:fld>
            <a:endParaRPr lang="en-US"/>
          </a:p>
        </p:txBody>
      </p:sp>
    </p:spTree>
    <p:extLst>
      <p:ext uri="{BB962C8B-B14F-4D97-AF65-F5344CB8AC3E}">
        <p14:creationId xmlns:p14="http://schemas.microsoft.com/office/powerpoint/2010/main" val="3843453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AC005AF-C18F-414C-9FC1-982AB8745C4C}"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7D167-0E22-4C7A-B2EE-07F20C330595}" type="slidenum">
              <a:rPr lang="en-US" smtClean="0"/>
              <a:t>‹#›</a:t>
            </a:fld>
            <a:endParaRPr lang="en-US"/>
          </a:p>
        </p:txBody>
      </p:sp>
    </p:spTree>
    <p:extLst>
      <p:ext uri="{BB962C8B-B14F-4D97-AF65-F5344CB8AC3E}">
        <p14:creationId xmlns:p14="http://schemas.microsoft.com/office/powerpoint/2010/main" val="1071851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AC005AF-C18F-414C-9FC1-982AB8745C4C}" type="datetimeFigureOut">
              <a:rPr lang="en-US" smtClean="0"/>
              <a:t>4/5/2024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DB7D167-0E22-4C7A-B2EE-07F20C330595}" type="slidenum">
              <a:rPr lang="en-US" smtClean="0"/>
              <a:t>‹#›</a:t>
            </a:fld>
            <a:endParaRPr lang="en-US"/>
          </a:p>
        </p:txBody>
      </p:sp>
    </p:spTree>
    <p:extLst>
      <p:ext uri="{BB962C8B-B14F-4D97-AF65-F5344CB8AC3E}">
        <p14:creationId xmlns:p14="http://schemas.microsoft.com/office/powerpoint/2010/main" val="194050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C005AF-C18F-414C-9FC1-982AB8745C4C}" type="datetimeFigureOut">
              <a:rPr lang="en-US" smtClean="0"/>
              <a:t>4/5/2024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B7D167-0E22-4C7A-B2EE-07F20C330595}" type="slidenum">
              <a:rPr lang="en-US" smtClean="0"/>
              <a:t>‹#›</a:t>
            </a:fld>
            <a:endParaRPr lang="en-US"/>
          </a:p>
        </p:txBody>
      </p:sp>
    </p:spTree>
    <p:extLst>
      <p:ext uri="{BB962C8B-B14F-4D97-AF65-F5344CB8AC3E}">
        <p14:creationId xmlns:p14="http://schemas.microsoft.com/office/powerpoint/2010/main" val="429208249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28800" y="990600"/>
            <a:ext cx="5334000" cy="4539191"/>
          </a:xfrm>
          <a:prstGeom prst="rect">
            <a:avLst/>
          </a:prstGeom>
          <a:noFill/>
        </p:spPr>
        <p:txBody>
          <a:bodyPr wrap="square" rtlCol="0">
            <a:spAutoFit/>
          </a:bodyPr>
          <a:lstStyle/>
          <a:p>
            <a:pPr algn="ctr">
              <a:lnSpc>
                <a:spcPct val="150000"/>
              </a:lnSpc>
            </a:pPr>
            <a:r>
              <a:rPr lang="en-GB" sz="2800" dirty="0" smtClean="0">
                <a:latin typeface="Times New Roman" pitchFamily="18" charset="0"/>
                <a:cs typeface="Times New Roman" pitchFamily="18" charset="0"/>
              </a:rPr>
              <a:t>International Business Communications</a:t>
            </a:r>
          </a:p>
          <a:p>
            <a:pPr algn="ctr">
              <a:lnSpc>
                <a:spcPct val="150000"/>
              </a:lnSpc>
            </a:pPr>
            <a:r>
              <a:rPr lang="en-GB" sz="2800" dirty="0" smtClean="0">
                <a:latin typeface="Times New Roman" pitchFamily="18" charset="0"/>
                <a:cs typeface="Times New Roman" pitchFamily="18" charset="0"/>
              </a:rPr>
              <a:t>Assessment 2</a:t>
            </a:r>
          </a:p>
          <a:p>
            <a:pPr algn="ctr">
              <a:lnSpc>
                <a:spcPct val="150000"/>
              </a:lnSpc>
            </a:pPr>
            <a:r>
              <a:rPr lang="en-GB" sz="2800" dirty="0" smtClean="0">
                <a:latin typeface="Times New Roman" pitchFamily="18" charset="0"/>
                <a:cs typeface="Times New Roman" pitchFamily="18" charset="0"/>
              </a:rPr>
              <a:t>Module code LCBB6001</a:t>
            </a:r>
          </a:p>
          <a:p>
            <a:pPr algn="ctr">
              <a:lnSpc>
                <a:spcPct val="150000"/>
              </a:lnSpc>
            </a:pPr>
            <a:r>
              <a:rPr lang="en-GB" sz="2800" dirty="0" smtClean="0">
                <a:latin typeface="Times New Roman" pitchFamily="18" charset="0"/>
                <a:cs typeface="Times New Roman" pitchFamily="18" charset="0"/>
              </a:rPr>
              <a:t>Practical presentation</a:t>
            </a:r>
          </a:p>
          <a:p>
            <a:pPr algn="ctr">
              <a:lnSpc>
                <a:spcPct val="150000"/>
              </a:lnSpc>
            </a:pPr>
            <a:r>
              <a:rPr lang="en-GB" sz="2800" dirty="0" smtClean="0">
                <a:latin typeface="Times New Roman" pitchFamily="18" charset="0"/>
                <a:cs typeface="Times New Roman" pitchFamily="18" charset="0"/>
              </a:rPr>
              <a:t>Student Name: Georgiana </a:t>
            </a:r>
            <a:r>
              <a:rPr lang="en-GB" sz="2800" dirty="0" err="1" smtClean="0">
                <a:latin typeface="Times New Roman" pitchFamily="18" charset="0"/>
                <a:cs typeface="Times New Roman" pitchFamily="18" charset="0"/>
              </a:rPr>
              <a:t>Repciuc</a:t>
            </a:r>
            <a:endParaRPr lang="en-GB" sz="2800" dirty="0" smtClean="0">
              <a:latin typeface="Times New Roman" pitchFamily="18" charset="0"/>
              <a:cs typeface="Times New Roman" pitchFamily="18" charset="0"/>
            </a:endParaRPr>
          </a:p>
          <a:p>
            <a:pPr algn="ctr">
              <a:lnSpc>
                <a:spcPct val="150000"/>
              </a:lnSpc>
            </a:pPr>
            <a:r>
              <a:rPr lang="en-GB" sz="2800" dirty="0" smtClean="0">
                <a:latin typeface="Times New Roman" pitchFamily="18" charset="0"/>
                <a:cs typeface="Times New Roman" pitchFamily="18" charset="0"/>
              </a:rPr>
              <a:t>Student Number: 2123846</a:t>
            </a:r>
            <a:endParaRPr lang="en-GB" sz="2800" dirty="0">
              <a:latin typeface="Times New Roman" pitchFamily="18" charset="0"/>
              <a:cs typeface="Times New Roman" pitchFamily="18" charset="0"/>
            </a:endParaRPr>
          </a:p>
        </p:txBody>
      </p:sp>
    </p:spTree>
    <p:extLst>
      <p:ext uri="{BB962C8B-B14F-4D97-AF65-F5344CB8AC3E}">
        <p14:creationId xmlns:p14="http://schemas.microsoft.com/office/powerpoint/2010/main" val="1925536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51F77B6A-7F53-4B28-B73D-C8CC899AB2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044933" y="685680"/>
            <a:ext cx="3152492" cy="3596201"/>
          </a:xfrm>
        </p:spPr>
        <p:txBody>
          <a:bodyPr>
            <a:normAutofit/>
          </a:bodyPr>
          <a:lstStyle/>
          <a:p>
            <a:pPr algn="r"/>
            <a:r>
              <a:rPr lang="en-US" sz="4700" dirty="0">
                <a:solidFill>
                  <a:schemeClr val="bg1"/>
                </a:solidFill>
              </a:rPr>
              <a:t>Tesco &amp; Germany</a:t>
            </a:r>
          </a:p>
        </p:txBody>
      </p:sp>
      <p:sp>
        <p:nvSpPr>
          <p:cNvPr id="3" name="Subtitle 2"/>
          <p:cNvSpPr>
            <a:spLocks noGrp="1"/>
          </p:cNvSpPr>
          <p:nvPr>
            <p:ph type="subTitle" idx="1"/>
          </p:nvPr>
        </p:nvSpPr>
        <p:spPr>
          <a:xfrm>
            <a:off x="5044933" y="4373955"/>
            <a:ext cx="3152492" cy="1143291"/>
          </a:xfrm>
        </p:spPr>
        <p:txBody>
          <a:bodyPr>
            <a:normAutofit/>
          </a:bodyPr>
          <a:lstStyle/>
          <a:p>
            <a:pPr algn="r"/>
            <a:r>
              <a:rPr lang="en-US" sz="1700">
                <a:solidFill>
                  <a:schemeClr val="bg1"/>
                </a:solidFill>
              </a:rPr>
              <a:t>Business plan of Tesco in Germany</a:t>
            </a:r>
          </a:p>
        </p:txBody>
      </p:sp>
      <p:grpSp>
        <p:nvGrpSpPr>
          <p:cNvPr id="11" name="Group 10">
            <a:extLst>
              <a:ext uri="{FF2B5EF4-FFF2-40B4-BE49-F238E27FC236}">
                <a16:creationId xmlns:a16="http://schemas.microsoft.com/office/drawing/2014/main" xmlns="" id="{2515629F-0D83-4A44-A125-CD50FC660AB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131009" y="1361348"/>
            <a:ext cx="3625427" cy="4258176"/>
            <a:chOff x="1674895" y="1345036"/>
            <a:chExt cx="5428610" cy="4210939"/>
          </a:xfrm>
        </p:grpSpPr>
        <p:sp>
          <p:nvSpPr>
            <p:cNvPr id="12" name="Rectangle 11">
              <a:extLst>
                <a:ext uri="{FF2B5EF4-FFF2-40B4-BE49-F238E27FC236}">
                  <a16:creationId xmlns:a16="http://schemas.microsoft.com/office/drawing/2014/main" xmlns="" id="{81A5080B-EAC4-4530-815C-DE8DACA09D7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xmlns="" id="{14667345-04B5-4757-9CE0-969DC1DE5E2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Freeform: Shape 14">
            <a:extLst>
              <a:ext uri="{FF2B5EF4-FFF2-40B4-BE49-F238E27FC236}">
                <a16:creationId xmlns:a16="http://schemas.microsoft.com/office/drawing/2014/main" xmlns="" id="{F6E412EF-CF39-4C25-85B0-DB30B1B0A8C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580033"/>
            <a:ext cx="1396390"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xmlns="" id="{E8DA6235-17F2-4C9E-88C6-C5D38D8D3C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768"/>
            <a:ext cx="1396390"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9" name="Rectangle 18">
            <a:extLst>
              <a:ext uri="{FF2B5EF4-FFF2-40B4-BE49-F238E27FC236}">
                <a16:creationId xmlns:a16="http://schemas.microsoft.com/office/drawing/2014/main" xmlns="" id="{B55DEF71-1741-4489-8E77-46FC5BAA66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27120" y="1220741"/>
            <a:ext cx="3625426" cy="4258176"/>
          </a:xfrm>
          <a:prstGeom prst="rect">
            <a:avLst/>
          </a:prstGeom>
          <a:solidFill>
            <a:schemeClr val="tx1"/>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xmlns="" id="{82347B6D-A7CC-48EB-861F-917D0D61E3E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27120" y="1220741"/>
            <a:ext cx="3625426" cy="4258176"/>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xmlns="" id="{A7A0A46D-CC9B-4E32-870A-7BC2DF9401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82963" y="4357092"/>
            <a:ext cx="239955"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5" name="Oval 24">
            <a:extLst>
              <a:ext uri="{FF2B5EF4-FFF2-40B4-BE49-F238E27FC236}">
                <a16:creationId xmlns:a16="http://schemas.microsoft.com/office/drawing/2014/main" xmlns="" id="{9178722E-1BD0-427E-BAAE-4F206DAB58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82963" y="4357092"/>
            <a:ext cx="239955"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4" name="Picture 3" descr="A person walking in front of a store&#10;&#10;Description automatically generated">
            <a:extLst>
              <a:ext uri="{FF2B5EF4-FFF2-40B4-BE49-F238E27FC236}">
                <a16:creationId xmlns:a16="http://schemas.microsoft.com/office/drawing/2014/main" xmlns="" id="{320D6FA4-2AAB-1C4C-9A10-A50BC2453BA5}"/>
              </a:ext>
            </a:extLst>
          </p:cNvPr>
          <p:cNvPicPr>
            <a:picLocks noChangeAspect="1"/>
          </p:cNvPicPr>
          <p:nvPr/>
        </p:nvPicPr>
        <p:blipFill>
          <a:blip r:embed="rId2"/>
          <a:stretch>
            <a:fillRect/>
          </a:stretch>
        </p:blipFill>
        <p:spPr>
          <a:xfrm>
            <a:off x="1275016" y="2304247"/>
            <a:ext cx="3129634" cy="2091164"/>
          </a:xfrm>
          <a:prstGeom prst="rect">
            <a:avLst/>
          </a:prstGeom>
          <a:ln w="28575">
            <a:noFill/>
          </a:ln>
        </p:spPr>
      </p:pic>
      <p:sp>
        <p:nvSpPr>
          <p:cNvPr id="27" name="Graphic 212">
            <a:extLst>
              <a:ext uri="{FF2B5EF4-FFF2-40B4-BE49-F238E27FC236}">
                <a16:creationId xmlns:a16="http://schemas.microsoft.com/office/drawing/2014/main" xmlns="" id="{A753B935-E3DD-466D-BFAC-68E0BE02D0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908978" y="858936"/>
            <a:ext cx="520052"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DEA452"/>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9" name="Graphic 212">
            <a:extLst>
              <a:ext uri="{FF2B5EF4-FFF2-40B4-BE49-F238E27FC236}">
                <a16:creationId xmlns:a16="http://schemas.microsoft.com/office/drawing/2014/main" xmlns="" id="{FB034F26-4148-4B59-B493-14D7A9A8BA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908978" y="858936"/>
            <a:ext cx="520052"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DEA452">
              <a:alpha val="30000"/>
            </a:srgb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31" name="Graphic 185">
            <a:extLst>
              <a:ext uri="{FF2B5EF4-FFF2-40B4-BE49-F238E27FC236}">
                <a16:creationId xmlns:a16="http://schemas.microsoft.com/office/drawing/2014/main" xmlns="" id="{5E6BB5FD-DB7B-4BE3-BA45-1EF042115ED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7821453" y="5987064"/>
            <a:ext cx="790849" cy="469689"/>
            <a:chOff x="9841624" y="4115729"/>
            <a:chExt cx="602169" cy="268223"/>
          </a:xfrm>
          <a:solidFill>
            <a:schemeClr val="bg1"/>
          </a:solidFill>
        </p:grpSpPr>
        <p:sp>
          <p:nvSpPr>
            <p:cNvPr id="32" name="Freeform: Shape 31">
              <a:extLst>
                <a:ext uri="{FF2B5EF4-FFF2-40B4-BE49-F238E27FC236}">
                  <a16:creationId xmlns:a16="http://schemas.microsoft.com/office/drawing/2014/main" xmlns="" id="{9929FF76-4B3A-4294-BE6E-B507B22D1B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xmlns="" id="{253C18A4-10CC-4E91-A8A2-D5368972A13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xmlns="" id="{6356AC2F-73E0-44FD-B346-A209D274D3E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xmlns="" id="{95A85581-9712-414C-82D4-2FE96ACB2A2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xmlns="" id="{1B0828F2-35E7-4424-8082-6C258B676EF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9228552E-C8B1-4A80-8448-0787CE0FC7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xmlns="" id="{8C9CEEF4-5D03-9509-1A7D-9832B87D53F6}"/>
              </a:ext>
            </a:extLst>
          </p:cNvPr>
          <p:cNvPicPr>
            <a:picLocks noChangeAspect="1"/>
          </p:cNvPicPr>
          <p:nvPr/>
        </p:nvPicPr>
        <p:blipFill rotWithShape="1">
          <a:blip r:embed="rId3">
            <a:alphaModFix amt="35000"/>
          </a:blip>
          <a:srcRect l="22408" r="10926"/>
          <a:stretch/>
        </p:blipFill>
        <p:spPr>
          <a:xfrm>
            <a:off x="20" y="10"/>
            <a:ext cx="9143980" cy="6857990"/>
          </a:xfrm>
          <a:prstGeom prst="rect">
            <a:avLst/>
          </a:prstGeom>
        </p:spPr>
      </p:pic>
      <p:sp>
        <p:nvSpPr>
          <p:cNvPr id="4" name="Title 3"/>
          <p:cNvSpPr>
            <a:spLocks noGrp="1"/>
          </p:cNvSpPr>
          <p:nvPr>
            <p:ph type="title"/>
          </p:nvPr>
        </p:nvSpPr>
        <p:spPr>
          <a:xfrm>
            <a:off x="628650" y="365125"/>
            <a:ext cx="7886700" cy="1325563"/>
          </a:xfrm>
        </p:spPr>
        <p:txBody>
          <a:bodyPr vert="horz" lIns="91440" tIns="45720" rIns="91440" bIns="45720" rtlCol="0" anchor="ctr">
            <a:normAutofit/>
          </a:bodyPr>
          <a:lstStyle/>
          <a:p>
            <a:pPr>
              <a:lnSpc>
                <a:spcPct val="90000"/>
              </a:lnSpc>
            </a:pPr>
            <a:r>
              <a:rPr lang="en-US" sz="4400">
                <a:solidFill>
                  <a:srgbClr val="FFFFFF"/>
                </a:solidFill>
              </a:rPr>
              <a:t>Introduction</a:t>
            </a:r>
            <a:br>
              <a:rPr lang="en-US" sz="4400">
                <a:solidFill>
                  <a:srgbClr val="FFFFFF"/>
                </a:solidFill>
              </a:rPr>
            </a:br>
            <a:endParaRPr lang="en-US" sz="4400">
              <a:solidFill>
                <a:srgbClr val="FFFFFF"/>
              </a:solidFill>
            </a:endParaRPr>
          </a:p>
        </p:txBody>
      </p:sp>
      <p:sp>
        <p:nvSpPr>
          <p:cNvPr id="5" name="Content Placeholder 4"/>
          <p:cNvSpPr>
            <a:spLocks noGrp="1"/>
          </p:cNvSpPr>
          <p:nvPr>
            <p:ph idx="1"/>
          </p:nvPr>
        </p:nvSpPr>
        <p:spPr>
          <a:xfrm>
            <a:off x="628650" y="1825625"/>
            <a:ext cx="7886700" cy="4351338"/>
          </a:xfrm>
        </p:spPr>
        <p:txBody>
          <a:bodyPr vert="horz" lIns="91440" tIns="45720" rIns="91440" bIns="45720" rtlCol="0">
            <a:normAutofit/>
          </a:bodyPr>
          <a:lstStyle/>
          <a:p>
            <a:pPr indent="-228600">
              <a:lnSpc>
                <a:spcPct val="90000"/>
              </a:lnSpc>
            </a:pPr>
            <a:r>
              <a:rPr lang="en-US" sz="2500">
                <a:solidFill>
                  <a:srgbClr val="FFFFFF"/>
                </a:solidFill>
              </a:rPr>
              <a:t>Business concepts and business management in the modern economy have changed hence companies are interested in expanding their businesses in other countries.</a:t>
            </a:r>
          </a:p>
          <a:p>
            <a:pPr indent="-228600">
              <a:lnSpc>
                <a:spcPct val="90000"/>
              </a:lnSpc>
            </a:pPr>
            <a:r>
              <a:rPr lang="en-US" sz="2500">
                <a:solidFill>
                  <a:srgbClr val="FFFFFF"/>
                </a:solidFill>
              </a:rPr>
              <a:t>Most of the large companies in the developed economy like the USA or UK, are continuously trying to make a greater business enhancement in the other countries.</a:t>
            </a:r>
          </a:p>
          <a:p>
            <a:pPr indent="-228600">
              <a:lnSpc>
                <a:spcPct val="90000"/>
              </a:lnSpc>
            </a:pPr>
            <a:r>
              <a:rPr lang="en-US" sz="2500">
                <a:solidFill>
                  <a:srgbClr val="FFFFFF"/>
                </a:solidFill>
              </a:rPr>
              <a:t>Here the British retail organization Tesco is planning to develop their business in Germany. </a:t>
            </a:r>
          </a:p>
          <a:p>
            <a:pPr indent="-228600">
              <a:lnSpc>
                <a:spcPct val="90000"/>
              </a:lnSpc>
            </a:pPr>
            <a:r>
              <a:rPr lang="en-US" sz="2500">
                <a:solidFill>
                  <a:srgbClr val="FFFFFF"/>
                </a:solidFill>
              </a:rPr>
              <a:t>The company has already some branches in other countries like Ireland check Republic and many others.</a:t>
            </a:r>
          </a:p>
          <a:p>
            <a:pPr indent="-228600">
              <a:lnSpc>
                <a:spcPct val="90000"/>
              </a:lnSpc>
            </a:pPr>
            <a:endParaRPr lang="en-US" sz="2500">
              <a:solidFill>
                <a:srgbClr val="FFFFFF"/>
              </a:solidFill>
            </a:endParaRPr>
          </a:p>
          <a:p>
            <a:pPr indent="-228600">
              <a:lnSpc>
                <a:spcPct val="90000"/>
              </a:lnSpc>
            </a:pPr>
            <a:endParaRPr lang="en-US" sz="2500">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79BB35BC-D5C2-4C8B-A22A-A71E619191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4885341" y="365125"/>
            <a:ext cx="3630007" cy="1807305"/>
          </a:xfrm>
        </p:spPr>
        <p:txBody>
          <a:bodyPr vert="horz" lIns="91440" tIns="45720" rIns="91440" bIns="45720" rtlCol="0" anchor="ctr">
            <a:normAutofit/>
          </a:bodyPr>
          <a:lstStyle/>
          <a:p>
            <a:pPr>
              <a:lnSpc>
                <a:spcPct val="90000"/>
              </a:lnSpc>
            </a:pPr>
            <a:r>
              <a:rPr lang="en-US" sz="4400"/>
              <a:t>Tesco</a:t>
            </a:r>
            <a:br>
              <a:rPr lang="en-US" sz="4400"/>
            </a:br>
            <a:endParaRPr lang="en-US" sz="4400"/>
          </a:p>
        </p:txBody>
      </p:sp>
      <p:sp>
        <p:nvSpPr>
          <p:cNvPr id="5" name="Content Placeholder 4"/>
          <p:cNvSpPr>
            <a:spLocks noGrp="1"/>
          </p:cNvSpPr>
          <p:nvPr>
            <p:ph idx="1"/>
          </p:nvPr>
        </p:nvSpPr>
        <p:spPr>
          <a:xfrm>
            <a:off x="4811994" y="1343105"/>
            <a:ext cx="3947845" cy="5298392"/>
          </a:xfrm>
        </p:spPr>
        <p:txBody>
          <a:bodyPr vert="horz" lIns="91440" tIns="45720" rIns="91440" bIns="45720" rtlCol="0">
            <a:normAutofit fontScale="92500" lnSpcReduction="10000"/>
          </a:bodyPr>
          <a:lstStyle/>
          <a:p>
            <a:pPr indent="-228600">
              <a:lnSpc>
                <a:spcPct val="90000"/>
              </a:lnSpc>
            </a:pPr>
            <a:r>
              <a:rPr lang="en-US" sz="1800"/>
              <a:t>This company owns the market share of the grocery industry in the UK around 27 to 28% expert the latest report.</a:t>
            </a:r>
          </a:p>
          <a:p>
            <a:pPr indent="-228600">
              <a:lnSpc>
                <a:spcPct val="90000"/>
              </a:lnSpc>
            </a:pPr>
            <a:r>
              <a:rPr lang="en-US" sz="1800"/>
              <a:t>Listed company in FTC 100 index of the London Stock Exchange.</a:t>
            </a:r>
          </a:p>
          <a:p>
            <a:pPr indent="-228600">
              <a:lnSpc>
                <a:spcPct val="90000"/>
              </a:lnSpc>
            </a:pPr>
            <a:r>
              <a:rPr lang="en-US" sz="1800"/>
              <a:t>The company has owned many other organizations in the UK like Booker Group, </a:t>
            </a:r>
          </a:p>
          <a:p>
            <a:pPr indent="-228600">
              <a:lnSpc>
                <a:spcPct val="90000"/>
              </a:lnSpc>
            </a:pPr>
            <a:r>
              <a:rPr lang="en-US" sz="1800"/>
              <a:t>kipa and many others.</a:t>
            </a:r>
          </a:p>
          <a:p>
            <a:pPr indent="-228600">
              <a:lnSpc>
                <a:spcPct val="90000"/>
              </a:lnSpc>
            </a:pPr>
            <a:r>
              <a:rPr lang="en-US" sz="1800"/>
              <a:t>But the company had several losses in 2019-20 when the UK decided to leave the European Union.</a:t>
            </a:r>
          </a:p>
          <a:p>
            <a:pPr indent="-228600">
              <a:lnSpc>
                <a:spcPct val="90000"/>
              </a:lnSpc>
            </a:pPr>
            <a:r>
              <a:rPr lang="en-US" sz="1800"/>
              <a:t>The company lost many of their customers from the European Union countries and had to solve many of its subsidiaries (Sharmaa, Jain And Pajni, 2022).</a:t>
            </a:r>
          </a:p>
          <a:p>
            <a:pPr indent="-228600">
              <a:lnSpc>
                <a:spcPct val="90000"/>
              </a:lnSpc>
            </a:pPr>
            <a:r>
              <a:rPr lang="en-US" sz="1800"/>
              <a:t>During the COVID pandemic, the company again started to restart their business through online facilities and make some good profit.</a:t>
            </a:r>
          </a:p>
          <a:p>
            <a:pPr indent="-228600">
              <a:lnSpc>
                <a:spcPct val="90000"/>
              </a:lnSpc>
            </a:pPr>
            <a:endParaRPr lang="en-US" sz="1800"/>
          </a:p>
        </p:txBody>
      </p:sp>
      <p:pic>
        <p:nvPicPr>
          <p:cNvPr id="7" name="Picture 6">
            <a:extLst>
              <a:ext uri="{FF2B5EF4-FFF2-40B4-BE49-F238E27FC236}">
                <a16:creationId xmlns:a16="http://schemas.microsoft.com/office/drawing/2014/main" xmlns="" id="{4C914817-BD4A-5235-4902-808660A64C2C}"/>
              </a:ext>
            </a:extLst>
          </p:cNvPr>
          <p:cNvPicPr>
            <a:picLocks noChangeAspect="1"/>
          </p:cNvPicPr>
          <p:nvPr/>
        </p:nvPicPr>
        <p:blipFill rotWithShape="1">
          <a:blip r:embed="rId3"/>
          <a:srcRect l="26486" r="23512" b="-2"/>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49382" y="273050"/>
            <a:ext cx="3326152" cy="1162050"/>
          </a:xfrm>
        </p:spPr>
        <p:txBody>
          <a:bodyPr vert="horz" lIns="91440" tIns="45720" rIns="91440" bIns="45720" rtlCol="0" anchor="b">
            <a:noAutofit/>
          </a:bodyPr>
          <a:lstStyle/>
          <a:p>
            <a:r>
              <a:rPr lang="en-US" sz="3200" dirty="0"/>
              <a:t>Business prospect in Germany</a:t>
            </a:r>
          </a:p>
        </p:txBody>
      </p:sp>
      <p:graphicFrame>
        <p:nvGraphicFramePr>
          <p:cNvPr id="9" name="Content Placeholder 4">
            <a:extLst>
              <a:ext uri="{FF2B5EF4-FFF2-40B4-BE49-F238E27FC236}">
                <a16:creationId xmlns:a16="http://schemas.microsoft.com/office/drawing/2014/main" xmlns="" id="{2C2A5474-6D4F-5284-C43A-1886AC6E262A}"/>
              </a:ext>
            </a:extLst>
          </p:cNvPr>
          <p:cNvGraphicFramePr>
            <a:graphicFrameLocks noGrp="1"/>
          </p:cNvGraphicFramePr>
          <p:nvPr>
            <p:ph idx="1"/>
            <p:extLst>
              <p:ext uri="{D42A27DB-BD31-4B8C-83A1-F6EECF244321}">
                <p14:modId xmlns:p14="http://schemas.microsoft.com/office/powerpoint/2010/main" val="1632038035"/>
              </p:ext>
            </p:extLst>
          </p:nvPr>
        </p:nvGraphicFramePr>
        <p:xfrm>
          <a:off x="3575050" y="273050"/>
          <a:ext cx="5111750" cy="58531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xmlns="" id="{3D924CE7-627E-D4B0-4576-16EE3CE5C3BC}"/>
              </a:ext>
            </a:extLst>
          </p:cNvPr>
          <p:cNvPicPr>
            <a:picLocks noChangeAspect="1"/>
          </p:cNvPicPr>
          <p:nvPr/>
        </p:nvPicPr>
        <p:blipFill>
          <a:blip r:embed="rId8"/>
          <a:stretch>
            <a:fillRect/>
          </a:stretch>
        </p:blipFill>
        <p:spPr>
          <a:xfrm rot="16200000">
            <a:off x="-496322" y="2409245"/>
            <a:ext cx="4553408" cy="276283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xmlns="" id="{C0763A76-9F1C-4FC5-82B7-DD475DA461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xmlns="" id="{E81BF4F6-F2CF-4984-9D14-D6966D92F9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71352" y="350196"/>
            <a:ext cx="3485178" cy="1624520"/>
          </a:xfrm>
        </p:spPr>
        <p:txBody>
          <a:bodyPr vert="horz" lIns="91440" tIns="45720" rIns="91440" bIns="45720" rtlCol="0" anchor="ctr">
            <a:normAutofit/>
          </a:bodyPr>
          <a:lstStyle/>
          <a:p>
            <a:pPr>
              <a:lnSpc>
                <a:spcPct val="90000"/>
              </a:lnSpc>
            </a:pPr>
            <a:r>
              <a:rPr lang="en-US" sz="3500" dirty="0"/>
              <a:t>Cultural diversity in Germany</a:t>
            </a:r>
          </a:p>
        </p:txBody>
      </p:sp>
      <p:sp>
        <p:nvSpPr>
          <p:cNvPr id="5" name="Content Placeholder 4"/>
          <p:cNvSpPr>
            <a:spLocks noGrp="1"/>
          </p:cNvSpPr>
          <p:nvPr>
            <p:ph idx="1"/>
          </p:nvPr>
        </p:nvSpPr>
        <p:spPr>
          <a:xfrm>
            <a:off x="106817" y="2352014"/>
            <a:ext cx="4377572" cy="4371072"/>
          </a:xfrm>
        </p:spPr>
        <p:txBody>
          <a:bodyPr vert="horz" lIns="91440" tIns="45720" rIns="91440" bIns="45720" rtlCol="0" anchor="ctr">
            <a:normAutofit fontScale="92500" lnSpcReduction="10000"/>
          </a:bodyPr>
          <a:lstStyle/>
          <a:p>
            <a:pPr indent="-228600">
              <a:lnSpc>
                <a:spcPct val="90000"/>
              </a:lnSpc>
            </a:pPr>
            <a:endParaRPr lang="en-US" sz="1800"/>
          </a:p>
          <a:p>
            <a:pPr indent="-228600">
              <a:lnSpc>
                <a:spcPct val="90000"/>
              </a:lnSpc>
            </a:pPr>
            <a:r>
              <a:rPr lang="en-US" sz="1800"/>
              <a:t>Germans always give the highest priority to punctuality at any place and any time. </a:t>
            </a:r>
          </a:p>
          <a:p>
            <a:pPr indent="-228600">
              <a:lnSpc>
                <a:spcPct val="90000"/>
              </a:lnSpc>
            </a:pPr>
            <a:r>
              <a:rPr lang="en-US" sz="1800"/>
              <a:t>The nature of German people is to be safety, sensible and dedicated followers of rules and regulations.</a:t>
            </a:r>
          </a:p>
          <a:p>
            <a:pPr indent="-228600">
              <a:lnSpc>
                <a:spcPct val="90000"/>
              </a:lnSpc>
            </a:pPr>
            <a:r>
              <a:rPr lang="en-US" sz="1800"/>
              <a:t>The Germans share some common cultural features and traditions with their neighbouring countries like Austria and Switzerland. </a:t>
            </a:r>
          </a:p>
          <a:p>
            <a:pPr indent="-228600">
              <a:lnSpc>
                <a:spcPct val="90000"/>
              </a:lnSpc>
            </a:pPr>
            <a:r>
              <a:rPr lang="en-US" sz="1800" dirty="0"/>
              <a:t>The culture of Germans is to respect the religions and other beliefs of all people. </a:t>
            </a:r>
          </a:p>
          <a:p>
            <a:pPr indent="-228600">
              <a:lnSpc>
                <a:spcPct val="90000"/>
              </a:lnSpc>
            </a:pPr>
            <a:r>
              <a:rPr lang="en-US" sz="1800" dirty="0"/>
              <a:t>Punctuality and higher education make a German more attractive to the business and corporate world. </a:t>
            </a:r>
          </a:p>
          <a:p>
            <a:pPr indent="-228600">
              <a:lnSpc>
                <a:spcPct val="90000"/>
              </a:lnSpc>
            </a:pPr>
            <a:r>
              <a:rPr lang="en-US" sz="1800" dirty="0"/>
              <a:t>So all the companies always prefer to hire a German citizen or person as their employee (Fromhold-</a:t>
            </a:r>
            <a:r>
              <a:rPr lang="en-US" sz="1800" dirty="0" err="1"/>
              <a:t>Eisebith</a:t>
            </a:r>
            <a:r>
              <a:rPr lang="en-US" sz="1800" dirty="0"/>
              <a:t> </a:t>
            </a:r>
            <a:r>
              <a:rPr lang="en-US" sz="1800" i="1" dirty="0"/>
              <a:t>et al.</a:t>
            </a:r>
            <a:r>
              <a:rPr lang="en-US" sz="1800" dirty="0"/>
              <a:t> 2021).</a:t>
            </a:r>
          </a:p>
          <a:p>
            <a:pPr indent="-228600">
              <a:lnSpc>
                <a:spcPct val="90000"/>
              </a:lnSpc>
            </a:pPr>
            <a:endParaRPr lang="en-US" sz="1800"/>
          </a:p>
        </p:txBody>
      </p:sp>
      <p:pic>
        <p:nvPicPr>
          <p:cNvPr id="7" name="Picture 6">
            <a:extLst>
              <a:ext uri="{FF2B5EF4-FFF2-40B4-BE49-F238E27FC236}">
                <a16:creationId xmlns:a16="http://schemas.microsoft.com/office/drawing/2014/main" xmlns="" id="{D1BCCB88-A7BE-165D-3ACB-2319834821FE}"/>
              </a:ext>
            </a:extLst>
          </p:cNvPr>
          <p:cNvPicPr>
            <a:picLocks noChangeAspect="1"/>
          </p:cNvPicPr>
          <p:nvPr/>
        </p:nvPicPr>
        <p:blipFill rotWithShape="1">
          <a:blip r:embed="rId3"/>
          <a:srcRect l="22870" r="23236" b="-1"/>
          <a:stretch/>
        </p:blipFill>
        <p:spPr>
          <a:xfrm>
            <a:off x="4572000" y="1"/>
            <a:ext cx="4577118" cy="6858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A9D2268A-D939-4E78-91B6-6C7E4640678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171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xmlns="" id="{11BA3FC5-A2F6-4018-8B26-0E0B2CC89457}"/>
              </a:ext>
            </a:extLst>
          </p:cNvPr>
          <p:cNvPicPr>
            <a:picLocks noChangeAspect="1"/>
          </p:cNvPicPr>
          <p:nvPr/>
        </p:nvPicPr>
        <p:blipFill rotWithShape="1">
          <a:blip r:embed="rId3">
            <a:alphaModFix amt="40000"/>
          </a:blip>
          <a:srcRect l="16525" r="5285" b="3"/>
          <a:stretch/>
        </p:blipFill>
        <p:spPr>
          <a:xfrm>
            <a:off x="20" y="10"/>
            <a:ext cx="9143979" cy="6857990"/>
          </a:xfrm>
          <a:prstGeom prst="rect">
            <a:avLst/>
          </a:prstGeom>
        </p:spPr>
      </p:pic>
      <p:sp>
        <p:nvSpPr>
          <p:cNvPr id="4" name="Title 3"/>
          <p:cNvSpPr>
            <a:spLocks noGrp="1"/>
          </p:cNvSpPr>
          <p:nvPr>
            <p:ph type="title"/>
          </p:nvPr>
        </p:nvSpPr>
        <p:spPr>
          <a:xfrm>
            <a:off x="480060" y="853673"/>
            <a:ext cx="3017520" cy="5004794"/>
          </a:xfrm>
        </p:spPr>
        <p:txBody>
          <a:bodyPr vert="horz" lIns="91440" tIns="45720" rIns="91440" bIns="45720" rtlCol="0" anchor="ctr">
            <a:normAutofit/>
          </a:bodyPr>
          <a:lstStyle/>
          <a:p>
            <a:pPr>
              <a:lnSpc>
                <a:spcPct val="90000"/>
              </a:lnSpc>
            </a:pPr>
            <a:r>
              <a:rPr lang="en-US" sz="4700">
                <a:solidFill>
                  <a:schemeClr val="bg1"/>
                </a:solidFill>
              </a:rPr>
              <a:t>Difference between the culture of the UK and Germany</a:t>
            </a:r>
            <a:br>
              <a:rPr lang="en-US" sz="4700">
                <a:solidFill>
                  <a:schemeClr val="bg1"/>
                </a:solidFill>
              </a:rPr>
            </a:br>
            <a:endParaRPr lang="en-US" sz="4700">
              <a:solidFill>
                <a:schemeClr val="bg1"/>
              </a:solidFill>
            </a:endParaRPr>
          </a:p>
        </p:txBody>
      </p:sp>
      <p:sp>
        <p:nvSpPr>
          <p:cNvPr id="5" name="Content Placeholder 4"/>
          <p:cNvSpPr>
            <a:spLocks noGrp="1"/>
          </p:cNvSpPr>
          <p:nvPr>
            <p:ph idx="1"/>
          </p:nvPr>
        </p:nvSpPr>
        <p:spPr>
          <a:xfrm>
            <a:off x="4187088" y="731428"/>
            <a:ext cx="4298474" cy="5273734"/>
          </a:xfrm>
        </p:spPr>
        <p:txBody>
          <a:bodyPr vert="horz" lIns="91440" tIns="45720" rIns="91440" bIns="45720" rtlCol="0" anchor="ctr">
            <a:normAutofit fontScale="92500" lnSpcReduction="10000"/>
          </a:bodyPr>
          <a:lstStyle/>
          <a:p>
            <a:pPr indent="-228600">
              <a:lnSpc>
                <a:spcPct val="90000"/>
              </a:lnSpc>
            </a:pPr>
            <a:r>
              <a:rPr lang="en-US" sz="2400" dirty="0">
                <a:solidFill>
                  <a:schemeClr val="bg1"/>
                </a:solidFill>
              </a:rPr>
              <a:t> Germany and the UK are two different countries with a lot of diversity in their culture language and other rules and regulations. </a:t>
            </a:r>
          </a:p>
          <a:p>
            <a:pPr indent="-228600">
              <a:lnSpc>
                <a:spcPct val="90000"/>
              </a:lnSpc>
            </a:pPr>
            <a:r>
              <a:rPr lang="en-US" sz="2400" dirty="0">
                <a:solidFill>
                  <a:schemeClr val="bg1"/>
                </a:solidFill>
              </a:rPr>
              <a:t>Some differences between Germany and the UK are mentioned here through which a business in the UK can overcome it.</a:t>
            </a:r>
          </a:p>
          <a:p>
            <a:pPr indent="-228600">
              <a:lnSpc>
                <a:spcPct val="90000"/>
              </a:lnSpc>
            </a:pPr>
            <a:r>
              <a:rPr lang="en-US" sz="2400" dirty="0">
                <a:solidFill>
                  <a:schemeClr val="bg1"/>
                </a:solidFill>
              </a:rPr>
              <a:t>Linguistic difference German people are not very comfortable with English whereas the people in the UK depend on the English language as it is a worldly accepted language (</a:t>
            </a:r>
            <a:r>
              <a:rPr lang="en-US" sz="2400" dirty="0" err="1">
                <a:solidFill>
                  <a:schemeClr val="bg1"/>
                </a:solidFill>
              </a:rPr>
              <a:t>Ermasova</a:t>
            </a:r>
            <a:r>
              <a:rPr lang="en-US" sz="2400" dirty="0">
                <a:solidFill>
                  <a:schemeClr val="bg1"/>
                </a:solidFill>
              </a:rPr>
              <a:t>, Haumann And Burke, 2021).</a:t>
            </a:r>
            <a:endParaRPr lang="en-US" sz="2400" dirty="0">
              <a:solidFill>
                <a:schemeClr val="bg1"/>
              </a:solidFill>
              <a:ea typeface="Calibri"/>
              <a:cs typeface="Calibri"/>
            </a:endParaRPr>
          </a:p>
        </p:txBody>
      </p:sp>
      <p:sp>
        <p:nvSpPr>
          <p:cNvPr id="19" name="sketch box">
            <a:extLst>
              <a:ext uri="{FF2B5EF4-FFF2-40B4-BE49-F238E27FC236}">
                <a16:creationId xmlns:a16="http://schemas.microsoft.com/office/drawing/2014/main" xmlns="" id="{E0C43A58-225D-452D-8185-0D89D1EED8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989190" y="493776"/>
            <a:ext cx="4672203" cy="5722227"/>
          </a:xfrm>
          <a:custGeom>
            <a:avLst/>
            <a:gdLst>
              <a:gd name="connsiteX0" fmla="*/ 0 w 4672203"/>
              <a:gd name="connsiteY0" fmla="*/ 0 h 5722227"/>
              <a:gd name="connsiteX1" fmla="*/ 620736 w 4672203"/>
              <a:gd name="connsiteY1" fmla="*/ 0 h 5722227"/>
              <a:gd name="connsiteX2" fmla="*/ 1148027 w 4672203"/>
              <a:gd name="connsiteY2" fmla="*/ 0 h 5722227"/>
              <a:gd name="connsiteX3" fmla="*/ 1908929 w 4672203"/>
              <a:gd name="connsiteY3" fmla="*/ 0 h 5722227"/>
              <a:gd name="connsiteX4" fmla="*/ 2529664 w 4672203"/>
              <a:gd name="connsiteY4" fmla="*/ 0 h 5722227"/>
              <a:gd name="connsiteX5" fmla="*/ 3150400 w 4672203"/>
              <a:gd name="connsiteY5" fmla="*/ 0 h 5722227"/>
              <a:gd name="connsiteX6" fmla="*/ 3911301 w 4672203"/>
              <a:gd name="connsiteY6" fmla="*/ 0 h 5722227"/>
              <a:gd name="connsiteX7" fmla="*/ 4672203 w 4672203"/>
              <a:gd name="connsiteY7" fmla="*/ 0 h 5722227"/>
              <a:gd name="connsiteX8" fmla="*/ 4672203 w 4672203"/>
              <a:gd name="connsiteY8" fmla="*/ 750248 h 5722227"/>
              <a:gd name="connsiteX9" fmla="*/ 4672203 w 4672203"/>
              <a:gd name="connsiteY9" fmla="*/ 1271606 h 5722227"/>
              <a:gd name="connsiteX10" fmla="*/ 4672203 w 4672203"/>
              <a:gd name="connsiteY10" fmla="*/ 1792964 h 5722227"/>
              <a:gd name="connsiteX11" fmla="*/ 4672203 w 4672203"/>
              <a:gd name="connsiteY11" fmla="*/ 2428767 h 5722227"/>
              <a:gd name="connsiteX12" fmla="*/ 4672203 w 4672203"/>
              <a:gd name="connsiteY12" fmla="*/ 3121793 h 5722227"/>
              <a:gd name="connsiteX13" fmla="*/ 4672203 w 4672203"/>
              <a:gd name="connsiteY13" fmla="*/ 3585929 h 5722227"/>
              <a:gd name="connsiteX14" fmla="*/ 4672203 w 4672203"/>
              <a:gd name="connsiteY14" fmla="*/ 4221732 h 5722227"/>
              <a:gd name="connsiteX15" fmla="*/ 4672203 w 4672203"/>
              <a:gd name="connsiteY15" fmla="*/ 4857535 h 5722227"/>
              <a:gd name="connsiteX16" fmla="*/ 4672203 w 4672203"/>
              <a:gd name="connsiteY16" fmla="*/ 5722227 h 5722227"/>
              <a:gd name="connsiteX17" fmla="*/ 3958023 w 4672203"/>
              <a:gd name="connsiteY17" fmla="*/ 5722227 h 5722227"/>
              <a:gd name="connsiteX18" fmla="*/ 3290566 w 4672203"/>
              <a:gd name="connsiteY18" fmla="*/ 5722227 h 5722227"/>
              <a:gd name="connsiteX19" fmla="*/ 2763274 w 4672203"/>
              <a:gd name="connsiteY19" fmla="*/ 5722227 h 5722227"/>
              <a:gd name="connsiteX20" fmla="*/ 2189261 w 4672203"/>
              <a:gd name="connsiteY20" fmla="*/ 5722227 h 5722227"/>
              <a:gd name="connsiteX21" fmla="*/ 1428359 w 4672203"/>
              <a:gd name="connsiteY21" fmla="*/ 5722227 h 5722227"/>
              <a:gd name="connsiteX22" fmla="*/ 760902 w 4672203"/>
              <a:gd name="connsiteY22" fmla="*/ 5722227 h 5722227"/>
              <a:gd name="connsiteX23" fmla="*/ 0 w 4672203"/>
              <a:gd name="connsiteY23" fmla="*/ 5722227 h 5722227"/>
              <a:gd name="connsiteX24" fmla="*/ 0 w 4672203"/>
              <a:gd name="connsiteY24" fmla="*/ 5086424 h 5722227"/>
              <a:gd name="connsiteX25" fmla="*/ 0 w 4672203"/>
              <a:gd name="connsiteY25" fmla="*/ 4622288 h 5722227"/>
              <a:gd name="connsiteX26" fmla="*/ 0 w 4672203"/>
              <a:gd name="connsiteY26" fmla="*/ 4158152 h 5722227"/>
              <a:gd name="connsiteX27" fmla="*/ 0 w 4672203"/>
              <a:gd name="connsiteY27" fmla="*/ 3465126 h 5722227"/>
              <a:gd name="connsiteX28" fmla="*/ 0 w 4672203"/>
              <a:gd name="connsiteY28" fmla="*/ 2943768 h 5722227"/>
              <a:gd name="connsiteX29" fmla="*/ 0 w 4672203"/>
              <a:gd name="connsiteY29" fmla="*/ 2193520 h 5722227"/>
              <a:gd name="connsiteX30" fmla="*/ 0 w 4672203"/>
              <a:gd name="connsiteY30" fmla="*/ 1614940 h 5722227"/>
              <a:gd name="connsiteX31" fmla="*/ 0 w 4672203"/>
              <a:gd name="connsiteY31" fmla="*/ 1150803 h 5722227"/>
              <a:gd name="connsiteX32" fmla="*/ 0 w 4672203"/>
              <a:gd name="connsiteY32" fmla="*/ 0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4672203" h="5722227" extrusionOk="0">
                <a:moveTo>
                  <a:pt x="0" y="0"/>
                </a:moveTo>
                <a:cubicBezTo>
                  <a:pt x="186732" y="-3296"/>
                  <a:pt x="388938" y="-25607"/>
                  <a:pt x="620736" y="0"/>
                </a:cubicBezTo>
                <a:cubicBezTo>
                  <a:pt x="852534" y="25607"/>
                  <a:pt x="965862" y="-20204"/>
                  <a:pt x="1148027" y="0"/>
                </a:cubicBezTo>
                <a:cubicBezTo>
                  <a:pt x="1330192" y="20204"/>
                  <a:pt x="1682800" y="5923"/>
                  <a:pt x="1908929" y="0"/>
                </a:cubicBezTo>
                <a:cubicBezTo>
                  <a:pt x="2135058" y="-5923"/>
                  <a:pt x="2320754" y="-17866"/>
                  <a:pt x="2529664" y="0"/>
                </a:cubicBezTo>
                <a:cubicBezTo>
                  <a:pt x="2738574" y="17866"/>
                  <a:pt x="2977201" y="15678"/>
                  <a:pt x="3150400" y="0"/>
                </a:cubicBezTo>
                <a:cubicBezTo>
                  <a:pt x="3323599" y="-15678"/>
                  <a:pt x="3752275" y="26639"/>
                  <a:pt x="3911301" y="0"/>
                </a:cubicBezTo>
                <a:cubicBezTo>
                  <a:pt x="4070327" y="-26639"/>
                  <a:pt x="4307234" y="-33315"/>
                  <a:pt x="4672203" y="0"/>
                </a:cubicBezTo>
                <a:cubicBezTo>
                  <a:pt x="4643785" y="151106"/>
                  <a:pt x="4649014" y="542847"/>
                  <a:pt x="4672203" y="750248"/>
                </a:cubicBezTo>
                <a:cubicBezTo>
                  <a:pt x="4695392" y="957649"/>
                  <a:pt x="4667099" y="1013278"/>
                  <a:pt x="4672203" y="1271606"/>
                </a:cubicBezTo>
                <a:cubicBezTo>
                  <a:pt x="4677307" y="1529934"/>
                  <a:pt x="4696383" y="1678874"/>
                  <a:pt x="4672203" y="1792964"/>
                </a:cubicBezTo>
                <a:cubicBezTo>
                  <a:pt x="4648023" y="1907054"/>
                  <a:pt x="4672783" y="2249609"/>
                  <a:pt x="4672203" y="2428767"/>
                </a:cubicBezTo>
                <a:cubicBezTo>
                  <a:pt x="4671623" y="2607925"/>
                  <a:pt x="4665079" y="2952359"/>
                  <a:pt x="4672203" y="3121793"/>
                </a:cubicBezTo>
                <a:cubicBezTo>
                  <a:pt x="4679327" y="3291227"/>
                  <a:pt x="4662966" y="3392984"/>
                  <a:pt x="4672203" y="3585929"/>
                </a:cubicBezTo>
                <a:cubicBezTo>
                  <a:pt x="4681440" y="3778874"/>
                  <a:pt x="4663528" y="4083079"/>
                  <a:pt x="4672203" y="4221732"/>
                </a:cubicBezTo>
                <a:cubicBezTo>
                  <a:pt x="4680878" y="4360385"/>
                  <a:pt x="4699354" y="4659120"/>
                  <a:pt x="4672203" y="4857535"/>
                </a:cubicBezTo>
                <a:cubicBezTo>
                  <a:pt x="4645052" y="5055950"/>
                  <a:pt x="4688563" y="5364799"/>
                  <a:pt x="4672203" y="5722227"/>
                </a:cubicBezTo>
                <a:cubicBezTo>
                  <a:pt x="4416209" y="5713249"/>
                  <a:pt x="4307868" y="5739562"/>
                  <a:pt x="3958023" y="5722227"/>
                </a:cubicBezTo>
                <a:cubicBezTo>
                  <a:pt x="3608178" y="5704892"/>
                  <a:pt x="3576363" y="5732699"/>
                  <a:pt x="3290566" y="5722227"/>
                </a:cubicBezTo>
                <a:cubicBezTo>
                  <a:pt x="3004769" y="5711755"/>
                  <a:pt x="2964899" y="5726994"/>
                  <a:pt x="2763274" y="5722227"/>
                </a:cubicBezTo>
                <a:cubicBezTo>
                  <a:pt x="2561649" y="5717460"/>
                  <a:pt x="2380243" y="5710789"/>
                  <a:pt x="2189261" y="5722227"/>
                </a:cubicBezTo>
                <a:cubicBezTo>
                  <a:pt x="1998279" y="5733665"/>
                  <a:pt x="1781759" y="5759437"/>
                  <a:pt x="1428359" y="5722227"/>
                </a:cubicBezTo>
                <a:cubicBezTo>
                  <a:pt x="1074959" y="5685017"/>
                  <a:pt x="995764" y="5734876"/>
                  <a:pt x="760902" y="5722227"/>
                </a:cubicBezTo>
                <a:cubicBezTo>
                  <a:pt x="526040" y="5709578"/>
                  <a:pt x="366976" y="5698082"/>
                  <a:pt x="0" y="5722227"/>
                </a:cubicBezTo>
                <a:cubicBezTo>
                  <a:pt x="13253" y="5532714"/>
                  <a:pt x="-27010" y="5388579"/>
                  <a:pt x="0" y="5086424"/>
                </a:cubicBezTo>
                <a:cubicBezTo>
                  <a:pt x="27010" y="4784269"/>
                  <a:pt x="1316" y="4790856"/>
                  <a:pt x="0" y="4622288"/>
                </a:cubicBezTo>
                <a:cubicBezTo>
                  <a:pt x="-1316" y="4453720"/>
                  <a:pt x="-17889" y="4329685"/>
                  <a:pt x="0" y="4158152"/>
                </a:cubicBezTo>
                <a:cubicBezTo>
                  <a:pt x="17889" y="3986619"/>
                  <a:pt x="29957" y="3697891"/>
                  <a:pt x="0" y="3465126"/>
                </a:cubicBezTo>
                <a:cubicBezTo>
                  <a:pt x="-29957" y="3232361"/>
                  <a:pt x="-11215" y="3087732"/>
                  <a:pt x="0" y="2943768"/>
                </a:cubicBezTo>
                <a:cubicBezTo>
                  <a:pt x="11215" y="2799804"/>
                  <a:pt x="20310" y="2436665"/>
                  <a:pt x="0" y="2193520"/>
                </a:cubicBezTo>
                <a:cubicBezTo>
                  <a:pt x="-20310" y="1950375"/>
                  <a:pt x="1394" y="1814798"/>
                  <a:pt x="0" y="1614940"/>
                </a:cubicBezTo>
                <a:cubicBezTo>
                  <a:pt x="-1394" y="1415082"/>
                  <a:pt x="17016" y="1343257"/>
                  <a:pt x="0" y="1150803"/>
                </a:cubicBezTo>
                <a:cubicBezTo>
                  <a:pt x="-17016" y="958349"/>
                  <a:pt x="1173" y="374711"/>
                  <a:pt x="0" y="0"/>
                </a:cubicBezTo>
                <a:close/>
              </a:path>
            </a:pathLst>
          </a:custGeom>
          <a:noFill/>
          <a:ln w="47625">
            <a:solidFill>
              <a:schemeClr val="bg1">
                <a:alpha val="75000"/>
              </a:schemeClr>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3050"/>
            <a:ext cx="8069296" cy="1259846"/>
          </a:xfrm>
        </p:spPr>
        <p:txBody>
          <a:bodyPr vert="horz" lIns="91440" tIns="45720" rIns="91440" bIns="45720" rtlCol="0" anchor="b">
            <a:noAutofit/>
          </a:bodyPr>
          <a:lstStyle/>
          <a:p>
            <a:r>
              <a:rPr lang="en-US" sz="4000" dirty="0"/>
              <a:t>Theories on intercultural differences in the world</a:t>
            </a:r>
          </a:p>
        </p:txBody>
      </p:sp>
      <p:graphicFrame>
        <p:nvGraphicFramePr>
          <p:cNvPr id="9" name="Content Placeholder 4">
            <a:extLst>
              <a:ext uri="{FF2B5EF4-FFF2-40B4-BE49-F238E27FC236}">
                <a16:creationId xmlns:a16="http://schemas.microsoft.com/office/drawing/2014/main" xmlns="" id="{3FF2F345-59BD-7756-9C32-152C1A10B74A}"/>
              </a:ext>
            </a:extLst>
          </p:cNvPr>
          <p:cNvGraphicFramePr>
            <a:graphicFrameLocks noGrp="1"/>
          </p:cNvGraphicFramePr>
          <p:nvPr>
            <p:ph idx="1"/>
            <p:extLst>
              <p:ext uri="{D42A27DB-BD31-4B8C-83A1-F6EECF244321}">
                <p14:modId xmlns:p14="http://schemas.microsoft.com/office/powerpoint/2010/main" val="236778694"/>
              </p:ext>
            </p:extLst>
          </p:nvPr>
        </p:nvGraphicFramePr>
        <p:xfrm>
          <a:off x="3575050" y="1434387"/>
          <a:ext cx="5111750" cy="52785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xmlns="" id="{8A50E5BB-9A94-0284-92FC-8E447771D1FE}"/>
              </a:ext>
            </a:extLst>
          </p:cNvPr>
          <p:cNvPicPr>
            <a:picLocks noChangeAspect="1"/>
          </p:cNvPicPr>
          <p:nvPr/>
        </p:nvPicPr>
        <p:blipFill>
          <a:blip r:embed="rId8"/>
          <a:stretch>
            <a:fillRect/>
          </a:stretch>
        </p:blipFill>
        <p:spPr>
          <a:xfrm rot="-5400000">
            <a:off x="-379848" y="2546193"/>
            <a:ext cx="4291558" cy="286918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5A0118C5-4F8D-4CF4-BADD-53FEACC6C42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4467588" y="396117"/>
            <a:ext cx="4132921" cy="1219979"/>
          </a:xfrm>
        </p:spPr>
        <p:txBody>
          <a:bodyPr vert="horz" lIns="91440" tIns="45720" rIns="91440" bIns="45720" rtlCol="0" anchor="b">
            <a:noAutofit/>
          </a:bodyPr>
          <a:lstStyle/>
          <a:p>
            <a:pPr>
              <a:lnSpc>
                <a:spcPct val="90000"/>
              </a:lnSpc>
            </a:pPr>
            <a:r>
              <a:rPr lang="en-US" sz="4000" kern="1200" dirty="0">
                <a:solidFill>
                  <a:schemeClr val="bg1"/>
                </a:solidFill>
                <a:latin typeface="+mj-lt"/>
                <a:ea typeface="+mj-ea"/>
                <a:cs typeface="+mj-cs"/>
              </a:rPr>
              <a:t>Recommendation</a:t>
            </a:r>
            <a:endParaRPr lang="en-US" sz="4000" kern="1200" dirty="0">
              <a:solidFill>
                <a:schemeClr val="bg1"/>
              </a:solidFill>
              <a:ea typeface="Calibri"/>
              <a:cs typeface="Calibri"/>
            </a:endParaRPr>
          </a:p>
        </p:txBody>
      </p:sp>
      <p:sp>
        <p:nvSpPr>
          <p:cNvPr id="5" name="Content Placeholder 4"/>
          <p:cNvSpPr>
            <a:spLocks noGrp="1"/>
          </p:cNvSpPr>
          <p:nvPr>
            <p:ph idx="1"/>
          </p:nvPr>
        </p:nvSpPr>
        <p:spPr>
          <a:xfrm>
            <a:off x="4210871" y="1772041"/>
            <a:ext cx="4707478" cy="4913669"/>
          </a:xfrm>
        </p:spPr>
        <p:txBody>
          <a:bodyPr vert="horz" lIns="91440" tIns="45720" rIns="91440" bIns="45720" rtlCol="0">
            <a:normAutofit/>
          </a:bodyPr>
          <a:lstStyle/>
          <a:p>
            <a:pPr lvl="0" indent="-228600">
              <a:lnSpc>
                <a:spcPct val="90000"/>
              </a:lnSpc>
            </a:pPr>
            <a:r>
              <a:rPr lang="en-US" sz="2400">
                <a:solidFill>
                  <a:schemeClr val="bg1"/>
                </a:solidFill>
              </a:rPr>
              <a:t>It is to be recommended for the management of TESCO to carefully consider the cultural and linguistic difference of two countries. </a:t>
            </a:r>
          </a:p>
          <a:p>
            <a:pPr lvl="0" indent="-228600">
              <a:lnSpc>
                <a:spcPct val="90000"/>
              </a:lnSpc>
            </a:pPr>
            <a:r>
              <a:rPr lang="en-US" sz="2400">
                <a:solidFill>
                  <a:schemeClr val="bg1"/>
                </a:solidFill>
              </a:rPr>
              <a:t>The company should take some special initiatives to remove such barriers for the business expansion. </a:t>
            </a:r>
          </a:p>
          <a:p>
            <a:pPr lvl="0" indent="-228600">
              <a:lnSpc>
                <a:spcPct val="90000"/>
              </a:lnSpc>
            </a:pPr>
            <a:r>
              <a:rPr lang="en-US" sz="2400">
                <a:solidFill>
                  <a:schemeClr val="bg1"/>
                </a:solidFill>
              </a:rPr>
              <a:t>They can give some extra training to their existing employees to manage the new business in Germany (Ossler, 2023). </a:t>
            </a:r>
          </a:p>
          <a:p>
            <a:pPr indent="-228600">
              <a:lnSpc>
                <a:spcPct val="90000"/>
              </a:lnSpc>
            </a:pPr>
            <a:endParaRPr lang="en-US" sz="2400">
              <a:solidFill>
                <a:schemeClr val="bg1"/>
              </a:solidFill>
            </a:endParaRPr>
          </a:p>
        </p:txBody>
      </p:sp>
      <p:grpSp>
        <p:nvGrpSpPr>
          <p:cNvPr id="14" name="Graphic 38">
            <a:extLst>
              <a:ext uri="{FF2B5EF4-FFF2-40B4-BE49-F238E27FC236}">
                <a16:creationId xmlns:a16="http://schemas.microsoft.com/office/drawing/2014/main" xmlns="" id="{9742E72B-7FDB-4BC3-84CE-9A867564769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372437" y="975545"/>
            <a:ext cx="1432689" cy="709660"/>
            <a:chOff x="2267504" y="2540250"/>
            <a:chExt cx="1990951" cy="739640"/>
          </a:xfrm>
          <a:solidFill>
            <a:schemeClr val="bg1"/>
          </a:solidFill>
        </p:grpSpPr>
        <p:sp>
          <p:nvSpPr>
            <p:cNvPr id="15" name="Freeform: Shape 14">
              <a:extLst>
                <a:ext uri="{FF2B5EF4-FFF2-40B4-BE49-F238E27FC236}">
                  <a16:creationId xmlns:a16="http://schemas.microsoft.com/office/drawing/2014/main" xmlns="" id="{9E41CB4E-1ACC-413B-9806-FF276C0F01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xmlns="" id="{29B54E44-06C0-461C-A803-0F535321AD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8" name="Oval 17">
            <a:extLst>
              <a:ext uri="{FF2B5EF4-FFF2-40B4-BE49-F238E27FC236}">
                <a16:creationId xmlns:a16="http://schemas.microsoft.com/office/drawing/2014/main" xmlns="" id="{09645E15-CD1B-4EAA-B2F2-D41E53CA4E1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54969" y="4752208"/>
            <a:ext cx="273766"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xmlns="" id="{0C571069-A359-469A-98CD-9458DBAA0D3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54969" y="4752208"/>
            <a:ext cx="273766"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7" name="Picture 6">
            <a:extLst>
              <a:ext uri="{FF2B5EF4-FFF2-40B4-BE49-F238E27FC236}">
                <a16:creationId xmlns:a16="http://schemas.microsoft.com/office/drawing/2014/main" xmlns="" id="{6E2A653E-AA63-2DF1-0E67-F9CF6A5831C6}"/>
              </a:ext>
            </a:extLst>
          </p:cNvPr>
          <p:cNvPicPr>
            <a:picLocks noChangeAspect="1"/>
          </p:cNvPicPr>
          <p:nvPr/>
        </p:nvPicPr>
        <p:blipFill>
          <a:blip r:embed="rId3"/>
          <a:stretch>
            <a:fillRect/>
          </a:stretch>
        </p:blipFill>
        <p:spPr>
          <a:xfrm>
            <a:off x="374569" y="1791718"/>
            <a:ext cx="3448657" cy="3127870"/>
          </a:xfrm>
          <a:prstGeom prst="rect">
            <a:avLst/>
          </a:prstGeom>
        </p:spPr>
      </p:pic>
      <p:grpSp>
        <p:nvGrpSpPr>
          <p:cNvPr id="22" name="Graphic 4">
            <a:extLst>
              <a:ext uri="{FF2B5EF4-FFF2-40B4-BE49-F238E27FC236}">
                <a16:creationId xmlns:a16="http://schemas.microsoft.com/office/drawing/2014/main" xmlns="" id="{A61BDD87-32CE-4DE2-AAE1-62C2F479388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3082214" y="4903343"/>
            <a:ext cx="731374" cy="975171"/>
            <a:chOff x="5829300" y="3162300"/>
            <a:chExt cx="532256" cy="532257"/>
          </a:xfrm>
          <a:solidFill>
            <a:schemeClr val="bg1"/>
          </a:solidFill>
        </p:grpSpPr>
        <p:sp>
          <p:nvSpPr>
            <p:cNvPr id="23" name="Freeform: Shape 22">
              <a:extLst>
                <a:ext uri="{FF2B5EF4-FFF2-40B4-BE49-F238E27FC236}">
                  <a16:creationId xmlns:a16="http://schemas.microsoft.com/office/drawing/2014/main" xmlns="" id="{EF0F3645-6645-44FD-A4C7-06D41C0991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xmlns="" id="{65458736-D4A2-40D4-9420-C40AEB2AB5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xmlns="" id="{768FA6A4-209B-443A-9CF2-FFDC90EC34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xmlns="" id="{EEB0A6C9-E0F4-403E-8FB7-5FF4F1F646A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xmlns="" id="{6DA5950E-75DA-4E34-99EB-8982548700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xmlns="" id="{6F609E6F-709D-42D6-8E54-91E37E2B1B6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xmlns="" id="{0C4707FB-9E68-4EBA-A4E0-4516F15061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xmlns="" id="{A799771A-5CA8-4CCE-B4F5-FE8C20379A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xmlns="" id="{461D636C-9A38-466B-BD92-39795F493B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xmlns="" id="{399F3BD6-49A2-4D64-A3C0-8EFCEF9D9D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xmlns="" id="{4ABC753B-C028-4FCD-9D53-2BDBB26446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xmlns="" id="{DA8F316F-3B46-4F37-AB8C-E69368303B1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xmlns="" id="{2636F8A8-BD35-4E0B-901B-1589A0534D3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xmlns="" id="{9228552E-C8B1-4A80-8448-0787CE0FC70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xmlns="" id="{8E18C0F5-CD54-BF15-5AB8-D40036CFEE89}"/>
              </a:ext>
            </a:extLst>
          </p:cNvPr>
          <p:cNvPicPr>
            <a:picLocks noChangeAspect="1"/>
          </p:cNvPicPr>
          <p:nvPr/>
        </p:nvPicPr>
        <p:blipFill rotWithShape="1">
          <a:blip r:embed="rId3">
            <a:alphaModFix amt="35000"/>
          </a:blip>
          <a:srcRect l="6043" r="18957"/>
          <a:stretch/>
        </p:blipFill>
        <p:spPr>
          <a:xfrm>
            <a:off x="20" y="10"/>
            <a:ext cx="9143980" cy="6857990"/>
          </a:xfrm>
          <a:prstGeom prst="rect">
            <a:avLst/>
          </a:prstGeom>
        </p:spPr>
      </p:pic>
      <p:sp>
        <p:nvSpPr>
          <p:cNvPr id="4" name="Title 3"/>
          <p:cNvSpPr>
            <a:spLocks noGrp="1"/>
          </p:cNvSpPr>
          <p:nvPr>
            <p:ph type="title"/>
          </p:nvPr>
        </p:nvSpPr>
        <p:spPr>
          <a:xfrm>
            <a:off x="628650" y="365125"/>
            <a:ext cx="7886700" cy="1325563"/>
          </a:xfrm>
        </p:spPr>
        <p:txBody>
          <a:bodyPr vert="horz" lIns="91440" tIns="45720" rIns="91440" bIns="45720" rtlCol="0" anchor="ctr">
            <a:normAutofit/>
          </a:bodyPr>
          <a:lstStyle/>
          <a:p>
            <a:pPr>
              <a:lnSpc>
                <a:spcPct val="90000"/>
              </a:lnSpc>
            </a:pPr>
            <a:r>
              <a:rPr lang="en-US" sz="4400" dirty="0">
                <a:solidFill>
                  <a:srgbClr val="FFFFFF"/>
                </a:solidFill>
              </a:rPr>
              <a:t>Conclusion</a:t>
            </a:r>
            <a:endParaRPr lang="en-US" sz="4400" dirty="0"/>
          </a:p>
        </p:txBody>
      </p:sp>
      <p:sp>
        <p:nvSpPr>
          <p:cNvPr id="5" name="Content Placeholder 4"/>
          <p:cNvSpPr>
            <a:spLocks noGrp="1"/>
          </p:cNvSpPr>
          <p:nvPr>
            <p:ph idx="1"/>
          </p:nvPr>
        </p:nvSpPr>
        <p:spPr>
          <a:xfrm>
            <a:off x="628650" y="1825625"/>
            <a:ext cx="7886700" cy="4351338"/>
          </a:xfrm>
        </p:spPr>
        <p:txBody>
          <a:bodyPr vert="horz" lIns="91440" tIns="45720" rIns="91440" bIns="45720" rtlCol="0">
            <a:normAutofit/>
          </a:bodyPr>
          <a:lstStyle/>
          <a:p>
            <a:pPr lvl="0" indent="-228600">
              <a:lnSpc>
                <a:spcPct val="90000"/>
              </a:lnSpc>
            </a:pPr>
            <a:r>
              <a:rPr lang="en-US" sz="3000">
                <a:solidFill>
                  <a:srgbClr val="FFFFFF"/>
                </a:solidFill>
              </a:rPr>
              <a:t>This presentation is based on the structure of an UK based organization – Tesco who is planning to expand their business in Germany. </a:t>
            </a:r>
          </a:p>
          <a:p>
            <a:pPr lvl="0" indent="-228600">
              <a:lnSpc>
                <a:spcPct val="90000"/>
              </a:lnSpc>
            </a:pPr>
            <a:r>
              <a:rPr lang="en-US" sz="3000">
                <a:solidFill>
                  <a:srgbClr val="FFFFFF"/>
                </a:solidFill>
              </a:rPr>
              <a:t>What are the business prospects and cultural differences found in Germany was briefly mentioned in the presentation. </a:t>
            </a:r>
          </a:p>
          <a:p>
            <a:pPr lvl="0" indent="-228600">
              <a:lnSpc>
                <a:spcPct val="90000"/>
              </a:lnSpc>
            </a:pPr>
            <a:r>
              <a:rPr lang="en-US" sz="3000">
                <a:solidFill>
                  <a:srgbClr val="FFFFFF"/>
                </a:solidFill>
              </a:rPr>
              <a:t>How Tesco can overcome such intercultural differences was also suggested with some theories. </a:t>
            </a:r>
          </a:p>
          <a:p>
            <a:pPr indent="-228600">
              <a:lnSpc>
                <a:spcPct val="90000"/>
              </a:lnSpc>
            </a:pPr>
            <a:endParaRPr lang="en-US" sz="3000">
              <a:solidFill>
                <a:srgbClr val="FFFFFF"/>
              </a:solidFill>
            </a:endParaRPr>
          </a:p>
        </p:txBody>
      </p:sp>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1B15ED52-F352-441B-82BF-E0EA34836D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xmlns="" id="{3B2E3793-BFE6-45A2-9B7B-E18844431C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xmlns="" id="{BC4C4868-CB8F-4AF9-9CDB-8108F2C19B6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xmlns="" id="{375E0459-6403-40CD-989D-56A4407CA12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53E5B1A8-3AC9-4BD1-9BBC-78CA94F2D1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028699" y="294538"/>
            <a:ext cx="7421963" cy="1033669"/>
          </a:xfrm>
        </p:spPr>
        <p:txBody>
          <a:bodyPr>
            <a:noAutofit/>
          </a:bodyPr>
          <a:lstStyle/>
          <a:p>
            <a:r>
              <a:rPr lang="en-US" sz="8800" dirty="0">
                <a:solidFill>
                  <a:srgbClr val="FFFFFF"/>
                </a:solidFill>
              </a:rPr>
              <a:t>Reference List</a:t>
            </a:r>
            <a:endParaRPr lang="en-US" sz="8800">
              <a:solidFill>
                <a:srgbClr val="FFFFFF"/>
              </a:solidFill>
              <a:ea typeface="Calibri"/>
              <a:cs typeface="Calibri"/>
            </a:endParaRPr>
          </a:p>
        </p:txBody>
      </p:sp>
      <p:sp>
        <p:nvSpPr>
          <p:cNvPr id="5" name="Content Placeholder 4"/>
          <p:cNvSpPr>
            <a:spLocks noGrp="1"/>
          </p:cNvSpPr>
          <p:nvPr>
            <p:ph idx="1"/>
          </p:nvPr>
        </p:nvSpPr>
        <p:spPr>
          <a:xfrm>
            <a:off x="344121" y="1768091"/>
            <a:ext cx="8637729" cy="5040287"/>
          </a:xfrm>
        </p:spPr>
        <p:txBody>
          <a:bodyPr vert="horz" lIns="91440" tIns="45720" rIns="91440" bIns="45720" rtlCol="0" anchor="ctr">
            <a:normAutofit fontScale="92500"/>
          </a:bodyPr>
          <a:lstStyle/>
          <a:p>
            <a:pPr>
              <a:lnSpc>
                <a:spcPct val="90000"/>
              </a:lnSpc>
            </a:pPr>
            <a:r>
              <a:rPr lang="en-US" sz="1600">
                <a:latin typeface="Times New Roman"/>
                <a:cs typeface="Times New Roman"/>
              </a:rPr>
              <a:t>Abbas, J., Alturki, U., Habib, M., Aldraiweesh, A. And Al-Rahmi, W.M., 2021. Factors affecting students in the selection of country for higher education: A comparative analysis of international students in Germany and the UK. </a:t>
            </a:r>
            <a:r>
              <a:rPr lang="en-US" sz="1600" i="1">
                <a:latin typeface="Times New Roman"/>
                <a:cs typeface="Times New Roman"/>
              </a:rPr>
              <a:t>Sustainability, 13</a:t>
            </a:r>
            <a:r>
              <a:rPr lang="en-US" sz="1600">
                <a:latin typeface="Times New Roman"/>
                <a:cs typeface="Times New Roman"/>
              </a:rPr>
              <a:t>(18), p.10065. </a:t>
            </a:r>
          </a:p>
          <a:p>
            <a:pPr>
              <a:lnSpc>
                <a:spcPct val="90000"/>
              </a:lnSpc>
            </a:pPr>
            <a:r>
              <a:rPr lang="en-US" sz="1600">
                <a:latin typeface="Times New Roman"/>
                <a:cs typeface="Times New Roman"/>
              </a:rPr>
              <a:t>Borras Guevara, M.L., West, K., Brambilla, M. And Bruckmüller, S., 2023. Fragile heterosexuality: A cross-cultural study between germany and italy. </a:t>
            </a:r>
            <a:r>
              <a:rPr lang="en-US" sz="1600" i="1">
                <a:latin typeface="Times New Roman"/>
                <a:cs typeface="Times New Roman"/>
              </a:rPr>
              <a:t>Sexuality &amp; Culture, 27</a:t>
            </a:r>
            <a:r>
              <a:rPr lang="en-US" sz="1600">
                <a:latin typeface="Times New Roman"/>
                <a:cs typeface="Times New Roman"/>
              </a:rPr>
              <a:t>(3), pp.1044-1063. </a:t>
            </a:r>
            <a:endParaRPr lang="en-IN" sz="1600"/>
          </a:p>
          <a:p>
            <a:pPr>
              <a:lnSpc>
                <a:spcPct val="90000"/>
              </a:lnSpc>
            </a:pPr>
            <a:r>
              <a:rPr lang="en-US" sz="1600">
                <a:latin typeface="Times New Roman"/>
                <a:cs typeface="Times New Roman"/>
              </a:rPr>
              <a:t>Chen, J.J., 2022. Tesco Plc. In </a:t>
            </a:r>
            <a:r>
              <a:rPr lang="en-US" sz="1600" i="1">
                <a:latin typeface="Times New Roman"/>
                <a:cs typeface="Times New Roman"/>
              </a:rPr>
              <a:t>International Cases of Corporate Governance</a:t>
            </a:r>
            <a:r>
              <a:rPr lang="en-US" sz="1600">
                <a:latin typeface="Times New Roman"/>
                <a:cs typeface="Times New Roman"/>
              </a:rPr>
              <a:t> (pp. 27-44). Singapore: Springer Nature Singapore. </a:t>
            </a:r>
            <a:endParaRPr lang="en-IN" sz="1600"/>
          </a:p>
          <a:p>
            <a:pPr>
              <a:lnSpc>
                <a:spcPct val="90000"/>
              </a:lnSpc>
            </a:pPr>
            <a:r>
              <a:rPr lang="en-US" sz="1600">
                <a:latin typeface="Times New Roman"/>
                <a:cs typeface="Times New Roman"/>
              </a:rPr>
              <a:t>Ermasova, N., Haumann, C. And Burke, L., 2021. The relationship between culture and tax evasion across countries: Cases of the USA and Germany. </a:t>
            </a:r>
            <a:r>
              <a:rPr lang="en-US" sz="1600" i="1">
                <a:latin typeface="Times New Roman"/>
                <a:cs typeface="Times New Roman"/>
              </a:rPr>
              <a:t>International Journal of Public Administration, 44</a:t>
            </a:r>
            <a:r>
              <a:rPr lang="en-US" sz="1600">
                <a:latin typeface="Times New Roman"/>
                <a:cs typeface="Times New Roman"/>
              </a:rPr>
              <a:t>(2), pp.115-131. </a:t>
            </a:r>
          </a:p>
          <a:p>
            <a:pPr>
              <a:lnSpc>
                <a:spcPct val="90000"/>
              </a:lnSpc>
            </a:pPr>
            <a:r>
              <a:rPr lang="en-US" sz="1600">
                <a:latin typeface="Times New Roman"/>
                <a:cs typeface="Times New Roman"/>
              </a:rPr>
              <a:t>Fromhold-Eisebith, M., Marschall, P., Peters, R. And Thomes, P., 2021. Torn between digitized future and context dependent past–How implementing ‘Industry 4.0’production technologies could transform the German textile industry. </a:t>
            </a:r>
            <a:r>
              <a:rPr lang="en-US" sz="1600" i="1">
                <a:latin typeface="Times New Roman"/>
                <a:cs typeface="Times New Roman"/>
              </a:rPr>
              <a:t>Technological Forecasting and Social Change, 166</a:t>
            </a:r>
            <a:r>
              <a:rPr lang="en-US" sz="1600">
                <a:latin typeface="Times New Roman"/>
                <a:cs typeface="Times New Roman"/>
              </a:rPr>
              <a:t>, p.120620. </a:t>
            </a:r>
          </a:p>
          <a:p>
            <a:pPr>
              <a:lnSpc>
                <a:spcPct val="90000"/>
              </a:lnSpc>
            </a:pPr>
            <a:r>
              <a:rPr lang="en-US" sz="1600" dirty="0">
                <a:latin typeface="Times New Roman"/>
                <a:cs typeface="Times New Roman"/>
              </a:rPr>
              <a:t>Knolle, F., Ronan, L. And Murray, G.K., 2021. The impact of the COVID-19 pandemic on mental health in the general population: a comparison between Germany and the UK. </a:t>
            </a:r>
            <a:r>
              <a:rPr lang="en-US" sz="1600" i="1" dirty="0">
                <a:latin typeface="Times New Roman"/>
                <a:cs typeface="Times New Roman"/>
              </a:rPr>
              <a:t>BMC psychology, 9, </a:t>
            </a:r>
            <a:r>
              <a:rPr lang="en-US" sz="1600" dirty="0">
                <a:latin typeface="Times New Roman"/>
                <a:cs typeface="Times New Roman"/>
              </a:rPr>
              <a:t>pp.1-17. </a:t>
            </a:r>
          </a:p>
          <a:p>
            <a:pPr>
              <a:lnSpc>
                <a:spcPct val="90000"/>
              </a:lnSpc>
            </a:pPr>
            <a:r>
              <a:rPr lang="en-US" sz="1600">
                <a:latin typeface="Times New Roman"/>
                <a:cs typeface="Times New Roman"/>
              </a:rPr>
              <a:t>Ossler, L.P.S., 2023. Photovoltaics from a business perspective past, present, and future in Germany (Doctoral dissertation, Lund University).</a:t>
            </a:r>
          </a:p>
          <a:p>
            <a:pPr>
              <a:lnSpc>
                <a:spcPct val="90000"/>
              </a:lnSpc>
            </a:pPr>
            <a:r>
              <a:rPr lang="en-US" sz="1600" dirty="0" err="1">
                <a:latin typeface="Times New Roman"/>
                <a:cs typeface="Times New Roman"/>
              </a:rPr>
              <a:t>Pauliuk</a:t>
            </a:r>
            <a:r>
              <a:rPr lang="en-US" sz="1600" dirty="0">
                <a:latin typeface="Times New Roman"/>
                <a:cs typeface="Times New Roman"/>
              </a:rPr>
              <a:t>, S. And Heeren, N., 2021. Material efficiency and its contribution to climate change mitigation in Germany: A deep decarbonization scenario analysis until 2060. </a:t>
            </a:r>
            <a:r>
              <a:rPr lang="en-US" sz="1600" i="1" dirty="0">
                <a:latin typeface="Times New Roman"/>
                <a:cs typeface="Times New Roman"/>
              </a:rPr>
              <a:t>Journal of Industrial Ecology, 25</a:t>
            </a:r>
            <a:r>
              <a:rPr lang="en-US" sz="1600" dirty="0">
                <a:latin typeface="Times New Roman"/>
                <a:cs typeface="Times New Roman"/>
              </a:rPr>
              <a:t>(2), pp.479-493. </a:t>
            </a:r>
            <a:endParaRPr lang="en-IN" sz="1600" dirty="0"/>
          </a:p>
          <a:p>
            <a:pPr>
              <a:lnSpc>
                <a:spcPct val="90000"/>
              </a:lnSpc>
            </a:pPr>
            <a:r>
              <a:rPr lang="en-US" sz="1600" dirty="0" err="1">
                <a:latin typeface="Times New Roman"/>
                <a:cs typeface="Times New Roman"/>
              </a:rPr>
              <a:t>Sharmaa</a:t>
            </a:r>
            <a:r>
              <a:rPr lang="en-US" sz="1600" dirty="0">
                <a:latin typeface="Times New Roman"/>
                <a:cs typeface="Times New Roman"/>
              </a:rPr>
              <a:t>, A., Jain, R. and </a:t>
            </a:r>
            <a:r>
              <a:rPr lang="en-US" sz="1600" dirty="0" err="1">
                <a:latin typeface="Times New Roman"/>
                <a:cs typeface="Times New Roman"/>
              </a:rPr>
              <a:t>Pajni</a:t>
            </a:r>
            <a:r>
              <a:rPr lang="en-US" sz="1600" dirty="0">
                <a:latin typeface="Times New Roman"/>
                <a:cs typeface="Times New Roman"/>
              </a:rPr>
              <a:t>, N.S., 2022. Risk Identification Techniques in Retail Industry: A case study of Tesco Plc. J</a:t>
            </a:r>
            <a:r>
              <a:rPr lang="en-US" sz="1600" i="1" dirty="0">
                <a:latin typeface="Times New Roman"/>
                <a:cs typeface="Times New Roman"/>
              </a:rPr>
              <a:t>. Corp. Gov. Insur. Risk Manag, 9,</a:t>
            </a:r>
            <a:r>
              <a:rPr lang="en-US" sz="1600" dirty="0">
                <a:latin typeface="Times New Roman"/>
                <a:cs typeface="Times New Roman"/>
              </a:rPr>
              <a:t> pp.201-214. </a:t>
            </a:r>
            <a:endParaRPr lang="en-IN" sz="1600" dirty="0">
              <a:ea typeface="Calibri"/>
              <a:cs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xmlns="" id="{35555856-9970-4BC3-9AA9-6A917F53AF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772955" y="1122302"/>
            <a:ext cx="5370815" cy="5735697"/>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1" name="Picture 10">
            <a:extLst>
              <a:ext uri="{FF2B5EF4-FFF2-40B4-BE49-F238E27FC236}">
                <a16:creationId xmlns:a16="http://schemas.microsoft.com/office/drawing/2014/main" xmlns="" id="{7F487851-BFAF-46D8-A1ED-50CAD6E46F5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r="10325"/>
          <a:stretch/>
        </p:blipFill>
        <p:spPr>
          <a:xfrm flipH="1">
            <a:off x="0" y="1122301"/>
            <a:ext cx="9144000" cy="5750526"/>
          </a:xfrm>
          <a:prstGeom prst="rect">
            <a:avLst/>
          </a:prstGeom>
        </p:spPr>
      </p:pic>
      <p:sp>
        <p:nvSpPr>
          <p:cNvPr id="2" name="Title 1">
            <a:extLst>
              <a:ext uri="{FF2B5EF4-FFF2-40B4-BE49-F238E27FC236}">
                <a16:creationId xmlns:a16="http://schemas.microsoft.com/office/drawing/2014/main" xmlns="" id="{BA58CF07-A424-F3BF-0D6A-462268B67A3D}"/>
              </a:ext>
            </a:extLst>
          </p:cNvPr>
          <p:cNvSpPr>
            <a:spLocks noGrp="1"/>
          </p:cNvSpPr>
          <p:nvPr>
            <p:ph type="title"/>
          </p:nvPr>
        </p:nvSpPr>
        <p:spPr>
          <a:xfrm>
            <a:off x="477945" y="818606"/>
            <a:ext cx="3604497" cy="972836"/>
          </a:xfrm>
        </p:spPr>
        <p:txBody>
          <a:bodyPr vert="horz" lIns="91440" tIns="45720" rIns="91440" bIns="45720" rtlCol="0" anchor="t">
            <a:noAutofit/>
          </a:bodyPr>
          <a:lstStyle/>
          <a:p>
            <a:pPr algn="l">
              <a:lnSpc>
                <a:spcPct val="90000"/>
              </a:lnSpc>
            </a:pPr>
            <a:r>
              <a:rPr lang="en-US" sz="9600" kern="1200" dirty="0">
                <a:solidFill>
                  <a:srgbClr val="000000"/>
                </a:solidFill>
                <a:latin typeface="+mj-lt"/>
                <a:ea typeface="+mj-ea"/>
                <a:cs typeface="+mj-cs"/>
              </a:rPr>
              <a:t>Thank You</a:t>
            </a:r>
            <a:endParaRPr lang="en-US" sz="9600" kern="1200">
              <a:solidFill>
                <a:srgbClr val="000000"/>
              </a:solidFill>
              <a:latin typeface="+mj-lt"/>
              <a:ea typeface="Calibri"/>
              <a:cs typeface="Calibri"/>
            </a:endParaRPr>
          </a:p>
        </p:txBody>
      </p:sp>
      <p:sp>
        <p:nvSpPr>
          <p:cNvPr id="39" name="Freeform 50">
            <a:extLst>
              <a:ext uri="{FF2B5EF4-FFF2-40B4-BE49-F238E27FC236}">
                <a16:creationId xmlns:a16="http://schemas.microsoft.com/office/drawing/2014/main" xmlns="" id="{13722DD7-BA73-4776-93A3-94491FEF72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573441" y="1608355"/>
            <a:ext cx="4570559" cy="5249645"/>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6" name="Graphic 5" descr="Smiling Face with No Fill">
            <a:extLst>
              <a:ext uri="{FF2B5EF4-FFF2-40B4-BE49-F238E27FC236}">
                <a16:creationId xmlns:a16="http://schemas.microsoft.com/office/drawing/2014/main" xmlns="" id="{063307F6-6CE1-B49F-C8F8-891A3C5CAAC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5424681" y="2708150"/>
            <a:ext cx="3463967" cy="3463967"/>
          </a:xfrm>
          <a:prstGeom prst="rect">
            <a:avLst/>
          </a:prstGeom>
        </p:spPr>
      </p:pic>
    </p:spTree>
    <p:extLst>
      <p:ext uri="{BB962C8B-B14F-4D97-AF65-F5344CB8AC3E}">
        <p14:creationId xmlns:p14="http://schemas.microsoft.com/office/powerpoint/2010/main" val="10724606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21</TotalTime>
  <Words>950</Words>
  <Application>Microsoft Office PowerPoint</Application>
  <PresentationFormat>On-screen Show (4:3)</PresentationFormat>
  <Paragraphs>75</Paragraphs>
  <Slides>12</Slides>
  <Notes>8</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Tesco &amp; Germany</vt:lpstr>
      <vt:lpstr>Introduction </vt:lpstr>
      <vt:lpstr>Tesco </vt:lpstr>
      <vt:lpstr>Business prospect in Germany</vt:lpstr>
      <vt:lpstr>Cultural diversity in Germany</vt:lpstr>
      <vt:lpstr>Difference between the culture of the UK and Germany </vt:lpstr>
      <vt:lpstr>Theories on intercultural differences in the world</vt:lpstr>
      <vt:lpstr>Recommendation</vt:lpstr>
      <vt:lpstr>Conclusion</vt:lpstr>
      <vt:lpstr>Reference List</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Tesco &amp; Germany</dc:title>
  <dc:creator/>
  <cp:lastModifiedBy>X</cp:lastModifiedBy>
  <cp:revision>106</cp:revision>
  <dcterms:created xsi:type="dcterms:W3CDTF">2024-03-18T16:06:12Z</dcterms:created>
  <dcterms:modified xsi:type="dcterms:W3CDTF">2024-04-05T07:13:55Z</dcterms:modified>
</cp:coreProperties>
</file>