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319" r:id="rId3"/>
    <p:sldId id="318" r:id="rId4"/>
    <p:sldId id="317" r:id="rId5"/>
    <p:sldId id="316" r:id="rId6"/>
    <p:sldId id="322" r:id="rId7"/>
    <p:sldId id="315" r:id="rId8"/>
    <p:sldId id="321" r:id="rId9"/>
    <p:sldId id="320" r:id="rId10"/>
    <p:sldId id="314" r:id="rId11"/>
    <p:sldId id="313" r:id="rId12"/>
    <p:sldId id="329" r:id="rId13"/>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8"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72" d="100"/>
          <a:sy n="72" d="100"/>
        </p:scale>
        <p:origin x="660" y="72"/>
      </p:cViewPr>
      <p:guideLst>
        <p:guide orient="horz" pos="2158"/>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gs" Target="tags/tag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endParaRPr kumimoji="0" lang="en-US"/>
          </a:p>
        </p:txBody>
      </p:sp>
      <p:sp>
        <p:nvSpPr>
          <p:cNvPr id="30" name="Date Placeholder 29"/>
          <p:cNvSpPr>
            <a:spLocks noGrp="1"/>
          </p:cNvSpPr>
          <p:nvPr>
            <p:ph type="dt" sz="half" idx="10"/>
          </p:nvPr>
        </p:nvSpPr>
        <p:spPr/>
        <p:txBody>
          <a:bodyPr/>
          <a:lstStyle/>
          <a:p>
            <a:fld id="{8E5F4810-5757-4EC6-AE0A-DAB37D9DE505}" type="datetimeFigureOut">
              <a:rPr lang="en-US" smtClean="0"/>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0F4AF70A-4CD5-4012-ADCB-F76F6764DBFF}"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E5F4810-5757-4EC6-AE0A-DAB37D9DE505}"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endParaRPr kumimoji="0" lang="en-US"/>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endParaRPr kumimoji="0" lang="en-US"/>
          </a:p>
        </p:txBody>
      </p:sp>
      <p:sp>
        <p:nvSpPr>
          <p:cNvPr id="4" name="Date Placeholder 3"/>
          <p:cNvSpPr>
            <a:spLocks noGrp="1"/>
          </p:cNvSpPr>
          <p:nvPr>
            <p:ph type="dt" sz="half" idx="10"/>
          </p:nvPr>
        </p:nvSpPr>
        <p:spPr/>
        <p:txBody>
          <a:bodyPr/>
          <a:lstStyle/>
          <a:p>
            <a:fld id="{8E5F4810-5757-4EC6-AE0A-DAB37D9DE505}"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4AF70A-4CD5-4012-ADCB-F76F6764DBFF}"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endParaRPr kumimoji="0"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E5F4810-5757-4EC6-AE0A-DAB37D9DE505}"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endParaRPr kumimoji="0"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endParaRPr kumimoji="0" lang="en-US"/>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E5F4810-5757-4EC6-AE0A-DAB37D9DE505}"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endParaRPr kumimoji="0" lang="en-US"/>
          </a:p>
        </p:txBody>
      </p:sp>
      <p:sp>
        <p:nvSpPr>
          <p:cNvPr id="3" name="Date Placeholder 2"/>
          <p:cNvSpPr>
            <a:spLocks noGrp="1"/>
          </p:cNvSpPr>
          <p:nvPr>
            <p:ph type="dt" sz="half" idx="10"/>
          </p:nvPr>
        </p:nvSpPr>
        <p:spPr/>
        <p:txBody>
          <a:bodyPr/>
          <a:lstStyle/>
          <a:p>
            <a:fld id="{8E5F4810-5757-4EC6-AE0A-DAB37D9DE505}"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5F4810-5757-4EC6-AE0A-DAB37D9DE505}"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endParaRPr kumimoji="0" lang="en-US"/>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E5F4810-5757-4EC6-AE0A-DAB37D9DE505}"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endParaRPr kumimoji="0" lang="en-US"/>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endParaRPr kumimoji="0" lang="en-US"/>
          </a:p>
        </p:txBody>
      </p:sp>
      <p:sp>
        <p:nvSpPr>
          <p:cNvPr id="5" name="Date Placeholder 4"/>
          <p:cNvSpPr>
            <a:spLocks noGrp="1"/>
          </p:cNvSpPr>
          <p:nvPr>
            <p:ph type="dt" sz="half" idx="10"/>
          </p:nvPr>
        </p:nvSpPr>
        <p:spPr/>
        <p:txBody>
          <a:bodyPr/>
          <a:lstStyle/>
          <a:p>
            <a:fld id="{8E5F4810-5757-4EC6-AE0A-DAB37D9DE505}"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69600" y="6356351"/>
            <a:ext cx="812800" cy="365125"/>
          </a:xfrm>
        </p:spPr>
        <p:txBody>
          <a:bodyPr/>
          <a:lstStyle/>
          <a:p>
            <a:fld id="{0F4AF70A-4CD5-4012-ADCB-F76F6764DBFF}" type="slidenum">
              <a:rPr lang="en-US" smtClean="0"/>
            </a:fld>
            <a:endParaRPr lang="en-US"/>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E5F4810-5757-4EC6-AE0A-DAB37D9DE505}"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endParaRPr kumimoji="0"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endParaRPr lang="en-US"/>
          </a:p>
          <a:p>
            <a:pPr lvl="1" eaLnBrk="1" latinLnBrk="0" hangingPunct="1"/>
            <a:r>
              <a:rPr lang="en-US"/>
              <a:t>Second level</a:t>
            </a:r>
            <a:endParaRPr lang="en-US"/>
          </a:p>
          <a:p>
            <a:pPr lvl="2" eaLnBrk="1" latinLnBrk="0" hangingPunct="1"/>
            <a:r>
              <a:rPr lang="en-US"/>
              <a:t>Third level</a:t>
            </a:r>
            <a:endParaRPr lang="en-US"/>
          </a:p>
          <a:p>
            <a:pPr lvl="3" eaLnBrk="1" latinLnBrk="0" hangingPunct="1"/>
            <a:r>
              <a:rPr lang="en-US"/>
              <a:t>Fourth level</a:t>
            </a:r>
            <a:endParaRPr lang="en-US"/>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E5F4810-5757-4EC6-AE0A-DAB37D9DE505}"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4AF70A-4CD5-4012-ADCB-F76F6764DBF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endParaRPr kumimoji="0" lang="en-US"/>
          </a:p>
          <a:p>
            <a:pPr lvl="1" eaLnBrk="1" latinLnBrk="0" hangingPunct="1"/>
            <a:r>
              <a:rPr kumimoji="0" lang="en-US"/>
              <a:t>Second level</a:t>
            </a:r>
            <a:endParaRPr kumimoji="0" lang="en-US"/>
          </a:p>
          <a:p>
            <a:pPr lvl="2" eaLnBrk="1" latinLnBrk="0" hangingPunct="1"/>
            <a:r>
              <a:rPr kumimoji="0" lang="en-US"/>
              <a:t>Third level</a:t>
            </a:r>
            <a:endParaRPr kumimoji="0" lang="en-US"/>
          </a:p>
          <a:p>
            <a:pPr lvl="3" eaLnBrk="1" latinLnBrk="0" hangingPunct="1"/>
            <a:r>
              <a:rPr kumimoji="0" lang="en-US"/>
              <a:t>Fourth level</a:t>
            </a:r>
            <a:endParaRPr kumimoji="0" lang="en-US"/>
          </a:p>
          <a:p>
            <a:pPr lvl="4" eaLnBrk="1" latinLnBrk="0" hangingPunct="1"/>
            <a:r>
              <a:rPr kumimoji="0" lang="en-US"/>
              <a:t>Fifth level</a:t>
            </a:r>
            <a:endParaRPr kumimoji="0" lang="en-US"/>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E5F4810-5757-4EC6-AE0A-DAB37D9DE505}" type="datetimeFigureOut">
              <a:rPr lang="en-US" smtClean="0"/>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F4AF70A-4CD5-4012-ADCB-F76F6764DBFF}" type="slidenum">
              <a:rPr lang="en-US" smtClean="0"/>
            </a:fld>
            <a:endParaRPr lang="en-US"/>
          </a:p>
        </p:txBody>
      </p:sp>
      <p:grpSp>
        <p:nvGrpSpPr>
          <p:cNvPr id="2" name="Group 1"/>
          <p:cNvGrpSpPr/>
          <p:nvPr/>
        </p:nvGrpSpPr>
        <p:grpSpPr>
          <a:xfrm>
            <a:off x="-25356" y="202408"/>
            <a:ext cx="12240731" cy="649224"/>
            <a:chOff x="-19045" y="216550"/>
            <a:chExt cx="9180548" cy="649224"/>
          </a:xfrm>
        </p:grpSpPr>
        <p:sp>
          <p:nvSpPr>
            <p:cNvPr id="12" name="Freeform 11"/>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7015"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7015"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185"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185"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185"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effectLst/>
                <a:latin typeface="Calibri" panose="020F0502020204030204" pitchFamily="34" charset="0"/>
                <a:ea typeface="Calibri" panose="020F0502020204030204" pitchFamily="34" charset="0"/>
                <a:cs typeface="Calibri" panose="020F0502020204030204" pitchFamily="34" charset="0"/>
              </a:rPr>
              <a:t>Topic: Change management in Starbucks</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3200" dirty="0"/>
          </a:p>
        </p:txBody>
      </p:sp>
      <p:pic>
        <p:nvPicPr>
          <p:cNvPr id="4" name="Content Placeholder 3" descr="Metropol TV Kenya on Twitter: &quot;BREAKING NEWS: US Coffee giant, Starbucks is  set to open its first coffee shop in Kenya. The coffee shop will be based  along Nairobi's Mama Ngina Street. @"/>
          <p:cNvPicPr>
            <a:picLocks noGrp="1" noChangeAspect="1"/>
          </p:cNvPicPr>
          <p:nvPr>
            <p:ph idx="1"/>
          </p:nvPr>
        </p:nvPicPr>
        <p:blipFill>
          <a:blip r:embed="rId1">
            <a:extLst>
              <a:ext uri="{28A0092B-C50C-407E-A947-70E740481C1C}">
                <a14:useLocalDpi xmlns:a14="http://schemas.microsoft.com/office/drawing/2010/main" val="0"/>
              </a:ext>
            </a:extLst>
          </a:blip>
          <a:srcRect/>
          <a:stretch>
            <a:fillRect/>
          </a:stretch>
        </p:blipFill>
        <p:spPr bwMode="auto">
          <a:xfrm>
            <a:off x="1579880" y="1935480"/>
            <a:ext cx="9280525" cy="475742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595" y="114743"/>
            <a:ext cx="10972800" cy="901148"/>
          </a:xfrm>
        </p:spPr>
        <p:txBody>
          <a:bodyPr>
            <a:normAutofit/>
          </a:bodyPr>
          <a:lstStyle/>
          <a:p>
            <a:pPr algn="ctr"/>
            <a:r>
              <a:rPr lang="en-US" sz="2800" b="1" dirty="0">
                <a:effectLst/>
                <a:latin typeface="Calibri" panose="020F0502020204030204" pitchFamily="34" charset="0"/>
                <a:ea typeface="Calibri" panose="020F0502020204030204" pitchFamily="34" charset="0"/>
                <a:cs typeface="Calibri" panose="020F0502020204030204" pitchFamily="34" charset="0"/>
              </a:rPr>
              <a:t>Introduction </a:t>
            </a:r>
            <a:endParaRPr lang="en-US" sz="2800" dirty="0"/>
          </a:p>
        </p:txBody>
      </p:sp>
      <p:sp>
        <p:nvSpPr>
          <p:cNvPr id="3" name="Content Placeholder 2"/>
          <p:cNvSpPr>
            <a:spLocks noGrp="1"/>
          </p:cNvSpPr>
          <p:nvPr>
            <p:ph idx="1"/>
          </p:nvPr>
        </p:nvSpPr>
        <p:spPr>
          <a:xfrm>
            <a:off x="483870" y="1049020"/>
            <a:ext cx="10972800" cy="5292090"/>
          </a:xfrm>
        </p:spPr>
        <p:txBody>
          <a:bodyPr>
            <a:noAutofit/>
          </a:bodyPr>
          <a:lstStyle/>
          <a:p>
            <a:pPr marL="0" marR="0" algn="just">
              <a:lnSpc>
                <a:spcPct val="100000"/>
              </a:lnSpc>
              <a:spcBef>
                <a:spcPts val="0"/>
              </a:spcBef>
              <a:spcAft>
                <a:spcPts val="800"/>
              </a:spcAft>
            </a:pPr>
            <a:r>
              <a:rPr lang="en-US" sz="2400" dirty="0">
                <a:effectLst/>
                <a:latin typeface="Calibri" panose="020F0502020204030204" pitchFamily="34" charset="0"/>
                <a:ea typeface="Calibri" panose="020F0502020204030204" pitchFamily="34" charset="0"/>
                <a:cs typeface="Calibri" panose="020F0502020204030204" pitchFamily="34" charset="0"/>
              </a:rPr>
              <a:t>Change is the actions that organizations take to improve performance through altering operations (Lewis, 2019).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00000"/>
              </a:lnSpc>
              <a:spcBef>
                <a:spcPts val="0"/>
              </a:spcBef>
              <a:spcAft>
                <a:spcPts val="800"/>
              </a:spcAft>
            </a:pP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90000"/>
              </a:lnSpc>
              <a:spcBef>
                <a:spcPts val="0"/>
              </a:spcBef>
              <a:spcAft>
                <a:spcPts val="800"/>
              </a:spcAft>
            </a:pPr>
            <a:r>
              <a:rPr lang="en-US" sz="2400" dirty="0">
                <a:effectLst/>
                <a:latin typeface="Calibri" panose="020F0502020204030204" pitchFamily="34" charset="0"/>
                <a:ea typeface="Calibri" panose="020F0502020204030204" pitchFamily="34" charset="0"/>
                <a:cs typeface="Calibri" panose="020F0502020204030204" pitchFamily="34" charset="0"/>
              </a:rPr>
              <a:t>Starbucks is an American corporation, which is the largest coffeehouse chain globally (Chuang, 2019).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00000"/>
              </a:lnSpc>
              <a:spcBef>
                <a:spcPts val="0"/>
              </a:spcBef>
              <a:spcAft>
                <a:spcPts val="800"/>
              </a:spcAft>
              <a:buNone/>
            </a:pP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00000"/>
              </a:lnSpc>
              <a:spcBef>
                <a:spcPts val="0"/>
              </a:spcBef>
              <a:spcAft>
                <a:spcPts val="800"/>
              </a:spcAft>
            </a:pPr>
            <a:r>
              <a:rPr lang="en-US" sz="2400" dirty="0">
                <a:effectLst/>
                <a:latin typeface="Calibri" panose="020F0502020204030204" pitchFamily="34" charset="0"/>
                <a:ea typeface="Calibri" panose="020F0502020204030204" pitchFamily="34" charset="0"/>
                <a:cs typeface="Calibri" panose="020F0502020204030204" pitchFamily="34" charset="0"/>
              </a:rPr>
              <a:t>Starbucks </a:t>
            </a:r>
            <a:r>
              <a:rPr lang="en-US" sz="2400" dirty="0">
                <a:effectLst/>
                <a:latin typeface="Calibri" panose="020F0502020204030204" pitchFamily="34" charset="0"/>
                <a:ea typeface="Calibri" panose="020F0502020204030204" pitchFamily="34" charset="0"/>
              </a:rPr>
              <a:t>serves cold and hot drinks, espresso, snacks, whole-bean coffee, juices, and pastries among others. </a:t>
            </a:r>
            <a:endParaRPr lang="en-US" sz="2400" dirty="0">
              <a:effectLst/>
              <a:latin typeface="Calibri" panose="020F0502020204030204" pitchFamily="34" charset="0"/>
              <a:ea typeface="Calibri" panose="020F0502020204030204" pitchFamily="34" charset="0"/>
            </a:endParaRPr>
          </a:p>
          <a:p>
            <a:pPr marL="0" marR="0" algn="just">
              <a:lnSpc>
                <a:spcPct val="100000"/>
              </a:lnSpc>
              <a:spcBef>
                <a:spcPts val="0"/>
              </a:spcBef>
              <a:spcAft>
                <a:spcPts val="800"/>
              </a:spcAft>
            </a:pP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00000"/>
              </a:lnSpc>
              <a:spcBef>
                <a:spcPts val="0"/>
              </a:spcBef>
              <a:spcAft>
                <a:spcPts val="800"/>
              </a:spcAft>
            </a:pPr>
            <a:r>
              <a:rPr lang="en-US" sz="2400" dirty="0">
                <a:effectLst/>
                <a:latin typeface="Calibri" panose="020F0502020204030204" pitchFamily="34" charset="0"/>
                <a:ea typeface="Calibri" panose="020F0502020204030204" pitchFamily="34" charset="0"/>
                <a:cs typeface="Calibri" panose="020F0502020204030204" pitchFamily="34" charset="0"/>
              </a:rPr>
              <a:t>Starbucks’ management has focused on implementing change that can help the organization in achieving competitive advantages and surviving the impacts of covid-19 pandemic (Lombardi, </a:t>
            </a:r>
            <a:r>
              <a:rPr lang="en-US" sz="2400" dirty="0" err="1">
                <a:effectLst/>
                <a:latin typeface="Calibri" panose="020F0502020204030204" pitchFamily="34" charset="0"/>
                <a:ea typeface="Calibri" panose="020F0502020204030204" pitchFamily="34" charset="0"/>
                <a:cs typeface="Calibri" panose="020F0502020204030204" pitchFamily="34" charset="0"/>
              </a:rPr>
              <a:t>Chidiac</a:t>
            </a:r>
            <a:r>
              <a:rPr lang="en-US" sz="2400" dirty="0">
                <a:effectLst/>
                <a:latin typeface="Calibri" panose="020F0502020204030204" pitchFamily="34" charset="0"/>
                <a:ea typeface="Calibri" panose="020F0502020204030204" pitchFamily="34" charset="0"/>
                <a:cs typeface="Calibri" panose="020F0502020204030204" pitchFamily="34" charset="0"/>
              </a:rPr>
              <a:t> and Record, 2021). </a:t>
            </a: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806660"/>
          </a:xfrm>
        </p:spPr>
        <p:txBody>
          <a:bodyPr>
            <a:normAutofit fontScale="90000"/>
          </a:bodyPr>
          <a:lstStyle/>
          <a:p>
            <a:pPr algn="ctr"/>
            <a:r>
              <a:rPr lang="en-US" sz="3200" b="1" dirty="0">
                <a:effectLst/>
                <a:latin typeface="Calibri" panose="020F0502020204030204" pitchFamily="34" charset="0"/>
                <a:ea typeface="Calibri" panose="020F0502020204030204" pitchFamily="34" charset="0"/>
                <a:cs typeface="Calibri" panose="020F0502020204030204" pitchFamily="34" charset="0"/>
              </a:rPr>
              <a:t>Change management in Starbucks</a:t>
            </a:r>
            <a:br>
              <a:rPr lang="en-US" sz="3200" dirty="0">
                <a:effectLst/>
                <a:latin typeface="Calibri" panose="020F0502020204030204" pitchFamily="34" charset="0"/>
                <a:ea typeface="Calibri" panose="020F0502020204030204" pitchFamily="34" charset="0"/>
                <a:cs typeface="Times New Roman" panose="02020603050405020304" pitchFamily="18" charset="0"/>
              </a:rPr>
            </a:br>
            <a:endParaRPr lang="en-US" sz="3200" dirty="0"/>
          </a:p>
        </p:txBody>
      </p:sp>
      <p:sp>
        <p:nvSpPr>
          <p:cNvPr id="3" name="Content Placeholder 2"/>
          <p:cNvSpPr>
            <a:spLocks noGrp="1"/>
          </p:cNvSpPr>
          <p:nvPr>
            <p:ph idx="1"/>
          </p:nvPr>
        </p:nvSpPr>
        <p:spPr>
          <a:xfrm>
            <a:off x="609600" y="1510748"/>
            <a:ext cx="5194852" cy="4813852"/>
          </a:xfrm>
        </p:spPr>
        <p:txBody>
          <a:bodyPr>
            <a:normAutofit lnSpcReduction="10000"/>
          </a:bodyPr>
          <a:lstStyle/>
          <a:p>
            <a:pPr marL="0" marR="0" algn="just">
              <a:lnSpc>
                <a:spcPct val="150000"/>
              </a:lnSpc>
              <a:spcBef>
                <a:spcPts val="0"/>
              </a:spcBef>
              <a:spcAft>
                <a:spcPts val="800"/>
              </a:spcAft>
            </a:pPr>
            <a:r>
              <a:rPr lang="en-US" sz="1800" dirty="0">
                <a:effectLst/>
                <a:latin typeface="Calibri" panose="020F0502020204030204" pitchFamily="34" charset="0"/>
                <a:ea typeface="Calibri" panose="020F0502020204030204" pitchFamily="34" charset="0"/>
                <a:cs typeface="Calibri" panose="020F0502020204030204" pitchFamily="34" charset="0"/>
              </a:rPr>
              <a:t> </a:t>
            </a:r>
            <a:r>
              <a:rPr lang="en-US" sz="2000" dirty="0">
                <a:effectLst/>
                <a:latin typeface="Calibri" panose="020F0502020204030204" pitchFamily="34" charset="0"/>
                <a:ea typeface="Calibri" panose="020F0502020204030204" pitchFamily="34" charset="0"/>
                <a:cs typeface="Calibri" panose="020F0502020204030204" pitchFamily="34" charset="0"/>
              </a:rPr>
              <a:t>The major driver for the change in Starbucks was digitalization which was associated with the covid-19 pandemic and the need to achieve increased market share. </a:t>
            </a:r>
            <a:endParaRPr lang="en-US" sz="18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50000"/>
              </a:lnSpc>
              <a:spcBef>
                <a:spcPts val="0"/>
              </a:spcBef>
              <a:spcAft>
                <a:spcPts val="800"/>
              </a:spcAft>
            </a:pPr>
            <a:endParaRPr lang="en-US" sz="18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50000"/>
              </a:lnSpc>
              <a:spcBef>
                <a:spcPts val="0"/>
              </a:spcBef>
              <a:spcAft>
                <a:spcPts val="800"/>
              </a:spcAft>
            </a:pPr>
            <a:r>
              <a:rPr lang="en-US" sz="2000" dirty="0">
                <a:effectLst/>
                <a:latin typeface="Calibri" panose="020F0502020204030204" pitchFamily="34" charset="0"/>
                <a:ea typeface="Calibri" panose="020F0502020204030204" pitchFamily="34" charset="0"/>
                <a:cs typeface="Calibri" panose="020F0502020204030204" pitchFamily="34" charset="0"/>
              </a:rPr>
              <a:t>Starbucks was forced to implement the change due to the pandemic as government regulations required businesses to put in place measures for containing the spread of the virus (Lim, et al., 2022). </a:t>
            </a: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endParaRPr lang="en-US" sz="2000" dirty="0"/>
          </a:p>
        </p:txBody>
      </p:sp>
      <p:pic>
        <p:nvPicPr>
          <p:cNvPr id="4" name="Picture 3"/>
          <p:cNvPicPr>
            <a:picLocks noChangeAspect="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5927724" y="1510582"/>
            <a:ext cx="5989983" cy="48138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6580" y="1214120"/>
            <a:ext cx="4950460" cy="5353050"/>
          </a:xfrm>
        </p:spPr>
        <p:txBody>
          <a:bodyPr>
            <a:normAutofit/>
          </a:bodyPr>
          <a:lstStyle/>
          <a:p>
            <a:pPr>
              <a:lnSpc>
                <a:spcPct val="120000"/>
              </a:lnSpc>
            </a:pPr>
            <a:r>
              <a:rPr lang="en-US" sz="2400" dirty="0">
                <a:effectLst/>
                <a:latin typeface="Calibri" panose="020F0502020204030204" pitchFamily="34" charset="0"/>
                <a:ea typeface="Calibri" panose="020F0502020204030204" pitchFamily="34" charset="0"/>
                <a:cs typeface="Calibri" panose="020F0502020204030204" pitchFamily="34" charset="0"/>
              </a:rPr>
              <a:t>Digital transformation became the key mechanism for Starbucks as it was adapting to the new normal (Sander and Peters, 2021).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12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a:lnSpc>
                <a:spcPct val="120000"/>
              </a:lnSpc>
            </a:pPr>
            <a:r>
              <a:rPr lang="en-US" sz="2400" dirty="0">
                <a:effectLst/>
                <a:latin typeface="Calibri" panose="020F0502020204030204" pitchFamily="34" charset="0"/>
                <a:ea typeface="Calibri" panose="020F0502020204030204" pitchFamily="34" charset="0"/>
                <a:cs typeface="Calibri" panose="020F0502020204030204" pitchFamily="34" charset="0"/>
              </a:rPr>
              <a:t>The change was radical as it was implemented during the pandemic forcing the organizations to implement it within the shortest time possible. </a:t>
            </a:r>
            <a:endParaRPr lang="en-US" sz="2400" dirty="0"/>
          </a:p>
        </p:txBody>
      </p:sp>
      <p:pic>
        <p:nvPicPr>
          <p:cNvPr id="4" name="Picture 3"/>
          <p:cNvPicPr>
            <a:picLocks noChangeAspect="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263525" y="1214120"/>
            <a:ext cx="6360160" cy="535368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874642"/>
            <a:ext cx="5062330" cy="5449957"/>
          </a:xfrm>
        </p:spPr>
        <p:txBody>
          <a:bodyPr>
            <a:normAutofit/>
          </a:bodyPr>
          <a:lstStyle/>
          <a:p>
            <a:pPr algn="just"/>
            <a:r>
              <a:rPr lang="en-US" sz="2000" dirty="0">
                <a:effectLst/>
                <a:latin typeface="Calibri" panose="020F0502020204030204" pitchFamily="34" charset="0"/>
                <a:ea typeface="Calibri" panose="020F0502020204030204" pitchFamily="34" charset="0"/>
                <a:cs typeface="Calibri" panose="020F0502020204030204" pitchFamily="34" charset="0"/>
              </a:rPr>
              <a:t>Lewin’s change model focuses on explaining three stages for implementing change. These three stages can include unfreezing, changing and refreezing (Lewis, 2019). </a:t>
            </a: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pPr algn="just"/>
            <a:r>
              <a:rPr lang="en-US" sz="2000" dirty="0">
                <a:effectLst/>
                <a:latin typeface="Calibri" panose="020F0502020204030204" pitchFamily="34" charset="0"/>
                <a:ea typeface="Calibri" panose="020F0502020204030204" pitchFamily="34" charset="0"/>
                <a:cs typeface="Calibri" panose="020F0502020204030204" pitchFamily="34" charset="0"/>
              </a:rPr>
              <a:t>Starbucks embraced Lewin’s change model by changing the attitudes of employees to support change, changing processes as well as operations, and changing organizational culture to ensure the change is part of its culture. </a:t>
            </a: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pPr algn="just"/>
            <a:r>
              <a:rPr lang="en-US" sz="2000" dirty="0">
                <a:effectLst/>
                <a:latin typeface="Calibri" panose="020F0502020204030204" pitchFamily="34" charset="0"/>
                <a:ea typeface="Calibri" panose="020F0502020204030204" pitchFamily="34" charset="0"/>
                <a:cs typeface="Calibri" panose="020F0502020204030204" pitchFamily="34" charset="0"/>
              </a:rPr>
              <a:t>Starbucks changed the attitudes of employees towards the change by making them understand the benefits of the change while the processes and operations were changed through automation (Liu, 2023). </a:t>
            </a:r>
            <a:endParaRPr lang="en-US" sz="2000" dirty="0"/>
          </a:p>
        </p:txBody>
      </p:sp>
      <p:pic>
        <p:nvPicPr>
          <p:cNvPr id="4" name="Picture 3" descr="Description and application of Lewin's change management model"/>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5881370" y="874395"/>
            <a:ext cx="6158230" cy="545020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5605" y="970280"/>
            <a:ext cx="4836795" cy="5340985"/>
          </a:xfrm>
        </p:spPr>
        <p:txBody>
          <a:bodyPr>
            <a:noAutofit/>
          </a:bodyPr>
          <a:lstStyle/>
          <a:p>
            <a:pPr>
              <a:lnSpc>
                <a:spcPct val="90000"/>
              </a:lnSpc>
            </a:pPr>
            <a:r>
              <a:rPr lang="en-US" sz="2400" dirty="0">
                <a:effectLst/>
                <a:latin typeface="Calibri" panose="020F0502020204030204" pitchFamily="34" charset="0"/>
                <a:ea typeface="Calibri" panose="020F0502020204030204" pitchFamily="34" charset="0"/>
                <a:cs typeface="Calibri" panose="020F0502020204030204" pitchFamily="34" charset="0"/>
              </a:rPr>
              <a:t>During the pandemic, Starbucks changed its operations to ensure it survived and complied with the regulations put in place to contain the spread of the virus.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US" sz="2400" dirty="0">
                <a:effectLst/>
                <a:latin typeface="Calibri" panose="020F0502020204030204" pitchFamily="34" charset="0"/>
                <a:ea typeface="Calibri" panose="020F0502020204030204" pitchFamily="34" charset="0"/>
                <a:cs typeface="Calibri" panose="020F0502020204030204" pitchFamily="34" charset="0"/>
              </a:rPr>
              <a:t>The change involved increasingly incorporating new technologies in the operations as a coping mechanism (Liu, 2022).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US" sz="2400" dirty="0">
                <a:effectLst/>
                <a:latin typeface="Calibri" panose="020F0502020204030204" pitchFamily="34" charset="0"/>
                <a:ea typeface="Calibri" panose="020F0502020204030204" pitchFamily="34" charset="0"/>
                <a:cs typeface="Calibri" panose="020F0502020204030204" pitchFamily="34" charset="0"/>
              </a:rPr>
              <a:t>The management has focused on ensuring change resistance is eliminated by engaging the key stakeholders.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Starbucks mobile orders make up record 22% of transactions as Q3 sales sink  40% due to COVID-19 – GeekWire"/>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245745" y="1072515"/>
            <a:ext cx="6233795" cy="5379720"/>
          </a:xfrm>
          <a:prstGeom prst="rect">
            <a:avLst/>
          </a:prstGeom>
          <a:noFill/>
          <a:ln>
            <a:noFill/>
          </a:ln>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235" y="802640"/>
            <a:ext cx="5612765" cy="5462905"/>
          </a:xfrm>
        </p:spPr>
        <p:txBody>
          <a:bodyPr>
            <a:noAutofit/>
          </a:bodyPr>
          <a:lstStyle/>
          <a:p>
            <a:pPr>
              <a:lnSpc>
                <a:spcPct val="12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a:lnSpc>
                <a:spcPct val="120000"/>
              </a:lnSpc>
            </a:pPr>
            <a:r>
              <a:rPr lang="en-US" sz="2400" dirty="0">
                <a:effectLst/>
                <a:latin typeface="Calibri" panose="020F0502020204030204" pitchFamily="34" charset="0"/>
                <a:ea typeface="Calibri" panose="020F0502020204030204" pitchFamily="34" charset="0"/>
                <a:cs typeface="Calibri" panose="020F0502020204030204" pitchFamily="34" charset="0"/>
              </a:rPr>
              <a:t>Automation has helped Starbucks in improving efficiency and enhance service delivery to customers (</a:t>
            </a:r>
            <a:r>
              <a:rPr lang="en-US" sz="2400" dirty="0" err="1">
                <a:effectLst/>
                <a:latin typeface="Calibri" panose="020F0502020204030204" pitchFamily="34" charset="0"/>
                <a:ea typeface="Calibri" panose="020F0502020204030204" pitchFamily="34" charset="0"/>
                <a:cs typeface="Calibri" panose="020F0502020204030204" pitchFamily="34" charset="0"/>
              </a:rPr>
              <a:t>Xinyue</a:t>
            </a:r>
            <a:r>
              <a:rPr lang="en-US" sz="2400" dirty="0">
                <a:effectLst/>
                <a:latin typeface="Calibri" panose="020F0502020204030204" pitchFamily="34" charset="0"/>
                <a:ea typeface="Calibri" panose="020F0502020204030204" pitchFamily="34" charset="0"/>
                <a:cs typeface="Calibri" panose="020F0502020204030204" pitchFamily="34" charset="0"/>
              </a:rPr>
              <a:t>, </a:t>
            </a:r>
            <a:r>
              <a:rPr lang="en-US" sz="2400" dirty="0" err="1">
                <a:effectLst/>
                <a:latin typeface="Calibri" panose="020F0502020204030204" pitchFamily="34" charset="0"/>
                <a:ea typeface="Calibri" panose="020F0502020204030204" pitchFamily="34" charset="0"/>
                <a:cs typeface="Calibri" panose="020F0502020204030204" pitchFamily="34" charset="0"/>
              </a:rPr>
              <a:t>Qiao</a:t>
            </a:r>
            <a:r>
              <a:rPr lang="en-US" sz="2400" dirty="0">
                <a:effectLst/>
                <a:latin typeface="Calibri" panose="020F0502020204030204" pitchFamily="34" charset="0"/>
                <a:ea typeface="Calibri" panose="020F0502020204030204" pitchFamily="34" charset="0"/>
                <a:cs typeface="Calibri" panose="020F0502020204030204" pitchFamily="34" charset="0"/>
              </a:rPr>
              <a:t> and Yang, 2022).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12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a:lnSpc>
                <a:spcPct val="120000"/>
              </a:lnSpc>
            </a:pPr>
            <a:r>
              <a:rPr lang="en-US" sz="2400" dirty="0">
                <a:effectLst/>
                <a:latin typeface="Calibri" panose="020F0502020204030204" pitchFamily="34" charset="0"/>
                <a:ea typeface="Calibri" panose="020F0502020204030204" pitchFamily="34" charset="0"/>
                <a:cs typeface="Calibri" panose="020F0502020204030204" pitchFamily="34" charset="0"/>
              </a:rPr>
              <a:t>Technology is incorporated into different aspects of Starbucks including customer service, beverage development, store design, finance, supply chain and location among others.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400" dirty="0"/>
          </a:p>
        </p:txBody>
      </p:sp>
      <p:pic>
        <p:nvPicPr>
          <p:cNvPr id="4" name="Picture 3" descr="COVID-19 Accelerates the Transformation of Starbucks | QSR magazine"/>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6210300" y="861695"/>
            <a:ext cx="5722620" cy="5403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126435"/>
            <a:ext cx="10972800" cy="5473147"/>
          </a:xfrm>
        </p:spPr>
        <p:txBody>
          <a:bodyPr>
            <a:normAutofit/>
          </a:bodyPr>
          <a:lstStyle/>
          <a:p>
            <a:pPr algn="just"/>
            <a:r>
              <a:rPr lang="en-US" sz="2400" dirty="0">
                <a:effectLst/>
                <a:latin typeface="Calibri" panose="020F0502020204030204" pitchFamily="34" charset="0"/>
                <a:ea typeface="Calibri" panose="020F0502020204030204" pitchFamily="34" charset="0"/>
                <a:cs typeface="Calibri" panose="020F0502020204030204" pitchFamily="34" charset="0"/>
              </a:rPr>
              <a:t>Moreover, Starbucks focuses on generating innovative ideas that can help the organization in meeting the diverse needs of customers better than the competitors.</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endParaRPr lang="en-US" sz="2400" dirty="0">
              <a:latin typeface="Calibri" panose="020F0502020204030204" pitchFamily="34" charset="0"/>
              <a:ea typeface="Calibri" panose="020F0502020204030204" pitchFamily="34" charset="0"/>
              <a:cs typeface="Calibri" panose="020F0502020204030204" pitchFamily="34" charset="0"/>
            </a:endParaRPr>
          </a:p>
          <a:p>
            <a:pPr algn="just"/>
            <a:r>
              <a:rPr lang="en-US" sz="2400" dirty="0">
                <a:effectLst/>
                <a:latin typeface="Calibri" panose="020F0502020204030204" pitchFamily="34" charset="0"/>
                <a:ea typeface="Calibri" panose="020F0502020204030204" pitchFamily="34" charset="0"/>
                <a:cs typeface="Calibri" panose="020F0502020204030204" pitchFamily="34" charset="0"/>
              </a:rPr>
              <a:t>In the change management process at Starbucks, minds of all levels are combined including baristas and engineers to generate innovative ideas (Shim, et al., 2021).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endParaRPr lang="en-US" sz="2400" dirty="0">
              <a:latin typeface="Calibri" panose="020F0502020204030204" pitchFamily="34" charset="0"/>
              <a:ea typeface="Calibri" panose="020F0502020204030204" pitchFamily="34" charset="0"/>
              <a:cs typeface="Calibri" panose="020F0502020204030204" pitchFamily="34" charset="0"/>
            </a:endParaRPr>
          </a:p>
          <a:p>
            <a:pPr algn="just"/>
            <a:r>
              <a:rPr lang="en-US" sz="2400" dirty="0">
                <a:effectLst/>
                <a:latin typeface="Calibri" panose="020F0502020204030204" pitchFamily="34" charset="0"/>
                <a:ea typeface="Calibri" panose="020F0502020204030204" pitchFamily="34" charset="0"/>
                <a:cs typeface="Calibri" panose="020F0502020204030204" pitchFamily="34" charset="0"/>
              </a:rPr>
              <a:t>Starbucks embraces technologies like big data, machine learning, blockchain, cloud computing, and artificial intelligence. </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endParaRPr lang="en-US" sz="2400" dirty="0">
              <a:latin typeface="Calibri" panose="020F0502020204030204" pitchFamily="34" charset="0"/>
              <a:ea typeface="Calibri" panose="020F0502020204030204" pitchFamily="34" charset="0"/>
              <a:cs typeface="Calibri" panose="020F0502020204030204" pitchFamily="34" charset="0"/>
            </a:endParaRPr>
          </a:p>
          <a:p>
            <a:pPr algn="just"/>
            <a:r>
              <a:rPr lang="en-US" sz="2400" dirty="0">
                <a:effectLst/>
                <a:latin typeface="Calibri" panose="020F0502020204030204" pitchFamily="34" charset="0"/>
                <a:ea typeface="Calibri" panose="020F0502020204030204" pitchFamily="34" charset="0"/>
                <a:cs typeface="Calibri" panose="020F0502020204030204" pitchFamily="34" charset="0"/>
              </a:rPr>
              <a:t>The new technologies integrated with the operations and processes of Starbucks as the change was being implemented led to improvement in service delivery (Sinha, et al., 2021). </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10972800" cy="569843"/>
          </a:xfrm>
        </p:spPr>
        <p:txBody>
          <a:bodyPr>
            <a:normAutofit/>
          </a:bodyPr>
          <a:lstStyle/>
          <a:p>
            <a:pPr algn="ctr"/>
            <a:r>
              <a:rPr lang="en-US" sz="3200" b="1" dirty="0">
                <a:effectLst/>
                <a:latin typeface="Calibri" panose="020F0502020204030204" pitchFamily="34" charset="0"/>
                <a:ea typeface="Calibri" panose="020F0502020204030204" pitchFamily="34" charset="0"/>
                <a:cs typeface="Calibri" panose="020F0502020204030204" pitchFamily="34" charset="0"/>
              </a:rPr>
              <a:t>Conclusion</a:t>
            </a:r>
            <a:endParaRPr lang="en-US" sz="3200" dirty="0"/>
          </a:p>
        </p:txBody>
      </p:sp>
      <p:sp>
        <p:nvSpPr>
          <p:cNvPr id="3" name="Content Placeholder 2"/>
          <p:cNvSpPr>
            <a:spLocks noGrp="1"/>
          </p:cNvSpPr>
          <p:nvPr>
            <p:ph idx="1"/>
          </p:nvPr>
        </p:nvSpPr>
        <p:spPr>
          <a:xfrm>
            <a:off x="609600" y="1351722"/>
            <a:ext cx="10972800" cy="5234608"/>
          </a:xfrm>
        </p:spPr>
        <p:txBody>
          <a:bodyPr>
            <a:noAutofit/>
          </a:bodyPr>
          <a:lstStyle/>
          <a:p>
            <a:pPr marL="0" marR="0" algn="just">
              <a:lnSpc>
                <a:spcPct val="110000"/>
              </a:lnSpc>
              <a:spcBef>
                <a:spcPts val="0"/>
              </a:spcBef>
              <a:spcAft>
                <a:spcPts val="800"/>
              </a:spcAft>
            </a:pPr>
            <a:r>
              <a:rPr lang="en-US" sz="2800" dirty="0">
                <a:latin typeface="Calibri" panose="020F0502020204030204" pitchFamily="34" charset="0"/>
                <a:ea typeface="Calibri" panose="020F0502020204030204" pitchFamily="34" charset="0"/>
                <a:cs typeface="Calibri" panose="020F0502020204030204" pitchFamily="34" charset="0"/>
              </a:rPr>
              <a:t>T</a:t>
            </a:r>
            <a:r>
              <a:rPr lang="en-US" sz="2800" dirty="0">
                <a:effectLst/>
                <a:latin typeface="Calibri" panose="020F0502020204030204" pitchFamily="34" charset="0"/>
                <a:ea typeface="Calibri" panose="020F0502020204030204" pitchFamily="34" charset="0"/>
                <a:cs typeface="Calibri" panose="020F0502020204030204" pitchFamily="34" charset="0"/>
              </a:rPr>
              <a:t>he change was effective as it benefited Starbucks by automating processes as well as operations. </a:t>
            </a:r>
            <a:endParaRPr lang="en-US" sz="28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10000"/>
              </a:lnSpc>
              <a:spcBef>
                <a:spcPts val="0"/>
              </a:spcBef>
              <a:spcAft>
                <a:spcPts val="800"/>
              </a:spcAft>
              <a:buNone/>
            </a:pPr>
            <a:endParaRPr lang="en-US" sz="2800" dirty="0">
              <a:latin typeface="Calibri" panose="020F0502020204030204" pitchFamily="34" charset="0"/>
              <a:ea typeface="Calibri" panose="020F0502020204030204" pitchFamily="34" charset="0"/>
              <a:cs typeface="Calibri" panose="020F0502020204030204" pitchFamily="34" charset="0"/>
            </a:endParaRPr>
          </a:p>
          <a:p>
            <a:pPr marL="0" marR="0" algn="just">
              <a:lnSpc>
                <a:spcPct val="110000"/>
              </a:lnSpc>
              <a:spcBef>
                <a:spcPts val="0"/>
              </a:spcBef>
              <a:spcAft>
                <a:spcPts val="800"/>
              </a:spcAft>
            </a:pPr>
            <a:r>
              <a:rPr lang="en-US" sz="2800" dirty="0">
                <a:effectLst/>
                <a:latin typeface="Calibri" panose="020F0502020204030204" pitchFamily="34" charset="0"/>
                <a:ea typeface="Calibri" panose="020F0502020204030204" pitchFamily="34" charset="0"/>
                <a:cs typeface="Calibri" panose="020F0502020204030204" pitchFamily="34" charset="0"/>
              </a:rPr>
              <a:t>The need to digitalize operations and processes in Starbucks during the pandemic was the major driver of the change. </a:t>
            </a:r>
            <a:endParaRPr lang="en-US" sz="2800" dirty="0">
              <a:effectLst/>
              <a:latin typeface="Calibri" panose="020F0502020204030204" pitchFamily="34" charset="0"/>
              <a:ea typeface="Calibri" panose="020F0502020204030204" pitchFamily="34" charset="0"/>
              <a:cs typeface="Calibri" panose="020F0502020204030204" pitchFamily="34" charset="0"/>
            </a:endParaRPr>
          </a:p>
          <a:p>
            <a:pPr marL="0" marR="0" algn="just">
              <a:lnSpc>
                <a:spcPct val="110000"/>
              </a:lnSpc>
              <a:spcBef>
                <a:spcPts val="0"/>
              </a:spcBef>
              <a:spcAft>
                <a:spcPts val="800"/>
              </a:spcAft>
            </a:pPr>
            <a:endParaRPr lang="en-US" sz="2800" dirty="0">
              <a:latin typeface="Calibri" panose="020F0502020204030204" pitchFamily="34" charset="0"/>
              <a:ea typeface="Calibri" panose="020F0502020204030204" pitchFamily="34" charset="0"/>
              <a:cs typeface="Calibri" panose="020F0502020204030204" pitchFamily="34" charset="0"/>
            </a:endParaRPr>
          </a:p>
          <a:p>
            <a:pPr marL="0" marR="0" algn="just">
              <a:lnSpc>
                <a:spcPct val="110000"/>
              </a:lnSpc>
              <a:spcBef>
                <a:spcPts val="0"/>
              </a:spcBef>
              <a:spcAft>
                <a:spcPts val="800"/>
              </a:spcAft>
            </a:pPr>
            <a:r>
              <a:rPr lang="en-US" sz="2800" dirty="0">
                <a:effectLst/>
                <a:latin typeface="Calibri" panose="020F0502020204030204" pitchFamily="34" charset="0"/>
                <a:ea typeface="Calibri" panose="020F0502020204030204" pitchFamily="34" charset="0"/>
                <a:cs typeface="Calibri" panose="020F0502020204030204" pitchFamily="34" charset="0"/>
              </a:rPr>
              <a:t>The change process was effective as Starbucks managed to successfully automate processes and operations.  </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515112"/>
          </a:xfrm>
        </p:spPr>
        <p:txBody>
          <a:bodyPr>
            <a:normAutofit/>
          </a:bodyPr>
          <a:lstStyle/>
          <a:p>
            <a:pPr algn="ctr"/>
            <a:r>
              <a:rPr lang="en-US" sz="2800" b="1" dirty="0">
                <a:solidFill>
                  <a:srgbClr val="000000"/>
                </a:solidFill>
                <a:effectLst/>
                <a:latin typeface="Calibri" panose="020F0502020204030204" pitchFamily="34" charset="0"/>
                <a:ea typeface="Times New Roman" panose="02020603050405020304" pitchFamily="18" charset="0"/>
              </a:rPr>
              <a:t>References</a:t>
            </a:r>
            <a:endParaRPr lang="en-US" sz="2800" dirty="0"/>
          </a:p>
        </p:txBody>
      </p:sp>
      <p:sp>
        <p:nvSpPr>
          <p:cNvPr id="3" name="Content Placeholder 2"/>
          <p:cNvSpPr>
            <a:spLocks noGrp="1"/>
          </p:cNvSpPr>
          <p:nvPr>
            <p:ph idx="1"/>
          </p:nvPr>
        </p:nvSpPr>
        <p:spPr>
          <a:xfrm>
            <a:off x="609600" y="1219200"/>
            <a:ext cx="10972800" cy="5065395"/>
          </a:xfrm>
        </p:spPr>
        <p:txBody>
          <a:bodyPr>
            <a:noAutofit/>
          </a:bodyPr>
          <a:lstStyle/>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Chuang, H.J., 2019. Starbucks in the world. </a:t>
            </a:r>
            <a:r>
              <a:rPr lang="en-US" sz="1600" i="1" dirty="0">
                <a:effectLst/>
                <a:latin typeface="Times New Roman" panose="02020603050405020304" pitchFamily="18" charset="0"/>
                <a:ea typeface="Times New Roman" panose="02020603050405020304" pitchFamily="18" charset="0"/>
              </a:rPr>
              <a:t>HOLISTICA–Journal of Business and Public Administration</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10</a:t>
            </a:r>
            <a:r>
              <a:rPr lang="en-US" sz="1600" dirty="0">
                <a:effectLst/>
                <a:latin typeface="Times New Roman" panose="02020603050405020304" pitchFamily="18" charset="0"/>
                <a:ea typeface="Times New Roman" panose="02020603050405020304" pitchFamily="18" charset="0"/>
              </a:rPr>
              <a:t>(3), pp.99-110.</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Lewis, L., 2019. Organizational change. In </a:t>
            </a:r>
            <a:r>
              <a:rPr lang="en-US" sz="1600" i="1" dirty="0">
                <a:effectLst/>
                <a:latin typeface="Times New Roman" panose="02020603050405020304" pitchFamily="18" charset="0"/>
                <a:ea typeface="Times New Roman" panose="02020603050405020304" pitchFamily="18" charset="0"/>
              </a:rPr>
              <a:t>Origins and traditions of organizational communication</a:t>
            </a:r>
            <a:r>
              <a:rPr lang="en-US" sz="1600" dirty="0">
                <a:effectLst/>
                <a:latin typeface="Times New Roman" panose="02020603050405020304" pitchFamily="18" charset="0"/>
                <a:ea typeface="Times New Roman" panose="02020603050405020304" pitchFamily="18" charset="0"/>
              </a:rPr>
              <a:t> (pp. 406-423). Routledge.</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Lim, S.Y., Liang, C., Li, M., Liang, M. and Smitha, M., 2022. Customer Satisfaction on Starbucks Malaysia Post-Covid 19 Pandemic. </a:t>
            </a:r>
            <a:r>
              <a:rPr lang="en-US" sz="1600" i="1" dirty="0">
                <a:effectLst/>
                <a:latin typeface="Times New Roman" panose="02020603050405020304" pitchFamily="18" charset="0"/>
                <a:ea typeface="Times New Roman" panose="02020603050405020304" pitchFamily="18" charset="0"/>
              </a:rPr>
              <a:t>International Journal of Tourism and Hospitality in Asia </a:t>
            </a:r>
            <a:r>
              <a:rPr lang="en-US" sz="1600" i="1" dirty="0" err="1">
                <a:effectLst/>
                <a:latin typeface="Times New Roman" panose="02020603050405020304" pitchFamily="18" charset="0"/>
                <a:ea typeface="Times New Roman" panose="02020603050405020304" pitchFamily="18" charset="0"/>
              </a:rPr>
              <a:t>Pasific</a:t>
            </a:r>
            <a:r>
              <a:rPr lang="en-US" sz="1600" i="1" dirty="0">
                <a:effectLst/>
                <a:latin typeface="Times New Roman" panose="02020603050405020304" pitchFamily="18" charset="0"/>
                <a:ea typeface="Times New Roman" panose="02020603050405020304" pitchFamily="18" charset="0"/>
              </a:rPr>
              <a:t> (IJTHAP)</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5</a:t>
            </a:r>
            <a:r>
              <a:rPr lang="en-US" sz="1600" dirty="0">
                <a:effectLst/>
                <a:latin typeface="Times New Roman" panose="02020603050405020304" pitchFamily="18" charset="0"/>
                <a:ea typeface="Times New Roman" panose="02020603050405020304" pitchFamily="18" charset="0"/>
              </a:rPr>
              <a:t>(3), pp.92-104.</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Liu, M., 2023. In the Post-pandemic and Internet 4.0 era, Cafes’ New Operation Mode of Compound Space. </a:t>
            </a:r>
            <a:r>
              <a:rPr lang="en-US" sz="1600" i="1" dirty="0">
                <a:effectLst/>
                <a:latin typeface="Times New Roman" panose="02020603050405020304" pitchFamily="18" charset="0"/>
                <a:ea typeface="Times New Roman" panose="02020603050405020304" pitchFamily="18" charset="0"/>
              </a:rPr>
              <a:t>Frontiers in Business, Economics and Management</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7</a:t>
            </a:r>
            <a:r>
              <a:rPr lang="en-US" sz="1600" dirty="0">
                <a:effectLst/>
                <a:latin typeface="Times New Roman" panose="02020603050405020304" pitchFamily="18" charset="0"/>
                <a:ea typeface="Times New Roman" panose="02020603050405020304" pitchFamily="18" charset="0"/>
              </a:rPr>
              <a:t>(1), pp.24-33.</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Liu, X., 2022, July. Exploring the Future Value of Starbucks. In </a:t>
            </a:r>
            <a:r>
              <a:rPr lang="en-US" sz="1600" i="1" dirty="0">
                <a:effectLst/>
                <a:latin typeface="Times New Roman" panose="02020603050405020304" pitchFamily="18" charset="0"/>
                <a:ea typeface="Times New Roman" panose="02020603050405020304" pitchFamily="18" charset="0"/>
              </a:rPr>
              <a:t>2022 2nd International Conference on Enterprise Management and Economic Development (ICEMED 2022)</a:t>
            </a:r>
            <a:r>
              <a:rPr lang="en-US" sz="1600" dirty="0">
                <a:effectLst/>
                <a:latin typeface="Times New Roman" panose="02020603050405020304" pitchFamily="18" charset="0"/>
                <a:ea typeface="Times New Roman" panose="02020603050405020304" pitchFamily="18" charset="0"/>
              </a:rPr>
              <a:t> (pp. 793-800). Atlantis Press.</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Lombardi, C.V., </a:t>
            </a:r>
            <a:r>
              <a:rPr lang="en-US" sz="1600" dirty="0" err="1">
                <a:solidFill>
                  <a:srgbClr val="000000"/>
                </a:solidFill>
                <a:effectLst/>
                <a:latin typeface="Calibri" panose="020F0502020204030204" pitchFamily="34" charset="0"/>
                <a:ea typeface="Times New Roman" panose="02020603050405020304" pitchFamily="18" charset="0"/>
              </a:rPr>
              <a:t>Chidiac</a:t>
            </a:r>
            <a:r>
              <a:rPr lang="en-US" sz="1600" dirty="0">
                <a:solidFill>
                  <a:srgbClr val="000000"/>
                </a:solidFill>
                <a:effectLst/>
                <a:latin typeface="Calibri" panose="020F0502020204030204" pitchFamily="34" charset="0"/>
                <a:ea typeface="Times New Roman" panose="02020603050405020304" pitchFamily="18" charset="0"/>
              </a:rPr>
              <a:t>, N.T. and Record, B.C., 2021. Starbucks coffee corporation’s marketing response to the COVID-19 pandemic. </a:t>
            </a:r>
            <a:r>
              <a:rPr lang="en-US" sz="1600" i="1" dirty="0">
                <a:effectLst/>
                <a:latin typeface="Times New Roman" panose="02020603050405020304" pitchFamily="18" charset="0"/>
                <a:ea typeface="Times New Roman" panose="02020603050405020304" pitchFamily="18" charset="0"/>
              </a:rPr>
              <a:t>Innovative Marketing</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17</a:t>
            </a:r>
            <a:r>
              <a:rPr lang="en-US" sz="1600" dirty="0">
                <a:effectLst/>
                <a:latin typeface="Times New Roman" panose="02020603050405020304" pitchFamily="18" charset="0"/>
                <a:ea typeface="Times New Roman" panose="02020603050405020304" pitchFamily="18" charset="0"/>
              </a:rPr>
              <a:t>(2), p.177.</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515112"/>
          </a:xfrm>
        </p:spPr>
        <p:txBody>
          <a:bodyPr>
            <a:normAutofit/>
          </a:bodyPr>
          <a:lstStyle/>
          <a:p>
            <a:pPr algn="ctr"/>
            <a:r>
              <a:rPr lang="en-US" sz="2800" b="1" dirty="0">
                <a:solidFill>
                  <a:srgbClr val="000000"/>
                </a:solidFill>
                <a:effectLst/>
                <a:latin typeface="Calibri" panose="020F0502020204030204" pitchFamily="34" charset="0"/>
                <a:ea typeface="Times New Roman" panose="02020603050405020304" pitchFamily="18" charset="0"/>
              </a:rPr>
              <a:t>References</a:t>
            </a:r>
            <a:endParaRPr lang="en-US" sz="2800" dirty="0"/>
          </a:p>
        </p:txBody>
      </p:sp>
      <p:sp>
        <p:nvSpPr>
          <p:cNvPr id="3" name="Content Placeholder 2"/>
          <p:cNvSpPr>
            <a:spLocks noGrp="1"/>
          </p:cNvSpPr>
          <p:nvPr>
            <p:ph idx="1"/>
          </p:nvPr>
        </p:nvSpPr>
        <p:spPr>
          <a:xfrm>
            <a:off x="609600" y="1219200"/>
            <a:ext cx="10972800" cy="4981575"/>
          </a:xfrm>
        </p:spPr>
        <p:txBody>
          <a:bodyPr>
            <a:noAutofit/>
          </a:bodyPr>
          <a:lstStyle/>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Sander, R. and Peters, C., 2021, October. Artificial Intelligence in the Customer Journey: A Systematic Overview of the Most Popular Use Cases Through the Creation of AI Archetypes. In </a:t>
            </a:r>
            <a:r>
              <a:rPr lang="en-US" sz="1600" i="1" dirty="0">
                <a:effectLst/>
                <a:latin typeface="Times New Roman" panose="02020603050405020304" pitchFamily="18" charset="0"/>
                <a:ea typeface="Times New Roman" panose="02020603050405020304" pitchFamily="18" charset="0"/>
              </a:rPr>
              <a:t>Conference of the European Association for Research on Services (RESER)</a:t>
            </a:r>
            <a:r>
              <a:rPr lang="en-US" sz="1600" dirty="0">
                <a:effectLst/>
                <a:latin typeface="Times New Roman" panose="02020603050405020304" pitchFamily="18" charset="0"/>
                <a:ea typeface="Times New Roman" panose="02020603050405020304" pitchFamily="18" charset="0"/>
              </a:rPr>
              <a:t>.</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Shim, J., Moon, J., Song, M. and Lee, W.S., 2021. Antecedents of purchase intention at Starbucks in the context of COVID-19 pandemic. </a:t>
            </a:r>
            <a:r>
              <a:rPr lang="en-US" sz="1600" i="1" dirty="0">
                <a:effectLst/>
                <a:latin typeface="Times New Roman" panose="02020603050405020304" pitchFamily="18" charset="0"/>
                <a:ea typeface="Times New Roman" panose="02020603050405020304" pitchFamily="18" charset="0"/>
              </a:rPr>
              <a:t>Sustainability</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13</a:t>
            </a:r>
            <a:r>
              <a:rPr lang="en-US" sz="1600" dirty="0">
                <a:effectLst/>
                <a:latin typeface="Times New Roman" panose="02020603050405020304" pitchFamily="18" charset="0"/>
                <a:ea typeface="Times New Roman" panose="02020603050405020304" pitchFamily="18" charset="0"/>
              </a:rPr>
              <a:t>(4), p.1758.</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800"/>
              </a:spcAft>
            </a:pPr>
            <a:r>
              <a:rPr lang="en-US" sz="1600" dirty="0">
                <a:solidFill>
                  <a:srgbClr val="000000"/>
                </a:solidFill>
                <a:effectLst/>
                <a:latin typeface="Calibri" panose="020F0502020204030204" pitchFamily="34" charset="0"/>
                <a:ea typeface="Times New Roman" panose="02020603050405020304" pitchFamily="18" charset="0"/>
              </a:rPr>
              <a:t>Sinha, R., Ganatra, V., Pandey, P., Kee, D.M.H., </a:t>
            </a:r>
            <a:r>
              <a:rPr lang="en-US" sz="1600" dirty="0" err="1">
                <a:solidFill>
                  <a:srgbClr val="000000"/>
                </a:solidFill>
                <a:effectLst/>
                <a:latin typeface="Calibri" panose="020F0502020204030204" pitchFamily="34" charset="0"/>
                <a:ea typeface="Times New Roman" panose="02020603050405020304" pitchFamily="18" charset="0"/>
              </a:rPr>
              <a:t>Lekha</a:t>
            </a:r>
            <a:r>
              <a:rPr lang="en-US" sz="1600" dirty="0">
                <a:solidFill>
                  <a:srgbClr val="000000"/>
                </a:solidFill>
                <a:effectLst/>
                <a:latin typeface="Calibri" panose="020F0502020204030204" pitchFamily="34" charset="0"/>
                <a:ea typeface="Times New Roman" panose="02020603050405020304" pitchFamily="18" charset="0"/>
              </a:rPr>
              <a:t>, G.S., Kumar, N., Kew, S.D., </a:t>
            </a:r>
            <a:r>
              <a:rPr lang="en-US" sz="1600" dirty="0" err="1">
                <a:solidFill>
                  <a:srgbClr val="000000"/>
                </a:solidFill>
                <a:effectLst/>
                <a:latin typeface="Calibri" panose="020F0502020204030204" pitchFamily="34" charset="0"/>
                <a:ea typeface="Times New Roman" panose="02020603050405020304" pitchFamily="18" charset="0"/>
              </a:rPr>
              <a:t>Dhupad</a:t>
            </a:r>
            <a:r>
              <a:rPr lang="en-US" sz="1600" dirty="0">
                <a:solidFill>
                  <a:srgbClr val="000000"/>
                </a:solidFill>
                <a:effectLst/>
                <a:latin typeface="Calibri" panose="020F0502020204030204" pitchFamily="34" charset="0"/>
                <a:ea typeface="Times New Roman" panose="02020603050405020304" pitchFamily="18" charset="0"/>
              </a:rPr>
              <a:t>, A., Nair, R.K., </a:t>
            </a:r>
            <a:r>
              <a:rPr lang="en-US" sz="1600" dirty="0" err="1">
                <a:solidFill>
                  <a:srgbClr val="000000"/>
                </a:solidFill>
                <a:effectLst/>
                <a:latin typeface="Calibri" panose="020F0502020204030204" pitchFamily="34" charset="0"/>
                <a:ea typeface="Times New Roman" panose="02020603050405020304" pitchFamily="18" charset="0"/>
              </a:rPr>
              <a:t>Tenh</a:t>
            </a:r>
            <a:r>
              <a:rPr lang="en-US" sz="1600" dirty="0">
                <a:solidFill>
                  <a:srgbClr val="000000"/>
                </a:solidFill>
                <a:effectLst/>
                <a:latin typeface="Calibri" panose="020F0502020204030204" pitchFamily="34" charset="0"/>
                <a:ea typeface="Times New Roman" panose="02020603050405020304" pitchFamily="18" charset="0"/>
              </a:rPr>
              <a:t>, Y.Y. and Yue, H., 2021. Impact of Covid-19 on business performance: A Case Study of Starbucks. </a:t>
            </a:r>
            <a:r>
              <a:rPr lang="en-US" sz="1600" i="1" dirty="0">
                <a:effectLst/>
                <a:latin typeface="Times New Roman" panose="02020603050405020304" pitchFamily="18" charset="0"/>
                <a:ea typeface="Times New Roman" panose="02020603050405020304" pitchFamily="18" charset="0"/>
              </a:rPr>
              <a:t>International journal of Tourism and hospitality in Asia </a:t>
            </a:r>
            <a:r>
              <a:rPr lang="en-US" sz="1600" i="1" dirty="0" err="1">
                <a:effectLst/>
                <a:latin typeface="Times New Roman" panose="02020603050405020304" pitchFamily="18" charset="0"/>
                <a:ea typeface="Times New Roman" panose="02020603050405020304" pitchFamily="18" charset="0"/>
              </a:rPr>
              <a:t>Pasific</a:t>
            </a:r>
            <a:r>
              <a:rPr lang="en-US" sz="1600" i="1" dirty="0">
                <a:effectLst/>
                <a:latin typeface="Times New Roman" panose="02020603050405020304" pitchFamily="18" charset="0"/>
                <a:ea typeface="Times New Roman" panose="02020603050405020304" pitchFamily="18" charset="0"/>
              </a:rPr>
              <a:t> (IJTHAP)</a:t>
            </a:r>
            <a:r>
              <a:rPr lang="en-US" sz="1600" dirty="0">
                <a:effectLst/>
                <a:latin typeface="Times New Roman" panose="02020603050405020304" pitchFamily="18" charset="0"/>
                <a:ea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rPr>
              <a:t>4</a:t>
            </a:r>
            <a:r>
              <a:rPr lang="en-US" sz="1600" dirty="0">
                <a:effectLst/>
                <a:latin typeface="Times New Roman" panose="02020603050405020304" pitchFamily="18" charset="0"/>
                <a:ea typeface="Times New Roman" panose="02020603050405020304" pitchFamily="18" charset="0"/>
              </a:rPr>
              <a:t>(2), pp.13-27.</a:t>
            </a:r>
            <a:endParaRPr lang="en-US" sz="16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US"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Xinyue</a:t>
            </a:r>
            <a:r>
              <a:rPr lang="en-US"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 </a:t>
            </a:r>
            <a:r>
              <a:rPr lang="en-US" sz="16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Qiao</a:t>
            </a:r>
            <a:r>
              <a:rPr lang="en-US" sz="1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 and Yang, C., 2022, July. Research on Financial Risk Management in Coffee Industry under COVID-19. In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2022 2nd International Conference on Enterprise Management and Economic Development (ICEMED 2022)</a:t>
            </a:r>
            <a:r>
              <a:rPr lang="en-US" sz="1600" dirty="0">
                <a:effectLst/>
                <a:latin typeface="Calibri" panose="020F0502020204030204" pitchFamily="34" charset="0"/>
                <a:ea typeface="Calibri" panose="020F0502020204030204" pitchFamily="34" charset="0"/>
                <a:cs typeface="Times New Roman" panose="02020603050405020304" pitchFamily="18" charset="0"/>
              </a:rPr>
              <a:t> (pp. 3-9). Atlantis Press.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600" dirty="0"/>
          </a:p>
        </p:txBody>
      </p:sp>
    </p:spTree>
  </p:cSld>
  <p:clrMapOvr>
    <a:masterClrMapping/>
  </p:clrMapOvr>
</p:sld>
</file>

<file path=ppt/tags/tag1.xml><?xml version="1.0" encoding="utf-8"?>
<p:tagLst xmlns:p="http://schemas.openxmlformats.org/presentationml/2006/main">
  <p:tag name="KSO_WPP_MARK_KEY" val="42431129-960b-4061-ad1c-960a59100b8e"/>
  <p:tag name="COMMONDATA" val="eyJoZGlkIjoiYTU0ODMyMGY1YWZjOTg1Nzk3YWIzOGRhNzgyZjRmZTQifQ=="/>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5436</Words>
  <Application>WPS 演示</Application>
  <PresentationFormat>Widescreen</PresentationFormat>
  <Paragraphs>74</Paragraphs>
  <Slides>11</Slides>
  <Notes>0</Notes>
  <HiddenSlides>1</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宋体</vt:lpstr>
      <vt:lpstr>Wingdings</vt:lpstr>
      <vt:lpstr>Wingdings 2</vt:lpstr>
      <vt:lpstr>Wingdings</vt:lpstr>
      <vt:lpstr>Calibri</vt:lpstr>
      <vt:lpstr>Times New Roman</vt:lpstr>
      <vt:lpstr>Constantia</vt:lpstr>
      <vt:lpstr>微软雅黑</vt:lpstr>
      <vt:lpstr>Arial Unicode MS</vt:lpstr>
      <vt:lpstr>Flow</vt:lpstr>
      <vt:lpstr>Topic: Change management in Starbucks </vt:lpstr>
      <vt:lpstr>Introduction </vt:lpstr>
      <vt:lpstr>Change management in Starbucks </vt:lpstr>
      <vt:lpstr>PowerPoint 演示文稿</vt:lpstr>
      <vt:lpstr>PowerPoint 演示文稿</vt:lpstr>
      <vt:lpstr>PowerPoint 演示文稿</vt:lpstr>
      <vt:lpstr>PowerPoint 演示文稿</vt:lpstr>
      <vt:lpstr>PowerPoint 演示文稿</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Change management in Starbucks </dc:title>
  <dc:creator/>
  <cp:lastModifiedBy>尤他</cp:lastModifiedBy>
  <cp:revision>3</cp:revision>
  <dcterms:created xsi:type="dcterms:W3CDTF">2023-02-27T01:56:03Z</dcterms:created>
  <dcterms:modified xsi:type="dcterms:W3CDTF">2023-02-27T02:11:50Z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9DB1006D8E5E49099286049FC0977C41</vt:lpwstr>
  </property>
  <property fmtid="{D5CDD505-2E9C-101B-9397-08002B2CF9AE}" pid="3" name="KSOProductBuildVer">
    <vt:lpwstr>2052-11.1.0.13703</vt:lpwstr>
  </property>
</Properties>
</file>