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3"/>
  </p:notesMasterIdLst>
  <p:sldIdLst>
    <p:sldId id="256" r:id="rId2"/>
  </p:sldIdLst>
  <p:sldSz cx="15113000" cy="10693400"/>
  <p:notesSz cx="6858000" cy="9144000"/>
  <p:embeddedFontLst>
    <p:embeddedFont>
      <p:font typeface="Canva Sans" panose="020B0604020202020204" charset="0"/>
      <p:regular r:id="rId4"/>
    </p:embeddedFont>
    <p:embeddedFont>
      <p:font typeface="Canva Sans Bold" panose="020B0604020202020204" charset="0"/>
      <p:regular r:id="rId5"/>
    </p:embeddedFont>
    <p:embeddedFont>
      <p:font typeface="Times New Roman Bold" panose="02020803070505020304" pitchFamily="18" charset="0"/>
      <p:bold r:id="rId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3595" autoAdjust="0"/>
  </p:normalViewPr>
  <p:slideViewPr>
    <p:cSldViewPr>
      <p:cViewPr varScale="1">
        <p:scale>
          <a:sx n="42" d="100"/>
          <a:sy n="42" d="100"/>
        </p:scale>
        <p:origin x="1410"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5" Type="http://schemas.openxmlformats.org/officeDocument/2006/relationships/font" Target="fonts/font2.fntdata"/><Relationship Id="rId10" Type="http://schemas.openxmlformats.org/officeDocument/2006/relationships/tableStyles" Target="tableStyles.xml"/><Relationship Id="rId4" Type="http://schemas.openxmlformats.org/officeDocument/2006/relationships/font" Target="fonts/font1.fntdata"/><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793767-DEE0-41D9-B538-BB44CFBC7ED3}" type="datetimeFigureOut">
              <a:rPr lang="en-IN" smtClean="0"/>
              <a:t>08-03-2026</a:t>
            </a:fld>
            <a:endParaRPr lang="en-IN"/>
          </a:p>
        </p:txBody>
      </p:sp>
      <p:sp>
        <p:nvSpPr>
          <p:cNvPr id="4" name="Slide Image Placeholder 3"/>
          <p:cNvSpPr>
            <a:spLocks noGrp="1" noRot="1" noChangeAspect="1"/>
          </p:cNvSpPr>
          <p:nvPr>
            <p:ph type="sldImg" idx="2"/>
          </p:nvPr>
        </p:nvSpPr>
        <p:spPr>
          <a:xfrm>
            <a:off x="1247775" y="1143000"/>
            <a:ext cx="436245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CEBFD6-3F90-4EB5-AFBB-78CC92AB1BD6}" type="slidenum">
              <a:rPr lang="en-IN" smtClean="0"/>
              <a:t>‹#›</a:t>
            </a:fld>
            <a:endParaRPr lang="en-IN"/>
          </a:p>
        </p:txBody>
      </p:sp>
    </p:spTree>
    <p:extLst>
      <p:ext uri="{BB962C8B-B14F-4D97-AF65-F5344CB8AC3E}">
        <p14:creationId xmlns:p14="http://schemas.microsoft.com/office/powerpoint/2010/main" val="18297160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0BCEBFD6-3F90-4EB5-AFBB-78CC92AB1BD6}" type="slidenum">
              <a:rPr lang="en-IN" smtClean="0"/>
              <a:t>1</a:t>
            </a:fld>
            <a:endParaRPr lang="en-IN"/>
          </a:p>
        </p:txBody>
      </p:sp>
    </p:spTree>
    <p:extLst>
      <p:ext uri="{BB962C8B-B14F-4D97-AF65-F5344CB8AC3E}">
        <p14:creationId xmlns:p14="http://schemas.microsoft.com/office/powerpoint/2010/main" val="30994217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nhyouthcentre.org.uk/what-is-homelessness-and-how-is-it-caused/" TargetMode="External"/><Relationship Id="rId13" Type="http://schemas.openxmlformats.org/officeDocument/2006/relationships/hyperlink" Target="https://doi.org/10.1186/s12245-023-00526-9" TargetMode="External"/><Relationship Id="rId18" Type="http://schemas.openxmlformats.org/officeDocument/2006/relationships/hyperlink" Target="https://www.who.int/health-topics/social-determinants-of-health#tab=tab_1" TargetMode="External"/><Relationship Id="rId3" Type="http://schemas.openxmlformats.org/officeDocument/2006/relationships/hyperlink" Target="mailto:2436890@student.uwtsd.ac.uk" TargetMode="External"/><Relationship Id="rId7" Type="http://schemas.openxmlformats.org/officeDocument/2006/relationships/hyperlink" Target="https://doi.org/10.3238/arztebl.m2022.0357" TargetMode="External"/><Relationship Id="rId12" Type="http://schemas.openxmlformats.org/officeDocument/2006/relationships/hyperlink" Target="https://doi.org/10.1002/cl2.1154" TargetMode="External"/><Relationship Id="rId17" Type="http://schemas.openxmlformats.org/officeDocument/2006/relationships/hyperlink" Target="https://doi.org/10.3390/ijerph19010005" TargetMode="External"/><Relationship Id="rId2" Type="http://schemas.openxmlformats.org/officeDocument/2006/relationships/notesSlide" Target="../notesSlides/notesSlide1.xml"/><Relationship Id="rId16" Type="http://schemas.openxmlformats.org/officeDocument/2006/relationships/hyperlink" Target="https://doi.org/10.1016/j.puhe.2024.04.012" TargetMode="External"/><Relationship Id="rId1" Type="http://schemas.openxmlformats.org/officeDocument/2006/relationships/slideLayout" Target="../slideLayouts/slideLayout7.xml"/><Relationship Id="rId6" Type="http://schemas.openxmlformats.org/officeDocument/2006/relationships/hyperlink" Target="https://doi.org/10.1016/B978-0-323-90446-9.00008-3" TargetMode="External"/><Relationship Id="rId11" Type="http://schemas.openxmlformats.org/officeDocument/2006/relationships/hyperlink" Target="https://doi.org/10.1093/heapro/daaf108" TargetMode="External"/><Relationship Id="rId5" Type="http://schemas.openxmlformats.org/officeDocument/2006/relationships/hyperlink" Target="https://doi.org/10.1097/MD.0000000000028816" TargetMode="External"/><Relationship Id="rId15" Type="http://schemas.openxmlformats.org/officeDocument/2006/relationships/hyperlink" Target="https://england.shelter.org.uk/media/press_release/at_least_271000_people_are_homeless_in_england_today" TargetMode="External"/><Relationship Id="rId10" Type="http://schemas.openxmlformats.org/officeDocument/2006/relationships/hyperlink" Target="https://doi.org/10.1016/j.eclinm.2023.102242" TargetMode="External"/><Relationship Id="rId4" Type="http://schemas.openxmlformats.org/officeDocument/2006/relationships/image" Target="../media/image1.png"/><Relationship Id="rId9" Type="http://schemas.openxmlformats.org/officeDocument/2006/relationships/hyperlink" Target="https://doi.org/10.3399/bjgp24x740217" TargetMode="External"/><Relationship Id="rId14" Type="http://schemas.openxmlformats.org/officeDocument/2006/relationships/hyperlink" Target="https://doi.org/10.1016/j.focus.2022.10004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5120000" cy="1843787"/>
            <a:chOff x="0" y="0"/>
            <a:chExt cx="3831380" cy="467212"/>
          </a:xfrm>
        </p:grpSpPr>
        <p:sp>
          <p:nvSpPr>
            <p:cNvPr id="3" name="Freeform 3"/>
            <p:cNvSpPr/>
            <p:nvPr/>
          </p:nvSpPr>
          <p:spPr>
            <a:xfrm>
              <a:off x="0" y="0"/>
              <a:ext cx="3831380" cy="467212"/>
            </a:xfrm>
            <a:custGeom>
              <a:avLst/>
              <a:gdLst/>
              <a:ahLst/>
              <a:cxnLst/>
              <a:rect l="l" t="t" r="r" b="b"/>
              <a:pathLst>
                <a:path w="3831380" h="467212">
                  <a:moveTo>
                    <a:pt x="0" y="0"/>
                  </a:moveTo>
                  <a:lnTo>
                    <a:pt x="3831380" y="0"/>
                  </a:lnTo>
                  <a:lnTo>
                    <a:pt x="3831380" y="467212"/>
                  </a:lnTo>
                  <a:lnTo>
                    <a:pt x="0" y="467212"/>
                  </a:lnTo>
                  <a:close/>
                </a:path>
              </a:pathLst>
            </a:custGeom>
            <a:solidFill>
              <a:srgbClr val="000000"/>
            </a:solidFill>
          </p:spPr>
          <p:txBody>
            <a:bodyPr/>
            <a:lstStyle/>
            <a:p>
              <a:endParaRPr lang="en-IN"/>
            </a:p>
          </p:txBody>
        </p:sp>
        <p:sp>
          <p:nvSpPr>
            <p:cNvPr id="4" name="TextBox 4"/>
            <p:cNvSpPr txBox="1"/>
            <p:nvPr/>
          </p:nvSpPr>
          <p:spPr>
            <a:xfrm>
              <a:off x="0" y="-66675"/>
              <a:ext cx="3831380" cy="533887"/>
            </a:xfrm>
            <a:prstGeom prst="rect">
              <a:avLst/>
            </a:prstGeom>
          </p:spPr>
          <p:txBody>
            <a:bodyPr lIns="50800" tIns="50800" rIns="50800" bIns="50800" rtlCol="0" anchor="ctr"/>
            <a:lstStyle/>
            <a:p>
              <a:pPr algn="ctr">
                <a:lnSpc>
                  <a:spcPts val="4619"/>
                </a:lnSpc>
              </a:pPr>
              <a:r>
                <a:rPr lang="en-US" sz="2800" b="1" dirty="0">
                  <a:solidFill>
                    <a:srgbClr val="FFFFFF"/>
                  </a:solidFill>
                  <a:latin typeface="Canva Sans Bold"/>
                  <a:ea typeface="Canva Sans Bold"/>
                  <a:cs typeface="Canva Sans Bold"/>
                  <a:sym typeface="Canva Sans Bold"/>
                </a:rPr>
                <a:t>An analysis of Barriers to Accessing Primary Healthcare Services Among Homeless Adults (over 18 years) in England</a:t>
              </a:r>
            </a:p>
            <a:p>
              <a:pPr algn="ctr">
                <a:lnSpc>
                  <a:spcPts val="2800"/>
                </a:lnSpc>
                <a:spcBef>
                  <a:spcPct val="0"/>
                </a:spcBef>
              </a:pPr>
              <a:r>
                <a:rPr lang="en-US" dirty="0">
                  <a:solidFill>
                    <a:srgbClr val="FFFFFF"/>
                  </a:solidFill>
                  <a:latin typeface="Canva Sans"/>
                  <a:ea typeface="Canva Sans"/>
                  <a:cs typeface="Canva Sans"/>
                  <a:sym typeface="Canva Sans"/>
                </a:rPr>
                <a:t>Student Name: Krishna Snehalgiri Goswami  Student Id: 2436890  E-Mail: </a:t>
              </a:r>
              <a:r>
                <a:rPr lang="en-US" b="1" dirty="0">
                  <a:solidFill>
                    <a:schemeClr val="bg1"/>
                  </a:solidFill>
                  <a:latin typeface="Times New Roman Bold"/>
                  <a:ea typeface="Times New Roman Bold"/>
                  <a:cs typeface="Times New Roman Bold"/>
                  <a:sym typeface="Times New Roman Bold"/>
                  <a:hlinkClick r:id="rId3">
                    <a:extLst>
                      <a:ext uri="{A12FA001-AC4F-418D-AE19-62706E023703}">
                        <ahyp:hlinkClr xmlns:ahyp="http://schemas.microsoft.com/office/drawing/2018/hyperlinkcolor" val="tx"/>
                      </a:ext>
                    </a:extLst>
                  </a:hlinkClick>
                </a:rPr>
                <a:t>2436890@student.uwtsd.ac.uk</a:t>
              </a:r>
              <a:r>
                <a:rPr lang="en-US" b="1" dirty="0">
                  <a:solidFill>
                    <a:schemeClr val="bg1"/>
                  </a:solidFill>
                  <a:latin typeface="Times New Roman Bold"/>
                  <a:ea typeface="Times New Roman Bold"/>
                  <a:cs typeface="Times New Roman Bold"/>
                  <a:sym typeface="Times New Roman Bold"/>
                </a:rPr>
                <a:t> </a:t>
              </a:r>
              <a:r>
                <a:rPr lang="en-US" dirty="0">
                  <a:solidFill>
                    <a:schemeClr val="bg1"/>
                  </a:solidFill>
                  <a:latin typeface="Canva Sans"/>
                  <a:ea typeface="Canva Sans"/>
                  <a:cs typeface="Canva Sans"/>
                  <a:sym typeface="Canva Sans"/>
                </a:rPr>
                <a:t> </a:t>
              </a:r>
            </a:p>
            <a:p>
              <a:pPr algn="ctr">
                <a:lnSpc>
                  <a:spcPts val="2800"/>
                </a:lnSpc>
                <a:spcBef>
                  <a:spcPct val="0"/>
                </a:spcBef>
              </a:pPr>
              <a:r>
                <a:rPr lang="en-US" dirty="0">
                  <a:solidFill>
                    <a:srgbClr val="FFFFFF"/>
                  </a:solidFill>
                  <a:latin typeface="Canva Sans"/>
                  <a:ea typeface="Canva Sans"/>
                  <a:cs typeface="Canva Sans"/>
                  <a:sym typeface="Canva Sans"/>
                </a:rPr>
                <a:t>Department: </a:t>
              </a:r>
              <a:r>
                <a:rPr lang="en-US" b="1" dirty="0" err="1">
                  <a:solidFill>
                    <a:schemeClr val="bg1"/>
                  </a:solidFill>
                  <a:latin typeface="Times New Roman Bold"/>
                  <a:ea typeface="Times New Roman Bold"/>
                  <a:cs typeface="Times New Roman Bold"/>
                  <a:sym typeface="Times New Roman Bold"/>
                </a:rPr>
                <a:t>Msc</a:t>
              </a:r>
              <a:r>
                <a:rPr lang="en-US" b="1" dirty="0">
                  <a:solidFill>
                    <a:schemeClr val="bg1"/>
                  </a:solidFill>
                  <a:latin typeface="Times New Roman Bold"/>
                  <a:ea typeface="Times New Roman Bold"/>
                  <a:cs typeface="Times New Roman Bold"/>
                  <a:sym typeface="Times New Roman Bold"/>
                </a:rPr>
                <a:t> Public health and social care</a:t>
              </a:r>
              <a:r>
                <a:rPr lang="en-US" dirty="0">
                  <a:solidFill>
                    <a:schemeClr val="bg1"/>
                  </a:solidFill>
                  <a:latin typeface="Canva Sans"/>
                  <a:ea typeface="Canva Sans"/>
                  <a:cs typeface="Canva Sans"/>
                  <a:sym typeface="Canva Sans"/>
                </a:rPr>
                <a:t> </a:t>
              </a:r>
              <a:r>
                <a:rPr lang="en-US">
                  <a:solidFill>
                    <a:srgbClr val="FFFFFF"/>
                  </a:solidFill>
                  <a:latin typeface="Canva Sans"/>
                  <a:ea typeface="Canva Sans"/>
                  <a:cs typeface="Canva Sans"/>
                  <a:sym typeface="Canva Sans"/>
                </a:rPr>
                <a:t>Supervisor: Odette Jack</a:t>
              </a:r>
              <a:endParaRPr lang="en-US" dirty="0">
                <a:solidFill>
                  <a:srgbClr val="FFFFFF"/>
                </a:solidFill>
                <a:latin typeface="Canva Sans"/>
                <a:ea typeface="Canva Sans"/>
                <a:cs typeface="Canva Sans"/>
                <a:sym typeface="Canva Sans"/>
              </a:endParaRPr>
            </a:p>
          </p:txBody>
        </p:sp>
      </p:grpSp>
      <p:grpSp>
        <p:nvGrpSpPr>
          <p:cNvPr id="5" name="Group 5"/>
          <p:cNvGrpSpPr/>
          <p:nvPr/>
        </p:nvGrpSpPr>
        <p:grpSpPr>
          <a:xfrm>
            <a:off x="179676" y="2034462"/>
            <a:ext cx="10056719" cy="4598689"/>
            <a:chOff x="0" y="0"/>
            <a:chExt cx="2548354" cy="1165300"/>
          </a:xfrm>
        </p:grpSpPr>
        <p:sp>
          <p:nvSpPr>
            <p:cNvPr id="6" name="Freeform 6"/>
            <p:cNvSpPr/>
            <p:nvPr/>
          </p:nvSpPr>
          <p:spPr>
            <a:xfrm>
              <a:off x="0" y="0"/>
              <a:ext cx="2548354" cy="1165300"/>
            </a:xfrm>
            <a:custGeom>
              <a:avLst/>
              <a:gdLst/>
              <a:ahLst/>
              <a:cxnLst/>
              <a:rect l="l" t="t" r="r" b="b"/>
              <a:pathLst>
                <a:path w="2548354" h="1165300">
                  <a:moveTo>
                    <a:pt x="0" y="0"/>
                  </a:moveTo>
                  <a:lnTo>
                    <a:pt x="2548354" y="0"/>
                  </a:lnTo>
                  <a:lnTo>
                    <a:pt x="2548354" y="1165300"/>
                  </a:lnTo>
                  <a:lnTo>
                    <a:pt x="0" y="1165300"/>
                  </a:lnTo>
                  <a:close/>
                </a:path>
              </a:pathLst>
            </a:custGeom>
            <a:solidFill>
              <a:srgbClr val="E8A391"/>
            </a:solidFill>
          </p:spPr>
          <p:txBody>
            <a:bodyPr/>
            <a:lstStyle/>
            <a:p>
              <a:endParaRPr lang="en-IN"/>
            </a:p>
          </p:txBody>
        </p:sp>
        <p:sp>
          <p:nvSpPr>
            <p:cNvPr id="7" name="TextBox 7"/>
            <p:cNvSpPr txBox="1"/>
            <p:nvPr/>
          </p:nvSpPr>
          <p:spPr>
            <a:xfrm>
              <a:off x="0" y="-47625"/>
              <a:ext cx="2548354" cy="1212925"/>
            </a:xfrm>
            <a:prstGeom prst="rect">
              <a:avLst/>
            </a:prstGeom>
          </p:spPr>
          <p:txBody>
            <a:bodyPr lIns="50800" tIns="50800" rIns="50800" bIns="50800" rtlCol="0" anchor="ctr"/>
            <a:lstStyle/>
            <a:p>
              <a:pPr algn="ctr">
                <a:lnSpc>
                  <a:spcPts val="2800"/>
                </a:lnSpc>
                <a:spcBef>
                  <a:spcPct val="0"/>
                </a:spcBef>
              </a:pPr>
              <a:endParaRPr/>
            </a:p>
          </p:txBody>
        </p:sp>
      </p:grpSp>
      <p:sp>
        <p:nvSpPr>
          <p:cNvPr id="8" name="Freeform 8"/>
          <p:cNvSpPr/>
          <p:nvPr/>
        </p:nvSpPr>
        <p:spPr>
          <a:xfrm>
            <a:off x="179676" y="6823652"/>
            <a:ext cx="5121601" cy="3698446"/>
          </a:xfrm>
          <a:custGeom>
            <a:avLst/>
            <a:gdLst/>
            <a:ahLst/>
            <a:cxnLst/>
            <a:rect l="l" t="t" r="r" b="b"/>
            <a:pathLst>
              <a:path w="5121601" h="3698446">
                <a:moveTo>
                  <a:pt x="0" y="0"/>
                </a:moveTo>
                <a:lnTo>
                  <a:pt x="5121601" y="0"/>
                </a:lnTo>
                <a:lnTo>
                  <a:pt x="5121601" y="3698446"/>
                </a:lnTo>
                <a:lnTo>
                  <a:pt x="0" y="3698446"/>
                </a:lnTo>
                <a:lnTo>
                  <a:pt x="0" y="0"/>
                </a:lnTo>
                <a:close/>
              </a:path>
            </a:pathLst>
          </a:custGeom>
          <a:blipFill>
            <a:blip r:embed="rId4"/>
            <a:stretch>
              <a:fillRect/>
            </a:stretch>
          </a:blipFill>
        </p:spPr>
        <p:txBody>
          <a:bodyPr/>
          <a:lstStyle/>
          <a:p>
            <a:endParaRPr lang="en-IN"/>
          </a:p>
        </p:txBody>
      </p:sp>
      <p:grpSp>
        <p:nvGrpSpPr>
          <p:cNvPr id="9" name="Group 9"/>
          <p:cNvGrpSpPr/>
          <p:nvPr/>
        </p:nvGrpSpPr>
        <p:grpSpPr>
          <a:xfrm>
            <a:off x="10432888" y="2034462"/>
            <a:ext cx="4494603" cy="4598689"/>
            <a:chOff x="0" y="0"/>
            <a:chExt cx="1138924" cy="1165300"/>
          </a:xfrm>
        </p:grpSpPr>
        <p:sp>
          <p:nvSpPr>
            <p:cNvPr id="10" name="Freeform 10"/>
            <p:cNvSpPr/>
            <p:nvPr/>
          </p:nvSpPr>
          <p:spPr>
            <a:xfrm>
              <a:off x="0" y="0"/>
              <a:ext cx="1138924" cy="1165300"/>
            </a:xfrm>
            <a:custGeom>
              <a:avLst/>
              <a:gdLst/>
              <a:ahLst/>
              <a:cxnLst/>
              <a:rect l="l" t="t" r="r" b="b"/>
              <a:pathLst>
                <a:path w="1138924" h="1165300">
                  <a:moveTo>
                    <a:pt x="0" y="0"/>
                  </a:moveTo>
                  <a:lnTo>
                    <a:pt x="1138924" y="0"/>
                  </a:lnTo>
                  <a:lnTo>
                    <a:pt x="1138924" y="1165300"/>
                  </a:lnTo>
                  <a:lnTo>
                    <a:pt x="0" y="1165300"/>
                  </a:lnTo>
                  <a:close/>
                </a:path>
              </a:pathLst>
            </a:custGeom>
            <a:solidFill>
              <a:srgbClr val="EDBD60"/>
            </a:solidFill>
          </p:spPr>
          <p:txBody>
            <a:bodyPr/>
            <a:lstStyle/>
            <a:p>
              <a:endParaRPr lang="en-IN"/>
            </a:p>
          </p:txBody>
        </p:sp>
        <p:sp>
          <p:nvSpPr>
            <p:cNvPr id="11" name="TextBox 11"/>
            <p:cNvSpPr txBox="1"/>
            <p:nvPr/>
          </p:nvSpPr>
          <p:spPr>
            <a:xfrm>
              <a:off x="0" y="-47625"/>
              <a:ext cx="1138924" cy="1212925"/>
            </a:xfrm>
            <a:prstGeom prst="rect">
              <a:avLst/>
            </a:prstGeom>
          </p:spPr>
          <p:txBody>
            <a:bodyPr lIns="50800" tIns="50800" rIns="50800" bIns="50800" rtlCol="0" anchor="ctr"/>
            <a:lstStyle/>
            <a:p>
              <a:pPr algn="ctr">
                <a:lnSpc>
                  <a:spcPts val="2800"/>
                </a:lnSpc>
                <a:spcBef>
                  <a:spcPct val="0"/>
                </a:spcBef>
              </a:pPr>
              <a:endParaRPr/>
            </a:p>
          </p:txBody>
        </p:sp>
      </p:grpSp>
      <p:grpSp>
        <p:nvGrpSpPr>
          <p:cNvPr id="12" name="Group 12"/>
          <p:cNvGrpSpPr/>
          <p:nvPr/>
        </p:nvGrpSpPr>
        <p:grpSpPr>
          <a:xfrm>
            <a:off x="5301278" y="6823652"/>
            <a:ext cx="4935118" cy="3682729"/>
            <a:chOff x="0" y="0"/>
            <a:chExt cx="1398443" cy="933197"/>
          </a:xfrm>
        </p:grpSpPr>
        <p:sp>
          <p:nvSpPr>
            <p:cNvPr id="13" name="Freeform 13"/>
            <p:cNvSpPr/>
            <p:nvPr/>
          </p:nvSpPr>
          <p:spPr>
            <a:xfrm>
              <a:off x="0" y="0"/>
              <a:ext cx="1398443" cy="933197"/>
            </a:xfrm>
            <a:custGeom>
              <a:avLst/>
              <a:gdLst/>
              <a:ahLst/>
              <a:cxnLst/>
              <a:rect l="l" t="t" r="r" b="b"/>
              <a:pathLst>
                <a:path w="1398443" h="933197">
                  <a:moveTo>
                    <a:pt x="0" y="0"/>
                  </a:moveTo>
                  <a:lnTo>
                    <a:pt x="1398443" y="0"/>
                  </a:lnTo>
                  <a:lnTo>
                    <a:pt x="1398443" y="933197"/>
                  </a:lnTo>
                  <a:lnTo>
                    <a:pt x="0" y="933197"/>
                  </a:lnTo>
                  <a:close/>
                </a:path>
              </a:pathLst>
            </a:custGeom>
            <a:solidFill>
              <a:srgbClr val="B6BBFF"/>
            </a:solidFill>
          </p:spPr>
          <p:txBody>
            <a:bodyPr/>
            <a:lstStyle/>
            <a:p>
              <a:endParaRPr lang="en-IN"/>
            </a:p>
          </p:txBody>
        </p:sp>
        <p:sp>
          <p:nvSpPr>
            <p:cNvPr id="14" name="TextBox 14"/>
            <p:cNvSpPr txBox="1"/>
            <p:nvPr/>
          </p:nvSpPr>
          <p:spPr>
            <a:xfrm>
              <a:off x="0" y="-47625"/>
              <a:ext cx="1398443" cy="980822"/>
            </a:xfrm>
            <a:prstGeom prst="rect">
              <a:avLst/>
            </a:prstGeom>
          </p:spPr>
          <p:txBody>
            <a:bodyPr lIns="50800" tIns="50800" rIns="50800" bIns="50800" rtlCol="0" anchor="ctr"/>
            <a:lstStyle/>
            <a:p>
              <a:pPr algn="ctr">
                <a:lnSpc>
                  <a:spcPts val="2800"/>
                </a:lnSpc>
                <a:spcBef>
                  <a:spcPct val="0"/>
                </a:spcBef>
              </a:pPr>
              <a:endParaRPr/>
            </a:p>
          </p:txBody>
        </p:sp>
      </p:grpSp>
      <p:grpSp>
        <p:nvGrpSpPr>
          <p:cNvPr id="15" name="Group 15"/>
          <p:cNvGrpSpPr/>
          <p:nvPr/>
        </p:nvGrpSpPr>
        <p:grpSpPr>
          <a:xfrm>
            <a:off x="10432429" y="6823652"/>
            <a:ext cx="4495062" cy="3682729"/>
            <a:chOff x="0" y="0"/>
            <a:chExt cx="997561" cy="933197"/>
          </a:xfrm>
        </p:grpSpPr>
        <p:sp>
          <p:nvSpPr>
            <p:cNvPr id="16" name="Freeform 16"/>
            <p:cNvSpPr/>
            <p:nvPr/>
          </p:nvSpPr>
          <p:spPr>
            <a:xfrm>
              <a:off x="0" y="0"/>
              <a:ext cx="997561" cy="933197"/>
            </a:xfrm>
            <a:custGeom>
              <a:avLst/>
              <a:gdLst/>
              <a:ahLst/>
              <a:cxnLst/>
              <a:rect l="l" t="t" r="r" b="b"/>
              <a:pathLst>
                <a:path w="997561" h="933197">
                  <a:moveTo>
                    <a:pt x="0" y="0"/>
                  </a:moveTo>
                  <a:lnTo>
                    <a:pt x="997561" y="0"/>
                  </a:lnTo>
                  <a:lnTo>
                    <a:pt x="997561" y="933197"/>
                  </a:lnTo>
                  <a:lnTo>
                    <a:pt x="0" y="933197"/>
                  </a:lnTo>
                  <a:close/>
                </a:path>
              </a:pathLst>
            </a:custGeom>
            <a:solidFill>
              <a:srgbClr val="DFFFB6"/>
            </a:solidFill>
          </p:spPr>
          <p:txBody>
            <a:bodyPr/>
            <a:lstStyle/>
            <a:p>
              <a:endParaRPr lang="en-IN"/>
            </a:p>
          </p:txBody>
        </p:sp>
        <p:sp>
          <p:nvSpPr>
            <p:cNvPr id="17" name="TextBox 17"/>
            <p:cNvSpPr txBox="1"/>
            <p:nvPr/>
          </p:nvSpPr>
          <p:spPr>
            <a:xfrm>
              <a:off x="0" y="-47625"/>
              <a:ext cx="997561" cy="980822"/>
            </a:xfrm>
            <a:prstGeom prst="rect">
              <a:avLst/>
            </a:prstGeom>
          </p:spPr>
          <p:txBody>
            <a:bodyPr lIns="50800" tIns="50800" rIns="50800" bIns="50800" rtlCol="0" anchor="ctr"/>
            <a:lstStyle/>
            <a:p>
              <a:pPr algn="ctr">
                <a:lnSpc>
                  <a:spcPts val="2800"/>
                </a:lnSpc>
                <a:spcBef>
                  <a:spcPct val="0"/>
                </a:spcBef>
              </a:pPr>
              <a:endParaRPr/>
            </a:p>
          </p:txBody>
        </p:sp>
      </p:grpSp>
      <p:sp>
        <p:nvSpPr>
          <p:cNvPr id="18" name="TextBox 18"/>
          <p:cNvSpPr txBox="1"/>
          <p:nvPr/>
        </p:nvSpPr>
        <p:spPr>
          <a:xfrm>
            <a:off x="344066" y="2091159"/>
            <a:ext cx="9892329" cy="4669740"/>
          </a:xfrm>
          <a:prstGeom prst="rect">
            <a:avLst/>
          </a:prstGeom>
        </p:spPr>
        <p:txBody>
          <a:bodyPr lIns="0" tIns="0" rIns="0" bIns="0" rtlCol="0" anchor="t">
            <a:spAutoFit/>
          </a:bodyPr>
          <a:lstStyle/>
          <a:p>
            <a:pPr algn="l">
              <a:lnSpc>
                <a:spcPts val="1368"/>
              </a:lnSpc>
            </a:pPr>
            <a:r>
              <a:rPr lang="en-US" sz="977" b="1" dirty="0">
                <a:solidFill>
                  <a:srgbClr val="000000"/>
                </a:solidFill>
                <a:latin typeface="Canva Sans Bold"/>
                <a:ea typeface="Canva Sans Bold"/>
                <a:cs typeface="Canva Sans Bold"/>
                <a:sym typeface="Canva Sans Bold"/>
              </a:rPr>
              <a:t>Introduction and Rationale of the research</a:t>
            </a:r>
          </a:p>
          <a:p>
            <a:r>
              <a:rPr lang="en-IN" sz="980" dirty="0">
                <a:latin typeface="Canva Sans" panose="020B0604020202020204" charset="0"/>
              </a:rPr>
              <a:t>The principle of providing primary healthcare services has formed part of an equitable health system (Behera and Prasad, 2021). But homeless adults in England still face a major barrier to accessing these services despite having complex and increased health needs (Bedmar </a:t>
            </a:r>
            <a:r>
              <a:rPr lang="en-IN" sz="980" i="1" dirty="0">
                <a:latin typeface="Canva Sans" panose="020B0604020202020204" charset="0"/>
              </a:rPr>
              <a:t>et al.,</a:t>
            </a:r>
            <a:r>
              <a:rPr lang="en-IN" sz="980" dirty="0">
                <a:latin typeface="Canva Sans" panose="020B0604020202020204" charset="0"/>
              </a:rPr>
              <a:t> 2022). Homelessness is closely linked with chronic physical diseases, mental disorders, drug abuse (Vogel </a:t>
            </a:r>
            <a:r>
              <a:rPr lang="en-IN" sz="980" i="1" dirty="0">
                <a:latin typeface="Canva Sans" panose="020B0604020202020204" charset="0"/>
              </a:rPr>
              <a:t>et al</a:t>
            </a:r>
            <a:r>
              <a:rPr lang="en-IN" sz="980" dirty="0">
                <a:latin typeface="Canva Sans" panose="020B0604020202020204" charset="0"/>
              </a:rPr>
              <a:t>., 2021). It also poses higher chance of early death which need primary healthcare assistance in time and consistently (Bertram </a:t>
            </a:r>
            <a:r>
              <a:rPr lang="en-IN" sz="980" i="1" dirty="0">
                <a:latin typeface="Canva Sans" panose="020B0604020202020204" charset="0"/>
              </a:rPr>
              <a:t>et al</a:t>
            </a:r>
            <a:r>
              <a:rPr lang="en-IN" sz="980" dirty="0">
                <a:latin typeface="Canva Sans" panose="020B0604020202020204" charset="0"/>
              </a:rPr>
              <a:t>., 2022). The study focuses on the factors that deny homeless adults of 18 years and older access to primary healthcare services in England.</a:t>
            </a:r>
          </a:p>
          <a:p>
            <a:pPr algn="l">
              <a:lnSpc>
                <a:spcPts val="1368"/>
              </a:lnSpc>
            </a:pPr>
            <a:r>
              <a:rPr lang="en-US" sz="977" b="1" dirty="0">
                <a:solidFill>
                  <a:srgbClr val="000000"/>
                </a:solidFill>
                <a:latin typeface="Canva Sans Bold"/>
                <a:ea typeface="Canva Sans Bold"/>
                <a:cs typeface="Canva Sans Bold"/>
                <a:sym typeface="Canva Sans Bold"/>
              </a:rPr>
              <a:t>Aim</a:t>
            </a:r>
          </a:p>
          <a:p>
            <a:pPr algn="l">
              <a:lnSpc>
                <a:spcPts val="1368"/>
              </a:lnSpc>
            </a:pPr>
            <a:r>
              <a:rPr lang="en-US" sz="977" dirty="0">
                <a:solidFill>
                  <a:srgbClr val="000000"/>
                </a:solidFill>
                <a:latin typeface="Canva Sans"/>
                <a:ea typeface="Canva Sans"/>
                <a:cs typeface="Canva Sans"/>
                <a:sym typeface="Canva Sans"/>
              </a:rPr>
              <a:t>The study aims to </a:t>
            </a:r>
            <a:r>
              <a:rPr lang="en-US" sz="977" dirty="0" err="1">
                <a:solidFill>
                  <a:srgbClr val="000000"/>
                </a:solidFill>
                <a:latin typeface="Canva Sans"/>
                <a:ea typeface="Canva Sans"/>
                <a:cs typeface="Canva Sans"/>
                <a:sym typeface="Canva Sans"/>
              </a:rPr>
              <a:t>analyse</a:t>
            </a:r>
            <a:r>
              <a:rPr lang="en-US" sz="977" dirty="0">
                <a:solidFill>
                  <a:srgbClr val="000000"/>
                </a:solidFill>
                <a:latin typeface="Canva Sans"/>
                <a:ea typeface="Canva Sans"/>
                <a:cs typeface="Canva Sans"/>
                <a:sym typeface="Canva Sans"/>
              </a:rPr>
              <a:t> the barriers faced by homeless adults in accessing primary healthcare services in England and to identify relevant strategies to improve the lives of homeless adults in England.</a:t>
            </a:r>
          </a:p>
          <a:p>
            <a:pPr algn="l">
              <a:lnSpc>
                <a:spcPts val="1368"/>
              </a:lnSpc>
            </a:pPr>
            <a:r>
              <a:rPr lang="en-US" sz="977" b="1" dirty="0">
                <a:solidFill>
                  <a:srgbClr val="000000"/>
                </a:solidFill>
                <a:latin typeface="Canva Sans Bold"/>
                <a:ea typeface="Canva Sans Bold"/>
                <a:cs typeface="Canva Sans Bold"/>
                <a:sym typeface="Canva Sans Bold"/>
              </a:rPr>
              <a:t>Objectives</a:t>
            </a:r>
          </a:p>
          <a:p>
            <a:pPr marL="210989" lvl="1" indent="-105495" algn="l">
              <a:lnSpc>
                <a:spcPts val="1368"/>
              </a:lnSpc>
              <a:buFont typeface="Arial"/>
              <a:buChar char="•"/>
            </a:pPr>
            <a:r>
              <a:rPr lang="en-US" sz="977" dirty="0">
                <a:solidFill>
                  <a:srgbClr val="000000"/>
                </a:solidFill>
                <a:latin typeface="Canva Sans"/>
                <a:ea typeface="Canva Sans"/>
                <a:cs typeface="Canva Sans"/>
                <a:sym typeface="Canva Sans"/>
              </a:rPr>
              <a:t>To identify and </a:t>
            </a:r>
            <a:r>
              <a:rPr lang="en-US" sz="977" dirty="0" err="1">
                <a:solidFill>
                  <a:srgbClr val="000000"/>
                </a:solidFill>
                <a:latin typeface="Canva Sans"/>
                <a:ea typeface="Canva Sans"/>
                <a:cs typeface="Canva Sans"/>
                <a:sym typeface="Canva Sans"/>
              </a:rPr>
              <a:t>synthesise</a:t>
            </a:r>
            <a:r>
              <a:rPr lang="en-US" sz="977" dirty="0">
                <a:solidFill>
                  <a:srgbClr val="000000"/>
                </a:solidFill>
                <a:latin typeface="Canva Sans"/>
                <a:ea typeface="Canva Sans"/>
                <a:cs typeface="Canva Sans"/>
                <a:sym typeface="Canva Sans"/>
              </a:rPr>
              <a:t> key structural, institutional, and individual-level barriers to accessing primary healthcare among homeless adults in England.</a:t>
            </a:r>
          </a:p>
          <a:p>
            <a:pPr marL="210989" lvl="1" indent="-105495" algn="l">
              <a:lnSpc>
                <a:spcPts val="1368"/>
              </a:lnSpc>
              <a:buFont typeface="Arial"/>
              <a:buChar char="•"/>
            </a:pPr>
            <a:r>
              <a:rPr lang="en-US" sz="977" dirty="0">
                <a:solidFill>
                  <a:srgbClr val="000000"/>
                </a:solidFill>
                <a:latin typeface="Canva Sans"/>
                <a:ea typeface="Canva Sans"/>
                <a:cs typeface="Canva Sans"/>
                <a:sym typeface="Canva Sans"/>
              </a:rPr>
              <a:t>To examine how healthcare policies, service design, and registration requirements influence access to GP and community health services for the homeless population in England.</a:t>
            </a:r>
          </a:p>
          <a:p>
            <a:pPr marL="210989" lvl="1" indent="-105495" algn="l">
              <a:lnSpc>
                <a:spcPts val="1368"/>
              </a:lnSpc>
              <a:buFont typeface="Arial"/>
              <a:buChar char="•"/>
            </a:pPr>
            <a:r>
              <a:rPr lang="en-US" sz="977" dirty="0">
                <a:solidFill>
                  <a:srgbClr val="000000"/>
                </a:solidFill>
                <a:latin typeface="Canva Sans"/>
                <a:ea typeface="Canva Sans"/>
                <a:cs typeface="Canva Sans"/>
                <a:sym typeface="Canva Sans"/>
              </a:rPr>
              <a:t>To </a:t>
            </a:r>
            <a:r>
              <a:rPr lang="en-US" sz="977" dirty="0" err="1">
                <a:solidFill>
                  <a:srgbClr val="000000"/>
                </a:solidFill>
                <a:latin typeface="Canva Sans"/>
                <a:ea typeface="Canva Sans"/>
                <a:cs typeface="Canva Sans"/>
                <a:sym typeface="Canva Sans"/>
              </a:rPr>
              <a:t>analyse</a:t>
            </a:r>
            <a:r>
              <a:rPr lang="en-US" sz="977" dirty="0">
                <a:solidFill>
                  <a:srgbClr val="000000"/>
                </a:solidFill>
                <a:latin typeface="Canva Sans"/>
                <a:ea typeface="Canva Sans"/>
                <a:cs typeface="Canva Sans"/>
                <a:sym typeface="Canva Sans"/>
              </a:rPr>
              <a:t> recurring themes within published reports and qualitative and quantitative studies to develop a conceptual understanding of healthcare exclusion among homeless adults in England.</a:t>
            </a:r>
          </a:p>
          <a:p>
            <a:pPr marL="210989" lvl="1" indent="-105495" algn="l">
              <a:lnSpc>
                <a:spcPts val="1368"/>
              </a:lnSpc>
              <a:buFont typeface="Arial"/>
              <a:buChar char="•"/>
            </a:pPr>
            <a:r>
              <a:rPr lang="en-US" sz="977" dirty="0">
                <a:solidFill>
                  <a:srgbClr val="000000"/>
                </a:solidFill>
                <a:latin typeface="Canva Sans"/>
                <a:ea typeface="Canva Sans"/>
                <a:cs typeface="Canva Sans"/>
                <a:sym typeface="Canva Sans"/>
              </a:rPr>
              <a:t>To explore potential strategies and policy recommendations suggested in the literature to improve access to primary healthcare services for homeless adults in England.</a:t>
            </a:r>
          </a:p>
          <a:p>
            <a:pPr algn="l">
              <a:lnSpc>
                <a:spcPts val="1368"/>
              </a:lnSpc>
            </a:pPr>
            <a:r>
              <a:rPr lang="en-US" sz="977" b="1" dirty="0">
                <a:solidFill>
                  <a:srgbClr val="000000"/>
                </a:solidFill>
                <a:latin typeface="Canva Sans Bold"/>
                <a:ea typeface="Canva Sans Bold"/>
                <a:cs typeface="Canva Sans Bold"/>
                <a:sym typeface="Canva Sans Bold"/>
              </a:rPr>
              <a:t>Research Questions:</a:t>
            </a:r>
          </a:p>
          <a:p>
            <a:pPr marL="210989" lvl="1" indent="-105495" algn="l">
              <a:lnSpc>
                <a:spcPts val="1368"/>
              </a:lnSpc>
              <a:buAutoNum type="arabicPeriod"/>
            </a:pPr>
            <a:r>
              <a:rPr lang="en-US" sz="977" dirty="0">
                <a:solidFill>
                  <a:srgbClr val="000000"/>
                </a:solidFill>
                <a:latin typeface="Canva Sans"/>
                <a:ea typeface="Canva Sans"/>
                <a:cs typeface="Canva Sans"/>
                <a:sym typeface="Canva Sans"/>
              </a:rPr>
              <a:t>What are the barriers to accessing primary healthcare services among homeless adults in England?</a:t>
            </a:r>
          </a:p>
          <a:p>
            <a:pPr algn="l">
              <a:lnSpc>
                <a:spcPts val="1368"/>
              </a:lnSpc>
            </a:pPr>
            <a:r>
              <a:rPr lang="en-US" sz="977" b="1" dirty="0">
                <a:solidFill>
                  <a:srgbClr val="000000"/>
                </a:solidFill>
                <a:latin typeface="Canva Sans Bold"/>
                <a:ea typeface="Canva Sans Bold"/>
                <a:cs typeface="Canva Sans Bold"/>
                <a:sym typeface="Canva Sans Bold"/>
              </a:rPr>
              <a:t>Rationale</a:t>
            </a:r>
          </a:p>
          <a:p>
            <a:r>
              <a:rPr lang="en-IN" sz="980" dirty="0">
                <a:latin typeface="Canva Sans" panose="020B0604020202020204" charset="0"/>
              </a:rPr>
              <a:t>The justification of this study is that there has been an ongoing disparity between the healthcare requirement and service usage among the homeless (Bedmar </a:t>
            </a:r>
            <a:r>
              <a:rPr lang="en-IN" sz="980" i="1" dirty="0">
                <a:latin typeface="Canva Sans" panose="020B0604020202020204" charset="0"/>
              </a:rPr>
              <a:t>et al</a:t>
            </a:r>
            <a:r>
              <a:rPr lang="en-IN" sz="980" dirty="0">
                <a:latin typeface="Canva Sans" panose="020B0604020202020204" charset="0"/>
              </a:rPr>
              <a:t>., 2021). Despite the fact that the services of primary healthcare are supposed to be accessible to all, homeless adults are often excluded because of the lack of an address, the identity, disjointed services, stigma and negative experience with healthcare providers (</a:t>
            </a:r>
            <a:r>
              <a:rPr lang="en-IN" sz="980" dirty="0" err="1">
                <a:latin typeface="Canva Sans" panose="020B0604020202020204" charset="0"/>
              </a:rPr>
              <a:t>eClinicalMedicine</a:t>
            </a:r>
            <a:r>
              <a:rPr lang="en-IN" sz="980" dirty="0">
                <a:latin typeface="Canva Sans" panose="020B0604020202020204" charset="0"/>
              </a:rPr>
              <a:t>, 2023). Such obstacles usually lead to delay in treatment, overuse of emergency services and unnecessary preventable worsening of health (Moledina </a:t>
            </a:r>
            <a:r>
              <a:rPr lang="en-IN" sz="980" i="1" dirty="0">
                <a:latin typeface="Canva Sans" panose="020B0604020202020204" charset="0"/>
              </a:rPr>
              <a:t>et al</a:t>
            </a:r>
            <a:r>
              <a:rPr lang="en-IN" sz="980" dirty="0">
                <a:latin typeface="Canva Sans" panose="020B0604020202020204" charset="0"/>
              </a:rPr>
              <a:t>., 2021). The crisis of the given research is supported by the fact that homelessness rates are increasing and the primary healthcare services are becoming overloaded (Paudyal </a:t>
            </a:r>
            <a:r>
              <a:rPr lang="en-IN" sz="980" i="1" dirty="0">
                <a:latin typeface="Canva Sans" panose="020B0604020202020204" charset="0"/>
              </a:rPr>
              <a:t>et al</a:t>
            </a:r>
            <a:r>
              <a:rPr lang="en-IN" sz="980" dirty="0">
                <a:latin typeface="Canva Sans" panose="020B0604020202020204" charset="0"/>
              </a:rPr>
              <a:t>., 2023). The novelty of this study is in its integrative research approach of varying resources to form a multifaceted picture of healthcare rejection among homeless adults in the framework of England primary medical care.</a:t>
            </a:r>
          </a:p>
          <a:p>
            <a:pPr algn="l">
              <a:lnSpc>
                <a:spcPts val="1368"/>
              </a:lnSpc>
              <a:spcBef>
                <a:spcPct val="0"/>
              </a:spcBef>
            </a:pPr>
            <a:endParaRPr lang="en-US" sz="977" dirty="0">
              <a:solidFill>
                <a:srgbClr val="000000"/>
              </a:solidFill>
              <a:latin typeface="Canva Sans"/>
              <a:ea typeface="Canva Sans"/>
              <a:cs typeface="Canva Sans"/>
              <a:sym typeface="Canva Sans"/>
            </a:endParaRPr>
          </a:p>
        </p:txBody>
      </p:sp>
      <p:sp>
        <p:nvSpPr>
          <p:cNvPr id="19" name="TextBox 19"/>
          <p:cNvSpPr txBox="1"/>
          <p:nvPr/>
        </p:nvSpPr>
        <p:spPr>
          <a:xfrm>
            <a:off x="10614016" y="2177652"/>
            <a:ext cx="4205475" cy="4564391"/>
          </a:xfrm>
          <a:prstGeom prst="rect">
            <a:avLst/>
          </a:prstGeom>
        </p:spPr>
        <p:txBody>
          <a:bodyPr lIns="0" tIns="0" rIns="0" bIns="0" rtlCol="0" anchor="t">
            <a:spAutoFit/>
          </a:bodyPr>
          <a:lstStyle/>
          <a:p>
            <a:pPr algn="l">
              <a:lnSpc>
                <a:spcPts val="1884"/>
              </a:lnSpc>
            </a:pPr>
            <a:r>
              <a:rPr lang="en-US" sz="1346" b="1" dirty="0">
                <a:solidFill>
                  <a:srgbClr val="000000"/>
                </a:solidFill>
                <a:latin typeface="Canva Sans Bold"/>
                <a:ea typeface="Canva Sans Bold"/>
                <a:cs typeface="Canva Sans Bold"/>
                <a:sym typeface="Canva Sans Bold"/>
              </a:rPr>
              <a:t>Prevalence</a:t>
            </a:r>
          </a:p>
          <a:p>
            <a:pPr algn="just"/>
            <a:r>
              <a:rPr lang="en-IN" sz="1400" dirty="0">
                <a:latin typeface="Canva Sans" panose="020B0604020202020204" charset="0"/>
              </a:rPr>
              <a:t>The problem of homelessness is a serious social problem in England (</a:t>
            </a:r>
            <a:r>
              <a:rPr lang="en-IN" sz="1400" dirty="0" err="1">
                <a:latin typeface="Canva Sans" panose="020B0604020202020204" charset="0"/>
              </a:rPr>
              <a:t>Breeveld</a:t>
            </a:r>
            <a:r>
              <a:rPr lang="en-IN" sz="1400" dirty="0">
                <a:latin typeface="Canva Sans" panose="020B0604020202020204" charset="0"/>
              </a:rPr>
              <a:t>, F., 2024). According to Shelter England (2023), more than 270, 000 individuals in England were experiencing homelessness in recent years, most of whom are adults. According to Richards and Kuhn (2022), homeless people are significantly more exposed to mental ill-health, chronic physical illnesses and substance addiction than the general population. Although these are high health demands, primary healthcare is limited (Crane </a:t>
            </a:r>
            <a:r>
              <a:rPr lang="en-IN" sz="1400" i="1" dirty="0">
                <a:latin typeface="Canva Sans" panose="020B0604020202020204" charset="0"/>
              </a:rPr>
              <a:t>et al</a:t>
            </a:r>
            <a:r>
              <a:rPr lang="en-IN" sz="1400" dirty="0">
                <a:latin typeface="Canva Sans" panose="020B0604020202020204" charset="0"/>
              </a:rPr>
              <a:t>., 2024). A great number of homeless adults are not enrolled with a GP, which inhibits access to prevention care and the continuity of treatment (Van Hout </a:t>
            </a:r>
            <a:r>
              <a:rPr lang="en-IN" sz="1400" i="1" dirty="0">
                <a:latin typeface="Canva Sans" panose="020B0604020202020204" charset="0"/>
              </a:rPr>
              <a:t>et al.</a:t>
            </a:r>
            <a:r>
              <a:rPr lang="en-IN" sz="1400" dirty="0">
                <a:latin typeface="Canva Sans" panose="020B0604020202020204" charset="0"/>
              </a:rPr>
              <a:t>, 2024). The WHO (2025) has recognized homelessness as the significant contributor to health disparity in the world and this is the systemic nature of the issue.</a:t>
            </a:r>
          </a:p>
          <a:p>
            <a:pPr algn="l">
              <a:lnSpc>
                <a:spcPts val="1884"/>
              </a:lnSpc>
              <a:spcBef>
                <a:spcPct val="0"/>
              </a:spcBef>
            </a:pPr>
            <a:endParaRPr lang="en-US" sz="1346" dirty="0">
              <a:solidFill>
                <a:srgbClr val="000000"/>
              </a:solidFill>
              <a:latin typeface="Canva Sans"/>
              <a:ea typeface="Canva Sans"/>
              <a:cs typeface="Canva Sans"/>
              <a:sym typeface="Canva Sans"/>
            </a:endParaRPr>
          </a:p>
        </p:txBody>
      </p:sp>
      <p:sp>
        <p:nvSpPr>
          <p:cNvPr id="20" name="TextBox 20"/>
          <p:cNvSpPr txBox="1"/>
          <p:nvPr/>
        </p:nvSpPr>
        <p:spPr>
          <a:xfrm>
            <a:off x="5399294" y="6850613"/>
            <a:ext cx="4935119" cy="3830087"/>
          </a:xfrm>
          <a:prstGeom prst="rect">
            <a:avLst/>
          </a:prstGeom>
        </p:spPr>
        <p:txBody>
          <a:bodyPr wrap="square" lIns="0" tIns="0" rIns="0" bIns="0" rtlCol="0" anchor="t">
            <a:spAutoFit/>
          </a:bodyPr>
          <a:lstStyle/>
          <a:p>
            <a:pPr algn="l">
              <a:lnSpc>
                <a:spcPts val="1989"/>
              </a:lnSpc>
            </a:pPr>
            <a:r>
              <a:rPr lang="en-US" sz="1420" b="1" dirty="0">
                <a:solidFill>
                  <a:srgbClr val="000000"/>
                </a:solidFill>
                <a:latin typeface="Canva Sans Bold"/>
                <a:ea typeface="Canva Sans Bold"/>
                <a:cs typeface="Canva Sans Bold"/>
                <a:sym typeface="Canva Sans Bold"/>
              </a:rPr>
              <a:t>Research impact</a:t>
            </a:r>
          </a:p>
          <a:p>
            <a:pPr marL="306764" lvl="1" indent="-153382" algn="l">
              <a:lnSpc>
                <a:spcPts val="1989"/>
              </a:lnSpc>
              <a:buFont typeface="Arial"/>
              <a:buChar char="•"/>
            </a:pPr>
            <a:r>
              <a:rPr lang="en-US" sz="1420" dirty="0">
                <a:solidFill>
                  <a:srgbClr val="000000"/>
                </a:solidFill>
                <a:latin typeface="Canva Sans"/>
                <a:ea typeface="Canva Sans"/>
                <a:cs typeface="Canva Sans"/>
                <a:sym typeface="Canva Sans"/>
              </a:rPr>
              <a:t>The study can be used to benefit the homeless adults by guiding the establishment of more inclusive, flexible, and person-</a:t>
            </a:r>
            <a:r>
              <a:rPr lang="en-US" sz="1420" dirty="0" err="1">
                <a:solidFill>
                  <a:srgbClr val="000000"/>
                </a:solidFill>
                <a:latin typeface="Canva Sans"/>
                <a:ea typeface="Canva Sans"/>
                <a:cs typeface="Canva Sans"/>
                <a:sym typeface="Canva Sans"/>
              </a:rPr>
              <a:t>centred</a:t>
            </a:r>
            <a:r>
              <a:rPr lang="en-US" sz="1420" dirty="0">
                <a:solidFill>
                  <a:srgbClr val="000000"/>
                </a:solidFill>
                <a:latin typeface="Canva Sans"/>
                <a:ea typeface="Canva Sans"/>
                <a:cs typeface="Canva Sans"/>
                <a:sym typeface="Canva Sans"/>
              </a:rPr>
              <a:t> primary healthcare services. </a:t>
            </a:r>
          </a:p>
          <a:p>
            <a:pPr marL="306764" lvl="1" indent="-153382" algn="l">
              <a:lnSpc>
                <a:spcPts val="1989"/>
              </a:lnSpc>
              <a:buFont typeface="Arial"/>
              <a:buChar char="•"/>
            </a:pPr>
            <a:r>
              <a:rPr lang="en-US" sz="1420" dirty="0">
                <a:solidFill>
                  <a:srgbClr val="000000"/>
                </a:solidFill>
                <a:latin typeface="Canva Sans"/>
                <a:ea typeface="Canva Sans"/>
                <a:cs typeface="Canva Sans"/>
                <a:sym typeface="Canva Sans"/>
              </a:rPr>
              <a:t>The findings can inform trauma-informed and outreach-based practice to health and social care professionals. </a:t>
            </a:r>
          </a:p>
          <a:p>
            <a:pPr marL="306764" lvl="1" indent="-153382">
              <a:lnSpc>
                <a:spcPts val="1989"/>
              </a:lnSpc>
              <a:buFont typeface="Arial"/>
              <a:buChar char="•"/>
            </a:pPr>
            <a:r>
              <a:rPr lang="en-US" sz="1420" dirty="0">
                <a:solidFill>
                  <a:srgbClr val="000000"/>
                </a:solidFill>
                <a:latin typeface="Canva Sans"/>
                <a:ea typeface="Canva Sans"/>
                <a:cs typeface="Canva Sans"/>
                <a:sym typeface="Canva Sans"/>
              </a:rPr>
              <a:t>The research can provide evidence in an attempt to advance service design, GP registration patterns and interventions. It can be adopted to minimize health disparities </a:t>
            </a:r>
            <a:r>
              <a:rPr lang="en-IN" sz="1420" dirty="0">
                <a:latin typeface="Canva Sans" panose="020B0604020202020204" charset="0"/>
              </a:rPr>
              <a:t>(Howard </a:t>
            </a:r>
            <a:r>
              <a:rPr lang="en-IN" sz="1420" i="1" dirty="0">
                <a:latin typeface="Canva Sans" panose="020B0604020202020204" charset="0"/>
              </a:rPr>
              <a:t>et al</a:t>
            </a:r>
            <a:r>
              <a:rPr lang="en-IN" sz="1420" dirty="0">
                <a:latin typeface="Canva Sans" panose="020B0604020202020204" charset="0"/>
              </a:rPr>
              <a:t>., 2025).</a:t>
            </a:r>
            <a:endParaRPr lang="en-US" sz="1420" dirty="0">
              <a:solidFill>
                <a:srgbClr val="000000"/>
              </a:solidFill>
              <a:latin typeface="Canva Sans" panose="020B0604020202020204" charset="0"/>
              <a:ea typeface="Canva Sans"/>
              <a:cs typeface="Canva Sans"/>
              <a:sym typeface="Canva Sans"/>
            </a:endParaRPr>
          </a:p>
          <a:p>
            <a:pPr marL="306764" lvl="1" indent="-153382" algn="l">
              <a:lnSpc>
                <a:spcPts val="1989"/>
              </a:lnSpc>
              <a:buFont typeface="Arial"/>
              <a:buChar char="•"/>
            </a:pPr>
            <a:r>
              <a:rPr lang="en-US" sz="1420" dirty="0">
                <a:solidFill>
                  <a:srgbClr val="000000"/>
                </a:solidFill>
                <a:latin typeface="Canva Sans"/>
                <a:ea typeface="Canva Sans"/>
                <a:cs typeface="Canva Sans"/>
                <a:sym typeface="Canva Sans"/>
              </a:rPr>
              <a:t>It will also enhance access to primary healthcare services among the homeless population in England.</a:t>
            </a:r>
          </a:p>
          <a:p>
            <a:pPr algn="l">
              <a:lnSpc>
                <a:spcPts val="1989"/>
              </a:lnSpc>
              <a:spcBef>
                <a:spcPct val="0"/>
              </a:spcBef>
            </a:pPr>
            <a:endParaRPr lang="en-US" sz="1420" dirty="0">
              <a:solidFill>
                <a:srgbClr val="000000"/>
              </a:solidFill>
              <a:latin typeface="Canva Sans"/>
              <a:ea typeface="Canva Sans"/>
              <a:cs typeface="Canva Sans"/>
              <a:sym typeface="Canva Sans"/>
            </a:endParaRPr>
          </a:p>
        </p:txBody>
      </p:sp>
      <p:sp>
        <p:nvSpPr>
          <p:cNvPr id="21" name="TextBox 21"/>
          <p:cNvSpPr txBox="1"/>
          <p:nvPr/>
        </p:nvSpPr>
        <p:spPr>
          <a:xfrm>
            <a:off x="10530446" y="6794500"/>
            <a:ext cx="4397045" cy="3757695"/>
          </a:xfrm>
          <a:prstGeom prst="rect">
            <a:avLst/>
          </a:prstGeom>
        </p:spPr>
        <p:txBody>
          <a:bodyPr wrap="square" lIns="0" tIns="0" rIns="0" bIns="0" rtlCol="0" anchor="t">
            <a:spAutoFit/>
          </a:bodyPr>
          <a:lstStyle/>
          <a:p>
            <a:pPr algn="l">
              <a:lnSpc>
                <a:spcPts val="1188"/>
              </a:lnSpc>
            </a:pPr>
            <a:r>
              <a:rPr lang="en-US" sz="600" b="1" dirty="0">
                <a:solidFill>
                  <a:srgbClr val="000000"/>
                </a:solidFill>
                <a:latin typeface="Canva Sans" panose="020B0604020202020204" charset="0"/>
                <a:ea typeface="Canva Sans Bold"/>
                <a:cs typeface="Canva Sans Bold"/>
                <a:sym typeface="Canva Sans Bold"/>
              </a:rPr>
              <a:t>Reference List</a:t>
            </a:r>
          </a:p>
          <a:p>
            <a:r>
              <a:rPr lang="en-IN" sz="550" dirty="0">
                <a:latin typeface="Canva Sans" panose="020B0604020202020204" charset="0"/>
              </a:rPr>
              <a:t>Bedmar, M.A., </a:t>
            </a:r>
            <a:r>
              <a:rPr lang="en-IN" sz="550" dirty="0" err="1">
                <a:latin typeface="Canva Sans" panose="020B0604020202020204" charset="0"/>
              </a:rPr>
              <a:t>Veny</a:t>
            </a:r>
            <a:r>
              <a:rPr lang="en-IN" sz="550" dirty="0">
                <a:latin typeface="Canva Sans" panose="020B0604020202020204" charset="0"/>
              </a:rPr>
              <a:t>, M.B., Lelong, B.A., Mut, F.S., Pou, J., Moyano, L.C., Toro, M.G. and Yáñez, A.M., 2022. Health and access to healthcare in homeless people: Protocol for a mixed-methods study. </a:t>
            </a:r>
            <a:r>
              <a:rPr lang="en-IN" sz="550" i="1" dirty="0">
                <a:latin typeface="Canva Sans" panose="020B0604020202020204" charset="0"/>
              </a:rPr>
              <a:t>Medicine</a:t>
            </a:r>
            <a:r>
              <a:rPr lang="en-IN" sz="550" dirty="0">
                <a:latin typeface="Canva Sans" panose="020B0604020202020204" charset="0"/>
              </a:rPr>
              <a:t>, [online] 101(7), pp.1–6. </a:t>
            </a:r>
            <a:r>
              <a:rPr lang="en-IN" sz="550" u="sng" dirty="0">
                <a:latin typeface="Canva Sans" panose="020B0604020202020204" charset="0"/>
                <a:hlinkClick r:id="rId5"/>
              </a:rPr>
              <a:t>https://doi.org/10.1097/MD.0000000000028816</a:t>
            </a:r>
            <a:r>
              <a:rPr lang="en-IN" sz="550" dirty="0">
                <a:latin typeface="Canva Sans" panose="020B0604020202020204" charset="0"/>
              </a:rPr>
              <a:t>.</a:t>
            </a:r>
          </a:p>
          <a:p>
            <a:r>
              <a:rPr lang="en-IN" sz="550" dirty="0">
                <a:latin typeface="Canva Sans" panose="020B0604020202020204" charset="0"/>
              </a:rPr>
              <a:t>Bedmar, M.A., </a:t>
            </a:r>
            <a:r>
              <a:rPr lang="en-IN" sz="550" dirty="0" err="1">
                <a:latin typeface="Canva Sans" panose="020B0604020202020204" charset="0"/>
              </a:rPr>
              <a:t>Veny</a:t>
            </a:r>
            <a:r>
              <a:rPr lang="en-IN" sz="550" dirty="0">
                <a:latin typeface="Canva Sans" panose="020B0604020202020204" charset="0"/>
              </a:rPr>
              <a:t>, M.B., Lelong, B.A., Mut, F.S., Pou, J., Moyano, L.C., Toro, M.G. and Yáñez, A.M., 2022. Health and access to healthcare in homeless people: Protocol for a mixed-methods study. </a:t>
            </a:r>
            <a:r>
              <a:rPr lang="en-IN" sz="550" i="1" dirty="0">
                <a:latin typeface="Canva Sans" panose="020B0604020202020204" charset="0"/>
              </a:rPr>
              <a:t>Medicine</a:t>
            </a:r>
            <a:r>
              <a:rPr lang="en-IN" sz="550" dirty="0">
                <a:latin typeface="Canva Sans" panose="020B0604020202020204" charset="0"/>
              </a:rPr>
              <a:t>, [online] 101(7), pp.1–6. </a:t>
            </a:r>
            <a:r>
              <a:rPr lang="en-IN" sz="550" u="sng" dirty="0">
                <a:latin typeface="Canva Sans" panose="020B0604020202020204" charset="0"/>
                <a:hlinkClick r:id="rId5"/>
              </a:rPr>
              <a:t>https://doi.org/10.1097/MD.0000000000028816</a:t>
            </a:r>
            <a:r>
              <a:rPr lang="en-IN" sz="550" dirty="0">
                <a:latin typeface="Canva Sans" panose="020B0604020202020204" charset="0"/>
              </a:rPr>
              <a:t>.</a:t>
            </a:r>
          </a:p>
          <a:p>
            <a:r>
              <a:rPr lang="en-IN" sz="550" dirty="0">
                <a:latin typeface="Canva Sans" panose="020B0604020202020204" charset="0"/>
              </a:rPr>
              <a:t>Behera, B.K. and Prasad, R., 2021. Primary health-care goal and principles. </a:t>
            </a:r>
            <a:r>
              <a:rPr lang="en-IN" sz="550" i="1" dirty="0">
                <a:latin typeface="Canva Sans" panose="020B0604020202020204" charset="0"/>
              </a:rPr>
              <a:t>Healthcare strategies and planning for social inclusion and development</a:t>
            </a:r>
            <a:r>
              <a:rPr lang="en-IN" sz="550" dirty="0">
                <a:latin typeface="Canva Sans" panose="020B0604020202020204" charset="0"/>
              </a:rPr>
              <a:t>, p.221. </a:t>
            </a:r>
            <a:r>
              <a:rPr lang="en-IN" sz="550" u="sng" dirty="0">
                <a:latin typeface="Canva Sans" panose="020B0604020202020204" charset="0"/>
                <a:hlinkClick r:id="rId6"/>
              </a:rPr>
              <a:t>https://doi.org/10.1016/B978-0-323-90446-9.00008-3</a:t>
            </a:r>
            <a:endParaRPr lang="en-IN" sz="550" dirty="0">
              <a:latin typeface="Canva Sans" panose="020B0604020202020204" charset="0"/>
            </a:endParaRPr>
          </a:p>
          <a:p>
            <a:r>
              <a:rPr lang="en-IN" sz="550" dirty="0">
                <a:latin typeface="Canva Sans" panose="020B0604020202020204" charset="0"/>
              </a:rPr>
              <a:t>Bertram, F., Hajek, A., Dost, K., Graf, W., Brennecke, A., Kowalski, V., van </a:t>
            </a:r>
            <a:r>
              <a:rPr lang="en-IN" sz="550" dirty="0" err="1">
                <a:latin typeface="Canva Sans" panose="020B0604020202020204" charset="0"/>
              </a:rPr>
              <a:t>Rüth</a:t>
            </a:r>
            <a:r>
              <a:rPr lang="en-IN" sz="550" dirty="0">
                <a:latin typeface="Canva Sans" panose="020B0604020202020204" charset="0"/>
              </a:rPr>
              <a:t>, V., König, H.H., Wulff, B., </a:t>
            </a:r>
            <a:r>
              <a:rPr lang="en-IN" sz="550" dirty="0" err="1">
                <a:latin typeface="Canva Sans" panose="020B0604020202020204" charset="0"/>
              </a:rPr>
              <a:t>Ondruschka</a:t>
            </a:r>
            <a:r>
              <a:rPr lang="en-IN" sz="550" dirty="0">
                <a:latin typeface="Canva Sans" panose="020B0604020202020204" charset="0"/>
              </a:rPr>
              <a:t>, B. and </a:t>
            </a:r>
            <a:r>
              <a:rPr lang="en-IN" sz="550" dirty="0" err="1">
                <a:latin typeface="Canva Sans" panose="020B0604020202020204" charset="0"/>
              </a:rPr>
              <a:t>Püschel</a:t>
            </a:r>
            <a:r>
              <a:rPr lang="en-IN" sz="550" dirty="0">
                <a:latin typeface="Canva Sans" panose="020B0604020202020204" charset="0"/>
              </a:rPr>
              <a:t>, K., 2022. The Mental and Physical Health of the Homeless: Evidence From the National Survey on Psychiatric and Somatic Health of Homeless Individuals (the NAPSHI Study). </a:t>
            </a:r>
            <a:r>
              <a:rPr lang="en-IN" sz="550" i="1" dirty="0" err="1">
                <a:latin typeface="Canva Sans" panose="020B0604020202020204" charset="0"/>
              </a:rPr>
              <a:t>Deutsches</a:t>
            </a:r>
            <a:r>
              <a:rPr lang="en-IN" sz="550" i="1" dirty="0">
                <a:latin typeface="Canva Sans" panose="020B0604020202020204" charset="0"/>
              </a:rPr>
              <a:t> </a:t>
            </a:r>
            <a:r>
              <a:rPr lang="en-IN" sz="550" i="1" dirty="0" err="1">
                <a:latin typeface="Canva Sans" panose="020B0604020202020204" charset="0"/>
              </a:rPr>
              <a:t>Ärzteblatt</a:t>
            </a:r>
            <a:r>
              <a:rPr lang="en-IN" sz="550" i="1" dirty="0">
                <a:latin typeface="Canva Sans" panose="020B0604020202020204" charset="0"/>
              </a:rPr>
              <a:t> International</a:t>
            </a:r>
            <a:r>
              <a:rPr lang="en-IN" sz="550" dirty="0">
                <a:latin typeface="Canva Sans" panose="020B0604020202020204" charset="0"/>
              </a:rPr>
              <a:t>, </a:t>
            </a:r>
            <a:r>
              <a:rPr lang="en-IN" sz="550" i="1" dirty="0">
                <a:latin typeface="Canva Sans" panose="020B0604020202020204" charset="0"/>
              </a:rPr>
              <a:t>119</a:t>
            </a:r>
            <a:r>
              <a:rPr lang="en-IN" sz="550" dirty="0">
                <a:latin typeface="Canva Sans" panose="020B0604020202020204" charset="0"/>
              </a:rPr>
              <a:t>(50), p.861.</a:t>
            </a:r>
            <a:r>
              <a:rPr lang="en-IN" sz="550" u="sng" dirty="0">
                <a:latin typeface="Canva Sans" panose="020B0604020202020204" charset="0"/>
                <a:hlinkClick r:id="rId7"/>
              </a:rPr>
              <a:t>https://doi.org/10.3238/arztebl.m2022.0357</a:t>
            </a:r>
            <a:endParaRPr lang="en-IN" sz="550" dirty="0">
              <a:latin typeface="Canva Sans" panose="020B0604020202020204" charset="0"/>
            </a:endParaRPr>
          </a:p>
          <a:p>
            <a:r>
              <a:rPr lang="en-IN" sz="550" dirty="0" err="1">
                <a:latin typeface="Canva Sans" panose="020B0604020202020204" charset="0"/>
              </a:rPr>
              <a:t>Breeveld</a:t>
            </a:r>
            <a:r>
              <a:rPr lang="en-IN" sz="550" dirty="0">
                <a:latin typeface="Canva Sans" panose="020B0604020202020204" charset="0"/>
              </a:rPr>
              <a:t>, F., 2024. </a:t>
            </a:r>
            <a:r>
              <a:rPr lang="en-IN" sz="550" i="1" dirty="0">
                <a:latin typeface="Canva Sans" panose="020B0604020202020204" charset="0"/>
              </a:rPr>
              <a:t>What is homelessness and how is it caused? - New Horizon Youth Centre</a:t>
            </a:r>
            <a:r>
              <a:rPr lang="en-IN" sz="550" dirty="0">
                <a:latin typeface="Canva Sans" panose="020B0604020202020204" charset="0"/>
              </a:rPr>
              <a:t>. [online] New Horizon Youth Centre. Available at: </a:t>
            </a:r>
            <a:r>
              <a:rPr lang="en-IN" sz="550" u="sng" dirty="0">
                <a:latin typeface="Canva Sans" panose="020B0604020202020204" charset="0"/>
                <a:hlinkClick r:id="rId8"/>
              </a:rPr>
              <a:t>https://nhyouthcentre.org.uk/what-is-homelessness-and-how-is-it-caused/</a:t>
            </a:r>
            <a:r>
              <a:rPr lang="en-IN" sz="550" dirty="0">
                <a:latin typeface="Canva Sans" panose="020B0604020202020204" charset="0"/>
              </a:rPr>
              <a:t>.</a:t>
            </a:r>
          </a:p>
          <a:p>
            <a:r>
              <a:rPr lang="en-IN" sz="550" dirty="0">
                <a:latin typeface="Canva Sans" panose="020B0604020202020204" charset="0"/>
              </a:rPr>
              <a:t>Crane, M., Joly, L., Daly, B.J., Gage, H., Manthorpe, J., Gaia </a:t>
            </a:r>
            <a:r>
              <a:rPr lang="en-IN" sz="550" dirty="0" err="1">
                <a:latin typeface="Canva Sans" panose="020B0604020202020204" charset="0"/>
              </a:rPr>
              <a:t>Cetrano</a:t>
            </a:r>
            <a:r>
              <a:rPr lang="en-IN" sz="550" dirty="0">
                <a:latin typeface="Canva Sans" panose="020B0604020202020204" charset="0"/>
              </a:rPr>
              <a:t>, Ford, C. and Williams, P., 2024. Primary health care for people experiencing homelessness: the effectiveness of specialist and mainstream health service provision. </a:t>
            </a:r>
            <a:r>
              <a:rPr lang="en-IN" sz="550" i="1" dirty="0">
                <a:latin typeface="Canva Sans" panose="020B0604020202020204" charset="0"/>
              </a:rPr>
              <a:t>British Journal of General Practice</a:t>
            </a:r>
            <a:r>
              <a:rPr lang="en-IN" sz="550" dirty="0">
                <a:latin typeface="Canva Sans" panose="020B0604020202020204" charset="0"/>
              </a:rPr>
              <a:t>, 74(749), pp.568–572. </a:t>
            </a:r>
            <a:r>
              <a:rPr lang="en-IN" sz="550" u="sng" dirty="0">
                <a:latin typeface="Canva Sans" panose="020B0604020202020204" charset="0"/>
                <a:hlinkClick r:id="rId9"/>
              </a:rPr>
              <a:t>https://doi.org/10.3399/bjgp24x740217</a:t>
            </a:r>
            <a:r>
              <a:rPr lang="en-IN" sz="550" dirty="0">
                <a:latin typeface="Canva Sans" panose="020B0604020202020204" charset="0"/>
              </a:rPr>
              <a:t>.</a:t>
            </a:r>
          </a:p>
          <a:p>
            <a:r>
              <a:rPr lang="en-IN" sz="550" dirty="0" err="1">
                <a:latin typeface="Canva Sans" panose="020B0604020202020204" charset="0"/>
              </a:rPr>
              <a:t>eClinicalMedicine</a:t>
            </a:r>
            <a:r>
              <a:rPr lang="en-IN" sz="550" dirty="0">
                <a:latin typeface="Canva Sans" panose="020B0604020202020204" charset="0"/>
              </a:rPr>
              <a:t>, 2023. Equitable health care for people experiencing homelessness. </a:t>
            </a:r>
            <a:r>
              <a:rPr lang="en-IN" sz="550" i="1" dirty="0" err="1">
                <a:latin typeface="Canva Sans" panose="020B0604020202020204" charset="0"/>
              </a:rPr>
              <a:t>EClinicalMedicine</a:t>
            </a:r>
            <a:r>
              <a:rPr lang="en-IN" sz="550" dirty="0">
                <a:latin typeface="Canva Sans" panose="020B0604020202020204" charset="0"/>
              </a:rPr>
              <a:t>, 63(102242), pp.102242–102242. </a:t>
            </a:r>
            <a:r>
              <a:rPr lang="en-IN" sz="550" u="sng" dirty="0">
                <a:latin typeface="Canva Sans" panose="020B0604020202020204" charset="0"/>
                <a:hlinkClick r:id="rId10"/>
              </a:rPr>
              <a:t>https://doi.org/10.1016/j.eclinm.2023.102242</a:t>
            </a:r>
            <a:r>
              <a:rPr lang="en-IN" sz="550" dirty="0">
                <a:latin typeface="Canva Sans" panose="020B0604020202020204" charset="0"/>
              </a:rPr>
              <a:t>.</a:t>
            </a:r>
          </a:p>
          <a:p>
            <a:r>
              <a:rPr lang="en-IN" sz="550" dirty="0">
                <a:latin typeface="Canva Sans" panose="020B0604020202020204" charset="0"/>
              </a:rPr>
              <a:t>Howard, A., Low, A. and Howard, N., 2025. Exploring ways to improve healthcare service access for people experiencing homelessness in Manchester, UK. </a:t>
            </a:r>
            <a:r>
              <a:rPr lang="en-IN" sz="550" i="1" dirty="0">
                <a:latin typeface="Canva Sans" panose="020B0604020202020204" charset="0"/>
              </a:rPr>
              <a:t>Health Promotion International</a:t>
            </a:r>
            <a:r>
              <a:rPr lang="en-IN" sz="550" dirty="0">
                <a:latin typeface="Canva Sans" panose="020B0604020202020204" charset="0"/>
              </a:rPr>
              <a:t>, [online] 40(4). </a:t>
            </a:r>
            <a:r>
              <a:rPr lang="en-IN" sz="550" u="sng" dirty="0">
                <a:latin typeface="Canva Sans" panose="020B0604020202020204" charset="0"/>
                <a:hlinkClick r:id="rId11"/>
              </a:rPr>
              <a:t>https://doi.org/10.1093/heapro/daaf108</a:t>
            </a:r>
            <a:r>
              <a:rPr lang="en-IN" sz="550" dirty="0">
                <a:latin typeface="Canva Sans" panose="020B0604020202020204" charset="0"/>
              </a:rPr>
              <a:t>.</a:t>
            </a:r>
          </a:p>
          <a:p>
            <a:r>
              <a:rPr lang="en-IN" sz="550" dirty="0">
                <a:latin typeface="Canva Sans" panose="020B0604020202020204" charset="0"/>
              </a:rPr>
              <a:t>Moledina, A., Magwood, O., </a:t>
            </a:r>
            <a:r>
              <a:rPr lang="en-IN" sz="550" dirty="0" err="1">
                <a:latin typeface="Canva Sans" panose="020B0604020202020204" charset="0"/>
              </a:rPr>
              <a:t>Agbata</a:t>
            </a:r>
            <a:r>
              <a:rPr lang="en-IN" sz="550" dirty="0">
                <a:latin typeface="Canva Sans" panose="020B0604020202020204" charset="0"/>
              </a:rPr>
              <a:t>, E., Hung, J., Saad, A., </a:t>
            </a:r>
            <a:r>
              <a:rPr lang="en-IN" sz="550" dirty="0" err="1">
                <a:latin typeface="Canva Sans" panose="020B0604020202020204" charset="0"/>
              </a:rPr>
              <a:t>Thavorn</a:t>
            </a:r>
            <a:r>
              <a:rPr lang="en-IN" sz="550" dirty="0">
                <a:latin typeface="Canva Sans" panose="020B0604020202020204" charset="0"/>
              </a:rPr>
              <a:t>, K. and </a:t>
            </a:r>
            <a:r>
              <a:rPr lang="en-IN" sz="550" dirty="0" err="1">
                <a:latin typeface="Canva Sans" panose="020B0604020202020204" charset="0"/>
              </a:rPr>
              <a:t>Pottie</a:t>
            </a:r>
            <a:r>
              <a:rPr lang="en-IN" sz="550" dirty="0">
                <a:latin typeface="Canva Sans" panose="020B0604020202020204" charset="0"/>
              </a:rPr>
              <a:t>, K., 2021. A comprehensive review of prioritised interventions to improve the health and wellbeing of persons with lived experience of homelessness. </a:t>
            </a:r>
            <a:r>
              <a:rPr lang="en-IN" sz="550" i="1" dirty="0">
                <a:latin typeface="Canva Sans" panose="020B0604020202020204" charset="0"/>
              </a:rPr>
              <a:t>Campbell Systematic Reviews</a:t>
            </a:r>
            <a:r>
              <a:rPr lang="en-IN" sz="550" dirty="0">
                <a:latin typeface="Canva Sans" panose="020B0604020202020204" charset="0"/>
              </a:rPr>
              <a:t>, [online] 17(2), p.e1154. </a:t>
            </a:r>
            <a:r>
              <a:rPr lang="en-IN" sz="550" u="sng" dirty="0">
                <a:latin typeface="Canva Sans" panose="020B0604020202020204" charset="0"/>
                <a:hlinkClick r:id="rId12"/>
              </a:rPr>
              <a:t>https://doi.org/10.1002/cl2.1154</a:t>
            </a:r>
            <a:r>
              <a:rPr lang="en-IN" sz="550" dirty="0">
                <a:latin typeface="Canva Sans" panose="020B0604020202020204" charset="0"/>
              </a:rPr>
              <a:t>.</a:t>
            </a:r>
          </a:p>
          <a:p>
            <a:r>
              <a:rPr lang="en-IN" sz="550" dirty="0">
                <a:latin typeface="Canva Sans" panose="020B0604020202020204" charset="0"/>
              </a:rPr>
              <a:t>Paudyal, V., Vohra, N., Price, M., Jalal, Z. and Saunders, K., 2023. Key causes and long-term trends related to emergency department and inpatient hospital admissions of homeless persons in England. </a:t>
            </a:r>
            <a:r>
              <a:rPr lang="en-IN" sz="550" i="1" dirty="0">
                <a:latin typeface="Canva Sans" panose="020B0604020202020204" charset="0"/>
              </a:rPr>
              <a:t>International Journal of Emergency Medicine</a:t>
            </a:r>
            <a:r>
              <a:rPr lang="en-IN" sz="550" dirty="0">
                <a:latin typeface="Canva Sans" panose="020B0604020202020204" charset="0"/>
              </a:rPr>
              <a:t>, </a:t>
            </a:r>
            <a:r>
              <a:rPr lang="en-IN" sz="550" i="1" dirty="0">
                <a:latin typeface="Canva Sans" panose="020B0604020202020204" charset="0"/>
              </a:rPr>
              <a:t>16</a:t>
            </a:r>
            <a:r>
              <a:rPr lang="en-IN" sz="550" dirty="0">
                <a:latin typeface="Canva Sans" panose="020B0604020202020204" charset="0"/>
              </a:rPr>
              <a:t>(1), p.48.</a:t>
            </a:r>
            <a:r>
              <a:rPr lang="en-IN" sz="550" u="sng" dirty="0">
                <a:latin typeface="Canva Sans" panose="020B0604020202020204" charset="0"/>
                <a:hlinkClick r:id="rId13"/>
              </a:rPr>
              <a:t>https://doi.org/10.1186/s12245-023-00526-9</a:t>
            </a:r>
            <a:r>
              <a:rPr lang="en-IN" sz="550" dirty="0">
                <a:latin typeface="Canva Sans" panose="020B0604020202020204" charset="0"/>
              </a:rPr>
              <a:t>.</a:t>
            </a:r>
          </a:p>
          <a:p>
            <a:r>
              <a:rPr lang="en-IN" sz="550" dirty="0">
                <a:latin typeface="Canva Sans" panose="020B0604020202020204" charset="0"/>
              </a:rPr>
              <a:t>Richards, J. and Kuhn, R. (2022). Unsheltered homelessness and health: A literature review. </a:t>
            </a:r>
            <a:r>
              <a:rPr lang="en-IN" sz="550" i="1" dirty="0">
                <a:latin typeface="Canva Sans" panose="020B0604020202020204" charset="0"/>
              </a:rPr>
              <a:t>AJPM Focus</a:t>
            </a:r>
            <a:r>
              <a:rPr lang="en-IN" sz="550" dirty="0">
                <a:latin typeface="Canva Sans" panose="020B0604020202020204" charset="0"/>
              </a:rPr>
              <a:t>, 2(1), p.100043. </a:t>
            </a:r>
            <a:r>
              <a:rPr lang="en-IN" sz="550" dirty="0" err="1">
                <a:latin typeface="Canva Sans" panose="020B0604020202020204" charset="0"/>
              </a:rPr>
              <a:t>doi:</a:t>
            </a:r>
            <a:r>
              <a:rPr lang="en-IN" sz="550" u="sng" dirty="0" err="1">
                <a:latin typeface="Canva Sans" panose="020B0604020202020204" charset="0"/>
                <a:hlinkClick r:id="rId14"/>
              </a:rPr>
              <a:t>https</a:t>
            </a:r>
            <a:r>
              <a:rPr lang="en-IN" sz="550" u="sng" dirty="0">
                <a:latin typeface="Canva Sans" panose="020B0604020202020204" charset="0"/>
                <a:hlinkClick r:id="rId14"/>
              </a:rPr>
              <a:t>://doi.org/10.1016/j.focus.2022.100043</a:t>
            </a:r>
            <a:r>
              <a:rPr lang="en-IN" sz="550" dirty="0">
                <a:latin typeface="Canva Sans" panose="020B0604020202020204" charset="0"/>
              </a:rPr>
              <a:t>.</a:t>
            </a:r>
          </a:p>
          <a:p>
            <a:r>
              <a:rPr lang="en-IN" sz="550" dirty="0">
                <a:latin typeface="Canva Sans" panose="020B0604020202020204" charset="0"/>
              </a:rPr>
              <a:t>Shelter England (2023). </a:t>
            </a:r>
            <a:r>
              <a:rPr lang="en-IN" sz="550" i="1" dirty="0">
                <a:latin typeface="Canva Sans" panose="020B0604020202020204" charset="0"/>
              </a:rPr>
              <a:t>At Least 271,000 People Are Homeless in England Today</a:t>
            </a:r>
            <a:r>
              <a:rPr lang="en-IN" sz="550" dirty="0">
                <a:latin typeface="Canva Sans" panose="020B0604020202020204" charset="0"/>
              </a:rPr>
              <a:t>. [online] Shelter England. Available at: </a:t>
            </a:r>
            <a:r>
              <a:rPr lang="en-IN" sz="550" u="sng" dirty="0">
                <a:latin typeface="Canva Sans" panose="020B0604020202020204" charset="0"/>
                <a:hlinkClick r:id="rId15"/>
              </a:rPr>
              <a:t>https://england.shelter.org.uk/media/press_release/at_least_271000_people_are_homeless_in_england_today</a:t>
            </a:r>
            <a:r>
              <a:rPr lang="en-IN" sz="550" dirty="0">
                <a:latin typeface="Canva Sans" panose="020B0604020202020204" charset="0"/>
              </a:rPr>
              <a:t>.</a:t>
            </a:r>
          </a:p>
          <a:p>
            <a:r>
              <a:rPr lang="en-IN" sz="550" dirty="0">
                <a:latin typeface="Canva Sans" panose="020B0604020202020204" charset="0"/>
              </a:rPr>
              <a:t>Van Hout, M.C., </a:t>
            </a:r>
            <a:r>
              <a:rPr lang="en-IN" sz="550" dirty="0" err="1">
                <a:latin typeface="Canva Sans" panose="020B0604020202020204" charset="0"/>
              </a:rPr>
              <a:t>Madroumi</a:t>
            </a:r>
            <a:r>
              <a:rPr lang="en-IN" sz="550" dirty="0">
                <a:latin typeface="Canva Sans" panose="020B0604020202020204" charset="0"/>
              </a:rPr>
              <a:t>, R., Andrews, M.D., Arnold, R., Hope, V.D. and </a:t>
            </a:r>
            <a:r>
              <a:rPr lang="en-IN" sz="550" dirty="0" err="1">
                <a:latin typeface="Canva Sans" panose="020B0604020202020204" charset="0"/>
              </a:rPr>
              <a:t>Taegtmeyer</a:t>
            </a:r>
            <a:r>
              <a:rPr lang="en-IN" sz="550" dirty="0">
                <a:latin typeface="Canva Sans" panose="020B0604020202020204" charset="0"/>
              </a:rPr>
              <a:t>, M., 2024. The nexus of immigration regulation and health governance: a scoping review of the extent to which right to access healthcare by migrants, refugees and asylum seekers was upheld in the United Kingdom during COVID-19. </a:t>
            </a:r>
            <a:r>
              <a:rPr lang="en-IN" sz="550" i="1" dirty="0">
                <a:latin typeface="Canva Sans" panose="020B0604020202020204" charset="0"/>
              </a:rPr>
              <a:t>Public Health</a:t>
            </a:r>
            <a:r>
              <a:rPr lang="en-IN" sz="550" dirty="0">
                <a:latin typeface="Canva Sans" panose="020B0604020202020204" charset="0"/>
              </a:rPr>
              <a:t>, </a:t>
            </a:r>
            <a:r>
              <a:rPr lang="en-IN" sz="550" i="1" dirty="0">
                <a:latin typeface="Canva Sans" panose="020B0604020202020204" charset="0"/>
              </a:rPr>
              <a:t>232</a:t>
            </a:r>
            <a:r>
              <a:rPr lang="en-IN" sz="550" dirty="0">
                <a:latin typeface="Canva Sans" panose="020B0604020202020204" charset="0"/>
              </a:rPr>
              <a:t>, pp.21-29.</a:t>
            </a:r>
            <a:r>
              <a:rPr lang="en-IN" sz="550" u="sng" dirty="0">
                <a:latin typeface="Canva Sans" panose="020B0604020202020204" charset="0"/>
                <a:hlinkClick r:id="rId16"/>
              </a:rPr>
              <a:t>https://doi.org/10.1016/j.puhe.2024.04.012</a:t>
            </a:r>
            <a:r>
              <a:rPr lang="en-IN" sz="550" dirty="0">
                <a:latin typeface="Canva Sans" panose="020B0604020202020204" charset="0"/>
              </a:rPr>
              <a:t>.</a:t>
            </a:r>
          </a:p>
          <a:p>
            <a:r>
              <a:rPr lang="en-IN" sz="550" dirty="0">
                <a:latin typeface="Canva Sans" panose="020B0604020202020204" charset="0"/>
              </a:rPr>
              <a:t>Vogel, M., Choi, F., Westenberg, J.N., Cabanis, M., Nikoo, N., Nikoo, M., Hwang, S.W., Somers, J., Schütz, C.G. and Krausz, M., 2021. Chronic pain among individuals experiencing homelessness and its interdependence with opioid and other substance use and mental illness. </a:t>
            </a:r>
            <a:r>
              <a:rPr lang="en-IN" sz="550" i="1" dirty="0">
                <a:latin typeface="Canva Sans" panose="020B0604020202020204" charset="0"/>
              </a:rPr>
              <a:t>International Journal of Environmental Research and Public Health</a:t>
            </a:r>
            <a:r>
              <a:rPr lang="en-IN" sz="550" dirty="0">
                <a:latin typeface="Canva Sans" panose="020B0604020202020204" charset="0"/>
              </a:rPr>
              <a:t>, </a:t>
            </a:r>
            <a:r>
              <a:rPr lang="en-IN" sz="550" i="1" dirty="0">
                <a:latin typeface="Canva Sans" panose="020B0604020202020204" charset="0"/>
              </a:rPr>
              <a:t>19</a:t>
            </a:r>
            <a:r>
              <a:rPr lang="en-IN" sz="550" dirty="0">
                <a:latin typeface="Canva Sans" panose="020B0604020202020204" charset="0"/>
              </a:rPr>
              <a:t>(1), p.5. </a:t>
            </a:r>
            <a:r>
              <a:rPr lang="en-IN" sz="550" u="sng" dirty="0">
                <a:latin typeface="Canva Sans" panose="020B0604020202020204" charset="0"/>
                <a:hlinkClick r:id="rId17"/>
              </a:rPr>
              <a:t>https://doi.org/10.3390/ijerph19010005</a:t>
            </a:r>
            <a:endParaRPr lang="en-IN" sz="550" dirty="0">
              <a:latin typeface="Canva Sans" panose="020B0604020202020204" charset="0"/>
            </a:endParaRPr>
          </a:p>
          <a:p>
            <a:r>
              <a:rPr lang="en-IN" sz="550" dirty="0">
                <a:latin typeface="Canva Sans" panose="020B0604020202020204" charset="0"/>
              </a:rPr>
              <a:t>World Health Organization (2025). </a:t>
            </a:r>
            <a:r>
              <a:rPr lang="en-IN" sz="550" i="1" dirty="0">
                <a:latin typeface="Canva Sans" panose="020B0604020202020204" charset="0"/>
              </a:rPr>
              <a:t>Social Determinants of Health</a:t>
            </a:r>
            <a:r>
              <a:rPr lang="en-IN" sz="550" dirty="0">
                <a:latin typeface="Canva Sans" panose="020B0604020202020204" charset="0"/>
              </a:rPr>
              <a:t>. [online] World Health Organization. Available at: </a:t>
            </a:r>
            <a:r>
              <a:rPr lang="en-IN" sz="550" u="sng" dirty="0">
                <a:latin typeface="Canva Sans" panose="020B0604020202020204" charset="0"/>
                <a:hlinkClick r:id="rId18"/>
              </a:rPr>
              <a:t>https://www.who.int/health-topics/social-determinants-of-health#tab=tab_1</a:t>
            </a:r>
            <a:r>
              <a:rPr lang="en-IN" sz="550" dirty="0">
                <a:latin typeface="Canva Sans" panose="020B0604020202020204" charset="0"/>
              </a:rPr>
              <a:t>.</a:t>
            </a:r>
          </a:p>
          <a:p>
            <a:pPr algn="l">
              <a:lnSpc>
                <a:spcPts val="1188"/>
              </a:lnSpc>
            </a:pPr>
            <a:endParaRPr lang="en-US" sz="550" dirty="0">
              <a:solidFill>
                <a:srgbClr val="000000"/>
              </a:solidFill>
              <a:latin typeface="Canva Sans" panose="020B0604020202020204" charset="0"/>
              <a:ea typeface="Canva Sans"/>
              <a:cs typeface="Canva Sans"/>
              <a:sym typeface="Canva San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1733</Words>
  <Application>Microsoft Office PowerPoint</Application>
  <PresentationFormat>Custom</PresentationFormat>
  <Paragraphs>40</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Times New Roman Bold</vt:lpstr>
      <vt:lpstr>Canva Sans Bold</vt:lpstr>
      <vt:lpstr>Arial</vt:lpstr>
      <vt:lpstr>Calibri</vt:lpstr>
      <vt:lpstr>Canva Sans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2026-03-06T09:05:48Z</dcterms:created>
  <dcterms:modified xsi:type="dcterms:W3CDTF">2026-03-08T12:35:12Z</dcterms:modified>
  <dc:identifier/>
</cp:coreProperties>
</file>