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8" r:id="rId15"/>
    <p:sldId id="267" r:id="rId16"/>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321" autoAdjust="0"/>
  </p:normalViewPr>
  <p:slideViewPr>
    <p:cSldViewPr>
      <p:cViewPr varScale="1">
        <p:scale>
          <a:sx n="72" d="100"/>
          <a:sy n="72" d="100"/>
        </p:scale>
        <p:origin x="132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835A2019-9444-4135-B4AA-D3458A8D0F0F}" type="datetimeFigureOut">
              <a:rPr lang="en-IN" smtClean="0"/>
              <a:t>29-03-2020</a:t>
            </a:fld>
            <a:endParaRPr lang="en-IN"/>
          </a:p>
        </p:txBody>
      </p:sp>
      <p:sp>
        <p:nvSpPr>
          <p:cNvPr id="4" name="Slide Image Placeholder 3"/>
          <p:cNvSpPr>
            <a:spLocks noGrp="1" noRot="1" noChangeAspect="1"/>
          </p:cNvSpPr>
          <p:nvPr>
            <p:ph type="sldImg" idx="2"/>
          </p:nvPr>
        </p:nvSpPr>
        <p:spPr>
          <a:xfrm>
            <a:off x="942975" y="746125"/>
            <a:ext cx="4972050" cy="3729038"/>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01121A5A-8ACD-4E99-94BD-965884996C59}" type="slidenum">
              <a:rPr lang="en-IN" smtClean="0"/>
              <a:t>‹#›</a:t>
            </a:fld>
            <a:endParaRPr lang="en-IN"/>
          </a:p>
        </p:txBody>
      </p:sp>
    </p:spTree>
    <p:extLst>
      <p:ext uri="{BB962C8B-B14F-4D97-AF65-F5344CB8AC3E}">
        <p14:creationId xmlns:p14="http://schemas.microsoft.com/office/powerpoint/2010/main" val="181559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term </a:t>
            </a:r>
            <a:r>
              <a:rPr lang="en-US" sz="1200" i="1" kern="1200" dirty="0">
                <a:solidFill>
                  <a:schemeClr val="tx1"/>
                </a:solidFill>
                <a:effectLst/>
                <a:latin typeface="+mn-lt"/>
                <a:ea typeface="+mn-ea"/>
                <a:cs typeface="+mn-cs"/>
              </a:rPr>
              <a:t>customer relationship management </a:t>
            </a:r>
            <a:r>
              <a:rPr lang="en-US" sz="1200" kern="1200" dirty="0">
                <a:solidFill>
                  <a:schemeClr val="tx1"/>
                </a:solidFill>
                <a:effectLst/>
                <a:latin typeface="+mn-lt"/>
                <a:ea typeface="+mn-ea"/>
                <a:cs typeface="+mn-cs"/>
              </a:rPr>
              <a:t>is a largely adopted approach of business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develop and strengthen relationship with current as well as the potential customers. On referring to ASDA, one of the top most supermarket retailing chains operating in UK, it can be stated that the supermarket has taken a number of customer friendly initiatives to build business relationships with the existing and new customers. The ultimate motive of ASDA for resorting to an effective customer relationship management strategy is driving the sales rate of the firm. The supermarket aims to retain its brand image across UK for which it has emphasized on customer relationship management. This particular management approach has empowered ASDA to focus on the customer demands, their feedbacks and work on the product quality to ensure customer satisfaction. In the words of </a:t>
            </a:r>
            <a:r>
              <a:rPr lang="en-IN" sz="1200" kern="1200" dirty="0" err="1">
                <a:solidFill>
                  <a:schemeClr val="tx1"/>
                </a:solidFill>
                <a:effectLst/>
                <a:latin typeface="+mn-lt"/>
                <a:ea typeface="+mn-ea"/>
                <a:cs typeface="+mn-cs"/>
              </a:rPr>
              <a:t>Idris</a:t>
            </a:r>
            <a:r>
              <a:rPr lang="en-IN" sz="1200" kern="1200" dirty="0">
                <a:solidFill>
                  <a:schemeClr val="tx1"/>
                </a:solidFill>
                <a:effectLst/>
                <a:latin typeface="+mn-lt"/>
                <a:ea typeface="+mn-ea"/>
                <a:cs typeface="+mn-cs"/>
              </a:rPr>
              <a:t> and Shams</a:t>
            </a:r>
            <a:r>
              <a:rPr lang="en-US" sz="1200" kern="1200" dirty="0">
                <a:solidFill>
                  <a:schemeClr val="tx1"/>
                </a:solidFill>
                <a:effectLst/>
                <a:latin typeface="+mn-lt"/>
                <a:ea typeface="+mn-ea"/>
                <a:cs typeface="+mn-cs"/>
              </a:rPr>
              <a:t> (2018), with the customer relationship management in place, ASDA manages to better comprehend the needs of the shoppers. This step contributes towards developing the store proposition. Besides, the supermarket retailing giant has climbed up the ladder amid high competitive pressure due to the efficient, productive and consistent services offered to the customers with the help of customer relationship management approach.  </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2</a:t>
            </a:fld>
            <a:endParaRPr lang="en-IN"/>
          </a:p>
        </p:txBody>
      </p:sp>
    </p:spTree>
    <p:extLst>
      <p:ext uri="{BB962C8B-B14F-4D97-AF65-F5344CB8AC3E}">
        <p14:creationId xmlns:p14="http://schemas.microsoft.com/office/powerpoint/2010/main" val="3192970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ASDA has aligned its services with business ethics that lays emphasis on the beneficial activities and decisions of the management for the customers. According to </a:t>
            </a:r>
            <a:r>
              <a:rPr lang="en-IN" sz="1200" kern="1200" dirty="0">
                <a:solidFill>
                  <a:schemeClr val="tx1"/>
                </a:solidFill>
                <a:effectLst/>
                <a:latin typeface="+mn-lt"/>
                <a:ea typeface="+mn-ea"/>
                <a:cs typeface="+mn-cs"/>
              </a:rPr>
              <a:t>Gunning</a:t>
            </a:r>
            <a:r>
              <a:rPr lang="en-US" sz="1200" kern="1200" dirty="0">
                <a:solidFill>
                  <a:schemeClr val="tx1"/>
                </a:solidFill>
                <a:effectLst/>
                <a:latin typeface="+mn-lt"/>
                <a:ea typeface="+mn-ea"/>
                <a:cs typeface="+mn-cs"/>
              </a:rPr>
              <a:t> (2017), the ethical practices of business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largely concerned with the code of conduct of the management by the extensive application of ethical principles. The ethics has significantly helped ASDA to fulfill its duties towards the society in which it operates. The ethical principles have also lent support to the supermarket giant of UK to stand up to the expectations of the customers.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It is interesting to note that sustainability is enlisted on the top 20 objectives of the supermarket firm by 2025. ASDA has maintained its sustainability practice by recycling 90% of its operational waste or has simply transferred them for carrying out anaerobic digestion. The sustainability measure of one of the leading supermarkets of UK includes complete removal of deforestation by the end of this year.  </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3</a:t>
            </a:fld>
            <a:endParaRPr lang="en-IN"/>
          </a:p>
        </p:txBody>
      </p:sp>
    </p:spTree>
    <p:extLst>
      <p:ext uri="{BB962C8B-B14F-4D97-AF65-F5344CB8AC3E}">
        <p14:creationId xmlns:p14="http://schemas.microsoft.com/office/powerpoint/2010/main" val="4177279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ASDA has mostly focused on maintaining its quality standard at all the stages while dealing with the customers. In the opinion of Song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(2017), the employees and the management of ASDA are committed to offer the best possible services and products to the buyers. This measure primarily helps the supermarket to set its quality standard in the retailing market. It is important to note that impressive rolling out of quality products has paved the way for making a mark amid high competitive pressure from other competent market rivals. This supermarket retailing chain has resorted to a number of quality control mechanisms to ensure distribution of quality products in the market such as machine utilisation, food additives, quality control and stock control mechanism. </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4</a:t>
            </a:fld>
            <a:endParaRPr lang="en-IN"/>
          </a:p>
        </p:txBody>
      </p:sp>
    </p:spTree>
    <p:extLst>
      <p:ext uri="{BB962C8B-B14F-4D97-AF65-F5344CB8AC3E}">
        <p14:creationId xmlns:p14="http://schemas.microsoft.com/office/powerpoint/2010/main" val="2178213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SWOT analysis of ASDA</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SWOT</a:t>
            </a:r>
            <a:r>
              <a:rPr lang="en-US" sz="1200" kern="1200" dirty="0">
                <a:solidFill>
                  <a:schemeClr val="tx1"/>
                </a:solidFill>
                <a:effectLst/>
                <a:latin typeface="+mn-lt"/>
                <a:ea typeface="+mn-ea"/>
                <a:cs typeface="+mn-cs"/>
              </a:rPr>
              <a:t> analysis is regarded as an effective strategic tool for understanding the strength, weakness, opportunities and threats encountered by the second largest supermarket retailing firm in UK, ASDA.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Strength</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offers its customers with a wide range of services and goods. The supermarket retailing giant has also stepped in the financial services sector. </a:t>
            </a:r>
            <a:r>
              <a:rPr lang="en-IN" sz="1200" kern="1200" dirty="0">
                <a:solidFill>
                  <a:schemeClr val="tx1"/>
                </a:solidFill>
                <a:effectLst/>
                <a:latin typeface="+mn-lt"/>
                <a:ea typeface="+mn-ea"/>
                <a:cs typeface="+mn-cs"/>
              </a:rPr>
              <a:t>Liu </a:t>
            </a:r>
            <a:r>
              <a:rPr lang="en-IN"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(2019) have pointed out multiple services of ASDA such as ASDA Mobile, ASDA Smart Price, George Clothing and Chosen By You.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ASDA has focused on developing impressive marketing campaigns for luring the customers.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has an extensive distribution channels across the country that are directed towards storing carbonated drinks, food and others.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has put in effort to develop positive relationship with the customers. The retailer is keen on taking feedbacks from the customers to improve its services and product quality.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has engaged in a number of acquisitions that has eventually helped the UK based retailer to strengthen and </a:t>
            </a:r>
            <a:r>
              <a:rPr lang="en-US" sz="1200" kern="1200" dirty="0" err="1">
                <a:solidFill>
                  <a:schemeClr val="tx1"/>
                </a:solidFill>
                <a:effectLst/>
                <a:latin typeface="+mn-lt"/>
                <a:ea typeface="+mn-ea"/>
                <a:cs typeface="+mn-cs"/>
              </a:rPr>
              <a:t>popularise</a:t>
            </a:r>
            <a:r>
              <a:rPr lang="en-US" sz="1200" kern="1200" dirty="0">
                <a:solidFill>
                  <a:schemeClr val="tx1"/>
                </a:solidFill>
                <a:effectLst/>
                <a:latin typeface="+mn-lt"/>
                <a:ea typeface="+mn-ea"/>
                <a:cs typeface="+mn-cs"/>
              </a:rPr>
              <a:t> its brand name among a larger mass of customers.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has presented before its customer base a wide range of products to cater to the increasing and ever changing demands of the customers.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121A5A-8ACD-4E99-94BD-965884996C59}" type="slidenum">
              <a:rPr lang="en-IN" smtClean="0"/>
              <a:t>5</a:t>
            </a:fld>
            <a:endParaRPr lang="en-IN"/>
          </a:p>
        </p:txBody>
      </p:sp>
    </p:spTree>
    <p:extLst>
      <p:ext uri="{BB962C8B-B14F-4D97-AF65-F5344CB8AC3E}">
        <p14:creationId xmlns:p14="http://schemas.microsoft.com/office/powerpoint/2010/main" val="1636717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Weakness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The global presence of ASDA supermarket is relatively confined with respect to the other rivals in the supermarket retailing sector of UK. </a:t>
            </a:r>
            <a:r>
              <a:rPr lang="en-IN" sz="1200" kern="1200" dirty="0" err="1">
                <a:solidFill>
                  <a:schemeClr val="tx1"/>
                </a:solidFill>
                <a:effectLst/>
                <a:latin typeface="+mn-lt"/>
                <a:ea typeface="+mn-ea"/>
                <a:cs typeface="+mn-cs"/>
              </a:rPr>
              <a:t>Mussa</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Zhi</a:t>
            </a:r>
            <a:r>
              <a:rPr lang="en-IN" sz="1200" kern="1200" dirty="0">
                <a:solidFill>
                  <a:schemeClr val="tx1"/>
                </a:solidFill>
                <a:effectLst/>
                <a:latin typeface="+mn-lt"/>
                <a:ea typeface="+mn-ea"/>
                <a:cs typeface="+mn-cs"/>
              </a:rPr>
              <a:t> Zhang </a:t>
            </a:r>
            <a:r>
              <a:rPr lang="en-US" sz="1200" kern="1200" dirty="0">
                <a:solidFill>
                  <a:schemeClr val="tx1"/>
                </a:solidFill>
                <a:effectLst/>
                <a:latin typeface="+mn-lt"/>
                <a:ea typeface="+mn-ea"/>
                <a:cs typeface="+mn-cs"/>
              </a:rPr>
              <a:t>(2016) have opined that the fewer number of outlets of ASDA is a major setback for the supermarket retailing firm. The competitors of ASDA mostly take a lead in the competition due to the greater counts of outlets across the country and beyond the territory.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Limited entry of the business is another cause of weakness for ASDA. The sell prices used by ASDA have confined its entry to different countries since the supermarket retailing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remains apprehensive about the competition arising from the local vendors of those locations.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ASDA was involved in promoting false image of the supermarket in 2010 when false advertisement circulated across the country. The advertisements claimed lower prices on ASDA products to lure in more customers.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The comments of critics have raised question on the product quality provided by ASDA to its customers. </a:t>
            </a:r>
            <a:r>
              <a:rPr lang="en-IN" sz="1200" kern="1200" dirty="0" err="1">
                <a:solidFill>
                  <a:schemeClr val="tx1"/>
                </a:solidFill>
                <a:effectLst/>
                <a:latin typeface="+mn-lt"/>
                <a:ea typeface="+mn-ea"/>
                <a:cs typeface="+mn-cs"/>
              </a:rPr>
              <a:t>Jellil</a:t>
            </a:r>
            <a:r>
              <a:rPr lang="en-IN"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(2018) have mentioned that the deteriorating quality of products has considerably tarnished the image of ASDA before its customers.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In 2013, ASDA was involved in the horse meat scandal wherein the DNA tests of the beef sold at ASDA’s</a:t>
            </a:r>
            <a:r>
              <a:rPr lang="en-US" sz="1200" i="1" kern="1200" dirty="0">
                <a:solidFill>
                  <a:schemeClr val="tx1"/>
                </a:solidFill>
                <a:effectLst/>
                <a:latin typeface="+mn-lt"/>
                <a:ea typeface="+mn-ea"/>
                <a:cs typeface="+mn-cs"/>
              </a:rPr>
              <a:t> Chosen By You </a:t>
            </a:r>
            <a:r>
              <a:rPr lang="en-US" sz="1200" kern="1200" dirty="0">
                <a:solidFill>
                  <a:schemeClr val="tx1"/>
                </a:solidFill>
                <a:effectLst/>
                <a:latin typeface="+mn-lt"/>
                <a:ea typeface="+mn-ea"/>
                <a:cs typeface="+mn-cs"/>
              </a:rPr>
              <a:t>proved the presence of horsemeat. This event has marked the first instance of meat adulteration where fresh beef meat is replaced by horsemeat. The controversy had a negative impact on the reputation of ASDA.  </a:t>
            </a:r>
            <a:endParaRPr lang="en-IN" sz="1200" kern="1200" dirty="0">
              <a:solidFill>
                <a:schemeClr val="tx1"/>
              </a:solidFill>
              <a:effectLst/>
              <a:latin typeface="+mn-lt"/>
              <a:ea typeface="+mn-ea"/>
              <a:cs typeface="+mn-cs"/>
            </a:endParaRPr>
          </a:p>
          <a:p>
            <a:r>
              <a:rPr lang="en-IN" sz="1200"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6</a:t>
            </a:fld>
            <a:endParaRPr lang="en-IN"/>
          </a:p>
        </p:txBody>
      </p:sp>
    </p:spTree>
    <p:extLst>
      <p:ext uri="{BB962C8B-B14F-4D97-AF65-F5344CB8AC3E}">
        <p14:creationId xmlns:p14="http://schemas.microsoft.com/office/powerpoint/2010/main" val="4046772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 ASDA has an opportunity to expand in foreign market such as China, India and others. The business expansion of the second largest supermarket retailer of UK, ASDA is likely to push up the gains of the company as well as cater to the increasing demands of the diversifying population across the globe. Furthermore, this particular opportunity will help ASDA to gain greater popularity and develop brand image in international market landscape.  </a:t>
            </a:r>
            <a:endParaRPr lang="en-IN" sz="1200" b="0" kern="1200" dirty="0">
              <a:solidFill>
                <a:schemeClr val="tx1"/>
              </a:solidFill>
              <a:effectLst/>
              <a:latin typeface="+mn-lt"/>
              <a:ea typeface="+mn-ea"/>
              <a:cs typeface="+mn-cs"/>
            </a:endParaRPr>
          </a:p>
          <a:p>
            <a:r>
              <a:rPr lang="en-IN" sz="1200" b="0" kern="1200" dirty="0">
                <a:solidFill>
                  <a:schemeClr val="tx1"/>
                </a:solidFill>
                <a:effectLst/>
                <a:latin typeface="+mn-lt"/>
                <a:ea typeface="+mn-ea"/>
                <a:cs typeface="+mn-cs"/>
              </a:rPr>
              <a:t>- In this age of technology and ecommerce, ASDA is seeking to create an online presence to grab the interests of the customers. Thompson and </a:t>
            </a:r>
            <a:r>
              <a:rPr lang="en-IN" sz="1200" b="0" kern="1200" dirty="0" err="1">
                <a:solidFill>
                  <a:schemeClr val="tx1"/>
                </a:solidFill>
                <a:effectLst/>
                <a:latin typeface="+mn-lt"/>
                <a:ea typeface="+mn-ea"/>
                <a:cs typeface="+mn-cs"/>
              </a:rPr>
              <a:t>McLarney</a:t>
            </a:r>
            <a:r>
              <a:rPr lang="en-IN" sz="1200" b="0" kern="1200" dirty="0">
                <a:solidFill>
                  <a:schemeClr val="tx1"/>
                </a:solidFill>
                <a:effectLst/>
                <a:latin typeface="+mn-lt"/>
                <a:ea typeface="+mn-ea"/>
                <a:cs typeface="+mn-cs"/>
              </a:rPr>
              <a:t> (2017) have mentioned that the business operations experience a considerable expansion with the online presence. ASDA with its website is eyeing on expanding its business operations as well as enhancing the customer base.  </a:t>
            </a:r>
          </a:p>
          <a:p>
            <a:r>
              <a:rPr lang="en-US" sz="1200" b="0" kern="1200" dirty="0">
                <a:solidFill>
                  <a:schemeClr val="tx1"/>
                </a:solidFill>
                <a:effectLst/>
                <a:latin typeface="+mn-lt"/>
                <a:ea typeface="+mn-ea"/>
                <a:cs typeface="+mn-cs"/>
              </a:rPr>
              <a:t>- ASDA, the prominent supermarket retailer of UK, has set a number of significant long term goals such as 100% package of recycling, 100% sourced fish, curtailing of food wastes and recycling of operational wastes for supporting anaerobic digestion. These opportunities provide ASDA suitable scope for business expansion. </a:t>
            </a:r>
            <a:endParaRPr lang="en-IN" sz="1200" b="0" kern="1200" dirty="0">
              <a:solidFill>
                <a:schemeClr val="tx1"/>
              </a:solidFill>
              <a:effectLst/>
              <a:latin typeface="+mn-lt"/>
              <a:ea typeface="+mn-ea"/>
              <a:cs typeface="+mn-cs"/>
            </a:endParaRPr>
          </a:p>
          <a:p>
            <a:endParaRPr lang="en-IN"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7</a:t>
            </a:fld>
            <a:endParaRPr lang="en-IN"/>
          </a:p>
        </p:txBody>
      </p:sp>
    </p:spTree>
    <p:extLst>
      <p:ext uri="{BB962C8B-B14F-4D97-AF65-F5344CB8AC3E}">
        <p14:creationId xmlns:p14="http://schemas.microsoft.com/office/powerpoint/2010/main" val="3402210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The policies of the government are subjected to frequent changes as and when necessary that appear as a serious threat to the business. The supermarket retailing giant of UK thrives on stable external environment and with the constant change in policies and regulations, the business operation of the firm is significantly hindered.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competitors have adopted a strategy of consistent price reduction for the purpose of drawing in more customers. In the words of </a:t>
            </a:r>
            <a:r>
              <a:rPr lang="en-IN" sz="1200" kern="1200" dirty="0">
                <a:solidFill>
                  <a:schemeClr val="tx1"/>
                </a:solidFill>
                <a:effectLst/>
                <a:latin typeface="+mn-lt"/>
                <a:ea typeface="+mn-ea"/>
                <a:cs typeface="+mn-cs"/>
              </a:rPr>
              <a:t>Lancaster and </a:t>
            </a:r>
            <a:r>
              <a:rPr lang="en-IN" sz="1200" kern="1200" dirty="0" err="1">
                <a:solidFill>
                  <a:schemeClr val="tx1"/>
                </a:solidFill>
                <a:effectLst/>
                <a:latin typeface="+mn-lt"/>
                <a:ea typeface="+mn-ea"/>
                <a:cs typeface="+mn-cs"/>
              </a:rPr>
              <a:t>Massingham</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(2017), the customers are attracted towards those supermarkets that offer exciting discounts, reasonable prices and better quality of products that others. Naturally, the rivals of ASDA reduce the costs of the products and services to attract newer customers.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Besides, the constantly increasing numbers of online retailers have posed a serious threat to supermarket stores such as ASDA. These independent online retailers offer extensive services and products at affordable prices that lure in customers in larger number.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ASDA is engaged in a constant tussle with the other supermarket retailers in UK. The price war is a major threat to the supermarket retailing firms, where ASDA is no exception.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8</a:t>
            </a:fld>
            <a:endParaRPr lang="en-IN"/>
          </a:p>
        </p:txBody>
      </p:sp>
    </p:spTree>
    <p:extLst>
      <p:ext uri="{BB962C8B-B14F-4D97-AF65-F5344CB8AC3E}">
        <p14:creationId xmlns:p14="http://schemas.microsoft.com/office/powerpoint/2010/main" val="2645685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Engage in ethical trading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Focus on developing sustainable resources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better relationship with the customers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Few recommendations can be given to ASDA to improve the quality of relationship shared with the customers.  It is highly significant for the second largest supermarket retailer of UK to engage in ethical trading practices. The controversies in which ASDA has previously stained its brand image are an outcome of comprise with the ethical codes.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likely to win the trust of a greater mass of population in UK by maintaining its ethical standard and offering high quality products and services to the customers.  The second recommendation that can help ASDA to express its concern for the society in which it is functioning is development of sustainable resources. The supermarket retailer can focus on similar sustainability practices such as complete recyclable packaging by the end of 2025. Thirdly,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must urge the customers to give their feedbacks that help in understanding the core necessities of the customers.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9</a:t>
            </a:fld>
            <a:endParaRPr lang="en-IN"/>
          </a:p>
        </p:txBody>
      </p:sp>
    </p:spTree>
    <p:extLst>
      <p:ext uri="{BB962C8B-B14F-4D97-AF65-F5344CB8AC3E}">
        <p14:creationId xmlns:p14="http://schemas.microsoft.com/office/powerpoint/2010/main" val="205550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ethical policies adopted by ASDA have a direct impact on the customer relationship management approach. The ethical and sustainability policies framed and rolled out by ASDA are a product of the company’ s concern for the consumers, in general and the society, in particular. It is important to note that ethical as well as sustainability policies including reduction of food wastes, environmental efficiency, product sustainability, rights of workers, animal rights and financial practices are directed towards upholding the superior quality of customer relationship management approach. This particular management approach mostly proves to be beneficial not just for the customers but also the suppliers.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121A5A-8ACD-4E99-94BD-965884996C59}" type="slidenum">
              <a:rPr lang="en-IN" smtClean="0"/>
              <a:t>10</a:t>
            </a:fld>
            <a:endParaRPr lang="en-IN"/>
          </a:p>
        </p:txBody>
      </p:sp>
    </p:spTree>
    <p:extLst>
      <p:ext uri="{BB962C8B-B14F-4D97-AF65-F5344CB8AC3E}">
        <p14:creationId xmlns:p14="http://schemas.microsoft.com/office/powerpoint/2010/main" val="2284107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396E94EE-1A8D-4ADE-AF32-DA57EAFE8831}" type="datetimeFigureOut">
              <a:rPr lang="en-IN" smtClean="0"/>
              <a:t>29-03-2020</a:t>
            </a:fld>
            <a:endParaRPr lang="en-IN"/>
          </a:p>
        </p:txBody>
      </p:sp>
      <p:sp>
        <p:nvSpPr>
          <p:cNvPr id="20" name="Footer Placeholder 19"/>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0E4119D8-6683-4523-A331-3F25291FA3EF}" type="slidenum">
              <a:rPr lang="en-IN" smtClean="0"/>
              <a:t>‹#›</a:t>
            </a:fld>
            <a:endParaRPr lang="en-IN"/>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6E94EE-1A8D-4ADE-AF32-DA57EAFE8831}" type="datetimeFigureOut">
              <a:rPr lang="en-IN" smtClean="0"/>
              <a:t>29-03-2020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96E94EE-1A8D-4ADE-AF32-DA57EAFE8831}" type="datetimeFigureOut">
              <a:rPr lang="en-IN" smtClean="0"/>
              <a:t>29-03-2020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119D8-6683-4523-A331-3F25291FA3EF}" type="slidenum">
              <a:rPr lang="en-IN" smtClean="0"/>
              <a:t>‹#›</a:t>
            </a:fld>
            <a:endParaRPr lang="en-IN"/>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96E94EE-1A8D-4ADE-AF32-DA57EAFE8831}" type="datetimeFigureOut">
              <a:rPr lang="en-IN" smtClean="0"/>
              <a:t>29-03-2020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96E94EE-1A8D-4ADE-AF32-DA57EAFE8831}" type="datetimeFigureOut">
              <a:rPr lang="en-IN" smtClean="0"/>
              <a:t>29-03-2020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396E94EE-1A8D-4ADE-AF32-DA57EAFE8831}" type="datetimeFigureOut">
              <a:rPr lang="en-IN" smtClean="0"/>
              <a:t>29-03-2020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396E94EE-1A8D-4ADE-AF32-DA57EAFE8831}" type="datetimeFigureOut">
              <a:rPr lang="en-IN" smtClean="0"/>
              <a:t>29-03-2020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E4119D8-6683-4523-A331-3F25291FA3EF}" type="slidenum">
              <a:rPr lang="en-IN" smtClean="0"/>
              <a:t>‹#›</a:t>
            </a:fld>
            <a:endParaRPr lang="en-IN"/>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96E94EE-1A8D-4ADE-AF32-DA57EAFE8831}" type="datetimeFigureOut">
              <a:rPr lang="en-IN" smtClean="0"/>
              <a:t>29-03-2020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396E94EE-1A8D-4ADE-AF32-DA57EAFE8831}" type="datetimeFigureOut">
              <a:rPr lang="en-IN" smtClean="0"/>
              <a:t>29-03-2020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E4119D8-6683-4523-A331-3F25291FA3EF}" type="slidenum">
              <a:rPr lang="en-IN" smtClean="0"/>
              <a:t>‹#›</a:t>
            </a:fld>
            <a:endParaRPr lang="en-IN"/>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6E94EE-1A8D-4ADE-AF32-DA57EAFE8831}" type="datetimeFigureOut">
              <a:rPr lang="en-IN" smtClean="0"/>
              <a:t>29-03-2020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96E94EE-1A8D-4ADE-AF32-DA57EAFE8831}" type="datetimeFigureOut">
              <a:rPr lang="en-IN" smtClean="0"/>
              <a:t>29-03-2020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E4119D8-6683-4523-A331-3F25291FA3EF}"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396E94EE-1A8D-4ADE-AF32-DA57EAFE8831}" type="datetimeFigureOut">
              <a:rPr lang="en-IN" smtClean="0"/>
              <a:t>29-03-2020</a:t>
            </a:fld>
            <a:endParaRPr lang="en-IN"/>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IN"/>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0E4119D8-6683-4523-A331-3F25291FA3EF}" type="slidenum">
              <a:rPr lang="en-IN" smtClean="0"/>
              <a:t>‹#›</a:t>
            </a:fld>
            <a:endParaRPr lang="en-IN"/>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0409" y="2996952"/>
            <a:ext cx="7488832" cy="1472184"/>
          </a:xfrm>
        </p:spPr>
        <p:txBody>
          <a:bodyPr/>
          <a:lstStyle/>
          <a:p>
            <a:r>
              <a:rPr lang="en-IN" dirty="0"/>
              <a:t>Understanding and Engaging in the Customer Experience</a:t>
            </a:r>
          </a:p>
        </p:txBody>
      </p:sp>
      <p:sp>
        <p:nvSpPr>
          <p:cNvPr id="3" name="Subtitle 2"/>
          <p:cNvSpPr>
            <a:spLocks noGrp="1"/>
          </p:cNvSpPr>
          <p:nvPr>
            <p:ph type="subTitle" idx="1"/>
          </p:nvPr>
        </p:nvSpPr>
        <p:spPr>
          <a:xfrm>
            <a:off x="1211505" y="4437112"/>
            <a:ext cx="7406640" cy="1752600"/>
          </a:xfrm>
        </p:spPr>
        <p:txBody>
          <a:bodyPr/>
          <a:lstStyle/>
          <a:p>
            <a:pPr algn="ctr"/>
            <a:r>
              <a:rPr lang="en-IN" dirty="0"/>
              <a:t>TASK 4</a:t>
            </a:r>
          </a:p>
        </p:txBody>
      </p:sp>
      <p:sp>
        <p:nvSpPr>
          <p:cNvPr id="4" name="AutoShape 2" descr="Image result for asda u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22250"/>
            <a:ext cx="5582195" cy="233838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8222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latin typeface="Times New Roman" pitchFamily="18" charset="0"/>
                <a:cs typeface="Times New Roman" pitchFamily="18" charset="0"/>
              </a:rPr>
              <a:t>CUSTOMER RELATIONSHIP MANAGEMENT</a:t>
            </a:r>
            <a:endParaRPr lang="en-IN" sz="2800" dirty="0"/>
          </a:p>
        </p:txBody>
      </p:sp>
      <p:sp>
        <p:nvSpPr>
          <p:cNvPr id="3" name="Content Placeholder 2"/>
          <p:cNvSpPr>
            <a:spLocks noGrp="1"/>
          </p:cNvSpPr>
          <p:nvPr>
            <p:ph idx="1"/>
          </p:nvPr>
        </p:nvSpPr>
        <p:spPr>
          <a:xfrm>
            <a:off x="688120" y="1412776"/>
            <a:ext cx="3851920" cy="4800600"/>
          </a:xfrm>
        </p:spPr>
        <p:txBody>
          <a:bodyPr>
            <a:normAutofit fontScale="92500" lnSpcReduction="10000"/>
          </a:bodyPr>
          <a:lstStyle/>
          <a:p>
            <a:pPr>
              <a:buFont typeface="Wingdings" pitchFamily="2" charset="2"/>
              <a:buChar char="q"/>
            </a:pPr>
            <a:r>
              <a:rPr lang="en-US" dirty="0">
                <a:latin typeface="Times New Roman" pitchFamily="18" charset="0"/>
                <a:cs typeface="Times New Roman" pitchFamily="18" charset="0"/>
              </a:rPr>
              <a:t>Customer Relationship Management strengthen the relationship between customer and ASDA.</a:t>
            </a:r>
          </a:p>
          <a:p>
            <a:pPr>
              <a:buFont typeface="Wingdings" pitchFamily="2" charset="2"/>
              <a:buChar char="q"/>
            </a:pPr>
            <a:r>
              <a:rPr lang="en-US" dirty="0">
                <a:latin typeface="Times New Roman" pitchFamily="18" charset="0"/>
                <a:cs typeface="Times New Roman" pitchFamily="18" charset="0"/>
              </a:rPr>
              <a:t>CRM empowered ASDA for customer satisfaction and produce quality relationship.</a:t>
            </a:r>
            <a:endParaRPr lang="en-IN"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500821"/>
            <a:ext cx="3851920" cy="38723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22652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Times New Roman" pitchFamily="18" charset="0"/>
                <a:cs typeface="Times New Roman" pitchFamily="18" charset="0"/>
              </a:rPr>
              <a:t>ETHICS AND SUSTAINABILITY</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611560" y="1412776"/>
            <a:ext cx="3960440" cy="4800600"/>
          </a:xfrm>
        </p:spPr>
        <p:txBody>
          <a:bodyPr>
            <a:normAutofit fontScale="92500"/>
          </a:bodyPr>
          <a:lstStyle/>
          <a:p>
            <a:pPr>
              <a:buFont typeface="Wingdings" pitchFamily="2" charset="2"/>
              <a:buChar char="q"/>
            </a:pPr>
            <a:r>
              <a:rPr lang="en-US">
                <a:latin typeface="Times New Roman" pitchFamily="18" charset="0"/>
                <a:cs typeface="Times New Roman" pitchFamily="18" charset="0"/>
              </a:rPr>
              <a:t>ASDA aligned their </a:t>
            </a:r>
            <a:r>
              <a:rPr lang="en-US" dirty="0">
                <a:latin typeface="Times New Roman" pitchFamily="18" charset="0"/>
                <a:cs typeface="Times New Roman" pitchFamily="18" charset="0"/>
              </a:rPr>
              <a:t>services with business ethics and conducted extensive application for ethical principles.</a:t>
            </a:r>
          </a:p>
          <a:p>
            <a:pPr>
              <a:buFont typeface="Wingdings" pitchFamily="2" charset="2"/>
              <a:buChar char="q"/>
            </a:pPr>
            <a:r>
              <a:rPr lang="en-US" dirty="0">
                <a:latin typeface="Times New Roman" pitchFamily="18" charset="0"/>
                <a:cs typeface="Times New Roman" pitchFamily="18" charset="0"/>
              </a:rPr>
              <a:t>ASDA maintained their sustainability practices by recycling 90% of its operational waste.</a:t>
            </a:r>
            <a:endParaRPr lang="en-IN"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412776"/>
            <a:ext cx="4070797" cy="468322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48694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QUALITY</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buFont typeface="Wingdings" pitchFamily="2" charset="2"/>
              <a:buChar char="q"/>
            </a:pPr>
            <a:r>
              <a:rPr lang="en-US" dirty="0">
                <a:latin typeface="Times New Roman" pitchFamily="18" charset="0"/>
                <a:cs typeface="Times New Roman" pitchFamily="18" charset="0"/>
              </a:rPr>
              <a:t>ASDA maintains quality standard in all stages.</a:t>
            </a:r>
          </a:p>
          <a:p>
            <a:pPr>
              <a:buFont typeface="Wingdings" pitchFamily="2" charset="2"/>
              <a:buChar char="q"/>
            </a:pPr>
            <a:r>
              <a:rPr lang="en-US" dirty="0">
                <a:latin typeface="Times New Roman" pitchFamily="18" charset="0"/>
                <a:cs typeface="Times New Roman" pitchFamily="18" charset="0"/>
              </a:rPr>
              <a:t>ASDA provides best possible solutions quality services.</a:t>
            </a:r>
          </a:p>
          <a:p>
            <a:pPr>
              <a:buFont typeface="Wingdings" pitchFamily="2" charset="2"/>
              <a:buChar char="q"/>
            </a:pPr>
            <a:r>
              <a:rPr lang="en-US" dirty="0">
                <a:latin typeface="Times New Roman" pitchFamily="18" charset="0"/>
                <a:cs typeface="Times New Roman" pitchFamily="18" charset="0"/>
              </a:rPr>
              <a:t>ASDA maintains quality control measures for machine illustration, food additives and stock control mechanism.</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648694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SWOT ANALYSIS OF ASDA</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marL="82296" indent="0">
              <a:buNone/>
            </a:pPr>
            <a:r>
              <a:rPr lang="en-US" b="1" dirty="0">
                <a:latin typeface="Times New Roman" pitchFamily="18" charset="0"/>
                <a:cs typeface="Times New Roman" pitchFamily="18" charset="0"/>
              </a:rPr>
              <a:t>Strengths</a:t>
            </a:r>
          </a:p>
          <a:p>
            <a:pPr marL="82296" indent="0">
              <a:buNone/>
            </a:pPr>
            <a:endParaRPr lang="en-US" b="1" dirty="0">
              <a:latin typeface="Times New Roman" pitchFamily="18" charset="0"/>
              <a:cs typeface="Times New Roman" pitchFamily="18" charset="0"/>
            </a:endParaRPr>
          </a:p>
          <a:p>
            <a:pPr>
              <a:buFont typeface="Wingdings" pitchFamily="2" charset="2"/>
              <a:buChar char="q"/>
            </a:pPr>
            <a:r>
              <a:rPr lang="en-US" dirty="0">
                <a:latin typeface="Times New Roman" pitchFamily="18" charset="0"/>
                <a:cs typeface="Times New Roman" pitchFamily="18" charset="0"/>
              </a:rPr>
              <a:t>Wide range of service and goods.</a:t>
            </a:r>
          </a:p>
          <a:p>
            <a:pPr>
              <a:buFont typeface="Wingdings" pitchFamily="2" charset="2"/>
              <a:buChar char="q"/>
            </a:pPr>
            <a:r>
              <a:rPr lang="en-US" dirty="0">
                <a:latin typeface="Times New Roman" pitchFamily="18" charset="0"/>
                <a:cs typeface="Times New Roman" pitchFamily="18" charset="0"/>
              </a:rPr>
              <a:t>Impressive marketing campaign.</a:t>
            </a:r>
          </a:p>
          <a:p>
            <a:pPr>
              <a:buFont typeface="Wingdings" pitchFamily="2" charset="2"/>
              <a:buChar char="q"/>
            </a:pPr>
            <a:r>
              <a:rPr lang="en-US" dirty="0">
                <a:latin typeface="Times New Roman" pitchFamily="18" charset="0"/>
                <a:cs typeface="Times New Roman" pitchFamily="18" charset="0"/>
              </a:rPr>
              <a:t>Extensive distribution channels across the country.</a:t>
            </a:r>
          </a:p>
          <a:p>
            <a:pPr>
              <a:buFont typeface="Wingdings" pitchFamily="2" charset="2"/>
              <a:buChar char="q"/>
            </a:pPr>
            <a:r>
              <a:rPr lang="en-US" dirty="0">
                <a:latin typeface="Times New Roman" pitchFamily="18" charset="0"/>
                <a:cs typeface="Times New Roman" pitchFamily="18" charset="0"/>
              </a:rPr>
              <a:t>Effort to develop positive relationship.</a:t>
            </a:r>
          </a:p>
          <a:p>
            <a:pPr>
              <a:buFont typeface="Wingdings" pitchFamily="2" charset="2"/>
              <a:buChar char="q"/>
            </a:pPr>
            <a:r>
              <a:rPr lang="en-US" dirty="0">
                <a:latin typeface="Times New Roman" pitchFamily="18" charset="0"/>
                <a:cs typeface="Times New Roman" pitchFamily="18" charset="0"/>
              </a:rPr>
              <a:t>Engage a number of acquisitions.</a:t>
            </a:r>
          </a:p>
          <a:p>
            <a:pPr>
              <a:buFont typeface="Wingdings" pitchFamily="2" charset="2"/>
              <a:buChar char="q"/>
            </a:pPr>
            <a:r>
              <a:rPr lang="en-US" dirty="0">
                <a:latin typeface="Times New Roman" pitchFamily="18" charset="0"/>
                <a:cs typeface="Times New Roman" pitchFamily="18" charset="0"/>
              </a:rPr>
              <a:t>A wide range of products to cater.</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648694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WEAKNESS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buFont typeface="Wingdings" pitchFamily="2" charset="2"/>
              <a:buChar char="q"/>
            </a:pPr>
            <a:r>
              <a:rPr lang="en-US" dirty="0">
                <a:latin typeface="Times New Roman" pitchFamily="18" charset="0"/>
                <a:cs typeface="Times New Roman" pitchFamily="18" charset="0"/>
              </a:rPr>
              <a:t>The market of ASDA confined than others</a:t>
            </a:r>
          </a:p>
          <a:p>
            <a:pPr>
              <a:buFont typeface="Wingdings" pitchFamily="2" charset="2"/>
              <a:buChar char="q"/>
            </a:pPr>
            <a:r>
              <a:rPr lang="en-US" dirty="0">
                <a:latin typeface="Times New Roman" pitchFamily="18" charset="0"/>
                <a:cs typeface="Times New Roman" pitchFamily="18" charset="0"/>
              </a:rPr>
              <a:t>The limited entry of business.</a:t>
            </a:r>
          </a:p>
          <a:p>
            <a:pPr>
              <a:buFont typeface="Wingdings" pitchFamily="2" charset="2"/>
              <a:buChar char="q"/>
            </a:pPr>
            <a:r>
              <a:rPr lang="en-US" dirty="0">
                <a:latin typeface="Times New Roman" pitchFamily="18" charset="0"/>
                <a:cs typeface="Times New Roman" pitchFamily="18" charset="0"/>
              </a:rPr>
              <a:t>Promoting false image in market.</a:t>
            </a:r>
          </a:p>
          <a:p>
            <a:pPr>
              <a:buFont typeface="Wingdings" pitchFamily="2" charset="2"/>
              <a:buChar char="q"/>
            </a:pPr>
            <a:r>
              <a:rPr lang="en-US" dirty="0">
                <a:latin typeface="Times New Roman" pitchFamily="18" charset="0"/>
                <a:cs typeface="Times New Roman" pitchFamily="18" charset="0"/>
              </a:rPr>
              <a:t>Comments of critics raised questions.</a:t>
            </a:r>
          </a:p>
          <a:p>
            <a:pPr>
              <a:buFont typeface="Wingdings" pitchFamily="2" charset="2"/>
              <a:buChar char="q"/>
            </a:pPr>
            <a:r>
              <a:rPr lang="en-US" dirty="0">
                <a:latin typeface="Times New Roman" pitchFamily="18" charset="0"/>
                <a:cs typeface="Times New Roman" pitchFamily="18" charset="0"/>
              </a:rPr>
              <a:t>In 2013, ASDA was involved in horse meat scandal.</a:t>
            </a:r>
          </a:p>
          <a:p>
            <a:pPr>
              <a:buFont typeface="Wingdings" pitchFamily="2" charset="2"/>
              <a:buChar char="q"/>
            </a:pPr>
            <a:endParaRPr lang="en-IN"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7326" y="4365104"/>
            <a:ext cx="3059578" cy="191861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869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OPPORTUNITIES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a:buFont typeface="Wingdings" pitchFamily="2" charset="2"/>
              <a:buChar char="q"/>
            </a:pPr>
            <a:r>
              <a:rPr lang="en-US" dirty="0">
                <a:latin typeface="Times New Roman" pitchFamily="18" charset="0"/>
                <a:cs typeface="Times New Roman" pitchFamily="18" charset="0"/>
              </a:rPr>
              <a:t>Opportunity for extending business in other countries.</a:t>
            </a:r>
          </a:p>
          <a:p>
            <a:pPr>
              <a:buFont typeface="Wingdings" pitchFamily="2" charset="2"/>
              <a:buChar char="q"/>
            </a:pPr>
            <a:r>
              <a:rPr lang="en-US" dirty="0">
                <a:latin typeface="Times New Roman" pitchFamily="18" charset="0"/>
                <a:cs typeface="Times New Roman" pitchFamily="18" charset="0"/>
              </a:rPr>
              <a:t>In the era of ecommerce and technological progress it is a chance the flow with the innovation and progress.</a:t>
            </a:r>
          </a:p>
          <a:p>
            <a:pPr>
              <a:buFont typeface="Wingdings" pitchFamily="2" charset="2"/>
              <a:buChar char="q"/>
            </a:pPr>
            <a:r>
              <a:rPr lang="en-US" dirty="0">
                <a:latin typeface="Times New Roman" pitchFamily="18" charset="0"/>
                <a:cs typeface="Times New Roman" pitchFamily="18" charset="0"/>
              </a:rPr>
              <a:t>Prominent supermarket retailer of UK has package of recycling, sourced fish, curtailing of food wastes.</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648694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THREAT</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20000"/>
          </a:bodyPr>
          <a:lstStyle/>
          <a:p>
            <a:pPr>
              <a:lnSpc>
                <a:spcPct val="150000"/>
              </a:lnSpc>
              <a:buFont typeface="Wingdings" pitchFamily="2" charset="2"/>
              <a:buChar char="q"/>
            </a:pPr>
            <a:r>
              <a:rPr lang="en-US" dirty="0">
                <a:latin typeface="Times New Roman" pitchFamily="18" charset="0"/>
                <a:cs typeface="Times New Roman" pitchFamily="18" charset="0"/>
              </a:rPr>
              <a:t>The frequent changes in government policies are serious thereat for business in UK.</a:t>
            </a:r>
          </a:p>
          <a:p>
            <a:pPr>
              <a:lnSpc>
                <a:spcPct val="150000"/>
              </a:lnSpc>
              <a:buFont typeface="Wingdings" pitchFamily="2" charset="2"/>
              <a:buChar char="q"/>
            </a:pPr>
            <a:r>
              <a:rPr lang="en-US" dirty="0">
                <a:latin typeface="Times New Roman" pitchFamily="18" charset="0"/>
                <a:cs typeface="Times New Roman" pitchFamily="18" charset="0"/>
              </a:rPr>
              <a:t>Companies adopted price reduction policies.</a:t>
            </a:r>
          </a:p>
          <a:p>
            <a:pPr>
              <a:lnSpc>
                <a:spcPct val="150000"/>
              </a:lnSpc>
              <a:buFont typeface="Wingdings" pitchFamily="2" charset="2"/>
              <a:buChar char="q"/>
            </a:pPr>
            <a:r>
              <a:rPr lang="en-US" dirty="0">
                <a:latin typeface="Times New Roman" pitchFamily="18" charset="0"/>
                <a:cs typeface="Times New Roman" pitchFamily="18" charset="0"/>
              </a:rPr>
              <a:t>Competition in online shopping platform create threat for ASDA.</a:t>
            </a:r>
          </a:p>
          <a:p>
            <a:pPr>
              <a:lnSpc>
                <a:spcPct val="150000"/>
              </a:lnSpc>
              <a:buFont typeface="Wingdings" pitchFamily="2" charset="2"/>
              <a:buChar char="q"/>
            </a:pPr>
            <a:r>
              <a:rPr lang="en-US" dirty="0">
                <a:latin typeface="Times New Roman" pitchFamily="18" charset="0"/>
                <a:cs typeface="Times New Roman" pitchFamily="18" charset="0"/>
              </a:rPr>
              <a:t>Price with other Retailer Government Changing Policies/ Consistent Price Cut from their competitors.</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64869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RECOMMENDATIONS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1435608" y="1447800"/>
            <a:ext cx="3640448" cy="4800600"/>
          </a:xfrm>
        </p:spPr>
        <p:txBody>
          <a:bodyPr>
            <a:normAutofit fontScale="85000" lnSpcReduction="10000"/>
          </a:bodyPr>
          <a:lstStyle/>
          <a:p>
            <a:pPr>
              <a:lnSpc>
                <a:spcPct val="150000"/>
              </a:lnSpc>
              <a:buFont typeface="Wingdings" pitchFamily="2" charset="2"/>
              <a:buChar char="q"/>
            </a:pPr>
            <a:r>
              <a:rPr lang="en-US" dirty="0">
                <a:latin typeface="Times New Roman" pitchFamily="18" charset="0"/>
                <a:cs typeface="Times New Roman" pitchFamily="18" charset="0"/>
              </a:rPr>
              <a:t>Engage in ethical trading.</a:t>
            </a:r>
          </a:p>
          <a:p>
            <a:pPr>
              <a:lnSpc>
                <a:spcPct val="150000"/>
              </a:lnSpc>
              <a:buFont typeface="Wingdings" pitchFamily="2" charset="2"/>
              <a:buChar char="q"/>
            </a:pPr>
            <a:r>
              <a:rPr lang="en-US" dirty="0">
                <a:latin typeface="Times New Roman" pitchFamily="18" charset="0"/>
                <a:cs typeface="Times New Roman" pitchFamily="18" charset="0"/>
              </a:rPr>
              <a:t>Focus on developing sustainability resources.</a:t>
            </a:r>
          </a:p>
          <a:p>
            <a:pPr>
              <a:lnSpc>
                <a:spcPct val="150000"/>
              </a:lnSpc>
              <a:buFont typeface="Wingdings" pitchFamily="2" charset="2"/>
              <a:buChar char="q"/>
            </a:pPr>
            <a:r>
              <a:rPr lang="en-US" dirty="0">
                <a:latin typeface="Times New Roman" pitchFamily="18" charset="0"/>
                <a:cs typeface="Times New Roman" pitchFamily="18" charset="0"/>
              </a:rPr>
              <a:t>Better relationship with customers.</a:t>
            </a:r>
            <a:endParaRPr lang="en-IN"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772816"/>
            <a:ext cx="3416800" cy="34563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48694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dirty="0">
                <a:latin typeface="Times New Roman" pitchFamily="18" charset="0"/>
                <a:cs typeface="Times New Roman" pitchFamily="18" charset="0"/>
              </a:rPr>
              <a:t>ETHICAL POLICIES AFFECTING THE QUALITY OF CUSTOMER RELATIONASHIP MANAGEMENT</a:t>
            </a:r>
            <a:endParaRPr lang="en-IN" sz="28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10000"/>
          </a:bodyPr>
          <a:lstStyle/>
          <a:p>
            <a:pPr>
              <a:lnSpc>
                <a:spcPct val="160000"/>
              </a:lnSpc>
              <a:buFont typeface="Wingdings" pitchFamily="2" charset="2"/>
              <a:buChar char="q"/>
            </a:pPr>
            <a:r>
              <a:rPr lang="en-US" sz="2400" dirty="0">
                <a:latin typeface="Times New Roman" pitchFamily="18" charset="0"/>
                <a:cs typeface="Times New Roman" pitchFamily="18" charset="0"/>
              </a:rPr>
              <a:t>Ethical policies adopted by ASDA have direct impact on CRM. </a:t>
            </a:r>
          </a:p>
          <a:p>
            <a:pPr>
              <a:lnSpc>
                <a:spcPct val="160000"/>
              </a:lnSpc>
              <a:buFont typeface="Wingdings" pitchFamily="2" charset="2"/>
              <a:buChar char="q"/>
            </a:pPr>
            <a:r>
              <a:rPr lang="en-US" sz="2400" dirty="0">
                <a:latin typeface="Times New Roman" pitchFamily="18" charset="0"/>
                <a:cs typeface="Times New Roman" pitchFamily="18" charset="0"/>
              </a:rPr>
              <a:t>The ethical and sustainability policies framed and rolled out by ASDA are a product of the company’ s concern for the consumers, in general and the society, in particular.</a:t>
            </a:r>
          </a:p>
          <a:p>
            <a:pPr>
              <a:lnSpc>
                <a:spcPct val="160000"/>
              </a:lnSpc>
              <a:buFont typeface="Wingdings" pitchFamily="2" charset="2"/>
              <a:buChar char="q"/>
            </a:pPr>
            <a:r>
              <a:rPr lang="en-US" sz="2400" dirty="0">
                <a:latin typeface="Times New Roman" pitchFamily="18" charset="0"/>
                <a:cs typeface="Times New Roman" pitchFamily="18" charset="0"/>
              </a:rPr>
              <a:t>The ethical and sustainability policies including reduction of food wastes, environmental efficiency, product sustainability, rights of workers, animal rights and financial practices are directed towards upholding the superior quality of customer relationship management approach.</a:t>
            </a: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648694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itchFamily="18" charset="0"/>
                <a:cs typeface="Times New Roman" pitchFamily="18" charset="0"/>
              </a:rPr>
              <a:t>Bibliography</a:t>
            </a:r>
          </a:p>
        </p:txBody>
      </p:sp>
      <p:sp>
        <p:nvSpPr>
          <p:cNvPr id="3" name="Content Placeholder 2"/>
          <p:cNvSpPr>
            <a:spLocks noGrp="1"/>
          </p:cNvSpPr>
          <p:nvPr>
            <p:ph idx="1"/>
          </p:nvPr>
        </p:nvSpPr>
        <p:spPr/>
        <p:txBody>
          <a:bodyPr>
            <a:normAutofit fontScale="47500" lnSpcReduction="20000"/>
          </a:bodyPr>
          <a:lstStyle/>
          <a:p>
            <a:r>
              <a:rPr lang="en-IN" dirty="0"/>
              <a:t>Gunning, J. ed., 2017. </a:t>
            </a:r>
            <a:r>
              <a:rPr lang="en-IN" i="1" dirty="0"/>
              <a:t>Ethics, law and society</a:t>
            </a:r>
            <a:r>
              <a:rPr lang="en-IN" dirty="0"/>
              <a:t> (Vol. 4). </a:t>
            </a:r>
            <a:r>
              <a:rPr lang="en-IN" dirty="0" err="1"/>
              <a:t>Routledge</a:t>
            </a:r>
            <a:r>
              <a:rPr lang="en-IN" dirty="0"/>
              <a:t>.</a:t>
            </a:r>
          </a:p>
          <a:p>
            <a:r>
              <a:rPr lang="en-IN" dirty="0" err="1"/>
              <a:t>Idris</a:t>
            </a:r>
            <a:r>
              <a:rPr lang="en-IN" dirty="0"/>
              <a:t>, H. and Shams, S.R., 2018. Relationship marketing and entrepreneurial innovation: A B2B context of stakeholder relationship management. In </a:t>
            </a:r>
            <a:r>
              <a:rPr lang="en-IN" i="1" dirty="0"/>
              <a:t>Business Models for Strategic Innovation</a:t>
            </a:r>
            <a:r>
              <a:rPr lang="en-IN" dirty="0"/>
              <a:t> (pp. 151-177). </a:t>
            </a:r>
            <a:r>
              <a:rPr lang="en-IN" dirty="0" err="1"/>
              <a:t>Routledge</a:t>
            </a:r>
            <a:r>
              <a:rPr lang="en-IN" dirty="0"/>
              <a:t>.</a:t>
            </a:r>
          </a:p>
          <a:p>
            <a:r>
              <a:rPr lang="en-IN" dirty="0" err="1"/>
              <a:t>Jellil</a:t>
            </a:r>
            <a:r>
              <a:rPr lang="en-IN" dirty="0"/>
              <a:t>, A., Woolley, E. and </a:t>
            </a:r>
            <a:r>
              <a:rPr lang="en-IN" dirty="0" err="1"/>
              <a:t>Rahimifard</a:t>
            </a:r>
            <a:r>
              <a:rPr lang="en-IN" dirty="0"/>
              <a:t>, S., 2018. Towards integrating production and consumption to reduce consumer food waste in developed countries. </a:t>
            </a:r>
            <a:r>
              <a:rPr lang="en-IN" i="1" dirty="0"/>
              <a:t>International Journal of Sustainable Engineering</a:t>
            </a:r>
            <a:r>
              <a:rPr lang="en-IN" dirty="0"/>
              <a:t>, </a:t>
            </a:r>
            <a:r>
              <a:rPr lang="en-IN" i="1" dirty="0"/>
              <a:t>11</a:t>
            </a:r>
            <a:r>
              <a:rPr lang="en-IN" dirty="0"/>
              <a:t>(5), pp.294-306.</a:t>
            </a:r>
          </a:p>
          <a:p>
            <a:r>
              <a:rPr lang="en-IN" dirty="0"/>
              <a:t>Lancaster, G. and </a:t>
            </a:r>
            <a:r>
              <a:rPr lang="en-IN" dirty="0" err="1"/>
              <a:t>Massingham</a:t>
            </a:r>
            <a:r>
              <a:rPr lang="en-IN" dirty="0"/>
              <a:t>, L., 2017. The development of a strategic approach to marketing: Its culture; internal macro-and external micro-environmental issues. In </a:t>
            </a:r>
            <a:r>
              <a:rPr lang="en-IN" i="1" dirty="0"/>
              <a:t>Essentials of Marketing Management</a:t>
            </a:r>
            <a:r>
              <a:rPr lang="en-IN" dirty="0"/>
              <a:t> (pp. 1-32). </a:t>
            </a:r>
            <a:r>
              <a:rPr lang="en-IN" dirty="0" err="1"/>
              <a:t>Routledge</a:t>
            </a:r>
            <a:r>
              <a:rPr lang="en-IN" dirty="0"/>
              <a:t>.</a:t>
            </a:r>
          </a:p>
          <a:p>
            <a:r>
              <a:rPr lang="en-IN" dirty="0"/>
              <a:t>Liu, J., Nelson, C.J. and </a:t>
            </a:r>
            <a:r>
              <a:rPr lang="en-IN" dirty="0" err="1"/>
              <a:t>Erdélyi</a:t>
            </a:r>
            <a:r>
              <a:rPr lang="en-IN" dirty="0"/>
              <a:t>, R., 2019. Automated swirl detection algorithm (ASDA) and its application to simulation and observational data. </a:t>
            </a:r>
            <a:r>
              <a:rPr lang="en-IN" i="1" dirty="0"/>
              <a:t>The Astrophysical Journal</a:t>
            </a:r>
            <a:r>
              <a:rPr lang="en-IN" dirty="0"/>
              <a:t>, </a:t>
            </a:r>
            <a:r>
              <a:rPr lang="en-IN" i="1" dirty="0"/>
              <a:t>872</a:t>
            </a:r>
            <a:r>
              <a:rPr lang="en-IN" dirty="0"/>
              <a:t>(1), p.22.</a:t>
            </a:r>
          </a:p>
          <a:p>
            <a:r>
              <a:rPr lang="en-IN" dirty="0" err="1"/>
              <a:t>Mussa</a:t>
            </a:r>
            <a:r>
              <a:rPr lang="en-IN" dirty="0"/>
              <a:t>, H.I. and </a:t>
            </a:r>
            <a:r>
              <a:rPr lang="en-IN" dirty="0" err="1"/>
              <a:t>Zhi</a:t>
            </a:r>
            <a:r>
              <a:rPr lang="en-IN" dirty="0"/>
              <a:t> Zhang, W., 2016. The Secret behind Strategic Information Management over the Success of Agro-Processing and Retail Industries-Case Study Wal-Mart. </a:t>
            </a:r>
            <a:r>
              <a:rPr lang="en-IN" i="1" dirty="0"/>
              <a:t>J Glob Econ</a:t>
            </a:r>
            <a:r>
              <a:rPr lang="en-IN" dirty="0"/>
              <a:t>, </a:t>
            </a:r>
            <a:r>
              <a:rPr lang="en-IN" i="1" dirty="0"/>
              <a:t>4</a:t>
            </a:r>
            <a:r>
              <a:rPr lang="en-IN" dirty="0"/>
              <a:t>(204), p.2.</a:t>
            </a:r>
          </a:p>
          <a:p>
            <a:r>
              <a:rPr lang="en-IN" dirty="0"/>
              <a:t>Song, H., </a:t>
            </a:r>
            <a:r>
              <a:rPr lang="en-IN" dirty="0" err="1"/>
              <a:t>Turson</a:t>
            </a:r>
            <a:r>
              <a:rPr lang="en-IN" dirty="0"/>
              <a:t>, R., </a:t>
            </a:r>
            <a:r>
              <a:rPr lang="en-IN" dirty="0" err="1"/>
              <a:t>Ganguly</a:t>
            </a:r>
            <a:r>
              <a:rPr lang="en-IN" dirty="0"/>
              <a:t>, A. and Yu, K., 2017. Evaluating the effects of supply chain quality management on food firms’ performance. </a:t>
            </a:r>
            <a:r>
              <a:rPr lang="en-IN" i="1" dirty="0"/>
              <a:t>International Journal of Operations &amp; Production Management</a:t>
            </a:r>
            <a:r>
              <a:rPr lang="en-IN" dirty="0"/>
              <a:t>.</a:t>
            </a:r>
          </a:p>
          <a:p>
            <a:r>
              <a:rPr lang="en-IN" dirty="0"/>
              <a:t>Thompson, J. and </a:t>
            </a:r>
            <a:r>
              <a:rPr lang="en-IN" dirty="0" err="1"/>
              <a:t>McLarney</a:t>
            </a:r>
            <a:r>
              <a:rPr lang="en-IN" dirty="0"/>
              <a:t>, C., 2017. What effects will the strategy changes undertaken by next </a:t>
            </a:r>
            <a:r>
              <a:rPr lang="en-IN" dirty="0" err="1"/>
              <a:t>Plc</a:t>
            </a:r>
            <a:r>
              <a:rPr lang="en-IN" dirty="0"/>
              <a:t> have on themselves and their competition in the UK Clothing Retail Market?. </a:t>
            </a:r>
            <a:r>
              <a:rPr lang="en-IN" i="1" dirty="0"/>
              <a:t>Journal of Commerce and Management Thought</a:t>
            </a:r>
            <a:r>
              <a:rPr lang="en-IN" dirty="0"/>
              <a:t>, </a:t>
            </a:r>
            <a:r>
              <a:rPr lang="en-IN" i="1" dirty="0"/>
              <a:t>8</a:t>
            </a:r>
            <a:r>
              <a:rPr lang="en-IN" dirty="0"/>
              <a:t>(2), pp.234-264.</a:t>
            </a:r>
          </a:p>
          <a:p>
            <a:endParaRPr lang="en-IN" dirty="0"/>
          </a:p>
        </p:txBody>
      </p:sp>
    </p:spTree>
    <p:extLst>
      <p:ext uri="{BB962C8B-B14F-4D97-AF65-F5344CB8AC3E}">
        <p14:creationId xmlns:p14="http://schemas.microsoft.com/office/powerpoint/2010/main" val="903980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890587"/>
            <a:ext cx="7620000" cy="507682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39623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5BC2AD377A82045A2564FB2A0CE64E9" ma:contentTypeVersion="7" ma:contentTypeDescription="Create a new document." ma:contentTypeScope="" ma:versionID="f4f3ae3b2a89db876990e36cf70aad96">
  <xsd:schema xmlns:xsd="http://www.w3.org/2001/XMLSchema" xmlns:xs="http://www.w3.org/2001/XMLSchema" xmlns:p="http://schemas.microsoft.com/office/2006/metadata/properties" xmlns:ns3="f18f5054-78f8-483a-9593-d1a2c6513c6d" xmlns:ns4="a4bfada8-6015-482d-a13d-a532858d7c0a" targetNamespace="http://schemas.microsoft.com/office/2006/metadata/properties" ma:root="true" ma:fieldsID="784dd9804ccb4437c3e017e81fb45b50" ns3:_="" ns4:_="">
    <xsd:import namespace="f18f5054-78f8-483a-9593-d1a2c6513c6d"/>
    <xsd:import namespace="a4bfada8-6015-482d-a13d-a532858d7c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f5054-78f8-483a-9593-d1a2c6513c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4bfada8-6015-482d-a13d-a532858d7c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D84610-ECA4-433A-9A1D-79BD34220588}">
  <ds:schemaRefs>
    <ds:schemaRef ds:uri="http://purl.org/dc/terms/"/>
    <ds:schemaRef ds:uri="http://schemas.openxmlformats.org/package/2006/metadata/core-properties"/>
    <ds:schemaRef ds:uri="http://purl.org/dc/dcmitype/"/>
    <ds:schemaRef ds:uri="http://schemas.microsoft.com/office/infopath/2007/PartnerControls"/>
    <ds:schemaRef ds:uri="f18f5054-78f8-483a-9593-d1a2c6513c6d"/>
    <ds:schemaRef ds:uri="http://purl.org/dc/elements/1.1/"/>
    <ds:schemaRef ds:uri="http://schemas.microsoft.com/office/2006/metadata/properties"/>
    <ds:schemaRef ds:uri="http://schemas.microsoft.com/office/2006/documentManagement/types"/>
    <ds:schemaRef ds:uri="a4bfada8-6015-482d-a13d-a532858d7c0a"/>
    <ds:schemaRef ds:uri="http://www.w3.org/XML/1998/namespace"/>
  </ds:schemaRefs>
</ds:datastoreItem>
</file>

<file path=customXml/itemProps2.xml><?xml version="1.0" encoding="utf-8"?>
<ds:datastoreItem xmlns:ds="http://schemas.openxmlformats.org/officeDocument/2006/customXml" ds:itemID="{43762258-38E9-4DC6-BF2E-52912A22F5D1}">
  <ds:schemaRefs>
    <ds:schemaRef ds:uri="http://schemas.microsoft.com/sharepoint/v3/contenttype/forms"/>
  </ds:schemaRefs>
</ds:datastoreItem>
</file>

<file path=customXml/itemProps3.xml><?xml version="1.0" encoding="utf-8"?>
<ds:datastoreItem xmlns:ds="http://schemas.openxmlformats.org/officeDocument/2006/customXml" ds:itemID="{F493CEBA-DE7C-4EFC-9B50-FAE093CB0C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f5054-78f8-483a-9593-d1a2c6513c6d"/>
    <ds:schemaRef ds:uri="a4bfada8-6015-482d-a13d-a532858d7c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Solstice</Template>
  <TotalTime>1131</TotalTime>
  <Words>2388</Words>
  <Application>Microsoft Office PowerPoint</Application>
  <PresentationFormat>On-screen Show (4:3)</PresentationFormat>
  <Paragraphs>95</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vt:lpstr>
      <vt:lpstr>Gill Sans MT</vt:lpstr>
      <vt:lpstr>Times New Roman</vt:lpstr>
      <vt:lpstr>Verdana</vt:lpstr>
      <vt:lpstr>Wingdings</vt:lpstr>
      <vt:lpstr>Wingdings 2</vt:lpstr>
      <vt:lpstr>Solstice</vt:lpstr>
      <vt:lpstr>Understanding and Engaging in the Customer Experience</vt:lpstr>
      <vt:lpstr>CUSTOMER RELATIONSHIP MANAGEMENT</vt:lpstr>
      <vt:lpstr>ETHICS AND SUSTAINABILITY</vt:lpstr>
      <vt:lpstr>QUALITY</vt:lpstr>
      <vt:lpstr>SWOT ANALYSIS OF ASDA</vt:lpstr>
      <vt:lpstr>WEAKNESS</vt:lpstr>
      <vt:lpstr>OPPORTUNITIES</vt:lpstr>
      <vt:lpstr>THREAT</vt:lpstr>
      <vt:lpstr>RECOMMENDATIONS</vt:lpstr>
      <vt:lpstr>ETHICAL POLICIES AFFECTING THE QUALITY OF CUSTOMER RELATIONASHIP MANAGEMENT</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Tamal</dc:creator>
  <cp:lastModifiedBy>MUFAZOL ALI</cp:lastModifiedBy>
  <cp:revision>31</cp:revision>
  <cp:lastPrinted>2020-03-03T23:19:59Z</cp:lastPrinted>
  <dcterms:created xsi:type="dcterms:W3CDTF">2020-02-29T07:08:38Z</dcterms:created>
  <dcterms:modified xsi:type="dcterms:W3CDTF">2020-03-29T07:34:26Z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0x010100B5BC2AD377A82045A2564FB2A0CE64E9</vt:lpwstr>
  </property>
</Properties>
</file>