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79" d="100"/>
          <a:sy n="79" d="100"/>
        </p:scale>
        <p:origin x="821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169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5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172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949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11/7/2024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933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11/7/2024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56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11/7/2024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166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11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11/7/2024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902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843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11/7/2024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71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308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Rectangle 54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5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E64E4A9-D8D0-4AE7-99BD-EFE51D6EB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FD62F46-8DC3-4EDF-BDEF-27C439C6F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336253" cy="6858001"/>
          </a:xfrm>
          <a:custGeom>
            <a:avLst/>
            <a:gdLst>
              <a:gd name="connsiteX0" fmla="*/ 5721063 w 6336253"/>
              <a:gd name="connsiteY0" fmla="*/ 3536635 h 6858001"/>
              <a:gd name="connsiteX1" fmla="*/ 6230651 w 6336253"/>
              <a:gd name="connsiteY1" fmla="*/ 4046223 h 6858001"/>
              <a:gd name="connsiteX2" fmla="*/ 5721063 w 6336253"/>
              <a:gd name="connsiteY2" fmla="*/ 4555811 h 6858001"/>
              <a:gd name="connsiteX3" fmla="*/ 5211475 w 6336253"/>
              <a:gd name="connsiteY3" fmla="*/ 4046223 h 6858001"/>
              <a:gd name="connsiteX4" fmla="*/ 5721063 w 6336253"/>
              <a:gd name="connsiteY4" fmla="*/ 3536635 h 6858001"/>
              <a:gd name="connsiteX5" fmla="*/ 5456902 w 6336253"/>
              <a:gd name="connsiteY5" fmla="*/ 0 h 6858001"/>
              <a:gd name="connsiteX6" fmla="*/ 6321710 w 6336253"/>
              <a:gd name="connsiteY6" fmla="*/ 0 h 6858001"/>
              <a:gd name="connsiteX7" fmla="*/ 6332019 w 6336253"/>
              <a:gd name="connsiteY7" fmla="*/ 42969 h 6858001"/>
              <a:gd name="connsiteX8" fmla="*/ 6320934 w 6336253"/>
              <a:gd name="connsiteY8" fmla="*/ 219852 h 6858001"/>
              <a:gd name="connsiteX9" fmla="*/ 5774313 w 6336253"/>
              <a:gd name="connsiteY9" fmla="*/ 535443 h 6858001"/>
              <a:gd name="connsiteX10" fmla="*/ 5444200 w 6336253"/>
              <a:gd name="connsiteY10" fmla="*/ 78052 h 6858001"/>
              <a:gd name="connsiteX11" fmla="*/ 609600 w 6336253"/>
              <a:gd name="connsiteY11" fmla="*/ 0 h 6858001"/>
              <a:gd name="connsiteX12" fmla="*/ 1171409 w 6336253"/>
              <a:gd name="connsiteY12" fmla="*/ 0 h 6858001"/>
              <a:gd name="connsiteX13" fmla="*/ 4838473 w 6336253"/>
              <a:gd name="connsiteY13" fmla="*/ 0 h 6858001"/>
              <a:gd name="connsiteX14" fmla="*/ 4830349 w 6336253"/>
              <a:gd name="connsiteY14" fmla="*/ 184996 h 6858001"/>
              <a:gd name="connsiteX15" fmla="*/ 4833376 w 6336253"/>
              <a:gd name="connsiteY15" fmla="*/ 419995 h 6858001"/>
              <a:gd name="connsiteX16" fmla="*/ 5281338 w 6336253"/>
              <a:gd name="connsiteY16" fmla="*/ 1068099 h 6858001"/>
              <a:gd name="connsiteX17" fmla="*/ 5729205 w 6336253"/>
              <a:gd name="connsiteY17" fmla="*/ 2589405 h 6858001"/>
              <a:gd name="connsiteX18" fmla="*/ 5283212 w 6336253"/>
              <a:gd name="connsiteY18" fmla="*/ 3164269 h 6858001"/>
              <a:gd name="connsiteX19" fmla="*/ 5124820 w 6336253"/>
              <a:gd name="connsiteY19" fmla="*/ 4641255 h 6858001"/>
              <a:gd name="connsiteX20" fmla="*/ 5736551 w 6336253"/>
              <a:gd name="connsiteY20" fmla="*/ 5670858 h 6858001"/>
              <a:gd name="connsiteX21" fmla="*/ 6022123 w 6336253"/>
              <a:gd name="connsiteY21" fmla="*/ 6707670 h 6858001"/>
              <a:gd name="connsiteX22" fmla="*/ 6024496 w 6336253"/>
              <a:gd name="connsiteY22" fmla="*/ 6858000 h 6858001"/>
              <a:gd name="connsiteX23" fmla="*/ 2242268 w 6336253"/>
              <a:gd name="connsiteY23" fmla="*/ 6858000 h 6858001"/>
              <a:gd name="connsiteX24" fmla="*/ 2242268 w 6336253"/>
              <a:gd name="connsiteY24" fmla="*/ 6858001 h 6858001"/>
              <a:gd name="connsiteX25" fmla="*/ 0 w 6336253"/>
              <a:gd name="connsiteY25" fmla="*/ 6858001 h 6858001"/>
              <a:gd name="connsiteX26" fmla="*/ 0 w 6336253"/>
              <a:gd name="connsiteY26" fmla="*/ 1 h 6858001"/>
              <a:gd name="connsiteX27" fmla="*/ 609600 w 6336253"/>
              <a:gd name="connsiteY27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6336253" h="6858001">
                <a:moveTo>
                  <a:pt x="5721063" y="3536635"/>
                </a:moveTo>
                <a:cubicBezTo>
                  <a:pt x="6002501" y="3536635"/>
                  <a:pt x="6230651" y="3764785"/>
                  <a:pt x="6230651" y="4046223"/>
                </a:cubicBezTo>
                <a:cubicBezTo>
                  <a:pt x="6230651" y="4327661"/>
                  <a:pt x="6002501" y="4555811"/>
                  <a:pt x="5721063" y="4555811"/>
                </a:cubicBezTo>
                <a:cubicBezTo>
                  <a:pt x="5439625" y="4555811"/>
                  <a:pt x="5211475" y="4327661"/>
                  <a:pt x="5211475" y="4046223"/>
                </a:cubicBezTo>
                <a:cubicBezTo>
                  <a:pt x="5211475" y="3764785"/>
                  <a:pt x="5439625" y="3536635"/>
                  <a:pt x="5721063" y="3536635"/>
                </a:cubicBezTo>
                <a:close/>
                <a:moveTo>
                  <a:pt x="5456902" y="0"/>
                </a:moveTo>
                <a:lnTo>
                  <a:pt x="6321710" y="0"/>
                </a:lnTo>
                <a:lnTo>
                  <a:pt x="6332019" y="42969"/>
                </a:lnTo>
                <a:cubicBezTo>
                  <a:pt x="6340015" y="100391"/>
                  <a:pt x="6336884" y="160329"/>
                  <a:pt x="6320934" y="219852"/>
                </a:cubicBezTo>
                <a:cubicBezTo>
                  <a:pt x="6257137" y="457945"/>
                  <a:pt x="6012407" y="599240"/>
                  <a:pt x="5774313" y="535443"/>
                </a:cubicBezTo>
                <a:cubicBezTo>
                  <a:pt x="5565982" y="479621"/>
                  <a:pt x="5431761" y="285271"/>
                  <a:pt x="5444200" y="78052"/>
                </a:cubicBezTo>
                <a:close/>
                <a:moveTo>
                  <a:pt x="609600" y="0"/>
                </a:moveTo>
                <a:lnTo>
                  <a:pt x="1171409" y="0"/>
                </a:lnTo>
                <a:lnTo>
                  <a:pt x="4838473" y="0"/>
                </a:lnTo>
                <a:lnTo>
                  <a:pt x="4830349" y="184996"/>
                </a:lnTo>
                <a:cubicBezTo>
                  <a:pt x="4828991" y="263520"/>
                  <a:pt x="4829864" y="341910"/>
                  <a:pt x="4833376" y="419995"/>
                </a:cubicBezTo>
                <a:cubicBezTo>
                  <a:pt x="4846565" y="709488"/>
                  <a:pt x="5075226" y="891535"/>
                  <a:pt x="5281338" y="1068099"/>
                </a:cubicBezTo>
                <a:cubicBezTo>
                  <a:pt x="5795128" y="1508061"/>
                  <a:pt x="5969974" y="2032158"/>
                  <a:pt x="5729205" y="2589405"/>
                </a:cubicBezTo>
                <a:cubicBezTo>
                  <a:pt x="5635831" y="2805523"/>
                  <a:pt x="5454276" y="2993264"/>
                  <a:pt x="5283212" y="3164269"/>
                </a:cubicBezTo>
                <a:cubicBezTo>
                  <a:pt x="4824418" y="3622744"/>
                  <a:pt x="4843217" y="4154456"/>
                  <a:pt x="5124820" y="4641255"/>
                </a:cubicBezTo>
                <a:cubicBezTo>
                  <a:pt x="5325440" y="4986832"/>
                  <a:pt x="5565996" y="5311556"/>
                  <a:pt x="5736551" y="5670858"/>
                </a:cubicBezTo>
                <a:cubicBezTo>
                  <a:pt x="5902602" y="6019042"/>
                  <a:pt x="6001121" y="6366409"/>
                  <a:pt x="6022123" y="6707670"/>
                </a:cubicBezTo>
                <a:lnTo>
                  <a:pt x="6024496" y="6858000"/>
                </a:lnTo>
                <a:lnTo>
                  <a:pt x="2242268" y="6858000"/>
                </a:lnTo>
                <a:lnTo>
                  <a:pt x="2242268" y="6858001"/>
                </a:lnTo>
                <a:lnTo>
                  <a:pt x="0" y="6858001"/>
                </a:lnTo>
                <a:lnTo>
                  <a:pt x="0" y="1"/>
                </a:lnTo>
                <a:lnTo>
                  <a:pt x="609600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3D29CC-A6DA-2F3C-D56C-34A4993C2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6458" y="552782"/>
            <a:ext cx="5125941" cy="193674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theme in hotels and hospitality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291E5-1215-F0B6-4D7A-857097B851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56458" y="2735229"/>
            <a:ext cx="5125941" cy="348459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kumimoji="0" lang="en-US" b="0" i="0" u="none" strike="noStrike" cap="none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b="1" i="0" u="none" strike="noStrike" cap="none" normalizeH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Sustainability in hospitality industry</a:t>
            </a:r>
          </a:p>
          <a:p>
            <a:endParaRPr kumimoji="0" lang="en-US" b="1" i="0" u="none" strike="noStrike" cap="none" normalizeH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0" cap="none" dirty="0">
                <a:latin typeface="Arial" panose="020B0604020202020204" pitchFamily="34" charset="0"/>
                <a:cs typeface="Arial" panose="020B0604020202020204" pitchFamily="34" charset="0"/>
              </a:rPr>
              <a:t>Student name: Mihaela Anton</a:t>
            </a:r>
          </a:p>
          <a:p>
            <a:r>
              <a:rPr lang="en-US" b="0" cap="none" dirty="0">
                <a:latin typeface="Arial" panose="020B0604020202020204" pitchFamily="34" charset="0"/>
                <a:cs typeface="Arial" panose="020B0604020202020204" pitchFamily="34" charset="0"/>
              </a:rPr>
              <a:t>Student number: 2122259</a:t>
            </a:r>
          </a:p>
          <a:p>
            <a:r>
              <a:rPr lang="en-US" b="0" cap="none" dirty="0">
                <a:latin typeface="Arial" panose="020B0604020202020204" pitchFamily="34" charset="0"/>
                <a:cs typeface="Arial" panose="020B0604020202020204" pitchFamily="34" charset="0"/>
              </a:rPr>
              <a:t>Lecturer name: Dr Ernest </a:t>
            </a:r>
            <a:r>
              <a:rPr lang="en-US" b="0" cap="none" dirty="0" err="1">
                <a:latin typeface="Arial" panose="020B0604020202020204" pitchFamily="34" charset="0"/>
                <a:cs typeface="Arial" panose="020B0604020202020204" pitchFamily="34" charset="0"/>
              </a:rPr>
              <a:t>Balutie</a:t>
            </a:r>
            <a:r>
              <a:rPr lang="en-US" b="0" cap="none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0" cap="none" dirty="0" err="1">
                <a:latin typeface="Arial" panose="020B0604020202020204" pitchFamily="34" charset="0"/>
                <a:cs typeface="Arial" panose="020B0604020202020204" pitchFamily="34" charset="0"/>
              </a:rPr>
              <a:t>Wavei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close-up of a network&#10;&#10;Description automatically generated">
            <a:extLst>
              <a:ext uri="{FF2B5EF4-FFF2-40B4-BE49-F238E27FC236}">
                <a16:creationId xmlns:a16="http://schemas.microsoft.com/office/drawing/2014/main" id="{9B4B318E-A38A-569D-5D15-42218F6FFE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687"/>
          <a:stretch/>
        </p:blipFill>
        <p:spPr>
          <a:xfrm>
            <a:off x="609600" y="2092287"/>
            <a:ext cx="4600913" cy="2588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1380B7A-5B85-4642-8878-2089DEF2C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8D562A-EF99-44C6-AA29-9D3E42177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2299" y="-1"/>
            <a:ext cx="5726653" cy="6858000"/>
          </a:xfrm>
          <a:custGeom>
            <a:avLst/>
            <a:gdLst>
              <a:gd name="connsiteX0" fmla="*/ 615190 w 5726653"/>
              <a:gd name="connsiteY0" fmla="*/ 3536635 h 6858000"/>
              <a:gd name="connsiteX1" fmla="*/ 1124778 w 5726653"/>
              <a:gd name="connsiteY1" fmla="*/ 4046223 h 6858000"/>
              <a:gd name="connsiteX2" fmla="*/ 615190 w 5726653"/>
              <a:gd name="connsiteY2" fmla="*/ 4555811 h 6858000"/>
              <a:gd name="connsiteX3" fmla="*/ 105602 w 5726653"/>
              <a:gd name="connsiteY3" fmla="*/ 4046223 h 6858000"/>
              <a:gd name="connsiteX4" fmla="*/ 615190 w 5726653"/>
              <a:gd name="connsiteY4" fmla="*/ 3536635 h 6858000"/>
              <a:gd name="connsiteX5" fmla="*/ 1497780 w 5726653"/>
              <a:gd name="connsiteY5" fmla="*/ 0 h 6858000"/>
              <a:gd name="connsiteX6" fmla="*/ 5164844 w 5726653"/>
              <a:gd name="connsiteY6" fmla="*/ 0 h 6858000"/>
              <a:gd name="connsiteX7" fmla="*/ 5726653 w 5726653"/>
              <a:gd name="connsiteY7" fmla="*/ 0 h 6858000"/>
              <a:gd name="connsiteX8" fmla="*/ 5726653 w 5726653"/>
              <a:gd name="connsiteY8" fmla="*/ 6858000 h 6858000"/>
              <a:gd name="connsiteX9" fmla="*/ 311757 w 5726653"/>
              <a:gd name="connsiteY9" fmla="*/ 6858000 h 6858000"/>
              <a:gd name="connsiteX10" fmla="*/ 314130 w 5726653"/>
              <a:gd name="connsiteY10" fmla="*/ 6707670 h 6858000"/>
              <a:gd name="connsiteX11" fmla="*/ 599702 w 5726653"/>
              <a:gd name="connsiteY11" fmla="*/ 5670858 h 6858000"/>
              <a:gd name="connsiteX12" fmla="*/ 1211433 w 5726653"/>
              <a:gd name="connsiteY12" fmla="*/ 4641255 h 6858000"/>
              <a:gd name="connsiteX13" fmla="*/ 1053041 w 5726653"/>
              <a:gd name="connsiteY13" fmla="*/ 3164269 h 6858000"/>
              <a:gd name="connsiteX14" fmla="*/ 607048 w 5726653"/>
              <a:gd name="connsiteY14" fmla="*/ 2589405 h 6858000"/>
              <a:gd name="connsiteX15" fmla="*/ 1054915 w 5726653"/>
              <a:gd name="connsiteY15" fmla="*/ 1068099 h 6858000"/>
              <a:gd name="connsiteX16" fmla="*/ 1502877 w 5726653"/>
              <a:gd name="connsiteY16" fmla="*/ 419995 h 6858000"/>
              <a:gd name="connsiteX17" fmla="*/ 1505904 w 5726653"/>
              <a:gd name="connsiteY17" fmla="*/ 184996 h 6858000"/>
              <a:gd name="connsiteX18" fmla="*/ 14543 w 5726653"/>
              <a:gd name="connsiteY18" fmla="*/ 0 h 6858000"/>
              <a:gd name="connsiteX19" fmla="*/ 879351 w 5726653"/>
              <a:gd name="connsiteY19" fmla="*/ 0 h 6858000"/>
              <a:gd name="connsiteX20" fmla="*/ 892053 w 5726653"/>
              <a:gd name="connsiteY20" fmla="*/ 78052 h 6858000"/>
              <a:gd name="connsiteX21" fmla="*/ 561940 w 5726653"/>
              <a:gd name="connsiteY21" fmla="*/ 535443 h 6858000"/>
              <a:gd name="connsiteX22" fmla="*/ 15319 w 5726653"/>
              <a:gd name="connsiteY22" fmla="*/ 219852 h 6858000"/>
              <a:gd name="connsiteX23" fmla="*/ 4234 w 5726653"/>
              <a:gd name="connsiteY23" fmla="*/ 4296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726653" h="6858000">
                <a:moveTo>
                  <a:pt x="615190" y="3536635"/>
                </a:moveTo>
                <a:cubicBezTo>
                  <a:pt x="896628" y="3536635"/>
                  <a:pt x="1124778" y="3764785"/>
                  <a:pt x="1124778" y="4046223"/>
                </a:cubicBezTo>
                <a:cubicBezTo>
                  <a:pt x="1124778" y="4327661"/>
                  <a:pt x="896628" y="4555811"/>
                  <a:pt x="615190" y="4555811"/>
                </a:cubicBezTo>
                <a:cubicBezTo>
                  <a:pt x="333752" y="4555811"/>
                  <a:pt x="105602" y="4327661"/>
                  <a:pt x="105602" y="4046223"/>
                </a:cubicBezTo>
                <a:cubicBezTo>
                  <a:pt x="105602" y="3764785"/>
                  <a:pt x="333752" y="3536635"/>
                  <a:pt x="615190" y="3536635"/>
                </a:cubicBezTo>
                <a:close/>
                <a:moveTo>
                  <a:pt x="1497780" y="0"/>
                </a:moveTo>
                <a:lnTo>
                  <a:pt x="5164844" y="0"/>
                </a:lnTo>
                <a:lnTo>
                  <a:pt x="5726653" y="0"/>
                </a:lnTo>
                <a:lnTo>
                  <a:pt x="5726653" y="6858000"/>
                </a:lnTo>
                <a:lnTo>
                  <a:pt x="311757" y="6858000"/>
                </a:lnTo>
                <a:lnTo>
                  <a:pt x="314130" y="6707670"/>
                </a:lnTo>
                <a:cubicBezTo>
                  <a:pt x="335132" y="6366409"/>
                  <a:pt x="433651" y="6019042"/>
                  <a:pt x="599702" y="5670858"/>
                </a:cubicBezTo>
                <a:cubicBezTo>
                  <a:pt x="770257" y="5311556"/>
                  <a:pt x="1010813" y="4986832"/>
                  <a:pt x="1211433" y="4641255"/>
                </a:cubicBezTo>
                <a:cubicBezTo>
                  <a:pt x="1493036" y="4154456"/>
                  <a:pt x="1511835" y="3622744"/>
                  <a:pt x="1053041" y="3164269"/>
                </a:cubicBezTo>
                <a:cubicBezTo>
                  <a:pt x="881977" y="2993264"/>
                  <a:pt x="700422" y="2805523"/>
                  <a:pt x="607048" y="2589405"/>
                </a:cubicBezTo>
                <a:cubicBezTo>
                  <a:pt x="366279" y="2032158"/>
                  <a:pt x="541125" y="1508061"/>
                  <a:pt x="1054915" y="1068099"/>
                </a:cubicBezTo>
                <a:cubicBezTo>
                  <a:pt x="1261027" y="891535"/>
                  <a:pt x="1489688" y="709488"/>
                  <a:pt x="1502877" y="419995"/>
                </a:cubicBezTo>
                <a:cubicBezTo>
                  <a:pt x="1506389" y="341910"/>
                  <a:pt x="1507262" y="263520"/>
                  <a:pt x="1505904" y="184996"/>
                </a:cubicBezTo>
                <a:close/>
                <a:moveTo>
                  <a:pt x="14543" y="0"/>
                </a:moveTo>
                <a:lnTo>
                  <a:pt x="879351" y="0"/>
                </a:lnTo>
                <a:lnTo>
                  <a:pt x="892053" y="78052"/>
                </a:lnTo>
                <a:cubicBezTo>
                  <a:pt x="904492" y="285271"/>
                  <a:pt x="770271" y="479621"/>
                  <a:pt x="561940" y="535443"/>
                </a:cubicBezTo>
                <a:cubicBezTo>
                  <a:pt x="323846" y="599240"/>
                  <a:pt x="79116" y="457945"/>
                  <a:pt x="15319" y="219852"/>
                </a:cubicBezTo>
                <a:cubicBezTo>
                  <a:pt x="-631" y="160329"/>
                  <a:pt x="-3762" y="100391"/>
                  <a:pt x="4234" y="4296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8911F-8BBC-60D5-8709-1B7A361B7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7386"/>
            <a:ext cx="5369169" cy="1582784"/>
          </a:xfrm>
        </p:spPr>
        <p:txBody>
          <a:bodyPr>
            <a:normAutofit/>
          </a:bodyPr>
          <a:lstStyle/>
          <a:p>
            <a:r>
              <a:rPr lang="en-GB" dirty="0">
                <a:latin typeface="Arial 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AE537-044F-F5E9-3B61-5595DDD93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56598"/>
            <a:ext cx="5355276" cy="3790529"/>
          </a:xfrm>
        </p:spPr>
        <p:txBody>
          <a:bodyPr anchor="t">
            <a:normAutofit/>
          </a:bodyPr>
          <a:lstStyle/>
          <a:p>
            <a:pPr marL="342900" indent="-342900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 "/>
              </a:rPr>
              <a:t>The climate crisis and environmentally conscious consumers make sustainability in hotels and hospitality crucial (Molina-Collado et al., 2022).</a:t>
            </a:r>
          </a:p>
          <a:p>
            <a:pPr marL="342900" indent="-342900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 "/>
              </a:rPr>
              <a:t>Efficiency innovations manage waste, resources, and energy consumption while improving the visitor experience.</a:t>
            </a:r>
          </a:p>
          <a:p>
            <a:pPr marL="342900" indent="-342900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 "/>
              </a:rPr>
              <a:t>Water conservation, waste reduction, and energy efficiency are all aspects of sustainability that increase consumer loyalty.</a:t>
            </a:r>
          </a:p>
          <a:p>
            <a:pPr marL="342900" indent="-342900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 "/>
              </a:rPr>
              <a:t>Market advantages and cost control are two financial incentives provided by sustainable practices (Han, 2021).</a:t>
            </a:r>
          </a:p>
          <a:p>
            <a:pPr marL="342900" indent="-342900">
              <a:lnSpc>
                <a:spcPct val="10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 "/>
              </a:rPr>
              <a:t>Prioritise PESTEL analysis and a review of best practices in the literature for upcoming sustainability initiatives.</a:t>
            </a:r>
          </a:p>
          <a:p>
            <a:pPr>
              <a:lnSpc>
                <a:spcPct val="100000"/>
              </a:lnSpc>
            </a:pPr>
            <a:endParaRPr lang="en-GB" sz="1400" dirty="0"/>
          </a:p>
        </p:txBody>
      </p:sp>
      <p:pic>
        <p:nvPicPr>
          <p:cNvPr id="7" name="Graphic 6" descr="Sustainability">
            <a:extLst>
              <a:ext uri="{FF2B5EF4-FFF2-40B4-BE49-F238E27FC236}">
                <a16:creationId xmlns:a16="http://schemas.microsoft.com/office/drawing/2014/main" id="{74BA347E-6978-52B4-A6C4-4DB1B74826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25301" y="1430238"/>
            <a:ext cx="3956501" cy="395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911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C7803-EF93-DD44-2776-59B34FEE8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5"/>
            <a:ext cx="10972800" cy="41498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"/>
              </a:rPr>
              <a:t>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14C91-69F0-5CEE-BEE8-985714CBF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6502"/>
            <a:ext cx="10972800" cy="4946236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Customer demand and efforts to combat climate change have made sustainability a crucial operational pillar in the hospitality industry (Pereira et al., 2021).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Hotels can save about 30% on energy costs by implementing smart control systems, energy-efficient heating and cooling, and LED lighting (Legrand et al., 2022).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To combat excessive food waste, waste management techniques include recycling, composting, and donation (Moliner et al., 2019).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Using smart irrigation and low-flow fixtures is essential for conserving water, particularly in areas experiencing shortages (Casado-Díaz et al., 2023).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Consumer preferences are changing, indicating a strong desire to book eco-friendly lodging (Han, 2021).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High startup costs and low recognition among small businesses are obstacles to sustainable practices; larger chains set the standard (Han, 2021).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Future sustainability plans must constantly adjust to the changing needs of consumers and environmental issues.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332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8BA7B-BA32-6080-6555-417F35031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5"/>
            <a:ext cx="10972800" cy="63871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"/>
              </a:rPr>
              <a:t>Application to the Hotel and Hospitality Sector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47D9A-A63A-13D9-7706-508D825F5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1429966"/>
            <a:ext cx="11076562" cy="4712772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PESTEL analysis is used to evaluate how sustainability is incorporated into hotel operations and planning.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Political Aspects: Government rules are essential to sustainable practices because they provide grants and tax breaks for environmentally friendly projects (Fernández-Robin et al., 2019).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Economic Factors: Investing heavily in sustainability at first results in long-term cost savings and attracts eco-aware customers (</a:t>
            </a:r>
            <a:r>
              <a:rPr lang="en-GB" sz="2000" dirty="0" err="1">
                <a:latin typeface="Arial "/>
              </a:rPr>
              <a:t>Hysa</a:t>
            </a:r>
            <a:r>
              <a:rPr lang="en-GB" sz="2000" dirty="0">
                <a:latin typeface="Arial "/>
              </a:rPr>
              <a:t> et al., 2020; Danso et al., 2019).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Social Factors: 88% of younger tourists favour eco-friendly hotels, which has an impact on marketing strategies (Modica et al., 2020).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Technological Aspects: Digital marketing raises awareness of sustainability initiatives, and IoT improves energy management (</a:t>
            </a:r>
            <a:r>
              <a:rPr lang="en-GB" sz="2000" dirty="0" err="1">
                <a:latin typeface="Arial "/>
              </a:rPr>
              <a:t>Eskerod</a:t>
            </a:r>
            <a:r>
              <a:rPr lang="en-GB" sz="2000" dirty="0">
                <a:latin typeface="Arial "/>
              </a:rPr>
              <a:t> et al., 2019; Soares et al., 2021).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Environmental Factors: According to Wang et al. (2023) and Rico et al. (2020), hotels implement sustainable sourcing, waste management, and renewable energy practices.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Legal Aspects: Brand reputation is improved by adherence to environmental regulations and certifications (LEED, Green Key) (</a:t>
            </a:r>
            <a:r>
              <a:rPr lang="en-GB" sz="2000" dirty="0" err="1">
                <a:latin typeface="Arial "/>
              </a:rPr>
              <a:t>Bekheit</a:t>
            </a:r>
            <a:r>
              <a:rPr lang="en-GB" sz="2000" dirty="0">
                <a:latin typeface="Arial "/>
              </a:rPr>
              <a:t>, 2022; </a:t>
            </a:r>
            <a:r>
              <a:rPr lang="en-GB" sz="2000" dirty="0" err="1">
                <a:latin typeface="Arial "/>
              </a:rPr>
              <a:t>Damsari</a:t>
            </a:r>
            <a:r>
              <a:rPr lang="en-GB" sz="2000" dirty="0">
                <a:latin typeface="Arial "/>
              </a:rPr>
              <a:t> et al.,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451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8EFF8-4005-3BC4-E16E-A0DFEE603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936" y="557785"/>
            <a:ext cx="10901464" cy="541442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"/>
              </a:rPr>
              <a:t>Future Policy and Management Options: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6B6D3-4B31-EB91-D68C-7026F4BFE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749" y="1449421"/>
            <a:ext cx="11037651" cy="4693317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Create certification schemes that incentivise green practices, such as LEED (Luo and Fan, 2019).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Through public-private partnerships and government subsidies, promote investments in renewable energy (Campos et al., 2022).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Put in place programs to reduce food waste and clear waste management regulations (Mensah, 2020).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Create water-saving initiatives backed by grants and educational activities (Tirado et al., 2019).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Use sustainability committees to encourage cooperation among stakeholders (</a:t>
            </a:r>
            <a:r>
              <a:rPr lang="en-GB" sz="2000" dirty="0" err="1">
                <a:latin typeface="Arial "/>
              </a:rPr>
              <a:t>Rahmawati</a:t>
            </a:r>
            <a:r>
              <a:rPr lang="en-GB" sz="2000" dirty="0">
                <a:latin typeface="Arial "/>
              </a:rPr>
              <a:t> et al., 2019).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Use digital innovation to track sustainability and manage resources (</a:t>
            </a:r>
            <a:r>
              <a:rPr lang="en-GB" sz="2000" dirty="0" err="1">
                <a:latin typeface="Arial "/>
              </a:rPr>
              <a:t>Buhalis</a:t>
            </a:r>
            <a:r>
              <a:rPr lang="en-GB" sz="2000" dirty="0">
                <a:latin typeface="Arial "/>
              </a:rPr>
              <a:t> et al.,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915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432A1-0D12-A7DE-A555-372D09F44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"/>
              </a:rPr>
              <a:t>Conclusion: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0EC40-FDF0-74B4-EE02-228234FF46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Due to customer demand and legal requirements, sustainability is an essential operational strategy in the hotel and hospitality sector.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Digital innovation, stakeholder engagement, efficient waste and water management, renewable energy, and certifications are some suggested tactics.</a:t>
            </a:r>
          </a:p>
          <a:p>
            <a:pPr marL="342900" indent="-34290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2000" dirty="0">
                <a:latin typeface="Arial "/>
              </a:rPr>
              <a:t>In addition to improving visitor experiences and meeting new traveller demands, putting sustainability first positions the sector as a leader in the fight against climate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414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D3923-AB63-1073-5486-AE827198A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833271"/>
          </a:xfrm>
        </p:spPr>
        <p:txBody>
          <a:bodyPr/>
          <a:lstStyle/>
          <a:p>
            <a:r>
              <a:rPr lang="en-GB" dirty="0">
                <a:latin typeface="Arial "/>
              </a:rPr>
              <a:t>References: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06F97-6A79-5E43-7CD9-D0AF7F562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24519"/>
            <a:ext cx="10972800" cy="451821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 "/>
              </a:rPr>
              <a:t>Casado-Díaz, A.B., et al. (2023) ‘Tourists' water conservation </a:t>
            </a:r>
            <a:r>
              <a:rPr lang="en-GB" dirty="0" err="1">
                <a:latin typeface="Arial "/>
              </a:rPr>
              <a:t>behavior</a:t>
            </a:r>
            <a:r>
              <a:rPr lang="en-GB" dirty="0">
                <a:latin typeface="Arial "/>
              </a:rPr>
              <a:t> in hotels: the role of gender’, In Gender and Tourism Sustainability (pp. 63-83). Routledge.</a:t>
            </a:r>
          </a:p>
          <a:p>
            <a:r>
              <a:rPr lang="en-GB" dirty="0">
                <a:latin typeface="Arial "/>
              </a:rPr>
              <a:t>Han, H. (2021) ‘Consumer </a:t>
            </a:r>
            <a:r>
              <a:rPr lang="en-GB" dirty="0" err="1">
                <a:latin typeface="Arial "/>
              </a:rPr>
              <a:t>behavior</a:t>
            </a:r>
            <a:r>
              <a:rPr lang="en-GB" dirty="0">
                <a:latin typeface="Arial "/>
              </a:rPr>
              <a:t> and environmental sustainability in tourism and hospitality: A review of theories, concepts, and latest research’, Sustainable Consumer Behaviour and the Environment, pp.1-22.</a:t>
            </a:r>
          </a:p>
          <a:p>
            <a:r>
              <a:rPr lang="en-GB" dirty="0">
                <a:latin typeface="Arial "/>
              </a:rPr>
              <a:t>Mensah, I. (2020) ‘Waste management practices of small hotels in Accra: An application of the waste management hierarchy model’, Journal of Global Business Insights, 5(1), pp.33-46.</a:t>
            </a:r>
          </a:p>
          <a:p>
            <a:r>
              <a:rPr lang="en-GB" dirty="0">
                <a:latin typeface="Arial "/>
              </a:rPr>
              <a:t>Modica, P.D., et al. (2020) ‘Consumer perceptions towards sustainable supply chain practices in the hospitality industry’, Current Issues in Tourism, 23(3), pp.358-375.</a:t>
            </a:r>
          </a:p>
          <a:p>
            <a:r>
              <a:rPr lang="en-GB" dirty="0">
                <a:latin typeface="Arial "/>
              </a:rPr>
              <a:t>Molina-Collado, A., et al. (2022) ‘Sustainability in hospitality and tourism: a review of key research topics from 1994 to 2020’, International Journal of Contemporary Hospitality Management, 34(8), pp.3029-3064.</a:t>
            </a:r>
          </a:p>
          <a:p>
            <a:r>
              <a:rPr lang="en-GB" dirty="0">
                <a:latin typeface="Arial "/>
              </a:rPr>
              <a:t>Pereira, V., Silva, G.M. and Dias, Á. (2021) ‘Sustainability practices in hospitality: Case study of a luxury hotel in </a:t>
            </a:r>
            <a:r>
              <a:rPr lang="en-GB" dirty="0" err="1">
                <a:latin typeface="Arial "/>
              </a:rPr>
              <a:t>Arrábida</a:t>
            </a:r>
            <a:r>
              <a:rPr lang="en-GB" dirty="0">
                <a:latin typeface="Arial "/>
              </a:rPr>
              <a:t> Natural Park’, Sustainability, 13(6), p.3164.</a:t>
            </a:r>
          </a:p>
          <a:p>
            <a:r>
              <a:rPr lang="en-GB" dirty="0">
                <a:latin typeface="Arial "/>
              </a:rPr>
              <a:t>Wang, Q.C., et al. (2023) ‘Exploring the heterogeneity in drivers of energy-saving behaviours among hotel guests: Insights from the theory of planned behaviour and personality profiles’, Environmental Impact Assessment Review, 99, p.107012.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901685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951</Words>
  <Application>Microsoft Office PowerPoint</Application>
  <PresentationFormat>Widescreen</PresentationFormat>
  <Paragraphs>47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</vt:lpstr>
      <vt:lpstr>Avenir Next LT Pro</vt:lpstr>
      <vt:lpstr>Courier New</vt:lpstr>
      <vt:lpstr>Posterama</vt:lpstr>
      <vt:lpstr>SplashVTI</vt:lpstr>
      <vt:lpstr>Contemporary theme in hotels and hospitality industry</vt:lpstr>
      <vt:lpstr>Introduction</vt:lpstr>
      <vt:lpstr>Literature review</vt:lpstr>
      <vt:lpstr>Application to the Hotel and Hospitality Sector</vt:lpstr>
      <vt:lpstr>Future Policy and Management Options:</vt:lpstr>
      <vt:lpstr>Conclusion: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Anton (2122259)</dc:creator>
  <cp:lastModifiedBy>Mihaela Anton (2122259)</cp:lastModifiedBy>
  <cp:revision>9</cp:revision>
  <dcterms:created xsi:type="dcterms:W3CDTF">2024-11-07T10:36:08Z</dcterms:created>
  <dcterms:modified xsi:type="dcterms:W3CDTF">2024-11-07T12:39:47Z</dcterms:modified>
</cp:coreProperties>
</file>