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910" r:id="rId2"/>
  </p:sldMasterIdLst>
  <p:notesMasterIdLst>
    <p:notesMasterId r:id="rId29"/>
  </p:notesMasterIdLst>
  <p:handoutMasterIdLst>
    <p:handoutMasterId r:id="rId30"/>
  </p:handoutMasterIdLst>
  <p:sldIdLst>
    <p:sldId id="277" r:id="rId3"/>
    <p:sldId id="278" r:id="rId4"/>
    <p:sldId id="281" r:id="rId5"/>
    <p:sldId id="279" r:id="rId6"/>
    <p:sldId id="280" r:id="rId7"/>
    <p:sldId id="282" r:id="rId8"/>
    <p:sldId id="283" r:id="rId9"/>
    <p:sldId id="284" r:id="rId10"/>
    <p:sldId id="285" r:id="rId11"/>
    <p:sldId id="286" r:id="rId12"/>
    <p:sldId id="287" r:id="rId13"/>
    <p:sldId id="288" r:id="rId14"/>
    <p:sldId id="289" r:id="rId15"/>
    <p:sldId id="291" r:id="rId16"/>
    <p:sldId id="294" r:id="rId17"/>
    <p:sldId id="295" r:id="rId18"/>
    <p:sldId id="296" r:id="rId19"/>
    <p:sldId id="298" r:id="rId20"/>
    <p:sldId id="297" r:id="rId21"/>
    <p:sldId id="299" r:id="rId22"/>
    <p:sldId id="300" r:id="rId23"/>
    <p:sldId id="302" r:id="rId24"/>
    <p:sldId id="301" r:id="rId25"/>
    <p:sldId id="293" r:id="rId26"/>
    <p:sldId id="303" r:id="rId27"/>
    <p:sldId id="304" r:id="rId2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533" autoAdjust="0"/>
    <p:restoredTop sz="94219" autoAdjust="0"/>
  </p:normalViewPr>
  <p:slideViewPr>
    <p:cSldViewPr>
      <p:cViewPr varScale="1">
        <p:scale>
          <a:sx n="59" d="100"/>
          <a:sy n="59" d="100"/>
        </p:scale>
        <p:origin x="888"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handoutMaster" Target="handoutMasters/handoutMaster1.xml"/><Relationship Id="rId8"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Leadership is of paramount importance as it serves as the guiding force that steers organizations toward success. Effective leadership provides clarity of purpose and direction, ensuring that teams are aligned and motivated to achieve common goals. A strong leader inspires and empowers individuals, fostering a culture of innovation, collaboration, and continuous improvement. By setting a compelling vision, leaders not only navigate their teams through challenges but also </a:t>
            </a:r>
            <a:r>
              <a:rPr lang="en-GB" b="0" i="0" dirty="0" err="1">
                <a:solidFill>
                  <a:srgbClr val="374151"/>
                </a:solidFill>
                <a:effectLst/>
                <a:latin typeface="Söhne"/>
              </a:rPr>
              <a:t>instill</a:t>
            </a:r>
            <a:r>
              <a:rPr lang="en-GB" b="0" i="0" dirty="0">
                <a:solidFill>
                  <a:srgbClr val="374151"/>
                </a:solidFill>
                <a:effectLst/>
                <a:latin typeface="Söhne"/>
              </a:rPr>
              <a:t> a sense of purpose that enhances employee engagement and commitment. Moreover, leadership enables adaptation to changing environments, ensuring that organizations remain resilient and agile. In essence, leadership is the cornerstone of organizational effectiveness, shaping its culture, driving performance, and ultimately determining its ability to thrive in an ever-evolving business landscape.</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12</a:t>
            </a:fld>
            <a:endParaRPr lang="en-GB" altLang="en-US"/>
          </a:p>
        </p:txBody>
      </p:sp>
    </p:spTree>
    <p:extLst>
      <p:ext uri="{BB962C8B-B14F-4D97-AF65-F5344CB8AC3E}">
        <p14:creationId xmlns:p14="http://schemas.microsoft.com/office/powerpoint/2010/main" val="3015678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22</a:t>
            </a:fld>
            <a:endParaRPr lang="en-GB" altLang="en-US"/>
          </a:p>
        </p:txBody>
      </p:sp>
    </p:spTree>
    <p:extLst>
      <p:ext uri="{BB962C8B-B14F-4D97-AF65-F5344CB8AC3E}">
        <p14:creationId xmlns:p14="http://schemas.microsoft.com/office/powerpoint/2010/main" val="8736684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24/09/2024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24/09/2024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24/09/2024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24/09/2024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24/09/2024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24/09/2024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24/09/2024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24/09/2024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24/09/2024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24/09/2024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24/09/2024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D092D-FE72-4522-9BB7-D52A972D0B24}"/>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62BD3111-DACE-47C8-B579-84FF10E261BF}"/>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49F424-21AB-4181-97A5-A7B48C508421}"/>
              </a:ext>
            </a:extLst>
          </p:cNvPr>
          <p:cNvSpPr>
            <a:spLocks noGrp="1"/>
          </p:cNvSpPr>
          <p:nvPr>
            <p:ph type="dt" sz="half" idx="10"/>
          </p:nvPr>
        </p:nvSpPr>
        <p:spPr/>
        <p:txBody>
          <a:bodyPr/>
          <a:lstStyle/>
          <a:p>
            <a:fld id="{6C1EB576-7AA4-47EC-AF8B-4F62EF473663}" type="datetimeFigureOut">
              <a:rPr lang="en-GB" smtClean="0"/>
              <a:t>24/09/2024</a:t>
            </a:fld>
            <a:endParaRPr lang="en-GB"/>
          </a:p>
        </p:txBody>
      </p:sp>
      <p:sp>
        <p:nvSpPr>
          <p:cNvPr id="5" name="Footer Placeholder 4">
            <a:extLst>
              <a:ext uri="{FF2B5EF4-FFF2-40B4-BE49-F238E27FC236}">
                <a16:creationId xmlns:a16="http://schemas.microsoft.com/office/drawing/2014/main" id="{15350757-B595-4262-88E4-0AB683702B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E83589-533A-48AB-AAE8-18EC0E0CE194}"/>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1987023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D73AB-D42F-4E02-B8B5-2569CCE7B7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4383C8-39D6-4D44-A063-C09EDD5E30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F0D164-CB8C-4E45-ACB5-2B8ACDA76FA9}"/>
              </a:ext>
            </a:extLst>
          </p:cNvPr>
          <p:cNvSpPr>
            <a:spLocks noGrp="1"/>
          </p:cNvSpPr>
          <p:nvPr>
            <p:ph type="dt" sz="half" idx="10"/>
          </p:nvPr>
        </p:nvSpPr>
        <p:spPr/>
        <p:txBody>
          <a:bodyPr/>
          <a:lstStyle/>
          <a:p>
            <a:fld id="{6C1EB576-7AA4-47EC-AF8B-4F62EF473663}" type="datetimeFigureOut">
              <a:rPr lang="en-GB" smtClean="0"/>
              <a:t>24/09/2024</a:t>
            </a:fld>
            <a:endParaRPr lang="en-GB"/>
          </a:p>
        </p:txBody>
      </p:sp>
      <p:sp>
        <p:nvSpPr>
          <p:cNvPr id="5" name="Footer Placeholder 4">
            <a:extLst>
              <a:ext uri="{FF2B5EF4-FFF2-40B4-BE49-F238E27FC236}">
                <a16:creationId xmlns:a16="http://schemas.microsoft.com/office/drawing/2014/main" id="{AFB601A0-86B1-4E23-BD0B-4D8F755E73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FA1603-9BDE-4E0C-9980-442E1C65CD2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41231687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0941E-C56A-410A-B43C-1A0315EE0607}"/>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8B667A-80DB-4D3C-9879-C426A136D2A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D3B723-D641-43E8-BE72-CFF5B4F5970F}"/>
              </a:ext>
            </a:extLst>
          </p:cNvPr>
          <p:cNvSpPr>
            <a:spLocks noGrp="1"/>
          </p:cNvSpPr>
          <p:nvPr>
            <p:ph type="dt" sz="half" idx="10"/>
          </p:nvPr>
        </p:nvSpPr>
        <p:spPr/>
        <p:txBody>
          <a:bodyPr/>
          <a:lstStyle/>
          <a:p>
            <a:fld id="{6C1EB576-7AA4-47EC-AF8B-4F62EF473663}" type="datetimeFigureOut">
              <a:rPr lang="en-GB" smtClean="0"/>
              <a:t>24/09/2024</a:t>
            </a:fld>
            <a:endParaRPr lang="en-GB"/>
          </a:p>
        </p:txBody>
      </p:sp>
      <p:sp>
        <p:nvSpPr>
          <p:cNvPr id="5" name="Footer Placeholder 4">
            <a:extLst>
              <a:ext uri="{FF2B5EF4-FFF2-40B4-BE49-F238E27FC236}">
                <a16:creationId xmlns:a16="http://schemas.microsoft.com/office/drawing/2014/main" id="{CE2B6780-8E0E-449D-B34A-54D7F9BED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085354-7F28-481C-A84D-29980BA83CCD}"/>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7353341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D12B-9951-407F-B4FE-8A4619FFEF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426A13-854E-459B-B963-4178AB018B89}"/>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DC89A2-F9CE-450A-90B5-E44F1733ECB8}"/>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FE443E-EDBE-479E-81C1-D6DF1E26A9EF}"/>
              </a:ext>
            </a:extLst>
          </p:cNvPr>
          <p:cNvSpPr>
            <a:spLocks noGrp="1"/>
          </p:cNvSpPr>
          <p:nvPr>
            <p:ph type="dt" sz="half" idx="10"/>
          </p:nvPr>
        </p:nvSpPr>
        <p:spPr/>
        <p:txBody>
          <a:bodyPr/>
          <a:lstStyle/>
          <a:p>
            <a:fld id="{6C1EB576-7AA4-47EC-AF8B-4F62EF473663}" type="datetimeFigureOut">
              <a:rPr lang="en-GB" smtClean="0"/>
              <a:t>24/09/2024</a:t>
            </a:fld>
            <a:endParaRPr lang="en-GB"/>
          </a:p>
        </p:txBody>
      </p:sp>
      <p:sp>
        <p:nvSpPr>
          <p:cNvPr id="6" name="Footer Placeholder 5">
            <a:extLst>
              <a:ext uri="{FF2B5EF4-FFF2-40B4-BE49-F238E27FC236}">
                <a16:creationId xmlns:a16="http://schemas.microsoft.com/office/drawing/2014/main" id="{FCA885AC-C44B-4725-BA69-F12C06A54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AAEF5F-060A-4969-B860-10365F3B31A7}"/>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3482231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B53C9-05A9-4BEA-B80A-E8A58A3247D7}"/>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195F33-050D-4595-B434-CC3A1B439376}"/>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1DD22232-7AAE-4B04-A78C-078CEB0B857B}"/>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D5ECA6-8E00-42A2-BF59-58E2FE9C26EF}"/>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78487B33-CAAC-4958-8690-E704161CB9AB}"/>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FC13B1-A6D2-4221-98B0-2D7C86F813A1}"/>
              </a:ext>
            </a:extLst>
          </p:cNvPr>
          <p:cNvSpPr>
            <a:spLocks noGrp="1"/>
          </p:cNvSpPr>
          <p:nvPr>
            <p:ph type="dt" sz="half" idx="10"/>
          </p:nvPr>
        </p:nvSpPr>
        <p:spPr/>
        <p:txBody>
          <a:bodyPr/>
          <a:lstStyle/>
          <a:p>
            <a:fld id="{6C1EB576-7AA4-47EC-AF8B-4F62EF473663}" type="datetimeFigureOut">
              <a:rPr lang="en-GB" smtClean="0"/>
              <a:t>24/09/2024</a:t>
            </a:fld>
            <a:endParaRPr lang="en-GB"/>
          </a:p>
        </p:txBody>
      </p:sp>
      <p:sp>
        <p:nvSpPr>
          <p:cNvPr id="8" name="Footer Placeholder 7">
            <a:extLst>
              <a:ext uri="{FF2B5EF4-FFF2-40B4-BE49-F238E27FC236}">
                <a16:creationId xmlns:a16="http://schemas.microsoft.com/office/drawing/2014/main" id="{889723C9-3BA7-46CB-AC70-FBCEF9B8F4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DFD232-6F27-4753-A6AB-26B5E4D6E6CE}"/>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7478198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4016A-48FC-4D2E-89B0-E738E8B31B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2D6823-C92F-4A24-B0DE-141C6DD11894}"/>
              </a:ext>
            </a:extLst>
          </p:cNvPr>
          <p:cNvSpPr>
            <a:spLocks noGrp="1"/>
          </p:cNvSpPr>
          <p:nvPr>
            <p:ph type="dt" sz="half" idx="10"/>
          </p:nvPr>
        </p:nvSpPr>
        <p:spPr/>
        <p:txBody>
          <a:bodyPr/>
          <a:lstStyle/>
          <a:p>
            <a:fld id="{6C1EB576-7AA4-47EC-AF8B-4F62EF473663}" type="datetimeFigureOut">
              <a:rPr lang="en-GB" smtClean="0"/>
              <a:t>24/09/2024</a:t>
            </a:fld>
            <a:endParaRPr lang="en-GB"/>
          </a:p>
        </p:txBody>
      </p:sp>
      <p:sp>
        <p:nvSpPr>
          <p:cNvPr id="4" name="Footer Placeholder 3">
            <a:extLst>
              <a:ext uri="{FF2B5EF4-FFF2-40B4-BE49-F238E27FC236}">
                <a16:creationId xmlns:a16="http://schemas.microsoft.com/office/drawing/2014/main" id="{A958DA77-6734-4EBD-A818-DF4812FEF7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A4D706-3112-410B-91EC-C844A4CD7135}"/>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8367075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BDFAEB-C952-4569-89EB-4B3AECCF4928}"/>
              </a:ext>
            </a:extLst>
          </p:cNvPr>
          <p:cNvSpPr>
            <a:spLocks noGrp="1"/>
          </p:cNvSpPr>
          <p:nvPr>
            <p:ph type="dt" sz="half" idx="10"/>
          </p:nvPr>
        </p:nvSpPr>
        <p:spPr/>
        <p:txBody>
          <a:bodyPr/>
          <a:lstStyle/>
          <a:p>
            <a:fld id="{6C1EB576-7AA4-47EC-AF8B-4F62EF473663}" type="datetimeFigureOut">
              <a:rPr lang="en-GB" smtClean="0"/>
              <a:t>24/09/2024</a:t>
            </a:fld>
            <a:endParaRPr lang="en-GB"/>
          </a:p>
        </p:txBody>
      </p:sp>
      <p:sp>
        <p:nvSpPr>
          <p:cNvPr id="3" name="Footer Placeholder 2">
            <a:extLst>
              <a:ext uri="{FF2B5EF4-FFF2-40B4-BE49-F238E27FC236}">
                <a16:creationId xmlns:a16="http://schemas.microsoft.com/office/drawing/2014/main" id="{2FFFEE5D-037A-4CDB-BE8D-6F2E83B969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F79F8B-9EB4-4593-B783-9C53EA16E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4391718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71062-E3CC-42ED-B496-3E07BB35A3FF}"/>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EFB990-5E94-47DF-9014-80A8F04F8BBF}"/>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B19BE6-6724-48B1-92F3-7337632550E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8C859D1-5C7C-41F9-9F02-332177446808}"/>
              </a:ext>
            </a:extLst>
          </p:cNvPr>
          <p:cNvSpPr>
            <a:spLocks noGrp="1"/>
          </p:cNvSpPr>
          <p:nvPr>
            <p:ph type="dt" sz="half" idx="10"/>
          </p:nvPr>
        </p:nvSpPr>
        <p:spPr/>
        <p:txBody>
          <a:bodyPr/>
          <a:lstStyle/>
          <a:p>
            <a:fld id="{6C1EB576-7AA4-47EC-AF8B-4F62EF473663}" type="datetimeFigureOut">
              <a:rPr lang="en-GB" smtClean="0"/>
              <a:t>24/09/2024</a:t>
            </a:fld>
            <a:endParaRPr lang="en-GB"/>
          </a:p>
        </p:txBody>
      </p:sp>
      <p:sp>
        <p:nvSpPr>
          <p:cNvPr id="6" name="Footer Placeholder 5">
            <a:extLst>
              <a:ext uri="{FF2B5EF4-FFF2-40B4-BE49-F238E27FC236}">
                <a16:creationId xmlns:a16="http://schemas.microsoft.com/office/drawing/2014/main" id="{586F95A5-9808-418F-A9BC-52B7B6F798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488DDC-5EC5-4C47-9438-3072607149D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6567210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83A3-67A0-4FC9-A364-67F0517E5A91}"/>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DF0F7D-6597-4364-AD87-8520DFC70B2D}"/>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114C43CB-32C9-4746-8AE5-3229234A9B3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AEF82EB-9E13-4D20-8F16-E54C7D9E0392}"/>
              </a:ext>
            </a:extLst>
          </p:cNvPr>
          <p:cNvSpPr>
            <a:spLocks noGrp="1"/>
          </p:cNvSpPr>
          <p:nvPr>
            <p:ph type="dt" sz="half" idx="10"/>
          </p:nvPr>
        </p:nvSpPr>
        <p:spPr/>
        <p:txBody>
          <a:bodyPr/>
          <a:lstStyle/>
          <a:p>
            <a:fld id="{6C1EB576-7AA4-47EC-AF8B-4F62EF473663}" type="datetimeFigureOut">
              <a:rPr lang="en-GB" smtClean="0"/>
              <a:t>24/09/2024</a:t>
            </a:fld>
            <a:endParaRPr lang="en-GB"/>
          </a:p>
        </p:txBody>
      </p:sp>
      <p:sp>
        <p:nvSpPr>
          <p:cNvPr id="6" name="Footer Placeholder 5">
            <a:extLst>
              <a:ext uri="{FF2B5EF4-FFF2-40B4-BE49-F238E27FC236}">
                <a16:creationId xmlns:a16="http://schemas.microsoft.com/office/drawing/2014/main" id="{B99B96DB-9961-4BA6-A98E-FA7961AD0F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E9AACF-4BB2-4C3E-8284-2060B9F82F1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0359855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54FF9-0F7A-4127-96C4-A0C26310E9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3E32D6-D8BF-4BE8-875D-C725694A74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38ADDF-C385-4685-8334-3C74F8865E9A}"/>
              </a:ext>
            </a:extLst>
          </p:cNvPr>
          <p:cNvSpPr>
            <a:spLocks noGrp="1"/>
          </p:cNvSpPr>
          <p:nvPr>
            <p:ph type="dt" sz="half" idx="10"/>
          </p:nvPr>
        </p:nvSpPr>
        <p:spPr/>
        <p:txBody>
          <a:bodyPr/>
          <a:lstStyle/>
          <a:p>
            <a:fld id="{6C1EB576-7AA4-47EC-AF8B-4F62EF473663}" type="datetimeFigureOut">
              <a:rPr lang="en-GB" smtClean="0"/>
              <a:t>24/09/2024</a:t>
            </a:fld>
            <a:endParaRPr lang="en-GB"/>
          </a:p>
        </p:txBody>
      </p:sp>
      <p:sp>
        <p:nvSpPr>
          <p:cNvPr id="5" name="Footer Placeholder 4">
            <a:extLst>
              <a:ext uri="{FF2B5EF4-FFF2-40B4-BE49-F238E27FC236}">
                <a16:creationId xmlns:a16="http://schemas.microsoft.com/office/drawing/2014/main" id="{927C99BA-7D98-4990-BFA6-19F677F014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BA480A-DF86-4A5A-A908-2D0D478CFFA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6514107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34C3A8-363F-4FF1-BB70-C7C49FB8247F}"/>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0A7BFF-58AC-419C-8F04-D7BB25843D95}"/>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C2EAE4-BF0E-47B6-939A-7D8BA085BA88}"/>
              </a:ext>
            </a:extLst>
          </p:cNvPr>
          <p:cNvSpPr>
            <a:spLocks noGrp="1"/>
          </p:cNvSpPr>
          <p:nvPr>
            <p:ph type="dt" sz="half" idx="10"/>
          </p:nvPr>
        </p:nvSpPr>
        <p:spPr/>
        <p:txBody>
          <a:bodyPr/>
          <a:lstStyle/>
          <a:p>
            <a:fld id="{6C1EB576-7AA4-47EC-AF8B-4F62EF473663}" type="datetimeFigureOut">
              <a:rPr lang="en-GB" smtClean="0"/>
              <a:t>24/09/2024</a:t>
            </a:fld>
            <a:endParaRPr lang="en-GB"/>
          </a:p>
        </p:txBody>
      </p:sp>
      <p:sp>
        <p:nvSpPr>
          <p:cNvPr id="5" name="Footer Placeholder 4">
            <a:extLst>
              <a:ext uri="{FF2B5EF4-FFF2-40B4-BE49-F238E27FC236}">
                <a16:creationId xmlns:a16="http://schemas.microsoft.com/office/drawing/2014/main" id="{AA30BB70-8C0B-4510-8619-52F06D187A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9FB91-5E03-49BE-950E-4EB0C8B52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562993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24/09/2024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C2E0CE-4010-4D19-A805-059E3FE39F1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A3EE43-27F0-41CE-86A9-8C765F615078}"/>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6DD289-C8EB-4A35-97F1-65D86595F3F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6C1EB576-7AA4-47EC-AF8B-4F62EF473663}" type="datetimeFigureOut">
              <a:rPr lang="en-GB" smtClean="0"/>
              <a:t>24/09/2024</a:t>
            </a:fld>
            <a:endParaRPr lang="en-GB"/>
          </a:p>
        </p:txBody>
      </p:sp>
      <p:sp>
        <p:nvSpPr>
          <p:cNvPr id="5" name="Footer Placeholder 4">
            <a:extLst>
              <a:ext uri="{FF2B5EF4-FFF2-40B4-BE49-F238E27FC236}">
                <a16:creationId xmlns:a16="http://schemas.microsoft.com/office/drawing/2014/main" id="{28F696F1-2AD4-4DD5-8D78-CBE9A93A63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94CDD2-509B-4211-AAA7-D4F00A052B8C}"/>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449F772-B7C6-4C16-8340-307070D6813B}" type="slidenum">
              <a:rPr lang="en-GB" smtClean="0"/>
              <a:t>‹#›</a:t>
            </a:fld>
            <a:endParaRPr lang="en-GB"/>
          </a:p>
        </p:txBody>
      </p:sp>
    </p:spTree>
    <p:extLst>
      <p:ext uri="{BB962C8B-B14F-4D97-AF65-F5344CB8AC3E}">
        <p14:creationId xmlns:p14="http://schemas.microsoft.com/office/powerpoint/2010/main" val="1072252109"/>
      </p:ext>
    </p:extLst>
  </p:cSld>
  <p:clrMap bg1="lt1" tx1="dk1" bg2="lt2" tx2="dk2" accent1="accent1" accent2="accent2" accent3="accent3" accent4="accent4" accent5="accent5" accent6="accent6" hlink="hlink" folHlink="folHlink"/>
  <p:sldLayoutIdLst>
    <p:sldLayoutId id="2147483911" r:id="rId1"/>
    <p:sldLayoutId id="2147483912" r:id="rId2"/>
    <p:sldLayoutId id="2147483913" r:id="rId3"/>
    <p:sldLayoutId id="2147483914" r:id="rId4"/>
    <p:sldLayoutId id="2147483915" r:id="rId5"/>
    <p:sldLayoutId id="2147483916" r:id="rId6"/>
    <p:sldLayoutId id="2147483917" r:id="rId7"/>
    <p:sldLayoutId id="2147483918" r:id="rId8"/>
    <p:sldLayoutId id="2147483919" r:id="rId9"/>
    <p:sldLayoutId id="2147483920" r:id="rId10"/>
    <p:sldLayoutId id="214748392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UGsgu0s0LDE?feature=oembed" TargetMode="External"/><Relationship Id="rId4" Type="http://schemas.openxmlformats.org/officeDocument/2006/relationships/image" Target="../media/image7.jpeg"/></Relationships>
</file>

<file path=ppt/slides/_rels/slide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UGsgu0s0LDE?feature=oembed"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9.png"/><Relationship Id="rId4" Type="http://schemas.openxmlformats.org/officeDocument/2006/relationships/image" Target="../media/image8.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0.png"/><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a:t>LCBB4014</a:t>
            </a:r>
            <a:br>
              <a:rPr lang="en-GB" altLang="en-US" b="1" dirty="0"/>
            </a:br>
            <a:br>
              <a:rPr lang="en-GB" altLang="en-US" b="1" dirty="0"/>
            </a:br>
            <a:r>
              <a:rPr lang="en-GB" altLang="en-US" b="1" dirty="0">
                <a:highlight>
                  <a:srgbClr val="FFFF00"/>
                </a:highlight>
              </a:rPr>
              <a:t>Leadership </a:t>
            </a:r>
            <a:r>
              <a:rPr lang="en-GB" altLang="en-US" b="1">
                <a:highlight>
                  <a:srgbClr val="FFFF00"/>
                </a:highlight>
              </a:rPr>
              <a:t>in Business</a:t>
            </a:r>
            <a:br>
              <a:rPr lang="en-GB" altLang="en-US" sz="3600" b="1" dirty="0"/>
            </a:br>
            <a:br>
              <a:rPr lang="en-GB" altLang="en-US" sz="3600" b="1" dirty="0"/>
            </a:br>
            <a:r>
              <a:rPr lang="en-GB" altLang="en-US" sz="2400" b="1"/>
              <a:t>Week 4 </a:t>
            </a:r>
            <a:r>
              <a:rPr lang="en-GB" altLang="en-US" sz="2400" b="1" dirty="0"/>
              <a:t>– Session 1</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r>
              <a:rPr lang="en-US" sz="2400" dirty="0"/>
              <a:t>Introduction to leadership and leaders</a:t>
            </a:r>
          </a:p>
          <a:p>
            <a:pPr lvl="1">
              <a:buFont typeface="Wingdings" pitchFamily="2" charset="2"/>
              <a:buChar char="Ø"/>
            </a:pPr>
            <a:r>
              <a:rPr lang="en-US" sz="2000" dirty="0"/>
              <a:t>Defining leadership </a:t>
            </a:r>
          </a:p>
          <a:p>
            <a:pPr lvl="1">
              <a:buFont typeface="Wingdings" pitchFamily="2" charset="2"/>
              <a:buChar char="Ø"/>
            </a:pPr>
            <a:r>
              <a:rPr lang="en-US" sz="2000" dirty="0"/>
              <a:t>Characteristics of leadership</a:t>
            </a:r>
          </a:p>
          <a:p>
            <a:r>
              <a:rPr lang="en-US" sz="2400" dirty="0"/>
              <a:t>Importance of leadership in business</a:t>
            </a:r>
          </a:p>
          <a:p>
            <a:r>
              <a:rPr lang="en-US" sz="2400" dirty="0"/>
              <a:t>Defining leaders</a:t>
            </a:r>
          </a:p>
          <a:p>
            <a:pPr lvl="1">
              <a:buFont typeface="Wingdings" pitchFamily="2" charset="2"/>
              <a:buChar char="Ø"/>
            </a:pPr>
            <a:r>
              <a:rPr lang="en-US" sz="2000" dirty="0"/>
              <a:t>Traits and skills of leaders</a:t>
            </a:r>
          </a:p>
          <a:p>
            <a:pPr lvl="1">
              <a:buFont typeface="Wingdings" pitchFamily="2" charset="2"/>
              <a:buChar char="Ø"/>
            </a:pPr>
            <a:r>
              <a:rPr lang="en-US" sz="2000" dirty="0"/>
              <a:t>Types of leaders</a:t>
            </a:r>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24/09/2024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Difference Between Leadership and Management">
            <a:extLst>
              <a:ext uri="{FF2B5EF4-FFF2-40B4-BE49-F238E27FC236}">
                <a16:creationId xmlns:a16="http://schemas.microsoft.com/office/drawing/2014/main" id="{21296BD5-4132-7222-2B40-EC81BE8533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284" r="19418" b="1"/>
          <a:stretch/>
        </p:blipFill>
        <p:spPr bwMode="auto">
          <a:xfrm>
            <a:off x="3996754" y="0"/>
            <a:ext cx="5111750" cy="5661248"/>
          </a:xfrm>
          <a:prstGeom prst="rect">
            <a:avLst/>
          </a:prstGeom>
          <a:solidFill>
            <a:srgbClr val="FFFFFF"/>
          </a:solidFill>
        </p:spPr>
      </p:pic>
      <p:sp>
        <p:nvSpPr>
          <p:cNvPr id="3" name="Content Placeholder 2">
            <a:extLst>
              <a:ext uri="{FF2B5EF4-FFF2-40B4-BE49-F238E27FC236}">
                <a16:creationId xmlns:a16="http://schemas.microsoft.com/office/drawing/2014/main" id="{B2FFDDE3-EA92-BCEA-151F-A733D03EBED7}"/>
              </a:ext>
            </a:extLst>
          </p:cNvPr>
          <p:cNvSpPr>
            <a:spLocks noGrp="1"/>
          </p:cNvSpPr>
          <p:nvPr>
            <p:ph type="body" sz="half" idx="2"/>
          </p:nvPr>
        </p:nvSpPr>
        <p:spPr>
          <a:xfrm>
            <a:off x="-37330" y="908720"/>
            <a:ext cx="4105274" cy="4556271"/>
          </a:xfrm>
        </p:spPr>
        <p:txBody>
          <a:bodyPr wrap="square" anchor="t">
            <a:normAutofit/>
          </a:bodyPr>
          <a:lstStyle/>
          <a:p>
            <a:pPr marL="0" indent="0" algn="ctr">
              <a:buNone/>
            </a:pPr>
            <a:r>
              <a:rPr lang="en-GB" sz="2400" b="0" i="0" dirty="0">
                <a:effectLst/>
              </a:rPr>
              <a:t>Leadership and management are crucial for the success and growth of an organization. </a:t>
            </a:r>
          </a:p>
          <a:p>
            <a:pPr marL="0" indent="0" algn="ctr">
              <a:buNone/>
            </a:pPr>
            <a:r>
              <a:rPr lang="en-GB" sz="2400" b="0" i="0" dirty="0">
                <a:effectLst/>
              </a:rPr>
              <a:t>Both leaders and managers play distinct yet interconnected roles that contribute to the overall functioning and achievement of business goals and objectives.</a:t>
            </a:r>
            <a:endParaRPr lang="en-US" sz="2400" dirty="0"/>
          </a:p>
        </p:txBody>
      </p:sp>
      <p:sp>
        <p:nvSpPr>
          <p:cNvPr id="4" name="Date Placeholder 3">
            <a:extLst>
              <a:ext uri="{FF2B5EF4-FFF2-40B4-BE49-F238E27FC236}">
                <a16:creationId xmlns:a16="http://schemas.microsoft.com/office/drawing/2014/main" id="{42FC4E78-F127-4B28-63D9-66D549ABB3E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24/09/2024</a:t>
            </a:fld>
            <a:endParaRPr lang="en-GB" altLang="en-US" sz="900"/>
          </a:p>
        </p:txBody>
      </p:sp>
      <p:sp>
        <p:nvSpPr>
          <p:cNvPr id="5" name="Slide Number Placeholder 4">
            <a:extLst>
              <a:ext uri="{FF2B5EF4-FFF2-40B4-BE49-F238E27FC236}">
                <a16:creationId xmlns:a16="http://schemas.microsoft.com/office/drawing/2014/main" id="{D08F924B-5C72-1665-421C-B6E6C3060CD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33072486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Defining leadership</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p:txBody>
          <a:bodyPr/>
          <a:lstStyle/>
          <a:p>
            <a:r>
              <a:rPr lang="en-US" sz="2400" dirty="0"/>
              <a:t>Leadership is defined as having the ability to influence the performance of individuals and groups and inspiring them to achieve higher levels of performance (Needle and Burns, 2019).</a:t>
            </a:r>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24/09/2024</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58572-7E5A-4E33-8D44-3C7924C31475}"/>
              </a:ext>
            </a:extLst>
          </p:cNvPr>
          <p:cNvSpPr>
            <a:spLocks noGrp="1"/>
          </p:cNvSpPr>
          <p:nvPr>
            <p:ph type="title"/>
          </p:nvPr>
        </p:nvSpPr>
        <p:spPr/>
        <p:txBody>
          <a:bodyPr/>
          <a:lstStyle/>
          <a:p>
            <a:r>
              <a:rPr lang="en-US" sz="3600" b="1" dirty="0"/>
              <a:t>Characteristics of leadership </a:t>
            </a:r>
            <a:r>
              <a:rPr lang="en-US" sz="2000" dirty="0"/>
              <a:t>(1 of 7)</a:t>
            </a:r>
            <a:endParaRPr lang="en-US" sz="3600" dirty="0"/>
          </a:p>
        </p:txBody>
      </p:sp>
      <p:sp>
        <p:nvSpPr>
          <p:cNvPr id="4" name="Date Placeholder 3">
            <a:extLst>
              <a:ext uri="{FF2B5EF4-FFF2-40B4-BE49-F238E27FC236}">
                <a16:creationId xmlns:a16="http://schemas.microsoft.com/office/drawing/2014/main" id="{660514EE-DEB2-6E0B-1187-85667A84FD44}"/>
              </a:ext>
            </a:extLst>
          </p:cNvPr>
          <p:cNvSpPr>
            <a:spLocks noGrp="1"/>
          </p:cNvSpPr>
          <p:nvPr>
            <p:ph type="dt" sz="half" idx="10"/>
          </p:nvPr>
        </p:nvSpPr>
        <p:spPr/>
        <p:txBody>
          <a:bodyPr/>
          <a:lstStyle/>
          <a:p>
            <a:pPr>
              <a:defRPr/>
            </a:pPr>
            <a:fld id="{130ADD5E-52E0-0D44-B721-F95AB1FBEECE}" type="datetime1">
              <a:rPr lang="en-GB" altLang="en-US" smtClean="0"/>
              <a:pPr>
                <a:defRPr/>
              </a:pPr>
              <a:t>24/09/2024</a:t>
            </a:fld>
            <a:endParaRPr lang="en-GB" altLang="en-US"/>
          </a:p>
        </p:txBody>
      </p:sp>
      <p:sp>
        <p:nvSpPr>
          <p:cNvPr id="5" name="Slide Number Placeholder 4">
            <a:extLst>
              <a:ext uri="{FF2B5EF4-FFF2-40B4-BE49-F238E27FC236}">
                <a16:creationId xmlns:a16="http://schemas.microsoft.com/office/drawing/2014/main" id="{C93813BD-1AED-2787-FD4A-A466FEE49EF6}"/>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
        <p:nvSpPr>
          <p:cNvPr id="10" name="Content Placeholder 9">
            <a:extLst>
              <a:ext uri="{FF2B5EF4-FFF2-40B4-BE49-F238E27FC236}">
                <a16:creationId xmlns:a16="http://schemas.microsoft.com/office/drawing/2014/main" id="{DD379696-8F97-E798-4CF0-DBD2243914CE}"/>
              </a:ext>
            </a:extLst>
          </p:cNvPr>
          <p:cNvSpPr>
            <a:spLocks noGrp="1"/>
          </p:cNvSpPr>
          <p:nvPr>
            <p:ph idx="1"/>
          </p:nvPr>
        </p:nvSpPr>
        <p:spPr/>
        <p:txBody>
          <a:bodyPr/>
          <a:lstStyle/>
          <a:p>
            <a:pPr marL="0" indent="0" rtl="0" eaLnBrk="1" fontAlgn="t" latinLnBrk="0" hangingPunct="1">
              <a:spcBef>
                <a:spcPts val="0"/>
              </a:spcBef>
              <a:spcAft>
                <a:spcPts val="0"/>
              </a:spcAft>
              <a:buNone/>
            </a:pPr>
            <a:r>
              <a:rPr lang="en-US" sz="2400" i="0" u="none" strike="noStrike" kern="1200" dirty="0">
                <a:solidFill>
                  <a:srgbClr val="000000"/>
                </a:solidFill>
                <a:effectLst/>
              </a:rPr>
              <a:t>According to Needle and Burns (2019), leadership has many distinctive characteristics, and the following are the most important:</a:t>
            </a:r>
            <a:endParaRPr lang="en-GB" sz="2400" i="0" u="none" strike="noStrike" dirty="0">
              <a:effectLst/>
            </a:endParaRPr>
          </a:p>
          <a:p>
            <a:pPr marL="0" rtl="0" eaLnBrk="1" fontAlgn="t" latinLnBrk="0" hangingPunct="1">
              <a:spcBef>
                <a:spcPts val="0"/>
              </a:spcBef>
              <a:spcAft>
                <a:spcPts val="0"/>
              </a:spcAft>
            </a:pPr>
            <a:r>
              <a:rPr lang="en-US" sz="2000" b="0" i="0" u="none" strike="noStrike" kern="1200" dirty="0">
                <a:solidFill>
                  <a:srgbClr val="000000"/>
                </a:solidFill>
                <a:effectLst/>
              </a:rPr>
              <a:t>Focus on the future and long-term strategies of the company</a:t>
            </a:r>
            <a:endParaRPr lang="en-GB" sz="2000" b="0" i="0" u="none" strike="noStrike" dirty="0">
              <a:effectLst/>
            </a:endParaRPr>
          </a:p>
          <a:p>
            <a:pPr marL="0" rtl="0" eaLnBrk="1" fontAlgn="t" latinLnBrk="0" hangingPunct="1">
              <a:spcBef>
                <a:spcPts val="0"/>
              </a:spcBef>
              <a:spcAft>
                <a:spcPts val="0"/>
              </a:spcAft>
            </a:pPr>
            <a:r>
              <a:rPr lang="en-US" sz="2000" b="0" i="0" u="none" strike="noStrike" kern="1200" dirty="0">
                <a:solidFill>
                  <a:srgbClr val="000000"/>
                </a:solidFill>
                <a:effectLst/>
              </a:rPr>
              <a:t>Concerned with influencing the performance of people within an organization</a:t>
            </a:r>
            <a:endParaRPr lang="en-GB" sz="2000" dirty="0"/>
          </a:p>
          <a:p>
            <a:pPr marL="0" rtl="0" eaLnBrk="1" fontAlgn="t" latinLnBrk="0" hangingPunct="1">
              <a:spcBef>
                <a:spcPts val="0"/>
              </a:spcBef>
              <a:spcAft>
                <a:spcPts val="0"/>
              </a:spcAft>
            </a:pPr>
            <a:r>
              <a:rPr lang="en-US" sz="2000" b="0" i="0" u="none" strike="noStrike" kern="1200" dirty="0">
                <a:solidFill>
                  <a:srgbClr val="000000"/>
                </a:solidFill>
                <a:effectLst/>
              </a:rPr>
              <a:t>Inspires individuals towards a more effective and efficient level of performance</a:t>
            </a:r>
            <a:endParaRPr lang="en-GB" sz="2000" b="0" i="0" u="none" strike="noStrike" dirty="0">
              <a:effectLst/>
            </a:endParaRPr>
          </a:p>
          <a:p>
            <a:pPr marL="0" rtl="0" eaLnBrk="1" fontAlgn="t" latinLnBrk="0" hangingPunct="1">
              <a:spcBef>
                <a:spcPts val="0"/>
              </a:spcBef>
              <a:spcAft>
                <a:spcPts val="0"/>
              </a:spcAft>
            </a:pPr>
            <a:r>
              <a:rPr lang="en-US" sz="2000" b="0" i="0" u="none" strike="noStrike" kern="1200" dirty="0">
                <a:solidFill>
                  <a:srgbClr val="000000"/>
                </a:solidFill>
                <a:effectLst/>
              </a:rPr>
              <a:t>Motivates and empowers employees</a:t>
            </a:r>
            <a:endParaRPr lang="en-GB" sz="2000" b="0" i="0" u="none" strike="noStrike" dirty="0">
              <a:effectLst/>
            </a:endParaRPr>
          </a:p>
          <a:p>
            <a:pPr marL="0" rtl="0" eaLnBrk="1" fontAlgn="t" latinLnBrk="0" hangingPunct="1">
              <a:spcBef>
                <a:spcPts val="0"/>
              </a:spcBef>
              <a:spcAft>
                <a:spcPts val="0"/>
              </a:spcAft>
            </a:pPr>
            <a:r>
              <a:rPr lang="en-US" sz="2000" b="0" i="0" u="none" strike="noStrike" kern="1200" dirty="0">
                <a:solidFill>
                  <a:srgbClr val="000000"/>
                </a:solidFill>
                <a:effectLst/>
              </a:rPr>
              <a:t>Focus on the vision and innovation of the organization</a:t>
            </a:r>
            <a:endParaRPr lang="en-GB" sz="2000" b="0" i="0" u="none" strike="noStrike" dirty="0">
              <a:effectLst/>
            </a:endParaRPr>
          </a:p>
          <a:p>
            <a:pPr marL="0" rtl="0" eaLnBrk="1" fontAlgn="t" latinLnBrk="0" hangingPunct="1">
              <a:spcBef>
                <a:spcPts val="0"/>
              </a:spcBef>
              <a:spcAft>
                <a:spcPts val="0"/>
              </a:spcAft>
            </a:pPr>
            <a:r>
              <a:rPr lang="en-US" sz="2000" b="0" i="0" u="none" strike="noStrike" kern="1200" dirty="0">
                <a:solidFill>
                  <a:srgbClr val="000000"/>
                </a:solidFill>
                <a:effectLst/>
              </a:rPr>
              <a:t>Continuously adapting the organization operations to any changes</a:t>
            </a:r>
            <a:endParaRPr lang="en-GB" sz="2000" b="0" i="0" u="none" strike="noStrike" dirty="0">
              <a:effectLst/>
            </a:endParaRPr>
          </a:p>
          <a:p>
            <a:endParaRPr lang="en-US" dirty="0"/>
          </a:p>
        </p:txBody>
      </p:sp>
    </p:spTree>
    <p:extLst>
      <p:ext uri="{BB962C8B-B14F-4D97-AF65-F5344CB8AC3E}">
        <p14:creationId xmlns:p14="http://schemas.microsoft.com/office/powerpoint/2010/main" val="2380131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75B59-34B2-19EC-1BF7-78C24B30BBFA}"/>
              </a:ext>
            </a:extLst>
          </p:cNvPr>
          <p:cNvSpPr>
            <a:spLocks noGrp="1"/>
          </p:cNvSpPr>
          <p:nvPr>
            <p:ph type="title"/>
          </p:nvPr>
        </p:nvSpPr>
        <p:spPr/>
        <p:txBody>
          <a:bodyPr/>
          <a:lstStyle/>
          <a:p>
            <a:r>
              <a:rPr lang="en-GB" sz="3600" b="1" i="0" dirty="0">
                <a:effectLst/>
                <a:latin typeface="Söhne"/>
              </a:rPr>
              <a:t>Focus on the Future and Long-Term Strategies of the Company </a:t>
            </a:r>
            <a:r>
              <a:rPr lang="en-US" sz="2000" dirty="0"/>
              <a:t>(2 of 7)</a:t>
            </a:r>
            <a:endParaRPr lang="en-US" sz="3600" dirty="0"/>
          </a:p>
        </p:txBody>
      </p:sp>
      <p:sp>
        <p:nvSpPr>
          <p:cNvPr id="3" name="Content Placeholder 2">
            <a:extLst>
              <a:ext uri="{FF2B5EF4-FFF2-40B4-BE49-F238E27FC236}">
                <a16:creationId xmlns:a16="http://schemas.microsoft.com/office/drawing/2014/main" id="{DAFABBF1-DF30-E2BC-C808-F17CA0716BB6}"/>
              </a:ext>
            </a:extLst>
          </p:cNvPr>
          <p:cNvSpPr>
            <a:spLocks noGrp="1"/>
          </p:cNvSpPr>
          <p:nvPr>
            <p:ph idx="1"/>
          </p:nvPr>
        </p:nvSpPr>
        <p:spPr/>
        <p:txBody>
          <a:bodyPr/>
          <a:lstStyle/>
          <a:p>
            <a:r>
              <a:rPr lang="en-GB" sz="2400" b="0" i="0" dirty="0">
                <a:effectLst/>
              </a:rPr>
              <a:t>Leadership play a critical role in defining the future direction of the company. It sets a clear vision that outlines where the company aims to be in the long term. This includes having a clear strategic planning, decision-making, and resource allocation. </a:t>
            </a:r>
            <a:endParaRPr lang="en-GB" sz="2400" dirty="0"/>
          </a:p>
          <a:p>
            <a:r>
              <a:rPr lang="en-GB" sz="2400" b="0" i="0" dirty="0">
                <a:effectLst/>
              </a:rPr>
              <a:t>Leaders consider industry trends, market shifts, and emerging opportunities to formulate strategies that position the company for sustainable growth and success. </a:t>
            </a:r>
            <a:endParaRPr lang="en-US" sz="2400" dirty="0"/>
          </a:p>
        </p:txBody>
      </p:sp>
      <p:sp>
        <p:nvSpPr>
          <p:cNvPr id="4" name="Date Placeholder 3">
            <a:extLst>
              <a:ext uri="{FF2B5EF4-FFF2-40B4-BE49-F238E27FC236}">
                <a16:creationId xmlns:a16="http://schemas.microsoft.com/office/drawing/2014/main" id="{A01E42BA-9101-571F-41D3-5F8435C34462}"/>
              </a:ext>
            </a:extLst>
          </p:cNvPr>
          <p:cNvSpPr>
            <a:spLocks noGrp="1"/>
          </p:cNvSpPr>
          <p:nvPr>
            <p:ph type="dt" sz="half" idx="10"/>
          </p:nvPr>
        </p:nvSpPr>
        <p:spPr/>
        <p:txBody>
          <a:bodyPr/>
          <a:lstStyle/>
          <a:p>
            <a:pPr>
              <a:defRPr/>
            </a:pPr>
            <a:fld id="{130ADD5E-52E0-0D44-B721-F95AB1FBEECE}" type="datetime1">
              <a:rPr lang="en-GB" altLang="en-US" smtClean="0"/>
              <a:pPr>
                <a:defRPr/>
              </a:pPr>
              <a:t>24/09/2024</a:t>
            </a:fld>
            <a:endParaRPr lang="en-GB" altLang="en-US"/>
          </a:p>
        </p:txBody>
      </p:sp>
      <p:sp>
        <p:nvSpPr>
          <p:cNvPr id="5" name="Slide Number Placeholder 4">
            <a:extLst>
              <a:ext uri="{FF2B5EF4-FFF2-40B4-BE49-F238E27FC236}">
                <a16:creationId xmlns:a16="http://schemas.microsoft.com/office/drawing/2014/main" id="{0597951B-E900-EFA2-528D-6E028DAB1871}"/>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40047712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C1D11-88B9-C196-1C4A-83FFADCF1089}"/>
              </a:ext>
            </a:extLst>
          </p:cNvPr>
          <p:cNvSpPr>
            <a:spLocks noGrp="1"/>
          </p:cNvSpPr>
          <p:nvPr>
            <p:ph type="title"/>
          </p:nvPr>
        </p:nvSpPr>
        <p:spPr/>
        <p:txBody>
          <a:bodyPr/>
          <a:lstStyle/>
          <a:p>
            <a:r>
              <a:rPr lang="en-GB" sz="3600" b="1" i="0" dirty="0">
                <a:effectLst/>
                <a:latin typeface="Söhne"/>
              </a:rPr>
              <a:t>Influencing the Performance of People within an Organization </a:t>
            </a:r>
            <a:r>
              <a:rPr lang="en-US" sz="2000" dirty="0"/>
              <a:t>(3 of 7)</a:t>
            </a:r>
            <a:endParaRPr lang="en-US" sz="3600" dirty="0"/>
          </a:p>
        </p:txBody>
      </p:sp>
      <p:sp>
        <p:nvSpPr>
          <p:cNvPr id="3" name="Content Placeholder 2">
            <a:extLst>
              <a:ext uri="{FF2B5EF4-FFF2-40B4-BE49-F238E27FC236}">
                <a16:creationId xmlns:a16="http://schemas.microsoft.com/office/drawing/2014/main" id="{AAAD24CF-3EC4-B6A0-6859-53F2BA81898D}"/>
              </a:ext>
            </a:extLst>
          </p:cNvPr>
          <p:cNvSpPr>
            <a:spLocks noGrp="1"/>
          </p:cNvSpPr>
          <p:nvPr>
            <p:ph idx="1"/>
          </p:nvPr>
        </p:nvSpPr>
        <p:spPr/>
        <p:txBody>
          <a:bodyPr/>
          <a:lstStyle/>
          <a:p>
            <a:r>
              <a:rPr lang="en-GB" sz="2400" b="0" i="0" dirty="0">
                <a:effectLst/>
              </a:rPr>
              <a:t>Leadership have a significant impact on the performance of individuals and teams within the organization. An effective leadership creates an environment that promotes team-work, encourages for learning, and embraces growth. </a:t>
            </a:r>
          </a:p>
          <a:p>
            <a:r>
              <a:rPr lang="en-GB" sz="2400" b="0" i="0" dirty="0">
                <a:effectLst/>
              </a:rPr>
              <a:t>Through effective communication, coaching, and mentoring, leaders inspire employees to strive for excellence. </a:t>
            </a:r>
            <a:endParaRPr lang="en-US" sz="2400" dirty="0"/>
          </a:p>
        </p:txBody>
      </p:sp>
      <p:sp>
        <p:nvSpPr>
          <p:cNvPr id="4" name="Date Placeholder 3">
            <a:extLst>
              <a:ext uri="{FF2B5EF4-FFF2-40B4-BE49-F238E27FC236}">
                <a16:creationId xmlns:a16="http://schemas.microsoft.com/office/drawing/2014/main" id="{4704230E-A7A6-36BD-9A17-C0567985A797}"/>
              </a:ext>
            </a:extLst>
          </p:cNvPr>
          <p:cNvSpPr>
            <a:spLocks noGrp="1"/>
          </p:cNvSpPr>
          <p:nvPr>
            <p:ph type="dt" sz="half" idx="10"/>
          </p:nvPr>
        </p:nvSpPr>
        <p:spPr/>
        <p:txBody>
          <a:bodyPr/>
          <a:lstStyle/>
          <a:p>
            <a:pPr>
              <a:defRPr/>
            </a:pPr>
            <a:fld id="{130ADD5E-52E0-0D44-B721-F95AB1FBEECE}" type="datetime1">
              <a:rPr lang="en-GB" altLang="en-US" smtClean="0"/>
              <a:pPr>
                <a:defRPr/>
              </a:pPr>
              <a:t>24/09/2024</a:t>
            </a:fld>
            <a:endParaRPr lang="en-GB" altLang="en-US"/>
          </a:p>
        </p:txBody>
      </p:sp>
      <p:sp>
        <p:nvSpPr>
          <p:cNvPr id="5" name="Slide Number Placeholder 4">
            <a:extLst>
              <a:ext uri="{FF2B5EF4-FFF2-40B4-BE49-F238E27FC236}">
                <a16:creationId xmlns:a16="http://schemas.microsoft.com/office/drawing/2014/main" id="{A528EBD0-EB19-30C0-E724-361220345D5A}"/>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4156568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87309-5BCA-E24C-1886-CBF52FAB91C2}"/>
              </a:ext>
            </a:extLst>
          </p:cNvPr>
          <p:cNvSpPr>
            <a:spLocks noGrp="1"/>
          </p:cNvSpPr>
          <p:nvPr>
            <p:ph type="title"/>
          </p:nvPr>
        </p:nvSpPr>
        <p:spPr/>
        <p:txBody>
          <a:bodyPr/>
          <a:lstStyle/>
          <a:p>
            <a:r>
              <a:rPr lang="en-GB" sz="3600" b="1" i="0" dirty="0">
                <a:effectLst/>
                <a:latin typeface="Söhne"/>
              </a:rPr>
              <a:t>Inspires Individuals towards Effective and Efficient Level of Performance </a:t>
            </a:r>
            <a:r>
              <a:rPr lang="en-US" sz="2000" dirty="0"/>
              <a:t>(4 of 7)</a:t>
            </a:r>
            <a:endParaRPr lang="en-US" sz="3600" dirty="0"/>
          </a:p>
        </p:txBody>
      </p:sp>
      <p:sp>
        <p:nvSpPr>
          <p:cNvPr id="3" name="Content Placeholder 2">
            <a:extLst>
              <a:ext uri="{FF2B5EF4-FFF2-40B4-BE49-F238E27FC236}">
                <a16:creationId xmlns:a16="http://schemas.microsoft.com/office/drawing/2014/main" id="{CEA6BE38-C2C3-840A-1AE4-D842B981F4F9}"/>
              </a:ext>
            </a:extLst>
          </p:cNvPr>
          <p:cNvSpPr>
            <a:spLocks noGrp="1"/>
          </p:cNvSpPr>
          <p:nvPr>
            <p:ph idx="1"/>
          </p:nvPr>
        </p:nvSpPr>
        <p:spPr/>
        <p:txBody>
          <a:bodyPr/>
          <a:lstStyle/>
          <a:p>
            <a:r>
              <a:rPr lang="en-GB" sz="2400" b="0" i="0" dirty="0">
                <a:effectLst/>
              </a:rPr>
              <a:t>Effective leadership inspire individuals to go above and beyond, pushing their limits to achieve higher levels of performance. </a:t>
            </a:r>
          </a:p>
          <a:p>
            <a:r>
              <a:rPr lang="en-GB" sz="2400" dirty="0"/>
              <a:t>Leaders</a:t>
            </a:r>
            <a:r>
              <a:rPr lang="en-GB" sz="2400" b="0" i="0" dirty="0">
                <a:effectLst/>
              </a:rPr>
              <a:t> motivate employees by recognizing their achievements, providing constructive feedback, and encouraging personal and professional development. </a:t>
            </a:r>
            <a:endParaRPr lang="en-US" sz="2400" dirty="0"/>
          </a:p>
        </p:txBody>
      </p:sp>
      <p:sp>
        <p:nvSpPr>
          <p:cNvPr id="4" name="Date Placeholder 3">
            <a:extLst>
              <a:ext uri="{FF2B5EF4-FFF2-40B4-BE49-F238E27FC236}">
                <a16:creationId xmlns:a16="http://schemas.microsoft.com/office/drawing/2014/main" id="{E9163E51-900D-2117-D0F5-AEB4B8A61053}"/>
              </a:ext>
            </a:extLst>
          </p:cNvPr>
          <p:cNvSpPr>
            <a:spLocks noGrp="1"/>
          </p:cNvSpPr>
          <p:nvPr>
            <p:ph type="dt" sz="half" idx="10"/>
          </p:nvPr>
        </p:nvSpPr>
        <p:spPr/>
        <p:txBody>
          <a:bodyPr/>
          <a:lstStyle/>
          <a:p>
            <a:pPr>
              <a:defRPr/>
            </a:pPr>
            <a:fld id="{130ADD5E-52E0-0D44-B721-F95AB1FBEECE}" type="datetime1">
              <a:rPr lang="en-GB" altLang="en-US" smtClean="0"/>
              <a:pPr>
                <a:defRPr/>
              </a:pPr>
              <a:t>24/09/2024</a:t>
            </a:fld>
            <a:endParaRPr lang="en-GB" altLang="en-US"/>
          </a:p>
        </p:txBody>
      </p:sp>
      <p:sp>
        <p:nvSpPr>
          <p:cNvPr id="5" name="Slide Number Placeholder 4">
            <a:extLst>
              <a:ext uri="{FF2B5EF4-FFF2-40B4-BE49-F238E27FC236}">
                <a16:creationId xmlns:a16="http://schemas.microsoft.com/office/drawing/2014/main" id="{04F821A1-73B8-D4C9-FAAC-A687C1B77F25}"/>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3225087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0A0D7-770F-1D59-612E-8B3CC1BB577D}"/>
              </a:ext>
            </a:extLst>
          </p:cNvPr>
          <p:cNvSpPr>
            <a:spLocks noGrp="1"/>
          </p:cNvSpPr>
          <p:nvPr>
            <p:ph type="title"/>
          </p:nvPr>
        </p:nvSpPr>
        <p:spPr/>
        <p:txBody>
          <a:bodyPr/>
          <a:lstStyle/>
          <a:p>
            <a:r>
              <a:rPr lang="en-GB" sz="3600" b="1" i="0" dirty="0">
                <a:effectLst/>
                <a:latin typeface="+mn-lt"/>
              </a:rPr>
              <a:t>Motivating and Empowering Employees </a:t>
            </a:r>
            <a:r>
              <a:rPr lang="en-GB" sz="2000" i="0" dirty="0">
                <a:effectLst/>
                <a:latin typeface="+mn-lt"/>
              </a:rPr>
              <a:t>(5 of 7)</a:t>
            </a:r>
            <a:endParaRPr lang="en-US" sz="3600" dirty="0">
              <a:latin typeface="+mn-lt"/>
            </a:endParaRPr>
          </a:p>
        </p:txBody>
      </p:sp>
      <p:sp>
        <p:nvSpPr>
          <p:cNvPr id="3" name="Content Placeholder 2">
            <a:extLst>
              <a:ext uri="{FF2B5EF4-FFF2-40B4-BE49-F238E27FC236}">
                <a16:creationId xmlns:a16="http://schemas.microsoft.com/office/drawing/2014/main" id="{CB97903D-6C78-EA83-35F9-3B23C4111CE8}"/>
              </a:ext>
            </a:extLst>
          </p:cNvPr>
          <p:cNvSpPr>
            <a:spLocks noGrp="1"/>
          </p:cNvSpPr>
          <p:nvPr>
            <p:ph idx="1"/>
          </p:nvPr>
        </p:nvSpPr>
        <p:spPr/>
        <p:txBody>
          <a:bodyPr/>
          <a:lstStyle/>
          <a:p>
            <a:r>
              <a:rPr lang="en-GB" sz="2400" b="0" i="0" dirty="0">
                <a:effectLst/>
              </a:rPr>
              <a:t>Effective leadership creates an inclusive and empowering environment where employees feel valued, heard, and respected. </a:t>
            </a:r>
          </a:p>
          <a:p>
            <a:r>
              <a:rPr lang="en-GB" sz="2400" b="0" i="0" dirty="0">
                <a:effectLst/>
              </a:rPr>
              <a:t>Leaders foster a sense of ownership by involving employees in decision-making processes and giving them the autonomy to take initiative. </a:t>
            </a:r>
            <a:endParaRPr lang="en-US" sz="2400" dirty="0"/>
          </a:p>
        </p:txBody>
      </p:sp>
      <p:sp>
        <p:nvSpPr>
          <p:cNvPr id="4" name="Date Placeholder 3">
            <a:extLst>
              <a:ext uri="{FF2B5EF4-FFF2-40B4-BE49-F238E27FC236}">
                <a16:creationId xmlns:a16="http://schemas.microsoft.com/office/drawing/2014/main" id="{9B0E9E42-75EF-B9EE-084A-7BC6A5AB09AB}"/>
              </a:ext>
            </a:extLst>
          </p:cNvPr>
          <p:cNvSpPr>
            <a:spLocks noGrp="1"/>
          </p:cNvSpPr>
          <p:nvPr>
            <p:ph type="dt" sz="half" idx="10"/>
          </p:nvPr>
        </p:nvSpPr>
        <p:spPr/>
        <p:txBody>
          <a:bodyPr/>
          <a:lstStyle/>
          <a:p>
            <a:pPr>
              <a:defRPr/>
            </a:pPr>
            <a:fld id="{130ADD5E-52E0-0D44-B721-F95AB1FBEECE}" type="datetime1">
              <a:rPr lang="en-GB" altLang="en-US" smtClean="0"/>
              <a:pPr>
                <a:defRPr/>
              </a:pPr>
              <a:t>24/09/2024</a:t>
            </a:fld>
            <a:endParaRPr lang="en-GB" altLang="en-US"/>
          </a:p>
        </p:txBody>
      </p:sp>
      <p:sp>
        <p:nvSpPr>
          <p:cNvPr id="5" name="Slide Number Placeholder 4">
            <a:extLst>
              <a:ext uri="{FF2B5EF4-FFF2-40B4-BE49-F238E27FC236}">
                <a16:creationId xmlns:a16="http://schemas.microsoft.com/office/drawing/2014/main" id="{B4F8F5BD-9323-4ADB-59F7-55C93C1B2E9A}"/>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4084527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4E1CE-CF46-EA9B-8010-FDE4BCB1D850}"/>
              </a:ext>
            </a:extLst>
          </p:cNvPr>
          <p:cNvSpPr>
            <a:spLocks noGrp="1"/>
          </p:cNvSpPr>
          <p:nvPr>
            <p:ph type="title"/>
          </p:nvPr>
        </p:nvSpPr>
        <p:spPr/>
        <p:txBody>
          <a:bodyPr/>
          <a:lstStyle/>
          <a:p>
            <a:r>
              <a:rPr lang="en-GB" sz="3600" b="1" i="0" dirty="0">
                <a:effectLst/>
                <a:latin typeface="+mn-lt"/>
              </a:rPr>
              <a:t>Focus on the Vision and Innovation </a:t>
            </a:r>
            <a:r>
              <a:rPr lang="en-US" sz="2000" dirty="0"/>
              <a:t>(6 of 7)</a:t>
            </a:r>
            <a:endParaRPr lang="en-US" sz="3600" dirty="0">
              <a:latin typeface="+mn-lt"/>
            </a:endParaRPr>
          </a:p>
        </p:txBody>
      </p:sp>
      <p:sp>
        <p:nvSpPr>
          <p:cNvPr id="3" name="Content Placeholder 2">
            <a:extLst>
              <a:ext uri="{FF2B5EF4-FFF2-40B4-BE49-F238E27FC236}">
                <a16:creationId xmlns:a16="http://schemas.microsoft.com/office/drawing/2014/main" id="{3D054699-8825-A6F2-717E-63B2E35091CD}"/>
              </a:ext>
            </a:extLst>
          </p:cNvPr>
          <p:cNvSpPr>
            <a:spLocks noGrp="1"/>
          </p:cNvSpPr>
          <p:nvPr>
            <p:ph idx="1"/>
          </p:nvPr>
        </p:nvSpPr>
        <p:spPr/>
        <p:txBody>
          <a:bodyPr/>
          <a:lstStyle/>
          <a:p>
            <a:r>
              <a:rPr lang="en-GB" sz="2400" b="0" i="0" dirty="0">
                <a:effectLst/>
              </a:rPr>
              <a:t>A good leadership are responsible for shaping the overarching vision of the organization. This vision encapsulates the company's purpose, values, and long-term goals. </a:t>
            </a:r>
          </a:p>
          <a:p>
            <a:r>
              <a:rPr lang="en-GB" sz="2400" b="0" i="0" dirty="0">
                <a:effectLst/>
              </a:rPr>
              <a:t>Leaders communicate the vision effectively to all stakeholders, ensuring that everyone is aligned and committed to its realization.</a:t>
            </a:r>
            <a:endParaRPr lang="en-US" sz="2400" dirty="0"/>
          </a:p>
        </p:txBody>
      </p:sp>
      <p:sp>
        <p:nvSpPr>
          <p:cNvPr id="4" name="Date Placeholder 3">
            <a:extLst>
              <a:ext uri="{FF2B5EF4-FFF2-40B4-BE49-F238E27FC236}">
                <a16:creationId xmlns:a16="http://schemas.microsoft.com/office/drawing/2014/main" id="{EF7706BF-D84E-2FC6-3F77-1B048FE7F3C9}"/>
              </a:ext>
            </a:extLst>
          </p:cNvPr>
          <p:cNvSpPr>
            <a:spLocks noGrp="1"/>
          </p:cNvSpPr>
          <p:nvPr>
            <p:ph type="dt" sz="half" idx="10"/>
          </p:nvPr>
        </p:nvSpPr>
        <p:spPr/>
        <p:txBody>
          <a:bodyPr/>
          <a:lstStyle/>
          <a:p>
            <a:pPr>
              <a:defRPr/>
            </a:pPr>
            <a:fld id="{130ADD5E-52E0-0D44-B721-F95AB1FBEECE}" type="datetime1">
              <a:rPr lang="en-GB" altLang="en-US" smtClean="0"/>
              <a:pPr>
                <a:defRPr/>
              </a:pPr>
              <a:t>24/09/2024</a:t>
            </a:fld>
            <a:endParaRPr lang="en-GB" altLang="en-US"/>
          </a:p>
        </p:txBody>
      </p:sp>
      <p:sp>
        <p:nvSpPr>
          <p:cNvPr id="5" name="Slide Number Placeholder 4">
            <a:extLst>
              <a:ext uri="{FF2B5EF4-FFF2-40B4-BE49-F238E27FC236}">
                <a16:creationId xmlns:a16="http://schemas.microsoft.com/office/drawing/2014/main" id="{839A3F75-564A-6D5E-1638-9B7697501EB9}"/>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3000294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601B0-6A78-5B08-C395-E49862EAF6F7}"/>
              </a:ext>
            </a:extLst>
          </p:cNvPr>
          <p:cNvSpPr>
            <a:spLocks noGrp="1"/>
          </p:cNvSpPr>
          <p:nvPr>
            <p:ph type="title"/>
          </p:nvPr>
        </p:nvSpPr>
        <p:spPr/>
        <p:txBody>
          <a:bodyPr/>
          <a:lstStyle/>
          <a:p>
            <a:r>
              <a:rPr lang="en-GB" sz="3600" b="1" i="0" dirty="0">
                <a:effectLst/>
                <a:latin typeface="+mn-lt"/>
              </a:rPr>
              <a:t>Adapting the Organization's Operations to Changes </a:t>
            </a:r>
            <a:r>
              <a:rPr lang="en-US" sz="2000" dirty="0"/>
              <a:t>(7 of 7)</a:t>
            </a:r>
            <a:endParaRPr lang="en-US" sz="3600" dirty="0">
              <a:latin typeface="+mn-lt"/>
            </a:endParaRPr>
          </a:p>
        </p:txBody>
      </p:sp>
      <p:sp>
        <p:nvSpPr>
          <p:cNvPr id="3" name="Content Placeholder 2">
            <a:extLst>
              <a:ext uri="{FF2B5EF4-FFF2-40B4-BE49-F238E27FC236}">
                <a16:creationId xmlns:a16="http://schemas.microsoft.com/office/drawing/2014/main" id="{538C5B1B-0700-9287-A944-9888DACE8688}"/>
              </a:ext>
            </a:extLst>
          </p:cNvPr>
          <p:cNvSpPr>
            <a:spLocks noGrp="1"/>
          </p:cNvSpPr>
          <p:nvPr>
            <p:ph idx="1"/>
          </p:nvPr>
        </p:nvSpPr>
        <p:spPr/>
        <p:txBody>
          <a:bodyPr/>
          <a:lstStyle/>
          <a:p>
            <a:r>
              <a:rPr lang="en-GB" sz="2400" b="0" i="0" dirty="0">
                <a:effectLst/>
              </a:rPr>
              <a:t>Adaptability is crucial in effective leadership. Leaders recognize that change is inevitable, whether due to technological advancements, market shifts, or external factors. </a:t>
            </a:r>
          </a:p>
          <a:p>
            <a:r>
              <a:rPr lang="en-GB" sz="2400" b="0" i="0" dirty="0">
                <a:effectLst/>
              </a:rPr>
              <a:t>They lead the organization in navigating change by being proactive, flexible, and responsive. </a:t>
            </a:r>
            <a:endParaRPr lang="en-US" sz="2400" dirty="0"/>
          </a:p>
        </p:txBody>
      </p:sp>
      <p:sp>
        <p:nvSpPr>
          <p:cNvPr id="4" name="Date Placeholder 3">
            <a:extLst>
              <a:ext uri="{FF2B5EF4-FFF2-40B4-BE49-F238E27FC236}">
                <a16:creationId xmlns:a16="http://schemas.microsoft.com/office/drawing/2014/main" id="{A4F34FE7-57CE-A62E-5E5E-0E45291FFE89}"/>
              </a:ext>
            </a:extLst>
          </p:cNvPr>
          <p:cNvSpPr>
            <a:spLocks noGrp="1"/>
          </p:cNvSpPr>
          <p:nvPr>
            <p:ph type="dt" sz="half" idx="10"/>
          </p:nvPr>
        </p:nvSpPr>
        <p:spPr/>
        <p:txBody>
          <a:bodyPr/>
          <a:lstStyle/>
          <a:p>
            <a:pPr>
              <a:defRPr/>
            </a:pPr>
            <a:fld id="{130ADD5E-52E0-0D44-B721-F95AB1FBEECE}" type="datetime1">
              <a:rPr lang="en-GB" altLang="en-US" smtClean="0"/>
              <a:pPr>
                <a:defRPr/>
              </a:pPr>
              <a:t>24/09/2024</a:t>
            </a:fld>
            <a:endParaRPr lang="en-GB" altLang="en-US"/>
          </a:p>
        </p:txBody>
      </p:sp>
      <p:sp>
        <p:nvSpPr>
          <p:cNvPr id="5" name="Slide Number Placeholder 4">
            <a:extLst>
              <a:ext uri="{FF2B5EF4-FFF2-40B4-BE49-F238E27FC236}">
                <a16:creationId xmlns:a16="http://schemas.microsoft.com/office/drawing/2014/main" id="{CE7E512D-EBA1-126B-3BB2-3BDF549F101F}"/>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2308762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35C6C-60DE-11D5-A424-0D2ACEDDAFE6}"/>
              </a:ext>
            </a:extLst>
          </p:cNvPr>
          <p:cNvSpPr>
            <a:spLocks noGrp="1"/>
          </p:cNvSpPr>
          <p:nvPr>
            <p:ph type="title"/>
          </p:nvPr>
        </p:nvSpPr>
        <p:spPr/>
        <p:txBody>
          <a:bodyPr/>
          <a:lstStyle/>
          <a:p>
            <a:r>
              <a:rPr lang="en-US" sz="3600" b="1" dirty="0"/>
              <a:t>Importance of leadership</a:t>
            </a:r>
          </a:p>
        </p:txBody>
      </p:sp>
      <p:sp>
        <p:nvSpPr>
          <p:cNvPr id="3" name="Content Placeholder 2">
            <a:extLst>
              <a:ext uri="{FF2B5EF4-FFF2-40B4-BE49-F238E27FC236}">
                <a16:creationId xmlns:a16="http://schemas.microsoft.com/office/drawing/2014/main" id="{B0CADA84-0195-0480-5F20-89AB8EF14201}"/>
              </a:ext>
            </a:extLst>
          </p:cNvPr>
          <p:cNvSpPr>
            <a:spLocks noGrp="1"/>
          </p:cNvSpPr>
          <p:nvPr>
            <p:ph idx="1"/>
          </p:nvPr>
        </p:nvSpPr>
        <p:spPr/>
        <p:txBody>
          <a:bodyPr/>
          <a:lstStyle/>
          <a:p>
            <a:r>
              <a:rPr lang="en-US" sz="2400" dirty="0"/>
              <a:t>Nowadays, organizations are faced with rapid and constant change. To stay competitive in the market, leadership became essential in modern business and defines the organization success or failure (Needle and Burns, 2019). </a:t>
            </a:r>
          </a:p>
          <a:p>
            <a:r>
              <a:rPr lang="en-US" sz="2400" dirty="0"/>
              <a:t>Also, employees have become less tolerating to managerial authority, becoming more demanding and requiring effective leadership.</a:t>
            </a:r>
          </a:p>
          <a:p>
            <a:endParaRPr lang="en-US" sz="2400" dirty="0"/>
          </a:p>
        </p:txBody>
      </p:sp>
      <p:sp>
        <p:nvSpPr>
          <p:cNvPr id="4" name="Date Placeholder 3">
            <a:extLst>
              <a:ext uri="{FF2B5EF4-FFF2-40B4-BE49-F238E27FC236}">
                <a16:creationId xmlns:a16="http://schemas.microsoft.com/office/drawing/2014/main" id="{0FCB4FA8-ADC9-286E-709C-67042D087B94}"/>
              </a:ext>
            </a:extLst>
          </p:cNvPr>
          <p:cNvSpPr>
            <a:spLocks noGrp="1"/>
          </p:cNvSpPr>
          <p:nvPr>
            <p:ph type="dt" sz="half" idx="10"/>
          </p:nvPr>
        </p:nvSpPr>
        <p:spPr/>
        <p:txBody>
          <a:bodyPr/>
          <a:lstStyle/>
          <a:p>
            <a:pPr>
              <a:defRPr/>
            </a:pPr>
            <a:fld id="{130ADD5E-52E0-0D44-B721-F95AB1FBEECE}" type="datetime1">
              <a:rPr lang="en-GB" altLang="en-US" smtClean="0"/>
              <a:pPr>
                <a:defRPr/>
              </a:pPr>
              <a:t>24/09/2024</a:t>
            </a:fld>
            <a:endParaRPr lang="en-GB" altLang="en-US"/>
          </a:p>
        </p:txBody>
      </p:sp>
      <p:sp>
        <p:nvSpPr>
          <p:cNvPr id="5" name="Slide Number Placeholder 4">
            <a:extLst>
              <a:ext uri="{FF2B5EF4-FFF2-40B4-BE49-F238E27FC236}">
                <a16:creationId xmlns:a16="http://schemas.microsoft.com/office/drawing/2014/main" id="{CC2FD752-C0FC-97C3-ED8D-3EBCD0CFFBC2}"/>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40983154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FEF9A-E6CE-0BC1-7594-E63A68BCE913}"/>
              </a:ext>
            </a:extLst>
          </p:cNvPr>
          <p:cNvSpPr>
            <a:spLocks noGrp="1"/>
          </p:cNvSpPr>
          <p:nvPr>
            <p:ph type="title"/>
          </p:nvPr>
        </p:nvSpPr>
        <p:spPr/>
        <p:txBody>
          <a:bodyPr/>
          <a:lstStyle/>
          <a:p>
            <a:r>
              <a:rPr lang="en-US" b="1" dirty="0"/>
              <a:t>Defining Leaders</a:t>
            </a:r>
          </a:p>
        </p:txBody>
      </p:sp>
      <p:sp>
        <p:nvSpPr>
          <p:cNvPr id="3" name="Content Placeholder 2">
            <a:extLst>
              <a:ext uri="{FF2B5EF4-FFF2-40B4-BE49-F238E27FC236}">
                <a16:creationId xmlns:a16="http://schemas.microsoft.com/office/drawing/2014/main" id="{B35F9394-8E0D-DF23-998D-143179340212}"/>
              </a:ext>
            </a:extLst>
          </p:cNvPr>
          <p:cNvSpPr>
            <a:spLocks noGrp="1"/>
          </p:cNvSpPr>
          <p:nvPr>
            <p:ph idx="1"/>
          </p:nvPr>
        </p:nvSpPr>
        <p:spPr/>
        <p:txBody>
          <a:bodyPr/>
          <a:lstStyle/>
          <a:p>
            <a:r>
              <a:rPr lang="en-GB" sz="2400" b="0" i="0" dirty="0">
                <a:effectLst/>
              </a:rPr>
              <a:t>Leaders are individuals who exhibit the qualities, skills, and behaviours necessary to guide, inspire, and influence others towards achieving shared goals and objectives (Needle and Burns, 2019).</a:t>
            </a:r>
            <a:endParaRPr lang="en-US" sz="2400" dirty="0"/>
          </a:p>
        </p:txBody>
      </p:sp>
      <p:sp>
        <p:nvSpPr>
          <p:cNvPr id="4" name="Date Placeholder 3">
            <a:extLst>
              <a:ext uri="{FF2B5EF4-FFF2-40B4-BE49-F238E27FC236}">
                <a16:creationId xmlns:a16="http://schemas.microsoft.com/office/drawing/2014/main" id="{F4654E10-7509-720F-2A6C-09D987D209C5}"/>
              </a:ext>
            </a:extLst>
          </p:cNvPr>
          <p:cNvSpPr>
            <a:spLocks noGrp="1"/>
          </p:cNvSpPr>
          <p:nvPr>
            <p:ph type="dt" sz="half" idx="10"/>
          </p:nvPr>
        </p:nvSpPr>
        <p:spPr/>
        <p:txBody>
          <a:bodyPr/>
          <a:lstStyle/>
          <a:p>
            <a:pPr>
              <a:defRPr/>
            </a:pPr>
            <a:fld id="{130ADD5E-52E0-0D44-B721-F95AB1FBEECE}" type="datetime1">
              <a:rPr lang="en-GB" altLang="en-US" smtClean="0"/>
              <a:pPr>
                <a:defRPr/>
              </a:pPr>
              <a:t>24/09/2024</a:t>
            </a:fld>
            <a:endParaRPr lang="en-GB" altLang="en-US"/>
          </a:p>
        </p:txBody>
      </p:sp>
      <p:sp>
        <p:nvSpPr>
          <p:cNvPr id="5" name="Slide Number Placeholder 4">
            <a:extLst>
              <a:ext uri="{FF2B5EF4-FFF2-40B4-BE49-F238E27FC236}">
                <a16:creationId xmlns:a16="http://schemas.microsoft.com/office/drawing/2014/main" id="{11CCEB66-5520-B55C-CD62-A7001983D00D}"/>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2481916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D645C-4CA6-F078-3EA6-28C7740FF407}"/>
              </a:ext>
            </a:extLst>
          </p:cNvPr>
          <p:cNvSpPr>
            <a:spLocks noGrp="1"/>
          </p:cNvSpPr>
          <p:nvPr>
            <p:ph type="title"/>
          </p:nvPr>
        </p:nvSpPr>
        <p:spPr/>
        <p:txBody>
          <a:bodyPr/>
          <a:lstStyle/>
          <a:p>
            <a:r>
              <a:rPr lang="en-US" sz="4400" b="1" dirty="0"/>
              <a:t>Traits and skills of leaders</a:t>
            </a:r>
            <a:endParaRPr lang="en-US" dirty="0"/>
          </a:p>
        </p:txBody>
      </p:sp>
      <p:sp>
        <p:nvSpPr>
          <p:cNvPr id="3" name="Content Placeholder 2">
            <a:extLst>
              <a:ext uri="{FF2B5EF4-FFF2-40B4-BE49-F238E27FC236}">
                <a16:creationId xmlns:a16="http://schemas.microsoft.com/office/drawing/2014/main" id="{635E79B5-1DC4-BCCE-B6B1-792392907574}"/>
              </a:ext>
            </a:extLst>
          </p:cNvPr>
          <p:cNvSpPr>
            <a:spLocks noGrp="1"/>
          </p:cNvSpPr>
          <p:nvPr>
            <p:ph sz="half" idx="1"/>
          </p:nvPr>
        </p:nvSpPr>
        <p:spPr/>
        <p:txBody>
          <a:bodyPr/>
          <a:lstStyle/>
          <a:p>
            <a:r>
              <a:rPr lang="en-US" sz="2400" dirty="0"/>
              <a:t>Vision</a:t>
            </a:r>
          </a:p>
          <a:p>
            <a:r>
              <a:rPr lang="en-US" sz="2400" dirty="0"/>
              <a:t>Intelligence</a:t>
            </a:r>
          </a:p>
          <a:p>
            <a:r>
              <a:rPr lang="en-US" sz="2400" dirty="0"/>
              <a:t>Initiative</a:t>
            </a:r>
          </a:p>
          <a:p>
            <a:r>
              <a:rPr lang="en-US" sz="2400" dirty="0"/>
              <a:t>Decisiveness</a:t>
            </a:r>
          </a:p>
          <a:p>
            <a:r>
              <a:rPr lang="en-US" sz="2400" dirty="0"/>
              <a:t>Creativity</a:t>
            </a:r>
          </a:p>
          <a:p>
            <a:r>
              <a:rPr lang="en-US" sz="2400" dirty="0"/>
              <a:t>Enthusiasm</a:t>
            </a:r>
          </a:p>
          <a:p>
            <a:r>
              <a:rPr lang="en-US" sz="2400" dirty="0"/>
              <a:t>Courage</a:t>
            </a:r>
          </a:p>
          <a:p>
            <a:r>
              <a:rPr lang="en-US" sz="2400" dirty="0"/>
              <a:t>Dependability</a:t>
            </a:r>
          </a:p>
        </p:txBody>
      </p:sp>
      <p:sp>
        <p:nvSpPr>
          <p:cNvPr id="4" name="Content Placeholder 3">
            <a:extLst>
              <a:ext uri="{FF2B5EF4-FFF2-40B4-BE49-F238E27FC236}">
                <a16:creationId xmlns:a16="http://schemas.microsoft.com/office/drawing/2014/main" id="{B95602E3-676B-71FB-0BAE-693034AACF93}"/>
              </a:ext>
            </a:extLst>
          </p:cNvPr>
          <p:cNvSpPr>
            <a:spLocks noGrp="1"/>
          </p:cNvSpPr>
          <p:nvPr>
            <p:ph sz="half" idx="2"/>
          </p:nvPr>
        </p:nvSpPr>
        <p:spPr/>
        <p:txBody>
          <a:bodyPr/>
          <a:lstStyle/>
          <a:p>
            <a:r>
              <a:rPr lang="en-US" dirty="0"/>
              <a:t>Empathy</a:t>
            </a:r>
          </a:p>
          <a:p>
            <a:r>
              <a:rPr lang="en-US" dirty="0"/>
              <a:t>Confidence</a:t>
            </a:r>
          </a:p>
          <a:p>
            <a:r>
              <a:rPr lang="en-US" dirty="0"/>
              <a:t>Inspirational</a:t>
            </a:r>
          </a:p>
          <a:p>
            <a:r>
              <a:rPr lang="en-US" dirty="0"/>
              <a:t>Organized</a:t>
            </a:r>
          </a:p>
          <a:p>
            <a:r>
              <a:rPr lang="en-US" dirty="0"/>
              <a:t>Tough-minded</a:t>
            </a:r>
          </a:p>
          <a:p>
            <a:r>
              <a:rPr lang="en-US" dirty="0"/>
              <a:t>Emotional stability</a:t>
            </a:r>
          </a:p>
          <a:p>
            <a:r>
              <a:rPr lang="en-US" dirty="0"/>
              <a:t>Leading by example</a:t>
            </a:r>
          </a:p>
        </p:txBody>
      </p:sp>
      <p:sp>
        <p:nvSpPr>
          <p:cNvPr id="5" name="Date Placeholder 4">
            <a:extLst>
              <a:ext uri="{FF2B5EF4-FFF2-40B4-BE49-F238E27FC236}">
                <a16:creationId xmlns:a16="http://schemas.microsoft.com/office/drawing/2014/main" id="{8539483A-F017-36F5-A294-F8A504D5A6A5}"/>
              </a:ext>
            </a:extLst>
          </p:cNvPr>
          <p:cNvSpPr>
            <a:spLocks noGrp="1"/>
          </p:cNvSpPr>
          <p:nvPr>
            <p:ph type="dt" sz="half" idx="10"/>
          </p:nvPr>
        </p:nvSpPr>
        <p:spPr/>
        <p:txBody>
          <a:bodyPr/>
          <a:lstStyle/>
          <a:p>
            <a:pPr>
              <a:defRPr/>
            </a:pPr>
            <a:fld id="{BF591E8F-CD29-C540-B878-55AA4FEAB1B9}" type="datetime1">
              <a:rPr lang="en-GB" altLang="en-US" smtClean="0"/>
              <a:pPr>
                <a:defRPr/>
              </a:pPr>
              <a:t>24/09/2024</a:t>
            </a:fld>
            <a:endParaRPr lang="en-GB" altLang="en-US"/>
          </a:p>
        </p:txBody>
      </p:sp>
      <p:sp>
        <p:nvSpPr>
          <p:cNvPr id="6" name="Slide Number Placeholder 5">
            <a:extLst>
              <a:ext uri="{FF2B5EF4-FFF2-40B4-BE49-F238E27FC236}">
                <a16:creationId xmlns:a16="http://schemas.microsoft.com/office/drawing/2014/main" id="{3E8D58C1-D48B-3BF0-FCD4-AD734B0FAE23}"/>
              </a:ext>
            </a:extLst>
          </p:cNvPr>
          <p:cNvSpPr>
            <a:spLocks noGrp="1"/>
          </p:cNvSpPr>
          <p:nvPr>
            <p:ph type="sldNum" sz="quarter" idx="11"/>
          </p:nvPr>
        </p:nvSpPr>
        <p:spPr/>
        <p:txBody>
          <a:bodyPr/>
          <a:lstStyle/>
          <a:p>
            <a:pPr>
              <a:defRPr/>
            </a:pPr>
            <a:fld id="{028E0E42-E21B-EE45-9B68-F25F6BC41901}" type="slidenum">
              <a:rPr lang="en-GB" altLang="en-US" smtClean="0"/>
              <a:pPr>
                <a:defRPr/>
              </a:pPr>
              <a:t>14</a:t>
            </a:fld>
            <a:endParaRPr lang="en-GB" altLang="en-US"/>
          </a:p>
        </p:txBody>
      </p:sp>
      <p:sp>
        <p:nvSpPr>
          <p:cNvPr id="7" name="TextBox 6">
            <a:extLst>
              <a:ext uri="{FF2B5EF4-FFF2-40B4-BE49-F238E27FC236}">
                <a16:creationId xmlns:a16="http://schemas.microsoft.com/office/drawing/2014/main" id="{DE32CCFD-BBFB-A0B5-9A4C-50EEDD13B3C1}"/>
              </a:ext>
            </a:extLst>
          </p:cNvPr>
          <p:cNvSpPr txBox="1"/>
          <p:nvPr/>
        </p:nvSpPr>
        <p:spPr>
          <a:xfrm>
            <a:off x="457200" y="5450741"/>
            <a:ext cx="6625430" cy="276999"/>
          </a:xfrm>
          <a:prstGeom prst="rect">
            <a:avLst/>
          </a:prstGeom>
          <a:noFill/>
        </p:spPr>
        <p:txBody>
          <a:bodyPr wrap="square" rtlCol="0">
            <a:spAutoFit/>
          </a:bodyPr>
          <a:lstStyle/>
          <a:p>
            <a:r>
              <a:rPr lang="en-US" sz="1200" dirty="0"/>
              <a:t>(Council of Excellence in Management and Leadership, 2002)</a:t>
            </a:r>
          </a:p>
        </p:txBody>
      </p:sp>
    </p:spTree>
    <p:extLst>
      <p:ext uri="{BB962C8B-B14F-4D97-AF65-F5344CB8AC3E}">
        <p14:creationId xmlns:p14="http://schemas.microsoft.com/office/powerpoint/2010/main" val="15564764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E0941-953C-CBD2-1E0C-54AE5D904853}"/>
              </a:ext>
            </a:extLst>
          </p:cNvPr>
          <p:cNvSpPr>
            <a:spLocks noGrp="1"/>
          </p:cNvSpPr>
          <p:nvPr>
            <p:ph type="title"/>
          </p:nvPr>
        </p:nvSpPr>
        <p:spPr/>
        <p:txBody>
          <a:bodyPr/>
          <a:lstStyle/>
          <a:p>
            <a:r>
              <a:rPr lang="en-US" sz="3600" b="1" dirty="0"/>
              <a:t>Leaders Styles </a:t>
            </a:r>
            <a:r>
              <a:rPr lang="en-US" sz="2000" dirty="0"/>
              <a:t>(1 of 7) </a:t>
            </a:r>
            <a:endParaRPr lang="en-US" sz="3600" dirty="0"/>
          </a:p>
        </p:txBody>
      </p:sp>
      <p:sp>
        <p:nvSpPr>
          <p:cNvPr id="3" name="Content Placeholder 2">
            <a:extLst>
              <a:ext uri="{FF2B5EF4-FFF2-40B4-BE49-F238E27FC236}">
                <a16:creationId xmlns:a16="http://schemas.microsoft.com/office/drawing/2014/main" id="{EE51D01D-1D0C-E57F-D792-A302D56AF291}"/>
              </a:ext>
            </a:extLst>
          </p:cNvPr>
          <p:cNvSpPr>
            <a:spLocks noGrp="1"/>
          </p:cNvSpPr>
          <p:nvPr>
            <p:ph idx="1"/>
          </p:nvPr>
        </p:nvSpPr>
        <p:spPr/>
        <p:txBody>
          <a:bodyPr/>
          <a:lstStyle/>
          <a:p>
            <a:pPr marL="0" indent="0">
              <a:buNone/>
            </a:pPr>
            <a:r>
              <a:rPr lang="en-US" sz="2400" dirty="0"/>
              <a:t>According to Daniel Goleman (2002), there are six leadership styles:</a:t>
            </a:r>
          </a:p>
          <a:p>
            <a:r>
              <a:rPr lang="en-US" sz="2400" dirty="0"/>
              <a:t>Coercive</a:t>
            </a:r>
          </a:p>
          <a:p>
            <a:r>
              <a:rPr lang="en-US" sz="2400" dirty="0"/>
              <a:t>Authoritative</a:t>
            </a:r>
          </a:p>
          <a:p>
            <a:r>
              <a:rPr lang="en-US" sz="2400" dirty="0"/>
              <a:t>Democratic</a:t>
            </a:r>
          </a:p>
          <a:p>
            <a:r>
              <a:rPr lang="en-US" sz="2400" dirty="0"/>
              <a:t>Affiliate</a:t>
            </a:r>
          </a:p>
          <a:p>
            <a:r>
              <a:rPr lang="en-US" sz="2400" dirty="0"/>
              <a:t>Pace-setting</a:t>
            </a:r>
          </a:p>
          <a:p>
            <a:r>
              <a:rPr lang="en-US" sz="2400" dirty="0"/>
              <a:t>Coaching</a:t>
            </a:r>
          </a:p>
          <a:p>
            <a:endParaRPr lang="en-US" dirty="0"/>
          </a:p>
        </p:txBody>
      </p:sp>
      <p:sp>
        <p:nvSpPr>
          <p:cNvPr id="4" name="Date Placeholder 3">
            <a:extLst>
              <a:ext uri="{FF2B5EF4-FFF2-40B4-BE49-F238E27FC236}">
                <a16:creationId xmlns:a16="http://schemas.microsoft.com/office/drawing/2014/main" id="{6056FDB4-5E64-0F10-2AFD-D31BC5F924C9}"/>
              </a:ext>
            </a:extLst>
          </p:cNvPr>
          <p:cNvSpPr>
            <a:spLocks noGrp="1"/>
          </p:cNvSpPr>
          <p:nvPr>
            <p:ph type="dt" sz="half" idx="10"/>
          </p:nvPr>
        </p:nvSpPr>
        <p:spPr/>
        <p:txBody>
          <a:bodyPr/>
          <a:lstStyle/>
          <a:p>
            <a:pPr>
              <a:defRPr/>
            </a:pPr>
            <a:fld id="{130ADD5E-52E0-0D44-B721-F95AB1FBEECE}" type="datetime1">
              <a:rPr lang="en-GB" altLang="en-US" smtClean="0"/>
              <a:pPr>
                <a:defRPr/>
              </a:pPr>
              <a:t>24/09/2024</a:t>
            </a:fld>
            <a:endParaRPr lang="en-GB" altLang="en-US"/>
          </a:p>
        </p:txBody>
      </p:sp>
      <p:sp>
        <p:nvSpPr>
          <p:cNvPr id="5" name="Slide Number Placeholder 4">
            <a:extLst>
              <a:ext uri="{FF2B5EF4-FFF2-40B4-BE49-F238E27FC236}">
                <a16:creationId xmlns:a16="http://schemas.microsoft.com/office/drawing/2014/main" id="{380001EC-FA44-F91A-B4C2-D2506CF57E88}"/>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18343389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2AB42-EFB2-DAD1-4CC9-CB5EFD50FB5F}"/>
              </a:ext>
            </a:extLst>
          </p:cNvPr>
          <p:cNvSpPr>
            <a:spLocks noGrp="1"/>
          </p:cNvSpPr>
          <p:nvPr>
            <p:ph type="title"/>
          </p:nvPr>
        </p:nvSpPr>
        <p:spPr>
          <a:xfrm>
            <a:off x="457200" y="274638"/>
            <a:ext cx="8229600" cy="1143000"/>
          </a:xfrm>
        </p:spPr>
        <p:txBody>
          <a:bodyPr wrap="square" anchor="ctr">
            <a:normAutofit/>
          </a:bodyPr>
          <a:lstStyle/>
          <a:p>
            <a:r>
              <a:rPr lang="en-US" sz="3600" b="1" dirty="0"/>
              <a:t>Coercive </a:t>
            </a:r>
            <a:r>
              <a:rPr lang="en-US" sz="2000" dirty="0"/>
              <a:t>(2 of 7) </a:t>
            </a:r>
          </a:p>
        </p:txBody>
      </p:sp>
      <p:sp>
        <p:nvSpPr>
          <p:cNvPr id="3" name="Content Placeholder 2">
            <a:extLst>
              <a:ext uri="{FF2B5EF4-FFF2-40B4-BE49-F238E27FC236}">
                <a16:creationId xmlns:a16="http://schemas.microsoft.com/office/drawing/2014/main" id="{DAE9E4FD-1AB8-1454-E02F-DB23A6182C14}"/>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GB" sz="2400" b="0" i="0" dirty="0">
                <a:effectLst/>
              </a:rPr>
              <a:t>Coercive leaders assert extreme authority and make decisions with no room for input. This style can negatively impact employee morale and creativity.</a:t>
            </a:r>
          </a:p>
          <a:p>
            <a:pPr marL="0" indent="0">
              <a:lnSpc>
                <a:spcPct val="90000"/>
              </a:lnSpc>
              <a:buNone/>
            </a:pPr>
            <a:br>
              <a:rPr lang="en-GB" dirty="0"/>
            </a:br>
            <a:endParaRPr lang="en-US" dirty="0"/>
          </a:p>
        </p:txBody>
      </p:sp>
      <p:pic>
        <p:nvPicPr>
          <p:cNvPr id="2050" name="Picture 2" descr="Leadership Styles: What Type of Style Should You Adopt?">
            <a:extLst>
              <a:ext uri="{FF2B5EF4-FFF2-40B4-BE49-F238E27FC236}">
                <a16:creationId xmlns:a16="http://schemas.microsoft.com/office/drawing/2014/main" id="{94185935-0D57-5BC1-D3F5-C8500A420E0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453817"/>
            <a:ext cx="4038600" cy="2281808"/>
          </a:xfrm>
          <a:prstGeom prst="rect">
            <a:avLst/>
          </a:prstGeom>
          <a:solidFill>
            <a:srgbClr val="FFFFFF"/>
          </a:solidFill>
        </p:spPr>
      </p:pic>
      <p:sp>
        <p:nvSpPr>
          <p:cNvPr id="4" name="Date Placeholder 3">
            <a:extLst>
              <a:ext uri="{FF2B5EF4-FFF2-40B4-BE49-F238E27FC236}">
                <a16:creationId xmlns:a16="http://schemas.microsoft.com/office/drawing/2014/main" id="{C547815B-E0E9-4D80-AF7F-852CA6A58C0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24/09/2024</a:t>
            </a:fld>
            <a:endParaRPr lang="en-GB" altLang="en-US" sz="900"/>
          </a:p>
        </p:txBody>
      </p:sp>
      <p:sp>
        <p:nvSpPr>
          <p:cNvPr id="5" name="Slide Number Placeholder 4">
            <a:extLst>
              <a:ext uri="{FF2B5EF4-FFF2-40B4-BE49-F238E27FC236}">
                <a16:creationId xmlns:a16="http://schemas.microsoft.com/office/drawing/2014/main" id="{2DCE5BDF-C90C-949A-5016-E99EB8DD3FE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29233438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C6803-7D75-A3A8-B7A8-3643114E4D0B}"/>
              </a:ext>
            </a:extLst>
          </p:cNvPr>
          <p:cNvSpPr>
            <a:spLocks noGrp="1"/>
          </p:cNvSpPr>
          <p:nvPr>
            <p:ph type="title"/>
          </p:nvPr>
        </p:nvSpPr>
        <p:spPr/>
        <p:txBody>
          <a:bodyPr/>
          <a:lstStyle/>
          <a:p>
            <a:r>
              <a:rPr lang="en-US" sz="3600" b="1" dirty="0"/>
              <a:t>Authoritative </a:t>
            </a:r>
            <a:r>
              <a:rPr lang="en-US" sz="2000" dirty="0"/>
              <a:t>(3 of 7)</a:t>
            </a:r>
          </a:p>
        </p:txBody>
      </p:sp>
      <p:sp>
        <p:nvSpPr>
          <p:cNvPr id="3" name="Content Placeholder 2">
            <a:extLst>
              <a:ext uri="{FF2B5EF4-FFF2-40B4-BE49-F238E27FC236}">
                <a16:creationId xmlns:a16="http://schemas.microsoft.com/office/drawing/2014/main" id="{48DD2D41-07BC-7155-B7D8-CD04FDD6E6BB}"/>
              </a:ext>
            </a:extLst>
          </p:cNvPr>
          <p:cNvSpPr>
            <a:spLocks noGrp="1"/>
          </p:cNvSpPr>
          <p:nvPr>
            <p:ph idx="1"/>
          </p:nvPr>
        </p:nvSpPr>
        <p:spPr/>
        <p:txBody>
          <a:bodyPr/>
          <a:lstStyle/>
          <a:p>
            <a:pPr marL="0" indent="0">
              <a:buNone/>
            </a:pPr>
            <a:r>
              <a:rPr lang="en-US" sz="2400" dirty="0"/>
              <a:t>Authoritative leaders provide a clear vision and direction for their team. They are decisive and confident, and they inspire others to work towards a common goal. </a:t>
            </a:r>
            <a:r>
              <a:rPr lang="en-GB" sz="2400" b="0" i="0" dirty="0">
                <a:effectLst/>
              </a:rPr>
              <a:t>This style is most effective in situations that require immediate action or during crisis management or change. </a:t>
            </a:r>
            <a:endParaRPr lang="en-US" sz="2400" dirty="0"/>
          </a:p>
        </p:txBody>
      </p:sp>
      <p:sp>
        <p:nvSpPr>
          <p:cNvPr id="4" name="Date Placeholder 3">
            <a:extLst>
              <a:ext uri="{FF2B5EF4-FFF2-40B4-BE49-F238E27FC236}">
                <a16:creationId xmlns:a16="http://schemas.microsoft.com/office/drawing/2014/main" id="{C4E88694-0C5C-8713-DACF-601481B16E82}"/>
              </a:ext>
            </a:extLst>
          </p:cNvPr>
          <p:cNvSpPr>
            <a:spLocks noGrp="1"/>
          </p:cNvSpPr>
          <p:nvPr>
            <p:ph type="dt" sz="half" idx="10"/>
          </p:nvPr>
        </p:nvSpPr>
        <p:spPr/>
        <p:txBody>
          <a:bodyPr/>
          <a:lstStyle/>
          <a:p>
            <a:pPr>
              <a:defRPr/>
            </a:pPr>
            <a:fld id="{130ADD5E-52E0-0D44-B721-F95AB1FBEECE}" type="datetime1">
              <a:rPr lang="en-GB" altLang="en-US" smtClean="0"/>
              <a:pPr>
                <a:defRPr/>
              </a:pPr>
              <a:t>24/09/2024</a:t>
            </a:fld>
            <a:endParaRPr lang="en-GB" altLang="en-US"/>
          </a:p>
        </p:txBody>
      </p:sp>
      <p:sp>
        <p:nvSpPr>
          <p:cNvPr id="5" name="Slide Number Placeholder 4">
            <a:extLst>
              <a:ext uri="{FF2B5EF4-FFF2-40B4-BE49-F238E27FC236}">
                <a16:creationId xmlns:a16="http://schemas.microsoft.com/office/drawing/2014/main" id="{6B460E38-E596-DF05-8394-36AAE3B390F8}"/>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19828982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EA2E9-5B9F-6B4B-3B6F-5B663E1EA5A6}"/>
              </a:ext>
            </a:extLst>
          </p:cNvPr>
          <p:cNvSpPr>
            <a:spLocks noGrp="1"/>
          </p:cNvSpPr>
          <p:nvPr>
            <p:ph type="title"/>
          </p:nvPr>
        </p:nvSpPr>
        <p:spPr>
          <a:xfrm>
            <a:off x="457200" y="274638"/>
            <a:ext cx="8229600" cy="1143000"/>
          </a:xfrm>
        </p:spPr>
        <p:txBody>
          <a:bodyPr wrap="square" anchor="ctr">
            <a:normAutofit/>
          </a:bodyPr>
          <a:lstStyle/>
          <a:p>
            <a:r>
              <a:rPr lang="en-US" sz="3600" b="1" dirty="0"/>
              <a:t>Democratic </a:t>
            </a:r>
            <a:r>
              <a:rPr lang="en-US" sz="2000" dirty="0"/>
              <a:t>(4 of 7)</a:t>
            </a:r>
          </a:p>
        </p:txBody>
      </p:sp>
      <p:sp>
        <p:nvSpPr>
          <p:cNvPr id="3" name="Content Placeholder 2">
            <a:extLst>
              <a:ext uri="{FF2B5EF4-FFF2-40B4-BE49-F238E27FC236}">
                <a16:creationId xmlns:a16="http://schemas.microsoft.com/office/drawing/2014/main" id="{D8D74B35-67E9-A09C-4E7A-33191B92DE7D}"/>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GB" sz="2400" b="0" i="0" dirty="0">
                <a:effectLst/>
              </a:rPr>
              <a:t>Democratic leaders influence their team members in decision-making processes. They seek input, listen to diverse perspectives, and make decisions collaboratively. This style encourages participation, creativity, and ownership among team members.</a:t>
            </a:r>
            <a:endParaRPr lang="en-US" sz="2400" dirty="0"/>
          </a:p>
        </p:txBody>
      </p:sp>
      <p:pic>
        <p:nvPicPr>
          <p:cNvPr id="3074" name="Picture 2" descr="Software development leadership styles to know about | Shake">
            <a:extLst>
              <a:ext uri="{FF2B5EF4-FFF2-40B4-BE49-F238E27FC236}">
                <a16:creationId xmlns:a16="http://schemas.microsoft.com/office/drawing/2014/main" id="{E2C86D92-BFFD-464D-B55E-637B457ECC3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16016" y="2135777"/>
            <a:ext cx="4038600" cy="2917887"/>
          </a:xfrm>
          <a:prstGeom prst="rect">
            <a:avLst/>
          </a:prstGeom>
          <a:solidFill>
            <a:srgbClr val="FFFFFF"/>
          </a:solidFill>
        </p:spPr>
      </p:pic>
      <p:sp>
        <p:nvSpPr>
          <p:cNvPr id="4" name="Date Placeholder 3">
            <a:extLst>
              <a:ext uri="{FF2B5EF4-FFF2-40B4-BE49-F238E27FC236}">
                <a16:creationId xmlns:a16="http://schemas.microsoft.com/office/drawing/2014/main" id="{6176C877-21AE-DB9D-E46D-BC608CEA191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24/09/2024</a:t>
            </a:fld>
            <a:endParaRPr lang="en-GB" altLang="en-US" sz="900"/>
          </a:p>
        </p:txBody>
      </p:sp>
      <p:sp>
        <p:nvSpPr>
          <p:cNvPr id="5" name="Slide Number Placeholder 4">
            <a:extLst>
              <a:ext uri="{FF2B5EF4-FFF2-40B4-BE49-F238E27FC236}">
                <a16:creationId xmlns:a16="http://schemas.microsoft.com/office/drawing/2014/main" id="{E5061A9C-734F-3943-2D11-01C41A95828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18</a:t>
            </a:fld>
            <a:endParaRPr lang="en-GB" altLang="en-US"/>
          </a:p>
        </p:txBody>
      </p:sp>
    </p:spTree>
    <p:extLst>
      <p:ext uri="{BB962C8B-B14F-4D97-AF65-F5344CB8AC3E}">
        <p14:creationId xmlns:p14="http://schemas.microsoft.com/office/powerpoint/2010/main" val="5538018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DB6C7-7735-A4C2-5555-7710FAE10EDE}"/>
              </a:ext>
            </a:extLst>
          </p:cNvPr>
          <p:cNvSpPr>
            <a:spLocks noGrp="1"/>
          </p:cNvSpPr>
          <p:nvPr>
            <p:ph type="title"/>
          </p:nvPr>
        </p:nvSpPr>
        <p:spPr/>
        <p:txBody>
          <a:bodyPr/>
          <a:lstStyle/>
          <a:p>
            <a:r>
              <a:rPr lang="en-US" sz="3600" b="1" dirty="0"/>
              <a:t>Affiliated </a:t>
            </a:r>
            <a:r>
              <a:rPr lang="en-US" sz="2000" dirty="0"/>
              <a:t>(5 of 7)</a:t>
            </a:r>
          </a:p>
        </p:txBody>
      </p:sp>
      <p:sp>
        <p:nvSpPr>
          <p:cNvPr id="3" name="Content Placeholder 2">
            <a:extLst>
              <a:ext uri="{FF2B5EF4-FFF2-40B4-BE49-F238E27FC236}">
                <a16:creationId xmlns:a16="http://schemas.microsoft.com/office/drawing/2014/main" id="{1930618E-F316-4F8D-9255-E568A502CB8D}"/>
              </a:ext>
            </a:extLst>
          </p:cNvPr>
          <p:cNvSpPr>
            <a:spLocks noGrp="1"/>
          </p:cNvSpPr>
          <p:nvPr>
            <p:ph idx="1"/>
          </p:nvPr>
        </p:nvSpPr>
        <p:spPr/>
        <p:txBody>
          <a:bodyPr/>
          <a:lstStyle/>
          <a:p>
            <a:pPr marL="0" indent="0">
              <a:buNone/>
            </a:pPr>
            <a:r>
              <a:rPr lang="en-GB" sz="2400" b="0" i="0" dirty="0">
                <a:effectLst/>
              </a:rPr>
              <a:t>Affiliative leaders prioritize creating a harmonious and supportive work environment. They value relationships and emphasize collaboration and teamwork. This style is beneficial for building trust, boosting morale, and fostering a sense of belonging within the team.</a:t>
            </a:r>
            <a:endParaRPr lang="en-US" sz="2400" dirty="0"/>
          </a:p>
        </p:txBody>
      </p:sp>
      <p:sp>
        <p:nvSpPr>
          <p:cNvPr id="4" name="Date Placeholder 3">
            <a:extLst>
              <a:ext uri="{FF2B5EF4-FFF2-40B4-BE49-F238E27FC236}">
                <a16:creationId xmlns:a16="http://schemas.microsoft.com/office/drawing/2014/main" id="{E2089D38-74FE-F206-F1C8-1962268192DC}"/>
              </a:ext>
            </a:extLst>
          </p:cNvPr>
          <p:cNvSpPr>
            <a:spLocks noGrp="1"/>
          </p:cNvSpPr>
          <p:nvPr>
            <p:ph type="dt" sz="half" idx="10"/>
          </p:nvPr>
        </p:nvSpPr>
        <p:spPr/>
        <p:txBody>
          <a:bodyPr/>
          <a:lstStyle/>
          <a:p>
            <a:pPr>
              <a:defRPr/>
            </a:pPr>
            <a:fld id="{130ADD5E-52E0-0D44-B721-F95AB1FBEECE}" type="datetime1">
              <a:rPr lang="en-GB" altLang="en-US" smtClean="0"/>
              <a:pPr>
                <a:defRPr/>
              </a:pPr>
              <a:t>24/09/2024</a:t>
            </a:fld>
            <a:endParaRPr lang="en-GB" altLang="en-US"/>
          </a:p>
        </p:txBody>
      </p:sp>
      <p:sp>
        <p:nvSpPr>
          <p:cNvPr id="5" name="Slide Number Placeholder 4">
            <a:extLst>
              <a:ext uri="{FF2B5EF4-FFF2-40B4-BE49-F238E27FC236}">
                <a16:creationId xmlns:a16="http://schemas.microsoft.com/office/drawing/2014/main" id="{6F44967B-2C10-10C9-8E07-5CEEB375B62A}"/>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32979382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F9AB1-F32E-E677-1AAB-685EE6E868D9}"/>
              </a:ext>
            </a:extLst>
          </p:cNvPr>
          <p:cNvSpPr>
            <a:spLocks noGrp="1"/>
          </p:cNvSpPr>
          <p:nvPr>
            <p:ph type="title"/>
          </p:nvPr>
        </p:nvSpPr>
        <p:spPr>
          <a:xfrm>
            <a:off x="457200" y="274638"/>
            <a:ext cx="8229600" cy="1143000"/>
          </a:xfrm>
        </p:spPr>
        <p:txBody>
          <a:bodyPr wrap="square" anchor="ctr">
            <a:normAutofit/>
          </a:bodyPr>
          <a:lstStyle/>
          <a:p>
            <a:r>
              <a:rPr lang="en-US" sz="3600" b="1" dirty="0"/>
              <a:t>Pace-setting </a:t>
            </a:r>
            <a:r>
              <a:rPr lang="en-US" sz="2000" dirty="0"/>
              <a:t>(6 of 7)</a:t>
            </a:r>
          </a:p>
        </p:txBody>
      </p:sp>
      <p:sp>
        <p:nvSpPr>
          <p:cNvPr id="3" name="Content Placeholder 2">
            <a:extLst>
              <a:ext uri="{FF2B5EF4-FFF2-40B4-BE49-F238E27FC236}">
                <a16:creationId xmlns:a16="http://schemas.microsoft.com/office/drawing/2014/main" id="{35E654BA-62E6-AC03-58EC-509251AED414}"/>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US" sz="2400" dirty="0"/>
              <a:t>Pacesetting leaders lead by example and set high performance standards for themselves and their team. They expect excellence and demonstrate a strong work ethic. While this style can drive results, it can also lead to stress and burnout if not balanced with support and guidance.</a:t>
            </a:r>
            <a:endParaRPr lang="en-US" sz="2400"/>
          </a:p>
        </p:txBody>
      </p:sp>
      <p:pic>
        <p:nvPicPr>
          <p:cNvPr id="4098" name="Picture 2" descr="Pacesetting Leadership: Meaning, 06 Advantages, and Disadvantages">
            <a:extLst>
              <a:ext uri="{FF2B5EF4-FFF2-40B4-BE49-F238E27FC236}">
                <a16:creationId xmlns:a16="http://schemas.microsoft.com/office/drawing/2014/main" id="{E615DD91-C66A-0717-AEE9-2BFCBD279F0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029763"/>
            <a:ext cx="4038600" cy="3129915"/>
          </a:xfrm>
          <a:prstGeom prst="rect">
            <a:avLst/>
          </a:prstGeom>
          <a:solidFill>
            <a:srgbClr val="FFFFFF"/>
          </a:solidFill>
        </p:spPr>
      </p:pic>
      <p:sp>
        <p:nvSpPr>
          <p:cNvPr id="4" name="Date Placeholder 3">
            <a:extLst>
              <a:ext uri="{FF2B5EF4-FFF2-40B4-BE49-F238E27FC236}">
                <a16:creationId xmlns:a16="http://schemas.microsoft.com/office/drawing/2014/main" id="{5A74D219-FF2A-5CF5-27E0-0ED1F31DF91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24/09/2024</a:t>
            </a:fld>
            <a:endParaRPr lang="en-GB" altLang="en-US" sz="900"/>
          </a:p>
        </p:txBody>
      </p:sp>
      <p:sp>
        <p:nvSpPr>
          <p:cNvPr id="5" name="Slide Number Placeholder 4">
            <a:extLst>
              <a:ext uri="{FF2B5EF4-FFF2-40B4-BE49-F238E27FC236}">
                <a16:creationId xmlns:a16="http://schemas.microsoft.com/office/drawing/2014/main" id="{9448CB0B-6908-78DF-E867-C7E28613C5A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13428258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5218B-F415-A9B2-47E6-618E0D041F68}"/>
              </a:ext>
            </a:extLst>
          </p:cNvPr>
          <p:cNvSpPr>
            <a:spLocks noGrp="1"/>
          </p:cNvSpPr>
          <p:nvPr>
            <p:ph type="title"/>
          </p:nvPr>
        </p:nvSpPr>
        <p:spPr/>
        <p:txBody>
          <a:bodyPr/>
          <a:lstStyle/>
          <a:p>
            <a:r>
              <a:rPr lang="en-US" sz="3600" b="1" dirty="0"/>
              <a:t>Coaching </a:t>
            </a:r>
            <a:r>
              <a:rPr lang="en-US" sz="2000" dirty="0"/>
              <a:t>(7 of 7)</a:t>
            </a:r>
            <a:endParaRPr lang="en-US" sz="3600" dirty="0"/>
          </a:p>
        </p:txBody>
      </p:sp>
      <p:sp>
        <p:nvSpPr>
          <p:cNvPr id="3" name="Content Placeholder 2">
            <a:extLst>
              <a:ext uri="{FF2B5EF4-FFF2-40B4-BE49-F238E27FC236}">
                <a16:creationId xmlns:a16="http://schemas.microsoft.com/office/drawing/2014/main" id="{875652A6-7735-CB84-0361-C0F51150024E}"/>
              </a:ext>
            </a:extLst>
          </p:cNvPr>
          <p:cNvSpPr>
            <a:spLocks noGrp="1"/>
          </p:cNvSpPr>
          <p:nvPr>
            <p:ph idx="1"/>
          </p:nvPr>
        </p:nvSpPr>
        <p:spPr/>
        <p:txBody>
          <a:bodyPr/>
          <a:lstStyle/>
          <a:p>
            <a:pPr marL="0" indent="0">
              <a:buNone/>
            </a:pPr>
            <a:r>
              <a:rPr lang="en-US" sz="2400" dirty="0"/>
              <a:t>Coaching leaders focus on the individual growth and development of their team members. They provide guidance, feedback, and mentorship to help individuals reach their full potential. This style is effective for long-term skill development and employee engagement.</a:t>
            </a:r>
          </a:p>
        </p:txBody>
      </p:sp>
      <p:sp>
        <p:nvSpPr>
          <p:cNvPr id="4" name="Date Placeholder 3">
            <a:extLst>
              <a:ext uri="{FF2B5EF4-FFF2-40B4-BE49-F238E27FC236}">
                <a16:creationId xmlns:a16="http://schemas.microsoft.com/office/drawing/2014/main" id="{1DFC330C-BBCD-10CF-E3F4-2D8B786406D3}"/>
              </a:ext>
            </a:extLst>
          </p:cNvPr>
          <p:cNvSpPr>
            <a:spLocks noGrp="1"/>
          </p:cNvSpPr>
          <p:nvPr>
            <p:ph type="dt" sz="half" idx="10"/>
          </p:nvPr>
        </p:nvSpPr>
        <p:spPr/>
        <p:txBody>
          <a:bodyPr/>
          <a:lstStyle/>
          <a:p>
            <a:pPr>
              <a:defRPr/>
            </a:pPr>
            <a:fld id="{130ADD5E-52E0-0D44-B721-F95AB1FBEECE}" type="datetime1">
              <a:rPr lang="en-GB" altLang="en-US" smtClean="0"/>
              <a:pPr>
                <a:defRPr/>
              </a:pPr>
              <a:t>24/09/2024</a:t>
            </a:fld>
            <a:endParaRPr lang="en-GB" altLang="en-US"/>
          </a:p>
        </p:txBody>
      </p:sp>
      <p:sp>
        <p:nvSpPr>
          <p:cNvPr id="5" name="Slide Number Placeholder 4">
            <a:extLst>
              <a:ext uri="{FF2B5EF4-FFF2-40B4-BE49-F238E27FC236}">
                <a16:creationId xmlns:a16="http://schemas.microsoft.com/office/drawing/2014/main" id="{F3EDBC83-F636-115E-C9AF-41B5EB672538}"/>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38674262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231EA-1493-D964-7011-C6557F690BC3}"/>
              </a:ext>
            </a:extLst>
          </p:cNvPr>
          <p:cNvSpPr>
            <a:spLocks noGrp="1"/>
          </p:cNvSpPr>
          <p:nvPr>
            <p:ph type="title"/>
          </p:nvPr>
        </p:nvSpPr>
        <p:spPr/>
        <p:txBody>
          <a:bodyPr/>
          <a:lstStyle/>
          <a:p>
            <a:r>
              <a:rPr lang="en-US" sz="3600" b="1" dirty="0"/>
              <a:t>Group activity 1</a:t>
            </a:r>
          </a:p>
        </p:txBody>
      </p:sp>
      <p:sp>
        <p:nvSpPr>
          <p:cNvPr id="3" name="Content Placeholder 2">
            <a:extLst>
              <a:ext uri="{FF2B5EF4-FFF2-40B4-BE49-F238E27FC236}">
                <a16:creationId xmlns:a16="http://schemas.microsoft.com/office/drawing/2014/main" id="{59022F55-7892-909C-15A7-6891A9EE09CE}"/>
              </a:ext>
            </a:extLst>
          </p:cNvPr>
          <p:cNvSpPr>
            <a:spLocks noGrp="1"/>
          </p:cNvSpPr>
          <p:nvPr>
            <p:ph idx="1"/>
          </p:nvPr>
        </p:nvSpPr>
        <p:spPr/>
        <p:txBody>
          <a:bodyPr/>
          <a:lstStyle/>
          <a:p>
            <a:r>
              <a:rPr lang="en-US" sz="2400" dirty="0"/>
              <a:t>In groups, research and provide examples demonstrating each of the styles outlined by Daniel Goleman.</a:t>
            </a:r>
          </a:p>
          <a:p>
            <a:pPr lvl="1"/>
            <a:r>
              <a:rPr lang="en-US" sz="2000" dirty="0"/>
              <a:t>Coercive</a:t>
            </a:r>
          </a:p>
          <a:p>
            <a:pPr lvl="1"/>
            <a:r>
              <a:rPr lang="en-US" sz="2000" dirty="0"/>
              <a:t>Authoritative</a:t>
            </a:r>
          </a:p>
          <a:p>
            <a:pPr lvl="1"/>
            <a:r>
              <a:rPr lang="en-US" sz="2000" dirty="0"/>
              <a:t>Democratic</a:t>
            </a:r>
          </a:p>
          <a:p>
            <a:pPr lvl="1"/>
            <a:r>
              <a:rPr lang="en-US" sz="2000" dirty="0"/>
              <a:t>Affiliate</a:t>
            </a:r>
          </a:p>
          <a:p>
            <a:pPr lvl="1"/>
            <a:r>
              <a:rPr lang="en-US" sz="2000" dirty="0"/>
              <a:t>Pace-setting</a:t>
            </a:r>
          </a:p>
          <a:p>
            <a:pPr lvl="1"/>
            <a:r>
              <a:rPr lang="en-US" sz="2000" dirty="0"/>
              <a:t>Coaching</a:t>
            </a:r>
          </a:p>
          <a:p>
            <a:pPr marL="457200" lvl="1" indent="0">
              <a:buNone/>
            </a:pPr>
            <a:r>
              <a:rPr lang="en-US" sz="2400" dirty="0"/>
              <a:t>Which of these styles do you think is effective nowadays? And why?</a:t>
            </a:r>
          </a:p>
          <a:p>
            <a:endParaRPr lang="en-US" dirty="0"/>
          </a:p>
          <a:p>
            <a:pPr lvl="1"/>
            <a:endParaRPr lang="en-US" dirty="0"/>
          </a:p>
        </p:txBody>
      </p:sp>
      <p:sp>
        <p:nvSpPr>
          <p:cNvPr id="4" name="Date Placeholder 3">
            <a:extLst>
              <a:ext uri="{FF2B5EF4-FFF2-40B4-BE49-F238E27FC236}">
                <a16:creationId xmlns:a16="http://schemas.microsoft.com/office/drawing/2014/main" id="{988034FD-DD54-7CAF-95C3-8C73DE14C5DE}"/>
              </a:ext>
            </a:extLst>
          </p:cNvPr>
          <p:cNvSpPr>
            <a:spLocks noGrp="1"/>
          </p:cNvSpPr>
          <p:nvPr>
            <p:ph type="dt" sz="half" idx="10"/>
          </p:nvPr>
        </p:nvSpPr>
        <p:spPr/>
        <p:txBody>
          <a:bodyPr/>
          <a:lstStyle/>
          <a:p>
            <a:pPr>
              <a:defRPr/>
            </a:pPr>
            <a:fld id="{130ADD5E-52E0-0D44-B721-F95AB1FBEECE}" type="datetime1">
              <a:rPr lang="en-GB" altLang="en-US" smtClean="0"/>
              <a:pPr>
                <a:defRPr/>
              </a:pPr>
              <a:t>24/09/2024</a:t>
            </a:fld>
            <a:endParaRPr lang="en-GB" altLang="en-US"/>
          </a:p>
        </p:txBody>
      </p:sp>
      <p:sp>
        <p:nvSpPr>
          <p:cNvPr id="5" name="Slide Number Placeholder 4">
            <a:extLst>
              <a:ext uri="{FF2B5EF4-FFF2-40B4-BE49-F238E27FC236}">
                <a16:creationId xmlns:a16="http://schemas.microsoft.com/office/drawing/2014/main" id="{85A58159-4DD7-84A5-336A-F7F8C82E647C}"/>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pic>
        <p:nvPicPr>
          <p:cNvPr id="6" name="Online Media 8" title="10 Minute Timer with Relaxing Upbeat Music and Alarm! Countdown Clock for Stress Relief!">
            <a:hlinkClick r:id="" action="ppaction://media"/>
            <a:extLst>
              <a:ext uri="{FF2B5EF4-FFF2-40B4-BE49-F238E27FC236}">
                <a16:creationId xmlns:a16="http://schemas.microsoft.com/office/drawing/2014/main" id="{161AF9B0-B5A5-70C3-A2E6-A95E17D5D815}"/>
              </a:ext>
            </a:extLst>
          </p:cNvPr>
          <p:cNvPicPr>
            <a:picLocks noRot="1" noChangeAspect="1"/>
          </p:cNvPicPr>
          <p:nvPr>
            <a:videoFile r:link="rId1"/>
          </p:nvPr>
        </p:nvPicPr>
        <p:blipFill>
          <a:blip r:embed="rId4"/>
          <a:stretch>
            <a:fillRect/>
          </a:stretch>
        </p:blipFill>
        <p:spPr>
          <a:xfrm>
            <a:off x="5580112" y="2587560"/>
            <a:ext cx="3418114" cy="1942314"/>
          </a:xfrm>
          <a:prstGeom prst="rect">
            <a:avLst/>
          </a:prstGeom>
        </p:spPr>
      </p:pic>
    </p:spTree>
    <p:extLst>
      <p:ext uri="{BB962C8B-B14F-4D97-AF65-F5344CB8AC3E}">
        <p14:creationId xmlns:p14="http://schemas.microsoft.com/office/powerpoint/2010/main" val="798106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C4326-1A04-6323-CF53-BA79E79BF67C}"/>
              </a:ext>
            </a:extLst>
          </p:cNvPr>
          <p:cNvSpPr>
            <a:spLocks noGrp="1"/>
          </p:cNvSpPr>
          <p:nvPr>
            <p:ph type="title"/>
          </p:nvPr>
        </p:nvSpPr>
        <p:spPr/>
        <p:txBody>
          <a:bodyPr/>
          <a:lstStyle/>
          <a:p>
            <a:r>
              <a:rPr lang="en-US" sz="3600" b="1" dirty="0"/>
              <a:t>Group activity 2</a:t>
            </a:r>
          </a:p>
        </p:txBody>
      </p:sp>
      <p:sp>
        <p:nvSpPr>
          <p:cNvPr id="3" name="Content Placeholder 2">
            <a:extLst>
              <a:ext uri="{FF2B5EF4-FFF2-40B4-BE49-F238E27FC236}">
                <a16:creationId xmlns:a16="http://schemas.microsoft.com/office/drawing/2014/main" id="{F591FB34-1ED5-5447-CA9B-CFE5E7680A4E}"/>
              </a:ext>
            </a:extLst>
          </p:cNvPr>
          <p:cNvSpPr>
            <a:spLocks noGrp="1"/>
          </p:cNvSpPr>
          <p:nvPr>
            <p:ph idx="1"/>
          </p:nvPr>
        </p:nvSpPr>
        <p:spPr/>
        <p:txBody>
          <a:bodyPr/>
          <a:lstStyle/>
          <a:p>
            <a:r>
              <a:rPr lang="en-US" sz="2000" dirty="0"/>
              <a:t>Form a group of 3-4 and work on the following:</a:t>
            </a:r>
          </a:p>
          <a:p>
            <a:r>
              <a:rPr lang="en-US" sz="2000" b="1" dirty="0"/>
              <a:t>Scenario: "Your team has been working on a new project for weeks, however, an unpredictable change happened in the market conditions (</a:t>
            </a:r>
            <a:r>
              <a:rPr lang="en-US" sz="2000" b="1" dirty="0" err="1"/>
              <a:t>e.g</a:t>
            </a:r>
            <a:r>
              <a:rPr lang="en-US" sz="2000" b="1" dirty="0"/>
              <a:t>, change in economic regulations and rules, change in pricing, change in political rules). So, your initial plan/structure/strategy is no longer viable. </a:t>
            </a:r>
          </a:p>
          <a:p>
            <a:r>
              <a:rPr lang="en-US" sz="2000" dirty="0"/>
              <a:t>Explain the situation and what has affected the project.</a:t>
            </a:r>
          </a:p>
          <a:p>
            <a:r>
              <a:rPr lang="en-US" sz="2000" dirty="0"/>
              <a:t>How would a leader with effective leadership traits and skills handle this situation?</a:t>
            </a:r>
          </a:p>
          <a:p>
            <a:r>
              <a:rPr lang="en-US" sz="2000" dirty="0"/>
              <a:t>As a group, you should discuss and come up with leadership solutions reflecting adaptability and flexibility traits and skills.</a:t>
            </a:r>
          </a:p>
          <a:p>
            <a:endParaRPr lang="en-US" dirty="0"/>
          </a:p>
        </p:txBody>
      </p:sp>
      <p:sp>
        <p:nvSpPr>
          <p:cNvPr id="4" name="Date Placeholder 3">
            <a:extLst>
              <a:ext uri="{FF2B5EF4-FFF2-40B4-BE49-F238E27FC236}">
                <a16:creationId xmlns:a16="http://schemas.microsoft.com/office/drawing/2014/main" id="{6C0F82FE-70EC-0459-CA35-A3D2C4F11708}"/>
              </a:ext>
            </a:extLst>
          </p:cNvPr>
          <p:cNvSpPr>
            <a:spLocks noGrp="1"/>
          </p:cNvSpPr>
          <p:nvPr>
            <p:ph type="dt" sz="half" idx="10"/>
          </p:nvPr>
        </p:nvSpPr>
        <p:spPr/>
        <p:txBody>
          <a:bodyPr/>
          <a:lstStyle/>
          <a:p>
            <a:pPr>
              <a:defRPr/>
            </a:pPr>
            <a:fld id="{130ADD5E-52E0-0D44-B721-F95AB1FBEECE}" type="datetime1">
              <a:rPr lang="en-GB" altLang="en-US" smtClean="0"/>
              <a:pPr>
                <a:defRPr/>
              </a:pPr>
              <a:t>24/09/2024</a:t>
            </a:fld>
            <a:endParaRPr lang="en-GB" altLang="en-US"/>
          </a:p>
        </p:txBody>
      </p:sp>
      <p:sp>
        <p:nvSpPr>
          <p:cNvPr id="5" name="Slide Number Placeholder 4">
            <a:extLst>
              <a:ext uri="{FF2B5EF4-FFF2-40B4-BE49-F238E27FC236}">
                <a16:creationId xmlns:a16="http://schemas.microsoft.com/office/drawing/2014/main" id="{323276FD-5213-FAED-9039-7826725E3CB3}"/>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pic>
        <p:nvPicPr>
          <p:cNvPr id="6" name="Online Media 8" title="10 Minute Timer with Relaxing Upbeat Music and Alarm! Countdown Clock for Stress Relief!">
            <a:hlinkClick r:id="" action="ppaction://media"/>
            <a:extLst>
              <a:ext uri="{FF2B5EF4-FFF2-40B4-BE49-F238E27FC236}">
                <a16:creationId xmlns:a16="http://schemas.microsoft.com/office/drawing/2014/main" id="{A5165271-F4B0-C782-D53E-71D94CBCCF30}"/>
              </a:ext>
            </a:extLst>
          </p:cNvPr>
          <p:cNvPicPr>
            <a:picLocks noRot="1" noChangeAspect="1"/>
          </p:cNvPicPr>
          <p:nvPr>
            <a:videoFile r:link="rId1"/>
          </p:nvPr>
        </p:nvPicPr>
        <p:blipFill>
          <a:blip r:embed="rId3"/>
          <a:stretch>
            <a:fillRect/>
          </a:stretch>
        </p:blipFill>
        <p:spPr>
          <a:xfrm>
            <a:off x="6588224" y="24098"/>
            <a:ext cx="2555776" cy="1892734"/>
          </a:xfrm>
          <a:prstGeom prst="rect">
            <a:avLst/>
          </a:prstGeom>
        </p:spPr>
      </p:pic>
    </p:spTree>
    <p:extLst>
      <p:ext uri="{BB962C8B-B14F-4D97-AF65-F5344CB8AC3E}">
        <p14:creationId xmlns:p14="http://schemas.microsoft.com/office/powerpoint/2010/main" val="4414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05A3C-CB7C-8ED8-01D6-87802B54ED76}"/>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346F1045-475E-11CA-2E43-4C9A2389C83D}"/>
              </a:ext>
            </a:extLst>
          </p:cNvPr>
          <p:cNvSpPr>
            <a:spLocks noGrp="1"/>
          </p:cNvSpPr>
          <p:nvPr>
            <p:ph idx="1"/>
          </p:nvPr>
        </p:nvSpPr>
        <p:spPr/>
        <p:txBody>
          <a:bodyPr/>
          <a:lstStyle/>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endParaRPr lang="en-US" sz="2000" dirty="0"/>
          </a:p>
          <a:p>
            <a:pPr marL="0" indent="0">
              <a:buNone/>
            </a:pPr>
            <a:r>
              <a:rPr lang="en-US" sz="2000" dirty="0"/>
              <a:t>Council for Excellence in Management and Leadership, (2002). Managers and leaders: Raising our game, council for excellence in Management and Leadership: London.</a:t>
            </a:r>
          </a:p>
          <a:p>
            <a:pPr marL="0" indent="0">
              <a:buNone/>
            </a:pPr>
            <a:r>
              <a:rPr lang="en-US" sz="2000" dirty="0"/>
              <a:t>Goleman, D. (2002). Primal Leadership: Realizing the Power of Emotional Intelligence. Harvard Business Review Press.</a:t>
            </a:r>
          </a:p>
          <a:p>
            <a:pPr marL="0" indent="0">
              <a:buNone/>
            </a:pPr>
            <a:r>
              <a:rPr lang="en-US" sz="2000" dirty="0"/>
              <a:t>Needle, D. Burns, J. (2015) Business in context : an introduction to business and its environment. Seventh edition. Andover: Cengage Learning.</a:t>
            </a:r>
          </a:p>
          <a:p>
            <a:endParaRPr lang="en-US" sz="2000" dirty="0"/>
          </a:p>
        </p:txBody>
      </p:sp>
      <p:sp>
        <p:nvSpPr>
          <p:cNvPr id="4" name="Date Placeholder 3">
            <a:extLst>
              <a:ext uri="{FF2B5EF4-FFF2-40B4-BE49-F238E27FC236}">
                <a16:creationId xmlns:a16="http://schemas.microsoft.com/office/drawing/2014/main" id="{ADE06B24-43EA-2E06-2F77-9527F6794646}"/>
              </a:ext>
            </a:extLst>
          </p:cNvPr>
          <p:cNvSpPr>
            <a:spLocks noGrp="1"/>
          </p:cNvSpPr>
          <p:nvPr>
            <p:ph type="dt" sz="half" idx="10"/>
          </p:nvPr>
        </p:nvSpPr>
        <p:spPr/>
        <p:txBody>
          <a:bodyPr/>
          <a:lstStyle/>
          <a:p>
            <a:pPr>
              <a:defRPr/>
            </a:pPr>
            <a:fld id="{130ADD5E-52E0-0D44-B721-F95AB1FBEECE}" type="datetime1">
              <a:rPr lang="en-GB" altLang="en-US" smtClean="0"/>
              <a:pPr>
                <a:defRPr/>
              </a:pPr>
              <a:t>24/09/2024</a:t>
            </a:fld>
            <a:endParaRPr lang="en-GB" altLang="en-US"/>
          </a:p>
        </p:txBody>
      </p:sp>
      <p:sp>
        <p:nvSpPr>
          <p:cNvPr id="5" name="Slide Number Placeholder 4">
            <a:extLst>
              <a:ext uri="{FF2B5EF4-FFF2-40B4-BE49-F238E27FC236}">
                <a16:creationId xmlns:a16="http://schemas.microsoft.com/office/drawing/2014/main" id="{FF391E70-B1FD-37F8-F8C5-700ADB0B448C}"/>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29134250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0" y="5506141"/>
            <a:ext cx="9144000" cy="510095"/>
          </a:xfrm>
          <a:prstGeom prst="rect">
            <a:avLst/>
          </a:prstGeom>
        </p:spPr>
      </p:pic>
      <p:pic>
        <p:nvPicPr>
          <p:cNvPr id="4" name="Video 3" title="Children drawing on paper">
            <a:hlinkClick r:id="" action="ppaction://media"/>
            <a:extLst>
              <a:ext uri="{FF2B5EF4-FFF2-40B4-BE49-F238E27FC236}">
                <a16:creationId xmlns:a16="http://schemas.microsoft.com/office/drawing/2014/main" id="{64881C1B-5B76-6333-A830-4B3E4E087F2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57251"/>
            <a:ext cx="9144000" cy="5158985"/>
          </a:xfrm>
          <a:prstGeom prst="rect">
            <a:avLst/>
          </a:prstGeom>
        </p:spPr>
      </p:pic>
      <p:sp>
        <p:nvSpPr>
          <p:cNvPr id="3" name="Rectangle 2">
            <a:extLst>
              <a:ext uri="{FF2B5EF4-FFF2-40B4-BE49-F238E27FC236}">
                <a16:creationId xmlns:a16="http://schemas.microsoft.com/office/drawing/2014/main" id="{0E31E75F-7610-1185-20AD-EBD5E9E41AD2}"/>
              </a:ext>
            </a:extLst>
          </p:cNvPr>
          <p:cNvSpPr/>
          <p:nvPr/>
        </p:nvSpPr>
        <p:spPr>
          <a:xfrm>
            <a:off x="1477736" y="1543051"/>
            <a:ext cx="6964136" cy="857250"/>
          </a:xfrm>
          <a:prstGeom prst="rect">
            <a:avLst/>
          </a:prstGeom>
          <a:noFill/>
          <a:ln>
            <a:noFill/>
          </a:ln>
        </p:spPr>
        <p:style>
          <a:lnRef idx="0">
            <a:scrgbClr r="0" g="0" b="0"/>
          </a:lnRef>
          <a:fillRef idx="0">
            <a:scrgbClr r="0" g="0" b="0"/>
          </a:fillRef>
          <a:effectRef idx="0">
            <a:scrgbClr r="0" g="0" b="0"/>
          </a:effectRef>
          <a:fontRef idx="minor">
            <a:schemeClr val="accent3"/>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FF00"/>
                </a:solidFill>
                <a:effectLst/>
                <a:uLnTx/>
                <a:uFillTx/>
                <a:latin typeface="Calibri" panose="020F0502020204030204"/>
                <a:ea typeface="+mn-ea"/>
                <a:cs typeface="+mn-cs"/>
              </a:rPr>
              <a:t>Next: Management </a:t>
            </a:r>
            <a:r>
              <a:rPr kumimoji="0" lang="en-US" sz="3600" b="1" i="0" u="none" strike="noStrike" kern="1200" cap="none" spc="0" normalizeH="0" baseline="0" noProof="0">
                <a:ln>
                  <a:noFill/>
                </a:ln>
                <a:solidFill>
                  <a:srgbClr val="FFFF00"/>
                </a:solidFill>
                <a:effectLst/>
                <a:uLnTx/>
                <a:uFillTx/>
                <a:latin typeface="Calibri" panose="020F0502020204030204"/>
                <a:ea typeface="+mn-ea"/>
                <a:cs typeface="+mn-cs"/>
              </a:rPr>
              <a:t>in Business</a:t>
            </a:r>
            <a:endParaRPr kumimoji="0" lang="en-GB" sz="3600" b="0" i="0" u="none" strike="noStrike" kern="1200" cap="none" spc="0" normalizeH="0" baseline="0" noProof="0" dirty="0">
              <a:ln>
                <a:noFill/>
              </a:ln>
              <a:solidFill>
                <a:srgbClr val="FFFF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81563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0" y="5506141"/>
            <a:ext cx="9144000" cy="510095"/>
          </a:xfrm>
          <a:prstGeom prst="rect">
            <a:avLst/>
          </a:prstGeom>
        </p:spPr>
      </p:pic>
      <p:pic>
        <p:nvPicPr>
          <p:cNvPr id="6" name="Video 5" title="Pouring coffee into glass cup">
            <a:hlinkClick r:id="" action="ppaction://media"/>
            <a:extLst>
              <a:ext uri="{FF2B5EF4-FFF2-40B4-BE49-F238E27FC236}">
                <a16:creationId xmlns:a16="http://schemas.microsoft.com/office/drawing/2014/main" id="{7F464BAA-F383-0737-9CA9-8AFCD6B6048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 y="857251"/>
            <a:ext cx="9143999" cy="5143499"/>
          </a:xfrm>
          <a:prstGeom prst="rect">
            <a:avLst/>
          </a:prstGeom>
        </p:spPr>
      </p:pic>
      <p:sp>
        <p:nvSpPr>
          <p:cNvPr id="3" name="Rectangle 2">
            <a:extLst>
              <a:ext uri="{FF2B5EF4-FFF2-40B4-BE49-F238E27FC236}">
                <a16:creationId xmlns:a16="http://schemas.microsoft.com/office/drawing/2014/main" id="{77CABF00-C640-18F7-2D84-2CF1DFA8F93B}"/>
              </a:ext>
            </a:extLst>
          </p:cNvPr>
          <p:cNvSpPr/>
          <p:nvPr/>
        </p:nvSpPr>
        <p:spPr>
          <a:xfrm>
            <a:off x="5029199" y="857250"/>
            <a:ext cx="4114800" cy="996043"/>
          </a:xfrm>
          <a:prstGeom prst="rect">
            <a:avLst/>
          </a:prstGeom>
          <a:noFill/>
          <a:ln>
            <a:noFill/>
          </a:ln>
        </p:spPr>
        <p:style>
          <a:lnRef idx="0">
            <a:scrgbClr r="0" g="0" b="0"/>
          </a:lnRef>
          <a:fillRef idx="0">
            <a:scrgbClr r="0" g="0" b="0"/>
          </a:fillRef>
          <a:effectRef idx="0">
            <a:scrgbClr r="0" g="0" b="0"/>
          </a:effectRef>
          <a:fontRef idx="minor">
            <a:schemeClr val="accent2"/>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srgbClr val="002060"/>
                </a:solidFill>
                <a:effectLst/>
                <a:uLnTx/>
                <a:uFillTx/>
                <a:latin typeface="Calibri" panose="020F0502020204030204"/>
                <a:ea typeface="+mn-ea"/>
                <a:cs typeface="+mn-cs"/>
              </a:rPr>
              <a:t>Break time</a:t>
            </a:r>
            <a:endParaRPr kumimoji="0" lang="en-GB" sz="6600" b="0" i="0" u="none" strike="noStrike" kern="1200" cap="none" spc="0" normalizeH="0" baseline="0" noProof="0" dirty="0">
              <a:ln>
                <a:noFill/>
              </a:ln>
              <a:solidFill>
                <a:srgbClr val="ED7D3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58392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11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1069</TotalTime>
  <Words>1454</Words>
  <Application>Microsoft Office PowerPoint</Application>
  <PresentationFormat>On-screen Show (4:3)</PresentationFormat>
  <Paragraphs>154</Paragraphs>
  <Slides>26</Slides>
  <Notes>2</Notes>
  <HiddenSlides>0</HiddenSlides>
  <MMClips>4</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26</vt:i4>
      </vt:variant>
    </vt:vector>
  </HeadingPairs>
  <TitlesOfParts>
    <vt:vector size="35" baseType="lpstr">
      <vt:lpstr>Arial</vt:lpstr>
      <vt:lpstr>Calibri</vt:lpstr>
      <vt:lpstr>Calibri Light</vt:lpstr>
      <vt:lpstr>Myriad Pro</vt:lpstr>
      <vt:lpstr>Söhne</vt:lpstr>
      <vt:lpstr>Verdana</vt:lpstr>
      <vt:lpstr>Wingdings</vt:lpstr>
      <vt:lpstr>20140311PresentationUWTSDTemplate</vt:lpstr>
      <vt:lpstr>1_Office Theme</vt:lpstr>
      <vt:lpstr>LCBB4014  Leadership in Business  Week 4 – Session 1 </vt:lpstr>
      <vt:lpstr>Objectives of the session</vt:lpstr>
      <vt:lpstr>PowerPoint Presentation</vt:lpstr>
      <vt:lpstr>Defining leadership</vt:lpstr>
      <vt:lpstr>Characteristics of leadership (1 of 7)</vt:lpstr>
      <vt:lpstr>Focus on the Future and Long-Term Strategies of the Company (2 of 7)</vt:lpstr>
      <vt:lpstr>Influencing the Performance of People within an Organization (3 of 7)</vt:lpstr>
      <vt:lpstr>Inspires Individuals towards Effective and Efficient Level of Performance (4 of 7)</vt:lpstr>
      <vt:lpstr>Motivating and Empowering Employees (5 of 7)</vt:lpstr>
      <vt:lpstr>Focus on the Vision and Innovation (6 of 7)</vt:lpstr>
      <vt:lpstr>Adapting the Organization's Operations to Changes (7 of 7)</vt:lpstr>
      <vt:lpstr>Importance of leadership</vt:lpstr>
      <vt:lpstr>Defining Leaders</vt:lpstr>
      <vt:lpstr>Traits and skills of leaders</vt:lpstr>
      <vt:lpstr>Leaders Styles (1 of 7) </vt:lpstr>
      <vt:lpstr>Coercive (2 of 7) </vt:lpstr>
      <vt:lpstr>Authoritative (3 of 7)</vt:lpstr>
      <vt:lpstr>Democratic (4 of 7)</vt:lpstr>
      <vt:lpstr>Affiliated (5 of 7)</vt:lpstr>
      <vt:lpstr>Pace-setting (6 of 7)</vt:lpstr>
      <vt:lpstr>Coaching (7 of 7)</vt:lpstr>
      <vt:lpstr>Group activity 1</vt:lpstr>
      <vt:lpstr>Group activity 2</vt:lpstr>
      <vt:lpstr>References</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Munodzinesa Zuwirai</cp:lastModifiedBy>
  <cp:revision>113</cp:revision>
  <cp:lastPrinted>2018-07-02T15:32:24Z</cp:lastPrinted>
  <dcterms:created xsi:type="dcterms:W3CDTF">2002-10-07T19:43:58Z</dcterms:created>
  <dcterms:modified xsi:type="dcterms:W3CDTF">2024-09-24T21:44:01Z</dcterms:modified>
</cp:coreProperties>
</file>