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355" r:id="rId2"/>
    <p:sldId id="352" r:id="rId3"/>
    <p:sldId id="344" r:id="rId4"/>
    <p:sldId id="346" r:id="rId5"/>
    <p:sldId id="358" r:id="rId6"/>
    <p:sldId id="343" r:id="rId7"/>
    <p:sldId id="339" r:id="rId8"/>
    <p:sldId id="347" r:id="rId9"/>
    <p:sldId id="360" r:id="rId10"/>
    <p:sldId id="361"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39" autoAdjust="0"/>
    <p:restoredTop sz="96327" autoAdjust="0"/>
  </p:normalViewPr>
  <p:slideViewPr>
    <p:cSldViewPr snapToGrid="0">
      <p:cViewPr varScale="1">
        <p:scale>
          <a:sx n="128" d="100"/>
          <a:sy n="128" d="100"/>
        </p:scale>
        <p:origin x="1392"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30/05/2022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173352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4</a:t>
            </a:fld>
            <a:endParaRPr lang="en-US"/>
          </a:p>
        </p:txBody>
      </p:sp>
    </p:spTree>
    <p:extLst>
      <p:ext uri="{BB962C8B-B14F-4D97-AF65-F5344CB8AC3E}">
        <p14:creationId xmlns:p14="http://schemas.microsoft.com/office/powerpoint/2010/main" val="3241896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6</a:t>
            </a:fld>
            <a:endParaRPr lang="en-US"/>
          </a:p>
        </p:txBody>
      </p:sp>
    </p:spTree>
    <p:extLst>
      <p:ext uri="{BB962C8B-B14F-4D97-AF65-F5344CB8AC3E}">
        <p14:creationId xmlns:p14="http://schemas.microsoft.com/office/powerpoint/2010/main" val="2235504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1421793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27234195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30/05/2022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30/05/2022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30/05/2022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30/05/2022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30/05/2022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30/05/2022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slideLayout" Target="../slideLayouts/slideLayout6.xml"/><Relationship Id="rId7" Type="http://schemas.openxmlformats.org/officeDocument/2006/relationships/image" Target="../media/image9.jp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notesSlide" Target="../notesSlides/notesSlide1.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2.jpg"/><Relationship Id="rId5" Type="http://schemas.openxmlformats.org/officeDocument/2006/relationships/image" Target="../media/image11.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5.jp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4.xml"/><Relationship Id="rId7" Type="http://schemas.openxmlformats.org/officeDocument/2006/relationships/image" Target="../media/image19.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8.jpeg"/><Relationship Id="rId5" Type="http://schemas.openxmlformats.org/officeDocument/2006/relationships/image" Target="../media/image17.jp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hyperlink" Target="https://kclpure.kcl.ac.uk/portal/en/publishers/oxford-university-press(42e95089-9f2d-4d10-a878-7a222525eb7e).html" TargetMode="External"/><Relationship Id="rId2" Type="http://schemas.openxmlformats.org/officeDocument/2006/relationships/hyperlink" Target="https://kclpure.kcl.ac.uk/portal/ben.bowling.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43F0D-EF5B-0903-7A7B-69D3CD8F1CA7}"/>
              </a:ext>
            </a:extLst>
          </p:cNvPr>
          <p:cNvSpPr>
            <a:spLocks noGrp="1"/>
          </p:cNvSpPr>
          <p:nvPr>
            <p:ph type="ctrTitle"/>
          </p:nvPr>
        </p:nvSpPr>
        <p:spPr>
          <a:xfrm>
            <a:off x="1371600" y="843950"/>
            <a:ext cx="7772400" cy="2068215"/>
          </a:xfrm>
        </p:spPr>
        <p:txBody>
          <a:bodyPr>
            <a:normAutofit fontScale="90000"/>
          </a:bodyPr>
          <a:lstStyle/>
          <a:p>
            <a:r>
              <a:rPr lang="en-GB" dirty="0"/>
              <a:t>Contemporary Issues in Policing – Part 2 - An overview of the key challenges </a:t>
            </a:r>
          </a:p>
        </p:txBody>
      </p:sp>
      <p:pic>
        <p:nvPicPr>
          <p:cNvPr id="4" name="Audio 3">
            <a:hlinkClick r:id="" action="ppaction://media"/>
            <a:extLst>
              <a:ext uri="{FF2B5EF4-FFF2-40B4-BE49-F238E27FC236}">
                <a16:creationId xmlns:a16="http://schemas.microsoft.com/office/drawing/2014/main" id="{ED65BA88-9879-BDA2-ACF3-8A4CA344AF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35108604"/>
      </p:ext>
    </p:extLst>
  </p:cSld>
  <p:clrMapOvr>
    <a:masterClrMapping/>
  </p:clrMapOvr>
  <mc:AlternateContent xmlns:mc="http://schemas.openxmlformats.org/markup-compatibility/2006">
    <mc:Choice xmlns:p14="http://schemas.microsoft.com/office/powerpoint/2010/main" Requires="p14">
      <p:transition spd="slow" p14:dur="2000" advTm="19914"/>
    </mc:Choice>
    <mc:Fallback>
      <p:transition spd="slow" advTm="19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61D1-FB64-CA6E-5A31-45A8FD01ACD7}"/>
              </a:ext>
            </a:extLst>
          </p:cNvPr>
          <p:cNvSpPr>
            <a:spLocks noGrp="1"/>
          </p:cNvSpPr>
          <p:nvPr>
            <p:ph type="title"/>
          </p:nvPr>
        </p:nvSpPr>
        <p:spPr/>
        <p:txBody>
          <a:bodyPr>
            <a:normAutofit fontScale="90000"/>
          </a:bodyPr>
          <a:lstStyle/>
          <a:p>
            <a:r>
              <a:rPr lang="en-GB" dirty="0"/>
              <a:t>Understanding the mission of policing</a:t>
            </a:r>
          </a:p>
        </p:txBody>
      </p:sp>
      <p:sp>
        <p:nvSpPr>
          <p:cNvPr id="3" name="Content Placeholder 2">
            <a:extLst>
              <a:ext uri="{FF2B5EF4-FFF2-40B4-BE49-F238E27FC236}">
                <a16:creationId xmlns:a16="http://schemas.microsoft.com/office/drawing/2014/main" id="{006D7171-8994-CDC5-B3A7-3DD5EF9D7E3C}"/>
              </a:ext>
            </a:extLst>
          </p:cNvPr>
          <p:cNvSpPr>
            <a:spLocks noGrp="1"/>
          </p:cNvSpPr>
          <p:nvPr>
            <p:ph idx="1"/>
          </p:nvPr>
        </p:nvSpPr>
        <p:spPr>
          <a:xfrm>
            <a:off x="457200" y="1898242"/>
            <a:ext cx="8229600" cy="3917032"/>
          </a:xfrm>
        </p:spPr>
        <p:txBody>
          <a:bodyPr/>
          <a:lstStyle/>
          <a:p>
            <a:r>
              <a:rPr lang="en-GB" sz="2000" dirty="0"/>
              <a:t>Agency of last resort? </a:t>
            </a:r>
          </a:p>
          <a:p>
            <a:pPr lvl="1"/>
            <a:r>
              <a:rPr lang="en-GB" sz="2000" dirty="0"/>
              <a:t>Scope of policing beyond that which was originally intended? </a:t>
            </a:r>
          </a:p>
          <a:p>
            <a:pPr lvl="1"/>
            <a:r>
              <a:rPr lang="en-GB" sz="2000" dirty="0"/>
              <a:t>Mental Health</a:t>
            </a:r>
          </a:p>
          <a:p>
            <a:pPr lvl="1"/>
            <a:r>
              <a:rPr lang="en-GB" sz="2000" dirty="0"/>
              <a:t>Missing Persons</a:t>
            </a:r>
          </a:p>
          <a:p>
            <a:pPr lvl="1"/>
            <a:r>
              <a:rPr lang="en-GB" sz="2000" dirty="0"/>
              <a:t>Social Issues </a:t>
            </a:r>
          </a:p>
          <a:p>
            <a:pPr lvl="1"/>
            <a:endParaRPr lang="en-GB" dirty="0"/>
          </a:p>
        </p:txBody>
      </p:sp>
      <p:pic>
        <p:nvPicPr>
          <p:cNvPr id="5" name="Picture 4" descr="Graphical user interface&#10;&#10;Description automatically generated with medium confidence">
            <a:extLst>
              <a:ext uri="{FF2B5EF4-FFF2-40B4-BE49-F238E27FC236}">
                <a16:creationId xmlns:a16="http://schemas.microsoft.com/office/drawing/2014/main" id="{98323AD4-D1A9-E05F-A983-F3844A00C5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60936" y="828841"/>
            <a:ext cx="922482" cy="1471825"/>
          </a:xfrm>
          <a:prstGeom prst="rect">
            <a:avLst/>
          </a:prstGeom>
        </p:spPr>
      </p:pic>
      <p:pic>
        <p:nvPicPr>
          <p:cNvPr id="7" name="Picture 6" descr="Text&#10;&#10;Description automatically generated with low confidence">
            <a:extLst>
              <a:ext uri="{FF2B5EF4-FFF2-40B4-BE49-F238E27FC236}">
                <a16:creationId xmlns:a16="http://schemas.microsoft.com/office/drawing/2014/main" id="{69C81E15-840B-77A5-CCE2-5CF8A16CC9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24795" y="2566553"/>
            <a:ext cx="2580409" cy="1290205"/>
          </a:xfrm>
          <a:prstGeom prst="rect">
            <a:avLst/>
          </a:prstGeom>
        </p:spPr>
      </p:pic>
      <p:pic>
        <p:nvPicPr>
          <p:cNvPr id="9" name="Picture 8" descr="Icon&#10;&#10;Description automatically generated">
            <a:extLst>
              <a:ext uri="{FF2B5EF4-FFF2-40B4-BE49-F238E27FC236}">
                <a16:creationId xmlns:a16="http://schemas.microsoft.com/office/drawing/2014/main" id="{D33FE76E-0D0E-7528-F13F-97EF7D9DC97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98893" y="3684497"/>
            <a:ext cx="2071874" cy="1608749"/>
          </a:xfrm>
          <a:prstGeom prst="rect">
            <a:avLst/>
          </a:prstGeom>
        </p:spPr>
      </p:pic>
      <p:pic>
        <p:nvPicPr>
          <p:cNvPr id="4" name="Audio 3">
            <a:hlinkClick r:id="" action="ppaction://media"/>
            <a:extLst>
              <a:ext uri="{FF2B5EF4-FFF2-40B4-BE49-F238E27FC236}">
                <a16:creationId xmlns:a16="http://schemas.microsoft.com/office/drawing/2014/main" id="{F3B87247-A2B2-F94E-C6CE-31D35EC4389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693443075"/>
      </p:ext>
    </p:extLst>
  </p:cSld>
  <p:clrMapOvr>
    <a:masterClrMapping/>
  </p:clrMapOvr>
  <mc:AlternateContent xmlns:mc="http://schemas.openxmlformats.org/markup-compatibility/2006">
    <mc:Choice xmlns:p14="http://schemas.microsoft.com/office/powerpoint/2010/main" Requires="p14">
      <p:transition spd="slow" p14:dur="2000" advTm="162133"/>
    </mc:Choice>
    <mc:Fallback>
      <p:transition spd="slow" advTm="162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Serious &amp; Organised Crime – the tip of the iceberg </a:t>
            </a:r>
          </a:p>
        </p:txBody>
      </p:sp>
      <p:sp>
        <p:nvSpPr>
          <p:cNvPr id="4" name="Rectangle 3"/>
          <p:cNvSpPr/>
          <p:nvPr/>
        </p:nvSpPr>
        <p:spPr>
          <a:xfrm>
            <a:off x="244525" y="1622898"/>
            <a:ext cx="5784800" cy="3785652"/>
          </a:xfrm>
          <a:prstGeom prst="rect">
            <a:avLst/>
          </a:prstGeom>
        </p:spPr>
        <p:txBody>
          <a:bodyPr wrap="square">
            <a:spAutoFit/>
          </a:bodyPr>
          <a:lstStyle/>
          <a:p>
            <a:r>
              <a:rPr lang="en-GB" sz="1500" dirty="0">
                <a:solidFill>
                  <a:srgbClr val="000000"/>
                </a:solidFill>
                <a:latin typeface="Arial" panose="020B0604020202020204" pitchFamily="34" charset="0"/>
              </a:rPr>
              <a:t>• Partnership &amp; networking arrangements – ROCU / NCA / </a:t>
            </a:r>
            <a:r>
              <a:rPr lang="en-GB" sz="1500" dirty="0" err="1">
                <a:solidFill>
                  <a:srgbClr val="000000"/>
                </a:solidFill>
                <a:latin typeface="Arial" panose="020B0604020202020204" pitchFamily="34" charset="0"/>
              </a:rPr>
              <a:t>Tarian</a:t>
            </a:r>
            <a:r>
              <a:rPr lang="en-GB" sz="1500" dirty="0">
                <a:solidFill>
                  <a:srgbClr val="000000"/>
                </a:solidFill>
                <a:latin typeface="Arial" panose="020B0604020202020204" pitchFamily="34" charset="0"/>
              </a:rPr>
              <a:t> / WECTU – (Barber, 2022) – Strengthening the Role of NCA and ROCU </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County Lines – Violent Crime &amp; Knife crime </a:t>
            </a:r>
          </a:p>
          <a:p>
            <a:endParaRPr lang="en-GB" sz="1500" dirty="0">
              <a:solidFill>
                <a:srgbClr val="000000"/>
              </a:solidFill>
              <a:latin typeface="Arial" panose="020B0604020202020204" pitchFamily="34" charset="0"/>
            </a:endParaRPr>
          </a:p>
          <a:p>
            <a:pPr marL="285750" indent="-285750">
              <a:buFont typeface="Arial" panose="020B0604020202020204" pitchFamily="34" charset="0"/>
              <a:buChar char="•"/>
            </a:pPr>
            <a:r>
              <a:rPr lang="en-GB" sz="1500" dirty="0">
                <a:solidFill>
                  <a:srgbClr val="000000"/>
                </a:solidFill>
                <a:latin typeface="Arial" panose="020B0604020202020204" pitchFamily="34" charset="0"/>
              </a:rPr>
              <a:t>Modern Day Slavery / Human Trafficking</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Dark web &amp; ability to investigate</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Covert tactics</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Economic crime /fraud /cyber enabled &amp; dependent</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Criminals are entrepreneurs and will find ways of keeping ahead in their business!</a:t>
            </a: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06381" y="1141649"/>
            <a:ext cx="1893094" cy="1221581"/>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58049" y="2307680"/>
            <a:ext cx="1778603" cy="1607344"/>
          </a:xfrm>
          <a:prstGeom prst="rect">
            <a:avLst/>
          </a:prstGeom>
        </p:spPr>
      </p:pic>
      <p:sp>
        <p:nvSpPr>
          <p:cNvPr id="7" name="AutoShape 2" descr="See the source image"/>
          <p:cNvSpPr>
            <a:spLocks noChangeAspect="1" noChangeArrowheads="1"/>
          </p:cNvSpPr>
          <p:nvPr/>
        </p:nvSpPr>
        <p:spPr bwMode="auto">
          <a:xfrm>
            <a:off x="32147" y="789384"/>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8" name="AutoShape 4" descr="See the source image"/>
          <p:cNvSpPr>
            <a:spLocks noChangeAspect="1" noChangeArrowheads="1"/>
          </p:cNvSpPr>
          <p:nvPr/>
        </p:nvSpPr>
        <p:spPr bwMode="auto">
          <a:xfrm>
            <a:off x="146447" y="903684"/>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11329" y="3727915"/>
            <a:ext cx="2925323" cy="1533712"/>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786370" y="4933178"/>
            <a:ext cx="2544927" cy="1514837"/>
          </a:xfrm>
          <a:prstGeom prst="rect">
            <a:avLst/>
          </a:prstGeom>
        </p:spPr>
      </p:pic>
      <p:pic>
        <p:nvPicPr>
          <p:cNvPr id="5" name="Audio 4">
            <a:hlinkClick r:id="" action="ppaction://media"/>
            <a:extLst>
              <a:ext uri="{FF2B5EF4-FFF2-40B4-BE49-F238E27FC236}">
                <a16:creationId xmlns:a16="http://schemas.microsoft.com/office/drawing/2014/main" id="{14D8D6CE-C9F1-B825-6019-E3A3BDD3D6A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33730364"/>
      </p:ext>
    </p:extLst>
  </p:cSld>
  <p:clrMapOvr>
    <a:masterClrMapping/>
  </p:clrMapOvr>
  <mc:AlternateContent xmlns:mc="http://schemas.openxmlformats.org/markup-compatibility/2006">
    <mc:Choice xmlns:p14="http://schemas.microsoft.com/office/powerpoint/2010/main" Requires="p14">
      <p:transition spd="slow" p14:dur="2000" advTm="260000"/>
    </mc:Choice>
    <mc:Fallback>
      <p:transition spd="slow" advTm="26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Vulnerability – Meeting current and future demands</a:t>
            </a:r>
          </a:p>
        </p:txBody>
      </p:sp>
      <p:sp>
        <p:nvSpPr>
          <p:cNvPr id="3" name="Rectangle 2"/>
          <p:cNvSpPr/>
          <p:nvPr/>
        </p:nvSpPr>
        <p:spPr>
          <a:xfrm>
            <a:off x="361029" y="1917223"/>
            <a:ext cx="4572000" cy="3208571"/>
          </a:xfrm>
          <a:prstGeom prst="rect">
            <a:avLst/>
          </a:prstGeom>
        </p:spPr>
        <p:txBody>
          <a:bodyPr>
            <a:spAutoFit/>
          </a:bodyPr>
          <a:lstStyle/>
          <a:p>
            <a:r>
              <a:rPr lang="en-GB" sz="1350" dirty="0">
                <a:solidFill>
                  <a:srgbClr val="000000"/>
                </a:solidFill>
                <a:latin typeface="Arial" panose="020B0604020202020204" pitchFamily="34" charset="0"/>
              </a:rPr>
              <a:t>• Huge public interest &amp; concerns</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Significant increases in offence being reported</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Levels of historic reporting v current offending</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Skills &amp; capabilities</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Impact upon workforce</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Inspection &amp; partnership arrangements</a:t>
            </a:r>
          </a:p>
          <a:p>
            <a:endParaRPr lang="en-GB" sz="1350" dirty="0">
              <a:solidFill>
                <a:srgbClr val="000000"/>
              </a:solidFill>
              <a:latin typeface="Arial" panose="020B0604020202020204" pitchFamily="34" charset="0"/>
            </a:endParaRPr>
          </a:p>
          <a:p>
            <a:r>
              <a:rPr lang="en-GB" sz="1350" dirty="0">
                <a:solidFill>
                  <a:srgbClr val="000000"/>
                </a:solidFill>
                <a:latin typeface="Arial" panose="020B0604020202020204" pitchFamily="34" charset="0"/>
              </a:rPr>
              <a:t>• Plethora of changing legislation &amp; expectations</a:t>
            </a:r>
          </a:p>
          <a:p>
            <a:endParaRPr lang="en-GB" sz="1350" dirty="0">
              <a:solidFill>
                <a:srgbClr val="000000"/>
              </a:solidFill>
              <a:latin typeface="Arial" panose="020B0604020202020204" pitchFamily="34" charset="0"/>
            </a:endParaRPr>
          </a:p>
          <a:p>
            <a:endParaRPr lang="en-GB" sz="1350" dirty="0">
              <a:solidFill>
                <a:srgbClr val="000000"/>
              </a:solidFill>
              <a:latin typeface="Arial" panose="020B0604020202020204" pitchFamily="34" charset="0"/>
            </a:endParaRPr>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52875" y="2875316"/>
            <a:ext cx="1704663" cy="1835270"/>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57218" y="1457706"/>
            <a:ext cx="1807369" cy="1607344"/>
          </a:xfrm>
          <a:prstGeom prst="rect">
            <a:avLst/>
          </a:prstGeom>
        </p:spPr>
      </p:pic>
      <p:pic>
        <p:nvPicPr>
          <p:cNvPr id="6" name="Audio 5">
            <a:hlinkClick r:id="" action="ppaction://media"/>
            <a:extLst>
              <a:ext uri="{FF2B5EF4-FFF2-40B4-BE49-F238E27FC236}">
                <a16:creationId xmlns:a16="http://schemas.microsoft.com/office/drawing/2014/main" id="{3E9E3825-66B6-7E03-A5AA-0BF73173A50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988123640"/>
      </p:ext>
    </p:extLst>
  </p:cSld>
  <p:clrMapOvr>
    <a:masterClrMapping/>
  </p:clrMapOvr>
  <mc:AlternateContent xmlns:mc="http://schemas.openxmlformats.org/markup-compatibility/2006">
    <mc:Choice xmlns:p14="http://schemas.microsoft.com/office/powerpoint/2010/main" Requires="p14">
      <p:transition spd="slow" p14:dur="2000" advTm="171082"/>
    </mc:Choice>
    <mc:Fallback>
      <p:transition spd="slow" advTm="171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DE991-A4AF-6580-DB66-C9E24D5A6AC8}"/>
              </a:ext>
            </a:extLst>
          </p:cNvPr>
          <p:cNvSpPr>
            <a:spLocks noGrp="1"/>
          </p:cNvSpPr>
          <p:nvPr>
            <p:ph type="title"/>
          </p:nvPr>
        </p:nvSpPr>
        <p:spPr/>
        <p:txBody>
          <a:bodyPr/>
          <a:lstStyle/>
          <a:p>
            <a:r>
              <a:rPr lang="en-GB" dirty="0"/>
              <a:t>Social &amp; Global factors </a:t>
            </a:r>
          </a:p>
        </p:txBody>
      </p:sp>
      <p:sp>
        <p:nvSpPr>
          <p:cNvPr id="3" name="Content Placeholder 2">
            <a:extLst>
              <a:ext uri="{FF2B5EF4-FFF2-40B4-BE49-F238E27FC236}">
                <a16:creationId xmlns:a16="http://schemas.microsoft.com/office/drawing/2014/main" id="{3032219A-8CEC-B743-4594-D32E210B34D8}"/>
              </a:ext>
            </a:extLst>
          </p:cNvPr>
          <p:cNvSpPr>
            <a:spLocks noGrp="1"/>
          </p:cNvSpPr>
          <p:nvPr>
            <p:ph idx="1"/>
          </p:nvPr>
        </p:nvSpPr>
        <p:spPr>
          <a:xfrm>
            <a:off x="457200" y="1893770"/>
            <a:ext cx="8229600" cy="3917032"/>
          </a:xfrm>
        </p:spPr>
        <p:txBody>
          <a:bodyPr>
            <a:normAutofit/>
          </a:bodyPr>
          <a:lstStyle/>
          <a:p>
            <a:r>
              <a:rPr lang="en-GB" sz="2400" dirty="0"/>
              <a:t>Social factors – </a:t>
            </a:r>
            <a:r>
              <a:rPr lang="en-GB" sz="2400" dirty="0" err="1"/>
              <a:t>eg</a:t>
            </a:r>
            <a:r>
              <a:rPr lang="en-GB" sz="2400" dirty="0"/>
              <a:t> Poverty / Cost of living crisis</a:t>
            </a:r>
          </a:p>
          <a:p>
            <a:r>
              <a:rPr lang="en-GB" sz="2400" dirty="0"/>
              <a:t>Environmental crisis – energy requirements vs Global warming – impact for policing? </a:t>
            </a:r>
            <a:r>
              <a:rPr lang="en-GB" sz="2400" dirty="0" err="1"/>
              <a:t>Eg</a:t>
            </a:r>
            <a:r>
              <a:rPr lang="en-GB" sz="2400" dirty="0"/>
              <a:t> Fracking make a return? Extinction Rebellion</a:t>
            </a:r>
          </a:p>
          <a:p>
            <a:r>
              <a:rPr lang="en-GB" sz="2400" dirty="0"/>
              <a:t>Policing increasing protests? </a:t>
            </a:r>
          </a:p>
        </p:txBody>
      </p:sp>
      <p:pic>
        <p:nvPicPr>
          <p:cNvPr id="5" name="Picture 4">
            <a:extLst>
              <a:ext uri="{FF2B5EF4-FFF2-40B4-BE49-F238E27FC236}">
                <a16:creationId xmlns:a16="http://schemas.microsoft.com/office/drawing/2014/main" id="{B14BA7D5-92FE-DEC1-C3FD-8C64CCEA19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02982" y="1125755"/>
            <a:ext cx="1941018" cy="1059898"/>
          </a:xfrm>
          <a:prstGeom prst="rect">
            <a:avLst/>
          </a:prstGeom>
        </p:spPr>
      </p:pic>
      <p:pic>
        <p:nvPicPr>
          <p:cNvPr id="7" name="Picture 6" descr="A picture containing text, building, ground, outdoor&#10;&#10;Description automatically generated">
            <a:extLst>
              <a:ext uri="{FF2B5EF4-FFF2-40B4-BE49-F238E27FC236}">
                <a16:creationId xmlns:a16="http://schemas.microsoft.com/office/drawing/2014/main" id="{1F68B790-2674-432F-3F88-751F815355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3900632"/>
            <a:ext cx="2989758" cy="1679864"/>
          </a:xfrm>
          <a:prstGeom prst="rect">
            <a:avLst/>
          </a:prstGeom>
        </p:spPr>
      </p:pic>
      <p:pic>
        <p:nvPicPr>
          <p:cNvPr id="4" name="Audio 3">
            <a:hlinkClick r:id="" action="ppaction://media"/>
            <a:extLst>
              <a:ext uri="{FF2B5EF4-FFF2-40B4-BE49-F238E27FC236}">
                <a16:creationId xmlns:a16="http://schemas.microsoft.com/office/drawing/2014/main" id="{4B43CA1B-F0C2-8F29-39A1-1728F5920B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40625766"/>
      </p:ext>
    </p:extLst>
  </p:cSld>
  <p:clrMapOvr>
    <a:masterClrMapping/>
  </p:clrMapOvr>
  <mc:AlternateContent xmlns:mc="http://schemas.openxmlformats.org/markup-compatibility/2006">
    <mc:Choice xmlns:p14="http://schemas.microsoft.com/office/powerpoint/2010/main" Requires="p14">
      <p:transition spd="slow" p14:dur="2000" advTm="58389"/>
    </mc:Choice>
    <mc:Fallback>
      <p:transition spd="slow" advTm="58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Digital policing – the dawn of a new era?</a:t>
            </a:r>
          </a:p>
        </p:txBody>
      </p:sp>
      <p:sp>
        <p:nvSpPr>
          <p:cNvPr id="3" name="Rectangle 2"/>
          <p:cNvSpPr/>
          <p:nvPr/>
        </p:nvSpPr>
        <p:spPr>
          <a:xfrm>
            <a:off x="457200" y="1350230"/>
            <a:ext cx="7213147" cy="3323987"/>
          </a:xfrm>
          <a:prstGeom prst="rect">
            <a:avLst/>
          </a:prstGeom>
        </p:spPr>
        <p:txBody>
          <a:bodyPr wrap="square">
            <a:spAutoFit/>
          </a:bodyPr>
          <a:lstStyle/>
          <a:p>
            <a:r>
              <a:rPr lang="en-GB" sz="1350" dirty="0">
                <a:solidFill>
                  <a:srgbClr val="000000"/>
                </a:solidFill>
                <a:latin typeface="Arial" panose="020B0604020202020204" pitchFamily="34" charset="0"/>
              </a:rPr>
              <a:t>• Po</a:t>
            </a:r>
            <a:r>
              <a:rPr lang="en-GB" sz="1500" dirty="0">
                <a:solidFill>
                  <a:srgbClr val="000000"/>
                </a:solidFill>
                <a:latin typeface="Arial" panose="020B0604020202020204" pitchFamily="34" charset="0"/>
              </a:rPr>
              <a:t>litical expectations</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The challenge of convergence</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Size &amp; scale of national programmes – </a:t>
            </a:r>
            <a:r>
              <a:rPr lang="en-GB" sz="1500" dirty="0" err="1">
                <a:solidFill>
                  <a:srgbClr val="000000"/>
                </a:solidFill>
                <a:latin typeface="Arial" panose="020B0604020202020204" pitchFamily="34" charset="0"/>
              </a:rPr>
              <a:t>eg</a:t>
            </a:r>
            <a:r>
              <a:rPr lang="en-GB" sz="1500" dirty="0">
                <a:solidFill>
                  <a:srgbClr val="000000"/>
                </a:solidFill>
                <a:latin typeface="Arial" panose="020B0604020202020204" pitchFamily="34" charset="0"/>
              </a:rPr>
              <a:t> NLEDS </a:t>
            </a:r>
          </a:p>
          <a:p>
            <a:r>
              <a:rPr lang="en-GB" sz="1500" dirty="0">
                <a:solidFill>
                  <a:srgbClr val="000000"/>
                </a:solidFill>
                <a:latin typeface="Arial" panose="020B0604020202020204" pitchFamily="34" charset="0"/>
              </a:rPr>
              <a:t>	Barber (2022) PNC antiquates. </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Role of Police ICT</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Creating markets v monopolies</a:t>
            </a:r>
          </a:p>
          <a:p>
            <a:endParaRPr lang="en-GB" sz="1500" dirty="0">
              <a:solidFill>
                <a:srgbClr val="000000"/>
              </a:solidFill>
              <a:latin typeface="Arial" panose="020B0604020202020204" pitchFamily="34" charset="0"/>
            </a:endParaRPr>
          </a:p>
          <a:p>
            <a:r>
              <a:rPr lang="en-GB" sz="1500" dirty="0">
                <a:solidFill>
                  <a:srgbClr val="000000"/>
                </a:solidFill>
                <a:latin typeface="Arial" panose="020B0604020202020204" pitchFamily="34" charset="0"/>
              </a:rPr>
              <a:t>• Commercial navigation e.g. licences/upgrades/maintenance</a:t>
            </a:r>
          </a:p>
          <a:p>
            <a:endParaRPr lang="en-GB" sz="1500" dirty="0">
              <a:solidFill>
                <a:srgbClr val="000000"/>
              </a:solidFill>
              <a:latin typeface="Arial" panose="020B0604020202020204" pitchFamily="34" charset="0"/>
            </a:endParaRPr>
          </a:p>
          <a:p>
            <a:endParaRPr lang="en-GB" sz="1500" dirty="0">
              <a:solidFill>
                <a:srgbClr val="000000"/>
              </a:solidFill>
              <a:latin typeface="Arial" panose="020B0604020202020204" pitchFamily="34" charset="0"/>
            </a:endParaRPr>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64036" y="1250972"/>
            <a:ext cx="2328863" cy="1543050"/>
          </a:xfrm>
          <a:prstGeom prst="rect">
            <a:avLst/>
          </a:prstGeom>
        </p:spPr>
      </p:pic>
      <p:pic>
        <p:nvPicPr>
          <p:cNvPr id="4" name="Audio 3">
            <a:hlinkClick r:id="" action="ppaction://media"/>
            <a:extLst>
              <a:ext uri="{FF2B5EF4-FFF2-40B4-BE49-F238E27FC236}">
                <a16:creationId xmlns:a16="http://schemas.microsoft.com/office/drawing/2014/main" id="{9239EC9E-9D32-D61F-6AE5-42E962B059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739279450"/>
      </p:ext>
    </p:extLst>
  </p:cSld>
  <p:clrMapOvr>
    <a:masterClrMapping/>
  </p:clrMapOvr>
  <mc:AlternateContent xmlns:mc="http://schemas.openxmlformats.org/markup-compatibility/2006">
    <mc:Choice xmlns:p14="http://schemas.microsoft.com/office/powerpoint/2010/main" Requires="p14">
      <p:transition spd="slow" p14:dur="2000" advTm="122336"/>
    </mc:Choice>
    <mc:Fallback>
      <p:transition spd="slow" advTm="122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r>
              <a:rPr lang="en-GB" sz="4100" kern="1200">
                <a:latin typeface="+mj-lt"/>
                <a:ea typeface="+mj-ea"/>
                <a:cs typeface="+mj-cs"/>
              </a:rPr>
              <a:t>Police funding in a post covid era</a:t>
            </a:r>
          </a:p>
        </p:txBody>
      </p:sp>
      <p:sp>
        <p:nvSpPr>
          <p:cNvPr id="3" name="Rectangle 2"/>
          <p:cNvSpPr/>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1500"/>
              <a:t>• Austerity isn’t “over” – impact of COVID </a:t>
            </a:r>
          </a:p>
          <a:p>
            <a:pPr>
              <a:lnSpc>
                <a:spcPct val="90000"/>
              </a:lnSpc>
              <a:spcBef>
                <a:spcPct val="20000"/>
              </a:spcBef>
              <a:buFont typeface="Arial" pitchFamily="34" charset="0"/>
            </a:pPr>
            <a:endParaRPr lang="en-GB" sz="1500"/>
          </a:p>
          <a:p>
            <a:pPr>
              <a:lnSpc>
                <a:spcPct val="90000"/>
              </a:lnSpc>
              <a:spcBef>
                <a:spcPct val="20000"/>
              </a:spcBef>
              <a:buFont typeface="Arial" pitchFamily="34" charset="0"/>
            </a:pPr>
            <a:r>
              <a:rPr lang="en-GB" sz="1500"/>
              <a:t>• Comprehensive Spending Review/ Funding formula </a:t>
            </a:r>
          </a:p>
          <a:p>
            <a:pPr>
              <a:lnSpc>
                <a:spcPct val="90000"/>
              </a:lnSpc>
              <a:spcBef>
                <a:spcPct val="20000"/>
              </a:spcBef>
              <a:buFont typeface="Arial" pitchFamily="34" charset="0"/>
            </a:pPr>
            <a:endParaRPr lang="en-GB" sz="1500"/>
          </a:p>
          <a:p>
            <a:pPr>
              <a:lnSpc>
                <a:spcPct val="90000"/>
              </a:lnSpc>
              <a:spcBef>
                <a:spcPct val="20000"/>
              </a:spcBef>
              <a:buFont typeface="Arial" pitchFamily="34" charset="0"/>
            </a:pPr>
            <a:r>
              <a:rPr lang="en-GB" sz="1500"/>
              <a:t>• Sustainability &amp; delivery models</a:t>
            </a:r>
          </a:p>
          <a:p>
            <a:pPr>
              <a:lnSpc>
                <a:spcPct val="90000"/>
              </a:lnSpc>
              <a:spcBef>
                <a:spcPct val="20000"/>
              </a:spcBef>
              <a:buFont typeface="Arial" pitchFamily="34" charset="0"/>
            </a:pPr>
            <a:endParaRPr lang="en-GB" sz="1500"/>
          </a:p>
          <a:p>
            <a:pPr>
              <a:lnSpc>
                <a:spcPct val="90000"/>
              </a:lnSpc>
              <a:spcBef>
                <a:spcPct val="20000"/>
              </a:spcBef>
              <a:buFont typeface="Arial" pitchFamily="34" charset="0"/>
            </a:pPr>
            <a:r>
              <a:rPr lang="en-GB" sz="1500"/>
              <a:t>• Planning ahead</a:t>
            </a:r>
          </a:p>
          <a:p>
            <a:pPr>
              <a:lnSpc>
                <a:spcPct val="90000"/>
              </a:lnSpc>
              <a:spcBef>
                <a:spcPct val="20000"/>
              </a:spcBef>
              <a:buFont typeface="Arial" pitchFamily="34" charset="0"/>
            </a:pPr>
            <a:endParaRPr lang="en-GB" sz="1500"/>
          </a:p>
          <a:p>
            <a:pPr>
              <a:lnSpc>
                <a:spcPct val="90000"/>
              </a:lnSpc>
              <a:spcBef>
                <a:spcPct val="20000"/>
              </a:spcBef>
              <a:buFont typeface="Arial" pitchFamily="34" charset="0"/>
            </a:pPr>
            <a:r>
              <a:rPr lang="en-GB" sz="1500"/>
              <a:t>• Strategic decisions &amp; impact on Forces </a:t>
            </a:r>
          </a:p>
          <a:p>
            <a:pPr>
              <a:lnSpc>
                <a:spcPct val="90000"/>
              </a:lnSpc>
              <a:spcBef>
                <a:spcPct val="20000"/>
              </a:spcBef>
              <a:buFont typeface="Arial" pitchFamily="34" charset="0"/>
            </a:pPr>
            <a:r>
              <a:rPr lang="en-GB" sz="1500"/>
              <a:t>e.g. CT investment</a:t>
            </a:r>
          </a:p>
          <a:p>
            <a:pPr>
              <a:lnSpc>
                <a:spcPct val="90000"/>
              </a:lnSpc>
              <a:spcBef>
                <a:spcPct val="20000"/>
              </a:spcBef>
              <a:buFont typeface="Arial" pitchFamily="34" charset="0"/>
            </a:pPr>
            <a:endParaRPr lang="en-GB" sz="1500"/>
          </a:p>
          <a:p>
            <a:pPr>
              <a:lnSpc>
                <a:spcPct val="90000"/>
              </a:lnSpc>
              <a:spcBef>
                <a:spcPct val="20000"/>
              </a:spcBef>
              <a:buFont typeface="Arial" pitchFamily="34" charset="0"/>
            </a:pPr>
            <a:r>
              <a:rPr lang="en-GB" sz="1500"/>
              <a:t>• Force considerations v PCC considerations</a:t>
            </a:r>
          </a:p>
        </p:txBody>
      </p:sp>
      <p:pic>
        <p:nvPicPr>
          <p:cNvPr id="8" name="Picture 7" descr="Chart, bar chart&#10;&#10;Description automatically generated">
            <a:extLst>
              <a:ext uri="{FF2B5EF4-FFF2-40B4-BE49-F238E27FC236}">
                <a16:creationId xmlns:a16="http://schemas.microsoft.com/office/drawing/2014/main" id="{855FE1D7-B641-84CC-39AF-D44BC71F6B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48200" y="2246838"/>
            <a:ext cx="4038600" cy="2695765"/>
          </a:xfrm>
          <a:prstGeom prst="rect">
            <a:avLst/>
          </a:prstGeom>
          <a:noFill/>
        </p:spPr>
      </p:pic>
      <p:sp>
        <p:nvSpPr>
          <p:cNvPr id="4" name="AutoShape 2" descr="Image result for police finance uk"/>
          <p:cNvSpPr>
            <a:spLocks noChangeAspect="1" noChangeArrowheads="1"/>
          </p:cNvSpPr>
          <p:nvPr/>
        </p:nvSpPr>
        <p:spPr bwMode="auto">
          <a:xfrm>
            <a:off x="4897211" y="2408124"/>
            <a:ext cx="1843088" cy="12858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5" name="Audio 4">
            <a:hlinkClick r:id="" action="ppaction://media"/>
            <a:extLst>
              <a:ext uri="{FF2B5EF4-FFF2-40B4-BE49-F238E27FC236}">
                <a16:creationId xmlns:a16="http://schemas.microsoft.com/office/drawing/2014/main" id="{C3E7ADBA-C427-BF28-76B6-7D71DC3F1A7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58523025"/>
      </p:ext>
    </p:extLst>
  </p:cSld>
  <p:clrMapOvr>
    <a:masterClrMapping/>
  </p:clrMapOvr>
  <mc:AlternateContent xmlns:mc="http://schemas.openxmlformats.org/markup-compatibility/2006">
    <mc:Choice xmlns:p14="http://schemas.microsoft.com/office/powerpoint/2010/main" Requires="p14">
      <p:transition spd="slow" p14:dur="2000" advTm="66986"/>
    </mc:Choice>
    <mc:Fallback>
      <p:transition spd="slow" advTm="66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b="1" kern="1200">
                <a:latin typeface="+mj-lt"/>
                <a:ea typeface="+mj-ea"/>
                <a:cs typeface="+mj-cs"/>
              </a:rPr>
              <a:t>Performance  – hitting the target but missing the point? </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2628" y="1246507"/>
            <a:ext cx="2737955" cy="2004367"/>
          </a:xfrm>
          <a:prstGeom prst="rect">
            <a:avLst/>
          </a:prstGeom>
          <a:noFill/>
        </p:spPr>
      </p:pic>
      <p:sp>
        <p:nvSpPr>
          <p:cNvPr id="3" name="Rectangle 2"/>
          <p:cNvSpPr/>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1100" dirty="0"/>
              <a:t>• Overall picture is deteriorating – Detection rates circa 10% - significant reduction in crime reduced by 50% (Barber, 2022) </a:t>
            </a:r>
          </a:p>
          <a:p>
            <a:pPr>
              <a:lnSpc>
                <a:spcPct val="90000"/>
              </a:lnSpc>
              <a:spcBef>
                <a:spcPct val="20000"/>
              </a:spcBef>
              <a:buFont typeface="Arial" pitchFamily="34" charset="0"/>
            </a:pPr>
            <a:endParaRPr lang="en-GB" sz="1100" dirty="0"/>
          </a:p>
          <a:p>
            <a:pPr marL="285750" indent="-285750">
              <a:lnSpc>
                <a:spcPct val="90000"/>
              </a:lnSpc>
              <a:spcBef>
                <a:spcPct val="20000"/>
              </a:spcBef>
              <a:buFont typeface="Arial" pitchFamily="34" charset="0"/>
              <a:buChar char="•"/>
            </a:pPr>
            <a:r>
              <a:rPr lang="en-GB" sz="1100" dirty="0"/>
              <a:t>Impact of COVID and CJS delays?  </a:t>
            </a:r>
          </a:p>
          <a:p>
            <a:pPr>
              <a:lnSpc>
                <a:spcPct val="90000"/>
              </a:lnSpc>
              <a:spcBef>
                <a:spcPct val="20000"/>
              </a:spcBef>
              <a:buFont typeface="Arial" pitchFamily="34" charset="0"/>
            </a:pPr>
            <a:endParaRPr lang="en-GB" sz="1100" dirty="0"/>
          </a:p>
          <a:p>
            <a:pPr>
              <a:lnSpc>
                <a:spcPct val="90000"/>
              </a:lnSpc>
              <a:spcBef>
                <a:spcPct val="20000"/>
              </a:spcBef>
              <a:buFont typeface="Arial" pitchFamily="34" charset="0"/>
            </a:pPr>
            <a:r>
              <a:rPr lang="en-GB" sz="1100" dirty="0"/>
              <a:t>• Impact of the Beating Crime Plan – what does the new Performance Framework nationally mean? </a:t>
            </a:r>
          </a:p>
          <a:p>
            <a:pPr>
              <a:lnSpc>
                <a:spcPct val="90000"/>
              </a:lnSpc>
              <a:spcBef>
                <a:spcPct val="20000"/>
              </a:spcBef>
              <a:buFont typeface="Arial" pitchFamily="34" charset="0"/>
            </a:pPr>
            <a:endParaRPr lang="en-GB" sz="1100" dirty="0"/>
          </a:p>
          <a:p>
            <a:pPr>
              <a:lnSpc>
                <a:spcPct val="90000"/>
              </a:lnSpc>
              <a:spcBef>
                <a:spcPct val="20000"/>
              </a:spcBef>
              <a:buFont typeface="Arial" pitchFamily="34" charset="0"/>
            </a:pPr>
            <a:r>
              <a:rPr lang="en-GB" sz="1100" dirty="0"/>
              <a:t>• Increasing concerns about outcomes – as above – has think had a impact on public confidence in Policing per se? </a:t>
            </a:r>
          </a:p>
          <a:p>
            <a:pPr>
              <a:lnSpc>
                <a:spcPct val="90000"/>
              </a:lnSpc>
              <a:spcBef>
                <a:spcPct val="20000"/>
              </a:spcBef>
              <a:buFont typeface="Arial" pitchFamily="34" charset="0"/>
            </a:pPr>
            <a:endParaRPr lang="en-GB" sz="1100" dirty="0"/>
          </a:p>
          <a:p>
            <a:pPr>
              <a:lnSpc>
                <a:spcPct val="90000"/>
              </a:lnSpc>
              <a:spcBef>
                <a:spcPct val="20000"/>
              </a:spcBef>
              <a:buFont typeface="Arial" pitchFamily="34" charset="0"/>
            </a:pPr>
            <a:r>
              <a:rPr lang="en-GB" sz="1100" dirty="0"/>
              <a:t>• Victim &amp; witness experience – lengthy process putting witness and victims off supporting CJS</a:t>
            </a:r>
          </a:p>
          <a:p>
            <a:pPr>
              <a:lnSpc>
                <a:spcPct val="90000"/>
              </a:lnSpc>
              <a:spcBef>
                <a:spcPct val="20000"/>
              </a:spcBef>
              <a:buFont typeface="Arial" pitchFamily="34" charset="0"/>
            </a:pPr>
            <a:endParaRPr lang="en-GB" sz="1100" dirty="0"/>
          </a:p>
          <a:p>
            <a:pPr>
              <a:lnSpc>
                <a:spcPct val="90000"/>
              </a:lnSpc>
              <a:spcBef>
                <a:spcPct val="20000"/>
              </a:spcBef>
              <a:buFont typeface="Arial" pitchFamily="34" charset="0"/>
            </a:pPr>
            <a:r>
              <a:rPr lang="en-GB" sz="1100" dirty="0"/>
              <a:t>• Crime data integrity and National counting rules – will the new focus on crime reintroduce dubious practices and culture? </a:t>
            </a:r>
          </a:p>
          <a:p>
            <a:pPr>
              <a:lnSpc>
                <a:spcPct val="90000"/>
              </a:lnSpc>
              <a:spcBef>
                <a:spcPct val="20000"/>
              </a:spcBef>
              <a:buFont typeface="Arial" pitchFamily="34" charset="0"/>
            </a:pPr>
            <a:endParaRPr lang="en-GB" sz="1100" dirty="0"/>
          </a:p>
          <a:p>
            <a:pPr>
              <a:lnSpc>
                <a:spcPct val="90000"/>
              </a:lnSpc>
              <a:spcBef>
                <a:spcPct val="20000"/>
              </a:spcBef>
              <a:buFont typeface="Arial" pitchFamily="34" charset="0"/>
            </a:pPr>
            <a:r>
              <a:rPr lang="en-GB" sz="1100" dirty="0"/>
              <a:t>• Productivity, efficiency and effectiveness agenda</a:t>
            </a:r>
          </a:p>
          <a:p>
            <a:pPr>
              <a:lnSpc>
                <a:spcPct val="90000"/>
              </a:lnSpc>
              <a:spcBef>
                <a:spcPct val="20000"/>
              </a:spcBef>
              <a:buFont typeface="Arial" pitchFamily="34" charset="0"/>
            </a:pPr>
            <a:endParaRPr lang="en-GB" sz="1100" dirty="0"/>
          </a:p>
          <a:p>
            <a:pPr marL="171450" indent="-171450">
              <a:lnSpc>
                <a:spcPct val="90000"/>
              </a:lnSpc>
              <a:spcBef>
                <a:spcPct val="20000"/>
              </a:spcBef>
              <a:buFont typeface="Arial" panose="020B0604020202020204" pitchFamily="34" charset="0"/>
              <a:buChar char="•"/>
            </a:pPr>
            <a:r>
              <a:rPr lang="en-GB" sz="1100" dirty="0"/>
              <a:t>Beat Crime Plan 2021 – Conservative Govt </a:t>
            </a:r>
          </a:p>
          <a:p>
            <a:pPr>
              <a:lnSpc>
                <a:spcPct val="90000"/>
              </a:lnSpc>
              <a:spcBef>
                <a:spcPct val="20000"/>
              </a:spcBef>
              <a:buFont typeface="Arial" pitchFamily="34" charset="0"/>
            </a:pPr>
            <a:endParaRPr lang="en-GB" sz="1100" dirty="0"/>
          </a:p>
          <a:p>
            <a:pPr>
              <a:lnSpc>
                <a:spcPct val="90000"/>
              </a:lnSpc>
              <a:spcBef>
                <a:spcPct val="20000"/>
              </a:spcBef>
              <a:buFont typeface="Arial" pitchFamily="34" charset="0"/>
            </a:pPr>
            <a:endParaRPr lang="en-GB" sz="1100" dirty="0"/>
          </a:p>
        </p:txBody>
      </p:sp>
      <p:pic>
        <p:nvPicPr>
          <p:cNvPr id="6" name="Picture 5" descr="Graphical user interface, application&#10;&#10;Description automatically generated">
            <a:extLst>
              <a:ext uri="{FF2B5EF4-FFF2-40B4-BE49-F238E27FC236}">
                <a16:creationId xmlns:a16="http://schemas.microsoft.com/office/drawing/2014/main" id="{4CD3EA3A-5A32-6111-A571-58681FE545C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2891" y="4318000"/>
            <a:ext cx="3872396" cy="1445554"/>
          </a:xfrm>
          <a:prstGeom prst="rect">
            <a:avLst/>
          </a:prstGeom>
        </p:spPr>
      </p:pic>
      <p:pic>
        <p:nvPicPr>
          <p:cNvPr id="8" name="Picture 7" descr="Graphical user interface, text, application&#10;&#10;Description automatically generated">
            <a:extLst>
              <a:ext uri="{FF2B5EF4-FFF2-40B4-BE49-F238E27FC236}">
                <a16:creationId xmlns:a16="http://schemas.microsoft.com/office/drawing/2014/main" id="{CFF37539-78B5-5438-B559-218CE092D10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0585" y="2788479"/>
            <a:ext cx="1333500" cy="1778000"/>
          </a:xfrm>
          <a:prstGeom prst="rect">
            <a:avLst/>
          </a:prstGeom>
        </p:spPr>
      </p:pic>
      <p:pic>
        <p:nvPicPr>
          <p:cNvPr id="5" name="Audio 4">
            <a:hlinkClick r:id="" action="ppaction://media"/>
            <a:extLst>
              <a:ext uri="{FF2B5EF4-FFF2-40B4-BE49-F238E27FC236}">
                <a16:creationId xmlns:a16="http://schemas.microsoft.com/office/drawing/2014/main" id="{604B8FB8-D0BD-547A-7B02-2E8D8F0183F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42071635"/>
      </p:ext>
    </p:extLst>
  </p:cSld>
  <p:clrMapOvr>
    <a:masterClrMapping/>
  </p:clrMapOvr>
  <mc:AlternateContent xmlns:mc="http://schemas.openxmlformats.org/markup-compatibility/2006">
    <mc:Choice xmlns:p14="http://schemas.microsoft.com/office/powerpoint/2010/main" Requires="p14">
      <p:transition spd="slow" p14:dur="2000" advTm="224554"/>
    </mc:Choice>
    <mc:Fallback>
      <p:transition spd="slow" advTm="224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485FC-9B1A-6135-C22B-2C976FC56393}"/>
              </a:ext>
            </a:extLst>
          </p:cNvPr>
          <p:cNvSpPr>
            <a:spLocks noGrp="1"/>
          </p:cNvSpPr>
          <p:nvPr>
            <p:ph type="title"/>
          </p:nvPr>
        </p:nvSpPr>
        <p:spPr/>
        <p:txBody>
          <a:bodyPr>
            <a:normAutofit/>
          </a:bodyPr>
          <a:lstStyle/>
          <a:p>
            <a:r>
              <a:rPr lang="en-GB" sz="3200" dirty="0"/>
              <a:t>Concluding commentary </a:t>
            </a:r>
          </a:p>
        </p:txBody>
      </p:sp>
      <p:sp>
        <p:nvSpPr>
          <p:cNvPr id="3" name="Content Placeholder 2">
            <a:extLst>
              <a:ext uri="{FF2B5EF4-FFF2-40B4-BE49-F238E27FC236}">
                <a16:creationId xmlns:a16="http://schemas.microsoft.com/office/drawing/2014/main" id="{AB4B54F6-34CB-BA3F-5C89-E96C7519EAC3}"/>
              </a:ext>
            </a:extLst>
          </p:cNvPr>
          <p:cNvSpPr>
            <a:spLocks noGrp="1"/>
          </p:cNvSpPr>
          <p:nvPr>
            <p:ph idx="1"/>
          </p:nvPr>
        </p:nvSpPr>
        <p:spPr>
          <a:xfrm>
            <a:off x="457200" y="1192577"/>
            <a:ext cx="8229600" cy="3917032"/>
          </a:xfrm>
        </p:spPr>
        <p:txBody>
          <a:bodyPr>
            <a:normAutofit fontScale="70000" lnSpcReduction="20000"/>
          </a:bodyPr>
          <a:lstStyle/>
          <a:p>
            <a:r>
              <a:rPr lang="en-GB" sz="2900" dirty="0"/>
              <a:t>Policing and the mission of policing has expanded exponentially overt the last 30 years </a:t>
            </a:r>
          </a:p>
          <a:p>
            <a:endParaRPr lang="en-GB" sz="2900" dirty="0"/>
          </a:p>
          <a:p>
            <a:r>
              <a:rPr lang="en-GB" sz="2900" dirty="0"/>
              <a:t>Policing and the traditional notion of ‘crime fighting’ has been superseded by a raft of other key issues that require swift and nimble policy responses to meet the challenge head on. </a:t>
            </a:r>
          </a:p>
          <a:p>
            <a:endParaRPr lang="en-GB" sz="2900" dirty="0"/>
          </a:p>
          <a:p>
            <a:r>
              <a:rPr lang="en-GB" sz="2900" dirty="0"/>
              <a:t>In the future policy makers will have to be adept at shifting focus to a whole new way of working and in the partnership (or collaboration) whether than be at a local, regional, national or global basis will need to fosters to meet the global to local challenge while providing the communities the confidence that LEAs are able to focus on the issues that affect their daily lives as well as those issues that engage broader threats such as SOC and CT. </a:t>
            </a:r>
          </a:p>
          <a:p>
            <a:endParaRPr lang="en-GB" dirty="0"/>
          </a:p>
          <a:p>
            <a:endParaRPr lang="en-GB" dirty="0"/>
          </a:p>
        </p:txBody>
      </p:sp>
      <p:pic>
        <p:nvPicPr>
          <p:cNvPr id="4" name="Audio 3">
            <a:hlinkClick r:id="" action="ppaction://media"/>
            <a:extLst>
              <a:ext uri="{FF2B5EF4-FFF2-40B4-BE49-F238E27FC236}">
                <a16:creationId xmlns:a16="http://schemas.microsoft.com/office/drawing/2014/main" id="{C562A986-7961-75A7-4F90-DB69C33F10D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75885840"/>
      </p:ext>
    </p:extLst>
  </p:cSld>
  <p:clrMapOvr>
    <a:masterClrMapping/>
  </p:clrMapOvr>
  <mc:AlternateContent xmlns:mc="http://schemas.openxmlformats.org/markup-compatibility/2006">
    <mc:Choice xmlns:p14="http://schemas.microsoft.com/office/powerpoint/2010/main" Requires="p14">
      <p:transition spd="slow" p14:dur="2000" advTm="193273"/>
    </mc:Choice>
    <mc:Fallback>
      <p:transition spd="slow" advTm="193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78982-96CE-4549-2671-0A59F047CD7E}"/>
              </a:ext>
            </a:extLst>
          </p:cNvPr>
          <p:cNvSpPr>
            <a:spLocks noGrp="1"/>
          </p:cNvSpPr>
          <p:nvPr>
            <p:ph type="title"/>
          </p:nvPr>
        </p:nvSpPr>
        <p:spPr/>
        <p:txBody>
          <a:bodyPr>
            <a:normAutofit/>
          </a:bodyPr>
          <a:lstStyle/>
          <a:p>
            <a:r>
              <a:rPr lang="en-US" sz="3200" dirty="0"/>
              <a:t>References</a:t>
            </a:r>
          </a:p>
        </p:txBody>
      </p:sp>
      <p:sp>
        <p:nvSpPr>
          <p:cNvPr id="3" name="Content Placeholder 2">
            <a:extLst>
              <a:ext uri="{FF2B5EF4-FFF2-40B4-BE49-F238E27FC236}">
                <a16:creationId xmlns:a16="http://schemas.microsoft.com/office/drawing/2014/main" id="{D0527AAF-A271-298F-A720-2A2698A3D5D9}"/>
              </a:ext>
            </a:extLst>
          </p:cNvPr>
          <p:cNvSpPr>
            <a:spLocks noGrp="1"/>
          </p:cNvSpPr>
          <p:nvPr>
            <p:ph idx="1"/>
          </p:nvPr>
        </p:nvSpPr>
        <p:spPr/>
        <p:txBody>
          <a:bodyPr>
            <a:normAutofit/>
          </a:bodyPr>
          <a:lstStyle/>
          <a:p>
            <a:pPr marL="0" indent="0">
              <a:buNone/>
            </a:pPr>
            <a:r>
              <a:rPr lang="en-GB" sz="1300" dirty="0">
                <a:hlinkClick r:id="rId2">
                  <a:extLst>
                    <a:ext uri="{A12FA001-AC4F-418D-AE19-62706E023703}">
                      <ahyp:hlinkClr xmlns:ahyp="http://schemas.microsoft.com/office/drawing/2018/hyperlinkcolor" val="tx"/>
                    </a:ext>
                  </a:extLst>
                </a:hlinkClick>
              </a:rPr>
              <a:t>Barber, M (2022) The Strategic Review of Policing in England and Wales. The Police Foundation.  https://www.police-foundation.org.uk/project/strategic-review-of-policing/. Accessed 1</a:t>
            </a:r>
            <a:r>
              <a:rPr lang="en-GB" sz="1300" baseline="30000" dirty="0">
                <a:hlinkClick r:id="rId2">
                  <a:extLst>
                    <a:ext uri="{A12FA001-AC4F-418D-AE19-62706E023703}">
                      <ahyp:hlinkClr xmlns:ahyp="http://schemas.microsoft.com/office/drawing/2018/hyperlinkcolor" val="tx"/>
                    </a:ext>
                  </a:extLst>
                </a:hlinkClick>
              </a:rPr>
              <a:t>st</a:t>
            </a:r>
            <a:r>
              <a:rPr lang="en-GB" sz="1300" dirty="0">
                <a:hlinkClick r:id="rId2">
                  <a:extLst>
                    <a:ext uri="{A12FA001-AC4F-418D-AE19-62706E023703}">
                      <ahyp:hlinkClr xmlns:ahyp="http://schemas.microsoft.com/office/drawing/2018/hyperlinkcolor" val="tx"/>
                    </a:ext>
                  </a:extLst>
                </a:hlinkClick>
              </a:rPr>
              <a:t> May 2022</a:t>
            </a:r>
            <a:endParaRPr lang="en-GB" dirty="0">
              <a:latin typeface="KingsBureauGrotFiveOne"/>
              <a:hlinkClick r:id="rId2">
                <a:extLst>
                  <a:ext uri="{A12FA001-AC4F-418D-AE19-62706E023703}">
                    <ahyp:hlinkClr xmlns:ahyp="http://schemas.microsoft.com/office/drawing/2018/hyperlinkcolor" val="tx"/>
                  </a:ext>
                </a:extLst>
              </a:hlinkClick>
            </a:endParaRPr>
          </a:p>
          <a:p>
            <a:pPr marL="0" indent="0">
              <a:buNone/>
            </a:pPr>
            <a:endParaRPr lang="en-GB" sz="1200" dirty="0">
              <a:hlinkClick r:id="rId2">
                <a:extLst>
                  <a:ext uri="{A12FA001-AC4F-418D-AE19-62706E023703}">
                    <ahyp:hlinkClr xmlns:ahyp="http://schemas.microsoft.com/office/drawing/2018/hyperlinkcolor" val="tx"/>
                  </a:ext>
                </a:extLst>
              </a:hlinkClick>
            </a:endParaRPr>
          </a:p>
          <a:p>
            <a:pPr marL="0" indent="0">
              <a:buNone/>
            </a:pPr>
            <a:r>
              <a:rPr lang="en-GB" sz="1200" dirty="0">
                <a:hlinkClick r:id="rId2">
                  <a:extLst>
                    <a:ext uri="{A12FA001-AC4F-418D-AE19-62706E023703}">
                      <ahyp:hlinkClr xmlns:ahyp="http://schemas.microsoft.com/office/drawing/2018/hyperlinkcolor" val="tx"/>
                    </a:ext>
                  </a:extLst>
                </a:hlinkClick>
              </a:rPr>
              <a:t>Bowling, B.</a:t>
            </a:r>
            <a:r>
              <a:rPr lang="en-GB" sz="1200" dirty="0"/>
              <a:t>, Reiner, R. &amp; </a:t>
            </a:r>
            <a:r>
              <a:rPr lang="en-GB" sz="1200" dirty="0" err="1"/>
              <a:t>Sheptycki</a:t>
            </a:r>
            <a:r>
              <a:rPr lang="en-GB" sz="1200" dirty="0"/>
              <a:t>, J. W. E., 4 Jun 2019, 5 ed. Oxford: </a:t>
            </a:r>
            <a:r>
              <a:rPr lang="en-GB" sz="1200" u="sng" dirty="0">
                <a:hlinkClick r:id="rId3">
                  <a:extLst>
                    <a:ext uri="{A12FA001-AC4F-418D-AE19-62706E023703}">
                      <ahyp:hlinkClr xmlns:ahyp="http://schemas.microsoft.com/office/drawing/2018/hyperlinkcolor" val="tx"/>
                    </a:ext>
                  </a:extLst>
                </a:hlinkClick>
              </a:rPr>
              <a:t>Oxford University Press</a:t>
            </a:r>
            <a:r>
              <a:rPr lang="en-GB" sz="1200" dirty="0"/>
              <a:t>. </a:t>
            </a:r>
          </a:p>
          <a:p>
            <a:pPr marL="0" indent="0">
              <a:buNone/>
            </a:pPr>
            <a:endParaRPr lang="en-US" dirty="0"/>
          </a:p>
        </p:txBody>
      </p:sp>
    </p:spTree>
    <p:extLst>
      <p:ext uri="{BB962C8B-B14F-4D97-AF65-F5344CB8AC3E}">
        <p14:creationId xmlns:p14="http://schemas.microsoft.com/office/powerpoint/2010/main" val="423282941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27</TotalTime>
  <Words>666</Words>
  <Application>Microsoft Macintosh PowerPoint</Application>
  <PresentationFormat>On-screen Show (4:3)</PresentationFormat>
  <Paragraphs>96</Paragraphs>
  <Slides>10</Slides>
  <Notes>5</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KingsBureauGrotFiveOne</vt:lpstr>
      <vt:lpstr>Myriad Pro</vt:lpstr>
      <vt:lpstr>Theme1.thmx first page pp</vt:lpstr>
      <vt:lpstr>Contemporary Issues in Policing – Part 2 - An overview of the key challenges </vt:lpstr>
      <vt:lpstr>Understanding the mission of policing</vt:lpstr>
      <vt:lpstr> Serious &amp; Organised Crime – the tip of the iceberg </vt:lpstr>
      <vt:lpstr> Vulnerability – Meeting current and future demands</vt:lpstr>
      <vt:lpstr>Social &amp; Global factors </vt:lpstr>
      <vt:lpstr>Digital policing – the dawn of a new era?</vt:lpstr>
      <vt:lpstr>Police funding in a post covid era</vt:lpstr>
      <vt:lpstr>Performance  – hitting the target but missing the point? </vt:lpstr>
      <vt:lpstr>Concluding commentary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Policing – Part 2 - An overview of the key challenges </dc:title>
  <dc:creator>joneds@me.com</dc:creator>
  <cp:lastModifiedBy>joneds@me.com</cp:lastModifiedBy>
  <cp:revision>2</cp:revision>
  <cp:lastPrinted>2021-09-26T18:12:02Z</cp:lastPrinted>
  <dcterms:created xsi:type="dcterms:W3CDTF">2022-05-30T11:25:41Z</dcterms:created>
  <dcterms:modified xsi:type="dcterms:W3CDTF">2022-05-30T11:52:50Z</dcterms:modified>
</cp:coreProperties>
</file>