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69" r:id="rId3"/>
    <p:sldId id="270" r:id="rId4"/>
    <p:sldId id="272" r:id="rId5"/>
    <p:sldId id="273" r:id="rId6"/>
    <p:sldId id="274" r:id="rId7"/>
    <p:sldId id="276" r:id="rId8"/>
    <p:sldId id="277" r:id="rId9"/>
    <p:sldId id="278" r:id="rId10"/>
    <p:sldId id="279" r:id="rId11"/>
    <p:sldId id="280" r:id="rId1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9"/>
    <p:restoredTop sz="71842" autoAdjust="0"/>
  </p:normalViewPr>
  <p:slideViewPr>
    <p:cSldViewPr snapToGrid="0" snapToObjects="1">
      <p:cViewPr varScale="1">
        <p:scale>
          <a:sx n="45" d="100"/>
          <a:sy n="45" d="100"/>
        </p:scale>
        <p:origin x="1245"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6E285A-1626-4BB0-A458-3E5589E2C09B}" type="datetimeFigureOut">
              <a:rPr lang="en-US" smtClean="0"/>
              <a:t>1/10/2020</a:t>
            </a:fld>
            <a:endParaRPr lang="en-US"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Circulate</a:t>
            </a:r>
            <a:r>
              <a:rPr lang="en-GB" baseline="0" dirty="0" smtClean="0"/>
              <a:t> register</a:t>
            </a:r>
          </a:p>
          <a:p>
            <a:r>
              <a:rPr lang="en-GB" baseline="0" dirty="0" smtClean="0"/>
              <a:t>Hard copies of the FPF for each group (or more?)</a:t>
            </a:r>
          </a:p>
          <a:p>
            <a:endParaRPr lang="en-GB" baseline="0" dirty="0" smtClean="0"/>
          </a:p>
        </p:txBody>
      </p:sp>
      <p:sp>
        <p:nvSpPr>
          <p:cNvPr id="4" name="Slide Number Placeholder 3"/>
          <p:cNvSpPr>
            <a:spLocks noGrp="1"/>
          </p:cNvSpPr>
          <p:nvPr>
            <p:ph type="sldNum" sz="quarter" idx="10"/>
          </p:nvPr>
        </p:nvSpPr>
        <p:spPr/>
        <p:txBody>
          <a:bodyPr/>
          <a:lstStyle/>
          <a:p>
            <a:fld id="{8753967A-EFAE-47C2-AEAA-D6EDA54E490D}" type="slidenum">
              <a:rPr lang="en-GB" smtClean="0"/>
              <a:t>2</a:t>
            </a:fld>
            <a:endParaRPr lang="en-GB" dirty="0"/>
          </a:p>
        </p:txBody>
      </p:sp>
    </p:spTree>
    <p:extLst>
      <p:ext uri="{BB962C8B-B14F-4D97-AF65-F5344CB8AC3E}">
        <p14:creationId xmlns:p14="http://schemas.microsoft.com/office/powerpoint/2010/main" val="30358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Today we are SIMPLY</a:t>
            </a:r>
            <a:r>
              <a:rPr lang="en-GB" baseline="0" dirty="0" smtClean="0"/>
              <a:t> going to look at what the Foundation Phase Framework looks like, but we are going to see how it looks on paper AND in practice.</a:t>
            </a:r>
          </a:p>
          <a:p>
            <a:r>
              <a:rPr lang="en-GB" baseline="0" dirty="0" smtClean="0"/>
              <a:t>Carys will be explaining to you the theory behind the framework during ECAD4008.</a:t>
            </a:r>
          </a:p>
          <a:p>
            <a:endParaRPr lang="en-GB" baseline="0" dirty="0" smtClean="0"/>
          </a:p>
          <a:p>
            <a:r>
              <a:rPr lang="en-GB" baseline="0" dirty="0" smtClean="0"/>
              <a:t>We are going to look at how the FPF enables teachers to meet the needs of all pupils.</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3</a:t>
            </a:fld>
            <a:endParaRPr lang="en-GB" dirty="0"/>
          </a:p>
        </p:txBody>
      </p:sp>
    </p:spTree>
    <p:extLst>
      <p:ext uri="{BB962C8B-B14F-4D97-AF65-F5344CB8AC3E}">
        <p14:creationId xmlns:p14="http://schemas.microsoft.com/office/powerpoint/2010/main" val="379052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 at the Pages 3, 4 &amp; 5 of the FPF and create</a:t>
            </a:r>
            <a:r>
              <a:rPr lang="en-GB" baseline="0" dirty="0" smtClean="0"/>
              <a:t> a word cloud of the key words and phrases. Work in pairs using A3 paper.</a:t>
            </a:r>
          </a:p>
          <a:p>
            <a:endParaRPr lang="en-GB" baseline="0" dirty="0" smtClean="0"/>
          </a:p>
          <a:p>
            <a:r>
              <a:rPr lang="en-GB" baseline="0" dirty="0" smtClean="0"/>
              <a:t>Work on the first couple of paragraphs with them so they get the idea.</a:t>
            </a:r>
          </a:p>
          <a:p>
            <a:endParaRPr lang="en-GB" baseline="0" dirty="0" smtClean="0"/>
          </a:p>
          <a:p>
            <a:r>
              <a:rPr lang="en-GB" i="1" baseline="0" dirty="0" smtClean="0"/>
              <a:t>Can we find a word cloud generator online?</a:t>
            </a:r>
            <a:endParaRPr lang="en-GB" i="1" dirty="0"/>
          </a:p>
        </p:txBody>
      </p:sp>
      <p:sp>
        <p:nvSpPr>
          <p:cNvPr id="4" name="Slide Number Placeholder 3"/>
          <p:cNvSpPr>
            <a:spLocks noGrp="1"/>
          </p:cNvSpPr>
          <p:nvPr>
            <p:ph type="sldNum" sz="quarter" idx="10"/>
          </p:nvPr>
        </p:nvSpPr>
        <p:spPr/>
        <p:txBody>
          <a:bodyPr/>
          <a:lstStyle/>
          <a:p>
            <a:fld id="{8753967A-EFAE-47C2-AEAA-D6EDA54E490D}" type="slidenum">
              <a:rPr lang="en-GB" smtClean="0"/>
              <a:t>4</a:t>
            </a:fld>
            <a:endParaRPr lang="en-GB" dirty="0"/>
          </a:p>
        </p:txBody>
      </p:sp>
    </p:spTree>
    <p:extLst>
      <p:ext uri="{BB962C8B-B14F-4D97-AF65-F5344CB8AC3E}">
        <p14:creationId xmlns:p14="http://schemas.microsoft.com/office/powerpoint/2010/main" val="2029252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 am looking for:</a:t>
            </a:r>
          </a:p>
          <a:p>
            <a:endParaRPr lang="en-GB" dirty="0" smtClean="0"/>
          </a:p>
          <a:p>
            <a:r>
              <a:rPr lang="en-GB" dirty="0" smtClean="0"/>
              <a:t>There are 7 areas of learning (AoLs):</a:t>
            </a:r>
          </a:p>
          <a:p>
            <a:endParaRPr lang="en-GB" sz="1200" b="0" i="0" u="none" strike="noStrike" kern="1200" baseline="0" dirty="0" smtClean="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Personal and Social Development, Well-being and Cultural Diversity </a:t>
            </a:r>
          </a:p>
          <a:p>
            <a:r>
              <a:rPr lang="en-GB" sz="1200" b="0" i="0" u="none" strike="noStrike" kern="1200" baseline="0" dirty="0" smtClean="0">
                <a:solidFill>
                  <a:schemeClr val="tx1"/>
                </a:solidFill>
                <a:latin typeface="+mn-lt"/>
                <a:ea typeface="+mn-ea"/>
                <a:cs typeface="+mn-cs"/>
              </a:rPr>
              <a:t>• Language, Literacy and Communication Skills (revised to include the literacy component of the LNF) </a:t>
            </a:r>
          </a:p>
          <a:p>
            <a:r>
              <a:rPr lang="en-GB" sz="1200" b="0" i="0" u="none" strike="noStrike" kern="1200" baseline="0" dirty="0" smtClean="0">
                <a:solidFill>
                  <a:schemeClr val="tx1"/>
                </a:solidFill>
                <a:latin typeface="+mn-lt"/>
                <a:ea typeface="+mn-ea"/>
                <a:cs typeface="+mn-cs"/>
              </a:rPr>
              <a:t>• Mathematical Development (revised to include the numeracy component of the LNF) </a:t>
            </a:r>
          </a:p>
          <a:p>
            <a:r>
              <a:rPr lang="en-GB" sz="1200" b="0" i="0" u="none" strike="noStrike" kern="1200" baseline="0" dirty="0" smtClean="0">
                <a:solidFill>
                  <a:schemeClr val="tx1"/>
                </a:solidFill>
                <a:latin typeface="+mn-lt"/>
                <a:ea typeface="+mn-ea"/>
                <a:cs typeface="+mn-cs"/>
              </a:rPr>
              <a:t>• Welsh Language Development </a:t>
            </a:r>
          </a:p>
          <a:p>
            <a:r>
              <a:rPr lang="en-GB" sz="1200" b="0" i="0" u="none" strike="noStrike" kern="1200" baseline="0" dirty="0" smtClean="0">
                <a:solidFill>
                  <a:schemeClr val="tx1"/>
                </a:solidFill>
                <a:latin typeface="+mn-lt"/>
                <a:ea typeface="+mn-ea"/>
                <a:cs typeface="+mn-cs"/>
              </a:rPr>
              <a:t>• Knowledge and Understanding of the World </a:t>
            </a:r>
          </a:p>
          <a:p>
            <a:r>
              <a:rPr lang="en-GB" sz="1200" b="0" i="0" u="none" strike="noStrike" kern="1200" baseline="0" dirty="0" smtClean="0">
                <a:solidFill>
                  <a:schemeClr val="tx1"/>
                </a:solidFill>
                <a:latin typeface="+mn-lt"/>
                <a:ea typeface="+mn-ea"/>
                <a:cs typeface="+mn-cs"/>
              </a:rPr>
              <a:t>• Physical Development </a:t>
            </a:r>
          </a:p>
          <a:p>
            <a:r>
              <a:rPr lang="en-GB" sz="1200" b="0" i="0" u="none" strike="noStrike" kern="1200" baseline="0" dirty="0" smtClean="0">
                <a:solidFill>
                  <a:schemeClr val="tx1"/>
                </a:solidFill>
                <a:latin typeface="+mn-lt"/>
                <a:ea typeface="+mn-ea"/>
                <a:cs typeface="+mn-cs"/>
              </a:rPr>
              <a:t>• Creative Development.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Range and skills OR </a:t>
            </a:r>
          </a:p>
          <a:p>
            <a:r>
              <a:rPr lang="en-GB" sz="1200" b="1" i="0" u="none" strike="noStrike" kern="1200" baseline="0" dirty="0" smtClean="0">
                <a:solidFill>
                  <a:schemeClr val="tx1"/>
                </a:solidFill>
                <a:latin typeface="+mn-lt"/>
                <a:ea typeface="+mn-ea"/>
                <a:cs typeface="+mn-cs"/>
              </a:rPr>
              <a:t>Strand and aspect AND year groups – expand on how the breakdown of language and maths facilitates meeting pupils’ needs: progression</a:t>
            </a:r>
          </a:p>
          <a:p>
            <a:r>
              <a:rPr lang="en-GB" sz="1200" b="0" i="0" u="none" strike="noStrike" kern="1200" baseline="0" dirty="0" smtClean="0">
                <a:solidFill>
                  <a:schemeClr val="tx1"/>
                </a:solidFill>
                <a:latin typeface="+mn-lt"/>
                <a:ea typeface="+mn-ea"/>
                <a:cs typeface="+mn-cs"/>
              </a:rPr>
              <a:t>	</a:t>
            </a:r>
          </a:p>
          <a:p>
            <a:endParaRPr lang="en-GB" dirty="0" smtClean="0"/>
          </a:p>
        </p:txBody>
      </p:sp>
      <p:sp>
        <p:nvSpPr>
          <p:cNvPr id="4" name="Slide Number Placeholder 3"/>
          <p:cNvSpPr>
            <a:spLocks noGrp="1"/>
          </p:cNvSpPr>
          <p:nvPr>
            <p:ph type="sldNum" sz="quarter" idx="10"/>
          </p:nvPr>
        </p:nvSpPr>
        <p:spPr/>
        <p:txBody>
          <a:bodyPr/>
          <a:lstStyle/>
          <a:p>
            <a:fld id="{8753967A-EFAE-47C2-AEAA-D6EDA54E490D}" type="slidenum">
              <a:rPr lang="en-GB" smtClean="0"/>
              <a:t>5</a:t>
            </a:fld>
            <a:endParaRPr lang="en-GB" dirty="0"/>
          </a:p>
        </p:txBody>
      </p:sp>
    </p:spTree>
    <p:extLst>
      <p:ext uri="{BB962C8B-B14F-4D97-AF65-F5344CB8AC3E}">
        <p14:creationId xmlns:p14="http://schemas.microsoft.com/office/powerpoint/2010/main" val="3356110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sz="1200" b="1" dirty="0" smtClean="0">
                <a:latin typeface="Arial" pitchFamily="34" charset="0"/>
              </a:rPr>
              <a:t>Alongside which ever curriculum is in place,</a:t>
            </a:r>
            <a:r>
              <a:rPr lang="en-GB" sz="1200" b="1" baseline="0" dirty="0" smtClean="0">
                <a:latin typeface="Arial" pitchFamily="34" charset="0"/>
              </a:rPr>
              <a:t> we also have this model of provision underlying it all.</a:t>
            </a:r>
          </a:p>
          <a:p>
            <a:pPr eaLnBrk="1" hangingPunct="1"/>
            <a:endParaRPr lang="en-GB" sz="1200" baseline="0" dirty="0" smtClean="0">
              <a:latin typeface="Arial" pitchFamily="34" charset="0"/>
            </a:endParaRPr>
          </a:p>
          <a:p>
            <a:pPr eaLnBrk="1" hangingPunct="1"/>
            <a:r>
              <a:rPr lang="en-GB" sz="1200" dirty="0" smtClean="0">
                <a:latin typeface="Arial" pitchFamily="34" charset="0"/>
              </a:rPr>
              <a:t>Allow the model to build up to emphasise the ‘bottom up’ approach. – </a:t>
            </a:r>
            <a:r>
              <a:rPr lang="en-GB" sz="1200" i="1" dirty="0" smtClean="0">
                <a:latin typeface="Arial" pitchFamily="34" charset="0"/>
              </a:rPr>
              <a:t>Can’t get animation to work!</a:t>
            </a:r>
          </a:p>
          <a:p>
            <a:pPr eaLnBrk="1" hangingPunct="1"/>
            <a:endParaRPr lang="en-GB" sz="1200" dirty="0" smtClean="0">
              <a:latin typeface="Arial" pitchFamily="34" charset="0"/>
            </a:endParaRPr>
          </a:p>
          <a:p>
            <a:pPr eaLnBrk="1" hangingPunct="1">
              <a:buFontTx/>
              <a:buChar char="•"/>
            </a:pPr>
            <a:r>
              <a:rPr lang="en-GB" sz="1200" dirty="0" smtClean="0">
                <a:latin typeface="Arial" pitchFamily="34" charset="0"/>
              </a:rPr>
              <a:t> </a:t>
            </a:r>
            <a:r>
              <a:rPr lang="en-GB" sz="1200" b="1" dirty="0" smtClean="0">
                <a:latin typeface="Arial" pitchFamily="34" charset="0"/>
              </a:rPr>
              <a:t>CP.</a:t>
            </a:r>
            <a:r>
              <a:rPr lang="en-GB" sz="1200" dirty="0" smtClean="0">
                <a:latin typeface="Arial" pitchFamily="34" charset="0"/>
              </a:rPr>
              <a:t>  This is what’s going on all the time.  Sand. water. Role play,</a:t>
            </a:r>
            <a:r>
              <a:rPr lang="en-GB" sz="1200" baseline="0" dirty="0" smtClean="0">
                <a:latin typeface="Arial" pitchFamily="34" charset="0"/>
              </a:rPr>
              <a:t> e</a:t>
            </a:r>
            <a:r>
              <a:rPr lang="en-GB" sz="1200" dirty="0" smtClean="0">
                <a:latin typeface="Arial" pitchFamily="34" charset="0"/>
              </a:rPr>
              <a:t>tc. This is the bedrock and this is all about how we plan our learning environment. Children arrive as busy, enquiring little people.  They arrive as active, able and capable beings.  The planning for the learning environment will be crucial to the success of the FP. CP is about what’s always available. May be a good idea to think about planning for 1 are of CP initially. Because we are talking about of a play based curriculum,</a:t>
            </a:r>
            <a:r>
              <a:rPr lang="en-GB" sz="1200" baseline="0" dirty="0" smtClean="0">
                <a:latin typeface="Arial" pitchFamily="34" charset="0"/>
              </a:rPr>
              <a:t> </a:t>
            </a:r>
            <a:r>
              <a:rPr lang="en-GB" sz="1200" dirty="0" smtClean="0">
                <a:latin typeface="Arial" pitchFamily="34" charset="0"/>
              </a:rPr>
              <a:t>we assume children will be at play for a great deal of time. Amount of play will vary from yr. grp to yr grp.  Younger the child the more reliant upon continuous provision.  In Y1 1st term will be same as R – balance the same. By end of Y1 balance will begin to change and by end of Y2 more formal.</a:t>
            </a:r>
            <a:r>
              <a:rPr lang="en-GB" sz="1200" baseline="0" dirty="0" smtClean="0">
                <a:latin typeface="Arial" pitchFamily="34" charset="0"/>
              </a:rPr>
              <a:t> </a:t>
            </a:r>
          </a:p>
          <a:p>
            <a:pPr eaLnBrk="1" hangingPunct="1">
              <a:buFontTx/>
              <a:buChar char="•"/>
            </a:pPr>
            <a:r>
              <a:rPr lang="en-GB" sz="1200" b="1" dirty="0" smtClean="0">
                <a:latin typeface="Arial" pitchFamily="34" charset="0"/>
              </a:rPr>
              <a:t>EP – </a:t>
            </a:r>
            <a:r>
              <a:rPr lang="en-GB" sz="1200" dirty="0" smtClean="0">
                <a:latin typeface="Arial" pitchFamily="34" charset="0"/>
              </a:rPr>
              <a:t>This is the enriched or enhanced provision</a:t>
            </a:r>
            <a:r>
              <a:rPr lang="en-GB" sz="1200" b="1" dirty="0" smtClean="0">
                <a:latin typeface="Arial" pitchFamily="34" charset="0"/>
              </a:rPr>
              <a:t> – </a:t>
            </a:r>
            <a:r>
              <a:rPr lang="en-GB" sz="1200" dirty="0" smtClean="0">
                <a:latin typeface="Arial" pitchFamily="34" charset="0"/>
              </a:rPr>
              <a:t>e.g.. Give Christmas example. Baking trays etc. into sand tray. or sequin;/gems into water tray Role Play  -Christmas tree/paper chains Christmas cards. This would be example of CP leading to Enriched Provision.</a:t>
            </a:r>
            <a:r>
              <a:rPr lang="en-GB" sz="1200" b="1" dirty="0" smtClean="0">
                <a:latin typeface="Arial" pitchFamily="34" charset="0"/>
              </a:rPr>
              <a:t> </a:t>
            </a:r>
          </a:p>
          <a:p>
            <a:pPr eaLnBrk="1" hangingPunct="1">
              <a:buFontTx/>
              <a:buChar char="•"/>
            </a:pPr>
            <a:r>
              <a:rPr lang="en-GB" sz="1200" b="1" dirty="0" smtClean="0">
                <a:latin typeface="Arial" pitchFamily="34" charset="0"/>
              </a:rPr>
              <a:t>FT  - </a:t>
            </a:r>
            <a:r>
              <a:rPr lang="en-GB" sz="1200" dirty="0" smtClean="0">
                <a:latin typeface="Arial" pitchFamily="34" charset="0"/>
              </a:rPr>
              <a:t>Adult initiated. Balance of model- EYS EPPE (Effective provision for Pre school education) indicates that the best balance is 1/3 focussed time to 2/3 high quality self directed play with appropriate adult involvement.</a:t>
            </a:r>
          </a:p>
          <a:p>
            <a:pPr eaLnBrk="1" hangingPunct="1">
              <a:buFontTx/>
              <a:buChar char="•"/>
            </a:pPr>
            <a:r>
              <a:rPr lang="en-GB" sz="1200" dirty="0" smtClean="0">
                <a:latin typeface="Arial" pitchFamily="34" charset="0"/>
              </a:rPr>
              <a:t>So we maybe need to be thinking about  how can we move directed teaching down into play to consolidate teaching.  </a:t>
            </a:r>
          </a:p>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6</a:t>
            </a:fld>
            <a:endParaRPr lang="en-GB" dirty="0"/>
          </a:p>
        </p:txBody>
      </p:sp>
    </p:spTree>
    <p:extLst>
      <p:ext uri="{BB962C8B-B14F-4D97-AF65-F5344CB8AC3E}">
        <p14:creationId xmlns:p14="http://schemas.microsoft.com/office/powerpoint/2010/main" val="723382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Allow students to take in the differences between the FPF and the proposed curriculum. Update them on where we stand in respect of changes.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Links</a:t>
            </a:r>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Language, Literacy and Communication Skills (revised to include the literacy component of the LNF)  OBVIOUS</a:t>
            </a:r>
          </a:p>
          <a:p>
            <a:r>
              <a:rPr lang="en-GB" sz="1200" b="0" i="0" u="none" strike="noStrike" kern="1200" baseline="0" dirty="0" smtClean="0">
                <a:solidFill>
                  <a:schemeClr val="tx1"/>
                </a:solidFill>
                <a:latin typeface="+mn-lt"/>
                <a:ea typeface="+mn-ea"/>
                <a:cs typeface="+mn-cs"/>
              </a:rPr>
              <a:t>• Mathematical Development (revised to include the numeracy component of the LNF) OBVIOUS</a:t>
            </a:r>
          </a:p>
          <a:p>
            <a:r>
              <a:rPr lang="en-GB" sz="1200" b="0" i="0" u="none" strike="noStrike" kern="1200" baseline="0" dirty="0" smtClean="0">
                <a:solidFill>
                  <a:schemeClr val="tx1"/>
                </a:solidFill>
                <a:latin typeface="+mn-lt"/>
                <a:ea typeface="+mn-ea"/>
                <a:cs typeface="+mn-cs"/>
              </a:rPr>
              <a:t>• Welsh Language Development OBVIOUS</a:t>
            </a:r>
          </a:p>
          <a:p>
            <a:r>
              <a:rPr lang="en-GB" sz="1200" b="0" i="0" u="none" strike="noStrike" kern="1200" baseline="0" dirty="0" smtClean="0">
                <a:solidFill>
                  <a:schemeClr val="tx1"/>
                </a:solidFill>
                <a:latin typeface="+mn-lt"/>
                <a:ea typeface="+mn-ea"/>
                <a:cs typeface="+mn-cs"/>
              </a:rPr>
              <a:t>• Knowledge and Understanding of the World HUMANITIES / SCIENCE &amp; TECHNOLOGY – more or less</a:t>
            </a:r>
          </a:p>
          <a:p>
            <a:r>
              <a:rPr lang="en-GB" sz="1200" b="0" i="0" u="none" strike="noStrike" kern="1200" baseline="0" dirty="0" smtClean="0">
                <a:solidFill>
                  <a:schemeClr val="tx1"/>
                </a:solidFill>
                <a:latin typeface="+mn-lt"/>
                <a:ea typeface="+mn-ea"/>
                <a:cs typeface="+mn-cs"/>
              </a:rPr>
              <a:t>• Physical Development  HEALTH &amp; WELL-BEING with some PSD</a:t>
            </a:r>
          </a:p>
          <a:p>
            <a:r>
              <a:rPr lang="en-GB" sz="1200" b="0" i="0" u="none" strike="noStrike" kern="1200" baseline="0" dirty="0" smtClean="0">
                <a:solidFill>
                  <a:schemeClr val="tx1"/>
                </a:solidFill>
                <a:latin typeface="+mn-lt"/>
                <a:ea typeface="+mn-ea"/>
                <a:cs typeface="+mn-cs"/>
              </a:rPr>
              <a:t>• Creative Development. EXPRESSIVE ARTS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smtClean="0">
                <a:solidFill>
                  <a:schemeClr val="tx1"/>
                </a:solidFill>
                <a:latin typeface="+mn-lt"/>
                <a:ea typeface="+mn-ea"/>
                <a:cs typeface="+mn-cs"/>
              </a:rPr>
              <a:t>Personal and Social Development, Well-being and Cultural Diversity HEALTH &amp; WELL-BEING</a:t>
            </a:r>
          </a:p>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7</a:t>
            </a:fld>
            <a:endParaRPr lang="en-GB" dirty="0"/>
          </a:p>
        </p:txBody>
      </p:sp>
    </p:spTree>
    <p:extLst>
      <p:ext uri="{BB962C8B-B14F-4D97-AF65-F5344CB8AC3E}">
        <p14:creationId xmlns:p14="http://schemas.microsoft.com/office/powerpoint/2010/main" val="452415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Watch</a:t>
            </a:r>
            <a:r>
              <a:rPr lang="en-GB" baseline="0" dirty="0" smtClean="0"/>
              <a:t> video and find evidence of:</a:t>
            </a:r>
          </a:p>
          <a:p>
            <a:endParaRPr lang="en-GB" baseline="0" dirty="0" smtClean="0"/>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Personal and Social Development, Well-being and Cultural Diversity </a:t>
            </a:r>
          </a:p>
          <a:p>
            <a:r>
              <a:rPr lang="en-GB" sz="1200" b="0" i="0" u="none" strike="noStrike" kern="1200" baseline="0" dirty="0" smtClean="0">
                <a:solidFill>
                  <a:schemeClr val="tx1"/>
                </a:solidFill>
                <a:latin typeface="+mn-lt"/>
                <a:ea typeface="+mn-ea"/>
                <a:cs typeface="+mn-cs"/>
              </a:rPr>
              <a:t>• Language, Literacy and Communication Skills (revised to include the literacy component of the LNF) </a:t>
            </a:r>
          </a:p>
          <a:p>
            <a:r>
              <a:rPr lang="en-GB" sz="1200" b="0" i="0" u="none" strike="noStrike" kern="1200" baseline="0" dirty="0" smtClean="0">
                <a:solidFill>
                  <a:schemeClr val="tx1"/>
                </a:solidFill>
                <a:latin typeface="+mn-lt"/>
                <a:ea typeface="+mn-ea"/>
                <a:cs typeface="+mn-cs"/>
              </a:rPr>
              <a:t>• Mathematical Development (revised to include the numeracy component of the LNF) </a:t>
            </a:r>
          </a:p>
          <a:p>
            <a:r>
              <a:rPr lang="en-GB" sz="1200" b="0" i="0" u="none" strike="noStrike" kern="1200" baseline="0" dirty="0" smtClean="0">
                <a:solidFill>
                  <a:schemeClr val="tx1"/>
                </a:solidFill>
                <a:latin typeface="+mn-lt"/>
                <a:ea typeface="+mn-ea"/>
                <a:cs typeface="+mn-cs"/>
              </a:rPr>
              <a:t>• Welsh Language Development </a:t>
            </a:r>
          </a:p>
          <a:p>
            <a:r>
              <a:rPr lang="en-GB" sz="1200" b="0" i="0" u="none" strike="noStrike" kern="1200" baseline="0" dirty="0" smtClean="0">
                <a:solidFill>
                  <a:schemeClr val="tx1"/>
                </a:solidFill>
                <a:latin typeface="+mn-lt"/>
                <a:ea typeface="+mn-ea"/>
                <a:cs typeface="+mn-cs"/>
              </a:rPr>
              <a:t>• Knowledge and Understanding of the World </a:t>
            </a:r>
          </a:p>
          <a:p>
            <a:r>
              <a:rPr lang="en-GB" sz="1200" b="0" i="0" u="none" strike="noStrike" kern="1200" baseline="0" dirty="0" smtClean="0">
                <a:solidFill>
                  <a:schemeClr val="tx1"/>
                </a:solidFill>
                <a:latin typeface="+mn-lt"/>
                <a:ea typeface="+mn-ea"/>
                <a:cs typeface="+mn-cs"/>
              </a:rPr>
              <a:t>• Physical Development </a:t>
            </a:r>
          </a:p>
          <a:p>
            <a:r>
              <a:rPr lang="en-GB" sz="1200" b="0" i="0" u="none" strike="noStrike" kern="1200" baseline="0" dirty="0" smtClean="0">
                <a:solidFill>
                  <a:schemeClr val="tx1"/>
                </a:solidFill>
                <a:latin typeface="+mn-lt"/>
                <a:ea typeface="+mn-ea"/>
                <a:cs typeface="+mn-cs"/>
              </a:rPr>
              <a:t>• Creative Development.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Range and skills OR </a:t>
            </a:r>
          </a:p>
          <a:p>
            <a:r>
              <a:rPr lang="en-GB" sz="1200" b="0" i="0" u="none" strike="noStrike" kern="1200" baseline="0" dirty="0" smtClean="0">
                <a:solidFill>
                  <a:schemeClr val="tx1"/>
                </a:solidFill>
                <a:latin typeface="+mn-lt"/>
                <a:ea typeface="+mn-ea"/>
                <a:cs typeface="+mn-cs"/>
              </a:rPr>
              <a:t>Strand and aspect AND year groups – expand on how the breakdown of language and maths facilitates meeting pupils’ needs: progression</a:t>
            </a:r>
          </a:p>
          <a:p>
            <a:endParaRPr lang="en-GB" baseline="0" dirty="0" smtClean="0"/>
          </a:p>
          <a:p>
            <a:endParaRPr lang="en-GB" dirty="0" smtClean="0"/>
          </a:p>
          <a:p>
            <a:r>
              <a:rPr lang="en-GB" i="1" dirty="0" smtClean="0"/>
              <a:t>Prepare a sheet</a:t>
            </a:r>
            <a:endParaRPr lang="en-GB" i="1" dirty="0"/>
          </a:p>
        </p:txBody>
      </p:sp>
      <p:sp>
        <p:nvSpPr>
          <p:cNvPr id="4" name="Slide Number Placeholder 3"/>
          <p:cNvSpPr>
            <a:spLocks noGrp="1"/>
          </p:cNvSpPr>
          <p:nvPr>
            <p:ph type="sldNum" sz="quarter" idx="10"/>
          </p:nvPr>
        </p:nvSpPr>
        <p:spPr/>
        <p:txBody>
          <a:bodyPr/>
          <a:lstStyle/>
          <a:p>
            <a:fld id="{8753967A-EFAE-47C2-AEAA-D6EDA54E490D}" type="slidenum">
              <a:rPr lang="en-GB" smtClean="0"/>
              <a:t>8</a:t>
            </a:fld>
            <a:endParaRPr lang="en-GB" dirty="0"/>
          </a:p>
        </p:txBody>
      </p:sp>
    </p:spTree>
    <p:extLst>
      <p:ext uri="{BB962C8B-B14F-4D97-AF65-F5344CB8AC3E}">
        <p14:creationId xmlns:p14="http://schemas.microsoft.com/office/powerpoint/2010/main" val="31321005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Building</a:t>
            </a:r>
            <a:r>
              <a:rPr lang="en-GB" baseline="0" dirty="0" smtClean="0"/>
              <a:t> on the work from previous lectures, get the class to generate a list of different needs that have to be met. WRITE UP ON BOARD</a:t>
            </a:r>
          </a:p>
          <a:p>
            <a:r>
              <a:rPr lang="en-GB" baseline="0" dirty="0" smtClean="0"/>
              <a:t>Pose the questions and lead class discussion. Point out what was said in the introduction to the FPF we read earlier, i.e., that it was designed to be inclusive and meet the needs of all learners., and the comments made about the structure of the document, particularly in respect of language and maths. Refer to Nanna’s and Carys’s ECAD4007 lectures.</a:t>
            </a:r>
          </a:p>
          <a:p>
            <a:endParaRPr lang="en-GB" baseline="0" dirty="0" smtClean="0"/>
          </a:p>
          <a:p>
            <a:r>
              <a:rPr lang="en-GB" baseline="0" dirty="0" smtClean="0"/>
              <a:t>Then students to be given time to read the case study, followed by a class discussion to draw out the main elements of the good practice.</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9</a:t>
            </a:fld>
            <a:endParaRPr lang="en-GB" dirty="0"/>
          </a:p>
        </p:txBody>
      </p:sp>
    </p:spTree>
    <p:extLst>
      <p:ext uri="{BB962C8B-B14F-4D97-AF65-F5344CB8AC3E}">
        <p14:creationId xmlns:p14="http://schemas.microsoft.com/office/powerpoint/2010/main" val="2285029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BAD32E-2C1B-4363-8FBC-3FE739DC2F48}" type="slidenum">
              <a:rPr lang="en-GB" smtClean="0"/>
              <a:t>10</a:t>
            </a:fld>
            <a:endParaRPr lang="en-GB" dirty="0"/>
          </a:p>
        </p:txBody>
      </p:sp>
    </p:spTree>
    <p:extLst>
      <p:ext uri="{BB962C8B-B14F-4D97-AF65-F5344CB8AC3E}">
        <p14:creationId xmlns:p14="http://schemas.microsoft.com/office/powerpoint/2010/main" val="2778024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26243000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10/01/2020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1552769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1/10/2020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hyperlink" Target="https://hwb.gov.wales/draft-curriculum-for-wales-2022" TargetMode="Externa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hyperlink" Target="https://www.estyn.gov.wales/effective-practice/video-standards-literacy-and-numeracy-active-and-experiential-learning"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035" y="370862"/>
            <a:ext cx="2535382" cy="794906"/>
          </a:xfrm>
        </p:spPr>
        <p:txBody>
          <a:bodyPr>
            <a:noAutofit/>
          </a:bodyPr>
          <a:lstStyle/>
          <a:p>
            <a:pPr algn="ctr"/>
            <a:r>
              <a:rPr lang="en-GB" sz="1200" dirty="0">
                <a:latin typeface="+mn-lt"/>
              </a:rPr>
              <a:t>ECAD4009</a:t>
            </a:r>
            <a:r>
              <a:rPr lang="en-GB" sz="1800" dirty="0">
                <a:latin typeface="+mn-lt"/>
              </a:rPr>
              <a:t/>
            </a:r>
            <a:br>
              <a:rPr lang="en-GB" sz="1800" dirty="0">
                <a:latin typeface="+mn-lt"/>
              </a:rPr>
            </a:br>
            <a:endParaRPr lang="en-GB" sz="1800" dirty="0">
              <a:latin typeface="+mn-lt"/>
            </a:endParaRPr>
          </a:p>
        </p:txBody>
      </p:sp>
      <p:sp>
        <p:nvSpPr>
          <p:cNvPr id="4" name="TextBox 3"/>
          <p:cNvSpPr txBox="1"/>
          <p:nvPr/>
        </p:nvSpPr>
        <p:spPr>
          <a:xfrm>
            <a:off x="1371600" y="2259975"/>
            <a:ext cx="6807362" cy="1477328"/>
          </a:xfrm>
          <a:prstGeom prst="rect">
            <a:avLst/>
          </a:prstGeom>
          <a:noFill/>
          <a:ln w="76200">
            <a:solidFill>
              <a:schemeClr val="accent1">
                <a:lumMod val="75000"/>
              </a:schemeClr>
            </a:solidFill>
          </a:ln>
        </p:spPr>
        <p:txBody>
          <a:bodyPr wrap="square" rtlCol="0">
            <a:spAutoFit/>
          </a:bodyPr>
          <a:lstStyle/>
          <a:p>
            <a:pPr algn="ctr"/>
            <a:r>
              <a:rPr lang="en-GB" sz="3000" dirty="0"/>
              <a:t>Session 6</a:t>
            </a:r>
          </a:p>
          <a:p>
            <a:pPr algn="ctr"/>
            <a:r>
              <a:rPr lang="en-GB" sz="3000" dirty="0"/>
              <a:t>What does the Foundation Phase Framework look like?</a:t>
            </a:r>
          </a:p>
        </p:txBody>
      </p:sp>
      <p:sp>
        <p:nvSpPr>
          <p:cNvPr id="8" name="Title 1"/>
          <p:cNvSpPr txBox="1">
            <a:spLocks/>
          </p:cNvSpPr>
          <p:nvPr/>
        </p:nvSpPr>
        <p:spPr>
          <a:xfrm>
            <a:off x="6268400" y="527227"/>
            <a:ext cx="2535382" cy="794906"/>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200" dirty="0">
                <a:latin typeface="+mn-lt"/>
              </a:rPr>
              <a:t>ECAD4009 Learners, Schools and Communities: </a:t>
            </a:r>
            <a:br>
              <a:rPr lang="en-GB" sz="1200" dirty="0">
                <a:latin typeface="+mn-lt"/>
              </a:rPr>
            </a:br>
            <a:r>
              <a:rPr lang="en-GB" sz="1200" dirty="0">
                <a:latin typeface="+mn-lt"/>
              </a:rPr>
              <a:t>where am I teaching?</a:t>
            </a:r>
            <a:r>
              <a:rPr lang="en-GB" sz="1800" dirty="0">
                <a:latin typeface="+mn-lt"/>
              </a:rPr>
              <a:t/>
            </a:r>
            <a:br>
              <a:rPr lang="en-GB" sz="1800" dirty="0">
                <a:latin typeface="+mn-lt"/>
              </a:rPr>
            </a:br>
            <a:endParaRPr lang="en-GB" sz="1800" dirty="0">
              <a:latin typeface="+mn-lt"/>
            </a:endParaRPr>
          </a:p>
        </p:txBody>
      </p:sp>
    </p:spTree>
    <p:extLst>
      <p:ext uri="{BB962C8B-B14F-4D97-AF65-F5344CB8AC3E}">
        <p14:creationId xmlns:p14="http://schemas.microsoft.com/office/powerpoint/2010/main" val="23097035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910" y="657043"/>
            <a:ext cx="7393751" cy="994172"/>
          </a:xfrm>
        </p:spPr>
        <p:txBody>
          <a:bodyPr>
            <a:normAutofit/>
          </a:bodyPr>
          <a:lstStyle/>
          <a:p>
            <a:pPr algn="ctr"/>
            <a:r>
              <a:rPr lang="en-GB" dirty="0" smtClean="0">
                <a:latin typeface="+mn-lt"/>
              </a:rPr>
              <a:t>Aims &amp; </a:t>
            </a:r>
            <a:r>
              <a:rPr lang="en-GB" dirty="0">
                <a:latin typeface="+mn-lt"/>
              </a:rPr>
              <a:t>O</a:t>
            </a:r>
            <a:r>
              <a:rPr lang="en-GB" dirty="0" smtClean="0">
                <a:latin typeface="+mn-lt"/>
              </a:rPr>
              <a:t>utcomes</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7" name="Content Placeholder 2"/>
          <p:cNvSpPr txBox="1">
            <a:spLocks/>
          </p:cNvSpPr>
          <p:nvPr/>
        </p:nvSpPr>
        <p:spPr>
          <a:xfrm>
            <a:off x="943897" y="2145273"/>
            <a:ext cx="7460119" cy="2715305"/>
          </a:xfrm>
          <a:prstGeom prst="rect">
            <a:avLst/>
          </a:prstGeom>
        </p:spPr>
        <p:txBody>
          <a:bodyPr vert="horz" lIns="68580" tIns="34290" rIns="68580" bIns="3429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dirty="0"/>
              <a:t>Aims</a:t>
            </a:r>
          </a:p>
          <a:p>
            <a:r>
              <a:rPr lang="en-GB" sz="2100" dirty="0"/>
              <a:t>To provide students with a range of opportunities to understand the varied nature of the contexts in which they will teach.</a:t>
            </a:r>
          </a:p>
          <a:p>
            <a:pPr marL="0" indent="0">
              <a:buNone/>
            </a:pPr>
            <a:endParaRPr lang="en-GB" sz="2100" dirty="0"/>
          </a:p>
          <a:p>
            <a:pPr marL="0" indent="0">
              <a:buNone/>
            </a:pPr>
            <a:r>
              <a:rPr lang="en-GB" sz="2100" dirty="0"/>
              <a:t>Outcomes</a:t>
            </a:r>
          </a:p>
          <a:p>
            <a:pPr marL="0" indent="0">
              <a:buNone/>
            </a:pPr>
            <a:r>
              <a:rPr lang="en-GB" sz="2100" dirty="0"/>
              <a:t>Upon the successful completion of this module, the student should be able to demonstrate the ability to:</a:t>
            </a:r>
          </a:p>
          <a:p>
            <a:r>
              <a:rPr lang="en-US" sz="2100" dirty="0"/>
              <a:t>evidence a clear understanding of the ways in which schools are organized and how the curriculum is designed to meet the needs of the learners;</a:t>
            </a:r>
            <a:endParaRPr lang="en-GB" sz="2100" dirty="0"/>
          </a:p>
          <a:p>
            <a:pPr marL="0" indent="0">
              <a:buNone/>
            </a:pPr>
            <a:endParaRPr lang="en-GB" sz="2100" dirty="0"/>
          </a:p>
          <a:p>
            <a:endParaRPr lang="en-GB" sz="2100" dirty="0"/>
          </a:p>
          <a:p>
            <a:endParaRPr lang="en-GB" sz="2100" dirty="0"/>
          </a:p>
        </p:txBody>
      </p:sp>
    </p:spTree>
    <p:extLst>
      <p:ext uri="{BB962C8B-B14F-4D97-AF65-F5344CB8AC3E}">
        <p14:creationId xmlns:p14="http://schemas.microsoft.com/office/powerpoint/2010/main" val="32509848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94198"/>
            <a:ext cx="8974394" cy="994172"/>
          </a:xfrm>
        </p:spPr>
        <p:txBody>
          <a:bodyPr>
            <a:noAutofit/>
          </a:bodyPr>
          <a:lstStyle/>
          <a:p>
            <a:pPr algn="ctr"/>
            <a:r>
              <a:rPr lang="en-GB" sz="2800" dirty="0" smtClean="0">
                <a:latin typeface="+mn-lt"/>
              </a:rPr>
              <a:t>Foundation Phase: what are the key ideas?</a:t>
            </a:r>
            <a:endParaRPr lang="en-GB" sz="2800"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8251" y="1870326"/>
            <a:ext cx="4869707" cy="3447096"/>
          </a:xfrm>
          <a:prstGeom prst="rect">
            <a:avLst/>
          </a:prstGeom>
        </p:spPr>
      </p:pic>
    </p:spTree>
    <p:extLst>
      <p:ext uri="{BB962C8B-B14F-4D97-AF65-F5344CB8AC3E}">
        <p14:creationId xmlns:p14="http://schemas.microsoft.com/office/powerpoint/2010/main" val="31169959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832" y="647723"/>
            <a:ext cx="8144315" cy="994172"/>
          </a:xfrm>
        </p:spPr>
        <p:txBody>
          <a:bodyPr>
            <a:normAutofit/>
          </a:bodyPr>
          <a:lstStyle/>
          <a:p>
            <a:pPr algn="ctr"/>
            <a:r>
              <a:rPr lang="en-GB" dirty="0" smtClean="0">
                <a:latin typeface="+mn-lt"/>
              </a:rPr>
              <a:t>How is the document organised?</a:t>
            </a:r>
            <a:endParaRPr lang="en-GB" dirty="0">
              <a:latin typeface="+mn-lt"/>
            </a:endParaRPr>
          </a:p>
        </p:txBody>
      </p:sp>
      <p:sp>
        <p:nvSpPr>
          <p:cNvPr id="3" name="Content Placeholder 2"/>
          <p:cNvSpPr>
            <a:spLocks noGrp="1"/>
          </p:cNvSpPr>
          <p:nvPr>
            <p:ph idx="1"/>
          </p:nvPr>
        </p:nvSpPr>
        <p:spPr>
          <a:xfrm>
            <a:off x="5085496" y="1876120"/>
            <a:ext cx="3085109" cy="3344809"/>
          </a:xfrm>
        </p:spPr>
        <p:txBody>
          <a:bodyPr>
            <a:normAutofit/>
          </a:bodyPr>
          <a:lstStyle/>
          <a:p>
            <a:pPr marL="0" indent="0">
              <a:buNone/>
            </a:pPr>
            <a:endParaRPr lang="en-GB" dirty="0" smtClean="0"/>
          </a:p>
          <a:p>
            <a:pPr marL="0" indent="0">
              <a:buNone/>
            </a:pPr>
            <a:r>
              <a:rPr lang="en-GB" dirty="0" smtClean="0"/>
              <a:t>Activity</a:t>
            </a:r>
          </a:p>
          <a:p>
            <a:pPr marL="0" indent="0">
              <a:buNone/>
            </a:pPr>
            <a:r>
              <a:rPr lang="en-GB" dirty="0" smtClean="0"/>
              <a:t>As a group, look at the document and draw a simple plan of its structure.</a:t>
            </a:r>
          </a:p>
          <a:p>
            <a:endParaRPr lang="en-GB" dirty="0"/>
          </a:p>
          <a:p>
            <a:endParaRPr lang="en-GB" dirty="0"/>
          </a:p>
        </p:txBody>
      </p:sp>
      <p:pic>
        <p:nvPicPr>
          <p:cNvPr id="6" name="Picture 5" descr="Meeting | Free Stock Photo | Men and women at a town hall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4654" y="2219199"/>
            <a:ext cx="3590432" cy="2394871"/>
          </a:xfrm>
          <a:prstGeom prst="rect">
            <a:avLst/>
          </a:prstGeom>
        </p:spPr>
      </p:pic>
    </p:spTree>
    <p:extLst>
      <p:ext uri="{BB962C8B-B14F-4D97-AF65-F5344CB8AC3E}">
        <p14:creationId xmlns:p14="http://schemas.microsoft.com/office/powerpoint/2010/main" val="3401110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23705"/>
            <a:ext cx="3373928" cy="994172"/>
          </a:xfrm>
        </p:spPr>
        <p:txBody>
          <a:bodyPr>
            <a:normAutofit fontScale="90000"/>
          </a:bodyPr>
          <a:lstStyle/>
          <a:p>
            <a:pPr algn="ctr"/>
            <a:r>
              <a:rPr lang="en-GB" dirty="0" smtClean="0">
                <a:latin typeface="+mn-lt"/>
              </a:rPr>
              <a:t>Foundation Phase Provision</a:t>
            </a:r>
            <a:endParaRPr lang="en-GB" dirty="0">
              <a:latin typeface="+mn-lt"/>
            </a:endParaRPr>
          </a:p>
        </p:txBody>
      </p:sp>
      <p:sp>
        <p:nvSpPr>
          <p:cNvPr id="7" name="AutoShape 17"/>
          <p:cNvSpPr>
            <a:spLocks noChangeArrowheads="1"/>
          </p:cNvSpPr>
          <p:nvPr/>
        </p:nvSpPr>
        <p:spPr bwMode="auto">
          <a:xfrm rot="10800000">
            <a:off x="423762" y="3532873"/>
            <a:ext cx="4267200" cy="102631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p>
            <a:endParaRPr lang="en-GB" sz="1350" dirty="0"/>
          </a:p>
        </p:txBody>
      </p:sp>
      <p:sp>
        <p:nvSpPr>
          <p:cNvPr id="10" name="AutoShape 18"/>
          <p:cNvSpPr>
            <a:spLocks noChangeArrowheads="1"/>
          </p:cNvSpPr>
          <p:nvPr/>
        </p:nvSpPr>
        <p:spPr bwMode="auto">
          <a:xfrm rot="10800000">
            <a:off x="1072654" y="2452976"/>
            <a:ext cx="2969419" cy="107870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p>
            <a:endParaRPr lang="en-GB" sz="1350" dirty="0"/>
          </a:p>
        </p:txBody>
      </p:sp>
      <p:sp>
        <p:nvSpPr>
          <p:cNvPr id="11" name="AutoShape 19"/>
          <p:cNvSpPr>
            <a:spLocks noChangeArrowheads="1"/>
          </p:cNvSpPr>
          <p:nvPr/>
        </p:nvSpPr>
        <p:spPr bwMode="auto">
          <a:xfrm>
            <a:off x="1666775" y="986874"/>
            <a:ext cx="1781175" cy="1458515"/>
          </a:xfrm>
          <a:prstGeom prst="triangle">
            <a:avLst>
              <a:gd name="adj" fmla="val 49866"/>
            </a:avLst>
          </a:prstGeom>
          <a:solidFill>
            <a:srgbClr val="A3FFC2"/>
          </a:solidFill>
          <a:ln w="9525">
            <a:solidFill>
              <a:schemeClr val="tx1"/>
            </a:solidFill>
            <a:miter lim="800000"/>
            <a:headEnd/>
            <a:tailEnd/>
          </a:ln>
        </p:spPr>
        <p:txBody>
          <a:bodyPr wrap="none" anchor="ctr"/>
          <a:lstStyle/>
          <a:p>
            <a:endParaRPr lang="en-GB" sz="1350" dirty="0"/>
          </a:p>
        </p:txBody>
      </p:sp>
      <p:sp>
        <p:nvSpPr>
          <p:cNvPr id="12" name="Text Box 20"/>
          <p:cNvSpPr txBox="1">
            <a:spLocks noChangeArrowheads="1"/>
          </p:cNvSpPr>
          <p:nvPr/>
        </p:nvSpPr>
        <p:spPr bwMode="auto">
          <a:xfrm>
            <a:off x="1126232" y="3856722"/>
            <a:ext cx="2917031" cy="300082"/>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350" dirty="0"/>
              <a:t>CONTINUOUS PROVISION</a:t>
            </a:r>
          </a:p>
        </p:txBody>
      </p:sp>
      <p:sp>
        <p:nvSpPr>
          <p:cNvPr id="13" name="Text Box 21"/>
          <p:cNvSpPr txBox="1">
            <a:spLocks noChangeArrowheads="1"/>
          </p:cNvSpPr>
          <p:nvPr/>
        </p:nvSpPr>
        <p:spPr bwMode="auto">
          <a:xfrm>
            <a:off x="1720354" y="2723246"/>
            <a:ext cx="1674019" cy="507831"/>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350" dirty="0"/>
              <a:t>ENHANCED PROVISION</a:t>
            </a:r>
          </a:p>
        </p:txBody>
      </p:sp>
      <p:sp>
        <p:nvSpPr>
          <p:cNvPr id="14" name="Text Box 22"/>
          <p:cNvSpPr txBox="1">
            <a:spLocks noChangeArrowheads="1"/>
          </p:cNvSpPr>
          <p:nvPr/>
        </p:nvSpPr>
        <p:spPr bwMode="auto">
          <a:xfrm>
            <a:off x="1990625" y="1858853"/>
            <a:ext cx="1134666" cy="507831"/>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350" dirty="0"/>
              <a:t>FOCUSED TASKS</a:t>
            </a:r>
          </a:p>
        </p:txBody>
      </p:sp>
      <p:sp>
        <p:nvSpPr>
          <p:cNvPr id="15" name="Rounded Rectangle 14"/>
          <p:cNvSpPr/>
          <p:nvPr/>
        </p:nvSpPr>
        <p:spPr>
          <a:xfrm>
            <a:off x="3125291" y="1206057"/>
            <a:ext cx="2592288" cy="10273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Direct teaching</a:t>
            </a:r>
          </a:p>
          <a:p>
            <a:pPr algn="ctr"/>
            <a:r>
              <a:rPr lang="en-GB" sz="1350" dirty="0"/>
              <a:t>The children are introduced to a new concept /skill</a:t>
            </a:r>
          </a:p>
        </p:txBody>
      </p:sp>
      <p:sp>
        <p:nvSpPr>
          <p:cNvPr id="16" name="Rounded Rectangle 15"/>
          <p:cNvSpPr/>
          <p:nvPr/>
        </p:nvSpPr>
        <p:spPr>
          <a:xfrm>
            <a:off x="3610116" y="2429842"/>
            <a:ext cx="2376264" cy="8691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Can support active learning from FT or CP</a:t>
            </a:r>
          </a:p>
        </p:txBody>
      </p:sp>
      <p:sp>
        <p:nvSpPr>
          <p:cNvPr id="17" name="Rounded Rectangle 16"/>
          <p:cNvSpPr/>
          <p:nvPr/>
        </p:nvSpPr>
        <p:spPr>
          <a:xfrm>
            <a:off x="3826140" y="3645851"/>
            <a:ext cx="2618910" cy="9133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Resources /areas that are consistently provided inside and out to allow for child initiated learning </a:t>
            </a:r>
          </a:p>
        </p:txBody>
      </p:sp>
      <p:sp>
        <p:nvSpPr>
          <p:cNvPr id="18" name="Curved Right Arrow 17"/>
          <p:cNvSpPr/>
          <p:nvPr/>
        </p:nvSpPr>
        <p:spPr>
          <a:xfrm rot="1127025">
            <a:off x="1180163" y="1883197"/>
            <a:ext cx="648072" cy="100149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tx1"/>
              </a:solidFill>
            </a:endParaRPr>
          </a:p>
        </p:txBody>
      </p:sp>
      <p:sp>
        <p:nvSpPr>
          <p:cNvPr id="19" name="Curved Left Arrow 18"/>
          <p:cNvSpPr/>
          <p:nvPr/>
        </p:nvSpPr>
        <p:spPr>
          <a:xfrm rot="12085196">
            <a:off x="750591" y="2963909"/>
            <a:ext cx="746896" cy="1068362"/>
          </a:xfrm>
          <a:prstGeom prst="curvedLeftArrow">
            <a:avLst>
              <a:gd name="adj1" fmla="val 25000"/>
              <a:gd name="adj2" fmla="val 50000"/>
              <a:gd name="adj3" fmla="val 259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tx1"/>
              </a:solidFill>
            </a:endParaRPr>
          </a:p>
        </p:txBody>
      </p:sp>
    </p:spTree>
    <p:extLst>
      <p:ext uri="{BB962C8B-B14F-4D97-AF65-F5344CB8AC3E}">
        <p14:creationId xmlns:p14="http://schemas.microsoft.com/office/powerpoint/2010/main" val="4215433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dissolve">
                                      <p:cBhvr>
                                        <p:cTn id="10" dur="500"/>
                                        <p:tgtEl>
                                          <p:spTgt spid="13"/>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dissolv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336" y="89842"/>
            <a:ext cx="3373928" cy="994172"/>
          </a:xfrm>
        </p:spPr>
        <p:txBody>
          <a:bodyPr>
            <a:normAutofit fontScale="90000"/>
          </a:bodyPr>
          <a:lstStyle/>
          <a:p>
            <a:r>
              <a:rPr lang="en-GB" dirty="0" smtClean="0">
                <a:latin typeface="+mn-lt"/>
              </a:rPr>
              <a:t>Old and New?</a:t>
            </a:r>
            <a:endParaRPr lang="en-GB" dirty="0">
              <a:latin typeface="+mn-lt"/>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096" y="1103299"/>
            <a:ext cx="6258991" cy="312949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86300" y="2979067"/>
            <a:ext cx="4457700" cy="2507456"/>
          </a:xfrm>
          <a:prstGeom prst="rect">
            <a:avLst/>
          </a:prstGeom>
        </p:spPr>
      </p:pic>
      <p:sp>
        <p:nvSpPr>
          <p:cNvPr id="3" name="TextBox 2"/>
          <p:cNvSpPr txBox="1"/>
          <p:nvPr/>
        </p:nvSpPr>
        <p:spPr>
          <a:xfrm>
            <a:off x="516194" y="4630994"/>
            <a:ext cx="2912806" cy="646331"/>
          </a:xfrm>
          <a:prstGeom prst="rect">
            <a:avLst/>
          </a:prstGeom>
          <a:noFill/>
        </p:spPr>
        <p:txBody>
          <a:bodyPr wrap="square" rtlCol="0">
            <a:spAutoFit/>
          </a:bodyPr>
          <a:lstStyle/>
          <a:p>
            <a:r>
              <a:rPr lang="en-GB" dirty="0">
                <a:hlinkClick r:id="rId5"/>
              </a:rPr>
              <a:t>https://hwb.gov.wales/draft-curriculum-for-wales-2022</a:t>
            </a:r>
            <a:endParaRPr lang="en-GB"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8260" y="1167004"/>
            <a:ext cx="1368436" cy="1773493"/>
          </a:xfrm>
          <a:prstGeom prst="rect">
            <a:avLst/>
          </a:prstGeom>
        </p:spPr>
      </p:pic>
    </p:spTree>
    <p:extLst>
      <p:ext uri="{BB962C8B-B14F-4D97-AF65-F5344CB8AC3E}">
        <p14:creationId xmlns:p14="http://schemas.microsoft.com/office/powerpoint/2010/main" val="285209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296" y="600249"/>
            <a:ext cx="8023123" cy="994172"/>
          </a:xfrm>
        </p:spPr>
        <p:txBody>
          <a:bodyPr>
            <a:normAutofit fontScale="90000"/>
          </a:bodyPr>
          <a:lstStyle/>
          <a:p>
            <a:pPr algn="ctr"/>
            <a:r>
              <a:rPr lang="en-GB" dirty="0" smtClean="0">
                <a:latin typeface="+mn-lt"/>
              </a:rPr>
              <a:t>What does the FPF look like in practice?</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9" name="Content Placeholder 2"/>
          <p:cNvSpPr txBox="1">
            <a:spLocks/>
          </p:cNvSpPr>
          <p:nvPr/>
        </p:nvSpPr>
        <p:spPr>
          <a:xfrm>
            <a:off x="1415188" y="4980626"/>
            <a:ext cx="6403070" cy="624198"/>
          </a:xfrm>
          <a:prstGeom prst="rect">
            <a:avLst/>
          </a:prstGeom>
        </p:spPr>
        <p:txBody>
          <a:bodyPr vert="horz" lIns="68580" tIns="34290" rIns="68580" bIns="3429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100" dirty="0">
                <a:hlinkClick r:id="rId3"/>
              </a:rPr>
              <a:t>https://www.estyn.gov.wales/effective-practice/video-standards-literacy-and-numeracy-active-and-experiential-learning</a:t>
            </a:r>
            <a:endParaRPr lang="en-GB" sz="2100" dirty="0"/>
          </a:p>
          <a:p>
            <a:pPr marL="0" indent="0">
              <a:buNone/>
            </a:pPr>
            <a:endParaRPr lang="en-GB" sz="2100" dirty="0"/>
          </a:p>
          <a:p>
            <a:endParaRPr lang="en-GB" sz="2100" dirty="0"/>
          </a:p>
          <a:p>
            <a:endParaRPr lang="en-GB" sz="2100" dirty="0"/>
          </a:p>
        </p:txBody>
      </p:sp>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r="20553"/>
          <a:stretch/>
        </p:blipFill>
        <p:spPr>
          <a:xfrm>
            <a:off x="2219436" y="2145925"/>
            <a:ext cx="4602845" cy="2678630"/>
          </a:xfrm>
          <a:prstGeom prst="rect">
            <a:avLst/>
          </a:prstGeom>
        </p:spPr>
      </p:pic>
    </p:spTree>
    <p:extLst>
      <p:ext uri="{BB962C8B-B14F-4D97-AF65-F5344CB8AC3E}">
        <p14:creationId xmlns:p14="http://schemas.microsoft.com/office/powerpoint/2010/main" val="17688431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0795" y="379569"/>
            <a:ext cx="3373928" cy="994172"/>
          </a:xfrm>
        </p:spPr>
        <p:txBody>
          <a:bodyPr>
            <a:normAutofit fontScale="90000"/>
          </a:bodyPr>
          <a:lstStyle/>
          <a:p>
            <a:pPr algn="ctr"/>
            <a:r>
              <a:rPr lang="en-GB" dirty="0" smtClean="0">
                <a:latin typeface="+mn-lt"/>
              </a:rPr>
              <a:t>Important questions</a:t>
            </a:r>
            <a:endParaRPr lang="en-GB" dirty="0">
              <a:latin typeface="+mn-lt"/>
            </a:endParaRPr>
          </a:p>
        </p:txBody>
      </p:sp>
      <p:sp>
        <p:nvSpPr>
          <p:cNvPr id="3" name="Content Placeholder 2"/>
          <p:cNvSpPr>
            <a:spLocks noGrp="1"/>
          </p:cNvSpPr>
          <p:nvPr>
            <p:ph idx="1"/>
          </p:nvPr>
        </p:nvSpPr>
        <p:spPr>
          <a:xfrm>
            <a:off x="6295781" y="2104150"/>
            <a:ext cx="2575399" cy="896508"/>
          </a:xfrm>
        </p:spPr>
        <p:txBody>
          <a:bodyPr>
            <a:normAutofit fontScale="85000" lnSpcReduction="10000"/>
          </a:bodyPr>
          <a:lstStyle/>
          <a:p>
            <a:pPr marL="0" indent="0">
              <a:buNone/>
            </a:pPr>
            <a:r>
              <a:rPr lang="en-GB" sz="2400" dirty="0"/>
              <a:t>How is the Foundation Phase Framework inclusive?</a:t>
            </a:r>
          </a:p>
        </p:txBody>
      </p:sp>
      <p:sp>
        <p:nvSpPr>
          <p:cNvPr id="7" name="Content Placeholder 2"/>
          <p:cNvSpPr txBox="1">
            <a:spLocks/>
          </p:cNvSpPr>
          <p:nvPr/>
        </p:nvSpPr>
        <p:spPr>
          <a:xfrm>
            <a:off x="6295781" y="3634119"/>
            <a:ext cx="2408566" cy="710637"/>
          </a:xfrm>
          <a:prstGeom prst="rect">
            <a:avLst/>
          </a:prstGeom>
        </p:spPr>
        <p:txBody>
          <a:bodyPr vert="horz" lIns="68580" tIns="34290" rIns="68580" bIns="3429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How does it meet the needs of learners?</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326" y="1934917"/>
            <a:ext cx="3689647" cy="2131482"/>
          </a:xfrm>
          <a:prstGeom prst="rect">
            <a:avLst/>
          </a:prstGeom>
        </p:spPr>
      </p:pic>
      <p:sp>
        <p:nvSpPr>
          <p:cNvPr id="6" name="TextBox 5"/>
          <p:cNvSpPr txBox="1"/>
          <p:nvPr/>
        </p:nvSpPr>
        <p:spPr>
          <a:xfrm>
            <a:off x="636993" y="4450578"/>
            <a:ext cx="3204673" cy="507831"/>
          </a:xfrm>
          <a:prstGeom prst="rect">
            <a:avLst/>
          </a:prstGeom>
          <a:noFill/>
        </p:spPr>
        <p:txBody>
          <a:bodyPr wrap="square" rtlCol="0">
            <a:spAutoFit/>
          </a:bodyPr>
          <a:lstStyle/>
          <a:p>
            <a:pPr algn="ctr"/>
            <a:r>
              <a:rPr lang="en-GB" sz="2700" dirty="0"/>
              <a:t>Cadaxton </a:t>
            </a:r>
            <a:r>
              <a:rPr lang="en-GB" sz="2700" dirty="0" smtClean="0"/>
              <a:t>Primary</a:t>
            </a:r>
            <a:endParaRPr lang="en-GB" sz="2700" dirty="0"/>
          </a:p>
        </p:txBody>
      </p:sp>
      <p:pic>
        <p:nvPicPr>
          <p:cNvPr id="4" name="Picture 3" descr="Case Study: A Pastoral Conversation | internetmonk.com"/>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848" y="193883"/>
            <a:ext cx="1647210" cy="1365544"/>
          </a:xfrm>
          <a:prstGeom prst="rect">
            <a:avLst/>
          </a:prstGeom>
        </p:spPr>
      </p:pic>
    </p:spTree>
    <p:extLst>
      <p:ext uri="{BB962C8B-B14F-4D97-AF65-F5344CB8AC3E}">
        <p14:creationId xmlns:p14="http://schemas.microsoft.com/office/powerpoint/2010/main" val="286753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073" y="500800"/>
            <a:ext cx="2492779" cy="994172"/>
          </a:xfrm>
        </p:spPr>
        <p:txBody>
          <a:bodyPr/>
          <a:lstStyle/>
          <a:p>
            <a:pPr algn="ctr"/>
            <a:r>
              <a:rPr lang="en-GB" dirty="0" smtClean="0"/>
              <a:t>Review</a:t>
            </a:r>
            <a:endParaRPr lang="en-GB" dirty="0"/>
          </a:p>
        </p:txBody>
      </p:sp>
      <p:pic>
        <p:nvPicPr>
          <p:cNvPr id="11" name="Picture 10" descr="Wish Clipart | Clipart Panda - Free Clipart Image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5027" y="1059754"/>
            <a:ext cx="1685925" cy="2235994"/>
          </a:xfrm>
          <a:prstGeom prst="rect">
            <a:avLst/>
          </a:prstGeom>
        </p:spPr>
      </p:pic>
      <p:pic>
        <p:nvPicPr>
          <p:cNvPr id="12" name="Content Placeholder 2" descr="Happy Face Star Clipart | Clipart Panda - Free Clipart Images"/>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4865653" y="3802823"/>
            <a:ext cx="1362248" cy="1303020"/>
          </a:xfrm>
          <a:prstGeom prst="rect">
            <a:avLst/>
          </a:prstGeom>
        </p:spPr>
      </p:pic>
      <p:pic>
        <p:nvPicPr>
          <p:cNvPr id="13" name="Content Placeholder 2" descr="Happy Face Star Clipart | Clipart Panda - Free Clipart Image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77466" y="3761479"/>
            <a:ext cx="1363370" cy="1303020"/>
          </a:xfrm>
          <a:prstGeom prst="rect">
            <a:avLst/>
          </a:prstGeom>
        </p:spPr>
      </p:pic>
      <p:sp>
        <p:nvSpPr>
          <p:cNvPr id="14" name="Content Placeholder 9"/>
          <p:cNvSpPr txBox="1">
            <a:spLocks/>
          </p:cNvSpPr>
          <p:nvPr/>
        </p:nvSpPr>
        <p:spPr>
          <a:xfrm>
            <a:off x="6451660" y="1494972"/>
            <a:ext cx="2240280" cy="1905476"/>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100" dirty="0"/>
              <a:t>Think of two things you learnt today and one thing you wish you had learnt </a:t>
            </a:r>
          </a:p>
          <a:p>
            <a:endParaRPr lang="en-GB" sz="2100" dirty="0"/>
          </a:p>
        </p:txBody>
      </p:sp>
    </p:spTree>
    <p:extLst>
      <p:ext uri="{BB962C8B-B14F-4D97-AF65-F5344CB8AC3E}">
        <p14:creationId xmlns:p14="http://schemas.microsoft.com/office/powerpoint/2010/main" val="28842173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25582"/>
            <a:ext cx="3065821" cy="994172"/>
          </a:xfrm>
        </p:spPr>
        <p:txBody>
          <a:bodyPr>
            <a:normAutofit/>
          </a:bodyPr>
          <a:lstStyle/>
          <a:p>
            <a:r>
              <a:rPr lang="en-GB" dirty="0"/>
              <a:t>X</a:t>
            </a:r>
          </a:p>
        </p:txBody>
      </p:sp>
      <p:sp>
        <p:nvSpPr>
          <p:cNvPr id="3" name="Content Placeholder 2"/>
          <p:cNvSpPr>
            <a:spLocks noGrp="1"/>
          </p:cNvSpPr>
          <p:nvPr>
            <p:ph idx="1"/>
          </p:nvPr>
        </p:nvSpPr>
        <p:spPr>
          <a:xfrm>
            <a:off x="628650" y="2830754"/>
            <a:ext cx="7076164" cy="2427899"/>
          </a:xfrm>
        </p:spPr>
        <p:txBody>
          <a:bodyPr>
            <a:noAutofit/>
          </a:bodyPr>
          <a:lstStyle/>
          <a:p>
            <a:pPr marL="0" indent="0">
              <a:buNone/>
            </a:pPr>
            <a:endParaRPr lang="en-GB" sz="900" dirty="0"/>
          </a:p>
          <a:p>
            <a:pPr marL="0" indent="0">
              <a:buNone/>
            </a:pPr>
            <a:endParaRPr lang="en-GB" sz="9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0293" y="4114800"/>
            <a:ext cx="2343257" cy="1312224"/>
          </a:xfrm>
          <a:prstGeom prst="rect">
            <a:avLst/>
          </a:prstGeom>
        </p:spPr>
      </p:pic>
      <p:sp>
        <p:nvSpPr>
          <p:cNvPr id="6" name="Content Placeholder 2"/>
          <p:cNvSpPr txBox="1">
            <a:spLocks/>
          </p:cNvSpPr>
          <p:nvPr/>
        </p:nvSpPr>
        <p:spPr>
          <a:xfrm>
            <a:off x="727761" y="2033506"/>
            <a:ext cx="7076164" cy="3636098"/>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100" dirty="0"/>
              <a:t>TAYLOR, C., 2016. </a:t>
            </a:r>
            <a:r>
              <a:rPr lang="en-GB" sz="2100" i="1" dirty="0"/>
              <a:t>Implementing curriculum reform in Wales: the case of the Foundation Phase. </a:t>
            </a:r>
            <a:r>
              <a:rPr lang="en-GB" sz="2100" dirty="0"/>
              <a:t>Taylor &amp; Francis Ltd.</a:t>
            </a:r>
          </a:p>
          <a:p>
            <a:r>
              <a:rPr lang="en-GB" sz="2100" dirty="0"/>
              <a:t>THOMAS, A., 2016. </a:t>
            </a:r>
            <a:r>
              <a:rPr lang="en-GB" sz="2100" i="1" dirty="0"/>
              <a:t>An introduction to the foundation phase : early years curriculum in Wales. </a:t>
            </a:r>
            <a:r>
              <a:rPr lang="en-GB" sz="2100" dirty="0"/>
              <a:t>London; New York : Bloomsbury Academic.</a:t>
            </a:r>
          </a:p>
          <a:p>
            <a:pPr marL="0" indent="0">
              <a:buNone/>
            </a:pPr>
            <a:endParaRPr lang="en-GB" sz="1200" dirty="0"/>
          </a:p>
        </p:txBody>
      </p:sp>
      <p:sp>
        <p:nvSpPr>
          <p:cNvPr id="7" name="Title 1"/>
          <p:cNvSpPr txBox="1">
            <a:spLocks/>
          </p:cNvSpPr>
          <p:nvPr/>
        </p:nvSpPr>
        <p:spPr>
          <a:xfrm>
            <a:off x="5375172" y="333834"/>
            <a:ext cx="3065821" cy="9941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References</a:t>
            </a:r>
            <a:endParaRPr lang="en-GB" dirty="0"/>
          </a:p>
        </p:txBody>
      </p:sp>
    </p:spTree>
    <p:extLst>
      <p:ext uri="{BB962C8B-B14F-4D97-AF65-F5344CB8AC3E}">
        <p14:creationId xmlns:p14="http://schemas.microsoft.com/office/powerpoint/2010/main" val="40681395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134</TotalTime>
  <Words>1176</Words>
  <Application>Microsoft Office PowerPoint</Application>
  <PresentationFormat>On-screen Show (4:3)</PresentationFormat>
  <Paragraphs>120</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ECAD4009 </vt:lpstr>
      <vt:lpstr>Aims &amp; Outcomes</vt:lpstr>
      <vt:lpstr>Foundation Phase: what are the key ideas?</vt:lpstr>
      <vt:lpstr>How is the document organised?</vt:lpstr>
      <vt:lpstr>Foundation Phase Provision</vt:lpstr>
      <vt:lpstr>Old and New?</vt:lpstr>
      <vt:lpstr>What does the FPF look like in practice?</vt:lpstr>
      <vt:lpstr>Important questions</vt:lpstr>
      <vt:lpstr>Review</vt:lpstr>
      <vt:lpstr>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Jayne Morgan</cp:lastModifiedBy>
  <cp:revision>24</cp:revision>
  <cp:lastPrinted>2020-01-10T11:49:24Z</cp:lastPrinted>
  <dcterms:created xsi:type="dcterms:W3CDTF">2017-02-08T11:33:06Z</dcterms:created>
  <dcterms:modified xsi:type="dcterms:W3CDTF">2020-01-10T12:07:36Z</dcterms:modified>
</cp:coreProperties>
</file>