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26"/>
  </p:notesMasterIdLst>
  <p:sldIdLst>
    <p:sldId id="261" r:id="rId2"/>
    <p:sldId id="262" r:id="rId3"/>
    <p:sldId id="266" r:id="rId4"/>
    <p:sldId id="326" r:id="rId5"/>
    <p:sldId id="267" r:id="rId6"/>
    <p:sldId id="271" r:id="rId7"/>
    <p:sldId id="270" r:id="rId8"/>
    <p:sldId id="272" r:id="rId9"/>
    <p:sldId id="274" r:id="rId10"/>
    <p:sldId id="276" r:id="rId11"/>
    <p:sldId id="287" r:id="rId12"/>
    <p:sldId id="302" r:id="rId13"/>
    <p:sldId id="303" r:id="rId14"/>
    <p:sldId id="317" r:id="rId15"/>
    <p:sldId id="318" r:id="rId16"/>
    <p:sldId id="268" r:id="rId17"/>
    <p:sldId id="319" r:id="rId18"/>
    <p:sldId id="320" r:id="rId19"/>
    <p:sldId id="321" r:id="rId20"/>
    <p:sldId id="273" r:id="rId21"/>
    <p:sldId id="322" r:id="rId22"/>
    <p:sldId id="323" r:id="rId23"/>
    <p:sldId id="324" r:id="rId24"/>
    <p:sldId id="325"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80"/>
    <p:restoredTop sz="94590"/>
  </p:normalViewPr>
  <p:slideViewPr>
    <p:cSldViewPr>
      <p:cViewPr varScale="1">
        <p:scale>
          <a:sx n="86" d="100"/>
          <a:sy n="86" d="100"/>
        </p:scale>
        <p:origin x="2024" y="1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AFBC1B-A526-4B99-A19A-889D143AA1C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91EAF78-EAE4-467E-A9B2-6B4B93041006}">
      <dgm:prSet/>
      <dgm:spPr/>
      <dgm:t>
        <a:bodyPr/>
        <a:lstStyle/>
        <a:p>
          <a:r>
            <a:rPr lang="en-US"/>
            <a:t>Discuss your thoughts on the presentation:</a:t>
          </a:r>
        </a:p>
      </dgm:t>
    </dgm:pt>
    <dgm:pt modelId="{B1F3007B-F702-456D-B310-4BB9055EDF38}" type="parTrans" cxnId="{4788E68E-5D8E-4D34-AC9B-8312984AE38F}">
      <dgm:prSet/>
      <dgm:spPr/>
      <dgm:t>
        <a:bodyPr/>
        <a:lstStyle/>
        <a:p>
          <a:endParaRPr lang="en-US"/>
        </a:p>
      </dgm:t>
    </dgm:pt>
    <dgm:pt modelId="{D25E4563-F21B-4C47-95C8-94B319BABF24}" type="sibTrans" cxnId="{4788E68E-5D8E-4D34-AC9B-8312984AE38F}">
      <dgm:prSet/>
      <dgm:spPr/>
      <dgm:t>
        <a:bodyPr/>
        <a:lstStyle/>
        <a:p>
          <a:endParaRPr lang="en-US"/>
        </a:p>
      </dgm:t>
    </dgm:pt>
    <dgm:pt modelId="{C9126F26-7D13-4D64-8F38-C3DDFABF3BA0}">
      <dgm:prSet/>
      <dgm:spPr/>
      <dgm:t>
        <a:bodyPr/>
        <a:lstStyle/>
        <a:p>
          <a:r>
            <a:rPr lang="en-US"/>
            <a:t>What went well</a:t>
          </a:r>
        </a:p>
      </dgm:t>
    </dgm:pt>
    <dgm:pt modelId="{644FFB69-9F4E-48C2-A0B7-2F9E1E9A4FFA}" type="parTrans" cxnId="{2F540D75-F110-440E-A808-18033A30DF7C}">
      <dgm:prSet/>
      <dgm:spPr/>
      <dgm:t>
        <a:bodyPr/>
        <a:lstStyle/>
        <a:p>
          <a:endParaRPr lang="en-US"/>
        </a:p>
      </dgm:t>
    </dgm:pt>
    <dgm:pt modelId="{092820BE-6853-482F-BCC4-8CB579430B16}" type="sibTrans" cxnId="{2F540D75-F110-440E-A808-18033A30DF7C}">
      <dgm:prSet/>
      <dgm:spPr/>
      <dgm:t>
        <a:bodyPr/>
        <a:lstStyle/>
        <a:p>
          <a:endParaRPr lang="en-US"/>
        </a:p>
      </dgm:t>
    </dgm:pt>
    <dgm:pt modelId="{4E88482D-DC3A-486B-8BA9-D40186A6CAEA}">
      <dgm:prSet/>
      <dgm:spPr/>
      <dgm:t>
        <a:bodyPr/>
        <a:lstStyle/>
        <a:p>
          <a:r>
            <a:rPr lang="en-US"/>
            <a:t>What you would change</a:t>
          </a:r>
        </a:p>
      </dgm:t>
    </dgm:pt>
    <dgm:pt modelId="{B75FAA34-EB57-4DDA-A7A5-6EF41DEEE84F}" type="parTrans" cxnId="{C4C268EA-C871-4F69-8944-1DED6101323A}">
      <dgm:prSet/>
      <dgm:spPr/>
      <dgm:t>
        <a:bodyPr/>
        <a:lstStyle/>
        <a:p>
          <a:endParaRPr lang="en-US"/>
        </a:p>
      </dgm:t>
    </dgm:pt>
    <dgm:pt modelId="{C17865D8-072F-4C6A-A681-0A38D4B924FE}" type="sibTrans" cxnId="{C4C268EA-C871-4F69-8944-1DED6101323A}">
      <dgm:prSet/>
      <dgm:spPr/>
      <dgm:t>
        <a:bodyPr/>
        <a:lstStyle/>
        <a:p>
          <a:endParaRPr lang="en-US"/>
        </a:p>
      </dgm:t>
    </dgm:pt>
    <dgm:pt modelId="{396006CF-55CE-43B3-8D4E-7CD7BA28A336}">
      <dgm:prSet/>
      <dgm:spPr/>
      <dgm:t>
        <a:bodyPr/>
        <a:lstStyle/>
        <a:p>
          <a:r>
            <a:rPr lang="en-US"/>
            <a:t>What you found challenging</a:t>
          </a:r>
        </a:p>
      </dgm:t>
    </dgm:pt>
    <dgm:pt modelId="{66AA902F-35A6-43E9-9E2B-FE368600B150}" type="parTrans" cxnId="{9DA3EFE7-4F28-4B07-91E3-7D0A5AE2E319}">
      <dgm:prSet/>
      <dgm:spPr/>
      <dgm:t>
        <a:bodyPr/>
        <a:lstStyle/>
        <a:p>
          <a:endParaRPr lang="en-US"/>
        </a:p>
      </dgm:t>
    </dgm:pt>
    <dgm:pt modelId="{D7B90E0E-75A9-48EC-A6C9-C452233E5FD8}" type="sibTrans" cxnId="{9DA3EFE7-4F28-4B07-91E3-7D0A5AE2E319}">
      <dgm:prSet/>
      <dgm:spPr/>
      <dgm:t>
        <a:bodyPr/>
        <a:lstStyle/>
        <a:p>
          <a:endParaRPr lang="en-US"/>
        </a:p>
      </dgm:t>
    </dgm:pt>
    <dgm:pt modelId="{574F30CF-53D8-4BE2-BDC4-83AA9E69ED55}">
      <dgm:prSet/>
      <dgm:spPr/>
      <dgm:t>
        <a:bodyPr/>
        <a:lstStyle/>
        <a:p>
          <a:r>
            <a:rPr lang="en-US"/>
            <a:t>How was it online? What happens if this is more common / new normal?</a:t>
          </a:r>
        </a:p>
      </dgm:t>
    </dgm:pt>
    <dgm:pt modelId="{766B0200-B664-463B-AC5F-D01E2695AC2B}" type="parTrans" cxnId="{11219104-BEBB-45CA-8D40-6A8D06626913}">
      <dgm:prSet/>
      <dgm:spPr/>
      <dgm:t>
        <a:bodyPr/>
        <a:lstStyle/>
        <a:p>
          <a:endParaRPr lang="en-US"/>
        </a:p>
      </dgm:t>
    </dgm:pt>
    <dgm:pt modelId="{879B6869-6320-4A49-BE72-19F148A41DBB}" type="sibTrans" cxnId="{11219104-BEBB-45CA-8D40-6A8D06626913}">
      <dgm:prSet/>
      <dgm:spPr/>
      <dgm:t>
        <a:bodyPr/>
        <a:lstStyle/>
        <a:p>
          <a:endParaRPr lang="en-US"/>
        </a:p>
      </dgm:t>
    </dgm:pt>
    <dgm:pt modelId="{CB58AB31-55C0-493D-97D0-9F6CCB82980F}" type="pres">
      <dgm:prSet presAssocID="{C7AFBC1B-A526-4B99-A19A-889D143AA1CB}" presName="root" presStyleCnt="0">
        <dgm:presLayoutVars>
          <dgm:dir/>
          <dgm:resizeHandles val="exact"/>
        </dgm:presLayoutVars>
      </dgm:prSet>
      <dgm:spPr/>
    </dgm:pt>
    <dgm:pt modelId="{E243B75A-42D8-4B6C-AE10-70E64FEB694A}" type="pres">
      <dgm:prSet presAssocID="{D91EAF78-EAE4-467E-A9B2-6B4B93041006}" presName="compNode" presStyleCnt="0"/>
      <dgm:spPr/>
    </dgm:pt>
    <dgm:pt modelId="{034D4B83-CE05-4580-8C30-F770B7F2F12C}" type="pres">
      <dgm:prSet presAssocID="{D91EAF78-EAE4-467E-A9B2-6B4B93041006}" presName="bgRect" presStyleLbl="bgShp" presStyleIdx="0" presStyleCnt="5"/>
      <dgm:spPr/>
    </dgm:pt>
    <dgm:pt modelId="{0BB99C50-1B29-46B3-AF3B-B6FF4CE1C9DB}" type="pres">
      <dgm:prSet presAssocID="{D91EAF78-EAE4-467E-A9B2-6B4B9304100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C4013DC4-D7CE-4B6C-ACC2-AAA706BFE795}" type="pres">
      <dgm:prSet presAssocID="{D91EAF78-EAE4-467E-A9B2-6B4B93041006}" presName="spaceRect" presStyleCnt="0"/>
      <dgm:spPr/>
    </dgm:pt>
    <dgm:pt modelId="{B69F733B-FB32-4CB5-88F8-5C274F48B6DF}" type="pres">
      <dgm:prSet presAssocID="{D91EAF78-EAE4-467E-A9B2-6B4B93041006}" presName="parTx" presStyleLbl="revTx" presStyleIdx="0" presStyleCnt="5">
        <dgm:presLayoutVars>
          <dgm:chMax val="0"/>
          <dgm:chPref val="0"/>
        </dgm:presLayoutVars>
      </dgm:prSet>
      <dgm:spPr/>
    </dgm:pt>
    <dgm:pt modelId="{02E646B6-FF78-4310-9ED3-0C6AD644010C}" type="pres">
      <dgm:prSet presAssocID="{D25E4563-F21B-4C47-95C8-94B319BABF24}" presName="sibTrans" presStyleCnt="0"/>
      <dgm:spPr/>
    </dgm:pt>
    <dgm:pt modelId="{DA8373DA-8E2E-4F85-A30E-A9A6253E09AD}" type="pres">
      <dgm:prSet presAssocID="{C9126F26-7D13-4D64-8F38-C3DDFABF3BA0}" presName="compNode" presStyleCnt="0"/>
      <dgm:spPr/>
    </dgm:pt>
    <dgm:pt modelId="{F34C27DE-163F-4EBE-957F-44279B4A3FF2}" type="pres">
      <dgm:prSet presAssocID="{C9126F26-7D13-4D64-8F38-C3DDFABF3BA0}" presName="bgRect" presStyleLbl="bgShp" presStyleIdx="1" presStyleCnt="5"/>
      <dgm:spPr/>
    </dgm:pt>
    <dgm:pt modelId="{8D36AB7B-3F50-41D3-81E2-41004B1EFF9C}" type="pres">
      <dgm:prSet presAssocID="{C9126F26-7D13-4D64-8F38-C3DDFABF3BA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75CEA479-E775-44BC-A878-2E7DBF212A5F}" type="pres">
      <dgm:prSet presAssocID="{C9126F26-7D13-4D64-8F38-C3DDFABF3BA0}" presName="spaceRect" presStyleCnt="0"/>
      <dgm:spPr/>
    </dgm:pt>
    <dgm:pt modelId="{C6C1E5DC-58B6-4E0F-A551-1C1318EF7ED2}" type="pres">
      <dgm:prSet presAssocID="{C9126F26-7D13-4D64-8F38-C3DDFABF3BA0}" presName="parTx" presStyleLbl="revTx" presStyleIdx="1" presStyleCnt="5">
        <dgm:presLayoutVars>
          <dgm:chMax val="0"/>
          <dgm:chPref val="0"/>
        </dgm:presLayoutVars>
      </dgm:prSet>
      <dgm:spPr/>
    </dgm:pt>
    <dgm:pt modelId="{78F3D72A-B88E-41CD-8A27-2E4702A9D573}" type="pres">
      <dgm:prSet presAssocID="{092820BE-6853-482F-BCC4-8CB579430B16}" presName="sibTrans" presStyleCnt="0"/>
      <dgm:spPr/>
    </dgm:pt>
    <dgm:pt modelId="{DB293EE0-C276-479E-8B4A-51B2F3D799D1}" type="pres">
      <dgm:prSet presAssocID="{4E88482D-DC3A-486B-8BA9-D40186A6CAEA}" presName="compNode" presStyleCnt="0"/>
      <dgm:spPr/>
    </dgm:pt>
    <dgm:pt modelId="{74738E07-3613-4035-A10D-5CF928043C88}" type="pres">
      <dgm:prSet presAssocID="{4E88482D-DC3A-486B-8BA9-D40186A6CAEA}" presName="bgRect" presStyleLbl="bgShp" presStyleIdx="2" presStyleCnt="5"/>
      <dgm:spPr/>
    </dgm:pt>
    <dgm:pt modelId="{B4F9DF9A-52EF-47CC-8A53-F3D8E369039C}" type="pres">
      <dgm:prSet presAssocID="{4E88482D-DC3A-486B-8BA9-D40186A6CAE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CCEC0CC7-8E85-451E-B54A-98A9B33D20A8}" type="pres">
      <dgm:prSet presAssocID="{4E88482D-DC3A-486B-8BA9-D40186A6CAEA}" presName="spaceRect" presStyleCnt="0"/>
      <dgm:spPr/>
    </dgm:pt>
    <dgm:pt modelId="{5A63E565-C0B8-4389-AF3C-CDB2B3198EE5}" type="pres">
      <dgm:prSet presAssocID="{4E88482D-DC3A-486B-8BA9-D40186A6CAEA}" presName="parTx" presStyleLbl="revTx" presStyleIdx="2" presStyleCnt="5">
        <dgm:presLayoutVars>
          <dgm:chMax val="0"/>
          <dgm:chPref val="0"/>
        </dgm:presLayoutVars>
      </dgm:prSet>
      <dgm:spPr/>
    </dgm:pt>
    <dgm:pt modelId="{0CE62374-B04B-41C9-9741-E3672EAA4359}" type="pres">
      <dgm:prSet presAssocID="{C17865D8-072F-4C6A-A681-0A38D4B924FE}" presName="sibTrans" presStyleCnt="0"/>
      <dgm:spPr/>
    </dgm:pt>
    <dgm:pt modelId="{5F7DE303-25BE-4869-96A6-5A5CD54853AF}" type="pres">
      <dgm:prSet presAssocID="{396006CF-55CE-43B3-8D4E-7CD7BA28A336}" presName="compNode" presStyleCnt="0"/>
      <dgm:spPr/>
    </dgm:pt>
    <dgm:pt modelId="{3E1F7965-0946-4F88-BD3A-9A1616C058CE}" type="pres">
      <dgm:prSet presAssocID="{396006CF-55CE-43B3-8D4E-7CD7BA28A336}" presName="bgRect" presStyleLbl="bgShp" presStyleIdx="3" presStyleCnt="5"/>
      <dgm:spPr/>
    </dgm:pt>
    <dgm:pt modelId="{359FABA6-2ECC-4CE3-A614-760443916D93}" type="pres">
      <dgm:prSet presAssocID="{396006CF-55CE-43B3-8D4E-7CD7BA28A33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lp"/>
        </a:ext>
      </dgm:extLst>
    </dgm:pt>
    <dgm:pt modelId="{49DC2536-0024-4E2F-B446-370CF84EA9D0}" type="pres">
      <dgm:prSet presAssocID="{396006CF-55CE-43B3-8D4E-7CD7BA28A336}" presName="spaceRect" presStyleCnt="0"/>
      <dgm:spPr/>
    </dgm:pt>
    <dgm:pt modelId="{BC762B41-49CA-4EA5-92F3-044EFEE21322}" type="pres">
      <dgm:prSet presAssocID="{396006CF-55CE-43B3-8D4E-7CD7BA28A336}" presName="parTx" presStyleLbl="revTx" presStyleIdx="3" presStyleCnt="5">
        <dgm:presLayoutVars>
          <dgm:chMax val="0"/>
          <dgm:chPref val="0"/>
        </dgm:presLayoutVars>
      </dgm:prSet>
      <dgm:spPr/>
    </dgm:pt>
    <dgm:pt modelId="{D8EDFD70-4D46-4977-9F23-B55C72F73C16}" type="pres">
      <dgm:prSet presAssocID="{D7B90E0E-75A9-48EC-A6C9-C452233E5FD8}" presName="sibTrans" presStyleCnt="0"/>
      <dgm:spPr/>
    </dgm:pt>
    <dgm:pt modelId="{F07792D5-62E1-44DB-8E16-F6CB6A8C42A9}" type="pres">
      <dgm:prSet presAssocID="{574F30CF-53D8-4BE2-BDC4-83AA9E69ED55}" presName="compNode" presStyleCnt="0"/>
      <dgm:spPr/>
    </dgm:pt>
    <dgm:pt modelId="{5F004EB2-8B0B-4802-8B9D-8A27BF0CA780}" type="pres">
      <dgm:prSet presAssocID="{574F30CF-53D8-4BE2-BDC4-83AA9E69ED55}" presName="bgRect" presStyleLbl="bgShp" presStyleIdx="4" presStyleCnt="5"/>
      <dgm:spPr/>
    </dgm:pt>
    <dgm:pt modelId="{9029A1AE-DBA9-4EE2-96C8-10C489A865A8}" type="pres">
      <dgm:prSet presAssocID="{574F30CF-53D8-4BE2-BDC4-83AA9E69ED5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ll center"/>
        </a:ext>
      </dgm:extLst>
    </dgm:pt>
    <dgm:pt modelId="{3771C990-8A0B-4B38-82F7-60B8DB7F69F2}" type="pres">
      <dgm:prSet presAssocID="{574F30CF-53D8-4BE2-BDC4-83AA9E69ED55}" presName="spaceRect" presStyleCnt="0"/>
      <dgm:spPr/>
    </dgm:pt>
    <dgm:pt modelId="{739432B1-9B11-4FCF-8EC7-A14AD6F274EE}" type="pres">
      <dgm:prSet presAssocID="{574F30CF-53D8-4BE2-BDC4-83AA9E69ED55}" presName="parTx" presStyleLbl="revTx" presStyleIdx="4" presStyleCnt="5">
        <dgm:presLayoutVars>
          <dgm:chMax val="0"/>
          <dgm:chPref val="0"/>
        </dgm:presLayoutVars>
      </dgm:prSet>
      <dgm:spPr/>
    </dgm:pt>
  </dgm:ptLst>
  <dgm:cxnLst>
    <dgm:cxn modelId="{11219104-BEBB-45CA-8D40-6A8D06626913}" srcId="{C7AFBC1B-A526-4B99-A19A-889D143AA1CB}" destId="{574F30CF-53D8-4BE2-BDC4-83AA9E69ED55}" srcOrd="4" destOrd="0" parTransId="{766B0200-B664-463B-AC5F-D01E2695AC2B}" sibTransId="{879B6869-6320-4A49-BE72-19F148A41DBB}"/>
    <dgm:cxn modelId="{F0EF6F0F-7BD9-4FB2-B387-F4D882FD4FAC}" type="presOf" srcId="{574F30CF-53D8-4BE2-BDC4-83AA9E69ED55}" destId="{739432B1-9B11-4FCF-8EC7-A14AD6F274EE}" srcOrd="0" destOrd="0" presId="urn:microsoft.com/office/officeart/2018/2/layout/IconVerticalSolidList"/>
    <dgm:cxn modelId="{3666B53D-0777-470E-BC02-AC1A17588481}" type="presOf" srcId="{396006CF-55CE-43B3-8D4E-7CD7BA28A336}" destId="{BC762B41-49CA-4EA5-92F3-044EFEE21322}" srcOrd="0" destOrd="0" presId="urn:microsoft.com/office/officeart/2018/2/layout/IconVerticalSolidList"/>
    <dgm:cxn modelId="{2F540D75-F110-440E-A808-18033A30DF7C}" srcId="{C7AFBC1B-A526-4B99-A19A-889D143AA1CB}" destId="{C9126F26-7D13-4D64-8F38-C3DDFABF3BA0}" srcOrd="1" destOrd="0" parTransId="{644FFB69-9F4E-48C2-A0B7-2F9E1E9A4FFA}" sibTransId="{092820BE-6853-482F-BCC4-8CB579430B16}"/>
    <dgm:cxn modelId="{C964F37C-CBB8-47BD-A924-88F4D8B254CA}" type="presOf" srcId="{C7AFBC1B-A526-4B99-A19A-889D143AA1CB}" destId="{CB58AB31-55C0-493D-97D0-9F6CCB82980F}" srcOrd="0" destOrd="0" presId="urn:microsoft.com/office/officeart/2018/2/layout/IconVerticalSolidList"/>
    <dgm:cxn modelId="{4788E68E-5D8E-4D34-AC9B-8312984AE38F}" srcId="{C7AFBC1B-A526-4B99-A19A-889D143AA1CB}" destId="{D91EAF78-EAE4-467E-A9B2-6B4B93041006}" srcOrd="0" destOrd="0" parTransId="{B1F3007B-F702-456D-B310-4BB9055EDF38}" sibTransId="{D25E4563-F21B-4C47-95C8-94B319BABF24}"/>
    <dgm:cxn modelId="{72014FAD-DFA0-406F-9C4C-7035E06DAB0B}" type="presOf" srcId="{4E88482D-DC3A-486B-8BA9-D40186A6CAEA}" destId="{5A63E565-C0B8-4389-AF3C-CDB2B3198EE5}" srcOrd="0" destOrd="0" presId="urn:microsoft.com/office/officeart/2018/2/layout/IconVerticalSolidList"/>
    <dgm:cxn modelId="{B3A7B0DC-33AB-4AA1-808F-97E036FFAEA1}" type="presOf" srcId="{C9126F26-7D13-4D64-8F38-C3DDFABF3BA0}" destId="{C6C1E5DC-58B6-4E0F-A551-1C1318EF7ED2}" srcOrd="0" destOrd="0" presId="urn:microsoft.com/office/officeart/2018/2/layout/IconVerticalSolidList"/>
    <dgm:cxn modelId="{36F60AE6-4803-49E7-A877-A4B9D431E4D2}" type="presOf" srcId="{D91EAF78-EAE4-467E-A9B2-6B4B93041006}" destId="{B69F733B-FB32-4CB5-88F8-5C274F48B6DF}" srcOrd="0" destOrd="0" presId="urn:microsoft.com/office/officeart/2018/2/layout/IconVerticalSolidList"/>
    <dgm:cxn modelId="{9DA3EFE7-4F28-4B07-91E3-7D0A5AE2E319}" srcId="{C7AFBC1B-A526-4B99-A19A-889D143AA1CB}" destId="{396006CF-55CE-43B3-8D4E-7CD7BA28A336}" srcOrd="3" destOrd="0" parTransId="{66AA902F-35A6-43E9-9E2B-FE368600B150}" sibTransId="{D7B90E0E-75A9-48EC-A6C9-C452233E5FD8}"/>
    <dgm:cxn modelId="{C4C268EA-C871-4F69-8944-1DED6101323A}" srcId="{C7AFBC1B-A526-4B99-A19A-889D143AA1CB}" destId="{4E88482D-DC3A-486B-8BA9-D40186A6CAEA}" srcOrd="2" destOrd="0" parTransId="{B75FAA34-EB57-4DDA-A7A5-6EF41DEEE84F}" sibTransId="{C17865D8-072F-4C6A-A681-0A38D4B924FE}"/>
    <dgm:cxn modelId="{A0E6F46C-5299-4D2D-9FFF-78F8F6DC9C56}" type="presParOf" srcId="{CB58AB31-55C0-493D-97D0-9F6CCB82980F}" destId="{E243B75A-42D8-4B6C-AE10-70E64FEB694A}" srcOrd="0" destOrd="0" presId="urn:microsoft.com/office/officeart/2018/2/layout/IconVerticalSolidList"/>
    <dgm:cxn modelId="{F6B576CD-23BF-45F6-97B0-ECA012512D65}" type="presParOf" srcId="{E243B75A-42D8-4B6C-AE10-70E64FEB694A}" destId="{034D4B83-CE05-4580-8C30-F770B7F2F12C}" srcOrd="0" destOrd="0" presId="urn:microsoft.com/office/officeart/2018/2/layout/IconVerticalSolidList"/>
    <dgm:cxn modelId="{44958BE3-30A3-421E-8A8B-9A93910F86EA}" type="presParOf" srcId="{E243B75A-42D8-4B6C-AE10-70E64FEB694A}" destId="{0BB99C50-1B29-46B3-AF3B-B6FF4CE1C9DB}" srcOrd="1" destOrd="0" presId="urn:microsoft.com/office/officeart/2018/2/layout/IconVerticalSolidList"/>
    <dgm:cxn modelId="{6CB1B2B7-005C-4BC1-9EC7-EE309460C22B}" type="presParOf" srcId="{E243B75A-42D8-4B6C-AE10-70E64FEB694A}" destId="{C4013DC4-D7CE-4B6C-ACC2-AAA706BFE795}" srcOrd="2" destOrd="0" presId="urn:microsoft.com/office/officeart/2018/2/layout/IconVerticalSolidList"/>
    <dgm:cxn modelId="{5CC1BEF9-ADFA-4025-98FD-56A079190657}" type="presParOf" srcId="{E243B75A-42D8-4B6C-AE10-70E64FEB694A}" destId="{B69F733B-FB32-4CB5-88F8-5C274F48B6DF}" srcOrd="3" destOrd="0" presId="urn:microsoft.com/office/officeart/2018/2/layout/IconVerticalSolidList"/>
    <dgm:cxn modelId="{9FE186A2-8041-4AC6-8DA3-A8024848CFE3}" type="presParOf" srcId="{CB58AB31-55C0-493D-97D0-9F6CCB82980F}" destId="{02E646B6-FF78-4310-9ED3-0C6AD644010C}" srcOrd="1" destOrd="0" presId="urn:microsoft.com/office/officeart/2018/2/layout/IconVerticalSolidList"/>
    <dgm:cxn modelId="{5B25951A-3BDD-44D6-A068-F9D6806F0089}" type="presParOf" srcId="{CB58AB31-55C0-493D-97D0-9F6CCB82980F}" destId="{DA8373DA-8E2E-4F85-A30E-A9A6253E09AD}" srcOrd="2" destOrd="0" presId="urn:microsoft.com/office/officeart/2018/2/layout/IconVerticalSolidList"/>
    <dgm:cxn modelId="{A3678C69-CA9E-4E7D-A20D-70D3D19B15FD}" type="presParOf" srcId="{DA8373DA-8E2E-4F85-A30E-A9A6253E09AD}" destId="{F34C27DE-163F-4EBE-957F-44279B4A3FF2}" srcOrd="0" destOrd="0" presId="urn:microsoft.com/office/officeart/2018/2/layout/IconVerticalSolidList"/>
    <dgm:cxn modelId="{89D2AD12-A210-4AC9-86C5-E237A7FAF8FC}" type="presParOf" srcId="{DA8373DA-8E2E-4F85-A30E-A9A6253E09AD}" destId="{8D36AB7B-3F50-41D3-81E2-41004B1EFF9C}" srcOrd="1" destOrd="0" presId="urn:microsoft.com/office/officeart/2018/2/layout/IconVerticalSolidList"/>
    <dgm:cxn modelId="{855998DB-A90C-4CA4-B962-D21CBDBF8FEE}" type="presParOf" srcId="{DA8373DA-8E2E-4F85-A30E-A9A6253E09AD}" destId="{75CEA479-E775-44BC-A878-2E7DBF212A5F}" srcOrd="2" destOrd="0" presId="urn:microsoft.com/office/officeart/2018/2/layout/IconVerticalSolidList"/>
    <dgm:cxn modelId="{17634A17-1A71-4C29-8961-D888CF39F0A7}" type="presParOf" srcId="{DA8373DA-8E2E-4F85-A30E-A9A6253E09AD}" destId="{C6C1E5DC-58B6-4E0F-A551-1C1318EF7ED2}" srcOrd="3" destOrd="0" presId="urn:microsoft.com/office/officeart/2018/2/layout/IconVerticalSolidList"/>
    <dgm:cxn modelId="{272BAF38-948F-4766-B681-64FF7DC21353}" type="presParOf" srcId="{CB58AB31-55C0-493D-97D0-9F6CCB82980F}" destId="{78F3D72A-B88E-41CD-8A27-2E4702A9D573}" srcOrd="3" destOrd="0" presId="urn:microsoft.com/office/officeart/2018/2/layout/IconVerticalSolidList"/>
    <dgm:cxn modelId="{A81B111F-8557-46E8-B0A6-78C4823BABD3}" type="presParOf" srcId="{CB58AB31-55C0-493D-97D0-9F6CCB82980F}" destId="{DB293EE0-C276-479E-8B4A-51B2F3D799D1}" srcOrd="4" destOrd="0" presId="urn:microsoft.com/office/officeart/2018/2/layout/IconVerticalSolidList"/>
    <dgm:cxn modelId="{AF7DBD62-D8E4-4162-9ED2-18C3E5EF36EE}" type="presParOf" srcId="{DB293EE0-C276-479E-8B4A-51B2F3D799D1}" destId="{74738E07-3613-4035-A10D-5CF928043C88}" srcOrd="0" destOrd="0" presId="urn:microsoft.com/office/officeart/2018/2/layout/IconVerticalSolidList"/>
    <dgm:cxn modelId="{86DCE528-BF55-4C6B-AA1E-9EEE8E324E52}" type="presParOf" srcId="{DB293EE0-C276-479E-8B4A-51B2F3D799D1}" destId="{B4F9DF9A-52EF-47CC-8A53-F3D8E369039C}" srcOrd="1" destOrd="0" presId="urn:microsoft.com/office/officeart/2018/2/layout/IconVerticalSolidList"/>
    <dgm:cxn modelId="{D075AE69-46D2-464D-BED5-C301C34B37A7}" type="presParOf" srcId="{DB293EE0-C276-479E-8B4A-51B2F3D799D1}" destId="{CCEC0CC7-8E85-451E-B54A-98A9B33D20A8}" srcOrd="2" destOrd="0" presId="urn:microsoft.com/office/officeart/2018/2/layout/IconVerticalSolidList"/>
    <dgm:cxn modelId="{4DA60CBD-549C-4F37-88DB-D1BE055F06BE}" type="presParOf" srcId="{DB293EE0-C276-479E-8B4A-51B2F3D799D1}" destId="{5A63E565-C0B8-4389-AF3C-CDB2B3198EE5}" srcOrd="3" destOrd="0" presId="urn:microsoft.com/office/officeart/2018/2/layout/IconVerticalSolidList"/>
    <dgm:cxn modelId="{02F63C9C-FE30-4B44-8800-01DAACA0F30C}" type="presParOf" srcId="{CB58AB31-55C0-493D-97D0-9F6CCB82980F}" destId="{0CE62374-B04B-41C9-9741-E3672EAA4359}" srcOrd="5" destOrd="0" presId="urn:microsoft.com/office/officeart/2018/2/layout/IconVerticalSolidList"/>
    <dgm:cxn modelId="{5BB718A9-A376-47DC-B2DF-C43C823F7AC9}" type="presParOf" srcId="{CB58AB31-55C0-493D-97D0-9F6CCB82980F}" destId="{5F7DE303-25BE-4869-96A6-5A5CD54853AF}" srcOrd="6" destOrd="0" presId="urn:microsoft.com/office/officeart/2018/2/layout/IconVerticalSolidList"/>
    <dgm:cxn modelId="{6A6E117D-B172-4F3C-89FE-78579FB121D8}" type="presParOf" srcId="{5F7DE303-25BE-4869-96A6-5A5CD54853AF}" destId="{3E1F7965-0946-4F88-BD3A-9A1616C058CE}" srcOrd="0" destOrd="0" presId="urn:microsoft.com/office/officeart/2018/2/layout/IconVerticalSolidList"/>
    <dgm:cxn modelId="{BDA7339F-EAD5-444F-B41F-9B3F317F07CC}" type="presParOf" srcId="{5F7DE303-25BE-4869-96A6-5A5CD54853AF}" destId="{359FABA6-2ECC-4CE3-A614-760443916D93}" srcOrd="1" destOrd="0" presId="urn:microsoft.com/office/officeart/2018/2/layout/IconVerticalSolidList"/>
    <dgm:cxn modelId="{87049812-8A12-4F87-9543-3949AE99659D}" type="presParOf" srcId="{5F7DE303-25BE-4869-96A6-5A5CD54853AF}" destId="{49DC2536-0024-4E2F-B446-370CF84EA9D0}" srcOrd="2" destOrd="0" presId="urn:microsoft.com/office/officeart/2018/2/layout/IconVerticalSolidList"/>
    <dgm:cxn modelId="{9BEC9753-F146-466C-A562-949502AC67D1}" type="presParOf" srcId="{5F7DE303-25BE-4869-96A6-5A5CD54853AF}" destId="{BC762B41-49CA-4EA5-92F3-044EFEE21322}" srcOrd="3" destOrd="0" presId="urn:microsoft.com/office/officeart/2018/2/layout/IconVerticalSolidList"/>
    <dgm:cxn modelId="{19B10873-D978-4789-A23D-57D0943AAF3B}" type="presParOf" srcId="{CB58AB31-55C0-493D-97D0-9F6CCB82980F}" destId="{D8EDFD70-4D46-4977-9F23-B55C72F73C16}" srcOrd="7" destOrd="0" presId="urn:microsoft.com/office/officeart/2018/2/layout/IconVerticalSolidList"/>
    <dgm:cxn modelId="{0F4BB29C-80E9-4A85-A34F-77069F8F031B}" type="presParOf" srcId="{CB58AB31-55C0-493D-97D0-9F6CCB82980F}" destId="{F07792D5-62E1-44DB-8E16-F6CB6A8C42A9}" srcOrd="8" destOrd="0" presId="urn:microsoft.com/office/officeart/2018/2/layout/IconVerticalSolidList"/>
    <dgm:cxn modelId="{EDA30DCF-4721-4B92-9402-040163973E96}" type="presParOf" srcId="{F07792D5-62E1-44DB-8E16-F6CB6A8C42A9}" destId="{5F004EB2-8B0B-4802-8B9D-8A27BF0CA780}" srcOrd="0" destOrd="0" presId="urn:microsoft.com/office/officeart/2018/2/layout/IconVerticalSolidList"/>
    <dgm:cxn modelId="{CA6DF2D7-6088-4BFA-906A-8E40EDDE81AA}" type="presParOf" srcId="{F07792D5-62E1-44DB-8E16-F6CB6A8C42A9}" destId="{9029A1AE-DBA9-4EE2-96C8-10C489A865A8}" srcOrd="1" destOrd="0" presId="urn:microsoft.com/office/officeart/2018/2/layout/IconVerticalSolidList"/>
    <dgm:cxn modelId="{25C1DBB0-0804-42F7-8A19-274AC970018B}" type="presParOf" srcId="{F07792D5-62E1-44DB-8E16-F6CB6A8C42A9}" destId="{3771C990-8A0B-4B38-82F7-60B8DB7F69F2}" srcOrd="2" destOrd="0" presId="urn:microsoft.com/office/officeart/2018/2/layout/IconVerticalSolidList"/>
    <dgm:cxn modelId="{E1640BF2-F04B-4B13-9177-8FDBCF7829BB}" type="presParOf" srcId="{F07792D5-62E1-44DB-8E16-F6CB6A8C42A9}" destId="{739432B1-9B11-4FCF-8EC7-A14AD6F274E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4D4B83-CE05-4580-8C30-F770B7F2F12C}">
      <dsp:nvSpPr>
        <dsp:cNvPr id="0" name=""/>
        <dsp:cNvSpPr/>
      </dsp:nvSpPr>
      <dsp:spPr>
        <a:xfrm>
          <a:off x="0" y="4418"/>
          <a:ext cx="46863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B99C50-1B29-46B3-AF3B-B6FF4CE1C9DB}">
      <dsp:nvSpPr>
        <dsp:cNvPr id="0" name=""/>
        <dsp:cNvSpPr/>
      </dsp:nvSpPr>
      <dsp:spPr>
        <a:xfrm>
          <a:off x="284724" y="216197"/>
          <a:ext cx="517680" cy="5176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9F733B-FB32-4CB5-88F8-5C274F48B6DF}">
      <dsp:nvSpPr>
        <dsp:cNvPr id="0" name=""/>
        <dsp:cNvSpPr/>
      </dsp:nvSpPr>
      <dsp:spPr>
        <a:xfrm>
          <a:off x="1087129" y="4418"/>
          <a:ext cx="35991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00100">
            <a:lnSpc>
              <a:spcPct val="90000"/>
            </a:lnSpc>
            <a:spcBef>
              <a:spcPct val="0"/>
            </a:spcBef>
            <a:spcAft>
              <a:spcPct val="35000"/>
            </a:spcAft>
            <a:buNone/>
          </a:pPr>
          <a:r>
            <a:rPr lang="en-US" sz="1800" kern="1200"/>
            <a:t>Discuss your thoughts on the presentation:</a:t>
          </a:r>
        </a:p>
      </dsp:txBody>
      <dsp:txXfrm>
        <a:off x="1087129" y="4418"/>
        <a:ext cx="3599170" cy="941237"/>
      </dsp:txXfrm>
    </dsp:sp>
    <dsp:sp modelId="{F34C27DE-163F-4EBE-957F-44279B4A3FF2}">
      <dsp:nvSpPr>
        <dsp:cNvPr id="0" name=""/>
        <dsp:cNvSpPr/>
      </dsp:nvSpPr>
      <dsp:spPr>
        <a:xfrm>
          <a:off x="0" y="1180965"/>
          <a:ext cx="46863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36AB7B-3F50-41D3-81E2-41004B1EFF9C}">
      <dsp:nvSpPr>
        <dsp:cNvPr id="0" name=""/>
        <dsp:cNvSpPr/>
      </dsp:nvSpPr>
      <dsp:spPr>
        <a:xfrm>
          <a:off x="284724" y="1392744"/>
          <a:ext cx="517680" cy="5176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C1E5DC-58B6-4E0F-A551-1C1318EF7ED2}">
      <dsp:nvSpPr>
        <dsp:cNvPr id="0" name=""/>
        <dsp:cNvSpPr/>
      </dsp:nvSpPr>
      <dsp:spPr>
        <a:xfrm>
          <a:off x="1087129" y="1180965"/>
          <a:ext cx="35991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00100">
            <a:lnSpc>
              <a:spcPct val="90000"/>
            </a:lnSpc>
            <a:spcBef>
              <a:spcPct val="0"/>
            </a:spcBef>
            <a:spcAft>
              <a:spcPct val="35000"/>
            </a:spcAft>
            <a:buNone/>
          </a:pPr>
          <a:r>
            <a:rPr lang="en-US" sz="1800" kern="1200"/>
            <a:t>What went well</a:t>
          </a:r>
        </a:p>
      </dsp:txBody>
      <dsp:txXfrm>
        <a:off x="1087129" y="1180965"/>
        <a:ext cx="3599170" cy="941237"/>
      </dsp:txXfrm>
    </dsp:sp>
    <dsp:sp modelId="{74738E07-3613-4035-A10D-5CF928043C88}">
      <dsp:nvSpPr>
        <dsp:cNvPr id="0" name=""/>
        <dsp:cNvSpPr/>
      </dsp:nvSpPr>
      <dsp:spPr>
        <a:xfrm>
          <a:off x="0" y="2357512"/>
          <a:ext cx="46863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F9DF9A-52EF-47CC-8A53-F3D8E369039C}">
      <dsp:nvSpPr>
        <dsp:cNvPr id="0" name=""/>
        <dsp:cNvSpPr/>
      </dsp:nvSpPr>
      <dsp:spPr>
        <a:xfrm>
          <a:off x="284724" y="2569291"/>
          <a:ext cx="517680" cy="5176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63E565-C0B8-4389-AF3C-CDB2B3198EE5}">
      <dsp:nvSpPr>
        <dsp:cNvPr id="0" name=""/>
        <dsp:cNvSpPr/>
      </dsp:nvSpPr>
      <dsp:spPr>
        <a:xfrm>
          <a:off x="1087129" y="2357512"/>
          <a:ext cx="35991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00100">
            <a:lnSpc>
              <a:spcPct val="90000"/>
            </a:lnSpc>
            <a:spcBef>
              <a:spcPct val="0"/>
            </a:spcBef>
            <a:spcAft>
              <a:spcPct val="35000"/>
            </a:spcAft>
            <a:buNone/>
          </a:pPr>
          <a:r>
            <a:rPr lang="en-US" sz="1800" kern="1200"/>
            <a:t>What you would change</a:t>
          </a:r>
        </a:p>
      </dsp:txBody>
      <dsp:txXfrm>
        <a:off x="1087129" y="2357512"/>
        <a:ext cx="3599170" cy="941237"/>
      </dsp:txXfrm>
    </dsp:sp>
    <dsp:sp modelId="{3E1F7965-0946-4F88-BD3A-9A1616C058CE}">
      <dsp:nvSpPr>
        <dsp:cNvPr id="0" name=""/>
        <dsp:cNvSpPr/>
      </dsp:nvSpPr>
      <dsp:spPr>
        <a:xfrm>
          <a:off x="0" y="3534059"/>
          <a:ext cx="46863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9FABA6-2ECC-4CE3-A614-760443916D93}">
      <dsp:nvSpPr>
        <dsp:cNvPr id="0" name=""/>
        <dsp:cNvSpPr/>
      </dsp:nvSpPr>
      <dsp:spPr>
        <a:xfrm>
          <a:off x="284724" y="3745838"/>
          <a:ext cx="517680" cy="5176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762B41-49CA-4EA5-92F3-044EFEE21322}">
      <dsp:nvSpPr>
        <dsp:cNvPr id="0" name=""/>
        <dsp:cNvSpPr/>
      </dsp:nvSpPr>
      <dsp:spPr>
        <a:xfrm>
          <a:off x="1087129" y="3534059"/>
          <a:ext cx="35991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00100">
            <a:lnSpc>
              <a:spcPct val="90000"/>
            </a:lnSpc>
            <a:spcBef>
              <a:spcPct val="0"/>
            </a:spcBef>
            <a:spcAft>
              <a:spcPct val="35000"/>
            </a:spcAft>
            <a:buNone/>
          </a:pPr>
          <a:r>
            <a:rPr lang="en-US" sz="1800" kern="1200"/>
            <a:t>What you found challenging</a:t>
          </a:r>
        </a:p>
      </dsp:txBody>
      <dsp:txXfrm>
        <a:off x="1087129" y="3534059"/>
        <a:ext cx="3599170" cy="941237"/>
      </dsp:txXfrm>
    </dsp:sp>
    <dsp:sp modelId="{5F004EB2-8B0B-4802-8B9D-8A27BF0CA780}">
      <dsp:nvSpPr>
        <dsp:cNvPr id="0" name=""/>
        <dsp:cNvSpPr/>
      </dsp:nvSpPr>
      <dsp:spPr>
        <a:xfrm>
          <a:off x="0" y="4710606"/>
          <a:ext cx="46863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29A1AE-DBA9-4EE2-96C8-10C489A865A8}">
      <dsp:nvSpPr>
        <dsp:cNvPr id="0" name=""/>
        <dsp:cNvSpPr/>
      </dsp:nvSpPr>
      <dsp:spPr>
        <a:xfrm>
          <a:off x="284724" y="4922384"/>
          <a:ext cx="517680" cy="5176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9432B1-9B11-4FCF-8EC7-A14AD6F274EE}">
      <dsp:nvSpPr>
        <dsp:cNvPr id="0" name=""/>
        <dsp:cNvSpPr/>
      </dsp:nvSpPr>
      <dsp:spPr>
        <a:xfrm>
          <a:off x="1087129" y="4710606"/>
          <a:ext cx="35991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00100">
            <a:lnSpc>
              <a:spcPct val="90000"/>
            </a:lnSpc>
            <a:spcBef>
              <a:spcPct val="0"/>
            </a:spcBef>
            <a:spcAft>
              <a:spcPct val="35000"/>
            </a:spcAft>
            <a:buNone/>
          </a:pPr>
          <a:r>
            <a:rPr lang="en-US" sz="1800" kern="1200"/>
            <a:t>How was it online? What happens if this is more common / new normal?</a:t>
          </a:r>
        </a:p>
      </dsp:txBody>
      <dsp:txXfrm>
        <a:off x="1087129" y="4710606"/>
        <a:ext cx="3599170" cy="9412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18/03/2021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are to be</a:t>
            </a:r>
            <a:r>
              <a:rPr lang="en-GB" baseline="0" dirty="0"/>
              <a:t> successful we must learn from success and failure</a:t>
            </a:r>
            <a:endParaRPr lang="en-GB" dirty="0"/>
          </a:p>
        </p:txBody>
      </p:sp>
      <p:sp>
        <p:nvSpPr>
          <p:cNvPr id="4" name="Slide Number Placeholder 3"/>
          <p:cNvSpPr>
            <a:spLocks noGrp="1"/>
          </p:cNvSpPr>
          <p:nvPr>
            <p:ph type="sldNum" sz="quarter" idx="10"/>
          </p:nvPr>
        </p:nvSpPr>
        <p:spPr/>
        <p:txBody>
          <a:bodyPr/>
          <a:lstStyle/>
          <a:p>
            <a:fld id="{911A9236-3112-4161-A394-198928748905}" type="slidenum">
              <a:rPr lang="en-GB" smtClean="0"/>
              <a:t>15</a:t>
            </a:fld>
            <a:endParaRPr lang="en-GB"/>
          </a:p>
        </p:txBody>
      </p:sp>
    </p:spTree>
    <p:extLst>
      <p:ext uri="{BB962C8B-B14F-4D97-AF65-F5344CB8AC3E}">
        <p14:creationId xmlns:p14="http://schemas.microsoft.com/office/powerpoint/2010/main" val="1374755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136945-BE58-4B82-9EAF-D8A749DC6959}" type="slidenum">
              <a:rPr lang="en-GB" smtClean="0"/>
              <a:t>21</a:t>
            </a:fld>
            <a:endParaRPr lang="en-GB"/>
          </a:p>
        </p:txBody>
      </p:sp>
    </p:spTree>
    <p:extLst>
      <p:ext uri="{BB962C8B-B14F-4D97-AF65-F5344CB8AC3E}">
        <p14:creationId xmlns:p14="http://schemas.microsoft.com/office/powerpoint/2010/main" val="8121115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136945-BE58-4B82-9EAF-D8A749DC6959}" type="slidenum">
              <a:rPr lang="en-GB" smtClean="0"/>
              <a:t>22</a:t>
            </a:fld>
            <a:endParaRPr lang="en-GB"/>
          </a:p>
        </p:txBody>
      </p:sp>
    </p:spTree>
    <p:extLst>
      <p:ext uri="{BB962C8B-B14F-4D97-AF65-F5344CB8AC3E}">
        <p14:creationId xmlns:p14="http://schemas.microsoft.com/office/powerpoint/2010/main" val="32606432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18/03/2021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18/03/2021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18/03/2021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18/03/2021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18/03/2021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18/03/2021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18/03/2021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youtube.com/watch?v=909Qn4pFvNQ" TargetMode="External"/><Relationship Id="rId5" Type="http://schemas.openxmlformats.org/officeDocument/2006/relationships/hyperlink" Target="https://www.youtube.com/watch?v=3qlSFlRNlHM" TargetMode="External"/><Relationship Id="rId4" Type="http://schemas.openxmlformats.org/officeDocument/2006/relationships/hyperlink" Target="https://www.youtube.com/watch?v=5hW9XtQVdD8"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image" Target="../media/image17.tiff"/><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26.jpg"/></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youtube.com/watch?v=AK0sWgzoB8M&amp;t=103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3447835"/>
            <a:ext cx="561662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Rectangle 1"/>
          <p:cNvSpPr/>
          <p:nvPr/>
        </p:nvSpPr>
        <p:spPr>
          <a:xfrm>
            <a:off x="4696457" y="2235717"/>
            <a:ext cx="3278463" cy="923330"/>
          </a:xfrm>
          <a:prstGeom prst="rect">
            <a:avLst/>
          </a:prstGeom>
          <a:noFill/>
        </p:spPr>
        <p:txBody>
          <a:bodyPr wrap="none" lIns="91440" tIns="45720" rIns="91440" bIns="45720">
            <a:spAutoFit/>
          </a:bodyPr>
          <a:lstStyle/>
          <a:p>
            <a:pPr algn="ctr"/>
            <a:r>
              <a:rPr lang="en-US" sz="5400" b="1" dirty="0">
                <a:ln w="6600">
                  <a:solidFill>
                    <a:schemeClr val="accent2"/>
                  </a:solidFill>
                  <a:prstDash val="solid"/>
                </a:ln>
                <a:solidFill>
                  <a:srgbClr val="FFFFFF"/>
                </a:solidFill>
                <a:effectLst>
                  <a:outerShdw dist="38100" dir="2700000" algn="tl" rotWithShape="0">
                    <a:schemeClr val="accent2"/>
                  </a:outerShdw>
                </a:effectLst>
              </a:rPr>
              <a:t>M5X02089</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rtlCol="0">
            <a:spAutoFit/>
          </a:bodyPr>
          <a:lstStyle/>
          <a:p>
            <a:r>
              <a:rPr lang="en-GB" b="1" u="sng" dirty="0"/>
              <a:t>The aims of todays lecture:</a:t>
            </a:r>
          </a:p>
          <a:p>
            <a:endParaRPr lang="en-GB" dirty="0"/>
          </a:p>
          <a:p>
            <a:pPr marL="285750" indent="-285750">
              <a:buFont typeface="Arial" charset="0"/>
              <a:buChar char="•"/>
            </a:pPr>
            <a:r>
              <a:rPr lang="en-GB" dirty="0"/>
              <a:t>Presentation feedback</a:t>
            </a:r>
          </a:p>
          <a:p>
            <a:endParaRPr lang="en-GB" dirty="0"/>
          </a:p>
          <a:p>
            <a:pPr marL="285750" indent="-285750">
              <a:buFont typeface="Arial" charset="0"/>
              <a:buChar char="•"/>
            </a:pPr>
            <a:r>
              <a:rPr lang="en-GB" dirty="0"/>
              <a:t>The plan for this term</a:t>
            </a:r>
          </a:p>
          <a:p>
            <a:pPr marL="285750" indent="-285750">
              <a:buFont typeface="Arial" charset="0"/>
              <a:buChar char="•"/>
            </a:pPr>
            <a:endParaRPr lang="en-GB" dirty="0"/>
          </a:p>
          <a:p>
            <a:pPr marL="285750" indent="-285750">
              <a:buFont typeface="Arial" charset="0"/>
              <a:buChar char="•"/>
            </a:pPr>
            <a:r>
              <a:rPr lang="en-GB" dirty="0"/>
              <a:t>Sports events and festivals- Why do one? How? Planning</a:t>
            </a:r>
          </a:p>
          <a:p>
            <a:pPr marL="285750" indent="-285750">
              <a:buFont typeface="Arial" charset="0"/>
              <a:buChar char="•"/>
            </a:pPr>
            <a:endParaRPr lang="en-GB" dirty="0"/>
          </a:p>
          <a:p>
            <a:endParaRPr lang="en-GB" dirty="0"/>
          </a:p>
          <a:p>
            <a:endParaRPr lang="en-GB" dirty="0"/>
          </a:p>
        </p:txBody>
      </p:sp>
    </p:spTree>
    <p:extLst>
      <p:ext uri="{BB962C8B-B14F-4D97-AF65-F5344CB8AC3E}">
        <p14:creationId xmlns:p14="http://schemas.microsoft.com/office/powerpoint/2010/main" val="3451352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3080" name="Picture 8" descr="Image result for pl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3808" y="7937"/>
            <a:ext cx="3371850" cy="203835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89272" y="2132856"/>
            <a:ext cx="8880921" cy="2862322"/>
          </a:xfrm>
          <a:prstGeom prst="rect">
            <a:avLst/>
          </a:prstGeom>
          <a:noFill/>
        </p:spPr>
        <p:txBody>
          <a:bodyPr wrap="square" rtlCol="0">
            <a:spAutoFit/>
          </a:bodyPr>
          <a:lstStyle/>
          <a:p>
            <a:endParaRPr lang="en-GB" dirty="0"/>
          </a:p>
          <a:p>
            <a:pPr marL="285750" indent="-285750">
              <a:buFont typeface="Wingdings" pitchFamily="2" charset="2"/>
              <a:buChar char="v"/>
            </a:pPr>
            <a:r>
              <a:rPr lang="en-GB" dirty="0"/>
              <a:t>Over the coming weeks- Events and festivals, planning, marketing, partnership and links, History and theories, 5x60 case study. Creating sustainability, modernising and the future. Mountain bike practical March 20</a:t>
            </a:r>
            <a:r>
              <a:rPr lang="en-GB" baseline="30000" dirty="0"/>
              <a:t>th</a:t>
            </a:r>
            <a:r>
              <a:rPr lang="en-GB" dirty="0"/>
              <a:t>.  </a:t>
            </a:r>
          </a:p>
          <a:p>
            <a:pPr marL="285750" indent="-285750">
              <a:buFont typeface="Wingdings" pitchFamily="2" charset="2"/>
              <a:buChar char="v"/>
            </a:pPr>
            <a:endParaRPr lang="en-GB" dirty="0"/>
          </a:p>
          <a:p>
            <a:endParaRPr lang="en-GB" dirty="0"/>
          </a:p>
          <a:p>
            <a:pPr marL="285750" indent="-285750">
              <a:buFont typeface="Wingdings" pitchFamily="2" charset="2"/>
              <a:buChar char="v"/>
            </a:pPr>
            <a:r>
              <a:rPr lang="en-GB" dirty="0"/>
              <a:t>2 part assignment- to be completed by April 30</a:t>
            </a:r>
            <a:r>
              <a:rPr lang="en-GB" baseline="30000" dirty="0"/>
              <a:t>th</a:t>
            </a:r>
            <a:endParaRPr lang="en-GB" dirty="0"/>
          </a:p>
          <a:p>
            <a:pPr marL="285750" indent="-285750">
              <a:buFont typeface="Wingdings" pitchFamily="2" charset="2"/>
              <a:buChar char="v"/>
            </a:pPr>
            <a:endParaRPr lang="en-GB" dirty="0"/>
          </a:p>
          <a:p>
            <a:endParaRPr lang="en-GB" dirty="0"/>
          </a:p>
          <a:p>
            <a:r>
              <a:rPr lang="en-GB" dirty="0"/>
              <a:t>THIS IS WORTH 65% of your grade </a:t>
            </a:r>
          </a:p>
        </p:txBody>
      </p:sp>
    </p:spTree>
    <p:extLst>
      <p:ext uri="{BB962C8B-B14F-4D97-AF65-F5344CB8AC3E}">
        <p14:creationId xmlns:p14="http://schemas.microsoft.com/office/powerpoint/2010/main" val="2616067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ADB21D-E002-3347-9DFB-40DF238CE11C}"/>
              </a:ext>
            </a:extLst>
          </p:cNvPr>
          <p:cNvSpPr>
            <a:spLocks noGrp="1"/>
          </p:cNvSpPr>
          <p:nvPr>
            <p:ph type="title"/>
          </p:nvPr>
        </p:nvSpPr>
        <p:spPr>
          <a:xfrm>
            <a:off x="571500" y="559678"/>
            <a:ext cx="2675936" cy="4952492"/>
          </a:xfrm>
        </p:spPr>
        <p:txBody>
          <a:bodyPr>
            <a:normAutofit/>
          </a:bodyPr>
          <a:lstStyle/>
          <a:p>
            <a:r>
              <a:rPr lang="en-US" dirty="0">
                <a:solidFill>
                  <a:schemeClr val="bg1"/>
                </a:solidFill>
              </a:rPr>
              <a:t>Breakout Room Task</a:t>
            </a: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322326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E742790-3BDD-4CF7-B667-61531B3BBFD6}"/>
              </a:ext>
            </a:extLst>
          </p:cNvPr>
          <p:cNvGraphicFramePr>
            <a:graphicFrameLocks noGrp="1"/>
          </p:cNvGraphicFramePr>
          <p:nvPr>
            <p:ph idx="1"/>
            <p:extLst>
              <p:ext uri="{D42A27DB-BD31-4B8C-83A1-F6EECF244321}">
                <p14:modId xmlns:p14="http://schemas.microsoft.com/office/powerpoint/2010/main" val="3694319967"/>
              </p:ext>
            </p:extLst>
          </p:nvPr>
        </p:nvGraphicFramePr>
        <p:xfrm>
          <a:off x="3886200" y="568325"/>
          <a:ext cx="46863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8042C20-D1A4-BD45-B310-8565B9016160}"/>
              </a:ext>
            </a:extLst>
          </p:cNvPr>
          <p:cNvSpPr txBox="1"/>
          <p:nvPr/>
        </p:nvSpPr>
        <p:spPr>
          <a:xfrm>
            <a:off x="3886200" y="6381328"/>
            <a:ext cx="4862264" cy="369332"/>
          </a:xfrm>
          <a:prstGeom prst="rect">
            <a:avLst/>
          </a:prstGeom>
          <a:noFill/>
        </p:spPr>
        <p:txBody>
          <a:bodyPr wrap="square" rtlCol="0">
            <a:spAutoFit/>
          </a:bodyPr>
          <a:lstStyle/>
          <a:p>
            <a:pPr algn="ctr"/>
            <a:r>
              <a:rPr lang="en-US" dirty="0"/>
              <a:t>One person to feedback all information</a:t>
            </a:r>
          </a:p>
        </p:txBody>
      </p:sp>
    </p:spTree>
    <p:extLst>
      <p:ext uri="{BB962C8B-B14F-4D97-AF65-F5344CB8AC3E}">
        <p14:creationId xmlns:p14="http://schemas.microsoft.com/office/powerpoint/2010/main" val="1023372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2" name="Picture 1"/>
          <p:cNvPicPr>
            <a:picLocks noChangeAspect="1"/>
          </p:cNvPicPr>
          <p:nvPr/>
        </p:nvPicPr>
        <p:blipFill>
          <a:blip r:embed="rId3"/>
          <a:stretch>
            <a:fillRect/>
          </a:stretch>
        </p:blipFill>
        <p:spPr>
          <a:xfrm>
            <a:off x="1547664" y="13667"/>
            <a:ext cx="5943105" cy="3335807"/>
          </a:xfrm>
          <a:prstGeom prst="rect">
            <a:avLst/>
          </a:prstGeom>
        </p:spPr>
      </p:pic>
      <p:sp>
        <p:nvSpPr>
          <p:cNvPr id="3" name="TextBox 2"/>
          <p:cNvSpPr txBox="1"/>
          <p:nvPr/>
        </p:nvSpPr>
        <p:spPr>
          <a:xfrm>
            <a:off x="1749217" y="3349474"/>
            <a:ext cx="6927239" cy="646331"/>
          </a:xfrm>
          <a:prstGeom prst="rect">
            <a:avLst/>
          </a:prstGeom>
          <a:noFill/>
        </p:spPr>
        <p:txBody>
          <a:bodyPr wrap="square" rtlCol="0">
            <a:spAutoFit/>
          </a:bodyPr>
          <a:lstStyle/>
          <a:p>
            <a:r>
              <a:rPr lang="en-US" dirty="0">
                <a:hlinkClick r:id="rId4"/>
              </a:rPr>
              <a:t>https://www.youtube.com/watch?v=5hW9XtQVdD8</a:t>
            </a:r>
            <a:endParaRPr lang="en-US" dirty="0"/>
          </a:p>
          <a:p>
            <a:endParaRPr lang="en-US" dirty="0"/>
          </a:p>
        </p:txBody>
      </p:sp>
      <p:sp>
        <p:nvSpPr>
          <p:cNvPr id="6" name="TextBox 5"/>
          <p:cNvSpPr txBox="1"/>
          <p:nvPr/>
        </p:nvSpPr>
        <p:spPr>
          <a:xfrm>
            <a:off x="1749217" y="4149080"/>
            <a:ext cx="6063143" cy="646331"/>
          </a:xfrm>
          <a:prstGeom prst="rect">
            <a:avLst/>
          </a:prstGeom>
          <a:noFill/>
        </p:spPr>
        <p:txBody>
          <a:bodyPr wrap="square" rtlCol="0">
            <a:spAutoFit/>
          </a:bodyPr>
          <a:lstStyle/>
          <a:p>
            <a:r>
              <a:rPr lang="en-US" dirty="0">
                <a:hlinkClick r:id="rId5"/>
              </a:rPr>
              <a:t>https://www.youtube.com/watch?v=3qlSFlRNlHM</a:t>
            </a:r>
            <a:endParaRPr lang="en-US" dirty="0"/>
          </a:p>
          <a:p>
            <a:endParaRPr lang="en-US" dirty="0"/>
          </a:p>
        </p:txBody>
      </p:sp>
      <p:sp>
        <p:nvSpPr>
          <p:cNvPr id="7" name="TextBox 6"/>
          <p:cNvSpPr txBox="1"/>
          <p:nvPr/>
        </p:nvSpPr>
        <p:spPr>
          <a:xfrm>
            <a:off x="1749217" y="4977806"/>
            <a:ext cx="5511057" cy="646331"/>
          </a:xfrm>
          <a:prstGeom prst="rect">
            <a:avLst/>
          </a:prstGeom>
          <a:noFill/>
        </p:spPr>
        <p:txBody>
          <a:bodyPr wrap="square" rtlCol="0">
            <a:spAutoFit/>
          </a:bodyPr>
          <a:lstStyle/>
          <a:p>
            <a:r>
              <a:rPr lang="en-US" dirty="0">
                <a:hlinkClick r:id="rId6"/>
              </a:rPr>
              <a:t>https://www.youtube.com/watch?v=909Qn4pFvNQ</a:t>
            </a:r>
            <a:endParaRPr lang="en-US" dirty="0"/>
          </a:p>
          <a:p>
            <a:endParaRPr lang="en-US" dirty="0"/>
          </a:p>
        </p:txBody>
      </p:sp>
      <p:sp>
        <p:nvSpPr>
          <p:cNvPr id="9" name="TextBox 8"/>
          <p:cNvSpPr txBox="1"/>
          <p:nvPr/>
        </p:nvSpPr>
        <p:spPr>
          <a:xfrm>
            <a:off x="2627784" y="5624137"/>
            <a:ext cx="6048672" cy="646331"/>
          </a:xfrm>
          <a:prstGeom prst="rect">
            <a:avLst/>
          </a:prstGeom>
          <a:noFill/>
        </p:spPr>
        <p:txBody>
          <a:bodyPr wrap="square" rtlCol="0">
            <a:spAutoFit/>
          </a:bodyPr>
          <a:lstStyle/>
          <a:p>
            <a:r>
              <a:rPr lang="en-US" dirty="0"/>
              <a:t>Why plan and </a:t>
            </a:r>
            <a:r>
              <a:rPr lang="en-US" dirty="0" err="1"/>
              <a:t>organise</a:t>
            </a:r>
            <a:r>
              <a:rPr lang="en-US" dirty="0"/>
              <a:t> an event / festival? Round the room feedback online.</a:t>
            </a:r>
          </a:p>
        </p:txBody>
      </p:sp>
    </p:spTree>
    <p:extLst>
      <p:ext uri="{BB962C8B-B14F-4D97-AF65-F5344CB8AC3E}">
        <p14:creationId xmlns:p14="http://schemas.microsoft.com/office/powerpoint/2010/main" val="228499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3" name="Picture 2"/>
          <p:cNvPicPr>
            <a:picLocks noChangeAspect="1"/>
          </p:cNvPicPr>
          <p:nvPr/>
        </p:nvPicPr>
        <p:blipFill>
          <a:blip r:embed="rId3"/>
          <a:stretch>
            <a:fillRect/>
          </a:stretch>
        </p:blipFill>
        <p:spPr>
          <a:xfrm>
            <a:off x="-12006" y="332656"/>
            <a:ext cx="9144000" cy="5140960"/>
          </a:xfrm>
          <a:prstGeom prst="rect">
            <a:avLst/>
          </a:prstGeom>
        </p:spPr>
      </p:pic>
    </p:spTree>
    <p:extLst>
      <p:ext uri="{BB962C8B-B14F-4D97-AF65-F5344CB8AC3E}">
        <p14:creationId xmlns:p14="http://schemas.microsoft.com/office/powerpoint/2010/main" val="31246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3" name="Picture 2"/>
          <p:cNvPicPr>
            <a:picLocks noChangeAspect="1"/>
          </p:cNvPicPr>
          <p:nvPr/>
        </p:nvPicPr>
        <p:blipFill>
          <a:blip r:embed="rId3"/>
          <a:stretch>
            <a:fillRect/>
          </a:stretch>
        </p:blipFill>
        <p:spPr>
          <a:xfrm>
            <a:off x="460375" y="160338"/>
            <a:ext cx="8134548" cy="5425845"/>
          </a:xfrm>
          <a:prstGeom prst="rect">
            <a:avLst/>
          </a:prstGeom>
        </p:spPr>
      </p:pic>
    </p:spTree>
    <p:extLst>
      <p:ext uri="{BB962C8B-B14F-4D97-AF65-F5344CB8AC3E}">
        <p14:creationId xmlns:p14="http://schemas.microsoft.com/office/powerpoint/2010/main" val="401600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2" name="Rectangle 1"/>
          <p:cNvSpPr/>
          <p:nvPr/>
        </p:nvSpPr>
        <p:spPr>
          <a:xfrm>
            <a:off x="492373" y="1536542"/>
            <a:ext cx="8216081" cy="3108543"/>
          </a:xfrm>
          <a:prstGeom prst="rect">
            <a:avLst/>
          </a:prstGeom>
        </p:spPr>
        <p:txBody>
          <a:bodyPr wrap="square">
            <a:spAutoFit/>
          </a:bodyPr>
          <a:lstStyle/>
          <a:p>
            <a:pPr algn="ctr"/>
            <a:r>
              <a:rPr lang="en-US" sz="2800" b="1" dirty="0">
                <a:solidFill>
                  <a:srgbClr val="38003C"/>
                </a:solidFill>
                <a:latin typeface="PremierSans-Bold" charset="0"/>
              </a:rPr>
              <a:t>2016 Schools Tournament in numbers:</a:t>
            </a:r>
            <a:endParaRPr lang="en-US" sz="2800" dirty="0">
              <a:solidFill>
                <a:srgbClr val="38003C"/>
              </a:solidFill>
              <a:latin typeface="PremierSans-Regular" charset="0"/>
            </a:endParaRPr>
          </a:p>
          <a:p>
            <a:pPr algn="ctr">
              <a:buFont typeface="Arial" charset="0"/>
              <a:buChar char="•"/>
            </a:pPr>
            <a:r>
              <a:rPr lang="en-US" sz="2800" dirty="0">
                <a:solidFill>
                  <a:srgbClr val="38003C"/>
                </a:solidFill>
                <a:latin typeface="PremierSans-Regular" charset="0"/>
              </a:rPr>
              <a:t>More than 13,500 children took part</a:t>
            </a:r>
          </a:p>
          <a:p>
            <a:pPr algn="ctr">
              <a:buFont typeface="Arial" charset="0"/>
              <a:buChar char="•"/>
            </a:pPr>
            <a:r>
              <a:rPr lang="en-US" sz="2800" dirty="0">
                <a:solidFill>
                  <a:srgbClr val="38003C"/>
                </a:solidFill>
                <a:latin typeface="PremierSans-Regular" charset="0"/>
              </a:rPr>
              <a:t>More than 1700 schools entered</a:t>
            </a:r>
          </a:p>
          <a:p>
            <a:pPr algn="ctr">
              <a:buFont typeface="Arial" charset="0"/>
              <a:buChar char="•"/>
            </a:pPr>
            <a:r>
              <a:rPr lang="en-US" sz="2800" dirty="0">
                <a:solidFill>
                  <a:srgbClr val="38003C"/>
                </a:solidFill>
                <a:latin typeface="PremierSans-Regular" charset="0"/>
              </a:rPr>
              <a:t>All 20 Premier League clubs were represented</a:t>
            </a:r>
          </a:p>
          <a:p>
            <a:pPr algn="ctr">
              <a:buFont typeface="Arial" charset="0"/>
              <a:buChar char="•"/>
            </a:pPr>
            <a:r>
              <a:rPr lang="en-US" sz="2800" dirty="0">
                <a:solidFill>
                  <a:srgbClr val="38003C"/>
                </a:solidFill>
                <a:latin typeface="PremierSans-Regular" charset="0"/>
              </a:rPr>
              <a:t>320 children experienced Finals day</a:t>
            </a:r>
          </a:p>
          <a:p>
            <a:pPr algn="ctr">
              <a:buFont typeface="Arial" charset="0"/>
              <a:buChar char="•"/>
            </a:pPr>
            <a:r>
              <a:rPr lang="en-US" sz="2800" dirty="0">
                <a:solidFill>
                  <a:srgbClr val="38003C"/>
                </a:solidFill>
                <a:latin typeface="PremierSans-Regular" charset="0"/>
              </a:rPr>
              <a:t>Six Premier League referees officiated including Martin Atkinson, Andre </a:t>
            </a:r>
            <a:r>
              <a:rPr lang="en-US" sz="2800" dirty="0" err="1">
                <a:solidFill>
                  <a:srgbClr val="38003C"/>
                </a:solidFill>
                <a:latin typeface="PremierSans-Regular" charset="0"/>
              </a:rPr>
              <a:t>Marriner</a:t>
            </a:r>
            <a:r>
              <a:rPr lang="en-US" sz="2800" dirty="0">
                <a:solidFill>
                  <a:srgbClr val="38003C"/>
                </a:solidFill>
                <a:latin typeface="PremierSans-Regular" charset="0"/>
              </a:rPr>
              <a:t> and Mike Jones</a:t>
            </a:r>
            <a:endParaRPr lang="en-US" sz="2800" b="0" i="0" dirty="0">
              <a:solidFill>
                <a:srgbClr val="38003C"/>
              </a:solidFill>
              <a:effectLst/>
              <a:latin typeface="PremierSans-Regular" charset="0"/>
            </a:endParaRPr>
          </a:p>
        </p:txBody>
      </p:sp>
    </p:spTree>
    <p:extLst>
      <p:ext uri="{BB962C8B-B14F-4D97-AF65-F5344CB8AC3E}">
        <p14:creationId xmlns:p14="http://schemas.microsoft.com/office/powerpoint/2010/main" val="10842516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9F529C3-C941-49FD-8C67-82F134F64BD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0586029-32A0-47E5-9AEC-AE3ABA6B94D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2"/>
          <a:stretch>
            <a:fillRect/>
          </a:stretch>
        </p:blipFill>
        <p:spPr>
          <a:xfrm>
            <a:off x="4690362" y="1707119"/>
            <a:ext cx="3971037" cy="3443762"/>
          </a:xfrm>
          <a:prstGeom prst="rect">
            <a:avLst/>
          </a:prstGeom>
        </p:spPr>
      </p:pic>
      <p:pic>
        <p:nvPicPr>
          <p:cNvPr id="7" name="Picture 6"/>
          <p:cNvPicPr>
            <a:picLocks noChangeAspect="1"/>
          </p:cNvPicPr>
          <p:nvPr/>
        </p:nvPicPr>
        <p:blipFill>
          <a:blip r:embed="rId3"/>
          <a:stretch>
            <a:fillRect/>
          </a:stretch>
        </p:blipFill>
        <p:spPr>
          <a:xfrm>
            <a:off x="482600" y="1939860"/>
            <a:ext cx="3971037" cy="2978277"/>
          </a:xfrm>
          <a:prstGeom prst="rect">
            <a:avLst/>
          </a:prstGeom>
        </p:spPr>
      </p:pic>
      <p:cxnSp>
        <p:nvCxnSpPr>
          <p:cNvPr id="16" name="Straight Connector 15">
            <a:extLst>
              <a:ext uri="{FF2B5EF4-FFF2-40B4-BE49-F238E27FC236}">
                <a16:creationId xmlns:a16="http://schemas.microsoft.com/office/drawing/2014/main" id="{8C730EAB-A532-4295-A302-FB4B90DB9F5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5996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0375" y="5600849"/>
            <a:ext cx="1721653" cy="678081"/>
          </a:xfrm>
          <a:prstGeom prst="rect">
            <a:avLst/>
          </a:prstGeom>
        </p:spPr>
      </p:pic>
    </p:spTree>
    <p:extLst>
      <p:ext uri="{BB962C8B-B14F-4D97-AF65-F5344CB8AC3E}">
        <p14:creationId xmlns:p14="http://schemas.microsoft.com/office/powerpoint/2010/main" val="1160063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3" name="Picture 2"/>
          <p:cNvPicPr>
            <a:picLocks noChangeAspect="1"/>
          </p:cNvPicPr>
          <p:nvPr/>
        </p:nvPicPr>
        <p:blipFill>
          <a:blip r:embed="rId3"/>
          <a:stretch>
            <a:fillRect/>
          </a:stretch>
        </p:blipFill>
        <p:spPr>
          <a:xfrm>
            <a:off x="0" y="-30287"/>
            <a:ext cx="9144000" cy="5824728"/>
          </a:xfrm>
          <a:prstGeom prst="rect">
            <a:avLst/>
          </a:prstGeom>
        </p:spPr>
      </p:pic>
      <p:sp>
        <p:nvSpPr>
          <p:cNvPr id="6" name="TextBox 5"/>
          <p:cNvSpPr txBox="1"/>
          <p:nvPr/>
        </p:nvSpPr>
        <p:spPr>
          <a:xfrm>
            <a:off x="2555776" y="6021288"/>
            <a:ext cx="6048672" cy="707886"/>
          </a:xfrm>
          <a:prstGeom prst="rect">
            <a:avLst/>
          </a:prstGeom>
          <a:noFill/>
        </p:spPr>
        <p:txBody>
          <a:bodyPr wrap="square" rtlCol="0">
            <a:spAutoFit/>
          </a:bodyPr>
          <a:lstStyle/>
          <a:p>
            <a:pPr algn="ctr"/>
            <a:r>
              <a:rPr lang="en-US" sz="4000" b="1" dirty="0"/>
              <a:t>Presentation Feedback</a:t>
            </a:r>
          </a:p>
        </p:txBody>
      </p:sp>
    </p:spTree>
    <p:extLst>
      <p:ext uri="{BB962C8B-B14F-4D97-AF65-F5344CB8AC3E}">
        <p14:creationId xmlns:p14="http://schemas.microsoft.com/office/powerpoint/2010/main" val="1824006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CE06232-69FD-453D-8EB2-706087A902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6295" y="-2"/>
            <a:ext cx="5157705" cy="68580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EE4879-516F-0946-AA86-00C1891E03E0}"/>
              </a:ext>
            </a:extLst>
          </p:cNvPr>
          <p:cNvSpPr>
            <a:spLocks noGrp="1"/>
          </p:cNvSpPr>
          <p:nvPr>
            <p:ph type="title"/>
          </p:nvPr>
        </p:nvSpPr>
        <p:spPr>
          <a:xfrm>
            <a:off x="622335" y="2745736"/>
            <a:ext cx="2774103" cy="1366528"/>
          </a:xfrm>
          <a:solidFill>
            <a:schemeClr val="bg1">
              <a:alpha val="50000"/>
            </a:schemeClr>
          </a:solidFill>
          <a:ln w="25400" cap="sq">
            <a:solidFill>
              <a:schemeClr val="tx1"/>
            </a:solidFill>
            <a:miter lim="800000"/>
          </a:ln>
        </p:spPr>
        <p:txBody>
          <a:bodyPr>
            <a:normAutofit/>
          </a:bodyPr>
          <a:lstStyle/>
          <a:p>
            <a:pPr algn="ctr"/>
            <a:r>
              <a:rPr lang="en-GB" sz="2800" b="1"/>
              <a:t>Presentation</a:t>
            </a:r>
            <a:endParaRPr lang="en-US" sz="2800" b="1"/>
          </a:p>
        </p:txBody>
      </p:sp>
      <p:sp>
        <p:nvSpPr>
          <p:cNvPr id="3" name="Content Placeholder 2">
            <a:extLst>
              <a:ext uri="{FF2B5EF4-FFF2-40B4-BE49-F238E27FC236}">
                <a16:creationId xmlns:a16="http://schemas.microsoft.com/office/drawing/2014/main" id="{56B2760B-627F-9E49-B183-8C6D43824496}"/>
              </a:ext>
            </a:extLst>
          </p:cNvPr>
          <p:cNvSpPr>
            <a:spLocks noGrp="1"/>
          </p:cNvSpPr>
          <p:nvPr>
            <p:ph idx="1"/>
          </p:nvPr>
        </p:nvSpPr>
        <p:spPr>
          <a:xfrm>
            <a:off x="4536886" y="802638"/>
            <a:ext cx="4056522" cy="5252722"/>
          </a:xfrm>
        </p:spPr>
        <p:txBody>
          <a:bodyPr anchor="ctr">
            <a:normAutofit/>
          </a:bodyPr>
          <a:lstStyle/>
          <a:p>
            <a:r>
              <a:rPr lang="en-GB" sz="2100">
                <a:solidFill>
                  <a:schemeClr val="bg1"/>
                </a:solidFill>
              </a:rPr>
              <a:t>Your research</a:t>
            </a:r>
          </a:p>
          <a:p>
            <a:r>
              <a:rPr lang="en-GB" sz="2100">
                <a:solidFill>
                  <a:schemeClr val="bg1"/>
                </a:solidFill>
              </a:rPr>
              <a:t>Ideas for engaging this group</a:t>
            </a:r>
          </a:p>
          <a:p>
            <a:r>
              <a:rPr lang="en-GB" sz="2100">
                <a:solidFill>
                  <a:schemeClr val="bg1"/>
                </a:solidFill>
              </a:rPr>
              <a:t>How you will develop the session </a:t>
            </a:r>
          </a:p>
          <a:p>
            <a:r>
              <a:rPr lang="en-GB" sz="2100">
                <a:solidFill>
                  <a:schemeClr val="bg1"/>
                </a:solidFill>
              </a:rPr>
              <a:t>Potential partners </a:t>
            </a:r>
          </a:p>
          <a:p>
            <a:r>
              <a:rPr lang="en-GB" sz="2100">
                <a:solidFill>
                  <a:schemeClr val="bg1"/>
                </a:solidFill>
              </a:rPr>
              <a:t>Funding </a:t>
            </a:r>
          </a:p>
          <a:p>
            <a:r>
              <a:rPr lang="en-GB" sz="2100">
                <a:solidFill>
                  <a:schemeClr val="bg1"/>
                </a:solidFill>
              </a:rPr>
              <a:t>Key recommendations</a:t>
            </a:r>
          </a:p>
          <a:p>
            <a:endParaRPr lang="en-GB" sz="2100">
              <a:solidFill>
                <a:schemeClr val="bg1"/>
              </a:solidFill>
            </a:endParaRPr>
          </a:p>
          <a:p>
            <a:pPr marL="0" indent="0">
              <a:buNone/>
            </a:pPr>
            <a:r>
              <a:rPr lang="en-GB" sz="2100">
                <a:solidFill>
                  <a:schemeClr val="bg1"/>
                </a:solidFill>
              </a:rPr>
              <a:t>You have been asked to develop a new </a:t>
            </a:r>
            <a:r>
              <a:rPr lang="en-GB" sz="2100" b="1">
                <a:solidFill>
                  <a:schemeClr val="bg1"/>
                </a:solidFill>
              </a:rPr>
              <a:t>sustainable activity session</a:t>
            </a:r>
            <a:r>
              <a:rPr lang="en-GB" sz="2100">
                <a:solidFill>
                  <a:schemeClr val="bg1"/>
                </a:solidFill>
              </a:rPr>
              <a:t> to engage </a:t>
            </a:r>
            <a:r>
              <a:rPr lang="en-GB" sz="2100" b="1">
                <a:solidFill>
                  <a:schemeClr val="bg1"/>
                </a:solidFill>
              </a:rPr>
              <a:t>7-11 year olds </a:t>
            </a:r>
            <a:r>
              <a:rPr lang="en-GB" sz="2100">
                <a:solidFill>
                  <a:schemeClr val="bg1"/>
                </a:solidFill>
              </a:rPr>
              <a:t>in physical activity / sport at the </a:t>
            </a:r>
            <a:r>
              <a:rPr lang="en-GB" sz="2100" b="1">
                <a:solidFill>
                  <a:schemeClr val="bg1"/>
                </a:solidFill>
              </a:rPr>
              <a:t>Llangatwg Community School facility</a:t>
            </a:r>
            <a:endParaRPr lang="en-US" sz="2100" b="1">
              <a:solidFill>
                <a:schemeClr val="bg1"/>
              </a:solidFill>
            </a:endParaRPr>
          </a:p>
        </p:txBody>
      </p:sp>
    </p:spTree>
    <p:extLst>
      <p:ext uri="{BB962C8B-B14F-4D97-AF65-F5344CB8AC3E}">
        <p14:creationId xmlns:p14="http://schemas.microsoft.com/office/powerpoint/2010/main" val="13812700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FE202-11CB-2947-9C45-9638CC1B809D}"/>
              </a:ext>
            </a:extLst>
          </p:cNvPr>
          <p:cNvSpPr>
            <a:spLocks noGrp="1"/>
          </p:cNvSpPr>
          <p:nvPr>
            <p:ph type="title"/>
          </p:nvPr>
        </p:nvSpPr>
        <p:spPr/>
        <p:txBody>
          <a:bodyPr>
            <a:normAutofit/>
          </a:bodyPr>
          <a:lstStyle/>
          <a:p>
            <a:pPr algn="ctr"/>
            <a:r>
              <a:rPr lang="en-GB" sz="6000" dirty="0">
                <a:latin typeface="Marker Felt Thin" panose="02000400000000000000" pitchFamily="2" charset="77"/>
              </a:rPr>
              <a:t>Key Recommendations</a:t>
            </a:r>
            <a:endParaRPr lang="en-US" sz="6000" dirty="0">
              <a:latin typeface="Marker Felt Thin" panose="02000400000000000000" pitchFamily="2" charset="77"/>
            </a:endParaRPr>
          </a:p>
        </p:txBody>
      </p:sp>
      <p:sp>
        <p:nvSpPr>
          <p:cNvPr id="3" name="Content Placeholder 2">
            <a:extLst>
              <a:ext uri="{FF2B5EF4-FFF2-40B4-BE49-F238E27FC236}">
                <a16:creationId xmlns:a16="http://schemas.microsoft.com/office/drawing/2014/main" id="{1FFFB583-ABED-4A47-B658-DFBF76CC7606}"/>
              </a:ext>
            </a:extLst>
          </p:cNvPr>
          <p:cNvSpPr>
            <a:spLocks noGrp="1"/>
          </p:cNvSpPr>
          <p:nvPr>
            <p:ph idx="1"/>
          </p:nvPr>
        </p:nvSpPr>
        <p:spPr/>
        <p:txBody>
          <a:bodyPr/>
          <a:lstStyle/>
          <a:p>
            <a:r>
              <a:rPr lang="en-GB" dirty="0"/>
              <a:t>A summary of the key points</a:t>
            </a:r>
          </a:p>
          <a:p>
            <a:r>
              <a:rPr lang="en-GB" dirty="0"/>
              <a:t>What will need to happen to make the club / session a success?</a:t>
            </a:r>
          </a:p>
          <a:p>
            <a:r>
              <a:rPr lang="en-GB" dirty="0"/>
              <a:t>How you will sustain activity </a:t>
            </a:r>
          </a:p>
          <a:p>
            <a:endParaRPr lang="en-GB" dirty="0"/>
          </a:p>
          <a:p>
            <a:pPr marL="0" indent="0" algn="ctr">
              <a:buNone/>
            </a:pPr>
            <a:r>
              <a:rPr lang="en-GB" dirty="0"/>
              <a:t>Not many presented this well. Some mentioned when asked </a:t>
            </a:r>
            <a:endParaRPr lang="en-US" dirty="0"/>
          </a:p>
        </p:txBody>
      </p:sp>
    </p:spTree>
    <p:extLst>
      <p:ext uri="{BB962C8B-B14F-4D97-AF65-F5344CB8AC3E}">
        <p14:creationId xmlns:p14="http://schemas.microsoft.com/office/powerpoint/2010/main" val="1745907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FE202-11CB-2947-9C45-9638CC1B809D}"/>
              </a:ext>
            </a:extLst>
          </p:cNvPr>
          <p:cNvSpPr>
            <a:spLocks noGrp="1"/>
          </p:cNvSpPr>
          <p:nvPr>
            <p:ph type="title"/>
          </p:nvPr>
        </p:nvSpPr>
        <p:spPr/>
        <p:txBody>
          <a:bodyPr>
            <a:normAutofit/>
          </a:bodyPr>
          <a:lstStyle/>
          <a:p>
            <a:pPr algn="ctr"/>
            <a:r>
              <a:rPr lang="en-GB" sz="6000" dirty="0">
                <a:latin typeface="Marker Felt Thin" panose="02000400000000000000" pitchFamily="2" charset="77"/>
              </a:rPr>
              <a:t>Presenting</a:t>
            </a:r>
            <a:endParaRPr lang="en-US" sz="6000" dirty="0">
              <a:latin typeface="Marker Felt Thin" panose="02000400000000000000" pitchFamily="2" charset="77"/>
            </a:endParaRPr>
          </a:p>
        </p:txBody>
      </p:sp>
      <p:sp>
        <p:nvSpPr>
          <p:cNvPr id="3" name="Content Placeholder 2">
            <a:extLst>
              <a:ext uri="{FF2B5EF4-FFF2-40B4-BE49-F238E27FC236}">
                <a16:creationId xmlns:a16="http://schemas.microsoft.com/office/drawing/2014/main" id="{1FFFB583-ABED-4A47-B658-DFBF76CC7606}"/>
              </a:ext>
            </a:extLst>
          </p:cNvPr>
          <p:cNvSpPr>
            <a:spLocks noGrp="1"/>
          </p:cNvSpPr>
          <p:nvPr>
            <p:ph idx="1"/>
          </p:nvPr>
        </p:nvSpPr>
        <p:spPr/>
        <p:txBody>
          <a:bodyPr/>
          <a:lstStyle/>
          <a:p>
            <a:r>
              <a:rPr lang="en-GB" dirty="0"/>
              <a:t>Energy enthusiasm – Voice and movement </a:t>
            </a:r>
          </a:p>
          <a:p>
            <a:r>
              <a:rPr lang="en-GB" dirty="0"/>
              <a:t>Use of engaging slides</a:t>
            </a:r>
          </a:p>
          <a:p>
            <a:r>
              <a:rPr lang="en-GB" dirty="0"/>
              <a:t>Video </a:t>
            </a:r>
          </a:p>
          <a:p>
            <a:r>
              <a:rPr lang="en-GB" dirty="0"/>
              <a:t>Amount of information on a slide?</a:t>
            </a:r>
          </a:p>
          <a:p>
            <a:r>
              <a:rPr lang="en-GB" dirty="0"/>
              <a:t>Reading off the slide / body language </a:t>
            </a:r>
          </a:p>
          <a:p>
            <a:r>
              <a:rPr lang="en-GB" dirty="0"/>
              <a:t>Passion</a:t>
            </a:r>
          </a:p>
          <a:p>
            <a:r>
              <a:rPr lang="en-GB" dirty="0"/>
              <a:t>Engaging the audience online- what can you do? </a:t>
            </a:r>
            <a:endParaRPr lang="en-US" dirty="0"/>
          </a:p>
        </p:txBody>
      </p:sp>
    </p:spTree>
    <p:extLst>
      <p:ext uri="{BB962C8B-B14F-4D97-AF65-F5344CB8AC3E}">
        <p14:creationId xmlns:p14="http://schemas.microsoft.com/office/powerpoint/2010/main" val="360746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332656"/>
            <a:ext cx="8424936" cy="5832648"/>
          </a:xfrm>
        </p:spPr>
        <p:txBody>
          <a:bodyPr>
            <a:normAutofit fontScale="90000"/>
          </a:bodyPr>
          <a:lstStyle/>
          <a:p>
            <a:pPr algn="ctr"/>
            <a:r>
              <a:rPr lang="en-GB" sz="4000" dirty="0"/>
              <a:t>Sporting Strategy In England</a:t>
            </a:r>
            <a:br>
              <a:rPr lang="en-GB" sz="4000" dirty="0"/>
            </a:br>
            <a:br>
              <a:rPr lang="en-GB" sz="2800" dirty="0"/>
            </a:br>
            <a:r>
              <a:rPr lang="en-GB" sz="2800" b="1" dirty="0">
                <a:solidFill>
                  <a:srgbClr val="FF0000"/>
                </a:solidFill>
              </a:rPr>
              <a:t>From 2000-2021</a:t>
            </a:r>
            <a:br>
              <a:rPr lang="en-GB" sz="2800" b="1" dirty="0">
                <a:solidFill>
                  <a:srgbClr val="FF0000"/>
                </a:solidFill>
              </a:rPr>
            </a:br>
            <a:r>
              <a:rPr lang="en-GB" sz="2800" b="1" dirty="0">
                <a:solidFill>
                  <a:srgbClr val="FF0000"/>
                </a:solidFill>
              </a:rPr>
              <a:t> A sporting future for all / GAME PLAN / Sport England STRATEGY / OLYMPIC GAMES STRATEGY CREATING A SPORTING HABIT </a:t>
            </a:r>
            <a:r>
              <a:rPr lang="en-GB" sz="2800" b="1">
                <a:solidFill>
                  <a:srgbClr val="FF0000"/>
                </a:solidFill>
              </a:rPr>
              <a:t>FOR LIFE /  TOWARDS AN ACTIVE NATION</a:t>
            </a:r>
            <a:br>
              <a:rPr lang="en-GB" sz="2800" dirty="0">
                <a:solidFill>
                  <a:srgbClr val="FF0000"/>
                </a:solidFill>
              </a:rPr>
            </a:br>
            <a:br>
              <a:rPr lang="en-GB" sz="2800" dirty="0">
                <a:solidFill>
                  <a:srgbClr val="FF0000"/>
                </a:solidFill>
              </a:rPr>
            </a:br>
            <a:r>
              <a:rPr lang="en-GB" sz="2800" dirty="0">
                <a:solidFill>
                  <a:srgbClr val="FF0000"/>
                </a:solidFill>
              </a:rPr>
              <a:t>Common themes / statements-</a:t>
            </a:r>
            <a:br>
              <a:rPr lang="en-GB" sz="2800" dirty="0">
                <a:solidFill>
                  <a:srgbClr val="FF0000"/>
                </a:solidFill>
              </a:rPr>
            </a:br>
            <a:br>
              <a:rPr lang="en-GB" sz="2800" dirty="0">
                <a:solidFill>
                  <a:srgbClr val="FF0000"/>
                </a:solidFill>
              </a:rPr>
            </a:br>
            <a:r>
              <a:rPr lang="en-GB" sz="2800" dirty="0">
                <a:solidFill>
                  <a:srgbClr val="FF0000"/>
                </a:solidFill>
              </a:rPr>
              <a:t>increasing participation</a:t>
            </a:r>
            <a:br>
              <a:rPr lang="en-GB" sz="2800" dirty="0">
                <a:solidFill>
                  <a:srgbClr val="FF0000"/>
                </a:solidFill>
              </a:rPr>
            </a:br>
            <a:r>
              <a:rPr lang="en-GB" sz="2800" dirty="0">
                <a:solidFill>
                  <a:srgbClr val="FF0000"/>
                </a:solidFill>
              </a:rPr>
              <a:t>decreasing the drop out</a:t>
            </a:r>
            <a:br>
              <a:rPr lang="en-GB" sz="2800" dirty="0">
                <a:solidFill>
                  <a:srgbClr val="FF0000"/>
                </a:solidFill>
              </a:rPr>
            </a:br>
            <a:r>
              <a:rPr lang="en-GB" sz="2800" dirty="0">
                <a:solidFill>
                  <a:srgbClr val="FF0000"/>
                </a:solidFill>
              </a:rPr>
              <a:t>sporting excellence</a:t>
            </a:r>
            <a:br>
              <a:rPr lang="en-GB" sz="2800" dirty="0">
                <a:solidFill>
                  <a:srgbClr val="FF0000"/>
                </a:solidFill>
              </a:rPr>
            </a:br>
            <a:r>
              <a:rPr lang="en-GB" sz="2800" dirty="0">
                <a:solidFill>
                  <a:srgbClr val="FF0000"/>
                </a:solidFill>
              </a:rPr>
              <a:t>high quality experiences </a:t>
            </a:r>
            <a:br>
              <a:rPr lang="en-GB" sz="2800" dirty="0">
                <a:solidFill>
                  <a:srgbClr val="FF0000"/>
                </a:solidFill>
              </a:rPr>
            </a:br>
            <a:r>
              <a:rPr lang="en-GB" sz="2800" dirty="0">
                <a:solidFill>
                  <a:srgbClr val="FF0000"/>
                </a:solidFill>
              </a:rPr>
              <a:t>increasing 14-25 participation </a:t>
            </a:r>
          </a:p>
        </p:txBody>
      </p:sp>
    </p:spTree>
    <p:extLst>
      <p:ext uri="{BB962C8B-B14F-4D97-AF65-F5344CB8AC3E}">
        <p14:creationId xmlns:p14="http://schemas.microsoft.com/office/powerpoint/2010/main" val="2825902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67544" y="1196752"/>
            <a:ext cx="8424936" cy="2031325"/>
          </a:xfrm>
          <a:prstGeom prst="rect">
            <a:avLst/>
          </a:prstGeom>
          <a:noFill/>
        </p:spPr>
        <p:txBody>
          <a:bodyPr wrap="square" rtlCol="0">
            <a:spAutoFit/>
          </a:bodyPr>
          <a:lstStyle/>
          <a:p>
            <a:r>
              <a:rPr lang="en-GB" dirty="0"/>
              <a:t>2012-2017 Sport England Creating a Sporting Habit For Life</a:t>
            </a:r>
          </a:p>
          <a:p>
            <a:endParaRPr lang="en-GB" dirty="0"/>
          </a:p>
          <a:p>
            <a:r>
              <a:rPr lang="en-GB" dirty="0"/>
              <a:t>Outcomes- community sports clubs on schools sites, resources for sports partnerships to improve links between schools and community sport, school sports facilities to remain open to the public, college sports makers, university students playing more sport, door step sport clubs for deprived communities, £100m investment into facilities and 30 sports to have enhanced talent pathways.  </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96003" y="3253193"/>
            <a:ext cx="5075461" cy="3366637"/>
          </a:xfrm>
          <a:prstGeom prst="rect">
            <a:avLst/>
          </a:prstGeom>
        </p:spPr>
      </p:pic>
    </p:spTree>
    <p:extLst>
      <p:ext uri="{BB962C8B-B14F-4D97-AF65-F5344CB8AC3E}">
        <p14:creationId xmlns:p14="http://schemas.microsoft.com/office/powerpoint/2010/main" val="10995204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908720"/>
            <a:ext cx="8640960" cy="5262979"/>
          </a:xfrm>
          <a:prstGeom prst="rect">
            <a:avLst/>
          </a:prstGeom>
          <a:noFill/>
        </p:spPr>
        <p:txBody>
          <a:bodyPr wrap="square" rtlCol="0">
            <a:spAutoFit/>
          </a:bodyPr>
          <a:lstStyle/>
          <a:p>
            <a:r>
              <a:rPr lang="en-GB" dirty="0"/>
              <a:t> </a:t>
            </a:r>
          </a:p>
          <a:p>
            <a:r>
              <a:rPr lang="en-GB" sz="2400" dirty="0"/>
              <a:t>Did it work?</a:t>
            </a:r>
          </a:p>
          <a:p>
            <a:endParaRPr lang="en-GB" sz="2400" dirty="0"/>
          </a:p>
          <a:p>
            <a:endParaRPr lang="en-GB" dirty="0"/>
          </a:p>
          <a:p>
            <a:endParaRPr lang="en-GB" dirty="0"/>
          </a:p>
          <a:p>
            <a:endParaRPr lang="en-GB" dirty="0"/>
          </a:p>
          <a:p>
            <a:r>
              <a:rPr lang="en-GB" dirty="0"/>
              <a:t>“We’ve seen a continued downward trend in the number of people who are participating and I want to discuss with Sport England why, when we’ve invested record amounts of money in sport, we’re not seeing an increase in participation rates. The current approach has had its day. It’s not the return we expect to see for a large investment of public money. Sports Minister Tracey Crouch</a:t>
            </a:r>
          </a:p>
          <a:p>
            <a:endParaRPr lang="en-GB" dirty="0"/>
          </a:p>
          <a:p>
            <a:r>
              <a:rPr lang="en-GB" dirty="0"/>
              <a:t>“A lot of people are to blame. Government is in part to blame in that we have got a sport strategy that is very much out of date and that is the strategy that Sport England is designed to deliver. I’m saying that I’m going to rip up that strategy and start again.” Sports Minister Tracey Crouch</a:t>
            </a:r>
          </a:p>
          <a:p>
            <a:endParaRPr lang="en-GB" dirty="0"/>
          </a:p>
          <a:p>
            <a:r>
              <a:rPr lang="en-GB" dirty="0"/>
              <a:t>A new strategy was developed.</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4088" y="404664"/>
            <a:ext cx="2762250" cy="1657350"/>
          </a:xfrm>
          <a:prstGeom prst="rect">
            <a:avLst/>
          </a:prstGeom>
        </p:spPr>
      </p:pic>
    </p:spTree>
    <p:extLst>
      <p:ext uri="{BB962C8B-B14F-4D97-AF65-F5344CB8AC3E}">
        <p14:creationId xmlns:p14="http://schemas.microsoft.com/office/powerpoint/2010/main" val="742577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4869160"/>
            <a:ext cx="8640960" cy="1846659"/>
          </a:xfrm>
          <a:prstGeom prst="rect">
            <a:avLst/>
          </a:prstGeom>
          <a:noFill/>
        </p:spPr>
        <p:txBody>
          <a:bodyPr wrap="square" rtlCol="0">
            <a:spAutoFit/>
          </a:bodyPr>
          <a:lstStyle/>
          <a:p>
            <a:r>
              <a:rPr lang="en-GB" dirty="0"/>
              <a:t> </a:t>
            </a:r>
          </a:p>
          <a:p>
            <a:r>
              <a:rPr lang="en-GB" sz="2400" dirty="0"/>
              <a:t>Published December 2015</a:t>
            </a:r>
          </a:p>
          <a:p>
            <a:endParaRPr lang="en-GB" sz="2400" dirty="0"/>
          </a:p>
          <a:p>
            <a:r>
              <a:rPr lang="en-GB" sz="2400" dirty="0"/>
              <a:t>A paper released in preparation for a new strategy to be launched in 2016</a:t>
            </a:r>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0650" y="404664"/>
            <a:ext cx="6362700" cy="4076700"/>
          </a:xfrm>
          <a:prstGeom prst="rect">
            <a:avLst/>
          </a:prstGeom>
        </p:spPr>
      </p:pic>
    </p:spTree>
    <p:extLst>
      <p:ext uri="{BB962C8B-B14F-4D97-AF65-F5344CB8AC3E}">
        <p14:creationId xmlns:p14="http://schemas.microsoft.com/office/powerpoint/2010/main" val="11921002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4481364"/>
            <a:ext cx="8640960" cy="2031325"/>
          </a:xfrm>
          <a:prstGeom prst="rect">
            <a:avLst/>
          </a:prstGeom>
          <a:noFill/>
        </p:spPr>
        <p:txBody>
          <a:bodyPr wrap="square" rtlCol="0">
            <a:spAutoFit/>
          </a:bodyPr>
          <a:lstStyle/>
          <a:p>
            <a:r>
              <a:rPr lang="en-GB" dirty="0"/>
              <a:t> </a:t>
            </a:r>
          </a:p>
          <a:p>
            <a:pPr algn="ctr"/>
            <a:r>
              <a:rPr lang="en-GB" dirty="0"/>
              <a:t>We have </a:t>
            </a:r>
            <a:r>
              <a:rPr lang="en-GB" b="1" dirty="0"/>
              <a:t>added things </a:t>
            </a:r>
            <a:r>
              <a:rPr lang="en-GB" dirty="0"/>
              <a:t>that have been </a:t>
            </a:r>
            <a:r>
              <a:rPr lang="en-GB" b="1" dirty="0"/>
              <a:t>missing</a:t>
            </a:r>
            <a:r>
              <a:rPr lang="en-GB" dirty="0"/>
              <a:t> in the past, a </a:t>
            </a:r>
            <a:r>
              <a:rPr lang="en-GB" b="1" dirty="0"/>
              <a:t>focus on social outcomes </a:t>
            </a:r>
            <a:r>
              <a:rPr lang="en-GB" dirty="0"/>
              <a:t>asking not just what we should invest in but why, </a:t>
            </a:r>
            <a:r>
              <a:rPr lang="en-GB" b="1" dirty="0"/>
              <a:t>the need to put </a:t>
            </a:r>
          </a:p>
          <a:p>
            <a:pPr algn="ctr"/>
            <a:r>
              <a:rPr lang="en-GB" b="1" dirty="0"/>
              <a:t>the customer first in future</a:t>
            </a:r>
            <a:r>
              <a:rPr lang="en-GB" dirty="0"/>
              <a:t>, to understand the differing needs of different groups and</a:t>
            </a:r>
            <a:br>
              <a:rPr lang="en-GB" dirty="0"/>
            </a:br>
            <a:r>
              <a:rPr lang="en-GB" dirty="0"/>
              <a:t>a </a:t>
            </a:r>
            <a:r>
              <a:rPr lang="en-GB" b="1" dirty="0"/>
              <a:t>stronger focus on children and young people</a:t>
            </a:r>
            <a:r>
              <a:rPr lang="en-GB" dirty="0"/>
              <a:t>, with a special remit for </a:t>
            </a:r>
            <a:r>
              <a:rPr lang="en-GB" b="1" dirty="0"/>
              <a:t>encouraging sport outside of school as well as inside </a:t>
            </a:r>
          </a:p>
          <a:p>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0650" y="404664"/>
            <a:ext cx="6362700" cy="4076700"/>
          </a:xfrm>
          <a:prstGeom prst="rect">
            <a:avLst/>
          </a:prstGeom>
        </p:spPr>
      </p:pic>
    </p:spTree>
    <p:extLst>
      <p:ext uri="{BB962C8B-B14F-4D97-AF65-F5344CB8AC3E}">
        <p14:creationId xmlns:p14="http://schemas.microsoft.com/office/powerpoint/2010/main" val="387126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4481364"/>
            <a:ext cx="8640960" cy="2308324"/>
          </a:xfrm>
          <a:prstGeom prst="rect">
            <a:avLst/>
          </a:prstGeom>
          <a:noFill/>
        </p:spPr>
        <p:txBody>
          <a:bodyPr wrap="square" rtlCol="0">
            <a:spAutoFit/>
          </a:bodyPr>
          <a:lstStyle/>
          <a:p>
            <a:r>
              <a:rPr lang="en-GB" dirty="0"/>
              <a:t> </a:t>
            </a:r>
          </a:p>
          <a:p>
            <a:pPr algn="ctr"/>
            <a:r>
              <a:rPr lang="en-GB" dirty="0"/>
              <a:t>At the heart of this new strategy sit simple but fundamental outcomes: </a:t>
            </a:r>
          </a:p>
          <a:p>
            <a:pPr algn="ctr"/>
            <a:r>
              <a:rPr lang="en-GB" b="1" dirty="0"/>
              <a:t>physical health, mental health, individual development, social and community development and economic development</a:t>
            </a:r>
            <a:r>
              <a:rPr lang="en-GB" dirty="0"/>
              <a:t>.</a:t>
            </a:r>
            <a:br>
              <a:rPr lang="en-GB" dirty="0"/>
            </a:br>
            <a:endParaRPr lang="en-GB" dirty="0"/>
          </a:p>
          <a:p>
            <a:pPr algn="ctr"/>
            <a:r>
              <a:rPr lang="en-GB" b="1" dirty="0"/>
              <a:t>It is these outcomes that will define who we fund, what we fund and where our priorities lie in future (Tracey Crouch, 2015)</a:t>
            </a:r>
          </a:p>
          <a:p>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0650" y="404664"/>
            <a:ext cx="6362700" cy="4076700"/>
          </a:xfrm>
          <a:prstGeom prst="rect">
            <a:avLst/>
          </a:prstGeom>
        </p:spPr>
      </p:pic>
    </p:spTree>
    <p:extLst>
      <p:ext uri="{BB962C8B-B14F-4D97-AF65-F5344CB8AC3E}">
        <p14:creationId xmlns:p14="http://schemas.microsoft.com/office/powerpoint/2010/main" val="14677067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932040" y="260648"/>
            <a:ext cx="3888432" cy="7294305"/>
          </a:xfrm>
          <a:prstGeom prst="rect">
            <a:avLst/>
          </a:prstGeom>
          <a:noFill/>
        </p:spPr>
        <p:txBody>
          <a:bodyPr wrap="square" rtlCol="0">
            <a:spAutoFit/>
          </a:bodyPr>
          <a:lstStyle/>
          <a:p>
            <a:r>
              <a:rPr lang="en-GB" dirty="0"/>
              <a:t> </a:t>
            </a:r>
            <a:r>
              <a:rPr lang="en-GB" u="sng" dirty="0"/>
              <a:t>Strategy Released 19</a:t>
            </a:r>
            <a:r>
              <a:rPr lang="en-GB" u="sng" baseline="30000" dirty="0"/>
              <a:t>th</a:t>
            </a:r>
            <a:r>
              <a:rPr lang="en-GB" u="sng" dirty="0"/>
              <a:t>  May 2016</a:t>
            </a:r>
          </a:p>
          <a:p>
            <a:endParaRPr lang="en-GB" dirty="0"/>
          </a:p>
          <a:p>
            <a:r>
              <a:rPr lang="en-GB" b="1" dirty="0"/>
              <a:t>Key Themes:</a:t>
            </a:r>
          </a:p>
          <a:p>
            <a:endParaRPr lang="en-GB" dirty="0"/>
          </a:p>
          <a:p>
            <a:r>
              <a:rPr lang="en-GB" dirty="0"/>
              <a:t>Investment principles</a:t>
            </a:r>
          </a:p>
          <a:p>
            <a:endParaRPr lang="en-GB" dirty="0"/>
          </a:p>
          <a:p>
            <a:r>
              <a:rPr lang="en-GB" dirty="0"/>
              <a:t>Partnership working </a:t>
            </a:r>
          </a:p>
          <a:p>
            <a:endParaRPr lang="en-GB" dirty="0"/>
          </a:p>
          <a:p>
            <a:r>
              <a:rPr lang="en-GB" dirty="0"/>
              <a:t>Projected investment</a:t>
            </a:r>
          </a:p>
          <a:p>
            <a:endParaRPr lang="en-GB" dirty="0"/>
          </a:p>
          <a:p>
            <a:r>
              <a:rPr lang="en-GB" b="1" dirty="0"/>
              <a:t>7 main focuses:</a:t>
            </a:r>
          </a:p>
          <a:p>
            <a:endParaRPr lang="en-GB" dirty="0"/>
          </a:p>
          <a:p>
            <a:r>
              <a:rPr lang="en-GB" dirty="0"/>
              <a:t>1- Tackling inactivity</a:t>
            </a:r>
          </a:p>
          <a:p>
            <a:r>
              <a:rPr lang="en-GB" dirty="0"/>
              <a:t>2- Children and young people</a:t>
            </a:r>
          </a:p>
          <a:p>
            <a:r>
              <a:rPr lang="en-GB" dirty="0"/>
              <a:t>3- Volunteering</a:t>
            </a:r>
          </a:p>
          <a:p>
            <a:r>
              <a:rPr lang="en-GB" dirty="0"/>
              <a:t>4- Taking sport and activity into the mass market</a:t>
            </a:r>
          </a:p>
          <a:p>
            <a:r>
              <a:rPr lang="en-GB" dirty="0"/>
              <a:t>5- Supporting sports core market</a:t>
            </a:r>
          </a:p>
          <a:p>
            <a:r>
              <a:rPr lang="en-GB" dirty="0"/>
              <a:t>6- Local delivery</a:t>
            </a:r>
          </a:p>
          <a:p>
            <a:r>
              <a:rPr lang="en-GB" dirty="0"/>
              <a:t>7-Facilities </a:t>
            </a:r>
          </a:p>
          <a:p>
            <a:endParaRPr lang="en-GB" dirty="0"/>
          </a:p>
          <a:p>
            <a:r>
              <a:rPr lang="en-GB" dirty="0"/>
              <a:t>A new workforce strategy, major sporting events, CSP’s appraisal </a:t>
            </a:r>
          </a:p>
          <a:p>
            <a:endParaRPr lang="en-GB" dirty="0"/>
          </a:p>
          <a:p>
            <a:endParaRPr lang="en-GB" dirty="0"/>
          </a:p>
          <a:p>
            <a:r>
              <a:rPr lang="en-GB" dirty="0"/>
              <a:t> </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721234" cy="6858000"/>
          </a:xfrm>
          <a:prstGeom prst="rect">
            <a:avLst/>
          </a:prstGeom>
        </p:spPr>
      </p:pic>
    </p:spTree>
    <p:extLst>
      <p:ext uri="{BB962C8B-B14F-4D97-AF65-F5344CB8AC3E}">
        <p14:creationId xmlns:p14="http://schemas.microsoft.com/office/powerpoint/2010/main" val="16232516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260648"/>
            <a:ext cx="7922071" cy="6289886"/>
          </a:xfrm>
          <a:prstGeom prst="rect">
            <a:avLst/>
          </a:prstGeom>
        </p:spPr>
      </p:pic>
      <p:sp>
        <p:nvSpPr>
          <p:cNvPr id="5" name="TextBox 4"/>
          <p:cNvSpPr txBox="1"/>
          <p:nvPr/>
        </p:nvSpPr>
        <p:spPr>
          <a:xfrm>
            <a:off x="1827736" y="6165304"/>
            <a:ext cx="5345702" cy="523220"/>
          </a:xfrm>
          <a:prstGeom prst="rect">
            <a:avLst/>
          </a:prstGeom>
          <a:noFill/>
        </p:spPr>
        <p:txBody>
          <a:bodyPr wrap="square" rtlCol="0">
            <a:spAutoFit/>
          </a:bodyPr>
          <a:lstStyle/>
          <a:p>
            <a:pPr algn="ctr"/>
            <a:r>
              <a:rPr lang="en-US" sz="2800" dirty="0"/>
              <a:t>How investment will be decided</a:t>
            </a:r>
          </a:p>
        </p:txBody>
      </p:sp>
    </p:spTree>
    <p:extLst>
      <p:ext uri="{BB962C8B-B14F-4D97-AF65-F5344CB8AC3E}">
        <p14:creationId xmlns:p14="http://schemas.microsoft.com/office/powerpoint/2010/main" val="14621447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115" y="878235"/>
            <a:ext cx="4948039" cy="4811854"/>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44006" y="1362522"/>
            <a:ext cx="4795397" cy="4190153"/>
          </a:xfrm>
          <a:prstGeom prst="rect">
            <a:avLst/>
          </a:prstGeom>
        </p:spPr>
      </p:pic>
      <p:sp>
        <p:nvSpPr>
          <p:cNvPr id="6" name="Rectangle 5"/>
          <p:cNvSpPr/>
          <p:nvPr/>
        </p:nvSpPr>
        <p:spPr>
          <a:xfrm>
            <a:off x="1403648" y="4043"/>
            <a:ext cx="2502609"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2012-16</a:t>
            </a:r>
          </a:p>
        </p:txBody>
      </p:sp>
      <p:sp>
        <p:nvSpPr>
          <p:cNvPr id="7" name="Rectangle 6"/>
          <p:cNvSpPr/>
          <p:nvPr/>
        </p:nvSpPr>
        <p:spPr>
          <a:xfrm>
            <a:off x="5790401" y="-25102"/>
            <a:ext cx="2502609"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2017-21</a:t>
            </a:r>
          </a:p>
        </p:txBody>
      </p:sp>
      <p:sp>
        <p:nvSpPr>
          <p:cNvPr id="8" name="TextBox 7"/>
          <p:cNvSpPr txBox="1"/>
          <p:nvPr/>
        </p:nvSpPr>
        <p:spPr>
          <a:xfrm>
            <a:off x="251520" y="5690089"/>
            <a:ext cx="8568952" cy="1477328"/>
          </a:xfrm>
          <a:prstGeom prst="rect">
            <a:avLst/>
          </a:prstGeom>
          <a:noFill/>
        </p:spPr>
        <p:txBody>
          <a:bodyPr wrap="square" rtlCol="0">
            <a:spAutoFit/>
          </a:bodyPr>
          <a:lstStyle/>
          <a:p>
            <a:r>
              <a:rPr lang="en-US" b="1" dirty="0"/>
              <a:t>Core market</a:t>
            </a:r>
          </a:p>
          <a:p>
            <a:pPr algn="ctr"/>
            <a:r>
              <a:rPr lang="en-US" dirty="0"/>
              <a:t>People who are regularly active already have the habit we are trying to promote and share. But they can’t be taken for granted. We want to help everyone in this core market to stay there and feel the benefits of their active life</a:t>
            </a:r>
          </a:p>
          <a:p>
            <a:endParaRPr lang="en-US" dirty="0"/>
          </a:p>
        </p:txBody>
      </p:sp>
    </p:spTree>
    <p:extLst>
      <p:ext uri="{BB962C8B-B14F-4D97-AF65-F5344CB8AC3E}">
        <p14:creationId xmlns:p14="http://schemas.microsoft.com/office/powerpoint/2010/main" val="1531526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46EA5-52D9-754F-A692-F98EB25F45C0}"/>
              </a:ext>
            </a:extLst>
          </p:cNvPr>
          <p:cNvSpPr>
            <a:spLocks noGrp="1"/>
          </p:cNvSpPr>
          <p:nvPr>
            <p:ph type="title"/>
          </p:nvPr>
        </p:nvSpPr>
        <p:spPr>
          <a:xfrm>
            <a:off x="639593" y="5532437"/>
            <a:ext cx="7886700" cy="1325563"/>
          </a:xfrm>
        </p:spPr>
        <p:txBody>
          <a:bodyPr>
            <a:normAutofit fontScale="90000"/>
          </a:bodyPr>
          <a:lstStyle/>
          <a:p>
            <a:r>
              <a:rPr lang="en-US" dirty="0">
                <a:hlinkClick r:id="rId2"/>
              </a:rPr>
              <a:t>https://www.youtube.com/watch?v=AK0sWgzoB8M&amp;t=103s</a:t>
            </a:r>
            <a:br>
              <a:rPr lang="en-US" dirty="0"/>
            </a:br>
            <a:endParaRPr lang="en-US" dirty="0"/>
          </a:p>
        </p:txBody>
      </p:sp>
      <p:pic>
        <p:nvPicPr>
          <p:cNvPr id="5" name="Content Placeholder 4" descr="A picture containing text, newspaper, black&#10;&#10;Description automatically generated">
            <a:extLst>
              <a:ext uri="{FF2B5EF4-FFF2-40B4-BE49-F238E27FC236}">
                <a16:creationId xmlns:a16="http://schemas.microsoft.com/office/drawing/2014/main" id="{02336AB5-8E9D-0140-9CA5-D9CC7331727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5206" y="1196752"/>
            <a:ext cx="8813587" cy="2808312"/>
          </a:xfrm>
        </p:spPr>
      </p:pic>
    </p:spTree>
    <p:extLst>
      <p:ext uri="{BB962C8B-B14F-4D97-AF65-F5344CB8AC3E}">
        <p14:creationId xmlns:p14="http://schemas.microsoft.com/office/powerpoint/2010/main" val="37292362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text&#10;&#10;Description automatically generated">
            <a:extLst>
              <a:ext uri="{FF2B5EF4-FFF2-40B4-BE49-F238E27FC236}">
                <a16:creationId xmlns:a16="http://schemas.microsoft.com/office/drawing/2014/main" id="{D89395E1-E4BD-6E47-B148-91523E924E5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9512" y="643466"/>
            <a:ext cx="5613165" cy="5571067"/>
          </a:xfrm>
          <a:prstGeom prst="rect">
            <a:avLst/>
          </a:prstGeom>
        </p:spPr>
      </p:pic>
      <p:sp>
        <p:nvSpPr>
          <p:cNvPr id="6" name="TextBox 5">
            <a:extLst>
              <a:ext uri="{FF2B5EF4-FFF2-40B4-BE49-F238E27FC236}">
                <a16:creationId xmlns:a16="http://schemas.microsoft.com/office/drawing/2014/main" id="{952678CA-5B90-774E-B2F3-BB5C03E4AF05}"/>
              </a:ext>
            </a:extLst>
          </p:cNvPr>
          <p:cNvSpPr txBox="1"/>
          <p:nvPr/>
        </p:nvSpPr>
        <p:spPr>
          <a:xfrm>
            <a:off x="5940152" y="3228944"/>
            <a:ext cx="3312368" cy="400110"/>
          </a:xfrm>
          <a:prstGeom prst="rect">
            <a:avLst/>
          </a:prstGeom>
          <a:noFill/>
        </p:spPr>
        <p:txBody>
          <a:bodyPr wrap="square" rtlCol="0">
            <a:spAutoFit/>
          </a:bodyPr>
          <a:lstStyle/>
          <a:p>
            <a:r>
              <a:rPr lang="en-US" sz="2000" dirty="0">
                <a:latin typeface="Biome" panose="020B0604020202020204" pitchFamily="34" charset="0"/>
                <a:cs typeface="Biome" panose="020B0604020202020204" pitchFamily="34" charset="0"/>
              </a:rPr>
              <a:t>Review of key themes:</a:t>
            </a:r>
          </a:p>
        </p:txBody>
      </p:sp>
    </p:spTree>
    <p:extLst>
      <p:ext uri="{BB962C8B-B14F-4D97-AF65-F5344CB8AC3E}">
        <p14:creationId xmlns:p14="http://schemas.microsoft.com/office/powerpoint/2010/main" val="3242771142"/>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TotalTime>
  <Words>929</Words>
  <Application>Microsoft Macintosh PowerPoint</Application>
  <PresentationFormat>On-screen Show (4:3)</PresentationFormat>
  <Paragraphs>123</Paragraphs>
  <Slides>24</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Biome</vt:lpstr>
      <vt:lpstr>Calibri</vt:lpstr>
      <vt:lpstr>Calibri Light</vt:lpstr>
      <vt:lpstr>Marker Felt Thin</vt:lpstr>
      <vt:lpstr>PremierSans-Bold</vt:lpstr>
      <vt:lpstr>PremierSans-Regular</vt:lpstr>
      <vt:lpstr>Wingdings</vt:lpstr>
      <vt:lpstr>Office Theme</vt:lpstr>
      <vt:lpstr>PowerPoint Presentation</vt:lpstr>
      <vt:lpstr>PowerPoint Presentation</vt:lpstr>
      <vt:lpstr>PowerPoint Presentation</vt:lpstr>
      <vt:lpstr>Breakout Room Task</vt:lpstr>
      <vt:lpstr>PowerPoint Presentation</vt:lpstr>
      <vt:lpstr>PowerPoint Presentation</vt:lpstr>
      <vt:lpstr>PowerPoint Presentation</vt:lpstr>
      <vt:lpstr>PowerPoint Presentation</vt:lpstr>
      <vt:lpstr>PowerPoint Presentation</vt:lpstr>
      <vt:lpstr>PowerPoint Presentation</vt:lpstr>
      <vt:lpstr>Presentation</vt:lpstr>
      <vt:lpstr>Key Recommendations</vt:lpstr>
      <vt:lpstr>Presenting</vt:lpstr>
      <vt:lpstr>Sporting Strategy In England  From 2000-2021  A sporting future for all / GAME PLAN / Sport England STRATEGY / OLYMPIC GAMES STRATEGY CREATING A SPORTING HABIT FOR LIFE /  TOWARDS AN ACTIVE NATION  Common themes / statements-  increasing participation decreasing the drop out sporting excellence high quality experiences  increasing 14-25 participation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https://www.youtube.com/watch?v=AK0sWgzoB8M&amp;t=103s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Napieralla</dc:creator>
  <cp:lastModifiedBy>Mark Napieralla</cp:lastModifiedBy>
  <cp:revision>8</cp:revision>
  <dcterms:created xsi:type="dcterms:W3CDTF">2020-01-30T20:41:14Z</dcterms:created>
  <dcterms:modified xsi:type="dcterms:W3CDTF">2021-03-18T22:15:59Z</dcterms:modified>
</cp:coreProperties>
</file>