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19"/>
  </p:notesMasterIdLst>
  <p:sldIdLst>
    <p:sldId id="256" r:id="rId2"/>
    <p:sldId id="257" r:id="rId3"/>
    <p:sldId id="258" r:id="rId4"/>
    <p:sldId id="263" r:id="rId5"/>
    <p:sldId id="259" r:id="rId6"/>
    <p:sldId id="266" r:id="rId7"/>
    <p:sldId id="260" r:id="rId8"/>
    <p:sldId id="261" r:id="rId9"/>
    <p:sldId id="262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37"/>
  </p:normalViewPr>
  <p:slideViewPr>
    <p:cSldViewPr snapToGrid="0">
      <p:cViewPr varScale="1">
        <p:scale>
          <a:sx n="64" d="100"/>
          <a:sy n="64" d="100"/>
        </p:scale>
        <p:origin x="264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7371E-8147-0F43-B6D7-899C9D4C5507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C2E6BB-1CA7-5D40-AB5D-BBAAFB0D8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83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2E6BB-1CA7-5D40-AB5D-BBAAFB0D8F1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094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C2E6BB-1CA7-5D40-AB5D-BBAAFB0D8F1C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523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6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243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411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67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740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810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867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93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155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096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/>
          <a:lstStyle/>
          <a:p>
            <a:fld id="{11008460-8B2F-4AAA-A4E2-10730069204C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57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7823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geosciences/2019/12/reflection-an-essential-aspect-of-self-car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IhEMk7CZ-A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omworksitout.com/2015/06/30/dont-be-afraid-to-accept-a-compliment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53644908@N06/34785876372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embed.ted.com/talks/tasha_eurich_increase_your_self_awareness_with_one_simple_fix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ltc.alt.ac.uk/blog/2020/01/what-makes-a-learning-technologist-part-3-of-4-roles-and-duties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vtZBUSplr4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clouds-orange-sky-723441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E9D764-14ED-39B3-5E12-FB13478DBE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7"/>
          <a:stretch/>
        </p:blipFill>
        <p:spPr>
          <a:xfrm>
            <a:off x="0" y="-983"/>
            <a:ext cx="12191979" cy="6857989"/>
          </a:xfrm>
          <a:prstGeom prst="rect">
            <a:avLst/>
          </a:prstGeom>
        </p:spPr>
      </p:pic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E96C5F-8B8C-EC52-3428-9ECF8A7458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1492" y="1841336"/>
            <a:ext cx="3513015" cy="2142699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AWARENESS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828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phone&#10;&#10;Description automatically generated">
            <a:extLst>
              <a:ext uri="{FF2B5EF4-FFF2-40B4-BE49-F238E27FC236}">
                <a16:creationId xmlns:a16="http://schemas.microsoft.com/office/drawing/2014/main" id="{33EFD472-7790-7E35-3949-8B7A15A63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5794"/>
          <a:stretch/>
        </p:blipFill>
        <p:spPr>
          <a:xfrm>
            <a:off x="0" y="0"/>
            <a:ext cx="4558726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1A7DFD-6B07-A8DF-448C-1CB6BF7F0EE6}"/>
              </a:ext>
            </a:extLst>
          </p:cNvPr>
          <p:cNvSpPr txBox="1"/>
          <p:nvPr/>
        </p:nvSpPr>
        <p:spPr>
          <a:xfrm>
            <a:off x="5326742" y="2721114"/>
            <a:ext cx="63282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What is Self- Awareness? </a:t>
            </a:r>
          </a:p>
        </p:txBody>
      </p:sp>
    </p:spTree>
    <p:extLst>
      <p:ext uri="{BB962C8B-B14F-4D97-AF65-F5344CB8AC3E}">
        <p14:creationId xmlns:p14="http://schemas.microsoft.com/office/powerpoint/2010/main" val="1198411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D18B1-DE84-3B17-57DE-C66D3D08B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546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Self- Awareness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960CC-5B05-71D6-B4E8-A47DB5B81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534" y="2844800"/>
            <a:ext cx="4470831" cy="3053170"/>
          </a:xfrm>
        </p:spPr>
        <p:txBody>
          <a:bodyPr anchor="t">
            <a:normAutofit/>
          </a:bodyPr>
          <a:lstStyle/>
          <a:p>
            <a:r>
              <a:rPr lang="en-GB" b="0" i="0" u="none" strike="noStrike" dirty="0">
                <a:effectLst/>
              </a:rPr>
              <a:t>Self-awareness is the ability to see yourself clearly and objectively through reflection and introspection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person in a glass ball&#10;&#10;Description automatically generated">
            <a:extLst>
              <a:ext uri="{FF2B5EF4-FFF2-40B4-BE49-F238E27FC236}">
                <a16:creationId xmlns:a16="http://schemas.microsoft.com/office/drawing/2014/main" id="{126D9EA1-CF66-67D8-993F-6EF2BB58F3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05391" y="1063951"/>
            <a:ext cx="6786583" cy="45300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DB71126-AC50-940A-23BF-DD346FF23840}"/>
              </a:ext>
            </a:extLst>
          </p:cNvPr>
          <p:cNvSpPr txBox="1"/>
          <p:nvPr/>
        </p:nvSpPr>
        <p:spPr>
          <a:xfrm>
            <a:off x="9953888" y="6657945"/>
            <a:ext cx="22381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blogs.ed.ac.uk/geosciences/2019/12/reflection-an-essential-aspect-of-self-c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961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Self Awareness">
            <a:hlinkClick r:id="" action="ppaction://media"/>
            <a:extLst>
              <a:ext uri="{FF2B5EF4-FFF2-40B4-BE49-F238E27FC236}">
                <a16:creationId xmlns:a16="http://schemas.microsoft.com/office/drawing/2014/main" id="{FF5560AE-106C-E2B6-5202-6552FE32BE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00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D8FA07-7BC5-1434-9B1B-771CD0C10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Compliment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1AE4B-D8BB-69E0-B84B-56C8E6A85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4470831" cy="3053170"/>
          </a:xfrm>
        </p:spPr>
        <p:txBody>
          <a:bodyPr anchor="t">
            <a:normAutofit/>
          </a:bodyPr>
          <a:lstStyle/>
          <a:p>
            <a:r>
              <a:rPr lang="en-US" dirty="0"/>
              <a:t>Pass the ball of wool to any person and give them a compliment. </a:t>
            </a:r>
          </a:p>
          <a:p>
            <a:pPr lvl="1"/>
            <a:r>
              <a:rPr lang="en-US" dirty="0"/>
              <a:t>	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heart drawn in sand&#10;&#10;Description automatically generated">
            <a:extLst>
              <a:ext uri="{FF2B5EF4-FFF2-40B4-BE49-F238E27FC236}">
                <a16:creationId xmlns:a16="http://schemas.microsoft.com/office/drawing/2014/main" id="{43D3A8D7-78DB-3110-C32F-091BECC8E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8669" y="1004724"/>
            <a:ext cx="4848551" cy="48485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7E5AE7-872B-3F5B-7D06-1CFAECFE911D}"/>
              </a:ext>
            </a:extLst>
          </p:cNvPr>
          <p:cNvSpPr txBox="1"/>
          <p:nvPr/>
        </p:nvSpPr>
        <p:spPr>
          <a:xfrm>
            <a:off x="9080949" y="5653220"/>
            <a:ext cx="253627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momworksitout.com/2015/06/30/dont-be-afraid-to-accept-a-compli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230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98AEE-E7D2-B82D-6476-C1A2E998B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491" y="426711"/>
            <a:ext cx="9076329" cy="1064277"/>
          </a:xfrm>
        </p:spPr>
        <p:txBody>
          <a:bodyPr/>
          <a:lstStyle/>
          <a:p>
            <a:r>
              <a:rPr lang="en-US" dirty="0"/>
              <a:t>Johari’s Window </a:t>
            </a:r>
          </a:p>
        </p:txBody>
      </p:sp>
      <p:pic>
        <p:nvPicPr>
          <p:cNvPr id="5" name="Content Placeholder 4" descr="A colorful squares with black text&#10;&#10;Description automatically generated">
            <a:extLst>
              <a:ext uri="{FF2B5EF4-FFF2-40B4-BE49-F238E27FC236}">
                <a16:creationId xmlns:a16="http://schemas.microsoft.com/office/drawing/2014/main" id="{98B4C305-0590-D14C-7BA0-AE24ECEC3A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47288" y="1366153"/>
            <a:ext cx="6897423" cy="517306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FEF9B9-D1EF-ADF0-D1AF-AEC0183865A8}"/>
              </a:ext>
            </a:extLst>
          </p:cNvPr>
          <p:cNvSpPr txBox="1"/>
          <p:nvPr/>
        </p:nvSpPr>
        <p:spPr>
          <a:xfrm>
            <a:off x="2647288" y="6539220"/>
            <a:ext cx="48683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3" tooltip="https://www.flickr.com/photos/153644908@N06/34785876372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4" tooltip="https://creativecommons.org/licenses/by-nc-sa/3.0/"/>
              </a:rPr>
              <a:t>CC BY-SA-NC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4184065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B11DD34E-A5E1-75EC-A51B-FEEA86C92B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5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F03CD-2C27-A165-60CE-B162E5DFE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9389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Why is Self-Awareness Important?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7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343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Tasha Eurich: Increase your self-awareness with one simple fix">
            <a:hlinkClick r:id="" action="ppaction://media"/>
            <a:extLst>
              <a:ext uri="{FF2B5EF4-FFF2-40B4-BE49-F238E27FC236}">
                <a16:creationId xmlns:a16="http://schemas.microsoft.com/office/drawing/2014/main" id="{4D9ECE04-DEA4-1407-A9A8-25EE5DEE475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94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607AFA69-4874-69C2-E85C-D47F9F387C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7998D-EB91-2D1C-B952-18F164ED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41" y="1308233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Thoughts?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11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FED6D074-A5E9-4040-9A92-7CD5F68A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erson juggling balls in a field&#10;&#10;Description automatically generated">
            <a:extLst>
              <a:ext uri="{FF2B5EF4-FFF2-40B4-BE49-F238E27FC236}">
                <a16:creationId xmlns:a16="http://schemas.microsoft.com/office/drawing/2014/main" id="{CAE2B178-C0FC-4B8B-08C8-B41E1D986F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0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6BEFC10-3C1C-AB47-771F-E5458CA94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4643"/>
            <a:ext cx="7983941" cy="12895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Sometimes being self-aware can be tricky…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FFBFDC-0FBB-CA91-C768-B7F3ED9C183E}"/>
              </a:ext>
            </a:extLst>
          </p:cNvPr>
          <p:cNvSpPr txBox="1"/>
          <p:nvPr/>
        </p:nvSpPr>
        <p:spPr>
          <a:xfrm>
            <a:off x="9953887" y="6657944"/>
            <a:ext cx="22381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altc.alt.ac.uk/blog/2020/01/what-makes-a-learning-technologist-part-3-of-4-roles-and-duti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06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856439-F4E3-D54F-9416-42ABDCE1D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8DE6DD-3743-8380-ED4C-01C9845072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485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78C3E-CE99-25D2-DE67-78D23D58C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029" y="3428069"/>
            <a:ext cx="7983941" cy="25710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Mental Load Activity </a:t>
            </a:r>
          </a:p>
        </p:txBody>
      </p:sp>
    </p:spTree>
    <p:extLst>
      <p:ext uri="{BB962C8B-B14F-4D97-AF65-F5344CB8AC3E}">
        <p14:creationId xmlns:p14="http://schemas.microsoft.com/office/powerpoint/2010/main" val="134532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8CA045D-4E42-0C65-342E-5A90520B9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74" y="959587"/>
            <a:ext cx="10875818" cy="4831613"/>
          </a:xfrm>
        </p:spPr>
        <p:txBody>
          <a:bodyPr>
            <a:normAutofit/>
          </a:bodyPr>
          <a:lstStyle/>
          <a:p>
            <a:r>
              <a:rPr lang="en-GB" b="1" i="0" u="none" strike="noStrike" dirty="0">
                <a:solidFill>
                  <a:srgbClr val="865473"/>
                </a:solidFill>
                <a:effectLst/>
                <a:latin typeface="Lustria"/>
              </a:rPr>
              <a:t>With self-compassion, we give ourselves the same kindness and care we’d give to a good friend.</a:t>
            </a:r>
            <a:br>
              <a:rPr lang="en-GB" b="1" i="0" u="none" strike="noStrike" dirty="0">
                <a:solidFill>
                  <a:srgbClr val="865473"/>
                </a:solidFill>
                <a:effectLst/>
                <a:latin typeface="Lustria"/>
              </a:rPr>
            </a:br>
            <a:br>
              <a:rPr lang="en-GB" b="1" i="0" u="none" strike="noStrike" dirty="0">
                <a:solidFill>
                  <a:srgbClr val="865473"/>
                </a:solidFill>
                <a:effectLst/>
                <a:latin typeface="Lustria"/>
              </a:rPr>
            </a:br>
            <a:r>
              <a:rPr lang="en-GB" b="1" i="0" u="none" strike="noStrike" dirty="0">
                <a:solidFill>
                  <a:srgbClr val="865473"/>
                </a:solidFill>
                <a:effectLst/>
                <a:latin typeface="Lustria"/>
              </a:rPr>
              <a:t>						-Dr. Kirstin Neff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394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The Space Between Self-Esteem and Self Compassion: Kristin Neff at TEDxCentennialParkWomen">
            <a:hlinkClick r:id="" action="ppaction://media"/>
            <a:extLst>
              <a:ext uri="{FF2B5EF4-FFF2-40B4-BE49-F238E27FC236}">
                <a16:creationId xmlns:a16="http://schemas.microsoft.com/office/drawing/2014/main" id="{C7F8892A-45B9-97EF-3BCF-1896B4429F4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85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000">
              <a:srgbClr val="7030A0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y Women Need Fierce Self-Compassion">
            <a:extLst>
              <a:ext uri="{FF2B5EF4-FFF2-40B4-BE49-F238E27FC236}">
                <a16:creationId xmlns:a16="http://schemas.microsoft.com/office/drawing/2014/main" id="{CD480E54-024D-B2A6-6B34-383893B1E8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810" y="0"/>
            <a:ext cx="8319833" cy="688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67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657F0-4C7E-2F66-96B0-1457AE9B9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Small Steps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CC315-FED8-7AB9-BC9E-D44A7865B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Micro habit is a behaviour formation strategy that allows you to engage in behaviour change in small doses. </a:t>
            </a:r>
          </a:p>
          <a:p>
            <a:pPr>
              <a:lnSpc>
                <a:spcPct val="150000"/>
              </a:lnSpc>
            </a:pPr>
            <a:r>
              <a:rPr lang="en-US" dirty="0"/>
              <a:t>SMART objectives (Specific, Measurable, Achievable, Realistic and Time Bound) </a:t>
            </a:r>
          </a:p>
          <a:p>
            <a:pPr>
              <a:lnSpc>
                <a:spcPct val="150000"/>
              </a:lnSpc>
            </a:pPr>
            <a:r>
              <a:rPr lang="en-US" dirty="0"/>
              <a:t>Four Finger Affirmation 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3833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2195A83-AA4F-FE4B-AFEA-5A5576C39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udy sky with orange and blue colors&#10;&#10;Description automatically generated">
            <a:extLst>
              <a:ext uri="{FF2B5EF4-FFF2-40B4-BE49-F238E27FC236}">
                <a16:creationId xmlns:a16="http://schemas.microsoft.com/office/drawing/2014/main" id="{ECBE9739-6F42-760A-C9E8-C902DFCA1A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509" b="4904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C1FE8-E431-C5EC-F058-C39D08DB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389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chemeClr val="tx2"/>
                </a:solidFill>
                <a:latin typeface="+mj-lt"/>
                <a:cs typeface="+mj-cs"/>
              </a:rPr>
              <a:t>Thoughts or Questions? 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8826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81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A8F86-133C-5DC6-F002-A53A6AE37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159B6-7AA4-85CB-49F9-F0B5EF4D8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4" y="2023865"/>
            <a:ext cx="9076329" cy="436194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for Mindful Self-Compassion. (2023, January 21).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Cultivating kindness and strength in the face of difficulty: Yin and Yang of self-compassion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centerformsc.org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/yin-yang-self-compassion-excerpt-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neff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 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Courtney E. Ackerman, MA. (2023, April 26).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What is self-awareness? (+5 ways to be more self-aware)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PositivePsychology.com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positivepsychology.com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/self-awareness-matters-how-you-can-be-more-self-aware/#research </a:t>
            </a:r>
          </a:p>
          <a:p>
            <a:pPr algn="l"/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Eurich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T. (n.d.).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Increase your self-awareness with one simple fix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Tasha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Eurich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Increase your self-awareness with one simple fix | TED Talk.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www.ted.com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/talks/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tasha_eurich_increase_your_self_awareness_with_one_simple_fix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transcript?language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Neff, K. (n.d.).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Compassion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Self. https://self-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compassion.org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 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Neff, K., &amp; Knox, M. (n.d.).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Springer MRW: [au:0, IDX:0] - self-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compassion.org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Self compassion . https://self-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compassion.org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wp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-content/uploads/2017/09/Neff.Knox2017.pdf 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YouTube. (2013, February 7).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The space between self-esteem and self compassion: Kristin Neff at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tedxcentennialparkwomen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YouTube.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www.youtube.com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watch?v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=IvtZBUSplr4 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YouTube. (2016, April 22).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Self awareness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YouTube.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www.youtube.com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watch?v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=HIhEMk7CZ-A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685845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AnalogousFromRegularSeedLeftStep">
      <a:dk1>
        <a:srgbClr val="000000"/>
      </a:dk1>
      <a:lt1>
        <a:srgbClr val="FFFFFF"/>
      </a:lt1>
      <a:dk2>
        <a:srgbClr val="1B3025"/>
      </a:dk2>
      <a:lt2>
        <a:srgbClr val="F3F0F1"/>
      </a:lt2>
      <a:accent1>
        <a:srgbClr val="20B786"/>
      </a:accent1>
      <a:accent2>
        <a:srgbClr val="14BB3F"/>
      </a:accent2>
      <a:accent3>
        <a:srgbClr val="39BA21"/>
      </a:accent3>
      <a:accent4>
        <a:srgbClr val="6FB213"/>
      </a:accent4>
      <a:accent5>
        <a:srgbClr val="A4A51D"/>
      </a:accent5>
      <a:accent6>
        <a:srgbClr val="D58817"/>
      </a:accent6>
      <a:hlink>
        <a:srgbClr val="C34C73"/>
      </a:hlink>
      <a:folHlink>
        <a:srgbClr val="7F7F7F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447</Words>
  <Application>Microsoft Office PowerPoint</Application>
  <PresentationFormat>Widescreen</PresentationFormat>
  <Paragraphs>32</Paragraphs>
  <Slides>17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Lustria</vt:lpstr>
      <vt:lpstr>Arial</vt:lpstr>
      <vt:lpstr>Calibri</vt:lpstr>
      <vt:lpstr>Goudy Old Style</vt:lpstr>
      <vt:lpstr>MarrakeshVTI</vt:lpstr>
      <vt:lpstr>SELF AWARENESS </vt:lpstr>
      <vt:lpstr>PowerPoint Presentation</vt:lpstr>
      <vt:lpstr>Self- Awareness </vt:lpstr>
      <vt:lpstr>PowerPoint Presentation</vt:lpstr>
      <vt:lpstr>Compliment Activity </vt:lpstr>
      <vt:lpstr>Johari’s Window </vt:lpstr>
      <vt:lpstr>Why is Self-Awareness Important? </vt:lpstr>
      <vt:lpstr>PowerPoint Presentation</vt:lpstr>
      <vt:lpstr>Thoughts? </vt:lpstr>
      <vt:lpstr>Sometimes being self-aware can be tricky…</vt:lpstr>
      <vt:lpstr>Mental Load Activity </vt:lpstr>
      <vt:lpstr>With self-compassion, we give ourselves the same kindness and care we’d give to a good friend.        -Dr. Kirstin Neff </vt:lpstr>
      <vt:lpstr>PowerPoint Presentation</vt:lpstr>
      <vt:lpstr>PowerPoint Presentation</vt:lpstr>
      <vt:lpstr>Small Steps </vt:lpstr>
      <vt:lpstr>Thoughts or Questions?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AWARENESS</dc:title>
  <dc:creator>Diana Misajon</dc:creator>
  <cp:lastModifiedBy>Ruth Groff</cp:lastModifiedBy>
  <cp:revision>2</cp:revision>
  <dcterms:created xsi:type="dcterms:W3CDTF">2023-12-05T13:44:38Z</dcterms:created>
  <dcterms:modified xsi:type="dcterms:W3CDTF">2023-12-06T08:05:42Z</dcterms:modified>
</cp:coreProperties>
</file>