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73"/>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BC5031-DEF2-43C5-9838-C3F9977E7DB1}" type="datetimeFigureOut">
              <a:rPr lang="en-IN" smtClean="0"/>
              <a:t>08-02-2023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EED16-AFE6-4BAF-AACF-963858A65D2E}" type="slidenum">
              <a:rPr lang="en-IN" smtClean="0"/>
              <a:t>‹#›</a:t>
            </a:fld>
            <a:endParaRPr lang="en-IN"/>
          </a:p>
        </p:txBody>
      </p:sp>
    </p:spTree>
    <p:extLst>
      <p:ext uri="{BB962C8B-B14F-4D97-AF65-F5344CB8AC3E}">
        <p14:creationId xmlns:p14="http://schemas.microsoft.com/office/powerpoint/2010/main" val="2626874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This presentation will focus on the importance of quality and guest services in the hospitality industry following a hotel brand. This presentation will consider the Ritz-Carlton hotel brand for further discussion. A brief overview of the hotel brand will outline through this section. Ritz-Carlton is an America-based multinational organisation that operates a luxurious hotel chain. This hotel brand maintains a strategic plan and quality services to their guests every time. This presentation will highlight the main consumers of Ritz-Carlton with the nature of the market. Additionally, this presentation will add the role of guest services provided by the hotel brand to customers. Further, this presentation will mention the ways that help the hotel to meet guests' expectations.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3</a:t>
            </a:fld>
            <a:endParaRPr lang="en-IN"/>
          </a:p>
        </p:txBody>
      </p:sp>
    </p:spTree>
    <p:extLst>
      <p:ext uri="{BB962C8B-B14F-4D97-AF65-F5344CB8AC3E}">
        <p14:creationId xmlns:p14="http://schemas.microsoft.com/office/powerpoint/2010/main" val="2325027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Overview of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Ritz-Carlton is a multinational hotel brand that provides genuine services and comfort to its guests. This brand has 180 different luxurious hotels and resorts in other countries. This hotel brand also provides personal advice or facilities to guests who are looking for a fine and comfortable place. The main purpose of this brand is to satisfy customers by providing quality services. Ritz-Carlton is popular for its premium price strategy to those people who are looking for paying extra for pursuing comfort. Ritz-Carlton is always ready to include new services like a spa or manicure for attracting new customers. The brand has also implemented new technology and launched a new app for a hassle-free booking or check-in process. Guests can also track their previous bookings or money back with the help of the new app. This hotel brand is looking for including sensory marketing to enhance the interest of people in product purchasing. More than 90% of people are depends on the colour or quality of the product before buying it. The first view of the products or packaging left an impression on the customers to buy that particular item.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4</a:t>
            </a:fld>
            <a:endParaRPr lang="en-IN"/>
          </a:p>
        </p:txBody>
      </p:sp>
    </p:spTree>
    <p:extLst>
      <p:ext uri="{BB962C8B-B14F-4D97-AF65-F5344CB8AC3E}">
        <p14:creationId xmlns:p14="http://schemas.microsoft.com/office/powerpoint/2010/main" val="277507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Main consumers of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growth of the hospitality industry is constant and it continues for customers’ demands or preferences in the marketplace. This hotel brand mainly targets middle- and upper-class people who are ready to pay for extra comfort or a unique experience. Primary customers of Ritz-Carlton are travellers from different regions, businessmen and event managers. This hotel brand follows people who are not price sensitive and are ready to experience more luxury (Busser, 2020). This brand also focused on the sound effect to target people to remember the products. Sound can directly affect the customer's feelings and behaviour.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5</a:t>
            </a:fld>
            <a:endParaRPr lang="en-IN"/>
          </a:p>
        </p:txBody>
      </p:sp>
    </p:spTree>
    <p:extLst>
      <p:ext uri="{BB962C8B-B14F-4D97-AF65-F5344CB8AC3E}">
        <p14:creationId xmlns:p14="http://schemas.microsoft.com/office/powerpoint/2010/main" val="3405852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Nature of guest services and facilities by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Ritz-Carlton is one of the leading hotel brands across the globe that offers premium services. They always prioritise their customers and offer the service that meets their requirements. This hotel brand provides large rooms, luxurious food or beverages, and personal bathroom with a pleasant environment. This brand is looking for extending its services like decorating with plants, conference hall, paid car tours, spa services and free travel guidance (Reis, 2020). Another sensory marketing includes the effect of smell and which is one of the powerful stimuli that stays for longer. The smell of that particular place left a great impact on them while they are visiting.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Scope of Ritz-Carlton's guest services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scope of guest services in the Ritz-Carlton is spacious. They continuously monitor the guest's experience and resolve their queries. All the employees charged in Ritz-Carlton are trained and they tried best to respond to customers. All the employees are efficient and they work to achieve the common goal of the business. The brand is looking to improve service quality and take real-time feedback from customers to serve them better in future (Pickering,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Role of guest services by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800" dirty="0">
                <a:solidFill>
                  <a:srgbClr val="222222"/>
                </a:solidFill>
                <a:effectLst/>
                <a:latin typeface="Arial" panose="020B0604020202020204" pitchFamily="34" charset="0"/>
                <a:ea typeface="Calibri" panose="020F0502020204030204" pitchFamily="34" charset="0"/>
              </a:rPr>
              <a:t>Ritz-Carlton has maintained the effectiveness in their services and they never disappoint the customers with their services. The hotel brand uses technology to available all the information in a single touch point (</a:t>
            </a:r>
            <a:r>
              <a:rPr lang="en-IN" sz="1800" dirty="0" err="1">
                <a:solidFill>
                  <a:srgbClr val="222222"/>
                </a:solidFill>
                <a:effectLst/>
                <a:latin typeface="Arial" panose="020B0604020202020204" pitchFamily="34" charset="0"/>
                <a:ea typeface="Calibri" panose="020F0502020204030204" pitchFamily="34" charset="0"/>
              </a:rPr>
              <a:t>Pizam</a:t>
            </a:r>
            <a:r>
              <a:rPr lang="en-IN" sz="1800" dirty="0">
                <a:solidFill>
                  <a:srgbClr val="222222"/>
                </a:solidFill>
                <a:effectLst/>
                <a:latin typeface="Arial" panose="020B0604020202020204" pitchFamily="34" charset="0"/>
                <a:ea typeface="Calibri" panose="020F0502020204030204" pitchFamily="34" charset="0"/>
              </a:rPr>
              <a:t>, 2020). This facility helps the brand to connect with more guests easily and continue communications to be aware of the new market trends. The management also includes natural scents for the foods that can attract people and make them connected with the brand. </a:t>
            </a:r>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6</a:t>
            </a:fld>
            <a:endParaRPr lang="en-IN"/>
          </a:p>
        </p:txBody>
      </p:sp>
    </p:spTree>
    <p:extLst>
      <p:ext uri="{BB962C8B-B14F-4D97-AF65-F5344CB8AC3E}">
        <p14:creationId xmlns:p14="http://schemas.microsoft.com/office/powerpoint/2010/main" val="355111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The function of guest services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Guest services refer to the activities that guide people in getting hotel information, check-ins, accommodation charges and many more. Guest services are important for a brand as it improves recognition in the market, provide information about services and fulfil customer requirements. Guest services define a hotel brand that assists people to use their services according to their needs. Employees are recruited for guiding the guests and improve their experience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Solnet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7</a:t>
            </a:fld>
            <a:endParaRPr lang="en-IN"/>
          </a:p>
        </p:txBody>
      </p:sp>
    </p:spTree>
    <p:extLst>
      <p:ext uri="{BB962C8B-B14F-4D97-AF65-F5344CB8AC3E}">
        <p14:creationId xmlns:p14="http://schemas.microsoft.com/office/powerpoint/2010/main" val="1277039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Importance of Hospitality</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Hospitality helps a business to grow in the market and improve customer experiences. Having good services or products allow a business to get succeed in the hospitality industry. The concept of hospitality helps people to get connected from different cultures and build relationships with others. For improving the services, the management also needs to accept the suggestions of customers and make new changes for better outcomes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Mercan</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2020).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The way hotels meet guest expectations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Hotels can meet the guest’s expectations by offering hygiene, cleanliness and communication properly. Customers will be satisfied when they get quality products or services within their budget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Stifanich</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 The management can increase the use of technology that accesses to the booking or renting facilities for more customer satisfaction. Offering better customer service will also help the hospitality sector to have a good customer base.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br>
              <a:rPr lang="en-IN" sz="1800" dirty="0">
                <a:solidFill>
                  <a:srgbClr val="222222"/>
                </a:solidFill>
                <a:effectLst/>
                <a:latin typeface="Arial" panose="020B0604020202020204" pitchFamily="34" charset="0"/>
                <a:ea typeface="Calibri" panose="020F0502020204030204" pitchFamily="34" charset="0"/>
              </a:rPr>
            </a:b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8</a:t>
            </a:fld>
            <a:endParaRPr lang="en-IN"/>
          </a:p>
        </p:txBody>
      </p:sp>
    </p:spTree>
    <p:extLst>
      <p:ext uri="{BB962C8B-B14F-4D97-AF65-F5344CB8AC3E}">
        <p14:creationId xmlns:p14="http://schemas.microsoft.com/office/powerpoint/2010/main" val="2158923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presentation has mentioned the effectiveness of the hospitality industry to offer quality services to customers. The main scope of the Ritz-Carlton has been outlined through this presentation. The importance of hospitality has been included in this presentation to grow in the competitive market. The target customer of Ritz-Carlton has been overviewed in this presentation which makes the brand more sustainable. The main functions of guest services have been included in this section that meets the needs of customers. Excellent hospitality services help the business to grow in the international market.  Further, this presentation has elaborated on proper ways for hotels to meet customer expectations.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9</a:t>
            </a:fld>
            <a:endParaRPr lang="en-IN"/>
          </a:p>
        </p:txBody>
      </p:sp>
    </p:spTree>
    <p:extLst>
      <p:ext uri="{BB962C8B-B14F-4D97-AF65-F5344CB8AC3E}">
        <p14:creationId xmlns:p14="http://schemas.microsoft.com/office/powerpoint/2010/main" val="223308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References </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Bavik</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(2019). A systematic review of the servant leadership literature in management and hospitality.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Busulwa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Pickering, M. and Mao, I., (2022). Digital transformation and hospitality management competencies: Toward an integrative framework.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102</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p.103132.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Car, T.,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Stifanich</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L.P.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Šimunić</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Internet of things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iot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in tourism and hospitality: Opportunities and challenges.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Tourism in South East Europe</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pp.163-175.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Mercan</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Cain, L.,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Akkaya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Cebe</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Uluagac</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Alonso, M.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Cobanoglu</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(2020). Improving the service industry with hyper-connectivity: IoT in hospitality.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33</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pp.243-262.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Pizam</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Hospitality as an organizational culture.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&amp; Tourism Research</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44</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pp.431-438.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Reis, J.,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Melão</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Salvadorinho</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Soares, B.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Rosete</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Service robots in the hospitality industry: The case of Henn-</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hotel, Japan.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Technology in Society</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63</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p.101423.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Shulga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L.V. and Busser, J.A., (2020). Hospitality employee and customer role in value co-creation: Personal, organizational and collaborative outcomes.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91</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p.102648.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Solnet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Subramony</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Ford, R.C.,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Golubovskaya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Kang, H.J.A.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Hancer</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Leveraging human touch in service interactions: lessons from hospitality.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Service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10</a:t>
            </a:fld>
            <a:endParaRPr lang="en-IN"/>
          </a:p>
        </p:txBody>
      </p:sp>
    </p:spTree>
    <p:extLst>
      <p:ext uri="{BB962C8B-B14F-4D97-AF65-F5344CB8AC3E}">
        <p14:creationId xmlns:p14="http://schemas.microsoft.com/office/powerpoint/2010/main" val="2081313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74442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23026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576791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4779B0-3BFB-489A-B8E2-6F44661D4ACA}" type="datetimeFigureOut">
              <a:rPr lang="en-IN" smtClean="0"/>
              <a:t>08-02-2023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096631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4779B0-3BFB-489A-B8E2-6F44661D4ACA}" type="datetimeFigureOut">
              <a:rPr lang="en-IN" smtClean="0"/>
              <a:t>08-02-2023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209661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4779B0-3BFB-489A-B8E2-6F44661D4ACA}" type="datetimeFigureOut">
              <a:rPr lang="en-IN" smtClean="0"/>
              <a:t>08-02-2023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758952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779B0-3BFB-489A-B8E2-6F44661D4ACA}" type="datetimeFigureOut">
              <a:rPr lang="en-IN" smtClean="0"/>
              <a:t>08-02-2023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96418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08-02-2023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941820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08-02-2023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078594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874387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81056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08-02-2023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494790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08-02-2023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0852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08-02-2023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431173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537923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08-02-2023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764939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84779B0-3BFB-489A-B8E2-6F44661D4ACA}" type="datetimeFigureOut">
              <a:rPr lang="en-IN" smtClean="0"/>
              <a:t>08-02-2023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F02946C-5AC3-4128-A3B1-A927F5C905AC}" type="slidenum">
              <a:rPr lang="en-IN" smtClean="0"/>
              <a:t>‹#›</a:t>
            </a:fld>
            <a:endParaRPr lang="en-IN"/>
          </a:p>
        </p:txBody>
      </p:sp>
    </p:spTree>
    <p:extLst>
      <p:ext uri="{BB962C8B-B14F-4D97-AF65-F5344CB8AC3E}">
        <p14:creationId xmlns:p14="http://schemas.microsoft.com/office/powerpoint/2010/main" val="418913929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A127-3369-7AE7-EF70-FA028D1682CC}"/>
              </a:ext>
            </a:extLst>
          </p:cNvPr>
          <p:cNvSpPr>
            <a:spLocks noGrp="1"/>
          </p:cNvSpPr>
          <p:nvPr>
            <p:ph type="ctrTitle"/>
          </p:nvPr>
        </p:nvSpPr>
        <p:spPr>
          <a:xfrm>
            <a:off x="1524000" y="265471"/>
            <a:ext cx="9144000" cy="4065457"/>
          </a:xfrm>
        </p:spPr>
        <p:txBody>
          <a:bodyPr/>
          <a:lstStyle/>
          <a:p>
            <a:pPr algn="ctr">
              <a:lnSpc>
                <a:spcPct val="150000"/>
              </a:lnSpc>
              <a:tabLst>
                <a:tab pos="2865755" algn="ctr"/>
                <a:tab pos="5731510" algn="r"/>
              </a:tabLst>
            </a:pPr>
            <a:r>
              <a:rPr lang="en-IN" sz="1800" b="1" dirty="0">
                <a:effectLst/>
                <a:latin typeface="Arial" panose="020B0604020202020204" pitchFamily="34" charset="0"/>
                <a:ea typeface="Calibri" panose="020F0502020204030204" pitchFamily="34" charset="0"/>
                <a:cs typeface="Times New Roman" panose="02020603050405020304" pitchFamily="18" charset="0"/>
              </a:rPr>
              <a:t>Module title- Hospitality &amp; Guest Services</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r>
              <a:rPr lang="en-IN" sz="1800" b="1" dirty="0">
                <a:effectLst/>
                <a:latin typeface="Arial" panose="020B0604020202020204" pitchFamily="34" charset="0"/>
                <a:ea typeface="Calibri" panose="020F0502020204030204" pitchFamily="34" charset="0"/>
                <a:cs typeface="Times New Roman" panose="02020603050405020304" pitchFamily="18" charset="0"/>
              </a:rPr>
              <a:t>Assignment title- presentation</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r>
              <a:rPr lang="en-IN" sz="1800" dirty="0">
                <a:effectLst/>
                <a:latin typeface="Arial" panose="020B0604020202020204" pitchFamily="34" charset="0"/>
                <a:ea typeface="Calibri" panose="020F0502020204030204" pitchFamily="34" charset="0"/>
                <a:cs typeface="Times New Roman" panose="02020603050405020304" pitchFamily="18" charset="0"/>
              </a:rPr>
              <a:t>Student name-</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r>
              <a:rPr lang="en-IN" sz="1800" dirty="0">
                <a:effectLst/>
                <a:latin typeface="Arial" panose="020B0604020202020204" pitchFamily="34" charset="0"/>
                <a:ea typeface="Calibri" panose="020F0502020204030204" pitchFamily="34" charset="0"/>
              </a:rPr>
              <a:t>Student ID -</a:t>
            </a:r>
            <a:r>
              <a:rPr lang="en-IN" sz="1800" dirty="0">
                <a:effectLst/>
                <a:latin typeface="Times New Roman" panose="02020603050405020304" pitchFamily="18" charset="0"/>
                <a:ea typeface="Calibri" panose="020F0502020204030204" pitchFamily="34" charset="0"/>
              </a:rPr>
              <a:t> </a:t>
            </a:r>
            <a:endParaRPr lang="en-IN" dirty="0"/>
          </a:p>
        </p:txBody>
      </p:sp>
    </p:spTree>
    <p:extLst>
      <p:ext uri="{BB962C8B-B14F-4D97-AF65-F5344CB8AC3E}">
        <p14:creationId xmlns:p14="http://schemas.microsoft.com/office/powerpoint/2010/main" val="1026505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E72A6-AF69-D6B6-7F6B-E1CCA6E8254A}"/>
              </a:ext>
            </a:extLst>
          </p:cNvPr>
          <p:cNvSpPr>
            <a:spLocks noGrp="1"/>
          </p:cNvSpPr>
          <p:nvPr>
            <p:ph type="ctrTitle"/>
          </p:nvPr>
        </p:nvSpPr>
        <p:spPr>
          <a:xfrm>
            <a:off x="3952568" y="-1105310"/>
            <a:ext cx="9144000" cy="2387600"/>
          </a:xfrm>
        </p:spPr>
        <p:txBody>
          <a:bodyPr>
            <a:normAutofit/>
          </a:bodyPr>
          <a:lstStyle/>
          <a:p>
            <a:r>
              <a:rPr lang="en-GB" sz="3200" b="1" dirty="0">
                <a:latin typeface="Arial" panose="020B0604020202020204" pitchFamily="34" charset="0"/>
                <a:cs typeface="Arial" panose="020B0604020202020204" pitchFamily="34" charset="0"/>
              </a:rPr>
              <a:t>Table of contents </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C9684F5-89BE-E944-5C6B-A62EA6677C9F}"/>
              </a:ext>
            </a:extLst>
          </p:cNvPr>
          <p:cNvSpPr>
            <a:spLocks noGrp="1"/>
          </p:cNvSpPr>
          <p:nvPr>
            <p:ph type="subTitle" idx="1"/>
          </p:nvPr>
        </p:nvSpPr>
        <p:spPr>
          <a:xfrm>
            <a:off x="108155" y="1769806"/>
            <a:ext cx="11396457" cy="4133857"/>
          </a:xfrm>
        </p:spPr>
        <p:txBody>
          <a:bodyPr>
            <a:normAutofit fontScale="55000" lnSpcReduction="20000"/>
          </a:bodyPr>
          <a:lstStyle/>
          <a:p>
            <a:pPr algn="ct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Introduction……………………………………………………………………………..03</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Overview of Ritz-Carlton……………………………………………………………04</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Main consumers of Ritz-Carlton…………………………………………………..05</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Nature of guest services………………………………………………………………06</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The function of guest services……………………………………………………07</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Importance of Hospitality…………………………………………………………..08</a:t>
            </a:r>
          </a:p>
          <a:p>
            <a:pPr algn="ct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Conclusion…………………………………………………………………………..09</a:t>
            </a:r>
          </a:p>
          <a:p>
            <a:pPr algn="ct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References………………………………………………………………………………10</a:t>
            </a:r>
          </a:p>
          <a:p>
            <a:endParaRPr lang="en-IN" sz="18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IN" b="1" dirty="0">
              <a:latin typeface="Arial" panose="020B0604020202020204" pitchFamily="34" charset="0"/>
              <a:ea typeface="Times New Roman" panose="02020603050405020304" pitchFamily="18" charset="0"/>
              <a:cs typeface="Times New Roman" panose="02020603050405020304" pitchFamily="18" charset="0"/>
            </a:endParaRPr>
          </a:p>
          <a:p>
            <a:endParaRPr lang="en-IN" b="1" dirty="0">
              <a:latin typeface="Arial" panose="020B0604020202020204" pitchFamily="34" charset="0"/>
              <a:ea typeface="Times New Roman" panose="02020603050405020304" pitchFamily="18" charset="0"/>
              <a:cs typeface="Times New Roman" panose="02020603050405020304" pitchFamily="18" charset="0"/>
            </a:endParaRPr>
          </a:p>
          <a:p>
            <a:endParaRPr lang="en-IN" sz="1800" b="1" dirty="0">
              <a:effectLst/>
              <a:latin typeface="Arial" panose="020B0604020202020204" pitchFamily="34" charset="0"/>
              <a:ea typeface="Times New Roman" panose="02020603050405020304" pitchFamily="18" charset="0"/>
              <a:cs typeface="Times New Roman" panose="02020603050405020304" pitchFamily="18" charset="0"/>
            </a:endParaRPr>
          </a:p>
          <a:p>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Tree>
    <p:extLst>
      <p:ext uri="{BB962C8B-B14F-4D97-AF65-F5344CB8AC3E}">
        <p14:creationId xmlns:p14="http://schemas.microsoft.com/office/powerpoint/2010/main" val="3994242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64360-4B61-9540-A5BF-1349183FC74F}"/>
              </a:ext>
            </a:extLst>
          </p:cNvPr>
          <p:cNvSpPr>
            <a:spLocks noGrp="1"/>
          </p:cNvSpPr>
          <p:nvPr>
            <p:ph type="ctrTitle"/>
          </p:nvPr>
        </p:nvSpPr>
        <p:spPr>
          <a:xfrm>
            <a:off x="588169" y="-966787"/>
            <a:ext cx="9144000" cy="2387600"/>
          </a:xfrm>
        </p:spPr>
        <p:txBody>
          <a:bodyPr>
            <a:normAutofit/>
          </a:bodyPr>
          <a:lstStyle/>
          <a:p>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Introduction</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a:extLst>
              <a:ext uri="{FF2B5EF4-FFF2-40B4-BE49-F238E27FC236}">
                <a16:creationId xmlns:a16="http://schemas.microsoft.com/office/drawing/2014/main" id="{D6EF606E-0B20-E7CD-C030-2E697F144207}"/>
              </a:ext>
            </a:extLst>
          </p:cNvPr>
          <p:cNvSpPr>
            <a:spLocks noGrp="1"/>
          </p:cNvSpPr>
          <p:nvPr>
            <p:ph type="subTitle" idx="1"/>
          </p:nvPr>
        </p:nvSpPr>
        <p:spPr>
          <a:xfrm>
            <a:off x="400050" y="1420813"/>
            <a:ext cx="7631905"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presentation will focus on the importance of quality and guest services in the hospitality industry following a hotel brand</a:t>
            </a:r>
            <a:endParaRPr lang="en-IN" dirty="0"/>
          </a:p>
        </p:txBody>
      </p:sp>
      <p:sp>
        <p:nvSpPr>
          <p:cNvPr id="5" name="TextBox 4">
            <a:extLst>
              <a:ext uri="{FF2B5EF4-FFF2-40B4-BE49-F238E27FC236}">
                <a16:creationId xmlns:a16="http://schemas.microsoft.com/office/drawing/2014/main" id="{159A99E0-CD0C-3F13-E7D1-8CFB45CB672C}"/>
              </a:ext>
            </a:extLst>
          </p:cNvPr>
          <p:cNvSpPr txBox="1"/>
          <p:nvPr/>
        </p:nvSpPr>
        <p:spPr>
          <a:xfrm>
            <a:off x="494109" y="3296858"/>
            <a:ext cx="744378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presentation will consider the Ritz-Carlton hotel brand for further discussion. </a:t>
            </a:r>
            <a:endParaRPr lang="en-IN" dirty="0"/>
          </a:p>
        </p:txBody>
      </p:sp>
      <p:sp>
        <p:nvSpPr>
          <p:cNvPr id="7" name="TextBox 6">
            <a:extLst>
              <a:ext uri="{FF2B5EF4-FFF2-40B4-BE49-F238E27FC236}">
                <a16:creationId xmlns:a16="http://schemas.microsoft.com/office/drawing/2014/main" id="{3949FE76-B0CC-94C0-1674-DE7619AC993C}"/>
              </a:ext>
            </a:extLst>
          </p:cNvPr>
          <p:cNvSpPr txBox="1"/>
          <p:nvPr/>
        </p:nvSpPr>
        <p:spPr>
          <a:xfrm>
            <a:off x="588169" y="5114021"/>
            <a:ext cx="744378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is an America-based multinational organisation that operates a luxurious hotel chain. </a:t>
            </a:r>
            <a:endParaRPr lang="en-IN" dirty="0"/>
          </a:p>
        </p:txBody>
      </p:sp>
      <p:pic>
        <p:nvPicPr>
          <p:cNvPr id="1026" name="Picture 2" descr="GUEST SERVICES IN HOTEL">
            <a:extLst>
              <a:ext uri="{FF2B5EF4-FFF2-40B4-BE49-F238E27FC236}">
                <a16:creationId xmlns:a16="http://schemas.microsoft.com/office/drawing/2014/main" id="{C352486E-625F-946D-4AFD-7192AD6D2C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1273" y="1714242"/>
            <a:ext cx="2466975" cy="316523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232BF64-010F-2CE8-824A-7AF6419E7E6C}"/>
              </a:ext>
            </a:extLst>
          </p:cNvPr>
          <p:cNvSpPr txBox="1"/>
          <p:nvPr/>
        </p:nvSpPr>
        <p:spPr>
          <a:xfrm>
            <a:off x="9076174" y="4959092"/>
            <a:ext cx="7440804"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(Busser, 2020) </a:t>
            </a:r>
            <a:endParaRPr lang="en-IN" dirty="0"/>
          </a:p>
        </p:txBody>
      </p:sp>
    </p:spTree>
    <p:extLst>
      <p:ext uri="{BB962C8B-B14F-4D97-AF65-F5344CB8AC3E}">
        <p14:creationId xmlns:p14="http://schemas.microsoft.com/office/powerpoint/2010/main" val="2424571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61319-C9A9-330C-0290-89A35E4F8234}"/>
              </a:ext>
            </a:extLst>
          </p:cNvPr>
          <p:cNvSpPr>
            <a:spLocks noGrp="1"/>
          </p:cNvSpPr>
          <p:nvPr>
            <p:ph type="ctrTitle"/>
          </p:nvPr>
        </p:nvSpPr>
        <p:spPr>
          <a:xfrm>
            <a:off x="5470842" y="-676292"/>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Overview of Ritz-Carlton</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41B5C811-1294-FC81-7344-105A806A3C79}"/>
              </a:ext>
            </a:extLst>
          </p:cNvPr>
          <p:cNvSpPr>
            <a:spLocks noGrp="1"/>
          </p:cNvSpPr>
          <p:nvPr>
            <p:ph type="subTitle" idx="1"/>
          </p:nvPr>
        </p:nvSpPr>
        <p:spPr>
          <a:xfrm>
            <a:off x="4310743" y="1341159"/>
            <a:ext cx="7881257"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is a multinational hotel brand that provides genuine services and comfort to its guests. </a:t>
            </a:r>
            <a:endParaRPr lang="en-IN" dirty="0"/>
          </a:p>
        </p:txBody>
      </p:sp>
      <p:sp>
        <p:nvSpPr>
          <p:cNvPr id="5" name="TextBox 4">
            <a:extLst>
              <a:ext uri="{FF2B5EF4-FFF2-40B4-BE49-F238E27FC236}">
                <a16:creationId xmlns:a16="http://schemas.microsoft.com/office/drawing/2014/main" id="{42E8D734-254F-8795-8007-1F5084569A41}"/>
              </a:ext>
            </a:extLst>
          </p:cNvPr>
          <p:cNvSpPr txBox="1"/>
          <p:nvPr/>
        </p:nvSpPr>
        <p:spPr>
          <a:xfrm>
            <a:off x="4310742" y="2782669"/>
            <a:ext cx="7881257"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hotel brand also provides personal advice or facilities to guests who are looking for a fine and comfortable place. </a:t>
            </a:r>
            <a:endParaRPr lang="en-IN" dirty="0"/>
          </a:p>
        </p:txBody>
      </p:sp>
      <p:sp>
        <p:nvSpPr>
          <p:cNvPr id="7" name="TextBox 6">
            <a:extLst>
              <a:ext uri="{FF2B5EF4-FFF2-40B4-BE49-F238E27FC236}">
                <a16:creationId xmlns:a16="http://schemas.microsoft.com/office/drawing/2014/main" id="{74FAF37E-4731-BDBD-F80F-CD30C745DAC6}"/>
              </a:ext>
            </a:extLst>
          </p:cNvPr>
          <p:cNvSpPr txBox="1"/>
          <p:nvPr/>
        </p:nvSpPr>
        <p:spPr>
          <a:xfrm>
            <a:off x="4310742" y="4912322"/>
            <a:ext cx="8028634"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main purpose of this brand is to satisfy customers by providing quality services. </a:t>
            </a:r>
            <a:endParaRPr lang="en-IN" dirty="0"/>
          </a:p>
        </p:txBody>
      </p:sp>
      <p:pic>
        <p:nvPicPr>
          <p:cNvPr id="2052" name="Picture 4" descr="The Ritz-Carlton, Osaka | Osaka 2020 UPDATED DEALS ₹32291, HD Photos &amp;  Reviews">
            <a:extLst>
              <a:ext uri="{FF2B5EF4-FFF2-40B4-BE49-F238E27FC236}">
                <a16:creationId xmlns:a16="http://schemas.microsoft.com/office/drawing/2014/main" id="{EEBAF7EF-39DE-C078-D9A7-10A5604AC0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39" y="1711308"/>
            <a:ext cx="3104941" cy="35671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6D4E1C4F-A571-A7B4-B93C-A5BEC9CC3C43}"/>
              </a:ext>
            </a:extLst>
          </p:cNvPr>
          <p:cNvSpPr txBox="1"/>
          <p:nvPr/>
        </p:nvSpPr>
        <p:spPr>
          <a:xfrm>
            <a:off x="1200779" y="5332175"/>
            <a:ext cx="7124280"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Bavik</a:t>
            </a:r>
            <a:r>
              <a:rPr lang="en-IN" sz="1800" dirty="0">
                <a:solidFill>
                  <a:srgbClr val="222222"/>
                </a:solidFill>
                <a:effectLst/>
                <a:latin typeface="Arial" panose="020B0604020202020204" pitchFamily="34" charset="0"/>
                <a:ea typeface="Calibri" panose="020F0502020204030204" pitchFamily="34" charset="0"/>
              </a:rPr>
              <a:t>, 2019) </a:t>
            </a:r>
            <a:endParaRPr lang="en-IN" dirty="0"/>
          </a:p>
        </p:txBody>
      </p:sp>
    </p:spTree>
    <p:extLst>
      <p:ext uri="{BB962C8B-B14F-4D97-AF65-F5344CB8AC3E}">
        <p14:creationId xmlns:p14="http://schemas.microsoft.com/office/powerpoint/2010/main" val="4177141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1628A-F6A5-C879-059D-63128383786C}"/>
              </a:ext>
            </a:extLst>
          </p:cNvPr>
          <p:cNvSpPr>
            <a:spLocks noGrp="1"/>
          </p:cNvSpPr>
          <p:nvPr>
            <p:ph type="ctrTitle"/>
          </p:nvPr>
        </p:nvSpPr>
        <p:spPr>
          <a:xfrm>
            <a:off x="378541" y="-664901"/>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Main consumers of Ritz-Carlton</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839917A0-D5E2-E420-962F-E4EDA5178476}"/>
              </a:ext>
            </a:extLst>
          </p:cNvPr>
          <p:cNvSpPr>
            <a:spLocks noGrp="1"/>
          </p:cNvSpPr>
          <p:nvPr>
            <p:ph type="subTitle" idx="1"/>
          </p:nvPr>
        </p:nvSpPr>
        <p:spPr>
          <a:xfrm>
            <a:off x="285135" y="1389780"/>
            <a:ext cx="10717162"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growth of the hospitality industry is constant and it continues for customers’ demands or preferences in the marketplace. </a:t>
            </a:r>
            <a:endParaRPr lang="en-IN" dirty="0"/>
          </a:p>
        </p:txBody>
      </p:sp>
      <p:pic>
        <p:nvPicPr>
          <p:cNvPr id="3074" name="Picture 2" descr="Hotels in Washington, DC - Luxury Hotels | The Ritz-Carlton Washington, D.C.">
            <a:extLst>
              <a:ext uri="{FF2B5EF4-FFF2-40B4-BE49-F238E27FC236}">
                <a16:creationId xmlns:a16="http://schemas.microsoft.com/office/drawing/2014/main" id="{155D2850-E74B-74C4-20F8-B23C1FB738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2605" y="2684897"/>
            <a:ext cx="3829411" cy="22111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076" name="Picture 4" descr="6 Examples of Good Customer Service (and What You Can Learn From Them)">
            <a:extLst>
              <a:ext uri="{FF2B5EF4-FFF2-40B4-BE49-F238E27FC236}">
                <a16:creationId xmlns:a16="http://schemas.microsoft.com/office/drawing/2014/main" id="{95632485-8E23-A59B-7217-F5962A6235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2337" y="2595964"/>
            <a:ext cx="3987172" cy="21305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29492284-CA70-0787-A75F-0DF371276833}"/>
              </a:ext>
            </a:extLst>
          </p:cNvPr>
          <p:cNvSpPr txBox="1"/>
          <p:nvPr/>
        </p:nvSpPr>
        <p:spPr>
          <a:xfrm>
            <a:off x="693174" y="5604627"/>
            <a:ext cx="9886335"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hotel brand also provides personal advice or facilities to guests who are looking for a fine and comfortable place. </a:t>
            </a:r>
            <a:endParaRPr lang="en-IN" dirty="0"/>
          </a:p>
        </p:txBody>
      </p:sp>
      <p:sp>
        <p:nvSpPr>
          <p:cNvPr id="9" name="TextBox 8">
            <a:extLst>
              <a:ext uri="{FF2B5EF4-FFF2-40B4-BE49-F238E27FC236}">
                <a16:creationId xmlns:a16="http://schemas.microsoft.com/office/drawing/2014/main" id="{4CADFB49-2FA0-25F4-5014-837C47E8CB89}"/>
              </a:ext>
            </a:extLst>
          </p:cNvPr>
          <p:cNvSpPr txBox="1"/>
          <p:nvPr/>
        </p:nvSpPr>
        <p:spPr>
          <a:xfrm>
            <a:off x="7907498" y="4925434"/>
            <a:ext cx="6617108"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Bavik</a:t>
            </a:r>
            <a:r>
              <a:rPr lang="en-IN" sz="1800" dirty="0">
                <a:solidFill>
                  <a:srgbClr val="222222"/>
                </a:solidFill>
                <a:effectLst/>
                <a:latin typeface="Arial" panose="020B0604020202020204" pitchFamily="34" charset="0"/>
                <a:ea typeface="Calibri" panose="020F0502020204030204" pitchFamily="34" charset="0"/>
              </a:rPr>
              <a:t>, 2019) </a:t>
            </a:r>
            <a:endParaRPr lang="en-IN" dirty="0"/>
          </a:p>
        </p:txBody>
      </p:sp>
      <p:sp>
        <p:nvSpPr>
          <p:cNvPr id="11" name="TextBox 10">
            <a:extLst>
              <a:ext uri="{FF2B5EF4-FFF2-40B4-BE49-F238E27FC236}">
                <a16:creationId xmlns:a16="http://schemas.microsoft.com/office/drawing/2014/main" id="{8BA4BD3C-5A0B-0A3E-AE8B-7F88E0A7F3AB}"/>
              </a:ext>
            </a:extLst>
          </p:cNvPr>
          <p:cNvSpPr txBox="1"/>
          <p:nvPr/>
        </p:nvSpPr>
        <p:spPr>
          <a:xfrm>
            <a:off x="2263751" y="5050629"/>
            <a:ext cx="7059560"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(Busser, 2020) </a:t>
            </a:r>
            <a:endParaRPr lang="en-IN" dirty="0"/>
          </a:p>
        </p:txBody>
      </p:sp>
    </p:spTree>
    <p:extLst>
      <p:ext uri="{BB962C8B-B14F-4D97-AF65-F5344CB8AC3E}">
        <p14:creationId xmlns:p14="http://schemas.microsoft.com/office/powerpoint/2010/main" val="771294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2E9C2-7F13-F181-A197-44828F78ED67}"/>
              </a:ext>
            </a:extLst>
          </p:cNvPr>
          <p:cNvSpPr>
            <a:spLocks noGrp="1"/>
          </p:cNvSpPr>
          <p:nvPr>
            <p:ph type="ctrTitle"/>
          </p:nvPr>
        </p:nvSpPr>
        <p:spPr>
          <a:xfrm>
            <a:off x="378544" y="-628202"/>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Nature of guest services</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19A82B96-CE1F-C741-45D1-EAFEDA17EE2D}"/>
              </a:ext>
            </a:extLst>
          </p:cNvPr>
          <p:cNvSpPr>
            <a:spLocks noGrp="1"/>
          </p:cNvSpPr>
          <p:nvPr>
            <p:ph type="subTitle" idx="1"/>
          </p:nvPr>
        </p:nvSpPr>
        <p:spPr>
          <a:xfrm>
            <a:off x="255638" y="1222632"/>
            <a:ext cx="7757652"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is one of the leading hotel brands across the globe that offers premium services. </a:t>
            </a:r>
            <a:endParaRPr lang="en-IN" dirty="0"/>
          </a:p>
        </p:txBody>
      </p:sp>
      <p:sp>
        <p:nvSpPr>
          <p:cNvPr id="5" name="TextBox 4">
            <a:extLst>
              <a:ext uri="{FF2B5EF4-FFF2-40B4-BE49-F238E27FC236}">
                <a16:creationId xmlns:a16="http://schemas.microsoft.com/office/drawing/2014/main" id="{BCBD1489-BF04-4A84-FB0B-AB923A6A55B6}"/>
              </a:ext>
            </a:extLst>
          </p:cNvPr>
          <p:cNvSpPr txBox="1"/>
          <p:nvPr/>
        </p:nvSpPr>
        <p:spPr>
          <a:xfrm>
            <a:off x="255638" y="2216579"/>
            <a:ext cx="6985818" cy="584775"/>
          </a:xfrm>
          <a:prstGeom prst="rect">
            <a:avLst/>
          </a:prstGeom>
          <a:noFill/>
        </p:spPr>
        <p:txBody>
          <a:bodyPr wrap="square">
            <a:spAutoFit/>
          </a:bodyPr>
          <a:lstStyle/>
          <a:p>
            <a:pPr algn="just">
              <a:spcBef>
                <a:spcPts val="200"/>
              </a:spcBef>
            </a:pP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Scope of guest services</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2A4A26C-39E3-82EA-66AF-0603D063936F}"/>
              </a:ext>
            </a:extLst>
          </p:cNvPr>
          <p:cNvSpPr txBox="1"/>
          <p:nvPr/>
        </p:nvSpPr>
        <p:spPr>
          <a:xfrm>
            <a:off x="255638" y="3105834"/>
            <a:ext cx="6985818"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All the employees charged in Ritz-Carlton are trained and they tried best to respond to customers. </a:t>
            </a:r>
            <a:endParaRPr lang="en-IN" dirty="0"/>
          </a:p>
        </p:txBody>
      </p:sp>
      <p:sp>
        <p:nvSpPr>
          <p:cNvPr id="9" name="TextBox 8">
            <a:extLst>
              <a:ext uri="{FF2B5EF4-FFF2-40B4-BE49-F238E27FC236}">
                <a16:creationId xmlns:a16="http://schemas.microsoft.com/office/drawing/2014/main" id="{E32DD3D7-7A08-9587-2347-57C5117323EB}"/>
              </a:ext>
            </a:extLst>
          </p:cNvPr>
          <p:cNvSpPr txBox="1"/>
          <p:nvPr/>
        </p:nvSpPr>
        <p:spPr>
          <a:xfrm>
            <a:off x="378544" y="3865460"/>
            <a:ext cx="6985818" cy="926664"/>
          </a:xfrm>
          <a:prstGeom prst="rect">
            <a:avLst/>
          </a:prstGeom>
          <a:noFill/>
        </p:spPr>
        <p:txBody>
          <a:bodyPr wrap="square">
            <a:spAutoFit/>
          </a:bodyPr>
          <a:lstStyle/>
          <a:p>
            <a:pPr algn="just">
              <a:lnSpc>
                <a:spcPct val="200000"/>
              </a:lnSpc>
              <a:spcBef>
                <a:spcPts val="200"/>
              </a:spcBef>
            </a:pP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Role of guest services</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36B175FA-6179-FC67-231B-9A66D126DAD9}"/>
              </a:ext>
            </a:extLst>
          </p:cNvPr>
          <p:cNvSpPr txBox="1"/>
          <p:nvPr/>
        </p:nvSpPr>
        <p:spPr>
          <a:xfrm>
            <a:off x="189272" y="5202563"/>
            <a:ext cx="7364362"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has maintained the effectiveness in their services and they never disappoint the customers with their services. </a:t>
            </a:r>
            <a:endParaRPr lang="en-IN" dirty="0"/>
          </a:p>
        </p:txBody>
      </p:sp>
      <p:pic>
        <p:nvPicPr>
          <p:cNvPr id="4098" name="Picture 2" descr="The Ritz-Carlton Montreal was the First Ritz-Carlton of Them All - YouTube">
            <a:extLst>
              <a:ext uri="{FF2B5EF4-FFF2-40B4-BE49-F238E27FC236}">
                <a16:creationId xmlns:a16="http://schemas.microsoft.com/office/drawing/2014/main" id="{6D627D13-12F9-887B-C694-529EC303EC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1559" y="1872693"/>
            <a:ext cx="3464027" cy="27342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E7C50A5-3372-D593-FEE7-41629CFC664E}"/>
              </a:ext>
            </a:extLst>
          </p:cNvPr>
          <p:cNvSpPr txBox="1"/>
          <p:nvPr/>
        </p:nvSpPr>
        <p:spPr>
          <a:xfrm>
            <a:off x="8699091" y="4833231"/>
            <a:ext cx="6985818"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Pizam</a:t>
            </a:r>
            <a:r>
              <a:rPr lang="en-IN" sz="1800" dirty="0">
                <a:solidFill>
                  <a:srgbClr val="222222"/>
                </a:solidFill>
                <a:effectLst/>
                <a:latin typeface="Arial" panose="020B0604020202020204" pitchFamily="34" charset="0"/>
                <a:ea typeface="Calibri" panose="020F0502020204030204" pitchFamily="34" charset="0"/>
              </a:rPr>
              <a:t>, 2020) </a:t>
            </a:r>
            <a:endParaRPr lang="en-IN" dirty="0"/>
          </a:p>
        </p:txBody>
      </p:sp>
    </p:spTree>
    <p:extLst>
      <p:ext uri="{BB962C8B-B14F-4D97-AF65-F5344CB8AC3E}">
        <p14:creationId xmlns:p14="http://schemas.microsoft.com/office/powerpoint/2010/main" val="1038103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91FC6-13A1-4752-368E-4DE9E227BEEB}"/>
              </a:ext>
            </a:extLst>
          </p:cNvPr>
          <p:cNvSpPr>
            <a:spLocks noGrp="1"/>
          </p:cNvSpPr>
          <p:nvPr>
            <p:ph type="ctrTitle"/>
          </p:nvPr>
        </p:nvSpPr>
        <p:spPr>
          <a:xfrm>
            <a:off x="4257367" y="-667695"/>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The function of guest services</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1B83A9E8-5561-4A3C-0979-3A775937D488}"/>
              </a:ext>
            </a:extLst>
          </p:cNvPr>
          <p:cNvSpPr>
            <a:spLocks noGrp="1"/>
          </p:cNvSpPr>
          <p:nvPr>
            <p:ph type="subTitle" idx="1"/>
          </p:nvPr>
        </p:nvSpPr>
        <p:spPr>
          <a:xfrm>
            <a:off x="3460955" y="1448774"/>
            <a:ext cx="9144000"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Guest services refer to the activities that guide people in getting hotel information, check-ins, accommodation charges and many more. </a:t>
            </a:r>
            <a:endParaRPr lang="en-IN" dirty="0"/>
          </a:p>
        </p:txBody>
      </p:sp>
      <p:pic>
        <p:nvPicPr>
          <p:cNvPr id="5122" name="Picture 2" descr="The Ritz-Carlton, Jeddah- Jeddah, Saudi Arabia Hotels- GDS Reservation  Codes: Travel Weekly">
            <a:extLst>
              <a:ext uri="{FF2B5EF4-FFF2-40B4-BE49-F238E27FC236}">
                <a16:creationId xmlns:a16="http://schemas.microsoft.com/office/drawing/2014/main" id="{5509D2BC-9C9F-FD11-131E-447AAAC2F0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36" y="2300666"/>
            <a:ext cx="3031409" cy="2387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F7D68772-BBE1-FCCF-9D92-7209DDCAE88F}"/>
              </a:ext>
            </a:extLst>
          </p:cNvPr>
          <p:cNvSpPr txBox="1"/>
          <p:nvPr/>
        </p:nvSpPr>
        <p:spPr>
          <a:xfrm>
            <a:off x="4018935" y="2961065"/>
            <a:ext cx="7838767" cy="923330"/>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Guest services are important for a brand as it improves recognition in the market, provide information about services and fulfil customer requirements. </a:t>
            </a:r>
            <a:endParaRPr lang="en-IN" dirty="0"/>
          </a:p>
        </p:txBody>
      </p:sp>
      <p:sp>
        <p:nvSpPr>
          <p:cNvPr id="7" name="TextBox 6">
            <a:extLst>
              <a:ext uri="{FF2B5EF4-FFF2-40B4-BE49-F238E27FC236}">
                <a16:creationId xmlns:a16="http://schemas.microsoft.com/office/drawing/2014/main" id="{54695A51-D4BC-07EF-24B6-7BCEF82F9B2E}"/>
              </a:ext>
            </a:extLst>
          </p:cNvPr>
          <p:cNvSpPr txBox="1"/>
          <p:nvPr/>
        </p:nvSpPr>
        <p:spPr>
          <a:xfrm>
            <a:off x="3846870" y="4967652"/>
            <a:ext cx="818289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Guest services define a hotel brand that assists people to use their services according to their needs. </a:t>
            </a:r>
            <a:endParaRPr lang="en-IN" dirty="0"/>
          </a:p>
        </p:txBody>
      </p:sp>
      <p:sp>
        <p:nvSpPr>
          <p:cNvPr id="9" name="TextBox 8">
            <a:extLst>
              <a:ext uri="{FF2B5EF4-FFF2-40B4-BE49-F238E27FC236}">
                <a16:creationId xmlns:a16="http://schemas.microsoft.com/office/drawing/2014/main" id="{94B07C85-6A9C-5744-F469-2D8CB7AB3AEE}"/>
              </a:ext>
            </a:extLst>
          </p:cNvPr>
          <p:cNvSpPr txBox="1"/>
          <p:nvPr/>
        </p:nvSpPr>
        <p:spPr>
          <a:xfrm>
            <a:off x="1236407" y="4782986"/>
            <a:ext cx="6975986"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Solnet</a:t>
            </a:r>
            <a:r>
              <a:rPr lang="en-IN" sz="1800" dirty="0">
                <a:solidFill>
                  <a:srgbClr val="222222"/>
                </a:solidFill>
                <a:effectLst/>
                <a:latin typeface="Arial" panose="020B0604020202020204" pitchFamily="34" charset="0"/>
                <a:ea typeface="Calibri" panose="020F0502020204030204" pitchFamily="34" charset="0"/>
              </a:rPr>
              <a:t>, 2019)</a:t>
            </a:r>
            <a:endParaRPr lang="en-IN" dirty="0"/>
          </a:p>
        </p:txBody>
      </p:sp>
    </p:spTree>
    <p:extLst>
      <p:ext uri="{BB962C8B-B14F-4D97-AF65-F5344CB8AC3E}">
        <p14:creationId xmlns:p14="http://schemas.microsoft.com/office/powerpoint/2010/main" val="38376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CF8D-C989-E409-AF95-E72C2F435941}"/>
              </a:ext>
            </a:extLst>
          </p:cNvPr>
          <p:cNvSpPr>
            <a:spLocks noGrp="1"/>
          </p:cNvSpPr>
          <p:nvPr>
            <p:ph type="ctrTitle"/>
          </p:nvPr>
        </p:nvSpPr>
        <p:spPr>
          <a:xfrm>
            <a:off x="437375" y="-733891"/>
            <a:ext cx="9144000" cy="2387600"/>
          </a:xfrm>
        </p:spPr>
        <p:txBody>
          <a:bodyPr>
            <a:normAutofit/>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Importance of Hospitality</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a:extLst>
              <a:ext uri="{FF2B5EF4-FFF2-40B4-BE49-F238E27FC236}">
                <a16:creationId xmlns:a16="http://schemas.microsoft.com/office/drawing/2014/main" id="{EE44849A-E568-DF9D-CB27-0ECB2A33A675}"/>
              </a:ext>
            </a:extLst>
          </p:cNvPr>
          <p:cNvSpPr>
            <a:spLocks noGrp="1"/>
          </p:cNvSpPr>
          <p:nvPr>
            <p:ph type="subTitle" idx="1"/>
          </p:nvPr>
        </p:nvSpPr>
        <p:spPr>
          <a:xfrm>
            <a:off x="275304" y="1752492"/>
            <a:ext cx="6980902"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concept of hospitality helps people to get connected from different cultures and build relationships with others. </a:t>
            </a:r>
            <a:endParaRPr lang="en-IN" dirty="0"/>
          </a:p>
        </p:txBody>
      </p:sp>
      <p:sp>
        <p:nvSpPr>
          <p:cNvPr id="5" name="TextBox 4">
            <a:extLst>
              <a:ext uri="{FF2B5EF4-FFF2-40B4-BE49-F238E27FC236}">
                <a16:creationId xmlns:a16="http://schemas.microsoft.com/office/drawing/2014/main" id="{A29D8319-262E-79E6-89D9-39C1FD510F31}"/>
              </a:ext>
            </a:extLst>
          </p:cNvPr>
          <p:cNvSpPr txBox="1"/>
          <p:nvPr/>
        </p:nvSpPr>
        <p:spPr>
          <a:xfrm>
            <a:off x="314633" y="2580373"/>
            <a:ext cx="6902244" cy="926664"/>
          </a:xfrm>
          <a:prstGeom prst="rect">
            <a:avLst/>
          </a:prstGeom>
          <a:noFill/>
        </p:spPr>
        <p:txBody>
          <a:bodyPr wrap="square">
            <a:spAutoFit/>
          </a:bodyPr>
          <a:lstStyle/>
          <a:p>
            <a:pPr algn="just">
              <a:lnSpc>
                <a:spcPct val="200000"/>
              </a:lnSpc>
              <a:spcBef>
                <a:spcPts val="200"/>
              </a:spcBef>
            </a:pP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The way hotels meet expectations</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67495BB-1F9C-F54B-2B88-E8A510C66476}"/>
              </a:ext>
            </a:extLst>
          </p:cNvPr>
          <p:cNvSpPr txBox="1"/>
          <p:nvPr/>
        </p:nvSpPr>
        <p:spPr>
          <a:xfrm>
            <a:off x="314633" y="3885535"/>
            <a:ext cx="7216878"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Hotels can meet the guest’s expectations by offering hygiene, cleanliness and communication properly. </a:t>
            </a:r>
            <a:endParaRPr lang="en-IN" dirty="0"/>
          </a:p>
        </p:txBody>
      </p:sp>
      <p:sp>
        <p:nvSpPr>
          <p:cNvPr id="9" name="TextBox 8">
            <a:extLst>
              <a:ext uri="{FF2B5EF4-FFF2-40B4-BE49-F238E27FC236}">
                <a16:creationId xmlns:a16="http://schemas.microsoft.com/office/drawing/2014/main" id="{E951F703-6C23-89C5-45F9-99E30ADF8797}"/>
              </a:ext>
            </a:extLst>
          </p:cNvPr>
          <p:cNvSpPr txBox="1"/>
          <p:nvPr/>
        </p:nvSpPr>
        <p:spPr>
          <a:xfrm>
            <a:off x="314633" y="5308737"/>
            <a:ext cx="7334864"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management can increase the use of technology that accesses to the booking or renting facilities for more customer satisfaction. </a:t>
            </a:r>
            <a:endParaRPr lang="en-IN" dirty="0"/>
          </a:p>
        </p:txBody>
      </p:sp>
      <p:pic>
        <p:nvPicPr>
          <p:cNvPr id="6146" name="Picture 2" descr="The Ritz-Carlton - Book with Exclusive Offers | Galaxy Macau">
            <a:extLst>
              <a:ext uri="{FF2B5EF4-FFF2-40B4-BE49-F238E27FC236}">
                <a16:creationId xmlns:a16="http://schemas.microsoft.com/office/drawing/2014/main" id="{04E73E29-BB02-015B-BD21-D65EB5A718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9543" y="2172929"/>
            <a:ext cx="3391822" cy="22815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96D8747F-AA1E-EC0C-4A50-1A9382EDA464}"/>
              </a:ext>
            </a:extLst>
          </p:cNvPr>
          <p:cNvSpPr txBox="1"/>
          <p:nvPr/>
        </p:nvSpPr>
        <p:spPr>
          <a:xfrm>
            <a:off x="8937523" y="4531866"/>
            <a:ext cx="6902244"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Stifanich</a:t>
            </a:r>
            <a:r>
              <a:rPr lang="en-IN" sz="1800" dirty="0">
                <a:solidFill>
                  <a:srgbClr val="222222"/>
                </a:solidFill>
                <a:effectLst/>
                <a:latin typeface="Arial" panose="020B0604020202020204" pitchFamily="34" charset="0"/>
                <a:ea typeface="Calibri" panose="020F0502020204030204" pitchFamily="34" charset="0"/>
              </a:rPr>
              <a:t>, 2019) </a:t>
            </a:r>
            <a:endParaRPr lang="en-IN" dirty="0"/>
          </a:p>
        </p:txBody>
      </p:sp>
    </p:spTree>
    <p:extLst>
      <p:ext uri="{BB962C8B-B14F-4D97-AF65-F5344CB8AC3E}">
        <p14:creationId xmlns:p14="http://schemas.microsoft.com/office/powerpoint/2010/main" val="267919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A354-5BA6-F805-BD8C-3A2C210BD3FD}"/>
              </a:ext>
            </a:extLst>
          </p:cNvPr>
          <p:cNvSpPr>
            <a:spLocks noGrp="1"/>
          </p:cNvSpPr>
          <p:nvPr>
            <p:ph type="ctrTitle"/>
          </p:nvPr>
        </p:nvSpPr>
        <p:spPr>
          <a:xfrm>
            <a:off x="4670322" y="-721007"/>
            <a:ext cx="9144000" cy="2387600"/>
          </a:xfrm>
        </p:spPr>
        <p:txBody>
          <a:bodyPr/>
          <a:lstStyle/>
          <a:p>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Conclusion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3420F2E6-54B2-01F2-71CF-4F8C0BA0182C}"/>
              </a:ext>
            </a:extLst>
          </p:cNvPr>
          <p:cNvSpPr>
            <a:spLocks noGrp="1"/>
          </p:cNvSpPr>
          <p:nvPr>
            <p:ph type="subTitle" idx="1"/>
          </p:nvPr>
        </p:nvSpPr>
        <p:spPr>
          <a:xfrm>
            <a:off x="3274142" y="1389780"/>
            <a:ext cx="9144000"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presentation has mentioned the effectiveness of the hospitality industry to offer quality services to customers</a:t>
            </a:r>
            <a:endParaRPr lang="en-IN" dirty="0"/>
          </a:p>
        </p:txBody>
      </p:sp>
      <p:sp>
        <p:nvSpPr>
          <p:cNvPr id="5" name="TextBox 4">
            <a:extLst>
              <a:ext uri="{FF2B5EF4-FFF2-40B4-BE49-F238E27FC236}">
                <a16:creationId xmlns:a16="http://schemas.microsoft.com/office/drawing/2014/main" id="{DAA131D1-8E1E-38A4-37BB-F0C8DAE1151F}"/>
              </a:ext>
            </a:extLst>
          </p:cNvPr>
          <p:cNvSpPr txBox="1"/>
          <p:nvPr/>
        </p:nvSpPr>
        <p:spPr>
          <a:xfrm>
            <a:off x="3274141" y="3166128"/>
            <a:ext cx="8917859"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importance of hospitality has been included in this presentation to grow in the competitive market. </a:t>
            </a:r>
            <a:endParaRPr lang="en-IN" dirty="0"/>
          </a:p>
        </p:txBody>
      </p:sp>
      <p:sp>
        <p:nvSpPr>
          <p:cNvPr id="7" name="TextBox 6">
            <a:extLst>
              <a:ext uri="{FF2B5EF4-FFF2-40B4-BE49-F238E27FC236}">
                <a16:creationId xmlns:a16="http://schemas.microsoft.com/office/drawing/2014/main" id="{EF65BF08-7EEA-38CE-795B-AC8630305266}"/>
              </a:ext>
            </a:extLst>
          </p:cNvPr>
          <p:cNvSpPr txBox="1"/>
          <p:nvPr/>
        </p:nvSpPr>
        <p:spPr>
          <a:xfrm>
            <a:off x="3352798" y="5283554"/>
            <a:ext cx="9212827" cy="369332"/>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Excellent hospitality services help the business to grow in the international market. </a:t>
            </a:r>
            <a:endParaRPr lang="en-IN" dirty="0"/>
          </a:p>
        </p:txBody>
      </p:sp>
      <p:pic>
        <p:nvPicPr>
          <p:cNvPr id="7170" name="Picture 2" descr="5 Reasons to Book A Stay At The Ritz-Carlton, Millenia Singapore Using The  HoteLux App | Secret Life of Fatbacks">
            <a:extLst>
              <a:ext uri="{FF2B5EF4-FFF2-40B4-BE49-F238E27FC236}">
                <a16:creationId xmlns:a16="http://schemas.microsoft.com/office/drawing/2014/main" id="{B2A38EA5-EFD1-1F68-6E83-B3745EA938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781" y="2084440"/>
            <a:ext cx="2615227" cy="25636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6EA2BF3E-2442-E2BE-26D6-A165A1227A89}"/>
              </a:ext>
            </a:extLst>
          </p:cNvPr>
          <p:cNvSpPr txBox="1"/>
          <p:nvPr/>
        </p:nvSpPr>
        <p:spPr>
          <a:xfrm>
            <a:off x="870155" y="4729446"/>
            <a:ext cx="7600334"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Mercan</a:t>
            </a:r>
            <a:r>
              <a:rPr lang="en-IN" sz="1800" dirty="0">
                <a:solidFill>
                  <a:srgbClr val="222222"/>
                </a:solidFill>
                <a:effectLst/>
                <a:latin typeface="Arial" panose="020B0604020202020204" pitchFamily="34" charset="0"/>
                <a:ea typeface="Calibri" panose="020F0502020204030204" pitchFamily="34" charset="0"/>
              </a:rPr>
              <a:t>, 2020) </a:t>
            </a:r>
            <a:endParaRPr lang="en-IN" dirty="0"/>
          </a:p>
        </p:txBody>
      </p:sp>
    </p:spTree>
    <p:extLst>
      <p:ext uri="{BB962C8B-B14F-4D97-AF65-F5344CB8AC3E}">
        <p14:creationId xmlns:p14="http://schemas.microsoft.com/office/powerpoint/2010/main" val="2337619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EB335-572E-952F-0129-0F36A72E7B39}"/>
              </a:ext>
            </a:extLst>
          </p:cNvPr>
          <p:cNvSpPr>
            <a:spLocks noGrp="1"/>
          </p:cNvSpPr>
          <p:nvPr>
            <p:ph type="ctrTitle"/>
          </p:nvPr>
        </p:nvSpPr>
        <p:spPr>
          <a:xfrm>
            <a:off x="4454396" y="235974"/>
            <a:ext cx="2959127" cy="917812"/>
          </a:xfrm>
        </p:spPr>
        <p:txBody>
          <a:bodyPr>
            <a:normAutofit fontScale="90000"/>
          </a:bodyPr>
          <a:lstStyle/>
          <a:p>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References </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a:extLst>
              <a:ext uri="{FF2B5EF4-FFF2-40B4-BE49-F238E27FC236}">
                <a16:creationId xmlns:a16="http://schemas.microsoft.com/office/drawing/2014/main" id="{9F048F2B-6F38-E58B-BAAB-33EC60E8FBD4}"/>
              </a:ext>
            </a:extLst>
          </p:cNvPr>
          <p:cNvSpPr>
            <a:spLocks noGrp="1"/>
          </p:cNvSpPr>
          <p:nvPr>
            <p:ph type="subTitle" idx="1"/>
          </p:nvPr>
        </p:nvSpPr>
        <p:spPr>
          <a:xfrm>
            <a:off x="1716494" y="943897"/>
            <a:ext cx="9707569" cy="5430972"/>
          </a:xfrm>
        </p:spPr>
        <p:txBody>
          <a:bodyPr>
            <a:normAutofit fontScale="62500" lnSpcReduction="20000"/>
          </a:bodyPr>
          <a:lstStyle/>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Bavik</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(2019). A systematic review of the servant leadership literature in management and hospitality.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Busulwa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Pickering, M. and Mao, I., (2022). Digital transformation and hospitality management competencies: Toward an integrative framework.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102</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p.103132.</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Car, T.,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Stifanich</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L.P.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Šimunić</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Internet of things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iot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in tourism and hospitality: Opportunities and challenges.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Tourism in South East Europe</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pp.163-175.</a:t>
            </a:r>
          </a:p>
          <a:p>
            <a:pPr marL="285750" indent="-285750" algn="just">
              <a:lnSpc>
                <a:spcPct val="150000"/>
              </a:lnSpc>
              <a:spcAft>
                <a:spcPts val="800"/>
              </a:spcAft>
              <a:buFont typeface="Wingdings" pitchFamily="2" charset="2"/>
              <a:buChar char="Ø"/>
            </a:pP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Mercan</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Cain, L.,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Akkaya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Cebe</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Uluagac</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Alonso, M.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Cobanoglu</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(2020). Improving the service industry with hyper-connectivity: IoT in hospitality.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33</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pp.243-262.</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Pizam</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Hospitality as an organizational culture.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&amp; Tourism Research</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44</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pp.431-438.</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Reis, J.,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Melão</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Salvadorinho</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Soares, B.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Rosete</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Service robots in the hospitality industry: The case of Henn-</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hotel, Japan.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Technology in Society</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63</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p.101423.</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Shulga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L.V. and Busser, J.A., (2020). Hospitality employee and customer role in value co-creation: Personal, organizational and collaborative outcomes.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91</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p.102648.</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Solnet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Subramony</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Ford, R.C.,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Golubovskaya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Kang, H.J.A.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Hancer</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Leveraging human touch in service interactions: lessons from hospitality.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Service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Wingdings" pitchFamily="2" charset="2"/>
              <a:buChar char="Ø"/>
            </a:pPr>
            <a:endParaRPr lang="en-IN" dirty="0"/>
          </a:p>
        </p:txBody>
      </p:sp>
    </p:spTree>
    <p:extLst>
      <p:ext uri="{BB962C8B-B14F-4D97-AF65-F5344CB8AC3E}">
        <p14:creationId xmlns:p14="http://schemas.microsoft.com/office/powerpoint/2010/main" val="40792911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47</TotalTime>
  <Words>2282</Words>
  <Application>Microsoft Office PowerPoint</Application>
  <PresentationFormat>Widescreen</PresentationFormat>
  <Paragraphs>100</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Times New Roman</vt:lpstr>
      <vt:lpstr>Wingdings</vt:lpstr>
      <vt:lpstr>Wingdings 3</vt:lpstr>
      <vt:lpstr>Wisp</vt:lpstr>
      <vt:lpstr>Module title- Hospitality &amp; Guest Services Assignment title- presentation Student name- Student ID - </vt:lpstr>
      <vt:lpstr>Table of contents </vt:lpstr>
      <vt:lpstr>Introduction </vt:lpstr>
      <vt:lpstr>Overview of Ritz-Carlton </vt:lpstr>
      <vt:lpstr>Main consumers of Ritz-Carlton </vt:lpstr>
      <vt:lpstr>Nature of guest services </vt:lpstr>
      <vt:lpstr>The function of guest services </vt:lpstr>
      <vt:lpstr>Importance of Hospitality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Hospitality &amp; Guest Services Assignment title- presentation Student name- Student ID - </dc:title>
  <dc:creator>Asus</dc:creator>
  <cp:lastModifiedBy>Anamaria Salanchi</cp:lastModifiedBy>
  <cp:revision>51</cp:revision>
  <dcterms:created xsi:type="dcterms:W3CDTF">2023-01-27T15:08:41Z</dcterms:created>
  <dcterms:modified xsi:type="dcterms:W3CDTF">2023-02-08T22:14:11Z</dcterms:modified>
</cp:coreProperties>
</file>