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3" r:id="rId7"/>
    <p:sldId id="264" r:id="rId8"/>
    <p:sldId id="265" r:id="rId9"/>
    <p:sldId id="261" r:id="rId10"/>
    <p:sldId id="262"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21"/>
    <p:restoredTop sz="94659"/>
  </p:normalViewPr>
  <p:slideViewPr>
    <p:cSldViewPr snapToGrid="0" snapToObjects="1">
      <p:cViewPr>
        <p:scale>
          <a:sx n="103" d="100"/>
          <a:sy n="103" d="100"/>
        </p:scale>
        <p:origin x="1664" y="22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12/8/25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12/8/25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12/8/25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12/8/25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12/8/25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12/8/25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TextBox 2"/>
          <p:cNvSpPr txBox="1"/>
          <p:nvPr/>
        </p:nvSpPr>
        <p:spPr>
          <a:xfrm>
            <a:off x="715108" y="1538228"/>
            <a:ext cx="8100646" cy="1200329"/>
          </a:xfrm>
          <a:prstGeom prst="rect">
            <a:avLst/>
          </a:prstGeom>
          <a:noFill/>
        </p:spPr>
        <p:txBody>
          <a:bodyPr wrap="square">
            <a:spAutoFit/>
          </a:bodyPr>
          <a:lstStyle/>
          <a:p>
            <a:pPr>
              <a:defRPr sz="3600" b="1">
                <a:solidFill>
                  <a:srgbClr val="664833"/>
                </a:solidFill>
              </a:defRPr>
            </a:pPr>
            <a:r>
              <a:rPr sz="7200" dirty="0">
                <a:solidFill>
                  <a:schemeClr val="accent6">
                    <a:lumMod val="50000"/>
                  </a:schemeClr>
                </a:solidFill>
              </a:rPr>
              <a:t>The Study Brew Café</a:t>
            </a:r>
          </a:p>
        </p:txBody>
      </p:sp>
      <p:sp>
        <p:nvSpPr>
          <p:cNvPr id="4" name="TextBox 3"/>
          <p:cNvSpPr txBox="1"/>
          <p:nvPr/>
        </p:nvSpPr>
        <p:spPr>
          <a:xfrm>
            <a:off x="1848370" y="4396154"/>
            <a:ext cx="6390083" cy="1661993"/>
          </a:xfrm>
          <a:prstGeom prst="rect">
            <a:avLst/>
          </a:prstGeom>
          <a:noFill/>
        </p:spPr>
        <p:txBody>
          <a:bodyPr wrap="none">
            <a:spAutoFit/>
          </a:bodyPr>
          <a:lstStyle/>
          <a:p>
            <a:endParaRPr dirty="0"/>
          </a:p>
          <a:p>
            <a:pPr>
              <a:defRPr sz="2400">
                <a:solidFill>
                  <a:srgbClr val="3C2D1E"/>
                </a:solidFill>
              </a:defRPr>
            </a:pPr>
            <a:r>
              <a:rPr sz="2000" dirty="0"/>
              <a:t>Module: Enterprise and Entrepreneurship (LCLM4006_LON)</a:t>
            </a:r>
          </a:p>
          <a:p>
            <a:pPr>
              <a:defRPr sz="2400">
                <a:solidFill>
                  <a:srgbClr val="3C2D1E"/>
                </a:solidFill>
              </a:defRPr>
            </a:pPr>
            <a:r>
              <a:rPr sz="2000" dirty="0"/>
              <a:t>Lecturer: Thomas Adayemi</a:t>
            </a:r>
          </a:p>
          <a:p>
            <a:pPr>
              <a:defRPr sz="2400">
                <a:solidFill>
                  <a:srgbClr val="3C2D1E"/>
                </a:solidFill>
              </a:defRPr>
            </a:pPr>
            <a:r>
              <a:rPr sz="2000" dirty="0"/>
              <a:t>Student: Razvan-Cornel Albescu</a:t>
            </a:r>
          </a:p>
          <a:p>
            <a:pPr>
              <a:defRPr sz="2400">
                <a:solidFill>
                  <a:srgbClr val="3C2D1E"/>
                </a:solidFill>
              </a:defRPr>
            </a:pPr>
            <a:r>
              <a:rPr sz="2000" dirty="0"/>
              <a:t>Student ID: 2416321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Arc 15">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6100024" y="863980"/>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 name="TextBox 2"/>
          <p:cNvSpPr txBox="1"/>
          <p:nvPr/>
        </p:nvSpPr>
        <p:spPr>
          <a:xfrm>
            <a:off x="4421221" y="479493"/>
            <a:ext cx="4094129" cy="1325563"/>
          </a:xfrm>
          <a:prstGeom prst="rect">
            <a:avLst/>
          </a:prstGeom>
        </p:spPr>
        <p:txBody>
          <a:bodyPr vert="horz" lIns="91440" tIns="45720" rIns="91440" bIns="45720" rtlCol="0" anchor="ctr">
            <a:normAutofit/>
          </a:bodyPr>
          <a:lstStyle/>
          <a:p>
            <a:pPr defTabSz="914400">
              <a:lnSpc>
                <a:spcPct val="90000"/>
              </a:lnSpc>
              <a:spcBef>
                <a:spcPct val="0"/>
              </a:spcBef>
              <a:spcAft>
                <a:spcPts val="600"/>
              </a:spcAft>
              <a:defRPr sz="3600" b="1">
                <a:solidFill>
                  <a:srgbClr val="664833"/>
                </a:solidFill>
              </a:defRPr>
            </a:pPr>
            <a:r>
              <a:rPr lang="en-US" sz="4400" kern="1200" dirty="0">
                <a:solidFill>
                  <a:schemeClr val="accent6">
                    <a:lumMod val="50000"/>
                  </a:schemeClr>
                </a:solidFill>
                <a:latin typeface="+mj-lt"/>
                <a:ea typeface="+mj-ea"/>
                <a:cs typeface="+mj-cs"/>
              </a:rPr>
              <a:t>Overview of the Business Idea</a:t>
            </a:r>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imageA.jpg"/>
          <p:cNvPicPr>
            <a:picLocks noChangeAspect="1"/>
          </p:cNvPicPr>
          <p:nvPr/>
        </p:nvPicPr>
        <p:blipFill>
          <a:blip r:embed="rId2"/>
          <a:stretch>
            <a:fillRect/>
          </a:stretch>
        </p:blipFill>
        <p:spPr>
          <a:xfrm>
            <a:off x="133825" y="2188478"/>
            <a:ext cx="3583036" cy="200650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4" name="TextBox 3"/>
          <p:cNvSpPr txBox="1"/>
          <p:nvPr/>
        </p:nvSpPr>
        <p:spPr>
          <a:xfrm>
            <a:off x="3796165" y="1984443"/>
            <a:ext cx="5347835" cy="4192520"/>
          </a:xfrm>
          <a:prstGeom prst="rect">
            <a:avLst/>
          </a:prstGeom>
        </p:spPr>
        <p:txBody>
          <a:bodyPr vert="horz" lIns="91440" tIns="45720" rIns="91440" bIns="45720" rtlCol="0">
            <a:normAutofit/>
          </a:bodyPr>
          <a:lstStyle/>
          <a:p>
            <a:pPr defTabSz="914400">
              <a:lnSpc>
                <a:spcPct val="170000"/>
              </a:lnSpc>
              <a:spcAft>
                <a:spcPts val="600"/>
              </a:spcAft>
              <a:defRPr sz="2200">
                <a:solidFill>
                  <a:srgbClr val="3C2D1E"/>
                </a:solidFill>
              </a:defRPr>
            </a:pPr>
            <a:r>
              <a:rPr lang="en-US" sz="1600" dirty="0"/>
              <a:t>The Study Brew Café is a modern and inviting space designed for students, freelancers, and remote workers seeking a productive and comfortable environment. The café provides premium coffee, quality snacks, and designated study zones equipped with high-speed Wi-Fi, charging ports, and quiet work areas. As a sole trader, the owner maintains full control over daily operations, finances, and customer experience. Positioned near a university or business district, the café benefits from strong foot traffic while offering a balanced blend of comfort and productivity.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6888" y="492162"/>
            <a:ext cx="3128996" cy="3736540"/>
          </a:xfrm>
          <a:prstGeom prst="rect">
            <a:avLst/>
          </a:prstGeom>
        </p:spPr>
        <p:txBody>
          <a:bodyPr vert="horz" lIns="91440" tIns="45720" rIns="91440" bIns="45720" rtlCol="0" anchor="b">
            <a:normAutofit/>
          </a:bodyPr>
          <a:lstStyle/>
          <a:p>
            <a:pPr defTabSz="914400">
              <a:lnSpc>
                <a:spcPct val="90000"/>
              </a:lnSpc>
              <a:spcBef>
                <a:spcPct val="0"/>
              </a:spcBef>
              <a:spcAft>
                <a:spcPts val="600"/>
              </a:spcAft>
              <a:defRPr sz="3600" b="1">
                <a:solidFill>
                  <a:srgbClr val="664833"/>
                </a:solidFill>
              </a:defRPr>
            </a:pPr>
            <a:r>
              <a:rPr lang="en-US" sz="4800" kern="1200" dirty="0">
                <a:solidFill>
                  <a:schemeClr val="accent6">
                    <a:lumMod val="50000"/>
                  </a:schemeClr>
                </a:solidFill>
                <a:latin typeface="+mj-lt"/>
                <a:ea typeface="+mj-ea"/>
                <a:cs typeface="+mj-cs"/>
              </a:rPr>
              <a:t>PESTEL Analysis</a:t>
            </a:r>
          </a:p>
        </p:txBody>
      </p:sp>
      <p:grpSp>
        <p:nvGrpSpPr>
          <p:cNvPr id="29" name="Group 28">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62324" y="1"/>
            <a:ext cx="1834788" cy="5777808"/>
            <a:chOff x="329184" y="1"/>
            <a:chExt cx="524256" cy="5777808"/>
          </a:xfrm>
        </p:grpSpPr>
        <p:cxnSp>
          <p:nvCxnSpPr>
            <p:cNvPr id="23" name="Straight Connector 22">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Rectangle 30">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9948" y="269324"/>
            <a:ext cx="4587584"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201477650"/>
              </p:ext>
            </p:extLst>
          </p:nvPr>
        </p:nvGraphicFramePr>
        <p:xfrm>
          <a:off x="2754922" y="1325880"/>
          <a:ext cx="5872609" cy="4392804"/>
        </p:xfrm>
        <a:graphic>
          <a:graphicData uri="http://schemas.openxmlformats.org/drawingml/2006/table">
            <a:tbl>
              <a:tblPr firstRow="1" bandRow="1">
                <a:solidFill>
                  <a:schemeClr val="bg1">
                    <a:lumMod val="95000"/>
                  </a:schemeClr>
                </a:solidFill>
                <a:tableStyleId>{5C22544A-7EE6-4342-B048-85BDC9FD1C3A}</a:tableStyleId>
              </a:tblPr>
              <a:tblGrid>
                <a:gridCol w="1878292">
                  <a:extLst>
                    <a:ext uri="{9D8B030D-6E8A-4147-A177-3AD203B41FA5}">
                      <a16:colId xmlns:a16="http://schemas.microsoft.com/office/drawing/2014/main" val="20000"/>
                    </a:ext>
                  </a:extLst>
                </a:gridCol>
                <a:gridCol w="3994317">
                  <a:extLst>
                    <a:ext uri="{9D8B030D-6E8A-4147-A177-3AD203B41FA5}">
                      <a16:colId xmlns:a16="http://schemas.microsoft.com/office/drawing/2014/main" val="20001"/>
                    </a:ext>
                  </a:extLst>
                </a:gridCol>
              </a:tblGrid>
              <a:tr h="476042">
                <a:tc>
                  <a:txBody>
                    <a:bodyPr/>
                    <a:lstStyle/>
                    <a:p>
                      <a:pPr>
                        <a:defRPr sz="1800" b="1">
                          <a:solidFill>
                            <a:srgbClr val="FFFFFF"/>
                          </a:solidFill>
                        </a:defRPr>
                      </a:pPr>
                      <a:r>
                        <a:rPr lang="en-GB" sz="1800" b="1" cap="none" spc="0" dirty="0">
                          <a:solidFill>
                            <a:schemeClr val="bg1"/>
                          </a:solidFill>
                        </a:rPr>
                        <a:t>Factor</a:t>
                      </a:r>
                    </a:p>
                  </a:txBody>
                  <a:tcPr marL="72070" marR="102957" marT="20592" marB="154435" anchor="b">
                    <a:lnL w="12700" cmpd="sng">
                      <a:noFill/>
                    </a:lnL>
                    <a:lnR w="12700" cmpd="sng">
                      <a:noFill/>
                    </a:lnR>
                    <a:lnT w="9525" cap="flat" cmpd="sng" algn="ctr">
                      <a:noFill/>
                      <a:prstDash val="solid"/>
                    </a:lnT>
                    <a:lnB w="38100" cmpd="sng">
                      <a:noFill/>
                    </a:lnB>
                    <a:solidFill>
                      <a:schemeClr val="accent6">
                        <a:lumMod val="50000"/>
                      </a:schemeClr>
                    </a:solidFill>
                  </a:tcPr>
                </a:tc>
                <a:tc>
                  <a:txBody>
                    <a:bodyPr/>
                    <a:lstStyle/>
                    <a:p>
                      <a:pPr>
                        <a:defRPr sz="1800" b="1">
                          <a:solidFill>
                            <a:srgbClr val="FFFFFF"/>
                          </a:solidFill>
                        </a:defRPr>
                      </a:pPr>
                      <a:r>
                        <a:rPr lang="en-GB" sz="1800" b="1" cap="none" spc="0" dirty="0">
                          <a:solidFill>
                            <a:schemeClr val="bg1"/>
                          </a:solidFill>
                        </a:rPr>
                        <a:t>Description</a:t>
                      </a:r>
                    </a:p>
                  </a:txBody>
                  <a:tcPr marL="72070" marR="102957" marT="20592" marB="154435" anchor="b">
                    <a:lnL w="12700" cmpd="sng">
                      <a:noFill/>
                    </a:lnL>
                    <a:lnR w="12700" cmpd="sng">
                      <a:noFill/>
                    </a:lnR>
                    <a:lnT w="9525" cap="flat" cmpd="sng" algn="ctr">
                      <a:noFill/>
                      <a:prstDash val="solid"/>
                    </a:lnT>
                    <a:lnB w="38100" cmpd="sng">
                      <a:noFill/>
                    </a:lnB>
                    <a:solidFill>
                      <a:schemeClr val="accent6">
                        <a:lumMod val="50000"/>
                      </a:schemeClr>
                    </a:solidFill>
                  </a:tcPr>
                </a:tc>
                <a:extLst>
                  <a:ext uri="{0D108BD9-81ED-4DB2-BD59-A6C34878D82A}">
                    <a16:rowId xmlns:a16="http://schemas.microsoft.com/office/drawing/2014/main" val="10000"/>
                  </a:ext>
                </a:extLst>
              </a:tr>
              <a:tr h="603227">
                <a:tc>
                  <a:txBody>
                    <a:bodyPr/>
                    <a:lstStyle/>
                    <a:p>
                      <a:pPr>
                        <a:defRPr sz="1800">
                          <a:solidFill>
                            <a:srgbClr val="3C2D1E"/>
                          </a:solidFill>
                        </a:defRPr>
                      </a:pPr>
                      <a:r>
                        <a:rPr lang="en-GB" sz="1800" cap="none" spc="0" dirty="0">
                          <a:solidFill>
                            <a:schemeClr val="tx1"/>
                          </a:solidFill>
                        </a:rPr>
                        <a:t>Political</a:t>
                      </a:r>
                    </a:p>
                  </a:txBody>
                  <a:tcPr marL="72070" marR="102957" marT="20592" marB="154435">
                    <a:lnL w="12700" cap="flat" cmpd="sng" algn="ctr">
                      <a:solidFill>
                        <a:schemeClr val="accent1"/>
                      </a:solidFill>
                      <a:prstDash val="solid"/>
                    </a:lnL>
                    <a:lnR w="12700" cmpd="sng">
                      <a:noFill/>
                      <a:prstDash val="solid"/>
                    </a:lnR>
                    <a:lnT w="38100" cmpd="sng">
                      <a:noFill/>
                    </a:lnT>
                    <a:lnB w="9525" cap="flat" cmpd="sng" algn="ctr">
                      <a:noFill/>
                      <a:prstDash val="solid"/>
                    </a:lnB>
                    <a:solidFill>
                      <a:schemeClr val="accent6">
                        <a:lumMod val="40000"/>
                        <a:lumOff val="60000"/>
                      </a:schemeClr>
                    </a:solidFill>
                  </a:tcPr>
                </a:tc>
                <a:tc>
                  <a:txBody>
                    <a:bodyPr/>
                    <a:lstStyle/>
                    <a:p>
                      <a:pPr>
                        <a:defRPr sz="1800">
                          <a:solidFill>
                            <a:srgbClr val="3C2D1E"/>
                          </a:solidFill>
                        </a:defRPr>
                      </a:pPr>
                      <a:r>
                        <a:rPr lang="en-GB" sz="1600" cap="none" spc="0" dirty="0">
                          <a:solidFill>
                            <a:schemeClr val="tx1"/>
                          </a:solidFill>
                        </a:rPr>
                        <a:t>Licensing, hygiene and food safety regulations.</a:t>
                      </a:r>
                    </a:p>
                  </a:txBody>
                  <a:tcPr marL="72070" marR="102957" marT="20592" marB="154435">
                    <a:lnL w="12700" cmpd="sng">
                      <a:noFill/>
                      <a:prstDash val="solid"/>
                    </a:lnL>
                    <a:lnR w="12700" cmpd="sng">
                      <a:noFill/>
                      <a:prstDash val="solid"/>
                    </a:lnR>
                    <a:lnT w="38100" cmpd="sng">
                      <a:noFill/>
                    </a:lnT>
                    <a:lnB w="9525" cap="flat" cmpd="sng" algn="ctr">
                      <a:noFill/>
                      <a:prstDash val="solid"/>
                    </a:lnB>
                    <a:solidFill>
                      <a:schemeClr val="accent6">
                        <a:lumMod val="40000"/>
                        <a:lumOff val="60000"/>
                      </a:schemeClr>
                    </a:solidFill>
                  </a:tcPr>
                </a:tc>
                <a:extLst>
                  <a:ext uri="{0D108BD9-81ED-4DB2-BD59-A6C34878D82A}">
                    <a16:rowId xmlns:a16="http://schemas.microsoft.com/office/drawing/2014/main" val="10001"/>
                  </a:ext>
                </a:extLst>
              </a:tr>
              <a:tr h="603227">
                <a:tc>
                  <a:txBody>
                    <a:bodyPr/>
                    <a:lstStyle/>
                    <a:p>
                      <a:pPr>
                        <a:defRPr sz="1800">
                          <a:solidFill>
                            <a:srgbClr val="3C2D1E"/>
                          </a:solidFill>
                        </a:defRPr>
                      </a:pPr>
                      <a:r>
                        <a:rPr lang="en-GB" sz="1800" cap="none" spc="0" dirty="0">
                          <a:solidFill>
                            <a:schemeClr val="tx1"/>
                          </a:solidFill>
                        </a:rPr>
                        <a:t>Economic</a:t>
                      </a:r>
                    </a:p>
                  </a:txBody>
                  <a:tcPr marL="72070" marR="102957" marT="20592" marB="154435">
                    <a:lnL w="12700" cap="flat" cmpd="sng" algn="ctr">
                      <a:solidFill>
                        <a:schemeClr val="accent1"/>
                      </a:solidFill>
                      <a:prstDash val="solid"/>
                    </a:lnL>
                    <a:lnR w="12700" cmpd="sng">
                      <a:noFill/>
                      <a:prstDash val="solid"/>
                    </a:lnR>
                    <a:lnT w="9525" cap="flat" cmpd="sng" algn="ctr">
                      <a:noFill/>
                      <a:prstDash val="solid"/>
                    </a:lnT>
                    <a:lnB w="12700" cmpd="sng">
                      <a:noFill/>
                      <a:prstDash val="solid"/>
                    </a:lnB>
                    <a:solidFill>
                      <a:schemeClr val="accent6">
                        <a:lumMod val="40000"/>
                        <a:lumOff val="60000"/>
                      </a:schemeClr>
                    </a:solidFill>
                  </a:tcPr>
                </a:tc>
                <a:tc>
                  <a:txBody>
                    <a:bodyPr/>
                    <a:lstStyle/>
                    <a:p>
                      <a:pPr>
                        <a:defRPr sz="1800">
                          <a:solidFill>
                            <a:srgbClr val="3C2D1E"/>
                          </a:solidFill>
                        </a:defRPr>
                      </a:pPr>
                      <a:r>
                        <a:rPr lang="en-GB" sz="1600" cap="none" spc="0" dirty="0">
                          <a:solidFill>
                            <a:schemeClr val="tx1"/>
                          </a:solidFill>
                        </a:rPr>
                        <a:t>Inflation and stable demand from students and workers.</a:t>
                      </a:r>
                    </a:p>
                  </a:txBody>
                  <a:tcPr marL="72070" marR="102957" marT="20592" marB="154435">
                    <a:lnL w="12700" cmpd="sng">
                      <a:noFill/>
                      <a:prstDash val="solid"/>
                    </a:lnL>
                    <a:lnR w="12700" cmpd="sng">
                      <a:noFill/>
                      <a:prstDash val="solid"/>
                    </a:lnR>
                    <a:lnT w="9525" cap="flat" cmpd="sng" algn="ctr">
                      <a:noFill/>
                      <a:prstDash val="solid"/>
                    </a:lnT>
                    <a:lnB w="12700" cmpd="sng">
                      <a:noFill/>
                      <a:prstDash val="solid"/>
                    </a:lnB>
                    <a:solidFill>
                      <a:schemeClr val="accent6">
                        <a:lumMod val="40000"/>
                        <a:lumOff val="60000"/>
                      </a:schemeClr>
                    </a:solidFill>
                  </a:tcPr>
                </a:tc>
                <a:extLst>
                  <a:ext uri="{0D108BD9-81ED-4DB2-BD59-A6C34878D82A}">
                    <a16:rowId xmlns:a16="http://schemas.microsoft.com/office/drawing/2014/main" val="10002"/>
                  </a:ext>
                </a:extLst>
              </a:tr>
              <a:tr h="603227">
                <a:tc>
                  <a:txBody>
                    <a:bodyPr/>
                    <a:lstStyle/>
                    <a:p>
                      <a:pPr>
                        <a:defRPr sz="1800">
                          <a:solidFill>
                            <a:srgbClr val="3C2D1E"/>
                          </a:solidFill>
                        </a:defRPr>
                      </a:pPr>
                      <a:r>
                        <a:rPr lang="en-GB" sz="1800" cap="none" spc="0">
                          <a:solidFill>
                            <a:schemeClr val="tx1"/>
                          </a:solidFill>
                        </a:rPr>
                        <a:t>Social</a:t>
                      </a:r>
                    </a:p>
                  </a:txBody>
                  <a:tcPr marL="72070" marR="102957" marT="20592" marB="154435">
                    <a:lnL w="12700" cap="flat" cmpd="sng" algn="ctr">
                      <a:solidFill>
                        <a:schemeClr val="accent1"/>
                      </a:solidFill>
                      <a:prstDash val="solid"/>
                    </a:lnL>
                    <a:lnR w="12700" cmpd="sng">
                      <a:noFill/>
                      <a:prstDash val="solid"/>
                    </a:lnR>
                    <a:lnT w="12700" cmpd="sng">
                      <a:noFill/>
                      <a:prstDash val="solid"/>
                    </a:lnT>
                    <a:lnB w="9525" cap="flat" cmpd="sng" algn="ctr">
                      <a:noFill/>
                      <a:prstDash val="solid"/>
                    </a:lnB>
                    <a:solidFill>
                      <a:schemeClr val="accent6">
                        <a:lumMod val="40000"/>
                        <a:lumOff val="60000"/>
                      </a:schemeClr>
                    </a:solidFill>
                  </a:tcPr>
                </a:tc>
                <a:tc>
                  <a:txBody>
                    <a:bodyPr/>
                    <a:lstStyle/>
                    <a:p>
                      <a:pPr>
                        <a:defRPr sz="1800">
                          <a:solidFill>
                            <a:srgbClr val="3C2D1E"/>
                          </a:solidFill>
                        </a:defRPr>
                      </a:pPr>
                      <a:r>
                        <a:rPr lang="en-GB" sz="1600" cap="none" spc="0" dirty="0">
                          <a:solidFill>
                            <a:schemeClr val="tx1"/>
                          </a:solidFill>
                        </a:rPr>
                        <a:t>Growing need for quiet study and workspaces.</a:t>
                      </a:r>
                    </a:p>
                  </a:txBody>
                  <a:tcPr marL="72070" marR="102957" marT="20592" marB="154435">
                    <a:lnL w="12700" cmpd="sng">
                      <a:noFill/>
                      <a:prstDash val="solid"/>
                    </a:lnL>
                    <a:lnR w="12700" cmpd="sng">
                      <a:noFill/>
                      <a:prstDash val="solid"/>
                    </a:lnR>
                    <a:lnT w="12700" cmpd="sng">
                      <a:noFill/>
                      <a:prstDash val="solid"/>
                    </a:lnT>
                    <a:lnB w="9525" cap="flat" cmpd="sng" algn="ctr">
                      <a:noFill/>
                      <a:prstDash val="solid"/>
                    </a:lnB>
                    <a:solidFill>
                      <a:schemeClr val="accent6">
                        <a:lumMod val="40000"/>
                        <a:lumOff val="60000"/>
                      </a:schemeClr>
                    </a:solidFill>
                  </a:tcPr>
                </a:tc>
                <a:extLst>
                  <a:ext uri="{0D108BD9-81ED-4DB2-BD59-A6C34878D82A}">
                    <a16:rowId xmlns:a16="http://schemas.microsoft.com/office/drawing/2014/main" val="10003"/>
                  </a:ext>
                </a:extLst>
              </a:tr>
              <a:tr h="603227">
                <a:tc>
                  <a:txBody>
                    <a:bodyPr/>
                    <a:lstStyle/>
                    <a:p>
                      <a:pPr>
                        <a:defRPr sz="1800">
                          <a:solidFill>
                            <a:srgbClr val="3C2D1E"/>
                          </a:solidFill>
                        </a:defRPr>
                      </a:pPr>
                      <a:r>
                        <a:rPr lang="en-GB" sz="1800" cap="none" spc="0" dirty="0">
                          <a:solidFill>
                            <a:schemeClr val="tx1"/>
                          </a:solidFill>
                        </a:rPr>
                        <a:t>Technological</a:t>
                      </a:r>
                    </a:p>
                  </a:txBody>
                  <a:tcPr marL="72070" marR="102957" marT="20592" marB="154435">
                    <a:lnL w="12700" cap="flat" cmpd="sng" algn="ctr">
                      <a:solidFill>
                        <a:schemeClr val="accent1"/>
                      </a:solidFill>
                      <a:prstDash val="solid"/>
                    </a:lnL>
                    <a:lnR w="12700" cmpd="sng">
                      <a:noFill/>
                      <a:prstDash val="solid"/>
                    </a:lnR>
                    <a:lnT w="9525" cap="flat" cmpd="sng" algn="ctr">
                      <a:noFill/>
                      <a:prstDash val="solid"/>
                    </a:lnT>
                    <a:lnB w="12700" cmpd="sng">
                      <a:noFill/>
                      <a:prstDash val="solid"/>
                    </a:lnB>
                    <a:solidFill>
                      <a:schemeClr val="accent6">
                        <a:lumMod val="40000"/>
                        <a:lumOff val="60000"/>
                      </a:schemeClr>
                    </a:solidFill>
                  </a:tcPr>
                </a:tc>
                <a:tc>
                  <a:txBody>
                    <a:bodyPr/>
                    <a:lstStyle/>
                    <a:p>
                      <a:pPr>
                        <a:defRPr sz="1800">
                          <a:solidFill>
                            <a:srgbClr val="3C2D1E"/>
                          </a:solidFill>
                        </a:defRPr>
                      </a:pPr>
                      <a:r>
                        <a:rPr lang="en-GB" sz="1600" cap="none" spc="0" dirty="0">
                          <a:solidFill>
                            <a:schemeClr val="tx1"/>
                          </a:solidFill>
                        </a:rPr>
                        <a:t>Wi-Fi, digital payments, and social media presence.</a:t>
                      </a:r>
                    </a:p>
                  </a:txBody>
                  <a:tcPr marL="72070" marR="102957" marT="20592" marB="154435">
                    <a:lnL w="12700" cmpd="sng">
                      <a:noFill/>
                      <a:prstDash val="solid"/>
                    </a:lnL>
                    <a:lnR w="12700" cmpd="sng">
                      <a:noFill/>
                      <a:prstDash val="solid"/>
                    </a:lnR>
                    <a:lnT w="9525" cap="flat" cmpd="sng" algn="ctr">
                      <a:noFill/>
                      <a:prstDash val="solid"/>
                    </a:lnT>
                    <a:lnB w="12700" cmpd="sng">
                      <a:noFill/>
                      <a:prstDash val="solid"/>
                    </a:lnB>
                    <a:solidFill>
                      <a:schemeClr val="accent6">
                        <a:lumMod val="40000"/>
                        <a:lumOff val="60000"/>
                      </a:schemeClr>
                    </a:solidFill>
                  </a:tcPr>
                </a:tc>
                <a:extLst>
                  <a:ext uri="{0D108BD9-81ED-4DB2-BD59-A6C34878D82A}">
                    <a16:rowId xmlns:a16="http://schemas.microsoft.com/office/drawing/2014/main" val="10004"/>
                  </a:ext>
                </a:extLst>
              </a:tr>
              <a:tr h="603227">
                <a:tc>
                  <a:txBody>
                    <a:bodyPr/>
                    <a:lstStyle/>
                    <a:p>
                      <a:pPr>
                        <a:defRPr sz="1800">
                          <a:solidFill>
                            <a:srgbClr val="3C2D1E"/>
                          </a:solidFill>
                        </a:defRPr>
                      </a:pPr>
                      <a:r>
                        <a:rPr lang="en-GB" sz="1800" cap="none" spc="0" dirty="0">
                          <a:solidFill>
                            <a:schemeClr val="tx1"/>
                          </a:solidFill>
                        </a:rPr>
                        <a:t>Environmental</a:t>
                      </a:r>
                    </a:p>
                  </a:txBody>
                  <a:tcPr marL="72070" marR="102957" marT="20592" marB="154435">
                    <a:lnL w="12700" cap="flat" cmpd="sng" algn="ctr">
                      <a:solidFill>
                        <a:schemeClr val="accent1"/>
                      </a:solidFill>
                      <a:prstDash val="solid"/>
                    </a:lnL>
                    <a:lnR w="12700" cmpd="sng">
                      <a:noFill/>
                      <a:prstDash val="solid"/>
                    </a:lnR>
                    <a:lnT w="12700" cmpd="sng">
                      <a:noFill/>
                      <a:prstDash val="solid"/>
                    </a:lnT>
                    <a:lnB w="9525" cap="flat" cmpd="sng" algn="ctr">
                      <a:noFill/>
                      <a:prstDash val="solid"/>
                    </a:lnB>
                    <a:solidFill>
                      <a:schemeClr val="accent6">
                        <a:lumMod val="40000"/>
                        <a:lumOff val="60000"/>
                      </a:schemeClr>
                    </a:solidFill>
                  </a:tcPr>
                </a:tc>
                <a:tc>
                  <a:txBody>
                    <a:bodyPr/>
                    <a:lstStyle/>
                    <a:p>
                      <a:pPr>
                        <a:defRPr sz="1800">
                          <a:solidFill>
                            <a:srgbClr val="3C2D1E"/>
                          </a:solidFill>
                        </a:defRPr>
                      </a:pPr>
                      <a:r>
                        <a:rPr lang="en-GB" sz="1600" cap="none" spc="0" dirty="0">
                          <a:solidFill>
                            <a:schemeClr val="tx1"/>
                          </a:solidFill>
                        </a:rPr>
                        <a:t>Eco‑friendly packaging and waste‑reduction practices.</a:t>
                      </a:r>
                    </a:p>
                  </a:txBody>
                  <a:tcPr marL="72070" marR="102957" marT="20592" marB="154435">
                    <a:lnL w="12700" cmpd="sng">
                      <a:noFill/>
                      <a:prstDash val="solid"/>
                    </a:lnL>
                    <a:lnR w="12700" cmpd="sng">
                      <a:noFill/>
                      <a:prstDash val="solid"/>
                    </a:lnR>
                    <a:lnT w="12700" cmpd="sng">
                      <a:noFill/>
                      <a:prstDash val="solid"/>
                    </a:lnT>
                    <a:lnB w="9525" cap="flat" cmpd="sng" algn="ctr">
                      <a:noFill/>
                      <a:prstDash val="solid"/>
                    </a:lnB>
                    <a:solidFill>
                      <a:schemeClr val="accent6">
                        <a:lumMod val="40000"/>
                        <a:lumOff val="60000"/>
                      </a:schemeClr>
                    </a:solidFill>
                  </a:tcPr>
                </a:tc>
                <a:extLst>
                  <a:ext uri="{0D108BD9-81ED-4DB2-BD59-A6C34878D82A}">
                    <a16:rowId xmlns:a16="http://schemas.microsoft.com/office/drawing/2014/main" val="10005"/>
                  </a:ext>
                </a:extLst>
              </a:tr>
              <a:tr h="603227">
                <a:tc>
                  <a:txBody>
                    <a:bodyPr/>
                    <a:lstStyle/>
                    <a:p>
                      <a:pPr>
                        <a:defRPr sz="1800">
                          <a:solidFill>
                            <a:srgbClr val="3C2D1E"/>
                          </a:solidFill>
                        </a:defRPr>
                      </a:pPr>
                      <a:r>
                        <a:rPr lang="en-GB" sz="1800" cap="none" spc="0" dirty="0">
                          <a:solidFill>
                            <a:schemeClr val="tx1"/>
                          </a:solidFill>
                        </a:rPr>
                        <a:t>Legal</a:t>
                      </a:r>
                    </a:p>
                  </a:txBody>
                  <a:tcPr marL="72070" marR="102957" marT="20592" marB="154435">
                    <a:lnL w="12700" cap="flat" cmpd="sng" algn="ctr">
                      <a:solidFill>
                        <a:schemeClr val="accent1"/>
                      </a:solidFill>
                      <a:prstDash val="solid"/>
                    </a:lnL>
                    <a:lnR w="12700" cmpd="sng">
                      <a:noFill/>
                      <a:prstDash val="solid"/>
                    </a:lnR>
                    <a:lnT w="9525" cap="flat" cmpd="sng" algn="ctr">
                      <a:noFill/>
                      <a:prstDash val="solid"/>
                    </a:lnT>
                    <a:lnB w="12700" cmpd="sng">
                      <a:noFill/>
                      <a:prstDash val="solid"/>
                    </a:lnB>
                    <a:solidFill>
                      <a:schemeClr val="accent6">
                        <a:lumMod val="40000"/>
                        <a:lumOff val="60000"/>
                      </a:schemeClr>
                    </a:solidFill>
                  </a:tcPr>
                </a:tc>
                <a:tc>
                  <a:txBody>
                    <a:bodyPr/>
                    <a:lstStyle/>
                    <a:p>
                      <a:pPr>
                        <a:defRPr sz="1800">
                          <a:solidFill>
                            <a:srgbClr val="3C2D1E"/>
                          </a:solidFill>
                        </a:defRPr>
                      </a:pPr>
                      <a:r>
                        <a:rPr lang="en-GB" sz="1600" cap="none" spc="0" dirty="0">
                          <a:solidFill>
                            <a:schemeClr val="tx1"/>
                          </a:solidFill>
                        </a:rPr>
                        <a:t>Waste disposal, and food safety compliance.</a:t>
                      </a:r>
                    </a:p>
                  </a:txBody>
                  <a:tcPr marL="72070" marR="102957" marT="20592" marB="154435">
                    <a:lnL w="12700" cmpd="sng">
                      <a:noFill/>
                      <a:prstDash val="solid"/>
                    </a:lnL>
                    <a:lnR w="12700" cmpd="sng">
                      <a:noFill/>
                      <a:prstDash val="solid"/>
                    </a:lnR>
                    <a:lnT w="9525" cap="flat" cmpd="sng" algn="ctr">
                      <a:noFill/>
                      <a:prstDash val="solid"/>
                    </a:lnT>
                    <a:lnB w="12700" cmpd="sng">
                      <a:noFill/>
                      <a:prstDash val="solid"/>
                    </a:lnB>
                    <a:solidFill>
                      <a:schemeClr val="accent6">
                        <a:lumMod val="40000"/>
                        <a:lumOff val="60000"/>
                      </a:schemeClr>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29369" y="238539"/>
            <a:ext cx="8263890" cy="1434415"/>
          </a:xfrm>
          <a:prstGeom prst="rect">
            <a:avLst/>
          </a:prstGeom>
        </p:spPr>
        <p:txBody>
          <a:bodyPr vert="horz" lIns="91440" tIns="45720" rIns="91440" bIns="45720" rtlCol="0" anchor="b">
            <a:normAutofit/>
          </a:bodyPr>
          <a:lstStyle/>
          <a:p>
            <a:pPr defTabSz="914400">
              <a:lnSpc>
                <a:spcPct val="90000"/>
              </a:lnSpc>
              <a:spcBef>
                <a:spcPct val="0"/>
              </a:spcBef>
              <a:spcAft>
                <a:spcPts val="600"/>
              </a:spcAft>
              <a:defRPr sz="3600" b="1">
                <a:solidFill>
                  <a:srgbClr val="664833"/>
                </a:solidFill>
              </a:defRPr>
            </a:pPr>
            <a:r>
              <a:rPr lang="en-US" sz="4700">
                <a:latin typeface="+mj-lt"/>
                <a:ea typeface="+mj-ea"/>
                <a:cs typeface="+mj-cs"/>
              </a:rPr>
              <a:t>Marketing Strategies</a:t>
            </a:r>
          </a:p>
        </p:txBody>
      </p:sp>
      <p:sp>
        <p:nvSpPr>
          <p:cNvPr id="1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29369" y="2071316"/>
            <a:ext cx="5035164" cy="4119172"/>
          </a:xfrm>
          <a:prstGeom prst="rect">
            <a:avLst/>
          </a:prstGeom>
        </p:spPr>
        <p:txBody>
          <a:bodyPr vert="horz" lIns="91440" tIns="45720" rIns="91440" bIns="45720" rtlCol="0" anchor="t">
            <a:normAutofit fontScale="85000" lnSpcReduction="20000"/>
          </a:bodyPr>
          <a:lstStyle/>
          <a:p>
            <a:pPr defTabSz="914400">
              <a:lnSpc>
                <a:spcPct val="150000"/>
              </a:lnSpc>
              <a:spcAft>
                <a:spcPts val="600"/>
              </a:spcAft>
              <a:defRPr sz="2200">
                <a:solidFill>
                  <a:srgbClr val="3C2D1E"/>
                </a:solidFill>
              </a:defRPr>
            </a:pPr>
            <a:r>
              <a:rPr lang="en-US" sz="1900" dirty="0"/>
              <a:t>The Study Brew Café will implement a digital-first marketing strategy targeting students and remote professionals. Social media platforms such as Instagram, TikTok, and Facebook will be used to showcase the café’s atmosphere, menu, and dedicated study spaces. A Google Business Profile will support local visibility and customer reviews. The café will strengthen engagement through loyalty cards, student discounts, and themed study events, while collaborations with universities and flyer distribution in high‑traffic student zones will broaden outreach. Encouraging user‑generated content will further boost brand awareness and organic reach.</a:t>
            </a:r>
          </a:p>
        </p:txBody>
      </p:sp>
      <p:pic>
        <p:nvPicPr>
          <p:cNvPr id="5" name="Picture 4" descr="imageB.jpg"/>
          <p:cNvPicPr>
            <a:picLocks noChangeAspect="1"/>
          </p:cNvPicPr>
          <p:nvPr/>
        </p:nvPicPr>
        <p:blipFill>
          <a:blip r:embed="rId2"/>
          <a:srcRect l="16995" r="34843" b="2"/>
          <a:stretch>
            <a:fillRect/>
          </a:stretch>
        </p:blipFill>
        <p:spPr>
          <a:xfrm>
            <a:off x="5756743" y="2093976"/>
            <a:ext cx="2955798" cy="409651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356382"/>
            <a:ext cx="5158154" cy="646331"/>
          </a:xfrm>
          <a:prstGeom prst="rect">
            <a:avLst/>
          </a:prstGeom>
          <a:noFill/>
        </p:spPr>
        <p:txBody>
          <a:bodyPr wrap="square">
            <a:spAutoFit/>
          </a:bodyPr>
          <a:lstStyle/>
          <a:p>
            <a:pPr>
              <a:defRPr sz="3600" b="1">
                <a:solidFill>
                  <a:srgbClr val="664833"/>
                </a:solidFill>
              </a:defRPr>
            </a:pPr>
            <a:r>
              <a:rPr lang="en-GB" dirty="0"/>
              <a:t>Startup Cost Breakdown</a:t>
            </a:r>
          </a:p>
        </p:txBody>
      </p:sp>
      <p:graphicFrame>
        <p:nvGraphicFramePr>
          <p:cNvPr id="5" name="Table 4">
            <a:extLst>
              <a:ext uri="{FF2B5EF4-FFF2-40B4-BE49-F238E27FC236}">
                <a16:creationId xmlns:a16="http://schemas.microsoft.com/office/drawing/2014/main" id="{CC695D86-64C4-4BAD-C70C-BFB78CE530D9}"/>
              </a:ext>
            </a:extLst>
          </p:cNvPr>
          <p:cNvGraphicFramePr>
            <a:graphicFrameLocks noGrp="1"/>
          </p:cNvGraphicFramePr>
          <p:nvPr>
            <p:extLst>
              <p:ext uri="{D42A27DB-BD31-4B8C-83A1-F6EECF244321}">
                <p14:modId xmlns:p14="http://schemas.microsoft.com/office/powerpoint/2010/main" val="2670000527"/>
              </p:ext>
            </p:extLst>
          </p:nvPr>
        </p:nvGraphicFramePr>
        <p:xfrm>
          <a:off x="457200" y="1291138"/>
          <a:ext cx="8229600" cy="4968240"/>
        </p:xfrm>
        <a:graphic>
          <a:graphicData uri="http://schemas.openxmlformats.org/drawingml/2006/table">
            <a:tbl>
              <a:tblPr/>
              <a:tblGrid>
                <a:gridCol w="4114800">
                  <a:extLst>
                    <a:ext uri="{9D8B030D-6E8A-4147-A177-3AD203B41FA5}">
                      <a16:colId xmlns:a16="http://schemas.microsoft.com/office/drawing/2014/main" val="3072366833"/>
                    </a:ext>
                  </a:extLst>
                </a:gridCol>
                <a:gridCol w="4114800">
                  <a:extLst>
                    <a:ext uri="{9D8B030D-6E8A-4147-A177-3AD203B41FA5}">
                      <a16:colId xmlns:a16="http://schemas.microsoft.com/office/drawing/2014/main" val="2321253386"/>
                    </a:ext>
                  </a:extLst>
                </a:gridCol>
              </a:tblGrid>
              <a:tr h="0">
                <a:tc>
                  <a:txBody>
                    <a:bodyPr/>
                    <a:lstStyle/>
                    <a:p>
                      <a:r>
                        <a:rPr lang="en-GB" sz="2800" b="1" dirty="0">
                          <a:solidFill>
                            <a:schemeClr val="accent6">
                              <a:lumMod val="50000"/>
                            </a:schemeClr>
                          </a:solidFill>
                        </a:rPr>
                        <a:t>Category</a:t>
                      </a:r>
                    </a:p>
                    <a:p>
                      <a:endParaRPr lang="en-GB" sz="2800" dirty="0">
                        <a:solidFill>
                          <a:schemeClr val="accent6">
                            <a:lumMod val="50000"/>
                          </a:schemeClr>
                        </a:solidFill>
                      </a:endParaRPr>
                    </a:p>
                  </a:txBody>
                  <a:tcPr anchor="ctr">
                    <a:lnL>
                      <a:noFill/>
                    </a:lnL>
                    <a:lnR>
                      <a:noFill/>
                    </a:lnR>
                    <a:lnT>
                      <a:noFill/>
                    </a:lnT>
                    <a:lnB>
                      <a:noFill/>
                    </a:lnB>
                    <a:noFill/>
                  </a:tcPr>
                </a:tc>
                <a:tc>
                  <a:txBody>
                    <a:bodyPr/>
                    <a:lstStyle/>
                    <a:p>
                      <a:r>
                        <a:rPr lang="en-GB" sz="3200" b="1" dirty="0">
                          <a:solidFill>
                            <a:schemeClr val="accent6">
                              <a:lumMod val="50000"/>
                            </a:schemeClr>
                          </a:solidFill>
                        </a:rPr>
                        <a:t>Cost Range</a:t>
                      </a:r>
                    </a:p>
                    <a:p>
                      <a:endParaRPr lang="en-GB" sz="2400" b="1" dirty="0">
                        <a:solidFill>
                          <a:schemeClr val="accent6">
                            <a:lumMod val="50000"/>
                          </a:schemeClr>
                        </a:solidFill>
                      </a:endParaRPr>
                    </a:p>
                  </a:txBody>
                  <a:tcPr anchor="ctr">
                    <a:lnL>
                      <a:noFill/>
                    </a:lnL>
                    <a:lnR>
                      <a:noFill/>
                    </a:lnR>
                    <a:lnT>
                      <a:noFill/>
                    </a:lnT>
                    <a:lnB>
                      <a:noFill/>
                    </a:lnB>
                    <a:noFill/>
                  </a:tcPr>
                </a:tc>
                <a:extLst>
                  <a:ext uri="{0D108BD9-81ED-4DB2-BD59-A6C34878D82A}">
                    <a16:rowId xmlns:a16="http://schemas.microsoft.com/office/drawing/2014/main" val="38937993"/>
                  </a:ext>
                </a:extLst>
              </a:tr>
              <a:tr h="0">
                <a:tc>
                  <a:txBody>
                    <a:bodyPr/>
                    <a:lstStyle/>
                    <a:p>
                      <a:r>
                        <a:rPr lang="en-GB" sz="2400" dirty="0"/>
                        <a:t>Equipment</a:t>
                      </a:r>
                    </a:p>
                  </a:txBody>
                  <a:tcPr anchor="ctr">
                    <a:lnL>
                      <a:noFill/>
                    </a:lnL>
                    <a:lnR>
                      <a:noFill/>
                    </a:lnR>
                    <a:lnT>
                      <a:noFill/>
                    </a:lnT>
                    <a:lnB>
                      <a:noFill/>
                    </a:lnB>
                    <a:noFill/>
                  </a:tcPr>
                </a:tc>
                <a:tc>
                  <a:txBody>
                    <a:bodyPr/>
                    <a:lstStyle/>
                    <a:p>
                      <a:r>
                        <a:rPr lang="en-GB" sz="2400" dirty="0">
                          <a:solidFill>
                            <a:schemeClr val="accent3">
                              <a:lumMod val="50000"/>
                            </a:schemeClr>
                          </a:solidFill>
                        </a:rPr>
                        <a:t>£10,000–£12,000</a:t>
                      </a:r>
                    </a:p>
                  </a:txBody>
                  <a:tcPr anchor="ctr">
                    <a:lnL>
                      <a:noFill/>
                    </a:lnL>
                    <a:lnR>
                      <a:noFill/>
                    </a:lnR>
                    <a:lnT>
                      <a:noFill/>
                    </a:lnT>
                    <a:lnB>
                      <a:noFill/>
                    </a:lnB>
                    <a:noFill/>
                  </a:tcPr>
                </a:tc>
                <a:extLst>
                  <a:ext uri="{0D108BD9-81ED-4DB2-BD59-A6C34878D82A}">
                    <a16:rowId xmlns:a16="http://schemas.microsoft.com/office/drawing/2014/main" val="2536028426"/>
                  </a:ext>
                </a:extLst>
              </a:tr>
              <a:tr h="0">
                <a:tc>
                  <a:txBody>
                    <a:bodyPr/>
                    <a:lstStyle/>
                    <a:p>
                      <a:r>
                        <a:rPr lang="en-GB" sz="2400"/>
                        <a:t>Renovation &amp; Setup</a:t>
                      </a:r>
                    </a:p>
                  </a:txBody>
                  <a:tcPr anchor="ctr">
                    <a:lnL>
                      <a:noFill/>
                    </a:lnL>
                    <a:lnR>
                      <a:noFill/>
                    </a:lnR>
                    <a:lnT>
                      <a:noFill/>
                    </a:lnT>
                    <a:lnB>
                      <a:noFill/>
                    </a:lnB>
                    <a:noFill/>
                  </a:tcPr>
                </a:tc>
                <a:tc>
                  <a:txBody>
                    <a:bodyPr/>
                    <a:lstStyle/>
                    <a:p>
                      <a:r>
                        <a:rPr lang="en-GB" sz="2400" dirty="0">
                          <a:solidFill>
                            <a:schemeClr val="accent3">
                              <a:lumMod val="50000"/>
                            </a:schemeClr>
                          </a:solidFill>
                        </a:rPr>
                        <a:t>£12,000–£15,000</a:t>
                      </a:r>
                    </a:p>
                  </a:txBody>
                  <a:tcPr anchor="ctr">
                    <a:lnL>
                      <a:noFill/>
                    </a:lnL>
                    <a:lnR>
                      <a:noFill/>
                    </a:lnR>
                    <a:lnT>
                      <a:noFill/>
                    </a:lnT>
                    <a:lnB>
                      <a:noFill/>
                    </a:lnB>
                    <a:noFill/>
                  </a:tcPr>
                </a:tc>
                <a:extLst>
                  <a:ext uri="{0D108BD9-81ED-4DB2-BD59-A6C34878D82A}">
                    <a16:rowId xmlns:a16="http://schemas.microsoft.com/office/drawing/2014/main" val="394093939"/>
                  </a:ext>
                </a:extLst>
              </a:tr>
              <a:tr h="0">
                <a:tc>
                  <a:txBody>
                    <a:bodyPr/>
                    <a:lstStyle/>
                    <a:p>
                      <a:r>
                        <a:rPr lang="en-GB" sz="2400"/>
                        <a:t>Coffee Station</a:t>
                      </a:r>
                    </a:p>
                  </a:txBody>
                  <a:tcPr anchor="ctr">
                    <a:lnL>
                      <a:noFill/>
                    </a:lnL>
                    <a:lnR>
                      <a:noFill/>
                    </a:lnR>
                    <a:lnT>
                      <a:noFill/>
                    </a:lnT>
                    <a:lnB>
                      <a:noFill/>
                    </a:lnB>
                    <a:noFill/>
                  </a:tcPr>
                </a:tc>
                <a:tc>
                  <a:txBody>
                    <a:bodyPr/>
                    <a:lstStyle/>
                    <a:p>
                      <a:r>
                        <a:rPr lang="en-GB" sz="2400">
                          <a:solidFill>
                            <a:schemeClr val="accent3">
                              <a:lumMod val="50000"/>
                            </a:schemeClr>
                          </a:solidFill>
                        </a:rPr>
                        <a:t>£3,500–£5,000</a:t>
                      </a:r>
                    </a:p>
                  </a:txBody>
                  <a:tcPr anchor="ctr">
                    <a:lnL>
                      <a:noFill/>
                    </a:lnL>
                    <a:lnR>
                      <a:noFill/>
                    </a:lnR>
                    <a:lnT>
                      <a:noFill/>
                    </a:lnT>
                    <a:lnB>
                      <a:noFill/>
                    </a:lnB>
                    <a:noFill/>
                  </a:tcPr>
                </a:tc>
                <a:extLst>
                  <a:ext uri="{0D108BD9-81ED-4DB2-BD59-A6C34878D82A}">
                    <a16:rowId xmlns:a16="http://schemas.microsoft.com/office/drawing/2014/main" val="834177056"/>
                  </a:ext>
                </a:extLst>
              </a:tr>
              <a:tr h="0">
                <a:tc>
                  <a:txBody>
                    <a:bodyPr/>
                    <a:lstStyle/>
                    <a:p>
                      <a:r>
                        <a:rPr lang="en-GB" sz="2400" dirty="0"/>
                        <a:t>Supplies</a:t>
                      </a:r>
                    </a:p>
                  </a:txBody>
                  <a:tcPr anchor="ctr">
                    <a:lnL>
                      <a:noFill/>
                    </a:lnL>
                    <a:lnR>
                      <a:noFill/>
                    </a:lnR>
                    <a:lnT>
                      <a:noFill/>
                    </a:lnT>
                    <a:lnB>
                      <a:noFill/>
                    </a:lnB>
                    <a:noFill/>
                  </a:tcPr>
                </a:tc>
                <a:tc>
                  <a:txBody>
                    <a:bodyPr/>
                    <a:lstStyle/>
                    <a:p>
                      <a:r>
                        <a:rPr lang="en-GB" sz="2400" dirty="0">
                          <a:solidFill>
                            <a:schemeClr val="accent3">
                              <a:lumMod val="50000"/>
                            </a:schemeClr>
                          </a:solidFill>
                        </a:rPr>
                        <a:t>£2,000–£2,500</a:t>
                      </a:r>
                    </a:p>
                  </a:txBody>
                  <a:tcPr anchor="ctr">
                    <a:lnL>
                      <a:noFill/>
                    </a:lnL>
                    <a:lnR>
                      <a:noFill/>
                    </a:lnR>
                    <a:lnT>
                      <a:noFill/>
                    </a:lnT>
                    <a:lnB>
                      <a:noFill/>
                    </a:lnB>
                    <a:noFill/>
                  </a:tcPr>
                </a:tc>
                <a:extLst>
                  <a:ext uri="{0D108BD9-81ED-4DB2-BD59-A6C34878D82A}">
                    <a16:rowId xmlns:a16="http://schemas.microsoft.com/office/drawing/2014/main" val="560570889"/>
                  </a:ext>
                </a:extLst>
              </a:tr>
              <a:tr h="0">
                <a:tc>
                  <a:txBody>
                    <a:bodyPr/>
                    <a:lstStyle/>
                    <a:p>
                      <a:r>
                        <a:rPr lang="en-GB" sz="2400" dirty="0"/>
                        <a:t>Compliance &amp; Insurance</a:t>
                      </a:r>
                    </a:p>
                  </a:txBody>
                  <a:tcPr anchor="ctr">
                    <a:lnL>
                      <a:noFill/>
                    </a:lnL>
                    <a:lnR>
                      <a:noFill/>
                    </a:lnR>
                    <a:lnT>
                      <a:noFill/>
                    </a:lnT>
                    <a:lnB>
                      <a:noFill/>
                    </a:lnB>
                    <a:noFill/>
                  </a:tcPr>
                </a:tc>
                <a:tc>
                  <a:txBody>
                    <a:bodyPr/>
                    <a:lstStyle/>
                    <a:p>
                      <a:r>
                        <a:rPr lang="en-GB" sz="2400">
                          <a:solidFill>
                            <a:schemeClr val="accent3">
                              <a:lumMod val="50000"/>
                            </a:schemeClr>
                          </a:solidFill>
                        </a:rPr>
                        <a:t>£1,500–£2,000</a:t>
                      </a:r>
                    </a:p>
                  </a:txBody>
                  <a:tcPr anchor="ctr">
                    <a:lnL>
                      <a:noFill/>
                    </a:lnL>
                    <a:lnR>
                      <a:noFill/>
                    </a:lnR>
                    <a:lnT>
                      <a:noFill/>
                    </a:lnT>
                    <a:lnB>
                      <a:noFill/>
                    </a:lnB>
                    <a:noFill/>
                  </a:tcPr>
                </a:tc>
                <a:extLst>
                  <a:ext uri="{0D108BD9-81ED-4DB2-BD59-A6C34878D82A}">
                    <a16:rowId xmlns:a16="http://schemas.microsoft.com/office/drawing/2014/main" val="2780207068"/>
                  </a:ext>
                </a:extLst>
              </a:tr>
              <a:tr h="0">
                <a:tc>
                  <a:txBody>
                    <a:bodyPr/>
                    <a:lstStyle/>
                    <a:p>
                      <a:r>
                        <a:rPr lang="en-GB" sz="2400" dirty="0"/>
                        <a:t>Marketing &amp; Branding</a:t>
                      </a:r>
                    </a:p>
                  </a:txBody>
                  <a:tcPr anchor="ctr">
                    <a:lnL>
                      <a:noFill/>
                    </a:lnL>
                    <a:lnR>
                      <a:noFill/>
                    </a:lnR>
                    <a:lnT>
                      <a:noFill/>
                    </a:lnT>
                    <a:lnB>
                      <a:noFill/>
                    </a:lnB>
                    <a:noFill/>
                  </a:tcPr>
                </a:tc>
                <a:tc>
                  <a:txBody>
                    <a:bodyPr/>
                    <a:lstStyle/>
                    <a:p>
                      <a:r>
                        <a:rPr lang="en-GB" sz="2400" dirty="0">
                          <a:solidFill>
                            <a:schemeClr val="accent3">
                              <a:lumMod val="50000"/>
                            </a:schemeClr>
                          </a:solidFill>
                        </a:rPr>
                        <a:t>£3,000–£4,000</a:t>
                      </a:r>
                    </a:p>
                  </a:txBody>
                  <a:tcPr anchor="ctr">
                    <a:lnL>
                      <a:noFill/>
                    </a:lnL>
                    <a:lnR>
                      <a:noFill/>
                    </a:lnR>
                    <a:lnT>
                      <a:noFill/>
                    </a:lnT>
                    <a:lnB>
                      <a:noFill/>
                    </a:lnB>
                    <a:noFill/>
                  </a:tcPr>
                </a:tc>
                <a:extLst>
                  <a:ext uri="{0D108BD9-81ED-4DB2-BD59-A6C34878D82A}">
                    <a16:rowId xmlns:a16="http://schemas.microsoft.com/office/drawing/2014/main" val="3549117547"/>
                  </a:ext>
                </a:extLst>
              </a:tr>
              <a:tr h="0">
                <a:tc>
                  <a:txBody>
                    <a:bodyPr/>
                    <a:lstStyle/>
                    <a:p>
                      <a:r>
                        <a:rPr lang="en-GB" sz="2400" dirty="0"/>
                        <a:t>Staffing</a:t>
                      </a:r>
                    </a:p>
                  </a:txBody>
                  <a:tcPr anchor="ctr">
                    <a:lnL>
                      <a:noFill/>
                    </a:lnL>
                    <a:lnR>
                      <a:noFill/>
                    </a:lnR>
                    <a:lnT>
                      <a:noFill/>
                    </a:lnT>
                    <a:lnB>
                      <a:noFill/>
                    </a:lnB>
                    <a:noFill/>
                  </a:tcPr>
                </a:tc>
                <a:tc>
                  <a:txBody>
                    <a:bodyPr/>
                    <a:lstStyle/>
                    <a:p>
                      <a:r>
                        <a:rPr lang="en-GB" sz="2400" dirty="0">
                          <a:solidFill>
                            <a:schemeClr val="accent3">
                              <a:lumMod val="50000"/>
                            </a:schemeClr>
                          </a:solidFill>
                        </a:rPr>
                        <a:t>£2,000–£3,000</a:t>
                      </a:r>
                    </a:p>
                  </a:txBody>
                  <a:tcPr anchor="ctr">
                    <a:lnL>
                      <a:noFill/>
                    </a:lnL>
                    <a:lnR>
                      <a:noFill/>
                    </a:lnR>
                    <a:lnT>
                      <a:noFill/>
                    </a:lnT>
                    <a:lnB>
                      <a:noFill/>
                    </a:lnB>
                    <a:noFill/>
                  </a:tcPr>
                </a:tc>
                <a:extLst>
                  <a:ext uri="{0D108BD9-81ED-4DB2-BD59-A6C34878D82A}">
                    <a16:rowId xmlns:a16="http://schemas.microsoft.com/office/drawing/2014/main" val="2910140420"/>
                  </a:ext>
                </a:extLst>
              </a:tr>
              <a:tr h="0">
                <a:tc>
                  <a:txBody>
                    <a:bodyPr/>
                    <a:lstStyle/>
                    <a:p>
                      <a:r>
                        <a:rPr lang="en-GB" sz="2400" dirty="0"/>
                        <a:t>Unexpected Costs </a:t>
                      </a:r>
                    </a:p>
                    <a:p>
                      <a:r>
                        <a:rPr lang="en-GB" sz="2400" dirty="0"/>
                        <a:t>allocation</a:t>
                      </a:r>
                    </a:p>
                  </a:txBody>
                  <a:tcPr anchor="ctr">
                    <a:lnL>
                      <a:noFill/>
                    </a:lnL>
                    <a:lnR>
                      <a:noFill/>
                    </a:lnR>
                    <a:lnT>
                      <a:noFill/>
                    </a:lnT>
                    <a:lnB>
                      <a:noFill/>
                    </a:lnB>
                    <a:noFill/>
                  </a:tcPr>
                </a:tc>
                <a:tc>
                  <a:txBody>
                    <a:bodyPr/>
                    <a:lstStyle/>
                    <a:p>
                      <a:r>
                        <a:rPr lang="en-GB" sz="2400" dirty="0">
                          <a:solidFill>
                            <a:schemeClr val="accent3">
                              <a:lumMod val="50000"/>
                            </a:schemeClr>
                          </a:solidFill>
                        </a:rPr>
                        <a:t>£4,000–£6,000</a:t>
                      </a:r>
                    </a:p>
                  </a:txBody>
                  <a:tcPr anchor="ctr">
                    <a:lnL>
                      <a:noFill/>
                    </a:lnL>
                    <a:lnR>
                      <a:noFill/>
                    </a:lnR>
                    <a:lnT>
                      <a:noFill/>
                    </a:lnT>
                    <a:lnB>
                      <a:noFill/>
                    </a:lnB>
                    <a:noFill/>
                  </a:tcPr>
                </a:tc>
                <a:extLst>
                  <a:ext uri="{0D108BD9-81ED-4DB2-BD59-A6C34878D82A}">
                    <a16:rowId xmlns:a16="http://schemas.microsoft.com/office/drawing/2014/main" val="3325041315"/>
                  </a:ext>
                </a:extLst>
              </a:tr>
            </a:tbl>
          </a:graphicData>
        </a:graphic>
      </p:graphicFrame>
      <p:cxnSp>
        <p:nvCxnSpPr>
          <p:cNvPr id="7" name="Straight Connector 6">
            <a:extLst>
              <a:ext uri="{FF2B5EF4-FFF2-40B4-BE49-F238E27FC236}">
                <a16:creationId xmlns:a16="http://schemas.microsoft.com/office/drawing/2014/main" id="{FE605B97-4B1A-9AE9-A81D-7D05ED7BEF17}"/>
              </a:ext>
            </a:extLst>
          </p:cNvPr>
          <p:cNvCxnSpPr/>
          <p:nvPr/>
        </p:nvCxnSpPr>
        <p:spPr>
          <a:xfrm>
            <a:off x="457200" y="1910862"/>
            <a:ext cx="6822831" cy="0"/>
          </a:xfrm>
          <a:prstGeom prst="line">
            <a:avLst/>
          </a:prstGeom>
          <a:ln>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C68C3712-9708-0310-3991-B21957AD4C37}"/>
              </a:ext>
            </a:extLst>
          </p:cNvPr>
          <p:cNvCxnSpPr>
            <a:cxnSpLocks/>
          </p:cNvCxnSpPr>
          <p:nvPr/>
        </p:nvCxnSpPr>
        <p:spPr>
          <a:xfrm>
            <a:off x="3821723" y="1443538"/>
            <a:ext cx="0" cy="4968240"/>
          </a:xfrm>
          <a:prstGeom prst="line">
            <a:avLst/>
          </a:prstGeom>
          <a:ln>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61199662"/>
              </p:ext>
            </p:extLst>
          </p:nvPr>
        </p:nvGraphicFramePr>
        <p:xfrm>
          <a:off x="256031" y="844296"/>
          <a:ext cx="8631938" cy="5169407"/>
        </p:xfrm>
        <a:graphic>
          <a:graphicData uri="http://schemas.openxmlformats.org/drawingml/2006/table">
            <a:tbl>
              <a:tblPr firstRow="1" bandRow="1">
                <a:tableStyleId>{5C22544A-7EE6-4342-B048-85BDC9FD1C3A}</a:tableStyleId>
              </a:tblPr>
              <a:tblGrid>
                <a:gridCol w="1233134">
                  <a:extLst>
                    <a:ext uri="{9D8B030D-6E8A-4147-A177-3AD203B41FA5}">
                      <a16:colId xmlns:a16="http://schemas.microsoft.com/office/drawing/2014/main" val="20000"/>
                    </a:ext>
                  </a:extLst>
                </a:gridCol>
                <a:gridCol w="1233134">
                  <a:extLst>
                    <a:ext uri="{9D8B030D-6E8A-4147-A177-3AD203B41FA5}">
                      <a16:colId xmlns:a16="http://schemas.microsoft.com/office/drawing/2014/main" val="20001"/>
                    </a:ext>
                  </a:extLst>
                </a:gridCol>
                <a:gridCol w="1233134">
                  <a:extLst>
                    <a:ext uri="{9D8B030D-6E8A-4147-A177-3AD203B41FA5}">
                      <a16:colId xmlns:a16="http://schemas.microsoft.com/office/drawing/2014/main" val="20002"/>
                    </a:ext>
                  </a:extLst>
                </a:gridCol>
                <a:gridCol w="1233134">
                  <a:extLst>
                    <a:ext uri="{9D8B030D-6E8A-4147-A177-3AD203B41FA5}">
                      <a16:colId xmlns:a16="http://schemas.microsoft.com/office/drawing/2014/main" val="20003"/>
                    </a:ext>
                  </a:extLst>
                </a:gridCol>
                <a:gridCol w="1233134">
                  <a:extLst>
                    <a:ext uri="{9D8B030D-6E8A-4147-A177-3AD203B41FA5}">
                      <a16:colId xmlns:a16="http://schemas.microsoft.com/office/drawing/2014/main" val="20004"/>
                    </a:ext>
                  </a:extLst>
                </a:gridCol>
                <a:gridCol w="1233134">
                  <a:extLst>
                    <a:ext uri="{9D8B030D-6E8A-4147-A177-3AD203B41FA5}">
                      <a16:colId xmlns:a16="http://schemas.microsoft.com/office/drawing/2014/main" val="20005"/>
                    </a:ext>
                  </a:extLst>
                </a:gridCol>
                <a:gridCol w="1233134">
                  <a:extLst>
                    <a:ext uri="{9D8B030D-6E8A-4147-A177-3AD203B41FA5}">
                      <a16:colId xmlns:a16="http://schemas.microsoft.com/office/drawing/2014/main" val="20006"/>
                    </a:ext>
                  </a:extLst>
                </a:gridCol>
              </a:tblGrid>
              <a:tr h="1008665">
                <a:tc>
                  <a:txBody>
                    <a:bodyPr/>
                    <a:lstStyle/>
                    <a:p>
                      <a:pPr>
                        <a:defRPr sz="1600" b="1">
                          <a:solidFill>
                            <a:srgbClr val="FFFFFF"/>
                          </a:solidFill>
                        </a:defRPr>
                      </a:pPr>
                      <a:r>
                        <a:rPr dirty="0">
                          <a:latin typeface="Arial" panose="020B0604020202020204" pitchFamily="34" charset="0"/>
                          <a:cs typeface="Arial" panose="020B0604020202020204" pitchFamily="34" charset="0"/>
                        </a:rPr>
                        <a:t>Variable Costs</a:t>
                      </a:r>
                    </a:p>
                  </a:txBody>
                  <a:tcPr>
                    <a:solidFill>
                      <a:schemeClr val="accent6">
                        <a:lumMod val="50000"/>
                      </a:schemeClr>
                    </a:solidFill>
                  </a:tcPr>
                </a:tc>
                <a:tc>
                  <a:txBody>
                    <a:bodyPr/>
                    <a:lstStyle/>
                    <a:p>
                      <a:pPr>
                        <a:defRPr sz="1600" b="1">
                          <a:solidFill>
                            <a:srgbClr val="FFFFFF"/>
                          </a:solidFill>
                        </a:defRPr>
                      </a:pPr>
                      <a:r>
                        <a:rPr sz="2400" dirty="0">
                          <a:latin typeface="Arial" panose="020B0604020202020204" pitchFamily="34" charset="0"/>
                          <a:cs typeface="Arial" panose="020B0604020202020204" pitchFamily="34" charset="0"/>
                        </a:rPr>
                        <a:t>Jan</a:t>
                      </a:r>
                    </a:p>
                  </a:txBody>
                  <a:tcPr>
                    <a:solidFill>
                      <a:schemeClr val="accent6">
                        <a:lumMod val="50000"/>
                      </a:schemeClr>
                    </a:solidFill>
                  </a:tcPr>
                </a:tc>
                <a:tc>
                  <a:txBody>
                    <a:bodyPr/>
                    <a:lstStyle/>
                    <a:p>
                      <a:pPr>
                        <a:defRPr sz="1600" b="1">
                          <a:solidFill>
                            <a:srgbClr val="FFFFFF"/>
                          </a:solidFill>
                        </a:defRPr>
                      </a:pPr>
                      <a:r>
                        <a:rPr sz="2400" dirty="0">
                          <a:latin typeface="Arial" panose="020B0604020202020204" pitchFamily="34" charset="0"/>
                          <a:cs typeface="Arial" panose="020B0604020202020204" pitchFamily="34" charset="0"/>
                        </a:rPr>
                        <a:t>Feb</a:t>
                      </a:r>
                    </a:p>
                  </a:txBody>
                  <a:tcPr>
                    <a:solidFill>
                      <a:schemeClr val="accent6">
                        <a:lumMod val="50000"/>
                      </a:schemeClr>
                    </a:solidFill>
                  </a:tcPr>
                </a:tc>
                <a:tc>
                  <a:txBody>
                    <a:bodyPr/>
                    <a:lstStyle/>
                    <a:p>
                      <a:pPr>
                        <a:defRPr sz="1600" b="1">
                          <a:solidFill>
                            <a:srgbClr val="FFFFFF"/>
                          </a:solidFill>
                        </a:defRPr>
                      </a:pPr>
                      <a:r>
                        <a:rPr sz="2400" dirty="0">
                          <a:latin typeface="Arial" panose="020B0604020202020204" pitchFamily="34" charset="0"/>
                          <a:cs typeface="Arial" panose="020B0604020202020204" pitchFamily="34" charset="0"/>
                        </a:rPr>
                        <a:t>Mar</a:t>
                      </a:r>
                    </a:p>
                  </a:txBody>
                  <a:tcPr>
                    <a:solidFill>
                      <a:schemeClr val="accent6">
                        <a:lumMod val="50000"/>
                      </a:schemeClr>
                    </a:solidFill>
                  </a:tcPr>
                </a:tc>
                <a:tc>
                  <a:txBody>
                    <a:bodyPr/>
                    <a:lstStyle/>
                    <a:p>
                      <a:pPr>
                        <a:defRPr sz="1600" b="1">
                          <a:solidFill>
                            <a:srgbClr val="FFFFFF"/>
                          </a:solidFill>
                        </a:defRPr>
                      </a:pPr>
                      <a:r>
                        <a:rPr sz="2400" dirty="0">
                          <a:latin typeface="Arial" panose="020B0604020202020204" pitchFamily="34" charset="0"/>
                          <a:cs typeface="Arial" panose="020B0604020202020204" pitchFamily="34" charset="0"/>
                        </a:rPr>
                        <a:t>Apr</a:t>
                      </a:r>
                    </a:p>
                  </a:txBody>
                  <a:tcPr>
                    <a:solidFill>
                      <a:schemeClr val="accent6">
                        <a:lumMod val="50000"/>
                      </a:schemeClr>
                    </a:solidFill>
                  </a:tcPr>
                </a:tc>
                <a:tc>
                  <a:txBody>
                    <a:bodyPr/>
                    <a:lstStyle/>
                    <a:p>
                      <a:pPr>
                        <a:defRPr sz="1600" b="1">
                          <a:solidFill>
                            <a:srgbClr val="FFFFFF"/>
                          </a:solidFill>
                        </a:defRPr>
                      </a:pPr>
                      <a:r>
                        <a:rPr sz="2400" dirty="0">
                          <a:latin typeface="Arial" panose="020B0604020202020204" pitchFamily="34" charset="0"/>
                          <a:cs typeface="Arial" panose="020B0604020202020204" pitchFamily="34" charset="0"/>
                        </a:rPr>
                        <a:t>May</a:t>
                      </a:r>
                    </a:p>
                  </a:txBody>
                  <a:tcPr>
                    <a:solidFill>
                      <a:schemeClr val="accent6">
                        <a:lumMod val="50000"/>
                      </a:schemeClr>
                    </a:solidFill>
                  </a:tcPr>
                </a:tc>
                <a:tc>
                  <a:txBody>
                    <a:bodyPr/>
                    <a:lstStyle/>
                    <a:p>
                      <a:pPr>
                        <a:defRPr sz="1600" b="1">
                          <a:solidFill>
                            <a:srgbClr val="FFFFFF"/>
                          </a:solidFill>
                        </a:defRPr>
                      </a:pPr>
                      <a:r>
                        <a:rPr sz="2400" dirty="0">
                          <a:latin typeface="Arial" panose="020B0604020202020204" pitchFamily="34" charset="0"/>
                          <a:cs typeface="Arial" panose="020B0604020202020204" pitchFamily="34" charset="0"/>
                        </a:rPr>
                        <a:t>Jun</a:t>
                      </a:r>
                    </a:p>
                  </a:txBody>
                  <a:tcPr>
                    <a:solidFill>
                      <a:schemeClr val="accent6">
                        <a:lumMod val="50000"/>
                      </a:schemeClr>
                    </a:solidFill>
                  </a:tcPr>
                </a:tc>
                <a:extLst>
                  <a:ext uri="{0D108BD9-81ED-4DB2-BD59-A6C34878D82A}">
                    <a16:rowId xmlns:a16="http://schemas.microsoft.com/office/drawing/2014/main" val="10000"/>
                  </a:ext>
                </a:extLst>
              </a:tr>
              <a:tr h="1008665">
                <a:tc>
                  <a:txBody>
                    <a:bodyPr/>
                    <a:lstStyle/>
                    <a:p>
                      <a:pPr>
                        <a:defRPr sz="1600"/>
                      </a:pPr>
                      <a:r>
                        <a:rPr b="1" dirty="0">
                          <a:latin typeface="Arial" panose="020B0604020202020204" pitchFamily="34" charset="0"/>
                          <a:cs typeface="Arial" panose="020B0604020202020204" pitchFamily="34" charset="0"/>
                        </a:rPr>
                        <a:t>Electricity</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£300</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£380</a:t>
                      </a:r>
                    </a:p>
                  </a:txBody>
                  <a:tcPr>
                    <a:solidFill>
                      <a:schemeClr val="accent6">
                        <a:lumMod val="20000"/>
                        <a:lumOff val="80000"/>
                      </a:schemeClr>
                    </a:solidFill>
                  </a:tcPr>
                </a:tc>
                <a:tc>
                  <a:txBody>
                    <a:bodyPr/>
                    <a:lstStyle/>
                    <a:p>
                      <a:pPr>
                        <a:defRPr sz="1600"/>
                      </a:pPr>
                      <a:r>
                        <a:rPr>
                          <a:latin typeface="Arial" panose="020B0604020202020204" pitchFamily="34" charset="0"/>
                          <a:cs typeface="Arial" panose="020B0604020202020204" pitchFamily="34" charset="0"/>
                        </a:rPr>
                        <a:t>£450</a:t>
                      </a:r>
                    </a:p>
                  </a:txBody>
                  <a:tcPr>
                    <a:solidFill>
                      <a:schemeClr val="accent6">
                        <a:lumMod val="20000"/>
                        <a:lumOff val="80000"/>
                      </a:schemeClr>
                    </a:solidFill>
                  </a:tcPr>
                </a:tc>
                <a:tc>
                  <a:txBody>
                    <a:bodyPr/>
                    <a:lstStyle/>
                    <a:p>
                      <a:pPr>
                        <a:defRPr sz="1600"/>
                      </a:pPr>
                      <a:r>
                        <a:rPr>
                          <a:latin typeface="Arial" panose="020B0604020202020204" pitchFamily="34" charset="0"/>
                          <a:cs typeface="Arial" panose="020B0604020202020204" pitchFamily="34" charset="0"/>
                        </a:rPr>
                        <a:t>£550</a:t>
                      </a:r>
                    </a:p>
                  </a:txBody>
                  <a:tcPr>
                    <a:solidFill>
                      <a:schemeClr val="accent6">
                        <a:lumMod val="20000"/>
                        <a:lumOff val="80000"/>
                      </a:schemeClr>
                    </a:solidFill>
                  </a:tcPr>
                </a:tc>
                <a:tc>
                  <a:txBody>
                    <a:bodyPr/>
                    <a:lstStyle/>
                    <a:p>
                      <a:pPr>
                        <a:defRPr sz="1600"/>
                      </a:pPr>
                      <a:r>
                        <a:rPr>
                          <a:latin typeface="Arial" panose="020B0604020202020204" pitchFamily="34" charset="0"/>
                          <a:cs typeface="Arial" panose="020B0604020202020204" pitchFamily="34" charset="0"/>
                        </a:rPr>
                        <a:t>£600</a:t>
                      </a:r>
                    </a:p>
                  </a:txBody>
                  <a:tcPr>
                    <a:solidFill>
                      <a:schemeClr val="accent6">
                        <a:lumMod val="20000"/>
                        <a:lumOff val="80000"/>
                      </a:schemeClr>
                    </a:solidFill>
                  </a:tcPr>
                </a:tc>
                <a:tc>
                  <a:txBody>
                    <a:bodyPr/>
                    <a:lstStyle/>
                    <a:p>
                      <a:pPr>
                        <a:defRPr sz="1600"/>
                      </a:pPr>
                      <a:r>
                        <a:rPr>
                          <a:latin typeface="Arial" panose="020B0604020202020204" pitchFamily="34" charset="0"/>
                          <a:cs typeface="Arial" panose="020B0604020202020204" pitchFamily="34" charset="0"/>
                        </a:rPr>
                        <a:t>£650</a:t>
                      </a:r>
                    </a:p>
                  </a:txBody>
                  <a:tcPr>
                    <a:solidFill>
                      <a:schemeClr val="accent6">
                        <a:lumMod val="20000"/>
                        <a:lumOff val="80000"/>
                      </a:schemeClr>
                    </a:solidFill>
                  </a:tcPr>
                </a:tc>
                <a:extLst>
                  <a:ext uri="{0D108BD9-81ED-4DB2-BD59-A6C34878D82A}">
                    <a16:rowId xmlns:a16="http://schemas.microsoft.com/office/drawing/2014/main" val="10001"/>
                  </a:ext>
                </a:extLst>
              </a:tr>
              <a:tr h="1008665">
                <a:tc>
                  <a:txBody>
                    <a:bodyPr/>
                    <a:lstStyle/>
                    <a:p>
                      <a:pPr>
                        <a:defRPr sz="1600"/>
                      </a:pPr>
                      <a:r>
                        <a:rPr b="1" dirty="0">
                          <a:latin typeface="Arial" panose="020B0604020202020204" pitchFamily="34" charset="0"/>
                          <a:cs typeface="Arial" panose="020B0604020202020204" pitchFamily="34" charset="0"/>
                        </a:rPr>
                        <a:t>Raw Materials</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£420</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£550</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£600</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£720</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£750</a:t>
                      </a:r>
                    </a:p>
                  </a:txBody>
                  <a:tcPr>
                    <a:solidFill>
                      <a:schemeClr val="accent6">
                        <a:lumMod val="20000"/>
                        <a:lumOff val="80000"/>
                      </a:schemeClr>
                    </a:solidFill>
                  </a:tcPr>
                </a:tc>
                <a:tc>
                  <a:txBody>
                    <a:bodyPr/>
                    <a:lstStyle/>
                    <a:p>
                      <a:pPr>
                        <a:defRPr sz="1600"/>
                      </a:pPr>
                      <a:r>
                        <a:rPr>
                          <a:latin typeface="Arial" panose="020B0604020202020204" pitchFamily="34" charset="0"/>
                          <a:cs typeface="Arial" panose="020B0604020202020204" pitchFamily="34" charset="0"/>
                        </a:rPr>
                        <a:t>£900</a:t>
                      </a:r>
                    </a:p>
                  </a:txBody>
                  <a:tcPr>
                    <a:solidFill>
                      <a:schemeClr val="accent6">
                        <a:lumMod val="20000"/>
                        <a:lumOff val="80000"/>
                      </a:schemeClr>
                    </a:solidFill>
                  </a:tcPr>
                </a:tc>
                <a:extLst>
                  <a:ext uri="{0D108BD9-81ED-4DB2-BD59-A6C34878D82A}">
                    <a16:rowId xmlns:a16="http://schemas.microsoft.com/office/drawing/2014/main" val="10002"/>
                  </a:ext>
                </a:extLst>
              </a:tr>
              <a:tr h="1008665">
                <a:tc>
                  <a:txBody>
                    <a:bodyPr/>
                    <a:lstStyle/>
                    <a:p>
                      <a:pPr>
                        <a:defRPr sz="1600"/>
                      </a:pPr>
                      <a:r>
                        <a:rPr b="1" dirty="0">
                          <a:latin typeface="Arial" panose="020B0604020202020204" pitchFamily="34" charset="0"/>
                          <a:cs typeface="Arial" panose="020B0604020202020204" pitchFamily="34" charset="0"/>
                        </a:rPr>
                        <a:t>Hourly Paid Employee</a:t>
                      </a:r>
                    </a:p>
                  </a:txBody>
                  <a:tcPr>
                    <a:solidFill>
                      <a:schemeClr val="accent6">
                        <a:lumMod val="20000"/>
                        <a:lumOff val="80000"/>
                      </a:schemeClr>
                    </a:solidFill>
                  </a:tcPr>
                </a:tc>
                <a:tc>
                  <a:txBody>
                    <a:bodyPr/>
                    <a:lstStyle/>
                    <a:p>
                      <a:pPr>
                        <a:defRPr sz="1600"/>
                      </a:pPr>
                      <a:r>
                        <a:rPr>
                          <a:latin typeface="Arial" panose="020B0604020202020204" pitchFamily="34" charset="0"/>
                          <a:cs typeface="Arial" panose="020B0604020202020204" pitchFamily="34" charset="0"/>
                        </a:rPr>
                        <a:t>£0</a:t>
                      </a:r>
                    </a:p>
                  </a:txBody>
                  <a:tcPr>
                    <a:solidFill>
                      <a:schemeClr val="accent6">
                        <a:lumMod val="20000"/>
                        <a:lumOff val="80000"/>
                      </a:schemeClr>
                    </a:solidFill>
                  </a:tcPr>
                </a:tc>
                <a:tc>
                  <a:txBody>
                    <a:bodyPr/>
                    <a:lstStyle/>
                    <a:p>
                      <a:pPr>
                        <a:defRPr sz="1600"/>
                      </a:pPr>
                      <a:r>
                        <a:rPr>
                          <a:latin typeface="Arial" panose="020B0604020202020204" pitchFamily="34" charset="0"/>
                          <a:cs typeface="Arial" panose="020B0604020202020204" pitchFamily="34" charset="0"/>
                        </a:rPr>
                        <a:t>£500</a:t>
                      </a:r>
                    </a:p>
                  </a:txBody>
                  <a:tcPr>
                    <a:solidFill>
                      <a:schemeClr val="accent6">
                        <a:lumMod val="20000"/>
                        <a:lumOff val="80000"/>
                      </a:schemeClr>
                    </a:solidFill>
                  </a:tcPr>
                </a:tc>
                <a:tc>
                  <a:txBody>
                    <a:bodyPr/>
                    <a:lstStyle/>
                    <a:p>
                      <a:pPr>
                        <a:defRPr sz="1600"/>
                      </a:pPr>
                      <a:r>
                        <a:rPr>
                          <a:latin typeface="Arial" panose="020B0604020202020204" pitchFamily="34" charset="0"/>
                          <a:cs typeface="Arial" panose="020B0604020202020204" pitchFamily="34" charset="0"/>
                        </a:rPr>
                        <a:t>£500</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£650</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£700</a:t>
                      </a:r>
                    </a:p>
                  </a:txBody>
                  <a:tcPr>
                    <a:solidFill>
                      <a:schemeClr val="accent6">
                        <a:lumMod val="20000"/>
                        <a:lumOff val="80000"/>
                      </a:schemeClr>
                    </a:solidFill>
                  </a:tcPr>
                </a:tc>
                <a:tc>
                  <a:txBody>
                    <a:bodyPr/>
                    <a:lstStyle/>
                    <a:p>
                      <a:pPr>
                        <a:defRPr sz="1600"/>
                      </a:pPr>
                      <a:r>
                        <a:rPr dirty="0">
                          <a:latin typeface="Arial" panose="020B0604020202020204" pitchFamily="34" charset="0"/>
                          <a:cs typeface="Arial" panose="020B0604020202020204" pitchFamily="34" charset="0"/>
                        </a:rPr>
                        <a:t>£750</a:t>
                      </a:r>
                    </a:p>
                  </a:txBody>
                  <a:tcPr>
                    <a:solidFill>
                      <a:schemeClr val="accent6">
                        <a:lumMod val="20000"/>
                        <a:lumOff val="80000"/>
                      </a:schemeClr>
                    </a:solidFill>
                  </a:tcPr>
                </a:tc>
                <a:extLst>
                  <a:ext uri="{0D108BD9-81ED-4DB2-BD59-A6C34878D82A}">
                    <a16:rowId xmlns:a16="http://schemas.microsoft.com/office/drawing/2014/main" val="10003"/>
                  </a:ext>
                </a:extLst>
              </a:tr>
              <a:tr h="1134747">
                <a:tc>
                  <a:txBody>
                    <a:bodyPr/>
                    <a:lstStyle/>
                    <a:p>
                      <a:pPr>
                        <a:defRPr sz="1600" b="1"/>
                      </a:pPr>
                      <a:r>
                        <a:rPr b="1" dirty="0">
                          <a:latin typeface="Arial" panose="020B0604020202020204" pitchFamily="34" charset="0"/>
                          <a:cs typeface="Arial" panose="020B0604020202020204" pitchFamily="34" charset="0"/>
                        </a:rPr>
                        <a:t>T</a:t>
                      </a:r>
                      <a:r>
                        <a:rPr lang="en-GB" b="1" dirty="0" err="1">
                          <a:latin typeface="Arial" panose="020B0604020202020204" pitchFamily="34" charset="0"/>
                          <a:cs typeface="Arial" panose="020B0604020202020204" pitchFamily="34" charset="0"/>
                        </a:rPr>
                        <a:t>otal</a:t>
                      </a:r>
                      <a:r>
                        <a:rPr lang="en-GB" b="1" dirty="0">
                          <a:latin typeface="Arial" panose="020B0604020202020204" pitchFamily="34" charset="0"/>
                          <a:cs typeface="Arial" panose="020B0604020202020204" pitchFamily="34" charset="0"/>
                        </a:rPr>
                        <a:t> Variable Cost</a:t>
                      </a:r>
                      <a:endParaRPr b="1" dirty="0">
                        <a:latin typeface="Arial" panose="020B0604020202020204" pitchFamily="34" charset="0"/>
                        <a:cs typeface="Arial" panose="020B0604020202020204" pitchFamily="34" charset="0"/>
                      </a:endParaRPr>
                    </a:p>
                  </a:txBody>
                  <a:tcPr>
                    <a:solidFill>
                      <a:srgbClr val="FFC000"/>
                    </a:solidFill>
                  </a:tcPr>
                </a:tc>
                <a:tc>
                  <a:txBody>
                    <a:bodyPr/>
                    <a:lstStyle/>
                    <a:p>
                      <a:pPr>
                        <a:defRPr sz="1600" b="1"/>
                      </a:pPr>
                      <a:r>
                        <a:rPr dirty="0">
                          <a:latin typeface="Arial" panose="020B0604020202020204" pitchFamily="34" charset="0"/>
                          <a:cs typeface="Arial" panose="020B0604020202020204" pitchFamily="34" charset="0"/>
                        </a:rPr>
                        <a:t>£720</a:t>
                      </a:r>
                    </a:p>
                  </a:txBody>
                  <a:tcPr>
                    <a:solidFill>
                      <a:srgbClr val="FFC000"/>
                    </a:solidFill>
                  </a:tcPr>
                </a:tc>
                <a:tc>
                  <a:txBody>
                    <a:bodyPr/>
                    <a:lstStyle/>
                    <a:p>
                      <a:pPr>
                        <a:defRPr sz="1600" b="1"/>
                      </a:pPr>
                      <a:r>
                        <a:rPr dirty="0">
                          <a:latin typeface="Arial" panose="020B0604020202020204" pitchFamily="34" charset="0"/>
                          <a:cs typeface="Arial" panose="020B0604020202020204" pitchFamily="34" charset="0"/>
                        </a:rPr>
                        <a:t>£1,430</a:t>
                      </a:r>
                    </a:p>
                  </a:txBody>
                  <a:tcPr>
                    <a:solidFill>
                      <a:srgbClr val="FFC000"/>
                    </a:solidFill>
                  </a:tcPr>
                </a:tc>
                <a:tc>
                  <a:txBody>
                    <a:bodyPr/>
                    <a:lstStyle/>
                    <a:p>
                      <a:pPr>
                        <a:defRPr sz="1600" b="1"/>
                      </a:pPr>
                      <a:r>
                        <a:rPr dirty="0">
                          <a:latin typeface="Arial" panose="020B0604020202020204" pitchFamily="34" charset="0"/>
                          <a:cs typeface="Arial" panose="020B0604020202020204" pitchFamily="34" charset="0"/>
                        </a:rPr>
                        <a:t>£1,550</a:t>
                      </a:r>
                    </a:p>
                  </a:txBody>
                  <a:tcPr>
                    <a:solidFill>
                      <a:srgbClr val="FFC000"/>
                    </a:solidFill>
                  </a:tcPr>
                </a:tc>
                <a:tc>
                  <a:txBody>
                    <a:bodyPr/>
                    <a:lstStyle/>
                    <a:p>
                      <a:pPr>
                        <a:defRPr sz="1600" b="1"/>
                      </a:pPr>
                      <a:r>
                        <a:rPr dirty="0">
                          <a:latin typeface="Arial" panose="020B0604020202020204" pitchFamily="34" charset="0"/>
                          <a:cs typeface="Arial" panose="020B0604020202020204" pitchFamily="34" charset="0"/>
                        </a:rPr>
                        <a:t>£1,920</a:t>
                      </a:r>
                    </a:p>
                  </a:txBody>
                  <a:tcPr>
                    <a:solidFill>
                      <a:srgbClr val="FFC000"/>
                    </a:solidFill>
                  </a:tcPr>
                </a:tc>
                <a:tc>
                  <a:txBody>
                    <a:bodyPr/>
                    <a:lstStyle/>
                    <a:p>
                      <a:pPr>
                        <a:defRPr sz="1600" b="1"/>
                      </a:pPr>
                      <a:r>
                        <a:rPr dirty="0">
                          <a:latin typeface="Arial" panose="020B0604020202020204" pitchFamily="34" charset="0"/>
                          <a:cs typeface="Arial" panose="020B0604020202020204" pitchFamily="34" charset="0"/>
                        </a:rPr>
                        <a:t>£2,050</a:t>
                      </a:r>
                    </a:p>
                  </a:txBody>
                  <a:tcPr>
                    <a:solidFill>
                      <a:srgbClr val="FFC000"/>
                    </a:solidFill>
                  </a:tcPr>
                </a:tc>
                <a:tc>
                  <a:txBody>
                    <a:bodyPr/>
                    <a:lstStyle/>
                    <a:p>
                      <a:pPr>
                        <a:defRPr sz="1600" b="1"/>
                      </a:pPr>
                      <a:r>
                        <a:rPr dirty="0">
                          <a:latin typeface="Arial" panose="020B0604020202020204" pitchFamily="34" charset="0"/>
                          <a:cs typeface="Arial" panose="020B0604020202020204" pitchFamily="34" charset="0"/>
                        </a:rPr>
                        <a:t>£2,300</a:t>
                      </a:r>
                    </a:p>
                  </a:txBody>
                  <a:tcPr>
                    <a:solidFill>
                      <a:srgbClr val="FFC00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06039A37-D1A1-D2F5-91DE-78F0F120A0A6}"/>
              </a:ext>
            </a:extLst>
          </p:cNvPr>
          <p:cNvGraphicFramePr>
            <a:graphicFrameLocks noGrp="1"/>
          </p:cNvGraphicFramePr>
          <p:nvPr>
            <p:extLst>
              <p:ext uri="{D42A27DB-BD31-4B8C-83A1-F6EECF244321}">
                <p14:modId xmlns:p14="http://schemas.microsoft.com/office/powerpoint/2010/main" val="3865554551"/>
              </p:ext>
            </p:extLst>
          </p:nvPr>
        </p:nvGraphicFramePr>
        <p:xfrm>
          <a:off x="228601" y="615696"/>
          <a:ext cx="8686797" cy="4596384"/>
        </p:xfrm>
        <a:graphic>
          <a:graphicData uri="http://schemas.openxmlformats.org/drawingml/2006/table">
            <a:tbl>
              <a:tblPr firstRow="1" bandRow="1">
                <a:tableStyleId>{5C22544A-7EE6-4342-B048-85BDC9FD1C3A}</a:tableStyleId>
              </a:tblPr>
              <a:tblGrid>
                <a:gridCol w="1240971">
                  <a:extLst>
                    <a:ext uri="{9D8B030D-6E8A-4147-A177-3AD203B41FA5}">
                      <a16:colId xmlns:a16="http://schemas.microsoft.com/office/drawing/2014/main" val="20000"/>
                    </a:ext>
                  </a:extLst>
                </a:gridCol>
                <a:gridCol w="1240971">
                  <a:extLst>
                    <a:ext uri="{9D8B030D-6E8A-4147-A177-3AD203B41FA5}">
                      <a16:colId xmlns:a16="http://schemas.microsoft.com/office/drawing/2014/main" val="20001"/>
                    </a:ext>
                  </a:extLst>
                </a:gridCol>
                <a:gridCol w="1240971">
                  <a:extLst>
                    <a:ext uri="{9D8B030D-6E8A-4147-A177-3AD203B41FA5}">
                      <a16:colId xmlns:a16="http://schemas.microsoft.com/office/drawing/2014/main" val="20002"/>
                    </a:ext>
                  </a:extLst>
                </a:gridCol>
                <a:gridCol w="1240971">
                  <a:extLst>
                    <a:ext uri="{9D8B030D-6E8A-4147-A177-3AD203B41FA5}">
                      <a16:colId xmlns:a16="http://schemas.microsoft.com/office/drawing/2014/main" val="20003"/>
                    </a:ext>
                  </a:extLst>
                </a:gridCol>
                <a:gridCol w="1240971">
                  <a:extLst>
                    <a:ext uri="{9D8B030D-6E8A-4147-A177-3AD203B41FA5}">
                      <a16:colId xmlns:a16="http://schemas.microsoft.com/office/drawing/2014/main" val="20004"/>
                    </a:ext>
                  </a:extLst>
                </a:gridCol>
                <a:gridCol w="1240971">
                  <a:extLst>
                    <a:ext uri="{9D8B030D-6E8A-4147-A177-3AD203B41FA5}">
                      <a16:colId xmlns:a16="http://schemas.microsoft.com/office/drawing/2014/main" val="20005"/>
                    </a:ext>
                  </a:extLst>
                </a:gridCol>
                <a:gridCol w="1240971">
                  <a:extLst>
                    <a:ext uri="{9D8B030D-6E8A-4147-A177-3AD203B41FA5}">
                      <a16:colId xmlns:a16="http://schemas.microsoft.com/office/drawing/2014/main" val="20006"/>
                    </a:ext>
                  </a:extLst>
                </a:gridCol>
              </a:tblGrid>
              <a:tr h="766064">
                <a:tc>
                  <a:txBody>
                    <a:bodyPr/>
                    <a:lstStyle/>
                    <a:p>
                      <a:pPr>
                        <a:defRPr sz="1400" b="1">
                          <a:solidFill>
                            <a:srgbClr val="FFFFFF"/>
                          </a:solidFill>
                        </a:defRPr>
                      </a:pPr>
                      <a:endParaRPr sz="1800" dirty="0"/>
                    </a:p>
                  </a:txBody>
                  <a:tcPr>
                    <a:solidFill>
                      <a:schemeClr val="accent6">
                        <a:lumMod val="50000"/>
                      </a:schemeClr>
                    </a:solidFill>
                  </a:tcPr>
                </a:tc>
                <a:tc>
                  <a:txBody>
                    <a:bodyPr/>
                    <a:lstStyle/>
                    <a:p>
                      <a:pPr>
                        <a:defRPr sz="1400" b="1">
                          <a:solidFill>
                            <a:srgbClr val="FFFFFF"/>
                          </a:solidFill>
                        </a:defRPr>
                      </a:pPr>
                      <a:r>
                        <a:rPr sz="2000" dirty="0">
                          <a:latin typeface="Arial" panose="020B0604020202020204" pitchFamily="34" charset="0"/>
                          <a:cs typeface="Arial" panose="020B0604020202020204" pitchFamily="34" charset="0"/>
                        </a:rPr>
                        <a:t>Jan</a:t>
                      </a:r>
                    </a:p>
                  </a:txBody>
                  <a:tcPr>
                    <a:solidFill>
                      <a:schemeClr val="accent6">
                        <a:lumMod val="50000"/>
                      </a:schemeClr>
                    </a:solidFill>
                  </a:tcPr>
                </a:tc>
                <a:tc>
                  <a:txBody>
                    <a:bodyPr/>
                    <a:lstStyle/>
                    <a:p>
                      <a:pPr>
                        <a:defRPr sz="1400" b="1">
                          <a:solidFill>
                            <a:srgbClr val="FFFFFF"/>
                          </a:solidFill>
                        </a:defRPr>
                      </a:pPr>
                      <a:r>
                        <a:rPr sz="2000" dirty="0">
                          <a:latin typeface="Arial" panose="020B0604020202020204" pitchFamily="34" charset="0"/>
                          <a:cs typeface="Arial" panose="020B0604020202020204" pitchFamily="34" charset="0"/>
                        </a:rPr>
                        <a:t>Feb</a:t>
                      </a:r>
                    </a:p>
                  </a:txBody>
                  <a:tcPr>
                    <a:solidFill>
                      <a:schemeClr val="accent6">
                        <a:lumMod val="50000"/>
                      </a:schemeClr>
                    </a:solidFill>
                  </a:tcPr>
                </a:tc>
                <a:tc>
                  <a:txBody>
                    <a:bodyPr/>
                    <a:lstStyle/>
                    <a:p>
                      <a:pPr>
                        <a:defRPr sz="1400" b="1">
                          <a:solidFill>
                            <a:srgbClr val="FFFFFF"/>
                          </a:solidFill>
                        </a:defRPr>
                      </a:pPr>
                      <a:r>
                        <a:rPr sz="2000" dirty="0">
                          <a:latin typeface="Arial" panose="020B0604020202020204" pitchFamily="34" charset="0"/>
                          <a:cs typeface="Arial" panose="020B0604020202020204" pitchFamily="34" charset="0"/>
                        </a:rPr>
                        <a:t>Mar</a:t>
                      </a:r>
                    </a:p>
                  </a:txBody>
                  <a:tcPr>
                    <a:solidFill>
                      <a:schemeClr val="accent6">
                        <a:lumMod val="50000"/>
                      </a:schemeClr>
                    </a:solidFill>
                  </a:tcPr>
                </a:tc>
                <a:tc>
                  <a:txBody>
                    <a:bodyPr/>
                    <a:lstStyle/>
                    <a:p>
                      <a:pPr>
                        <a:defRPr sz="1400" b="1">
                          <a:solidFill>
                            <a:srgbClr val="FFFFFF"/>
                          </a:solidFill>
                        </a:defRPr>
                      </a:pPr>
                      <a:r>
                        <a:rPr sz="2000" dirty="0">
                          <a:latin typeface="Arial" panose="020B0604020202020204" pitchFamily="34" charset="0"/>
                          <a:cs typeface="Arial" panose="020B0604020202020204" pitchFamily="34" charset="0"/>
                        </a:rPr>
                        <a:t>Apr</a:t>
                      </a:r>
                    </a:p>
                  </a:txBody>
                  <a:tcPr>
                    <a:solidFill>
                      <a:schemeClr val="accent6">
                        <a:lumMod val="50000"/>
                      </a:schemeClr>
                    </a:solidFill>
                  </a:tcPr>
                </a:tc>
                <a:tc>
                  <a:txBody>
                    <a:bodyPr/>
                    <a:lstStyle/>
                    <a:p>
                      <a:pPr>
                        <a:defRPr sz="1400" b="1">
                          <a:solidFill>
                            <a:srgbClr val="FFFFFF"/>
                          </a:solidFill>
                        </a:defRPr>
                      </a:pPr>
                      <a:r>
                        <a:rPr sz="2000" dirty="0">
                          <a:latin typeface="Arial" panose="020B0604020202020204" pitchFamily="34" charset="0"/>
                          <a:cs typeface="Arial" panose="020B0604020202020204" pitchFamily="34" charset="0"/>
                        </a:rPr>
                        <a:t>May</a:t>
                      </a:r>
                    </a:p>
                  </a:txBody>
                  <a:tcPr>
                    <a:solidFill>
                      <a:schemeClr val="accent6">
                        <a:lumMod val="50000"/>
                      </a:schemeClr>
                    </a:solidFill>
                  </a:tcPr>
                </a:tc>
                <a:tc>
                  <a:txBody>
                    <a:bodyPr/>
                    <a:lstStyle/>
                    <a:p>
                      <a:pPr>
                        <a:defRPr sz="1400" b="1">
                          <a:solidFill>
                            <a:srgbClr val="FFFFFF"/>
                          </a:solidFill>
                        </a:defRPr>
                      </a:pPr>
                      <a:r>
                        <a:rPr sz="2000" dirty="0">
                          <a:latin typeface="Arial" panose="020B0604020202020204" pitchFamily="34" charset="0"/>
                          <a:cs typeface="Arial" panose="020B0604020202020204" pitchFamily="34" charset="0"/>
                        </a:rPr>
                        <a:t>Jun</a:t>
                      </a:r>
                    </a:p>
                  </a:txBody>
                  <a:tcPr>
                    <a:solidFill>
                      <a:schemeClr val="accent6">
                        <a:lumMod val="50000"/>
                      </a:schemeClr>
                    </a:solidFill>
                  </a:tcPr>
                </a:tc>
                <a:extLst>
                  <a:ext uri="{0D108BD9-81ED-4DB2-BD59-A6C34878D82A}">
                    <a16:rowId xmlns:a16="http://schemas.microsoft.com/office/drawing/2014/main" val="10000"/>
                  </a:ext>
                </a:extLst>
              </a:tr>
              <a:tr h="766064">
                <a:tc>
                  <a:txBody>
                    <a:bodyPr/>
                    <a:lstStyle/>
                    <a:p>
                      <a:pPr>
                        <a:defRPr sz="1400" b="1">
                          <a:solidFill>
                            <a:srgbClr val="FFFFFF"/>
                          </a:solidFill>
                        </a:defRPr>
                      </a:pPr>
                      <a:r>
                        <a:rPr sz="1800" dirty="0"/>
                        <a:t>Fixed cost</a:t>
                      </a:r>
                    </a:p>
                  </a:txBody>
                  <a:tcPr>
                    <a:solidFill>
                      <a:schemeClr val="accent6">
                        <a:lumMod val="50000"/>
                      </a:schemeClr>
                    </a:solidFill>
                  </a:tcPr>
                </a:tc>
                <a:tc>
                  <a:txBody>
                    <a:bodyPr/>
                    <a:lstStyle/>
                    <a:p>
                      <a:pPr>
                        <a:defRPr sz="1400" b="0"/>
                      </a:pPr>
                      <a:r>
                        <a:rPr sz="1800" dirty="0">
                          <a:latin typeface="Arial" panose="020B0604020202020204" pitchFamily="34" charset="0"/>
                          <a:cs typeface="Arial" panose="020B0604020202020204" pitchFamily="34" charset="0"/>
                        </a:rPr>
                        <a:t>£4,500</a:t>
                      </a:r>
                    </a:p>
                  </a:txBody>
                  <a:tcPr>
                    <a:solidFill>
                      <a:schemeClr val="accent6">
                        <a:lumMod val="20000"/>
                        <a:lumOff val="80000"/>
                      </a:schemeClr>
                    </a:solidFill>
                  </a:tcPr>
                </a:tc>
                <a:tc>
                  <a:txBody>
                    <a:bodyPr/>
                    <a:lstStyle/>
                    <a:p>
                      <a:pPr>
                        <a:defRPr sz="1400" b="0"/>
                      </a:pPr>
                      <a:r>
                        <a:rPr sz="1800" dirty="0">
                          <a:latin typeface="Arial" panose="020B0604020202020204" pitchFamily="34" charset="0"/>
                          <a:cs typeface="Arial" panose="020B0604020202020204" pitchFamily="34" charset="0"/>
                        </a:rPr>
                        <a:t>£4,500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£4,500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£4,500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£4,500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£4,500</a:t>
                      </a:r>
                    </a:p>
                  </a:txBody>
                  <a:tcPr>
                    <a:solidFill>
                      <a:schemeClr val="accent6">
                        <a:lumMod val="20000"/>
                        <a:lumOff val="80000"/>
                      </a:schemeClr>
                    </a:solidFill>
                  </a:tcPr>
                </a:tc>
                <a:extLst>
                  <a:ext uri="{0D108BD9-81ED-4DB2-BD59-A6C34878D82A}">
                    <a16:rowId xmlns:a16="http://schemas.microsoft.com/office/drawing/2014/main" val="10001"/>
                  </a:ext>
                </a:extLst>
              </a:tr>
              <a:tr h="766064">
                <a:tc>
                  <a:txBody>
                    <a:bodyPr/>
                    <a:lstStyle/>
                    <a:p>
                      <a:pPr>
                        <a:defRPr sz="1400" b="1">
                          <a:solidFill>
                            <a:srgbClr val="FFFFFF"/>
                          </a:solidFill>
                        </a:defRPr>
                      </a:pPr>
                      <a:r>
                        <a:rPr sz="1800" dirty="0"/>
                        <a:t>Variable cost</a:t>
                      </a:r>
                    </a:p>
                  </a:txBody>
                  <a:tcPr>
                    <a:solidFill>
                      <a:schemeClr val="accent6">
                        <a:lumMod val="50000"/>
                      </a:schemeClr>
                    </a:solidFill>
                  </a:tcPr>
                </a:tc>
                <a:tc>
                  <a:txBody>
                    <a:bodyPr/>
                    <a:lstStyle/>
                    <a:p>
                      <a:pPr>
                        <a:defRPr sz="1400" b="0"/>
                      </a:pPr>
                      <a:r>
                        <a:rPr sz="1800">
                          <a:latin typeface="Arial" panose="020B0604020202020204" pitchFamily="34" charset="0"/>
                          <a:cs typeface="Arial" panose="020B0604020202020204" pitchFamily="34" charset="0"/>
                        </a:rPr>
                        <a:t>£720</a:t>
                      </a:r>
                    </a:p>
                  </a:txBody>
                  <a:tcPr>
                    <a:solidFill>
                      <a:schemeClr val="accent6">
                        <a:lumMod val="20000"/>
                        <a:lumOff val="80000"/>
                      </a:schemeClr>
                    </a:solidFill>
                  </a:tcPr>
                </a:tc>
                <a:tc>
                  <a:txBody>
                    <a:bodyPr/>
                    <a:lstStyle/>
                    <a:p>
                      <a:pPr>
                        <a:defRPr sz="1400" b="0"/>
                      </a:pPr>
                      <a:r>
                        <a:rPr sz="1800" dirty="0">
                          <a:latin typeface="Arial" panose="020B0604020202020204" pitchFamily="34" charset="0"/>
                          <a:cs typeface="Arial" panose="020B0604020202020204" pitchFamily="34" charset="0"/>
                        </a:rPr>
                        <a:t>£1,430</a:t>
                      </a:r>
                    </a:p>
                  </a:txBody>
                  <a:tcPr>
                    <a:solidFill>
                      <a:schemeClr val="accent6">
                        <a:lumMod val="20000"/>
                        <a:lumOff val="80000"/>
                      </a:schemeClr>
                    </a:solidFill>
                  </a:tcPr>
                </a:tc>
                <a:tc>
                  <a:txBody>
                    <a:bodyPr/>
                    <a:lstStyle/>
                    <a:p>
                      <a:pPr>
                        <a:defRPr sz="1400" b="0"/>
                      </a:pPr>
                      <a:r>
                        <a:rPr sz="1800" dirty="0">
                          <a:latin typeface="Arial" panose="020B0604020202020204" pitchFamily="34" charset="0"/>
                          <a:cs typeface="Arial" panose="020B0604020202020204" pitchFamily="34" charset="0"/>
                        </a:rPr>
                        <a:t>£1,550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£1,920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£2,050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£2,300</a:t>
                      </a:r>
                    </a:p>
                  </a:txBody>
                  <a:tcPr>
                    <a:solidFill>
                      <a:schemeClr val="accent6">
                        <a:lumMod val="20000"/>
                        <a:lumOff val="80000"/>
                      </a:schemeClr>
                    </a:solidFill>
                  </a:tcPr>
                </a:tc>
                <a:extLst>
                  <a:ext uri="{0D108BD9-81ED-4DB2-BD59-A6C34878D82A}">
                    <a16:rowId xmlns:a16="http://schemas.microsoft.com/office/drawing/2014/main" val="10002"/>
                  </a:ext>
                </a:extLst>
              </a:tr>
              <a:tr h="766064">
                <a:tc>
                  <a:txBody>
                    <a:bodyPr/>
                    <a:lstStyle/>
                    <a:p>
                      <a:pPr>
                        <a:defRPr sz="1400" b="1">
                          <a:solidFill>
                            <a:srgbClr val="FFFFFF"/>
                          </a:solidFill>
                        </a:defRPr>
                      </a:pPr>
                      <a:r>
                        <a:rPr sz="1800" dirty="0"/>
                        <a:t>Total cost</a:t>
                      </a:r>
                    </a:p>
                  </a:txBody>
                  <a:tcPr>
                    <a:solidFill>
                      <a:schemeClr val="accent6">
                        <a:lumMod val="50000"/>
                      </a:schemeClr>
                    </a:solidFill>
                  </a:tcPr>
                </a:tc>
                <a:tc>
                  <a:txBody>
                    <a:bodyPr/>
                    <a:lstStyle/>
                    <a:p>
                      <a:pPr>
                        <a:defRPr sz="1400" b="0"/>
                      </a:pPr>
                      <a:r>
                        <a:rPr sz="1800" dirty="0">
                          <a:latin typeface="Arial" panose="020B0604020202020204" pitchFamily="34" charset="0"/>
                          <a:cs typeface="Arial" panose="020B0604020202020204" pitchFamily="34" charset="0"/>
                        </a:rPr>
                        <a:t>£5,220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£5,930</a:t>
                      </a:r>
                    </a:p>
                  </a:txBody>
                  <a:tcPr>
                    <a:solidFill>
                      <a:schemeClr val="accent6">
                        <a:lumMod val="20000"/>
                        <a:lumOff val="80000"/>
                      </a:schemeClr>
                    </a:solidFill>
                  </a:tcPr>
                </a:tc>
                <a:tc>
                  <a:txBody>
                    <a:bodyPr/>
                    <a:lstStyle/>
                    <a:p>
                      <a:pPr>
                        <a:defRPr sz="1400" b="0"/>
                      </a:pPr>
                      <a:r>
                        <a:rPr sz="1800" dirty="0">
                          <a:latin typeface="Arial" panose="020B0604020202020204" pitchFamily="34" charset="0"/>
                          <a:cs typeface="Arial" panose="020B0604020202020204" pitchFamily="34" charset="0"/>
                        </a:rPr>
                        <a:t>£6,050</a:t>
                      </a:r>
                    </a:p>
                  </a:txBody>
                  <a:tcPr>
                    <a:solidFill>
                      <a:schemeClr val="accent6">
                        <a:lumMod val="20000"/>
                        <a:lumOff val="80000"/>
                      </a:schemeClr>
                    </a:solidFill>
                  </a:tcPr>
                </a:tc>
                <a:tc>
                  <a:txBody>
                    <a:bodyPr/>
                    <a:lstStyle/>
                    <a:p>
                      <a:pPr>
                        <a:defRPr sz="1400" b="0"/>
                      </a:pPr>
                      <a:r>
                        <a:rPr sz="1800" dirty="0">
                          <a:latin typeface="Arial" panose="020B0604020202020204" pitchFamily="34" charset="0"/>
                          <a:cs typeface="Arial" panose="020B0604020202020204" pitchFamily="34" charset="0"/>
                        </a:rPr>
                        <a:t>£6,420</a:t>
                      </a:r>
                    </a:p>
                  </a:txBody>
                  <a:tcPr>
                    <a:solidFill>
                      <a:schemeClr val="accent6">
                        <a:lumMod val="20000"/>
                        <a:lumOff val="80000"/>
                      </a:schemeClr>
                    </a:solidFill>
                  </a:tcPr>
                </a:tc>
                <a:tc>
                  <a:txBody>
                    <a:bodyPr/>
                    <a:lstStyle/>
                    <a:p>
                      <a:pPr>
                        <a:defRPr sz="1400" b="0"/>
                      </a:pPr>
                      <a:r>
                        <a:rPr sz="1800" dirty="0">
                          <a:latin typeface="Arial" panose="020B0604020202020204" pitchFamily="34" charset="0"/>
                          <a:cs typeface="Arial" panose="020B0604020202020204" pitchFamily="34" charset="0"/>
                        </a:rPr>
                        <a:t>£6,550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£6,800</a:t>
                      </a:r>
                    </a:p>
                  </a:txBody>
                  <a:tcPr>
                    <a:solidFill>
                      <a:schemeClr val="accent6">
                        <a:lumMod val="20000"/>
                        <a:lumOff val="80000"/>
                      </a:schemeClr>
                    </a:solidFill>
                  </a:tcPr>
                </a:tc>
                <a:extLst>
                  <a:ext uri="{0D108BD9-81ED-4DB2-BD59-A6C34878D82A}">
                    <a16:rowId xmlns:a16="http://schemas.microsoft.com/office/drawing/2014/main" val="10003"/>
                  </a:ext>
                </a:extLst>
              </a:tr>
              <a:tr h="766064">
                <a:tc>
                  <a:txBody>
                    <a:bodyPr/>
                    <a:lstStyle/>
                    <a:p>
                      <a:pPr>
                        <a:defRPr sz="1400" b="1">
                          <a:solidFill>
                            <a:srgbClr val="FFFFFF"/>
                          </a:solidFill>
                        </a:defRPr>
                      </a:pPr>
                      <a:r>
                        <a:rPr sz="1800" dirty="0"/>
                        <a:t>Revenue</a:t>
                      </a:r>
                    </a:p>
                  </a:txBody>
                  <a:tcPr>
                    <a:solidFill>
                      <a:schemeClr val="accent6">
                        <a:lumMod val="50000"/>
                      </a:schemeClr>
                    </a:solidFill>
                  </a:tcPr>
                </a:tc>
                <a:tc>
                  <a:txBody>
                    <a:bodyPr/>
                    <a:lstStyle/>
                    <a:p>
                      <a:pPr>
                        <a:defRPr sz="1400" b="0"/>
                      </a:pPr>
                      <a:r>
                        <a:rPr sz="1800">
                          <a:latin typeface="Arial" panose="020B0604020202020204" pitchFamily="34" charset="0"/>
                          <a:cs typeface="Arial" panose="020B0604020202020204" pitchFamily="34" charset="0"/>
                        </a:rPr>
                        <a:t>£3,000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£4,500</a:t>
                      </a:r>
                    </a:p>
                  </a:txBody>
                  <a:tcPr>
                    <a:solidFill>
                      <a:schemeClr val="accent6">
                        <a:lumMod val="20000"/>
                        <a:lumOff val="80000"/>
                      </a:schemeClr>
                    </a:solidFill>
                  </a:tcPr>
                </a:tc>
                <a:tc>
                  <a:txBody>
                    <a:bodyPr/>
                    <a:lstStyle/>
                    <a:p>
                      <a:pPr>
                        <a:defRPr sz="1400" b="0"/>
                      </a:pPr>
                      <a:r>
                        <a:rPr sz="1800">
                          <a:latin typeface="Arial" panose="020B0604020202020204" pitchFamily="34" charset="0"/>
                          <a:cs typeface="Arial" panose="020B0604020202020204" pitchFamily="34" charset="0"/>
                        </a:rPr>
                        <a:t>£6,000</a:t>
                      </a:r>
                    </a:p>
                  </a:txBody>
                  <a:tcPr>
                    <a:solidFill>
                      <a:schemeClr val="accent6">
                        <a:lumMod val="20000"/>
                        <a:lumOff val="80000"/>
                      </a:schemeClr>
                    </a:solidFill>
                  </a:tcPr>
                </a:tc>
                <a:tc>
                  <a:txBody>
                    <a:bodyPr/>
                    <a:lstStyle/>
                    <a:p>
                      <a:pPr>
                        <a:defRPr sz="1400" b="0"/>
                      </a:pPr>
                      <a:r>
                        <a:rPr sz="1800" dirty="0">
                          <a:latin typeface="Arial" panose="020B0604020202020204" pitchFamily="34" charset="0"/>
                          <a:cs typeface="Arial" panose="020B0604020202020204" pitchFamily="34" charset="0"/>
                        </a:rPr>
                        <a:t>£8,000</a:t>
                      </a:r>
                    </a:p>
                  </a:txBody>
                  <a:tcPr>
                    <a:solidFill>
                      <a:schemeClr val="accent6">
                        <a:lumMod val="20000"/>
                        <a:lumOff val="80000"/>
                      </a:schemeClr>
                    </a:solidFill>
                  </a:tcPr>
                </a:tc>
                <a:tc>
                  <a:txBody>
                    <a:bodyPr/>
                    <a:lstStyle/>
                    <a:p>
                      <a:pPr>
                        <a:defRPr sz="1400" b="0"/>
                      </a:pPr>
                      <a:r>
                        <a:rPr sz="1800" dirty="0">
                          <a:latin typeface="Arial" panose="020B0604020202020204" pitchFamily="34" charset="0"/>
                          <a:cs typeface="Arial" panose="020B0604020202020204" pitchFamily="34" charset="0"/>
                        </a:rPr>
                        <a:t>£8,600</a:t>
                      </a:r>
                    </a:p>
                  </a:txBody>
                  <a:tcPr>
                    <a:solidFill>
                      <a:schemeClr val="accent6">
                        <a:lumMod val="20000"/>
                        <a:lumOff val="80000"/>
                      </a:schemeClr>
                    </a:solidFill>
                  </a:tcPr>
                </a:tc>
                <a:tc>
                  <a:txBody>
                    <a:bodyPr/>
                    <a:lstStyle/>
                    <a:p>
                      <a:pPr>
                        <a:defRPr sz="1400" b="0"/>
                      </a:pPr>
                      <a:r>
                        <a:rPr sz="1800" dirty="0">
                          <a:latin typeface="Arial" panose="020B0604020202020204" pitchFamily="34" charset="0"/>
                          <a:cs typeface="Arial" panose="020B0604020202020204" pitchFamily="34" charset="0"/>
                        </a:rPr>
                        <a:t>£9,500</a:t>
                      </a:r>
                    </a:p>
                  </a:txBody>
                  <a:tcPr>
                    <a:solidFill>
                      <a:schemeClr val="accent6">
                        <a:lumMod val="20000"/>
                        <a:lumOff val="80000"/>
                      </a:schemeClr>
                    </a:solidFill>
                  </a:tcPr>
                </a:tc>
                <a:extLst>
                  <a:ext uri="{0D108BD9-81ED-4DB2-BD59-A6C34878D82A}">
                    <a16:rowId xmlns:a16="http://schemas.microsoft.com/office/drawing/2014/main" val="10004"/>
                  </a:ext>
                </a:extLst>
              </a:tr>
              <a:tr h="766064">
                <a:tc>
                  <a:txBody>
                    <a:bodyPr/>
                    <a:lstStyle/>
                    <a:p>
                      <a:pPr>
                        <a:defRPr sz="1400" b="1">
                          <a:solidFill>
                            <a:srgbClr val="FFFFFF"/>
                          </a:solidFill>
                        </a:defRPr>
                      </a:pPr>
                      <a:r>
                        <a:rPr sz="1800" dirty="0"/>
                        <a:t>Profit/Loss</a:t>
                      </a:r>
                    </a:p>
                  </a:txBody>
                  <a:tcPr>
                    <a:solidFill>
                      <a:srgbClr val="FFC000"/>
                    </a:solidFill>
                  </a:tcPr>
                </a:tc>
                <a:tc>
                  <a:txBody>
                    <a:bodyPr/>
                    <a:lstStyle/>
                    <a:p>
                      <a:pPr>
                        <a:defRPr sz="1400" b="1"/>
                      </a:pPr>
                      <a:r>
                        <a:rPr sz="1600" dirty="0">
                          <a:latin typeface="Arial" panose="020B0604020202020204" pitchFamily="34" charset="0"/>
                          <a:cs typeface="Arial" panose="020B0604020202020204" pitchFamily="34" charset="0"/>
                        </a:rPr>
                        <a:t>-£2,220</a:t>
                      </a:r>
                    </a:p>
                  </a:txBody>
                  <a:tcPr>
                    <a:solidFill>
                      <a:srgbClr val="FFC000"/>
                    </a:solidFill>
                  </a:tcPr>
                </a:tc>
                <a:tc>
                  <a:txBody>
                    <a:bodyPr/>
                    <a:lstStyle/>
                    <a:p>
                      <a:pPr>
                        <a:defRPr sz="1400" b="1"/>
                      </a:pPr>
                      <a:r>
                        <a:rPr sz="1600" dirty="0">
                          <a:latin typeface="Arial" panose="020B0604020202020204" pitchFamily="34" charset="0"/>
                          <a:cs typeface="Arial" panose="020B0604020202020204" pitchFamily="34" charset="0"/>
                        </a:rPr>
                        <a:t>-£1,430</a:t>
                      </a:r>
                    </a:p>
                  </a:txBody>
                  <a:tcPr>
                    <a:solidFill>
                      <a:srgbClr val="FFC000"/>
                    </a:solidFill>
                  </a:tcPr>
                </a:tc>
                <a:tc>
                  <a:txBody>
                    <a:bodyPr/>
                    <a:lstStyle/>
                    <a:p>
                      <a:pPr>
                        <a:defRPr sz="1400" b="1"/>
                      </a:pPr>
                      <a:r>
                        <a:rPr sz="1600" dirty="0">
                          <a:latin typeface="Arial" panose="020B0604020202020204" pitchFamily="34" charset="0"/>
                          <a:cs typeface="Arial" panose="020B0604020202020204" pitchFamily="34" charset="0"/>
                        </a:rPr>
                        <a:t>-£50</a:t>
                      </a:r>
                    </a:p>
                  </a:txBody>
                  <a:tcPr>
                    <a:solidFill>
                      <a:srgbClr val="FFC000"/>
                    </a:solidFill>
                  </a:tcPr>
                </a:tc>
                <a:tc>
                  <a:txBody>
                    <a:bodyPr/>
                    <a:lstStyle/>
                    <a:p>
                      <a:pPr>
                        <a:defRPr sz="1400" b="1"/>
                      </a:pPr>
                      <a:r>
                        <a:rPr sz="1600" dirty="0">
                          <a:latin typeface="Arial" panose="020B0604020202020204" pitchFamily="34" charset="0"/>
                          <a:cs typeface="Arial" panose="020B0604020202020204" pitchFamily="34" charset="0"/>
                        </a:rPr>
                        <a:t>£1,580</a:t>
                      </a:r>
                    </a:p>
                  </a:txBody>
                  <a:tcPr>
                    <a:solidFill>
                      <a:srgbClr val="FFC000"/>
                    </a:solidFill>
                  </a:tcPr>
                </a:tc>
                <a:tc>
                  <a:txBody>
                    <a:bodyPr/>
                    <a:lstStyle/>
                    <a:p>
                      <a:pPr>
                        <a:defRPr sz="1400" b="1"/>
                      </a:pPr>
                      <a:r>
                        <a:rPr sz="1600" dirty="0">
                          <a:latin typeface="Arial" panose="020B0604020202020204" pitchFamily="34" charset="0"/>
                          <a:cs typeface="Arial" panose="020B0604020202020204" pitchFamily="34" charset="0"/>
                        </a:rPr>
                        <a:t>£2,050</a:t>
                      </a:r>
                    </a:p>
                  </a:txBody>
                  <a:tcPr>
                    <a:solidFill>
                      <a:srgbClr val="FFC000"/>
                    </a:solidFill>
                  </a:tcPr>
                </a:tc>
                <a:tc>
                  <a:txBody>
                    <a:bodyPr/>
                    <a:lstStyle/>
                    <a:p>
                      <a:pPr>
                        <a:defRPr sz="1400" b="1"/>
                      </a:pPr>
                      <a:r>
                        <a:rPr sz="1600" dirty="0">
                          <a:latin typeface="Arial" panose="020B0604020202020204" pitchFamily="34" charset="0"/>
                          <a:cs typeface="Arial" panose="020B0604020202020204" pitchFamily="34" charset="0"/>
                        </a:rPr>
                        <a:t>£2,700</a:t>
                      </a:r>
                    </a:p>
                  </a:txBody>
                  <a:tcPr>
                    <a:solidFill>
                      <a:srgbClr val="FFC000"/>
                    </a:solidFill>
                  </a:tcPr>
                </a:tc>
                <a:extLst>
                  <a:ext uri="{0D108BD9-81ED-4DB2-BD59-A6C34878D82A}">
                    <a16:rowId xmlns:a16="http://schemas.microsoft.com/office/drawing/2014/main" val="10005"/>
                  </a:ext>
                </a:extLst>
              </a:tr>
            </a:tbl>
          </a:graphicData>
        </a:graphic>
      </p:graphicFrame>
      <p:sp>
        <p:nvSpPr>
          <p:cNvPr id="4" name="TextBox 3">
            <a:extLst>
              <a:ext uri="{FF2B5EF4-FFF2-40B4-BE49-F238E27FC236}">
                <a16:creationId xmlns:a16="http://schemas.microsoft.com/office/drawing/2014/main" id="{741D580F-BDED-E134-E3C6-FDDC8EF38987}"/>
              </a:ext>
            </a:extLst>
          </p:cNvPr>
          <p:cNvSpPr txBox="1"/>
          <p:nvPr/>
        </p:nvSpPr>
        <p:spPr>
          <a:xfrm>
            <a:off x="228601" y="5431536"/>
            <a:ext cx="8352223" cy="707886"/>
          </a:xfrm>
          <a:prstGeom prst="rect">
            <a:avLst/>
          </a:prstGeom>
          <a:noFill/>
        </p:spPr>
        <p:txBody>
          <a:bodyPr wrap="none">
            <a:spAutoFit/>
          </a:bodyPr>
          <a:lstStyle/>
          <a:p>
            <a:pPr>
              <a:defRPr sz="2000" b="1"/>
            </a:pPr>
            <a:r>
              <a:rPr sz="2000" dirty="0">
                <a:solidFill>
                  <a:schemeClr val="accent6">
                    <a:lumMod val="50000"/>
                  </a:schemeClr>
                </a:solidFill>
                <a:latin typeface="Arial" panose="020B0604020202020204" pitchFamily="34" charset="0"/>
                <a:cs typeface="Arial" panose="020B0604020202020204" pitchFamily="34" charset="0"/>
              </a:rPr>
              <a:t>Investment capital needed </a:t>
            </a:r>
            <a:r>
              <a:rPr lang="en-GB" sz="2000" dirty="0">
                <a:solidFill>
                  <a:schemeClr val="accent6">
                    <a:lumMod val="50000"/>
                  </a:schemeClr>
                </a:solidFill>
                <a:latin typeface="Arial" panose="020B0604020202020204" pitchFamily="34" charset="0"/>
                <a:cs typeface="Arial" panose="020B0604020202020204" pitchFamily="34" charset="0"/>
              </a:rPr>
              <a:t>-</a:t>
            </a:r>
            <a:r>
              <a:rPr sz="2000" dirty="0">
                <a:solidFill>
                  <a:schemeClr val="accent6">
                    <a:lumMod val="50000"/>
                  </a:schemeClr>
                </a:solidFill>
                <a:latin typeface="Arial" panose="020B0604020202020204" pitchFamily="34" charset="0"/>
                <a:cs typeface="Arial" panose="020B0604020202020204" pitchFamily="34" charset="0"/>
              </a:rPr>
              <a:t> £33,700</a:t>
            </a:r>
          </a:p>
          <a:p>
            <a:pPr>
              <a:defRPr sz="1400"/>
            </a:pPr>
            <a:r>
              <a:rPr sz="2000" dirty="0">
                <a:solidFill>
                  <a:schemeClr val="accent6">
                    <a:lumMod val="50000"/>
                  </a:schemeClr>
                </a:solidFill>
                <a:latin typeface="Arial" panose="020B0604020202020204" pitchFamily="34" charset="0"/>
                <a:cs typeface="Arial" panose="020B0604020202020204" pitchFamily="34" charset="0"/>
              </a:rPr>
              <a:t>(Startup cost £30,000 + cumulative loss £3,700 until break-even in April)</a:t>
            </a:r>
          </a:p>
        </p:txBody>
      </p:sp>
    </p:spTree>
    <p:extLst>
      <p:ext uri="{BB962C8B-B14F-4D97-AF65-F5344CB8AC3E}">
        <p14:creationId xmlns:p14="http://schemas.microsoft.com/office/powerpoint/2010/main" val="582231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97194" y="491296"/>
            <a:ext cx="7949612" cy="584775"/>
          </a:xfrm>
          <a:prstGeom prst="rect">
            <a:avLst/>
          </a:prstGeom>
          <a:noFill/>
          <a:ln>
            <a:solidFill>
              <a:schemeClr val="accent6">
                <a:lumMod val="50000"/>
              </a:schemeClr>
            </a:solidFill>
          </a:ln>
        </p:spPr>
        <p:txBody>
          <a:bodyPr wrap="none">
            <a:spAutoFit/>
          </a:bodyPr>
          <a:lstStyle/>
          <a:p>
            <a:pPr>
              <a:defRPr sz="3200" b="1"/>
            </a:pPr>
            <a:r>
              <a:rPr dirty="0">
                <a:solidFill>
                  <a:schemeClr val="accent6">
                    <a:lumMod val="50000"/>
                  </a:schemeClr>
                </a:solidFill>
                <a:latin typeface="Arial" panose="020B0604020202020204" pitchFamily="34" charset="0"/>
                <a:cs typeface="Arial" panose="020B0604020202020204" pitchFamily="34" charset="0"/>
              </a:rPr>
              <a:t>Organizational Chart – Study Brew Café</a:t>
            </a:r>
          </a:p>
        </p:txBody>
      </p:sp>
      <p:sp>
        <p:nvSpPr>
          <p:cNvPr id="4" name="Rectangle 3"/>
          <p:cNvSpPr/>
          <p:nvPr/>
        </p:nvSpPr>
        <p:spPr>
          <a:xfrm>
            <a:off x="3558746" y="1584243"/>
            <a:ext cx="1828800" cy="731520"/>
          </a:xfrm>
          <a:prstGeom prst="rect">
            <a:avLst/>
          </a:prstGeom>
          <a:solidFill>
            <a:srgbClr val="C00000"/>
          </a:solidFill>
          <a:ln>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b="1">
                <a:solidFill>
                  <a:srgbClr val="FFFFFF"/>
                </a:solidFill>
              </a:defRPr>
            </a:pPr>
            <a:r>
              <a:rPr dirty="0"/>
              <a:t>Owner</a:t>
            </a:r>
          </a:p>
          <a:p>
            <a:pPr algn="ctr"/>
            <a:r>
              <a:rPr dirty="0"/>
              <a:t>Razvan</a:t>
            </a:r>
          </a:p>
        </p:txBody>
      </p:sp>
      <p:sp>
        <p:nvSpPr>
          <p:cNvPr id="5" name="Rectangle 4"/>
          <p:cNvSpPr/>
          <p:nvPr/>
        </p:nvSpPr>
        <p:spPr>
          <a:xfrm>
            <a:off x="3558746" y="2638851"/>
            <a:ext cx="1828800" cy="731520"/>
          </a:xfrm>
          <a:prstGeom prst="rect">
            <a:avLst/>
          </a:prstGeom>
          <a:solidFill>
            <a:schemeClr val="accent6">
              <a:lumMod val="5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b="1">
                <a:solidFill>
                  <a:srgbClr val="FFFFFF"/>
                </a:solidFill>
              </a:defRPr>
            </a:pPr>
            <a:r>
              <a:rPr dirty="0"/>
              <a:t>Manager</a:t>
            </a:r>
          </a:p>
          <a:p>
            <a:pPr algn="ctr"/>
            <a:r>
              <a:rPr dirty="0"/>
              <a:t>(Operations)</a:t>
            </a:r>
          </a:p>
        </p:txBody>
      </p:sp>
      <p:sp>
        <p:nvSpPr>
          <p:cNvPr id="6" name="Rectangle 5"/>
          <p:cNvSpPr/>
          <p:nvPr/>
        </p:nvSpPr>
        <p:spPr>
          <a:xfrm>
            <a:off x="1272746" y="3669957"/>
            <a:ext cx="1828800" cy="731520"/>
          </a:xfrm>
          <a:prstGeom prst="rect">
            <a:avLst/>
          </a:prstGeom>
          <a:solidFill>
            <a:schemeClr val="accent6">
              <a:lumMod val="40000"/>
              <a:lumOff val="6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b="1">
                <a:solidFill>
                  <a:srgbClr val="FFFFFF"/>
                </a:solidFill>
              </a:defRPr>
            </a:pPr>
            <a:r>
              <a:rPr dirty="0">
                <a:solidFill>
                  <a:schemeClr val="accent6">
                    <a:lumMod val="50000"/>
                  </a:schemeClr>
                </a:solidFill>
              </a:rPr>
              <a:t>Barista</a:t>
            </a:r>
          </a:p>
        </p:txBody>
      </p:sp>
      <p:sp>
        <p:nvSpPr>
          <p:cNvPr id="7" name="Rectangle 6"/>
          <p:cNvSpPr/>
          <p:nvPr/>
        </p:nvSpPr>
        <p:spPr>
          <a:xfrm>
            <a:off x="1272746" y="4943580"/>
            <a:ext cx="1828800" cy="731520"/>
          </a:xfrm>
          <a:prstGeom prst="rect">
            <a:avLst/>
          </a:prstGeom>
          <a:solidFill>
            <a:schemeClr val="accent6">
              <a:lumMod val="40000"/>
              <a:lumOff val="6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b="1">
                <a:solidFill>
                  <a:srgbClr val="FFFFFF"/>
                </a:solidFill>
              </a:defRPr>
            </a:pPr>
            <a:r>
              <a:rPr dirty="0">
                <a:solidFill>
                  <a:schemeClr val="accent6">
                    <a:lumMod val="50000"/>
                  </a:schemeClr>
                </a:solidFill>
              </a:rPr>
              <a:t>Assistant Barista</a:t>
            </a:r>
          </a:p>
        </p:txBody>
      </p:sp>
      <p:sp>
        <p:nvSpPr>
          <p:cNvPr id="8" name="Rectangle 7"/>
          <p:cNvSpPr/>
          <p:nvPr/>
        </p:nvSpPr>
        <p:spPr>
          <a:xfrm>
            <a:off x="3558746" y="3669957"/>
            <a:ext cx="1828800" cy="731520"/>
          </a:xfrm>
          <a:prstGeom prst="rect">
            <a:avLst/>
          </a:prstGeom>
          <a:solidFill>
            <a:schemeClr val="accent6">
              <a:lumMod val="40000"/>
              <a:lumOff val="6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b="1">
                <a:solidFill>
                  <a:srgbClr val="FFFFFF"/>
                </a:solidFill>
              </a:defRPr>
            </a:pPr>
            <a:r>
              <a:rPr dirty="0">
                <a:solidFill>
                  <a:schemeClr val="accent6">
                    <a:lumMod val="50000"/>
                  </a:schemeClr>
                </a:solidFill>
              </a:rPr>
              <a:t>Head Server</a:t>
            </a:r>
          </a:p>
        </p:txBody>
      </p:sp>
      <p:sp>
        <p:nvSpPr>
          <p:cNvPr id="9" name="Rectangle 8"/>
          <p:cNvSpPr/>
          <p:nvPr/>
        </p:nvSpPr>
        <p:spPr>
          <a:xfrm>
            <a:off x="3558746" y="4943580"/>
            <a:ext cx="1828800" cy="731520"/>
          </a:xfrm>
          <a:prstGeom prst="rect">
            <a:avLst/>
          </a:prstGeom>
          <a:solidFill>
            <a:schemeClr val="accent6">
              <a:lumMod val="40000"/>
              <a:lumOff val="6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b="1">
                <a:solidFill>
                  <a:srgbClr val="FFFFFF"/>
                </a:solidFill>
              </a:defRPr>
            </a:pPr>
            <a:r>
              <a:rPr dirty="0">
                <a:solidFill>
                  <a:schemeClr val="accent6">
                    <a:lumMod val="50000"/>
                  </a:schemeClr>
                </a:solidFill>
              </a:rPr>
              <a:t>Servers</a:t>
            </a:r>
            <a:r>
              <a:rPr lang="en-GB" dirty="0">
                <a:solidFill>
                  <a:schemeClr val="accent6">
                    <a:lumMod val="50000"/>
                  </a:schemeClr>
                </a:solidFill>
              </a:rPr>
              <a:t> (1)</a:t>
            </a:r>
            <a:endParaRPr dirty="0">
              <a:solidFill>
                <a:schemeClr val="accent6">
                  <a:lumMod val="50000"/>
                </a:schemeClr>
              </a:solidFill>
            </a:endParaRPr>
          </a:p>
        </p:txBody>
      </p:sp>
      <p:sp>
        <p:nvSpPr>
          <p:cNvPr id="10" name="Rectangle 9"/>
          <p:cNvSpPr/>
          <p:nvPr/>
        </p:nvSpPr>
        <p:spPr>
          <a:xfrm>
            <a:off x="6052010" y="3676053"/>
            <a:ext cx="1828800" cy="731520"/>
          </a:xfrm>
          <a:prstGeom prst="rect">
            <a:avLst/>
          </a:prstGeom>
          <a:solidFill>
            <a:schemeClr val="accent6">
              <a:lumMod val="40000"/>
              <a:lumOff val="6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b="1">
                <a:solidFill>
                  <a:srgbClr val="FFFFFF"/>
                </a:solidFill>
              </a:defRPr>
            </a:pPr>
            <a:r>
              <a:rPr dirty="0">
                <a:solidFill>
                  <a:schemeClr val="accent6">
                    <a:lumMod val="50000"/>
                  </a:schemeClr>
                </a:solidFill>
              </a:rPr>
              <a:t>Kitchen Lead</a:t>
            </a:r>
          </a:p>
        </p:txBody>
      </p:sp>
      <p:sp>
        <p:nvSpPr>
          <p:cNvPr id="11" name="Rectangle 10"/>
          <p:cNvSpPr/>
          <p:nvPr/>
        </p:nvSpPr>
        <p:spPr>
          <a:xfrm>
            <a:off x="6052010" y="4943580"/>
            <a:ext cx="1828800" cy="731520"/>
          </a:xfrm>
          <a:prstGeom prst="rect">
            <a:avLst/>
          </a:prstGeom>
          <a:solidFill>
            <a:schemeClr val="accent6">
              <a:lumMod val="40000"/>
              <a:lumOff val="60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b="1">
                <a:solidFill>
                  <a:srgbClr val="FFFFFF"/>
                </a:solidFill>
              </a:defRPr>
            </a:pPr>
            <a:r>
              <a:rPr lang="en-GB" dirty="0">
                <a:solidFill>
                  <a:schemeClr val="accent6">
                    <a:lumMod val="50000"/>
                  </a:schemeClr>
                </a:solidFill>
              </a:rPr>
              <a:t>Cleaner</a:t>
            </a:r>
            <a:endParaRPr dirty="0">
              <a:solidFill>
                <a:schemeClr val="accent6">
                  <a:lumMod val="50000"/>
                </a:schemeClr>
              </a:solidFill>
            </a:endParaRPr>
          </a:p>
        </p:txBody>
      </p:sp>
      <p:cxnSp>
        <p:nvCxnSpPr>
          <p:cNvPr id="13" name="Straight Arrow Connector 12">
            <a:extLst>
              <a:ext uri="{FF2B5EF4-FFF2-40B4-BE49-F238E27FC236}">
                <a16:creationId xmlns:a16="http://schemas.microsoft.com/office/drawing/2014/main" id="{BD25C392-1EBC-0A4A-9108-16C085807191}"/>
              </a:ext>
            </a:extLst>
          </p:cNvPr>
          <p:cNvCxnSpPr>
            <a:cxnSpLocks/>
            <a:stCxn id="4" idx="2"/>
            <a:endCxn id="5" idx="0"/>
          </p:cNvCxnSpPr>
          <p:nvPr/>
        </p:nvCxnSpPr>
        <p:spPr>
          <a:xfrm>
            <a:off x="4473146" y="2315763"/>
            <a:ext cx="0" cy="323088"/>
          </a:xfrm>
          <a:prstGeom prst="straightConnector1">
            <a:avLst/>
          </a:prstGeom>
          <a:ln>
            <a:solidFill>
              <a:schemeClr val="accent6">
                <a:lumMod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584CDEB1-6F2B-E522-B648-1136A0A61345}"/>
              </a:ext>
            </a:extLst>
          </p:cNvPr>
          <p:cNvCxnSpPr/>
          <p:nvPr/>
        </p:nvCxnSpPr>
        <p:spPr>
          <a:xfrm>
            <a:off x="5588714" y="3004611"/>
            <a:ext cx="1377696" cy="0"/>
          </a:xfrm>
          <a:prstGeom prst="line">
            <a:avLst/>
          </a:prstGeom>
          <a:ln>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06954907-A384-3C89-09A5-495F2C417C22}"/>
              </a:ext>
            </a:extLst>
          </p:cNvPr>
          <p:cNvCxnSpPr/>
          <p:nvPr/>
        </p:nvCxnSpPr>
        <p:spPr>
          <a:xfrm>
            <a:off x="1961594" y="3009825"/>
            <a:ext cx="1377696" cy="0"/>
          </a:xfrm>
          <a:prstGeom prst="line">
            <a:avLst/>
          </a:prstGeom>
          <a:ln>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34A9DC2B-8370-3CAC-99B7-482DEE590B71}"/>
              </a:ext>
            </a:extLst>
          </p:cNvPr>
          <p:cNvCxnSpPr/>
          <p:nvPr/>
        </p:nvCxnSpPr>
        <p:spPr>
          <a:xfrm>
            <a:off x="6966410" y="3004611"/>
            <a:ext cx="0" cy="549522"/>
          </a:xfrm>
          <a:prstGeom prst="straightConnector1">
            <a:avLst/>
          </a:prstGeom>
          <a:ln>
            <a:solidFill>
              <a:schemeClr val="accent6">
                <a:lumMod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16A5C53F-DD80-6B44-1BA6-E4F6D117EAC2}"/>
              </a:ext>
            </a:extLst>
          </p:cNvPr>
          <p:cNvCxnSpPr/>
          <p:nvPr/>
        </p:nvCxnSpPr>
        <p:spPr>
          <a:xfrm>
            <a:off x="1979882" y="3004611"/>
            <a:ext cx="0" cy="549522"/>
          </a:xfrm>
          <a:prstGeom prst="straightConnector1">
            <a:avLst/>
          </a:prstGeom>
          <a:ln>
            <a:solidFill>
              <a:schemeClr val="accent6">
                <a:lumMod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 name="Straight Arrow Connector 22">
            <a:extLst>
              <a:ext uri="{FF2B5EF4-FFF2-40B4-BE49-F238E27FC236}">
                <a16:creationId xmlns:a16="http://schemas.microsoft.com/office/drawing/2014/main" id="{9B5FEDD0-EBA9-16B8-9805-49FEE60140B3}"/>
              </a:ext>
            </a:extLst>
          </p:cNvPr>
          <p:cNvCxnSpPr/>
          <p:nvPr/>
        </p:nvCxnSpPr>
        <p:spPr>
          <a:xfrm>
            <a:off x="2011515" y="4401477"/>
            <a:ext cx="0" cy="549522"/>
          </a:xfrm>
          <a:prstGeom prst="straightConnector1">
            <a:avLst/>
          </a:prstGeom>
          <a:ln>
            <a:solidFill>
              <a:schemeClr val="accent6">
                <a:lumMod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3D90749B-44EC-4CFB-E296-C2957BF46B36}"/>
              </a:ext>
            </a:extLst>
          </p:cNvPr>
          <p:cNvCxnSpPr/>
          <p:nvPr/>
        </p:nvCxnSpPr>
        <p:spPr>
          <a:xfrm>
            <a:off x="4473146" y="4401477"/>
            <a:ext cx="0" cy="549522"/>
          </a:xfrm>
          <a:prstGeom prst="straightConnector1">
            <a:avLst/>
          </a:prstGeom>
          <a:ln>
            <a:solidFill>
              <a:schemeClr val="accent6">
                <a:lumMod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 name="Straight Arrow Connector 24">
            <a:extLst>
              <a:ext uri="{FF2B5EF4-FFF2-40B4-BE49-F238E27FC236}">
                <a16:creationId xmlns:a16="http://schemas.microsoft.com/office/drawing/2014/main" id="{5AB0AE25-8E31-D8F2-2008-8D47CF33F868}"/>
              </a:ext>
            </a:extLst>
          </p:cNvPr>
          <p:cNvCxnSpPr/>
          <p:nvPr/>
        </p:nvCxnSpPr>
        <p:spPr>
          <a:xfrm>
            <a:off x="6966410" y="4401477"/>
            <a:ext cx="0" cy="549522"/>
          </a:xfrm>
          <a:prstGeom prst="straightConnector1">
            <a:avLst/>
          </a:prstGeom>
          <a:ln>
            <a:solidFill>
              <a:schemeClr val="accent6">
                <a:lumMod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 name="Straight Arrow Connector 25">
            <a:extLst>
              <a:ext uri="{FF2B5EF4-FFF2-40B4-BE49-F238E27FC236}">
                <a16:creationId xmlns:a16="http://schemas.microsoft.com/office/drawing/2014/main" id="{10CE3828-6BB6-2837-9201-AD3669ABA7FA}"/>
              </a:ext>
            </a:extLst>
          </p:cNvPr>
          <p:cNvCxnSpPr>
            <a:cxnSpLocks/>
            <a:endCxn id="8" idx="0"/>
          </p:cNvCxnSpPr>
          <p:nvPr/>
        </p:nvCxnSpPr>
        <p:spPr>
          <a:xfrm>
            <a:off x="4464908" y="3370371"/>
            <a:ext cx="8238" cy="299586"/>
          </a:xfrm>
          <a:prstGeom prst="straightConnector1">
            <a:avLst/>
          </a:prstGeom>
          <a:ln>
            <a:solidFill>
              <a:schemeClr val="accent6">
                <a:lumMod val="50000"/>
              </a:schemeClr>
            </a:solidFill>
            <a:tailEnd type="triangle"/>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973321" y="329184"/>
            <a:ext cx="4688333" cy="1783080"/>
          </a:xfrm>
          <a:prstGeom prst="rect">
            <a:avLst/>
          </a:prstGeom>
        </p:spPr>
        <p:txBody>
          <a:bodyPr vert="horz" lIns="91440" tIns="45720" rIns="91440" bIns="45720" rtlCol="0" anchor="b">
            <a:normAutofit/>
          </a:bodyPr>
          <a:lstStyle/>
          <a:p>
            <a:pPr defTabSz="914400">
              <a:lnSpc>
                <a:spcPct val="90000"/>
              </a:lnSpc>
              <a:spcBef>
                <a:spcPct val="0"/>
              </a:spcBef>
              <a:spcAft>
                <a:spcPts val="600"/>
              </a:spcAft>
              <a:defRPr sz="3600" b="1">
                <a:solidFill>
                  <a:srgbClr val="664833"/>
                </a:solidFill>
              </a:defRPr>
            </a:pPr>
            <a:r>
              <a:rPr lang="en-US" sz="4700">
                <a:latin typeface="+mj-lt"/>
                <a:ea typeface="+mj-ea"/>
                <a:cs typeface="+mj-cs"/>
              </a:rPr>
              <a:t>Conclusion</a:t>
            </a:r>
          </a:p>
        </p:txBody>
      </p:sp>
      <p:pic>
        <p:nvPicPr>
          <p:cNvPr id="6" name="Picture 5" descr="Empty office table">
            <a:extLst>
              <a:ext uri="{FF2B5EF4-FFF2-40B4-BE49-F238E27FC236}">
                <a16:creationId xmlns:a16="http://schemas.microsoft.com/office/drawing/2014/main" id="{43BC3E60-3F42-7971-724E-A666093AF85B}"/>
              </a:ext>
            </a:extLst>
          </p:cNvPr>
          <p:cNvPicPr>
            <a:picLocks noChangeAspect="1"/>
          </p:cNvPicPr>
          <p:nvPr/>
        </p:nvPicPr>
        <p:blipFill>
          <a:blip r:embed="rId2"/>
          <a:srcRect l="21238" r="44764" b="-1"/>
          <a:stretch>
            <a:fillRect/>
          </a:stretch>
        </p:blipFill>
        <p:spPr>
          <a:xfrm>
            <a:off x="20" y="10"/>
            <a:ext cx="3492988"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2"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3321" y="2374947"/>
            <a:ext cx="3182692" cy="18288"/>
          </a:xfrm>
          <a:custGeom>
            <a:avLst/>
            <a:gdLst>
              <a:gd name="connsiteX0" fmla="*/ 0 w 3182692"/>
              <a:gd name="connsiteY0" fmla="*/ 0 h 18288"/>
              <a:gd name="connsiteX1" fmla="*/ 636538 w 3182692"/>
              <a:gd name="connsiteY1" fmla="*/ 0 h 18288"/>
              <a:gd name="connsiteX2" fmla="*/ 1273077 w 3182692"/>
              <a:gd name="connsiteY2" fmla="*/ 0 h 18288"/>
              <a:gd name="connsiteX3" fmla="*/ 1909615 w 3182692"/>
              <a:gd name="connsiteY3" fmla="*/ 0 h 18288"/>
              <a:gd name="connsiteX4" fmla="*/ 2482500 w 3182692"/>
              <a:gd name="connsiteY4" fmla="*/ 0 h 18288"/>
              <a:gd name="connsiteX5" fmla="*/ 3182692 w 3182692"/>
              <a:gd name="connsiteY5" fmla="*/ 0 h 18288"/>
              <a:gd name="connsiteX6" fmla="*/ 3182692 w 3182692"/>
              <a:gd name="connsiteY6" fmla="*/ 18288 h 18288"/>
              <a:gd name="connsiteX7" fmla="*/ 2609807 w 3182692"/>
              <a:gd name="connsiteY7" fmla="*/ 18288 h 18288"/>
              <a:gd name="connsiteX8" fmla="*/ 2068750 w 3182692"/>
              <a:gd name="connsiteY8" fmla="*/ 18288 h 18288"/>
              <a:gd name="connsiteX9" fmla="*/ 1432211 w 3182692"/>
              <a:gd name="connsiteY9" fmla="*/ 18288 h 18288"/>
              <a:gd name="connsiteX10" fmla="*/ 859327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253588" y="25878"/>
                  <a:pt x="409323" y="-5359"/>
                  <a:pt x="636538" y="0"/>
                </a:cubicBezTo>
                <a:cubicBezTo>
                  <a:pt x="863753" y="5359"/>
                  <a:pt x="1007727" y="-28"/>
                  <a:pt x="1273077" y="0"/>
                </a:cubicBezTo>
                <a:cubicBezTo>
                  <a:pt x="1538427" y="28"/>
                  <a:pt x="1698640" y="-12775"/>
                  <a:pt x="1909615" y="0"/>
                </a:cubicBezTo>
                <a:cubicBezTo>
                  <a:pt x="2120590" y="12775"/>
                  <a:pt x="2210293" y="-21823"/>
                  <a:pt x="2482500" y="0"/>
                </a:cubicBezTo>
                <a:cubicBezTo>
                  <a:pt x="2754708" y="21823"/>
                  <a:pt x="3004133" y="-28750"/>
                  <a:pt x="3182692" y="0"/>
                </a:cubicBezTo>
                <a:cubicBezTo>
                  <a:pt x="3183134" y="4516"/>
                  <a:pt x="3181865" y="12266"/>
                  <a:pt x="3182692" y="18288"/>
                </a:cubicBezTo>
                <a:cubicBezTo>
                  <a:pt x="2947402" y="22440"/>
                  <a:pt x="2876226" y="27191"/>
                  <a:pt x="2609807" y="18288"/>
                </a:cubicBezTo>
                <a:cubicBezTo>
                  <a:pt x="2343389" y="9385"/>
                  <a:pt x="2326689" y="25579"/>
                  <a:pt x="2068750" y="18288"/>
                </a:cubicBezTo>
                <a:cubicBezTo>
                  <a:pt x="1810811" y="10997"/>
                  <a:pt x="1713836" y="48219"/>
                  <a:pt x="1432211" y="18288"/>
                </a:cubicBezTo>
                <a:cubicBezTo>
                  <a:pt x="1150586" y="-11643"/>
                  <a:pt x="982765" y="3747"/>
                  <a:pt x="859327" y="18288"/>
                </a:cubicBezTo>
                <a:cubicBezTo>
                  <a:pt x="735889" y="32829"/>
                  <a:pt x="254183" y="35231"/>
                  <a:pt x="0" y="18288"/>
                </a:cubicBezTo>
                <a:cubicBezTo>
                  <a:pt x="-306" y="11477"/>
                  <a:pt x="485" y="4355"/>
                  <a:pt x="0" y="0"/>
                </a:cubicBezTo>
                <a:close/>
              </a:path>
              <a:path w="3182692" h="18288" stroke="0" extrusionOk="0">
                <a:moveTo>
                  <a:pt x="0" y="0"/>
                </a:moveTo>
                <a:cubicBezTo>
                  <a:pt x="243108" y="-22426"/>
                  <a:pt x="387854" y="22949"/>
                  <a:pt x="572885" y="0"/>
                </a:cubicBezTo>
                <a:cubicBezTo>
                  <a:pt x="757916" y="-22949"/>
                  <a:pt x="923707" y="6797"/>
                  <a:pt x="1113942" y="0"/>
                </a:cubicBezTo>
                <a:cubicBezTo>
                  <a:pt x="1304177" y="-6797"/>
                  <a:pt x="1495991" y="20627"/>
                  <a:pt x="1686827" y="0"/>
                </a:cubicBezTo>
                <a:cubicBezTo>
                  <a:pt x="1877663" y="-20627"/>
                  <a:pt x="2170182" y="-20672"/>
                  <a:pt x="2323365" y="0"/>
                </a:cubicBezTo>
                <a:cubicBezTo>
                  <a:pt x="2476548" y="20672"/>
                  <a:pt x="2919164" y="6097"/>
                  <a:pt x="3182692" y="0"/>
                </a:cubicBezTo>
                <a:cubicBezTo>
                  <a:pt x="3183269" y="4624"/>
                  <a:pt x="3183511" y="11191"/>
                  <a:pt x="3182692" y="18288"/>
                </a:cubicBezTo>
                <a:cubicBezTo>
                  <a:pt x="3026065" y="-10849"/>
                  <a:pt x="2775006" y="23067"/>
                  <a:pt x="2546154" y="18288"/>
                </a:cubicBezTo>
                <a:cubicBezTo>
                  <a:pt x="2317302" y="13509"/>
                  <a:pt x="2168173" y="-8513"/>
                  <a:pt x="1845961" y="18288"/>
                </a:cubicBezTo>
                <a:cubicBezTo>
                  <a:pt x="1523749" y="45089"/>
                  <a:pt x="1450078" y="-844"/>
                  <a:pt x="1304904" y="18288"/>
                </a:cubicBezTo>
                <a:cubicBezTo>
                  <a:pt x="1159730" y="37420"/>
                  <a:pt x="942635" y="-10021"/>
                  <a:pt x="604711" y="18288"/>
                </a:cubicBezTo>
                <a:cubicBezTo>
                  <a:pt x="266787" y="46597"/>
                  <a:pt x="141927" y="-8395"/>
                  <a:pt x="0" y="18288"/>
                </a:cubicBezTo>
                <a:cubicBezTo>
                  <a:pt x="-171" y="12755"/>
                  <a:pt x="-690" y="793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973194" y="2620459"/>
            <a:ext cx="4688333" cy="3729345"/>
          </a:xfrm>
          <a:prstGeom prst="rect">
            <a:avLst/>
          </a:prstGeom>
        </p:spPr>
        <p:txBody>
          <a:bodyPr vert="horz" lIns="91440" tIns="45720" rIns="91440" bIns="45720" rtlCol="0">
            <a:normAutofit/>
          </a:bodyPr>
          <a:lstStyle/>
          <a:p>
            <a:pPr defTabSz="914400">
              <a:lnSpc>
                <a:spcPct val="150000"/>
              </a:lnSpc>
              <a:spcAft>
                <a:spcPts val="600"/>
              </a:spcAft>
              <a:defRPr sz="2200">
                <a:solidFill>
                  <a:srgbClr val="3C2D1E"/>
                </a:solidFill>
              </a:defRPr>
            </a:pPr>
            <a:r>
              <a:rPr lang="en-US" sz="2000" dirty="0"/>
              <a:t>The Study Brew Café is designed to provide a calm, stylish, and productivity‑enhancing space for students and professionals in London. With strong marketing, clear cost planning, and a focus on meaningful customer experience, the business is structured for long‑term success and community growth.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28650" y="451381"/>
            <a:ext cx="7884414" cy="4066540"/>
          </a:xfrm>
          <a:prstGeom prst="rect">
            <a:avLst/>
          </a:prstGeom>
        </p:spPr>
        <p:txBody>
          <a:bodyPr vert="horz" lIns="91440" tIns="45720" rIns="91440" bIns="45720" rtlCol="0" anchor="b">
            <a:normAutofit/>
          </a:bodyPr>
          <a:lstStyle/>
          <a:p>
            <a:pPr defTabSz="914400">
              <a:lnSpc>
                <a:spcPct val="90000"/>
              </a:lnSpc>
              <a:spcBef>
                <a:spcPct val="0"/>
              </a:spcBef>
              <a:spcAft>
                <a:spcPts val="600"/>
              </a:spcAft>
              <a:defRPr sz="3600" b="1">
                <a:solidFill>
                  <a:srgbClr val="664833"/>
                </a:solidFill>
              </a:defRPr>
            </a:pPr>
            <a:r>
              <a:rPr lang="en-US" sz="5700" kern="1200">
                <a:solidFill>
                  <a:schemeClr val="tx1"/>
                </a:solidFill>
                <a:latin typeface="+mj-lt"/>
                <a:ea typeface="+mj-ea"/>
                <a:cs typeface="+mj-cs"/>
              </a:rPr>
              <a:t>Thank You!</a:t>
            </a:r>
          </a:p>
        </p:txBody>
      </p:sp>
      <p:sp>
        <p:nvSpPr>
          <p:cNvPr id="10"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8650" y="4718595"/>
            <a:ext cx="4057650" cy="18288"/>
          </a:xfrm>
          <a:custGeom>
            <a:avLst/>
            <a:gdLst>
              <a:gd name="connsiteX0" fmla="*/ 0 w 4057650"/>
              <a:gd name="connsiteY0" fmla="*/ 0 h 18288"/>
              <a:gd name="connsiteX1" fmla="*/ 757428 w 4057650"/>
              <a:gd name="connsiteY1" fmla="*/ 0 h 18288"/>
              <a:gd name="connsiteX2" fmla="*/ 1474279 w 4057650"/>
              <a:gd name="connsiteY2" fmla="*/ 0 h 18288"/>
              <a:gd name="connsiteX3" fmla="*/ 2191131 w 4057650"/>
              <a:gd name="connsiteY3" fmla="*/ 0 h 18288"/>
              <a:gd name="connsiteX4" fmla="*/ 2745676 w 4057650"/>
              <a:gd name="connsiteY4" fmla="*/ 0 h 18288"/>
              <a:gd name="connsiteX5" fmla="*/ 3340798 w 4057650"/>
              <a:gd name="connsiteY5" fmla="*/ 0 h 18288"/>
              <a:gd name="connsiteX6" fmla="*/ 4057650 w 4057650"/>
              <a:gd name="connsiteY6" fmla="*/ 0 h 18288"/>
              <a:gd name="connsiteX7" fmla="*/ 4057650 w 4057650"/>
              <a:gd name="connsiteY7" fmla="*/ 18288 h 18288"/>
              <a:gd name="connsiteX8" fmla="*/ 3381375 w 4057650"/>
              <a:gd name="connsiteY8" fmla="*/ 18288 h 18288"/>
              <a:gd name="connsiteX9" fmla="*/ 2826830 w 4057650"/>
              <a:gd name="connsiteY9" fmla="*/ 18288 h 18288"/>
              <a:gd name="connsiteX10" fmla="*/ 2272284 w 4057650"/>
              <a:gd name="connsiteY10" fmla="*/ 18288 h 18288"/>
              <a:gd name="connsiteX11" fmla="*/ 1555432 w 4057650"/>
              <a:gd name="connsiteY11" fmla="*/ 18288 h 18288"/>
              <a:gd name="connsiteX12" fmla="*/ 960310 w 4057650"/>
              <a:gd name="connsiteY12" fmla="*/ 18288 h 18288"/>
              <a:gd name="connsiteX13" fmla="*/ 0 w 4057650"/>
              <a:gd name="connsiteY13" fmla="*/ 18288 h 18288"/>
              <a:gd name="connsiteX14" fmla="*/ 0 w 405765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7650" h="18288" fill="none" extrusionOk="0">
                <a:moveTo>
                  <a:pt x="0" y="0"/>
                </a:moveTo>
                <a:cubicBezTo>
                  <a:pt x="371182" y="3227"/>
                  <a:pt x="494372" y="9222"/>
                  <a:pt x="757428" y="0"/>
                </a:cubicBezTo>
                <a:cubicBezTo>
                  <a:pt x="1020484" y="-9222"/>
                  <a:pt x="1116719" y="-4357"/>
                  <a:pt x="1474279" y="0"/>
                </a:cubicBezTo>
                <a:cubicBezTo>
                  <a:pt x="1831839" y="4357"/>
                  <a:pt x="1920973" y="-11809"/>
                  <a:pt x="2191131" y="0"/>
                </a:cubicBezTo>
                <a:cubicBezTo>
                  <a:pt x="2461289" y="11809"/>
                  <a:pt x="2589480" y="-22604"/>
                  <a:pt x="2745676" y="0"/>
                </a:cubicBezTo>
                <a:cubicBezTo>
                  <a:pt x="2901872" y="22604"/>
                  <a:pt x="3136452" y="-12306"/>
                  <a:pt x="3340798" y="0"/>
                </a:cubicBezTo>
                <a:cubicBezTo>
                  <a:pt x="3545144" y="12306"/>
                  <a:pt x="3766934" y="-21556"/>
                  <a:pt x="4057650" y="0"/>
                </a:cubicBezTo>
                <a:cubicBezTo>
                  <a:pt x="4057150" y="8855"/>
                  <a:pt x="4057759" y="14521"/>
                  <a:pt x="4057650" y="18288"/>
                </a:cubicBezTo>
                <a:cubicBezTo>
                  <a:pt x="3743404" y="40125"/>
                  <a:pt x="3625516" y="-14923"/>
                  <a:pt x="3381375" y="18288"/>
                </a:cubicBezTo>
                <a:cubicBezTo>
                  <a:pt x="3137235" y="51499"/>
                  <a:pt x="2946571" y="1"/>
                  <a:pt x="2826830" y="18288"/>
                </a:cubicBezTo>
                <a:cubicBezTo>
                  <a:pt x="2707090" y="36575"/>
                  <a:pt x="2402756" y="1432"/>
                  <a:pt x="2272284" y="18288"/>
                </a:cubicBezTo>
                <a:cubicBezTo>
                  <a:pt x="2141812" y="35144"/>
                  <a:pt x="1895935" y="18199"/>
                  <a:pt x="1555432" y="18288"/>
                </a:cubicBezTo>
                <a:cubicBezTo>
                  <a:pt x="1214929" y="18377"/>
                  <a:pt x="1103072" y="14503"/>
                  <a:pt x="960310" y="18288"/>
                </a:cubicBezTo>
                <a:cubicBezTo>
                  <a:pt x="817548" y="22073"/>
                  <a:pt x="402272" y="-29359"/>
                  <a:pt x="0" y="18288"/>
                </a:cubicBezTo>
                <a:cubicBezTo>
                  <a:pt x="683" y="12014"/>
                  <a:pt x="724" y="5908"/>
                  <a:pt x="0" y="0"/>
                </a:cubicBezTo>
                <a:close/>
              </a:path>
              <a:path w="4057650" h="18288" stroke="0" extrusionOk="0">
                <a:moveTo>
                  <a:pt x="0" y="0"/>
                </a:moveTo>
                <a:cubicBezTo>
                  <a:pt x="248348" y="13145"/>
                  <a:pt x="486117" y="25042"/>
                  <a:pt x="635698" y="0"/>
                </a:cubicBezTo>
                <a:cubicBezTo>
                  <a:pt x="785279" y="-25042"/>
                  <a:pt x="917762" y="-5537"/>
                  <a:pt x="1190244" y="0"/>
                </a:cubicBezTo>
                <a:cubicBezTo>
                  <a:pt x="1462726" y="5537"/>
                  <a:pt x="1667120" y="-21232"/>
                  <a:pt x="1947672" y="0"/>
                </a:cubicBezTo>
                <a:cubicBezTo>
                  <a:pt x="2228224" y="21232"/>
                  <a:pt x="2280631" y="-21698"/>
                  <a:pt x="2583370" y="0"/>
                </a:cubicBezTo>
                <a:cubicBezTo>
                  <a:pt x="2886109" y="21698"/>
                  <a:pt x="3022941" y="19647"/>
                  <a:pt x="3219069" y="0"/>
                </a:cubicBezTo>
                <a:cubicBezTo>
                  <a:pt x="3415197" y="-19647"/>
                  <a:pt x="3747500" y="26991"/>
                  <a:pt x="4057650" y="0"/>
                </a:cubicBezTo>
                <a:cubicBezTo>
                  <a:pt x="4056752" y="7180"/>
                  <a:pt x="4057819" y="13790"/>
                  <a:pt x="4057650" y="18288"/>
                </a:cubicBezTo>
                <a:cubicBezTo>
                  <a:pt x="3865148" y="-3313"/>
                  <a:pt x="3702543" y="49468"/>
                  <a:pt x="3381375" y="18288"/>
                </a:cubicBezTo>
                <a:cubicBezTo>
                  <a:pt x="3060208" y="-12892"/>
                  <a:pt x="2956571" y="-8678"/>
                  <a:pt x="2826830" y="18288"/>
                </a:cubicBezTo>
                <a:cubicBezTo>
                  <a:pt x="2697089" y="45254"/>
                  <a:pt x="2411031" y="43154"/>
                  <a:pt x="2150555" y="18288"/>
                </a:cubicBezTo>
                <a:cubicBezTo>
                  <a:pt x="1890080" y="-6578"/>
                  <a:pt x="1741827" y="-615"/>
                  <a:pt x="1474280" y="18288"/>
                </a:cubicBezTo>
                <a:cubicBezTo>
                  <a:pt x="1206734" y="37191"/>
                  <a:pt x="998203" y="33335"/>
                  <a:pt x="838581" y="18288"/>
                </a:cubicBezTo>
                <a:cubicBezTo>
                  <a:pt x="678959" y="3241"/>
                  <a:pt x="187101" y="-13212"/>
                  <a:pt x="0" y="18288"/>
                </a:cubicBezTo>
                <a:cubicBezTo>
                  <a:pt x="571" y="10093"/>
                  <a:pt x="-125" y="840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84</TotalTime>
  <Words>596</Words>
  <Application>Microsoft Macintosh PowerPoint</Application>
  <PresentationFormat>On-screen Show (4:3)</PresentationFormat>
  <Paragraphs>137</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Cristian Ciobanu (2425071)</cp:lastModifiedBy>
  <cp:revision>4</cp:revision>
  <dcterms:created xsi:type="dcterms:W3CDTF">2013-01-27T09:14:16Z</dcterms:created>
  <dcterms:modified xsi:type="dcterms:W3CDTF">2025-12-08T10:23:49Z</dcterms:modified>
  <cp:category/>
</cp:coreProperties>
</file>