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4660"/>
  </p:normalViewPr>
  <p:slideViewPr>
    <p:cSldViewPr>
      <p:cViewPr varScale="1">
        <p:scale>
          <a:sx n="59" d="100"/>
          <a:sy n="59" d="100"/>
        </p:scale>
        <p:origin x="684" y="7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78EB9-67EE-4B04-8740-BBFCE3B86CE2}"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F9382EE-C7E0-4DAF-8438-D9CDF4FA03EE}">
      <dgm:prSet/>
      <dgm:spPr/>
      <dgm:t>
        <a:bodyPr/>
        <a:lstStyle/>
        <a:p>
          <a:r>
            <a:rPr lang="en-GB" dirty="0"/>
            <a:t>The best tool for communication at River Nursing Home is Microsoft Teams because it </a:t>
          </a:r>
          <a:endParaRPr lang="en-US" dirty="0"/>
        </a:p>
      </dgm:t>
    </dgm:pt>
    <dgm:pt modelId="{02934559-D904-4302-9C0D-AAABB3CB3461}" type="parTrans" cxnId="{1A5D394B-9127-4122-A14A-D4D630AFC142}">
      <dgm:prSet/>
      <dgm:spPr/>
      <dgm:t>
        <a:bodyPr/>
        <a:lstStyle/>
        <a:p>
          <a:endParaRPr lang="en-US"/>
        </a:p>
      </dgm:t>
    </dgm:pt>
    <dgm:pt modelId="{661300F3-7250-487F-8FD8-7E13875C7DA8}" type="sibTrans" cxnId="{1A5D394B-9127-4122-A14A-D4D630AFC142}">
      <dgm:prSet/>
      <dgm:spPr/>
      <dgm:t>
        <a:bodyPr/>
        <a:lstStyle/>
        <a:p>
          <a:endParaRPr lang="en-US"/>
        </a:p>
      </dgm:t>
    </dgm:pt>
    <dgm:pt modelId="{F758C82B-DC98-42B6-A926-0FBF8AAADE2F}">
      <dgm:prSet/>
      <dgm:spPr/>
      <dgm:t>
        <a:bodyPr/>
        <a:lstStyle/>
        <a:p>
          <a:r>
            <a:rPr lang="en-GB" dirty="0"/>
            <a:t>Makes it possible to speak right away.</a:t>
          </a:r>
          <a:endParaRPr lang="en-US" dirty="0"/>
        </a:p>
      </dgm:t>
    </dgm:pt>
    <dgm:pt modelId="{678739AB-39A9-4457-B2EA-56B7D819F66C}" type="parTrans" cxnId="{BBCDFF46-E66C-4930-8049-882D327090BB}">
      <dgm:prSet/>
      <dgm:spPr/>
      <dgm:t>
        <a:bodyPr/>
        <a:lstStyle/>
        <a:p>
          <a:endParaRPr lang="en-US"/>
        </a:p>
      </dgm:t>
    </dgm:pt>
    <dgm:pt modelId="{A55634D8-4554-45EC-A47A-1F1E185B1B67}" type="sibTrans" cxnId="{BBCDFF46-E66C-4930-8049-882D327090BB}">
      <dgm:prSet/>
      <dgm:spPr/>
      <dgm:t>
        <a:bodyPr/>
        <a:lstStyle/>
        <a:p>
          <a:endParaRPr lang="en-US"/>
        </a:p>
      </dgm:t>
    </dgm:pt>
    <dgm:pt modelId="{B8B6BC9B-111D-42BE-BBE8-DDBF353DFE1D}">
      <dgm:prSet/>
      <dgm:spPr/>
      <dgm:t>
        <a:bodyPr/>
        <a:lstStyle/>
        <a:p>
          <a:r>
            <a:rPr lang="en-GB"/>
            <a:t>Makes it easier to communicate with each other.</a:t>
          </a:r>
          <a:endParaRPr lang="en-US"/>
        </a:p>
      </dgm:t>
    </dgm:pt>
    <dgm:pt modelId="{1F79F224-F7DF-4F98-97E2-B4E132544BEF}" type="parTrans" cxnId="{16035D34-030C-4637-88A8-D8DF8328EDD4}">
      <dgm:prSet/>
      <dgm:spPr/>
      <dgm:t>
        <a:bodyPr/>
        <a:lstStyle/>
        <a:p>
          <a:endParaRPr lang="en-US"/>
        </a:p>
      </dgm:t>
    </dgm:pt>
    <dgm:pt modelId="{E37DA27B-73F6-47C3-B952-0D2AC503053B}" type="sibTrans" cxnId="{16035D34-030C-4637-88A8-D8DF8328EDD4}">
      <dgm:prSet/>
      <dgm:spPr/>
      <dgm:t>
        <a:bodyPr/>
        <a:lstStyle/>
        <a:p>
          <a:endParaRPr lang="en-US"/>
        </a:p>
      </dgm:t>
    </dgm:pt>
    <dgm:pt modelId="{8E65D01D-E22F-4148-8367-BA0CB42A3F9F}">
      <dgm:prSet/>
      <dgm:spPr/>
      <dgm:t>
        <a:bodyPr/>
        <a:lstStyle/>
        <a:p>
          <a:r>
            <a:rPr lang="en-GB"/>
            <a:t>Improves teamwork between buildings.</a:t>
          </a:r>
          <a:endParaRPr lang="en-US"/>
        </a:p>
      </dgm:t>
    </dgm:pt>
    <dgm:pt modelId="{211F06E9-2862-4C93-9DBC-4348F58F2E26}" type="parTrans" cxnId="{E4025209-18B2-42C8-A07E-6369CF4403E1}">
      <dgm:prSet/>
      <dgm:spPr/>
      <dgm:t>
        <a:bodyPr/>
        <a:lstStyle/>
        <a:p>
          <a:endParaRPr lang="en-US"/>
        </a:p>
      </dgm:t>
    </dgm:pt>
    <dgm:pt modelId="{5EB7BB1B-AC40-4053-926B-AD6785816B80}" type="sibTrans" cxnId="{E4025209-18B2-42C8-A07E-6369CF4403E1}">
      <dgm:prSet/>
      <dgm:spPr/>
      <dgm:t>
        <a:bodyPr/>
        <a:lstStyle/>
        <a:p>
          <a:endParaRPr lang="en-US"/>
        </a:p>
      </dgm:t>
    </dgm:pt>
    <dgm:pt modelId="{D7751AE2-205A-468C-8B43-708C9EADB29D}">
      <dgm:prSet/>
      <dgm:spPr/>
      <dgm:t>
        <a:bodyPr/>
        <a:lstStyle/>
        <a:p>
          <a:r>
            <a:rPr lang="en-GB"/>
            <a:t>Help make resident care better.</a:t>
          </a:r>
          <a:endParaRPr lang="en-US"/>
        </a:p>
      </dgm:t>
    </dgm:pt>
    <dgm:pt modelId="{AC5C642E-121B-4931-B1AB-941E6684E130}" type="parTrans" cxnId="{01F92665-1B8E-485C-B581-7FB209E53849}">
      <dgm:prSet/>
      <dgm:spPr/>
      <dgm:t>
        <a:bodyPr/>
        <a:lstStyle/>
        <a:p>
          <a:endParaRPr lang="en-US"/>
        </a:p>
      </dgm:t>
    </dgm:pt>
    <dgm:pt modelId="{7873E485-44E7-421C-903F-AD72178F2675}" type="sibTrans" cxnId="{01F92665-1B8E-485C-B581-7FB209E53849}">
      <dgm:prSet/>
      <dgm:spPr/>
      <dgm:t>
        <a:bodyPr/>
        <a:lstStyle/>
        <a:p>
          <a:endParaRPr lang="en-US"/>
        </a:p>
      </dgm:t>
    </dgm:pt>
    <dgm:pt modelId="{12B8EDB2-CEB9-4F79-B6B8-52D6D9AB9A39}" type="pres">
      <dgm:prSet presAssocID="{BE078EB9-67EE-4B04-8740-BBFCE3B86CE2}" presName="Name0" presStyleCnt="0">
        <dgm:presLayoutVars>
          <dgm:dir/>
          <dgm:animLvl val="lvl"/>
          <dgm:resizeHandles val="exact"/>
        </dgm:presLayoutVars>
      </dgm:prSet>
      <dgm:spPr/>
    </dgm:pt>
    <dgm:pt modelId="{613718DE-DA32-4DB4-83D4-44D230C7DAAC}" type="pres">
      <dgm:prSet presAssocID="{FF9382EE-C7E0-4DAF-8438-D9CDF4FA03EE}" presName="boxAndChildren" presStyleCnt="0"/>
      <dgm:spPr/>
    </dgm:pt>
    <dgm:pt modelId="{D1F382F5-C54A-4DD3-BD35-446BF912CF00}" type="pres">
      <dgm:prSet presAssocID="{FF9382EE-C7E0-4DAF-8438-D9CDF4FA03EE}" presName="parentTextBox" presStyleLbl="node1" presStyleIdx="0" presStyleCnt="1"/>
      <dgm:spPr/>
    </dgm:pt>
    <dgm:pt modelId="{2B4DF822-322A-493E-9BBA-548B2FEDB07B}" type="pres">
      <dgm:prSet presAssocID="{FF9382EE-C7E0-4DAF-8438-D9CDF4FA03EE}" presName="entireBox" presStyleLbl="node1" presStyleIdx="0" presStyleCnt="1" custLinFactNeighborX="-402" custLinFactNeighborY="-9298"/>
      <dgm:spPr/>
    </dgm:pt>
    <dgm:pt modelId="{7263B2B5-B06F-44EF-A6FE-08DC9DD1CE0B}" type="pres">
      <dgm:prSet presAssocID="{FF9382EE-C7E0-4DAF-8438-D9CDF4FA03EE}" presName="descendantBox" presStyleCnt="0"/>
      <dgm:spPr/>
    </dgm:pt>
    <dgm:pt modelId="{1C873B24-9F64-480F-A492-F706240470AB}" type="pres">
      <dgm:prSet presAssocID="{F758C82B-DC98-42B6-A926-0FBF8AAADE2F}" presName="childTextBox" presStyleLbl="fgAccFollowNode1" presStyleIdx="0" presStyleCnt="4">
        <dgm:presLayoutVars>
          <dgm:bulletEnabled val="1"/>
        </dgm:presLayoutVars>
      </dgm:prSet>
      <dgm:spPr/>
    </dgm:pt>
    <dgm:pt modelId="{B4F89069-5995-4E40-9D98-42FD452E883C}" type="pres">
      <dgm:prSet presAssocID="{B8B6BC9B-111D-42BE-BBE8-DDBF353DFE1D}" presName="childTextBox" presStyleLbl="fgAccFollowNode1" presStyleIdx="1" presStyleCnt="4">
        <dgm:presLayoutVars>
          <dgm:bulletEnabled val="1"/>
        </dgm:presLayoutVars>
      </dgm:prSet>
      <dgm:spPr/>
    </dgm:pt>
    <dgm:pt modelId="{4DD4BC43-AB72-4FAB-BEEA-8BC998692937}" type="pres">
      <dgm:prSet presAssocID="{8E65D01D-E22F-4148-8367-BA0CB42A3F9F}" presName="childTextBox" presStyleLbl="fgAccFollowNode1" presStyleIdx="2" presStyleCnt="4">
        <dgm:presLayoutVars>
          <dgm:bulletEnabled val="1"/>
        </dgm:presLayoutVars>
      </dgm:prSet>
      <dgm:spPr/>
    </dgm:pt>
    <dgm:pt modelId="{80DD0773-04A2-4F41-9760-CF2328163F9A}" type="pres">
      <dgm:prSet presAssocID="{D7751AE2-205A-468C-8B43-708C9EADB29D}" presName="childTextBox" presStyleLbl="fgAccFollowNode1" presStyleIdx="3" presStyleCnt="4">
        <dgm:presLayoutVars>
          <dgm:bulletEnabled val="1"/>
        </dgm:presLayoutVars>
      </dgm:prSet>
      <dgm:spPr/>
    </dgm:pt>
  </dgm:ptLst>
  <dgm:cxnLst>
    <dgm:cxn modelId="{E4025209-18B2-42C8-A07E-6369CF4403E1}" srcId="{FF9382EE-C7E0-4DAF-8438-D9CDF4FA03EE}" destId="{8E65D01D-E22F-4148-8367-BA0CB42A3F9F}" srcOrd="2" destOrd="0" parTransId="{211F06E9-2862-4C93-9DBC-4348F58F2E26}" sibTransId="{5EB7BB1B-AC40-4053-926B-AD6785816B80}"/>
    <dgm:cxn modelId="{E8B30612-08EC-4244-B071-4CFC5A810923}" type="presOf" srcId="{BE078EB9-67EE-4B04-8740-BBFCE3B86CE2}" destId="{12B8EDB2-CEB9-4F79-B6B8-52D6D9AB9A39}" srcOrd="0" destOrd="0" presId="urn:microsoft.com/office/officeart/2005/8/layout/process4"/>
    <dgm:cxn modelId="{16035D34-030C-4637-88A8-D8DF8328EDD4}" srcId="{FF9382EE-C7E0-4DAF-8438-D9CDF4FA03EE}" destId="{B8B6BC9B-111D-42BE-BBE8-DDBF353DFE1D}" srcOrd="1" destOrd="0" parTransId="{1F79F224-F7DF-4F98-97E2-B4E132544BEF}" sibTransId="{E37DA27B-73F6-47C3-B952-0D2AC503053B}"/>
    <dgm:cxn modelId="{B679B861-270F-43F9-9251-0D5BA0DA6834}" type="presOf" srcId="{F758C82B-DC98-42B6-A926-0FBF8AAADE2F}" destId="{1C873B24-9F64-480F-A492-F706240470AB}" srcOrd="0" destOrd="0" presId="urn:microsoft.com/office/officeart/2005/8/layout/process4"/>
    <dgm:cxn modelId="{01F92665-1B8E-485C-B581-7FB209E53849}" srcId="{FF9382EE-C7E0-4DAF-8438-D9CDF4FA03EE}" destId="{D7751AE2-205A-468C-8B43-708C9EADB29D}" srcOrd="3" destOrd="0" parTransId="{AC5C642E-121B-4931-B1AB-941E6684E130}" sibTransId="{7873E485-44E7-421C-903F-AD72178F2675}"/>
    <dgm:cxn modelId="{BBCDFF46-E66C-4930-8049-882D327090BB}" srcId="{FF9382EE-C7E0-4DAF-8438-D9CDF4FA03EE}" destId="{F758C82B-DC98-42B6-A926-0FBF8AAADE2F}" srcOrd="0" destOrd="0" parTransId="{678739AB-39A9-4457-B2EA-56B7D819F66C}" sibTransId="{A55634D8-4554-45EC-A47A-1F1E185B1B67}"/>
    <dgm:cxn modelId="{1A5D394B-9127-4122-A14A-D4D630AFC142}" srcId="{BE078EB9-67EE-4B04-8740-BBFCE3B86CE2}" destId="{FF9382EE-C7E0-4DAF-8438-D9CDF4FA03EE}" srcOrd="0" destOrd="0" parTransId="{02934559-D904-4302-9C0D-AAABB3CB3461}" sibTransId="{661300F3-7250-487F-8FD8-7E13875C7DA8}"/>
    <dgm:cxn modelId="{AC0CDE4B-A256-4514-B81F-E4ADA47B45AD}" type="presOf" srcId="{FF9382EE-C7E0-4DAF-8438-D9CDF4FA03EE}" destId="{D1F382F5-C54A-4DD3-BD35-446BF912CF00}" srcOrd="0" destOrd="0" presId="urn:microsoft.com/office/officeart/2005/8/layout/process4"/>
    <dgm:cxn modelId="{D55E386D-72AD-4F1E-9AEB-35CA771E6261}" type="presOf" srcId="{FF9382EE-C7E0-4DAF-8438-D9CDF4FA03EE}" destId="{2B4DF822-322A-493E-9BBA-548B2FEDB07B}" srcOrd="1" destOrd="0" presId="urn:microsoft.com/office/officeart/2005/8/layout/process4"/>
    <dgm:cxn modelId="{BF422C58-4ABC-4DDD-BB48-8FADB5671FC1}" type="presOf" srcId="{B8B6BC9B-111D-42BE-BBE8-DDBF353DFE1D}" destId="{B4F89069-5995-4E40-9D98-42FD452E883C}" srcOrd="0" destOrd="0" presId="urn:microsoft.com/office/officeart/2005/8/layout/process4"/>
    <dgm:cxn modelId="{B958A28F-32BC-4C75-B59D-77D37789678E}" type="presOf" srcId="{8E65D01D-E22F-4148-8367-BA0CB42A3F9F}" destId="{4DD4BC43-AB72-4FAB-BEEA-8BC998692937}" srcOrd="0" destOrd="0" presId="urn:microsoft.com/office/officeart/2005/8/layout/process4"/>
    <dgm:cxn modelId="{38F224FB-A028-4A4C-A0B5-288A724F3CAB}" type="presOf" srcId="{D7751AE2-205A-468C-8B43-708C9EADB29D}" destId="{80DD0773-04A2-4F41-9760-CF2328163F9A}" srcOrd="0" destOrd="0" presId="urn:microsoft.com/office/officeart/2005/8/layout/process4"/>
    <dgm:cxn modelId="{B3FF8334-CB94-430B-827F-6035B543DA54}" type="presParOf" srcId="{12B8EDB2-CEB9-4F79-B6B8-52D6D9AB9A39}" destId="{613718DE-DA32-4DB4-83D4-44D230C7DAAC}" srcOrd="0" destOrd="0" presId="urn:microsoft.com/office/officeart/2005/8/layout/process4"/>
    <dgm:cxn modelId="{7024C98B-4B34-4275-A883-3F541151014D}" type="presParOf" srcId="{613718DE-DA32-4DB4-83D4-44D230C7DAAC}" destId="{D1F382F5-C54A-4DD3-BD35-446BF912CF00}" srcOrd="0" destOrd="0" presId="urn:microsoft.com/office/officeart/2005/8/layout/process4"/>
    <dgm:cxn modelId="{CA88B8CA-9104-466D-BFDF-AFE206386E3A}" type="presParOf" srcId="{613718DE-DA32-4DB4-83D4-44D230C7DAAC}" destId="{2B4DF822-322A-493E-9BBA-548B2FEDB07B}" srcOrd="1" destOrd="0" presId="urn:microsoft.com/office/officeart/2005/8/layout/process4"/>
    <dgm:cxn modelId="{A97906DE-6AB8-46C6-9E4D-387945B3D746}" type="presParOf" srcId="{613718DE-DA32-4DB4-83D4-44D230C7DAAC}" destId="{7263B2B5-B06F-44EF-A6FE-08DC9DD1CE0B}" srcOrd="2" destOrd="0" presId="urn:microsoft.com/office/officeart/2005/8/layout/process4"/>
    <dgm:cxn modelId="{B318392F-A7DF-4D02-AF9A-BA0AF522D668}" type="presParOf" srcId="{7263B2B5-B06F-44EF-A6FE-08DC9DD1CE0B}" destId="{1C873B24-9F64-480F-A492-F706240470AB}" srcOrd="0" destOrd="0" presId="urn:microsoft.com/office/officeart/2005/8/layout/process4"/>
    <dgm:cxn modelId="{23508767-E2CD-4078-BFFA-7784038E866C}" type="presParOf" srcId="{7263B2B5-B06F-44EF-A6FE-08DC9DD1CE0B}" destId="{B4F89069-5995-4E40-9D98-42FD452E883C}" srcOrd="1" destOrd="0" presId="urn:microsoft.com/office/officeart/2005/8/layout/process4"/>
    <dgm:cxn modelId="{85E4E641-DEA5-40DC-8C25-252AA5D85038}" type="presParOf" srcId="{7263B2B5-B06F-44EF-A6FE-08DC9DD1CE0B}" destId="{4DD4BC43-AB72-4FAB-BEEA-8BC998692937}" srcOrd="2" destOrd="0" presId="urn:microsoft.com/office/officeart/2005/8/layout/process4"/>
    <dgm:cxn modelId="{20BD9EC5-72D9-43BA-825C-A64CDB94100E}" type="presParOf" srcId="{7263B2B5-B06F-44EF-A6FE-08DC9DD1CE0B}" destId="{80DD0773-04A2-4F41-9760-CF2328163F9A}"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DF822-322A-493E-9BBA-548B2FEDB07B}">
      <dsp:nvSpPr>
        <dsp:cNvPr id="0" name=""/>
        <dsp:cNvSpPr/>
      </dsp:nvSpPr>
      <dsp:spPr>
        <a:xfrm>
          <a:off x="0" y="0"/>
          <a:ext cx="10916717" cy="50505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1376" tIns="341376" rIns="341376" bIns="341376" numCol="1" spcCol="1270" anchor="ctr" anchorCtr="0">
          <a:noAutofit/>
        </a:bodyPr>
        <a:lstStyle/>
        <a:p>
          <a:pPr marL="0" lvl="0" indent="0" algn="ctr" defTabSz="2133600">
            <a:lnSpc>
              <a:spcPct val="90000"/>
            </a:lnSpc>
            <a:spcBef>
              <a:spcPct val="0"/>
            </a:spcBef>
            <a:spcAft>
              <a:spcPct val="35000"/>
            </a:spcAft>
            <a:buNone/>
          </a:pPr>
          <a:r>
            <a:rPr lang="en-GB" sz="4800" kern="1200" dirty="0"/>
            <a:t>The best tool for communication at River Nursing Home is Microsoft Teams because it </a:t>
          </a:r>
          <a:endParaRPr lang="en-US" sz="4800" kern="1200" dirty="0"/>
        </a:p>
      </dsp:txBody>
      <dsp:txXfrm>
        <a:off x="0" y="0"/>
        <a:ext cx="10916717" cy="2727287"/>
      </dsp:txXfrm>
    </dsp:sp>
    <dsp:sp modelId="{1C873B24-9F64-480F-A492-F706240470AB}">
      <dsp:nvSpPr>
        <dsp:cNvPr id="0" name=""/>
        <dsp:cNvSpPr/>
      </dsp:nvSpPr>
      <dsp:spPr>
        <a:xfrm>
          <a:off x="0"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dirty="0"/>
            <a:t>Makes it possible to speak right away.</a:t>
          </a:r>
          <a:endParaRPr lang="en-US" sz="2900" kern="1200" dirty="0"/>
        </a:p>
      </dsp:txBody>
      <dsp:txXfrm>
        <a:off x="0" y="2626276"/>
        <a:ext cx="2729179" cy="2323244"/>
      </dsp:txXfrm>
    </dsp:sp>
    <dsp:sp modelId="{B4F89069-5995-4E40-9D98-42FD452E883C}">
      <dsp:nvSpPr>
        <dsp:cNvPr id="0" name=""/>
        <dsp:cNvSpPr/>
      </dsp:nvSpPr>
      <dsp:spPr>
        <a:xfrm>
          <a:off x="2729179"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Makes it easier to communicate with each other.</a:t>
          </a:r>
          <a:endParaRPr lang="en-US" sz="2900" kern="1200"/>
        </a:p>
      </dsp:txBody>
      <dsp:txXfrm>
        <a:off x="2729179" y="2626276"/>
        <a:ext cx="2729179" cy="2323244"/>
      </dsp:txXfrm>
    </dsp:sp>
    <dsp:sp modelId="{4DD4BC43-AB72-4FAB-BEEA-8BC998692937}">
      <dsp:nvSpPr>
        <dsp:cNvPr id="0" name=""/>
        <dsp:cNvSpPr/>
      </dsp:nvSpPr>
      <dsp:spPr>
        <a:xfrm>
          <a:off x="5458358"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Improves teamwork between buildings.</a:t>
          </a:r>
          <a:endParaRPr lang="en-US" sz="2900" kern="1200"/>
        </a:p>
      </dsp:txBody>
      <dsp:txXfrm>
        <a:off x="5458358" y="2626276"/>
        <a:ext cx="2729179" cy="2323244"/>
      </dsp:txXfrm>
    </dsp:sp>
    <dsp:sp modelId="{80DD0773-04A2-4F41-9760-CF2328163F9A}">
      <dsp:nvSpPr>
        <dsp:cNvPr id="0" name=""/>
        <dsp:cNvSpPr/>
      </dsp:nvSpPr>
      <dsp:spPr>
        <a:xfrm>
          <a:off x="8187537"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Help make resident care better.</a:t>
          </a:r>
          <a:endParaRPr lang="en-US" sz="2900" kern="1200"/>
        </a:p>
      </dsp:txBody>
      <dsp:txXfrm>
        <a:off x="8187537" y="2626276"/>
        <a:ext cx="2729179" cy="23232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DF3DE6-112F-4498-9A02-C94BA015B350}"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F08E72-3006-4387-91F2-73577DE6001A}" type="slidenum">
              <a:rPr lang="en-GB" smtClean="0"/>
              <a:t>‹#›</a:t>
            </a:fld>
            <a:endParaRPr lang="en-GB"/>
          </a:p>
        </p:txBody>
      </p:sp>
    </p:spTree>
    <p:extLst>
      <p:ext uri="{BB962C8B-B14F-4D97-AF65-F5344CB8AC3E}">
        <p14:creationId xmlns:p14="http://schemas.microsoft.com/office/powerpoint/2010/main" val="3795793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F08E72-3006-4387-91F2-73577DE6001A}" type="slidenum">
              <a:rPr lang="en-GB" smtClean="0"/>
              <a:t>3</a:t>
            </a:fld>
            <a:endParaRPr lang="en-GB"/>
          </a:p>
        </p:txBody>
      </p:sp>
    </p:spTree>
    <p:extLst>
      <p:ext uri="{BB962C8B-B14F-4D97-AF65-F5344CB8AC3E}">
        <p14:creationId xmlns:p14="http://schemas.microsoft.com/office/powerpoint/2010/main" val="768139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GB"/>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6/9/2026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6/9/2026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6/9/2026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GB"/>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6/9/2026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6/9/2026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6/9/2026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6/9/2026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GB"/>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6/9/2026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xml.rels><?xml version="1.0" encoding="UTF-8" standalone="yes"?>
<Relationships xmlns="http://schemas.openxmlformats.org/package/2006/relationships"><Relationship Id="rId3" Type="http://schemas.openxmlformats.org/officeDocument/2006/relationships/hyperlink" Target="https://goziro.com/benefits-of-microsoft-teams-in-healthcare-transforming-patient-care-through-digital-collaboration/" TargetMode="External"/><Relationship Id="rId2" Type="http://schemas.openxmlformats.org/officeDocument/2006/relationships/hyperlink" Target="https://www.theinformteam.com/blog/how-microsoft-365-is-saving-the-social-care-sector-from-staff-shortages/" TargetMode="External"/><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p:txBody>
          <a:bodyPr/>
          <a:lstStyle/>
          <a:p>
            <a:r>
              <a:rPr lang="en-US" dirty="0"/>
              <a:t>Riverdale nursing home</a:t>
            </a:r>
            <a:br>
              <a:rPr lang="en-US" dirty="0"/>
            </a:br>
            <a:endParaRPr lang="en-US" dirty="0"/>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a:xfrm>
            <a:off x="767408" y="3003375"/>
            <a:ext cx="4184904" cy="918015"/>
          </a:xfrm>
        </p:spPr>
        <p:txBody>
          <a:bodyPr>
            <a:noAutofit/>
          </a:bodyPr>
          <a:lstStyle/>
          <a:p>
            <a:r>
              <a:rPr lang="en-US" b="1" dirty="0"/>
              <a:t>Digital Skills and Research Methods</a:t>
            </a:r>
          </a:p>
          <a:p>
            <a:r>
              <a:rPr lang="en-US" b="1" dirty="0"/>
              <a:t>Ibrat bi (2533707)</a:t>
            </a:r>
          </a:p>
          <a:p>
            <a:r>
              <a:rPr lang="en-US" b="1" dirty="0"/>
              <a:t>Masud Siddiqui</a:t>
            </a:r>
          </a:p>
          <a:p>
            <a:r>
              <a:rPr lang="en-US" b="1" dirty="0"/>
              <a:t>Group Presentation</a:t>
            </a:r>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0449" r="299"/>
          <a:stretch>
            <a:fillRect/>
          </a:stretch>
        </p:blipFill>
        <p:spPr>
          <a:xfrm>
            <a:off x="7681816" y="0"/>
            <a:ext cx="4510185" cy="6096000"/>
          </a:xfrm>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9E17-AEB2-FD16-1E79-72DD955415D7}"/>
              </a:ext>
            </a:extLst>
          </p:cNvPr>
          <p:cNvSpPr>
            <a:spLocks noGrp="1"/>
          </p:cNvSpPr>
          <p:nvPr>
            <p:ph type="title"/>
          </p:nvPr>
        </p:nvSpPr>
        <p:spPr/>
        <p:txBody>
          <a:bodyPr>
            <a:normAutofit fontScale="90000"/>
          </a:bodyPr>
          <a:lstStyle/>
          <a:p>
            <a:r>
              <a:rPr lang="en-GB" dirty="0"/>
              <a:t>Workplace task</a:t>
            </a:r>
            <a:br>
              <a:rPr lang="en-GB" dirty="0"/>
            </a:br>
            <a:endParaRPr lang="en-GB" dirty="0"/>
          </a:p>
        </p:txBody>
      </p:sp>
      <p:sp>
        <p:nvSpPr>
          <p:cNvPr id="3" name="Content Placeholder 2">
            <a:extLst>
              <a:ext uri="{FF2B5EF4-FFF2-40B4-BE49-F238E27FC236}">
                <a16:creationId xmlns:a16="http://schemas.microsoft.com/office/drawing/2014/main" id="{72D3D5B5-2E4B-E491-041E-F2E192806088}"/>
              </a:ext>
            </a:extLst>
          </p:cNvPr>
          <p:cNvSpPr>
            <a:spLocks noGrp="1"/>
          </p:cNvSpPr>
          <p:nvPr>
            <p:ph idx="1"/>
          </p:nvPr>
        </p:nvSpPr>
        <p:spPr/>
        <p:txBody>
          <a:bodyPr/>
          <a:lstStyle/>
          <a:p>
            <a:r>
              <a:rPr lang="en-GB" dirty="0"/>
              <a:t>At Riverdale Nursing Home, caregivers, senior caregivers, nurses, and office staff work in two buildings. Effective communication is important for:</a:t>
            </a:r>
          </a:p>
          <a:p>
            <a:r>
              <a:rPr lang="en-GB" dirty="0"/>
              <a:t>Providing update on how residents are being cared for.</a:t>
            </a:r>
          </a:p>
          <a:p>
            <a:r>
              <a:rPr lang="en-GB" dirty="0"/>
              <a:t>Let staff know about shift changes.</a:t>
            </a:r>
          </a:p>
          <a:p>
            <a:r>
              <a:rPr lang="en-GB" dirty="0"/>
              <a:t>Telling about problem and happenings.</a:t>
            </a:r>
          </a:p>
          <a:p>
            <a:r>
              <a:rPr lang="en-GB" dirty="0"/>
              <a:t>Organising workers between different buildings.</a:t>
            </a:r>
          </a:p>
          <a:p>
            <a:r>
              <a:rPr lang="en-GB" dirty="0"/>
              <a:t>Communication between the two buildings </a:t>
            </a:r>
          </a:p>
          <a:p>
            <a:r>
              <a:rPr lang="en-GB" dirty="0"/>
              <a:t>Microsoft Teams improves staff communication in care homes by centralizing shift handovers, secure messaging, and document sharing into one platform. It eliminates fragmented paper notes and prevents vital resident updates from getting lost in personal messaging apps, helping teams coordinate care safely and efficiently from anywhere. (Anas A 2025)</a:t>
            </a:r>
          </a:p>
        </p:txBody>
      </p:sp>
      <p:pic>
        <p:nvPicPr>
          <p:cNvPr id="6" name="Picture 5">
            <a:extLst>
              <a:ext uri="{FF2B5EF4-FFF2-40B4-BE49-F238E27FC236}">
                <a16:creationId xmlns:a16="http://schemas.microsoft.com/office/drawing/2014/main" id="{5F7C60DB-C6FE-3757-8A4A-31468CCCF4CC}"/>
              </a:ext>
            </a:extLst>
          </p:cNvPr>
          <p:cNvPicPr>
            <a:picLocks noChangeAspect="1"/>
          </p:cNvPicPr>
          <p:nvPr/>
        </p:nvPicPr>
        <p:blipFill>
          <a:blip r:embed="rId2"/>
          <a:stretch>
            <a:fillRect/>
          </a:stretch>
        </p:blipFill>
        <p:spPr>
          <a:xfrm>
            <a:off x="6672064" y="1988840"/>
            <a:ext cx="3130674" cy="2087116"/>
          </a:xfrm>
          <a:prstGeom prst="rect">
            <a:avLst/>
          </a:prstGeom>
        </p:spPr>
      </p:pic>
    </p:spTree>
    <p:extLst>
      <p:ext uri="{BB962C8B-B14F-4D97-AF65-F5344CB8AC3E}">
        <p14:creationId xmlns:p14="http://schemas.microsoft.com/office/powerpoint/2010/main" val="101236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C4CC5-9FF9-FA4F-581C-E2D52908EC48}"/>
              </a:ext>
            </a:extLst>
          </p:cNvPr>
          <p:cNvSpPr>
            <a:spLocks noGrp="1"/>
          </p:cNvSpPr>
          <p:nvPr>
            <p:ph type="title"/>
          </p:nvPr>
        </p:nvSpPr>
        <p:spPr/>
        <p:txBody>
          <a:bodyPr>
            <a:normAutofit/>
          </a:bodyPr>
          <a:lstStyle/>
          <a:p>
            <a:r>
              <a:rPr lang="en-GB" dirty="0"/>
              <a:t>Microsoft team’s tool</a:t>
            </a:r>
          </a:p>
        </p:txBody>
      </p:sp>
      <p:sp>
        <p:nvSpPr>
          <p:cNvPr id="3" name="Content Placeholder 2">
            <a:extLst>
              <a:ext uri="{FF2B5EF4-FFF2-40B4-BE49-F238E27FC236}">
                <a16:creationId xmlns:a16="http://schemas.microsoft.com/office/drawing/2014/main" id="{6C5F9F8D-1E82-D508-72EE-AB0AA21CBC31}"/>
              </a:ext>
            </a:extLst>
          </p:cNvPr>
          <p:cNvSpPr>
            <a:spLocks noGrp="1"/>
          </p:cNvSpPr>
          <p:nvPr>
            <p:ph idx="1"/>
          </p:nvPr>
        </p:nvSpPr>
        <p:spPr/>
        <p:txBody>
          <a:bodyPr/>
          <a:lstStyle/>
          <a:p>
            <a:r>
              <a:rPr lang="en-GB" dirty="0"/>
              <a:t>Teams allow workers at Riverdale Nursing Home to communicate easily no matter what their schedule is or where they are in the building.</a:t>
            </a:r>
          </a:p>
          <a:p>
            <a:r>
              <a:rPr lang="en-GB" dirty="0"/>
              <a:t>Video meetings </a:t>
            </a:r>
          </a:p>
          <a:p>
            <a:r>
              <a:rPr lang="en-GB" dirty="0"/>
              <a:t>Talk within the group</a:t>
            </a:r>
          </a:p>
          <a:p>
            <a:r>
              <a:rPr lang="en-GB" dirty="0"/>
              <a:t> File sharing</a:t>
            </a:r>
          </a:p>
          <a:p>
            <a:r>
              <a:rPr lang="en-GB" dirty="0"/>
              <a:t>Messaging</a:t>
            </a:r>
          </a:p>
          <a:p>
            <a:pPr marL="0" indent="0">
              <a:buNone/>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B13E791D-EADD-2626-D0ED-3DFDA6907691}"/>
              </a:ext>
            </a:extLst>
          </p:cNvPr>
          <p:cNvPicPr>
            <a:picLocks noChangeAspect="1"/>
          </p:cNvPicPr>
          <p:nvPr/>
        </p:nvPicPr>
        <p:blipFill>
          <a:blip r:embed="rId3"/>
          <a:stretch>
            <a:fillRect/>
          </a:stretch>
        </p:blipFill>
        <p:spPr>
          <a:xfrm>
            <a:off x="6560502" y="2348036"/>
            <a:ext cx="4943433" cy="2161928"/>
          </a:xfrm>
          <a:prstGeom prst="rect">
            <a:avLst/>
          </a:prstGeom>
        </p:spPr>
      </p:pic>
    </p:spTree>
    <p:extLst>
      <p:ext uri="{BB962C8B-B14F-4D97-AF65-F5344CB8AC3E}">
        <p14:creationId xmlns:p14="http://schemas.microsoft.com/office/powerpoint/2010/main" val="636136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2F8E-8E0B-F9C8-0A00-00D7641DA5A0}"/>
              </a:ext>
            </a:extLst>
          </p:cNvPr>
          <p:cNvSpPr>
            <a:spLocks noGrp="1"/>
          </p:cNvSpPr>
          <p:nvPr>
            <p:ph type="title"/>
          </p:nvPr>
        </p:nvSpPr>
        <p:spPr/>
        <p:txBody>
          <a:bodyPr/>
          <a:lstStyle/>
          <a:p>
            <a:r>
              <a:rPr lang="en-GB" dirty="0"/>
              <a:t>Why this Microsoft teams is suitable for the task</a:t>
            </a:r>
          </a:p>
        </p:txBody>
      </p:sp>
      <p:sp>
        <p:nvSpPr>
          <p:cNvPr id="3" name="Content Placeholder 2">
            <a:extLst>
              <a:ext uri="{FF2B5EF4-FFF2-40B4-BE49-F238E27FC236}">
                <a16:creationId xmlns:a16="http://schemas.microsoft.com/office/drawing/2014/main" id="{17039635-520F-F86F-7AF3-70F708D9733C}"/>
              </a:ext>
            </a:extLst>
          </p:cNvPr>
          <p:cNvSpPr>
            <a:spLocks noGrp="1"/>
          </p:cNvSpPr>
          <p:nvPr>
            <p:ph idx="1"/>
          </p:nvPr>
        </p:nvSpPr>
        <p:spPr/>
        <p:txBody>
          <a:bodyPr/>
          <a:lstStyle/>
          <a:p>
            <a:r>
              <a:rPr lang="en-GB" dirty="0"/>
              <a:t>Secure sharing protects sensitive data </a:t>
            </a:r>
          </a:p>
          <a:p>
            <a:r>
              <a:rPr lang="en-GB" dirty="0"/>
              <a:t>Enables access on mobile phone </a:t>
            </a:r>
          </a:p>
          <a:p>
            <a:r>
              <a:rPr lang="en-GB" dirty="0"/>
              <a:t>Combines audio/video conferencing </a:t>
            </a:r>
          </a:p>
          <a:p>
            <a:r>
              <a:rPr lang="en-GB" dirty="0"/>
              <a:t>Supports remote meetings when staff cannot meet in person</a:t>
            </a:r>
          </a:p>
          <a:p>
            <a:r>
              <a:rPr lang="en-GB" dirty="0"/>
              <a:t>Keeps staff connected regardless of location. </a:t>
            </a:r>
          </a:p>
          <a:p>
            <a:r>
              <a:rPr lang="en-GB" dirty="0"/>
              <a:t>Live communication</a:t>
            </a:r>
          </a:p>
          <a:p>
            <a:r>
              <a:rPr lang="en-GB" dirty="0"/>
              <a:t>Microsoft Teams improves staff communication in care homes by centralizing secure messaging, care planning, and shift management into one easy-to-use digital hub. It ensures instant information relay across shifts, reduces administrative burdens, and enables seamless collaboration with off-site healthcare professionals like GPs. (The inform team 2022)</a:t>
            </a:r>
          </a:p>
        </p:txBody>
      </p:sp>
    </p:spTree>
    <p:extLst>
      <p:ext uri="{BB962C8B-B14F-4D97-AF65-F5344CB8AC3E}">
        <p14:creationId xmlns:p14="http://schemas.microsoft.com/office/powerpoint/2010/main" val="3385062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B56D-FCD3-6975-6CF9-7286B2C75B78}"/>
              </a:ext>
            </a:extLst>
          </p:cNvPr>
          <p:cNvSpPr>
            <a:spLocks noGrp="1"/>
          </p:cNvSpPr>
          <p:nvPr>
            <p:ph type="title"/>
          </p:nvPr>
        </p:nvSpPr>
        <p:spPr/>
        <p:txBody>
          <a:bodyPr/>
          <a:lstStyle/>
          <a:p>
            <a:r>
              <a:rPr lang="en-GB" dirty="0"/>
              <a:t>How do teams improve efficiency or communication</a:t>
            </a:r>
          </a:p>
        </p:txBody>
      </p:sp>
      <p:sp>
        <p:nvSpPr>
          <p:cNvPr id="3" name="Content Placeholder 2">
            <a:extLst>
              <a:ext uri="{FF2B5EF4-FFF2-40B4-BE49-F238E27FC236}">
                <a16:creationId xmlns:a16="http://schemas.microsoft.com/office/drawing/2014/main" id="{40A0D371-1CF6-4766-15C5-0BCECEF1E504}"/>
              </a:ext>
            </a:extLst>
          </p:cNvPr>
          <p:cNvSpPr>
            <a:spLocks noGrp="1"/>
          </p:cNvSpPr>
          <p:nvPr>
            <p:ph idx="1"/>
          </p:nvPr>
        </p:nvSpPr>
        <p:spPr/>
        <p:txBody>
          <a:bodyPr/>
          <a:lstStyle/>
          <a:p>
            <a:r>
              <a:rPr lang="en-GB" dirty="0"/>
              <a:t>Help residents get quick updates.</a:t>
            </a:r>
          </a:p>
          <a:p>
            <a:r>
              <a:rPr lang="en-GB" dirty="0"/>
              <a:t>Makes it easier for the buildings to work together.</a:t>
            </a:r>
          </a:p>
          <a:p>
            <a:r>
              <a:rPr lang="en-GB" dirty="0"/>
              <a:t>Help residents get quick updates.</a:t>
            </a:r>
          </a:p>
          <a:p>
            <a:r>
              <a:rPr lang="en-GB" b="1" dirty="0"/>
              <a:t>Microsoft Teams improves efficiency in care homes by centralising communication, automating shift schedules, and streamlining resident care updates into a single platform.</a:t>
            </a:r>
            <a:r>
              <a:rPr lang="en-GB" dirty="0"/>
              <a:t> By eliminating fragmented systems like paper logging, disjointed emails, and unsecure consumer chat apps, it reduces administrative friction so frontline staff can dedicate more time to residents. (The inform team, 2022)</a:t>
            </a:r>
          </a:p>
        </p:txBody>
      </p:sp>
    </p:spTree>
    <p:extLst>
      <p:ext uri="{BB962C8B-B14F-4D97-AF65-F5344CB8AC3E}">
        <p14:creationId xmlns:p14="http://schemas.microsoft.com/office/powerpoint/2010/main" val="125857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E650-6EEA-890A-9A74-D45D62FC4413}"/>
              </a:ext>
            </a:extLst>
          </p:cNvPr>
          <p:cNvSpPr>
            <a:spLocks noGrp="1"/>
          </p:cNvSpPr>
          <p:nvPr>
            <p:ph type="title"/>
          </p:nvPr>
        </p:nvSpPr>
        <p:spPr/>
        <p:txBody>
          <a:bodyPr/>
          <a:lstStyle/>
          <a:p>
            <a:r>
              <a:rPr lang="en-GB" dirty="0"/>
              <a:t>Advantages and disadvantages</a:t>
            </a:r>
          </a:p>
        </p:txBody>
      </p:sp>
      <p:sp>
        <p:nvSpPr>
          <p:cNvPr id="3" name="Content Placeholder 2">
            <a:extLst>
              <a:ext uri="{FF2B5EF4-FFF2-40B4-BE49-F238E27FC236}">
                <a16:creationId xmlns:a16="http://schemas.microsoft.com/office/drawing/2014/main" id="{197A9ACC-8812-1A12-74FD-9E05FF9460D6}"/>
              </a:ext>
            </a:extLst>
          </p:cNvPr>
          <p:cNvSpPr>
            <a:spLocks noGrp="1"/>
          </p:cNvSpPr>
          <p:nvPr>
            <p:ph idx="1"/>
          </p:nvPr>
        </p:nvSpPr>
        <p:spPr/>
        <p:txBody>
          <a:bodyPr/>
          <a:lstStyle/>
          <a:p>
            <a:pPr marL="0" indent="0">
              <a:buNone/>
            </a:pPr>
            <a:r>
              <a:rPr lang="en-GB" b="1" dirty="0"/>
              <a:t>Advantages</a:t>
            </a:r>
          </a:p>
          <a:p>
            <a:r>
              <a:rPr lang="en-GB" dirty="0"/>
              <a:t>Quick communication</a:t>
            </a:r>
          </a:p>
          <a:p>
            <a:r>
              <a:rPr lang="en-GB" dirty="0"/>
              <a:t>Easy teamwork</a:t>
            </a:r>
          </a:p>
          <a:p>
            <a:r>
              <a:rPr lang="en-GB" dirty="0"/>
              <a:t>Access on a smartphone</a:t>
            </a:r>
          </a:p>
          <a:p>
            <a:r>
              <a:rPr lang="en-GB" dirty="0"/>
              <a:t>Links to more Microsoft programs</a:t>
            </a:r>
          </a:p>
          <a:p>
            <a:pPr marL="0" indent="0">
              <a:buNone/>
            </a:pPr>
            <a:r>
              <a:rPr lang="en-GB" b="1" dirty="0"/>
              <a:t>Disadvantages</a:t>
            </a:r>
          </a:p>
          <a:p>
            <a:r>
              <a:rPr lang="en-GB" dirty="0"/>
              <a:t>Needs to connected to the internet.</a:t>
            </a:r>
          </a:p>
          <a:p>
            <a:r>
              <a:rPr lang="en-GB" dirty="0"/>
              <a:t>Staff may need training </a:t>
            </a:r>
          </a:p>
        </p:txBody>
      </p:sp>
    </p:spTree>
    <p:extLst>
      <p:ext uri="{BB962C8B-B14F-4D97-AF65-F5344CB8AC3E}">
        <p14:creationId xmlns:p14="http://schemas.microsoft.com/office/powerpoint/2010/main" val="774118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A4D-38C6-495E-D2C6-D88787141AC8}"/>
              </a:ext>
            </a:extLst>
          </p:cNvPr>
          <p:cNvSpPr>
            <a:spLocks noGrp="1"/>
          </p:cNvSpPr>
          <p:nvPr>
            <p:ph type="title"/>
          </p:nvPr>
        </p:nvSpPr>
        <p:spPr>
          <a:xfrm>
            <a:off x="768096" y="822960"/>
            <a:ext cx="3195484" cy="1504164"/>
          </a:xfrm>
        </p:spPr>
        <p:txBody>
          <a:bodyPr anchor="t">
            <a:normAutofit/>
          </a:bodyPr>
          <a:lstStyle/>
          <a:p>
            <a:r>
              <a:rPr lang="en-GB" sz="2200"/>
              <a:t>Recommendation</a:t>
            </a:r>
          </a:p>
        </p:txBody>
      </p:sp>
      <p:sp>
        <p:nvSpPr>
          <p:cNvPr id="9" name="Text Placeholder 2">
            <a:extLst>
              <a:ext uri="{FF2B5EF4-FFF2-40B4-BE49-F238E27FC236}">
                <a16:creationId xmlns:a16="http://schemas.microsoft.com/office/drawing/2014/main" id="{92BBB10A-A287-4397-AE0A-23B900AC2E1D}"/>
              </a:ext>
            </a:extLst>
          </p:cNvPr>
          <p:cNvSpPr>
            <a:spLocks noGrp="1"/>
          </p:cNvSpPr>
          <p:nvPr>
            <p:ph type="body" sz="half" idx="2"/>
          </p:nvPr>
        </p:nvSpPr>
        <p:spPr>
          <a:xfrm flipV="1">
            <a:off x="-2472952" y="6751340"/>
            <a:ext cx="1323964" cy="213320"/>
          </a:xfrm>
        </p:spPr>
        <p:txBody>
          <a:bodyPr>
            <a:normAutofit fontScale="40000" lnSpcReduction="20000"/>
          </a:bodyPr>
          <a:lstStyle/>
          <a:p>
            <a:endParaRPr lang="en-US" dirty="0"/>
          </a:p>
        </p:txBody>
      </p:sp>
      <p:graphicFrame>
        <p:nvGraphicFramePr>
          <p:cNvPr id="5" name="Content Placeholder 2">
            <a:extLst>
              <a:ext uri="{FF2B5EF4-FFF2-40B4-BE49-F238E27FC236}">
                <a16:creationId xmlns:a16="http://schemas.microsoft.com/office/drawing/2014/main" id="{4D2D69A4-B211-B55A-E56C-D84E3C53A5D6}"/>
              </a:ext>
            </a:extLst>
          </p:cNvPr>
          <p:cNvGraphicFramePr>
            <a:graphicFrameLocks noGrp="1"/>
          </p:cNvGraphicFramePr>
          <p:nvPr>
            <p:ph idx="1"/>
            <p:extLst>
              <p:ext uri="{D42A27DB-BD31-4B8C-83A1-F6EECF244321}">
                <p14:modId xmlns:p14="http://schemas.microsoft.com/office/powerpoint/2010/main" val="2098877722"/>
              </p:ext>
            </p:extLst>
          </p:nvPr>
        </p:nvGraphicFramePr>
        <p:xfrm>
          <a:off x="551384" y="1700808"/>
          <a:ext cx="10916717" cy="5050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991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C01-696F-08F7-C738-6D9F69875811}"/>
              </a:ext>
            </a:extLst>
          </p:cNvPr>
          <p:cNvSpPr>
            <a:spLocks noGrp="1"/>
          </p:cNvSpPr>
          <p:nvPr>
            <p:ph type="title"/>
          </p:nvPr>
        </p:nvSpPr>
        <p:spPr>
          <a:xfrm>
            <a:off x="187800" y="190500"/>
            <a:ext cx="11843238" cy="2057400"/>
          </a:xfrm>
        </p:spPr>
        <p:txBody>
          <a:bodyPr anchor="t">
            <a:normAutofit/>
          </a:bodyPr>
          <a:lstStyle/>
          <a:p>
            <a:r>
              <a:rPr lang="en-GB" dirty="0"/>
              <a:t>conclusion</a:t>
            </a:r>
          </a:p>
        </p:txBody>
      </p:sp>
      <p:sp>
        <p:nvSpPr>
          <p:cNvPr id="3" name="Content Placeholder 2">
            <a:extLst>
              <a:ext uri="{FF2B5EF4-FFF2-40B4-BE49-F238E27FC236}">
                <a16:creationId xmlns:a16="http://schemas.microsoft.com/office/drawing/2014/main" id="{661A1B89-C811-4471-F7C3-23BEF1FB887C}"/>
              </a:ext>
            </a:extLst>
          </p:cNvPr>
          <p:cNvSpPr>
            <a:spLocks noGrp="1"/>
          </p:cNvSpPr>
          <p:nvPr>
            <p:ph sz="quarter" idx="13"/>
          </p:nvPr>
        </p:nvSpPr>
        <p:spPr>
          <a:xfrm>
            <a:off x="1398813" y="3505199"/>
            <a:ext cx="10044665" cy="2667000"/>
          </a:xfrm>
        </p:spPr>
        <p:txBody>
          <a:bodyPr>
            <a:normAutofit/>
          </a:bodyPr>
          <a:lstStyle/>
          <a:p>
            <a:pPr marL="0" indent="0">
              <a:buNone/>
            </a:pPr>
            <a:r>
              <a:rPr lang="en-GB" dirty="0"/>
              <a:t>By choosing the right Microsoft 365 tools for different task, Riverdale Nursing Home can significantly boost its productivity.</a:t>
            </a:r>
          </a:p>
          <a:p>
            <a:pPr marL="285750" indent="-285750">
              <a:buFont typeface="Arial" panose="020B0604020202020204" pitchFamily="34" charset="0"/>
              <a:buChar char="•"/>
            </a:pPr>
            <a:r>
              <a:rPr lang="en-GB" dirty="0"/>
              <a:t>Better communication</a:t>
            </a:r>
          </a:p>
          <a:p>
            <a:pPr marL="285750" indent="-285750">
              <a:buFont typeface="Arial" panose="020B0604020202020204" pitchFamily="34" charset="0"/>
              <a:buChar char="•"/>
            </a:pPr>
            <a:r>
              <a:rPr lang="en-GB" dirty="0"/>
              <a:t>Fewer missed emails </a:t>
            </a:r>
          </a:p>
          <a:p>
            <a:pPr marL="285750" indent="-285750">
              <a:buFont typeface="Arial" panose="020B0604020202020204" pitchFamily="34" charset="0"/>
              <a:buChar char="•"/>
            </a:pPr>
            <a:r>
              <a:rPr lang="en-GB" dirty="0"/>
              <a:t>Better coordination between work shifts Microsoft Teams is an indispensable, all-in-one collaboration hub that consolidates chat, video conferencing, and file sharing. Its seamless integration with Microsoft 365 and robust AI capabilities make it ideal for organizations heavily invested in the Microsoft ecosystem, though it can suffer from platform bloat and rigid software dependencies. (</a:t>
            </a:r>
            <a:r>
              <a:rPr lang="en-GB" dirty="0" err="1"/>
              <a:t>Zenzero</a:t>
            </a:r>
            <a:r>
              <a:rPr lang="en-GB" dirty="0"/>
              <a:t> 2024}</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841361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E2FD-7CA5-4B7C-A9CD-6FBE5040EE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BE71F3C-AE20-0692-606A-BBF70AB7F73B}"/>
              </a:ext>
            </a:extLst>
          </p:cNvPr>
          <p:cNvSpPr>
            <a:spLocks noGrp="1"/>
          </p:cNvSpPr>
          <p:nvPr>
            <p:ph sz="quarter" idx="13"/>
          </p:nvPr>
        </p:nvSpPr>
        <p:spPr/>
        <p:txBody>
          <a:bodyPr/>
          <a:lstStyle/>
          <a:p>
            <a:pPr marL="285750" indent="-285750">
              <a:buFont typeface="Arial" panose="020B0604020202020204" pitchFamily="34" charset="0"/>
              <a:buChar char="•"/>
            </a:pPr>
            <a:r>
              <a:rPr lang="en-GB" dirty="0">
                <a:hlinkClick r:id="rId2"/>
              </a:rPr>
              <a:t>https://www.theinformteam.com/blog/how-microsoft-365-is-saving-the-social-care-sector-from-staff-shortages/</a:t>
            </a:r>
            <a:endParaRPr lang="en-GB" dirty="0"/>
          </a:p>
          <a:p>
            <a:pPr marL="285750" indent="-285750">
              <a:buFont typeface="Arial" panose="020B0604020202020204" pitchFamily="34" charset="0"/>
              <a:buChar char="•"/>
            </a:pPr>
            <a:r>
              <a:rPr lang="en-GB" dirty="0">
                <a:hlinkClick r:id="rId3"/>
              </a:rPr>
              <a:t>https://goziro.com/benefits-of-microsoft-teams-in-healthcare-transforming-patient-care-through-digital-collaboration/</a:t>
            </a:r>
            <a:endParaRPr lang="en-GB" dirty="0"/>
          </a:p>
          <a:p>
            <a:pPr marL="285750" indent="-285750">
              <a:buFont typeface="Arial" panose="020B0604020202020204" pitchFamily="34" charset="0"/>
              <a:buChar char="•"/>
            </a:pPr>
            <a:r>
              <a:rPr lang="en-GB" dirty="0">
                <a:hlinkClick r:id="rId2"/>
              </a:rPr>
              <a:t>https://www.theinformteam.com/blog/how-microsoft-365-is-saving-the-social-care-sector-from-staff-shortages/</a:t>
            </a:r>
            <a:r>
              <a:rPr lang="en-GB" dirty="0"/>
              <a:t>https://zenzero.co.uk/news/microsoft-teams-features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87864558"/>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6bdcba04afb3588e235a2e26c8c613a3">
  <xsd:schema xmlns:xsd="http://www.w3.org/2001/XMLSchema" xmlns:xs="http://www.w3.org/2001/XMLSchema" xmlns:p="http://schemas.microsoft.com/office/2006/metadata/properties" xmlns:ns3="936e02c4-a484-4998-a51a-c24e6dc61f3e" targetNamespace="http://schemas.microsoft.com/office/2006/metadata/properties" ma:root="true" ma:fieldsID="c4b0c9ecfdadeaced82a4859f93cb2ac"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2.xml><?xml version="1.0" encoding="utf-8"?>
<ds:datastoreItem xmlns:ds="http://schemas.openxmlformats.org/officeDocument/2006/customXml" ds:itemID="{0DA384A2-DC2C-4578-B8CE-512657D68B32}">
  <ds:schemaRefs>
    <ds:schemaRef ds:uri="http://purl.org/dc/elements/1.1/"/>
    <ds:schemaRef ds:uri="http://purl.org/dc/terms/"/>
    <ds:schemaRef ds:uri="936e02c4-a484-4998-a51a-c24e6dc61f3e"/>
    <ds:schemaRef ds:uri="http://www.w3.org/XML/1998/namespace"/>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70A72B8A-3687-40F5-8C03-79251D5DDB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{28B458AA-D639-4645-AF6A-80282F869EE5}977d9fe9-4445-4c48-bc9c-1fe8e23d557c-TF7d956844-ebdd-4ca4-b538-a1bcfc9ad3f053165620_win32</Template>
  <TotalTime>783</TotalTime>
  <Words>568</Words>
  <Application>Microsoft Office PowerPoint</Application>
  <PresentationFormat>Widescreen</PresentationFormat>
  <Paragraphs>58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Oasis</vt:lpstr>
      <vt:lpstr>Riverdale nursing home </vt:lpstr>
      <vt:lpstr>Workplace task </vt:lpstr>
      <vt:lpstr>Microsoft team’s tool</vt:lpstr>
      <vt:lpstr>Why this Microsoft teams is suitable for the task</vt:lpstr>
      <vt:lpstr>How do teams improve efficiency or communication</vt:lpstr>
      <vt:lpstr>Advantages and disadvantages</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Ibrat Bi (2533707)</dc:creator>
  <cp:lastModifiedBy>Ibrat Bi (2533707)</cp:lastModifiedBy>
  <cp:revision>8</cp:revision>
  <dcterms:created xsi:type="dcterms:W3CDTF">2026-06-08T13:24:19Z</dcterms:created>
  <dcterms:modified xsi:type="dcterms:W3CDTF">2026-06-09T20:47:31Z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