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3"/>
  </p:notesMasterIdLst>
  <p:handoutMasterIdLst>
    <p:handoutMasterId r:id="rId24"/>
  </p:handoutMasterIdLst>
  <p:sldIdLst>
    <p:sldId id="951" r:id="rId3"/>
    <p:sldId id="949" r:id="rId4"/>
    <p:sldId id="500" r:id="rId5"/>
    <p:sldId id="786" r:id="rId6"/>
    <p:sldId id="791" r:id="rId7"/>
    <p:sldId id="948" r:id="rId8"/>
    <p:sldId id="922" r:id="rId9"/>
    <p:sldId id="938" r:id="rId10"/>
    <p:sldId id="939" r:id="rId11"/>
    <p:sldId id="940" r:id="rId12"/>
    <p:sldId id="941" r:id="rId13"/>
    <p:sldId id="942" r:id="rId14"/>
    <p:sldId id="943" r:id="rId15"/>
    <p:sldId id="944" r:id="rId16"/>
    <p:sldId id="945" r:id="rId17"/>
    <p:sldId id="946" r:id="rId18"/>
    <p:sldId id="947" r:id="rId19"/>
    <p:sldId id="950" r:id="rId20"/>
    <p:sldId id="884" r:id="rId21"/>
    <p:sldId id="885" r:id="rId22"/>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E7E86"/>
    <a:srgbClr val="C0C0C4"/>
    <a:srgbClr val="678DC5"/>
    <a:srgbClr val="3E67A4"/>
    <a:srgbClr val="3E8DC5"/>
    <a:srgbClr val="5F5F65"/>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31" autoAdjust="0"/>
    <p:restoredTop sz="89252" autoAdjust="0"/>
  </p:normalViewPr>
  <p:slideViewPr>
    <p:cSldViewPr snapToGrid="0">
      <p:cViewPr varScale="1">
        <p:scale>
          <a:sx n="114" d="100"/>
          <a:sy n="114" d="100"/>
        </p:scale>
        <p:origin x="1816" y="168"/>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Lst>
  </p:outlineViewPr>
  <p:notesTextViewPr>
    <p:cViewPr>
      <p:scale>
        <a:sx n="100" d="100"/>
        <a:sy n="100" d="100"/>
      </p:scale>
      <p:origin x="0" y="0"/>
    </p:cViewPr>
  </p:notesTextViewPr>
  <p:sorterViewPr>
    <p:cViewPr>
      <p:scale>
        <a:sx n="100" d="100"/>
        <a:sy n="100" d="100"/>
      </p:scale>
      <p:origin x="0" y="1868"/>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_rels/viewProps.xml.rels><?xml version="1.0" encoding="UTF-8" standalone="yes"?>
<Relationships xmlns="http://schemas.openxmlformats.org/package/2006/relationships"><Relationship Id="rId8" Type="http://schemas.openxmlformats.org/officeDocument/2006/relationships/slide" Target="slides/slide15.xml"/><Relationship Id="rId3" Type="http://schemas.openxmlformats.org/officeDocument/2006/relationships/slide" Target="slides/slide8.xml"/><Relationship Id="rId7" Type="http://schemas.openxmlformats.org/officeDocument/2006/relationships/slide" Target="slides/slide14.xml"/><Relationship Id="rId2" Type="http://schemas.openxmlformats.org/officeDocument/2006/relationships/slide" Target="slides/slide7.xml"/><Relationship Id="rId1" Type="http://schemas.openxmlformats.org/officeDocument/2006/relationships/slide" Target="slides/slide6.xml"/><Relationship Id="rId6" Type="http://schemas.openxmlformats.org/officeDocument/2006/relationships/slide" Target="slides/slide13.xml"/><Relationship Id="rId5" Type="http://schemas.openxmlformats.org/officeDocument/2006/relationships/slide" Target="slides/slide11.xml"/><Relationship Id="rId10" Type="http://schemas.openxmlformats.org/officeDocument/2006/relationships/slide" Target="slides/slide17.xml"/><Relationship Id="rId4" Type="http://schemas.openxmlformats.org/officeDocument/2006/relationships/slide" Target="slides/slide10.xml"/><Relationship Id="rId9" Type="http://schemas.openxmlformats.org/officeDocument/2006/relationships/slide" Target="slides/slide1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5: Providing Network Services </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5: Providing</a:t>
            </a:r>
            <a:r>
              <a:rPr lang="en-US" sz="1200" b="0" i="0" u="none" strike="noStrike" kern="1200" baseline="0" dirty="0">
                <a:solidFill>
                  <a:schemeClr val="tx1"/>
                </a:solidFill>
                <a:effectLst/>
                <a:latin typeface="Arial" charset="0"/>
                <a:ea typeface="ＭＳ Ｐゴシック" charset="0"/>
                <a:cs typeface="ＭＳ Ｐゴシック" charset="0"/>
              </a:rPr>
              <a:t> </a:t>
            </a:r>
            <a:r>
              <a:rPr lang="en-US" sz="1200" b="0" i="0" u="none" strike="noStrike" kern="1200" dirty="0">
                <a:solidFill>
                  <a:schemeClr val="tx1"/>
                </a:solidFill>
                <a:effectLst/>
                <a:latin typeface="Arial" charset="0"/>
                <a:ea typeface="ＭＳ Ｐゴシック" charset="0"/>
                <a:cs typeface="ＭＳ Ｐゴシック" charset="0"/>
              </a:rPr>
              <a:t>Network Services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Clients and Servers Work Together</a:t>
            </a:r>
            <a:r>
              <a:rPr lang="en-US" sz="1200" dirty="0"/>
              <a:t> </a:t>
            </a:r>
            <a:endParaRPr lang="en-CA" dirty="0"/>
          </a:p>
          <a:p>
            <a:pPr>
              <a:lnSpc>
                <a:spcPct val="80000"/>
              </a:lnSpc>
              <a:buFontTx/>
              <a:buNone/>
            </a:pPr>
            <a:r>
              <a:rPr lang="en-US" dirty="0">
                <a:latin typeface="Arial" charset="0"/>
              </a:rPr>
              <a:t>5.1.1 –</a:t>
            </a:r>
            <a:r>
              <a:rPr lang="en-US" baseline="0" dirty="0">
                <a:latin typeface="Arial" charset="0"/>
              </a:rPr>
              <a:t> The Client Server Relationship</a:t>
            </a:r>
            <a:endParaRPr lang="en-US" dirty="0"/>
          </a:p>
          <a:p>
            <a:pPr>
              <a:lnSpc>
                <a:spcPct val="80000"/>
              </a:lnSpc>
              <a:buFontTx/>
              <a:buNone/>
            </a:pPr>
            <a:endParaRPr lang="en-US" dirty="0"/>
          </a:p>
        </p:txBody>
      </p:sp>
    </p:spTree>
    <p:extLst>
      <p:ext uri="{BB962C8B-B14F-4D97-AF65-F5344CB8AC3E}">
        <p14:creationId xmlns:p14="http://schemas.microsoft.com/office/powerpoint/2010/main" val="516586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Clients and Servers Work Together</a:t>
            </a:r>
            <a:r>
              <a:rPr lang="en-US" sz="1200" dirty="0"/>
              <a:t> </a:t>
            </a:r>
            <a:endParaRPr lang="en-CA" dirty="0"/>
          </a:p>
          <a:p>
            <a:pPr>
              <a:lnSpc>
                <a:spcPct val="80000"/>
              </a:lnSpc>
              <a:buFontTx/>
              <a:buNone/>
            </a:pPr>
            <a:r>
              <a:rPr lang="en-US" dirty="0">
                <a:latin typeface="Arial" charset="0"/>
              </a:rPr>
              <a:t>5.1.1 –</a:t>
            </a:r>
            <a:r>
              <a:rPr lang="en-US" baseline="0" dirty="0">
                <a:latin typeface="Arial" charset="0"/>
              </a:rPr>
              <a:t> The Client Server Relationship</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Clients and Servers Work Together</a:t>
            </a:r>
            <a:r>
              <a:rPr lang="en-US" sz="1200" dirty="0"/>
              <a:t> </a:t>
            </a:r>
            <a:endParaRPr lang="en-CA" dirty="0"/>
          </a:p>
          <a:p>
            <a:pPr>
              <a:lnSpc>
                <a:spcPct val="80000"/>
              </a:lnSpc>
              <a:buFontTx/>
              <a:buNone/>
            </a:pPr>
            <a:r>
              <a:rPr lang="en-US" dirty="0">
                <a:latin typeface="Arial" charset="0"/>
              </a:rPr>
              <a:t>5.1.2 –</a:t>
            </a:r>
            <a:r>
              <a:rPr lang="en-US" baseline="0" dirty="0">
                <a:latin typeface="Arial" charset="0"/>
              </a:rPr>
              <a:t> TCP/IP Protocols for Internet Services</a:t>
            </a:r>
            <a:endParaRPr lang="en-US" dirty="0"/>
          </a:p>
          <a:p>
            <a:pPr>
              <a:lnSpc>
                <a:spcPct val="80000"/>
              </a:lnSpc>
              <a:buFontTx/>
              <a:buNone/>
            </a:pPr>
            <a:endParaRPr lang="en-US" dirty="0"/>
          </a:p>
        </p:txBody>
      </p:sp>
    </p:spTree>
    <p:extLst>
      <p:ext uri="{BB962C8B-B14F-4D97-AF65-F5344CB8AC3E}">
        <p14:creationId xmlns:p14="http://schemas.microsoft.com/office/powerpoint/2010/main" val="6627998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5: Providing</a:t>
            </a:r>
            <a:r>
              <a:rPr lang="en-US" sz="1200" b="0" i="0" u="none" strike="noStrike" kern="1200" baseline="0" dirty="0">
                <a:solidFill>
                  <a:schemeClr val="tx1"/>
                </a:solidFill>
                <a:effectLst/>
                <a:latin typeface="Arial" charset="0"/>
                <a:ea typeface="ＭＳ Ｐゴシック" charset="0"/>
                <a:cs typeface="ＭＳ Ｐゴシック" charset="0"/>
              </a:rPr>
              <a:t> </a:t>
            </a:r>
            <a:r>
              <a:rPr lang="en-US" sz="1200" b="0" i="0" u="none" strike="noStrike" kern="1200" dirty="0">
                <a:solidFill>
                  <a:schemeClr val="tx1"/>
                </a:solidFill>
                <a:effectLst/>
                <a:latin typeface="Arial" charset="0"/>
                <a:ea typeface="ＭＳ Ｐゴシック" charset="0"/>
                <a:cs typeface="ＭＳ Ｐゴシック" charset="0"/>
              </a:rPr>
              <a:t>Network Services </a:t>
            </a:r>
            <a:endParaRPr lang="en-GB" b="0" dirty="0"/>
          </a:p>
        </p:txBody>
      </p:sp>
    </p:spTree>
    <p:extLst>
      <p:ext uri="{BB962C8B-B14F-4D97-AF65-F5344CB8AC3E}">
        <p14:creationId xmlns:p14="http://schemas.microsoft.com/office/powerpoint/2010/main" val="12240251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Internet Protocols at Work</a:t>
            </a:r>
            <a:r>
              <a:rPr lang="en-US" sz="1200" dirty="0"/>
              <a:t> </a:t>
            </a:r>
            <a:endParaRPr lang="en-CA" dirty="0"/>
          </a:p>
          <a:p>
            <a:pPr>
              <a:lnSpc>
                <a:spcPct val="80000"/>
              </a:lnSpc>
              <a:buFontTx/>
              <a:buNone/>
            </a:pPr>
            <a:r>
              <a:rPr lang="en-US" dirty="0">
                <a:latin typeface="Arial" charset="0"/>
              </a:rPr>
              <a:t>5.2.1 –</a:t>
            </a:r>
            <a:r>
              <a:rPr lang="en-US" baseline="0" dirty="0">
                <a:latin typeface="Arial" charset="0"/>
              </a:rPr>
              <a:t> The TCP/IP Protocol Suite</a:t>
            </a:r>
            <a:endParaRPr lang="en-US" dirty="0"/>
          </a:p>
          <a:p>
            <a:pPr>
              <a:lnSpc>
                <a:spcPct val="80000"/>
              </a:lnSpc>
              <a:buFontTx/>
              <a:buNone/>
            </a:pPr>
            <a:endParaRPr lang="en-US" dirty="0"/>
          </a:p>
        </p:txBody>
      </p:sp>
    </p:spTree>
    <p:extLst>
      <p:ext uri="{BB962C8B-B14F-4D97-AF65-F5344CB8AC3E}">
        <p14:creationId xmlns:p14="http://schemas.microsoft.com/office/powerpoint/2010/main" val="1560553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Internet Protocols at Work</a:t>
            </a:r>
            <a:r>
              <a:rPr lang="en-US" sz="1200" dirty="0"/>
              <a:t> </a:t>
            </a:r>
            <a:endParaRPr lang="en-CA" dirty="0"/>
          </a:p>
          <a:p>
            <a:pPr>
              <a:lnSpc>
                <a:spcPct val="80000"/>
              </a:lnSpc>
              <a:buFontTx/>
              <a:buNone/>
            </a:pPr>
            <a:r>
              <a:rPr lang="en-US" dirty="0">
                <a:latin typeface="Arial" charset="0"/>
              </a:rPr>
              <a:t>5.2.2 –</a:t>
            </a:r>
            <a:r>
              <a:rPr lang="en-US" baseline="0" dirty="0">
                <a:latin typeface="Arial" charset="0"/>
              </a:rPr>
              <a:t> Keeping Track of the Conversation</a:t>
            </a:r>
            <a:endParaRPr lang="en-US" dirty="0"/>
          </a:p>
          <a:p>
            <a:pPr>
              <a:lnSpc>
                <a:spcPct val="80000"/>
              </a:lnSpc>
              <a:buFontTx/>
              <a:buNone/>
            </a:pPr>
            <a:endParaRPr lang="en-US" dirty="0"/>
          </a:p>
        </p:txBody>
      </p:sp>
    </p:spTree>
    <p:extLst>
      <p:ext uri="{BB962C8B-B14F-4D97-AF65-F5344CB8AC3E}">
        <p14:creationId xmlns:p14="http://schemas.microsoft.com/office/powerpoint/2010/main" val="29440629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12</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5: Providing</a:t>
            </a:r>
            <a:r>
              <a:rPr lang="en-US" sz="1200" b="0" i="0" u="none" strike="noStrike" kern="1200" baseline="0" dirty="0">
                <a:solidFill>
                  <a:schemeClr val="tx1"/>
                </a:solidFill>
                <a:effectLst/>
                <a:latin typeface="Arial" charset="0"/>
                <a:ea typeface="ＭＳ Ｐゴシック" charset="0"/>
                <a:cs typeface="ＭＳ Ｐゴシック" charset="0"/>
              </a:rPr>
              <a:t> </a:t>
            </a:r>
            <a:r>
              <a:rPr lang="en-US" sz="1200" b="0" i="0" u="none" strike="noStrike" kern="1200" dirty="0">
                <a:solidFill>
                  <a:schemeClr val="tx1"/>
                </a:solidFill>
                <a:effectLst/>
                <a:latin typeface="Arial" charset="0"/>
                <a:ea typeface="ＭＳ Ｐゴシック" charset="0"/>
                <a:cs typeface="ＭＳ Ｐゴシック" charset="0"/>
              </a:rPr>
              <a:t>Network Services </a:t>
            </a:r>
            <a:endParaRPr lang="en-GB" b="0" dirty="0"/>
          </a:p>
        </p:txBody>
      </p:sp>
    </p:spTree>
    <p:extLst>
      <p:ext uri="{BB962C8B-B14F-4D97-AF65-F5344CB8AC3E}">
        <p14:creationId xmlns:p14="http://schemas.microsoft.com/office/powerpoint/2010/main" val="4268888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Application Protocols and Services</a:t>
            </a:r>
            <a:r>
              <a:rPr lang="en-US" sz="1200" dirty="0"/>
              <a:t> </a:t>
            </a:r>
            <a:endParaRPr lang="en-CA" dirty="0"/>
          </a:p>
          <a:p>
            <a:pPr>
              <a:lnSpc>
                <a:spcPct val="80000"/>
              </a:lnSpc>
              <a:buFontTx/>
              <a:buNone/>
            </a:pPr>
            <a:r>
              <a:rPr lang="en-US" dirty="0">
                <a:latin typeface="Arial" charset="0"/>
              </a:rPr>
              <a:t>5.3.1 –</a:t>
            </a:r>
            <a:r>
              <a:rPr lang="en-US" baseline="0" dirty="0">
                <a:latin typeface="Arial" charset="0"/>
              </a:rPr>
              <a:t> Domain Name System</a:t>
            </a:r>
            <a:endParaRPr lang="en-US" dirty="0"/>
          </a:p>
          <a:p>
            <a:pPr>
              <a:lnSpc>
                <a:spcPct val="80000"/>
              </a:lnSpc>
              <a:buFontTx/>
              <a:buNone/>
            </a:pPr>
            <a:endParaRPr lang="en-US" dirty="0"/>
          </a:p>
        </p:txBody>
      </p:sp>
    </p:spTree>
    <p:extLst>
      <p:ext uri="{BB962C8B-B14F-4D97-AF65-F5344CB8AC3E}">
        <p14:creationId xmlns:p14="http://schemas.microsoft.com/office/powerpoint/2010/main" val="31631919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Application Protocols and Services</a:t>
            </a:r>
            <a:r>
              <a:rPr lang="en-US" sz="1200" dirty="0"/>
              <a:t> </a:t>
            </a:r>
            <a:endParaRPr lang="en-CA" dirty="0"/>
          </a:p>
          <a:p>
            <a:pPr>
              <a:lnSpc>
                <a:spcPct val="80000"/>
              </a:lnSpc>
              <a:buFontTx/>
              <a:buNone/>
            </a:pPr>
            <a:r>
              <a:rPr lang="en-US" dirty="0">
                <a:latin typeface="Arial" charset="0"/>
              </a:rPr>
              <a:t>5.3.2 –</a:t>
            </a:r>
            <a:r>
              <a:rPr lang="en-US" baseline="0" dirty="0">
                <a:latin typeface="Arial" charset="0"/>
              </a:rPr>
              <a:t> Web Clients and Servers</a:t>
            </a:r>
            <a:endParaRPr lang="en-US" dirty="0"/>
          </a:p>
          <a:p>
            <a:pPr>
              <a:lnSpc>
                <a:spcPct val="80000"/>
              </a:lnSpc>
              <a:buFontTx/>
              <a:buNone/>
            </a:pPr>
            <a:endParaRPr lang="en-US" dirty="0"/>
          </a:p>
        </p:txBody>
      </p:sp>
    </p:spTree>
    <p:extLst>
      <p:ext uri="{BB962C8B-B14F-4D97-AF65-F5344CB8AC3E}">
        <p14:creationId xmlns:p14="http://schemas.microsoft.com/office/powerpoint/2010/main" val="3563940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Application Protocols and Services</a:t>
            </a:r>
            <a:r>
              <a:rPr lang="en-US" sz="1200" dirty="0"/>
              <a:t> </a:t>
            </a:r>
            <a:endParaRPr lang="en-CA" dirty="0"/>
          </a:p>
          <a:p>
            <a:pPr>
              <a:lnSpc>
                <a:spcPct val="80000"/>
              </a:lnSpc>
              <a:buFontTx/>
              <a:buNone/>
            </a:pPr>
            <a:r>
              <a:rPr lang="en-US" dirty="0">
                <a:latin typeface="Arial" charset="0"/>
              </a:rPr>
              <a:t>5.3.3 –</a:t>
            </a:r>
            <a:r>
              <a:rPr lang="en-US" baseline="0" dirty="0">
                <a:latin typeface="Arial" charset="0"/>
              </a:rPr>
              <a:t> FTP Clients and Servers</a:t>
            </a:r>
            <a:endParaRPr lang="en-US" dirty="0"/>
          </a:p>
          <a:p>
            <a:pPr>
              <a:lnSpc>
                <a:spcPct val="80000"/>
              </a:lnSpc>
              <a:buFontTx/>
              <a:buNone/>
            </a:pPr>
            <a:endParaRPr lang="en-US" dirty="0"/>
          </a:p>
        </p:txBody>
      </p:sp>
    </p:spTree>
    <p:extLst>
      <p:ext uri="{BB962C8B-B14F-4D97-AF65-F5344CB8AC3E}">
        <p14:creationId xmlns:p14="http://schemas.microsoft.com/office/powerpoint/2010/main" val="32782519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Application Protocols and Services</a:t>
            </a:r>
            <a:r>
              <a:rPr lang="en-US" sz="1200" dirty="0"/>
              <a:t> </a:t>
            </a:r>
            <a:endParaRPr lang="en-CA" dirty="0"/>
          </a:p>
          <a:p>
            <a:pPr>
              <a:lnSpc>
                <a:spcPct val="80000"/>
              </a:lnSpc>
              <a:buFontTx/>
              <a:buNone/>
            </a:pPr>
            <a:r>
              <a:rPr lang="en-US" dirty="0">
                <a:latin typeface="Arial" charset="0"/>
              </a:rPr>
              <a:t>5.3.4 –</a:t>
            </a:r>
            <a:r>
              <a:rPr lang="en-US" baseline="0" dirty="0">
                <a:latin typeface="Arial" charset="0"/>
              </a:rPr>
              <a:t> Virtual Terminals</a:t>
            </a:r>
            <a:endParaRPr lang="en-US" dirty="0"/>
          </a:p>
          <a:p>
            <a:pPr>
              <a:lnSpc>
                <a:spcPct val="80000"/>
              </a:lnSpc>
              <a:buFontTx/>
              <a:buNone/>
            </a:pPr>
            <a:endParaRPr lang="en-US" dirty="0"/>
          </a:p>
        </p:txBody>
      </p:sp>
    </p:spTree>
    <p:extLst>
      <p:ext uri="{BB962C8B-B14F-4D97-AF65-F5344CB8AC3E}">
        <p14:creationId xmlns:p14="http://schemas.microsoft.com/office/powerpoint/2010/main" val="34230019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5.3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Application Protocols and Services</a:t>
            </a:r>
            <a:r>
              <a:rPr lang="en-US" sz="1200" dirty="0"/>
              <a:t> </a:t>
            </a:r>
            <a:endParaRPr lang="en-CA" dirty="0"/>
          </a:p>
          <a:p>
            <a:pPr>
              <a:lnSpc>
                <a:spcPct val="80000"/>
              </a:lnSpc>
              <a:buFontTx/>
              <a:buNone/>
            </a:pPr>
            <a:r>
              <a:rPr lang="en-US" dirty="0">
                <a:latin typeface="Arial" charset="0"/>
              </a:rPr>
              <a:t>5.3.5 –</a:t>
            </a:r>
            <a:r>
              <a:rPr lang="en-US" baseline="0" dirty="0">
                <a:latin typeface="Arial" charset="0"/>
              </a:rPr>
              <a:t> Email </a:t>
            </a:r>
            <a:r>
              <a:rPr lang="en-US" baseline="0">
                <a:latin typeface="Arial" charset="0"/>
              </a:rPr>
              <a:t>and Messaging</a:t>
            </a:r>
            <a:endParaRPr lang="en-US" dirty="0"/>
          </a:p>
          <a:p>
            <a:pPr>
              <a:lnSpc>
                <a:spcPct val="80000"/>
              </a:lnSpc>
              <a:buFontTx/>
              <a:buNone/>
            </a:pPr>
            <a:endParaRPr lang="en-US" dirty="0"/>
          </a:p>
        </p:txBody>
      </p:sp>
    </p:spTree>
    <p:extLst>
      <p:ext uri="{BB962C8B-B14F-4D97-AF65-F5344CB8AC3E}">
        <p14:creationId xmlns:p14="http://schemas.microsoft.com/office/powerpoint/2010/main" val="11257600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20</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endParaRPr lang="en-US" dirty="0"/>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t>Click to edit Master subtitle style</a:t>
            </a:r>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747713" indent="-290513" algn="l" defTabSz="814388" rtl="0" eaLnBrk="1" fontAlgn="base" hangingPunct="1">
        <a:lnSpc>
          <a:spcPct val="95000"/>
        </a:lnSpc>
        <a:spcBef>
          <a:spcPct val="35000"/>
        </a:spcBef>
        <a:spcAft>
          <a:spcPct val="0"/>
        </a:spcAft>
        <a:buClr>
          <a:srgbClr val="708CA1"/>
        </a:buClr>
        <a:buFont typeface="Wingdings" panose="05000000000000000000" pitchFamily="2" charset="2"/>
        <a:buChar cha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extLst>
              <a:ext uri="{FF2B5EF4-FFF2-40B4-BE49-F238E27FC236}">
                <a16:creationId xmlns:a16="http://schemas.microsoft.com/office/drawing/2014/main" id="{A6F7C2CD-567F-5148-85CE-688B2832014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pic>
        <p:nvPicPr>
          <p:cNvPr id="3" name="Picture 2" descr="A close up of text on a white background&#10;&#10;Description automatically generated">
            <a:extLst>
              <a:ext uri="{FF2B5EF4-FFF2-40B4-BE49-F238E27FC236}">
                <a16:creationId xmlns:a16="http://schemas.microsoft.com/office/drawing/2014/main" id="{459EE958-2F2C-4648-9DA6-9AC8328611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22580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B7E7741F-28FA-7043-A6F9-EA986EEC79A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74538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t>Chapter 5: Providing Network Services </a:t>
            </a:r>
            <a:endParaRPr lang="en-US" sz="2400" dirty="0">
              <a:solidFill>
                <a:srgbClr val="00B0F0"/>
              </a:solidFill>
              <a:latin typeface="Arial" charset="0"/>
            </a:endParaRPr>
          </a:p>
        </p:txBody>
      </p:sp>
      <p:sp>
        <p:nvSpPr>
          <p:cNvPr id="7170" name="Rectangle 3"/>
          <p:cNvSpPr>
            <a:spLocks noGrp="1" noChangeArrowheads="1"/>
          </p:cNvSpPr>
          <p:nvPr>
            <p:ph type="subTitle" idx="1"/>
          </p:nvPr>
        </p:nvSpPr>
        <p:spPr>
          <a:xfrm>
            <a:off x="311150" y="4672013"/>
            <a:ext cx="5041900" cy="658812"/>
          </a:xfrm>
        </p:spPr>
        <p:txBody>
          <a:bodyPr/>
          <a:lstStyle/>
          <a:p>
            <a:pPr eaLnBrk="1" hangingPunct="1"/>
            <a:r>
              <a:rPr lang="en-US" dirty="0">
                <a:solidFill>
                  <a:schemeClr val="tx1"/>
                </a:solidFill>
                <a:latin typeface="Arial" charset="0"/>
              </a:rPr>
              <a:t>Networking Essentials</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r>
              <a:rPr lang="en-US" dirty="0"/>
              <a:t>Chapter 5 - Sections &amp; Objectives</a:t>
            </a:r>
          </a:p>
        </p:txBody>
      </p:sp>
      <p:sp>
        <p:nvSpPr>
          <p:cNvPr id="4099" name="Rectangle 34"/>
          <p:cNvSpPr>
            <a:spLocks noGrp="1" noChangeArrowheads="1"/>
          </p:cNvSpPr>
          <p:nvPr>
            <p:ph idx="1"/>
          </p:nvPr>
        </p:nvSpPr>
        <p:spPr/>
        <p:txBody>
          <a:bodyPr/>
          <a:lstStyle/>
          <a:p>
            <a:r>
              <a:rPr lang="en-CA" dirty="0"/>
              <a:t>5.1 How Clients and Servers Work Together</a:t>
            </a:r>
            <a:r>
              <a:rPr lang="en-US" dirty="0"/>
              <a:t> </a:t>
            </a:r>
            <a:endParaRPr lang="en-CA" dirty="0"/>
          </a:p>
          <a:p>
            <a:pPr lvl="1"/>
            <a:r>
              <a:rPr lang="en-US" dirty="0"/>
              <a:t>•	Explain how clients access Internet services.</a:t>
            </a:r>
          </a:p>
          <a:p>
            <a:endParaRPr lang="en-CA" dirty="0"/>
          </a:p>
          <a:p>
            <a:r>
              <a:rPr lang="en-CA" dirty="0"/>
              <a:t>5.2 Internet Protocols at Work </a:t>
            </a:r>
          </a:p>
          <a:p>
            <a:pPr lvl="1"/>
            <a:r>
              <a:rPr lang="en-US" dirty="0"/>
              <a:t>Explain how the protocols of the transport layer support network communications.</a:t>
            </a:r>
          </a:p>
          <a:p>
            <a:endParaRPr lang="en-US" dirty="0"/>
          </a:p>
          <a:p>
            <a:r>
              <a:rPr lang="en-US" dirty="0"/>
              <a:t>5.3 Application Protocols and Services </a:t>
            </a:r>
          </a:p>
          <a:p>
            <a:pPr lvl="1"/>
            <a:r>
              <a:rPr lang="en-US" dirty="0"/>
              <a:t>Explain the function of common Internet client/server applications.</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5.1 How Clients and Servers Work Together </a:t>
            </a:r>
            <a:endParaRPr lang="en-US" sz="2400" dirty="0">
              <a:solidFill>
                <a:srgbClr val="00B0F0"/>
              </a:solidFill>
            </a:endParaRP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Clients and Servers Work Together</a:t>
            </a:r>
            <a:br>
              <a:rPr lang="en-US" sz="2000" dirty="0"/>
            </a:br>
            <a:r>
              <a:rPr lang="en-US" dirty="0"/>
              <a:t>The Client Server Relationship </a:t>
            </a:r>
          </a:p>
        </p:txBody>
      </p:sp>
      <p:sp>
        <p:nvSpPr>
          <p:cNvPr id="3" name="Content Placeholder 2"/>
          <p:cNvSpPr>
            <a:spLocks noGrp="1"/>
          </p:cNvSpPr>
          <p:nvPr>
            <p:ph idx="1"/>
          </p:nvPr>
        </p:nvSpPr>
        <p:spPr>
          <a:xfrm>
            <a:off x="193868" y="1259382"/>
            <a:ext cx="8733677" cy="1590822"/>
          </a:xfrm>
        </p:spPr>
        <p:txBody>
          <a:bodyPr/>
          <a:lstStyle/>
          <a:p>
            <a:pPr>
              <a:lnSpc>
                <a:spcPct val="50000"/>
              </a:lnSpc>
              <a:spcBef>
                <a:spcPts val="600"/>
              </a:spcBef>
            </a:pPr>
            <a:endParaRPr lang="en-US" sz="1800" dirty="0"/>
          </a:p>
          <a:p>
            <a:pPr>
              <a:lnSpc>
                <a:spcPct val="50000"/>
              </a:lnSpc>
              <a:spcBef>
                <a:spcPts val="600"/>
              </a:spcBef>
              <a:buFont typeface="Wingdings" panose="05000000000000000000" pitchFamily="2" charset="2"/>
              <a:buChar char="§"/>
            </a:pPr>
            <a:r>
              <a:rPr lang="en-US" sz="1800" dirty="0"/>
              <a:t>There are millions of servers connected to the Internet, providing services such as</a:t>
            </a:r>
          </a:p>
          <a:p>
            <a:pPr marL="0" indent="0">
              <a:lnSpc>
                <a:spcPct val="50000"/>
              </a:lnSpc>
              <a:spcBef>
                <a:spcPts val="600"/>
              </a:spcBef>
              <a:buNone/>
            </a:pPr>
            <a:r>
              <a:rPr lang="en-US" sz="1800" dirty="0"/>
              <a:t> web sites, email, financial transactions, and music downloads to clients. </a:t>
            </a:r>
          </a:p>
          <a:p>
            <a:pPr>
              <a:lnSpc>
                <a:spcPct val="50000"/>
              </a:lnSpc>
              <a:spcBef>
                <a:spcPts val="600"/>
              </a:spcBef>
            </a:pPr>
            <a:endParaRPr lang="en-US" sz="1800" dirty="0"/>
          </a:p>
          <a:p>
            <a:pPr>
              <a:lnSpc>
                <a:spcPct val="50000"/>
              </a:lnSpc>
              <a:spcBef>
                <a:spcPts val="600"/>
              </a:spcBef>
            </a:pPr>
            <a:r>
              <a:rPr lang="en-US" sz="1800" dirty="0"/>
              <a:t>The primary characteristic of client/server systems is that the client sends a </a:t>
            </a:r>
          </a:p>
          <a:p>
            <a:pPr marL="0" indent="0">
              <a:lnSpc>
                <a:spcPct val="50000"/>
              </a:lnSpc>
              <a:spcBef>
                <a:spcPts val="600"/>
              </a:spcBef>
              <a:buNone/>
            </a:pPr>
            <a:r>
              <a:rPr lang="en-US" sz="1800" dirty="0"/>
              <a:t>request to a server, and the server responds by carrying out a function, such as </a:t>
            </a:r>
          </a:p>
          <a:p>
            <a:pPr marL="0" indent="0">
              <a:lnSpc>
                <a:spcPct val="50000"/>
              </a:lnSpc>
              <a:spcBef>
                <a:spcPts val="600"/>
              </a:spcBef>
              <a:buNone/>
            </a:pPr>
            <a:r>
              <a:rPr lang="en-US" sz="1800" dirty="0"/>
              <a:t>sending the requested document back to the client. </a:t>
            </a:r>
          </a:p>
          <a:p>
            <a:pPr marL="0" indent="0">
              <a:lnSpc>
                <a:spcPct val="50000"/>
              </a:lnSpc>
              <a:spcBef>
                <a:spcPts val="600"/>
              </a:spcBef>
              <a:buNone/>
            </a:pPr>
            <a:endParaRPr lang="en-US" sz="1800" dirty="0"/>
          </a:p>
          <a:p>
            <a:pPr marL="0" indent="0">
              <a:lnSpc>
                <a:spcPct val="50000"/>
              </a:lnSpc>
              <a:spcBef>
                <a:spcPts val="600"/>
              </a:spcBef>
              <a:buNone/>
            </a:pPr>
            <a:endParaRPr lang="en-US" sz="1800" dirty="0"/>
          </a:p>
        </p:txBody>
      </p:sp>
      <p:pic>
        <p:nvPicPr>
          <p:cNvPr id="2" name="Picture 1"/>
          <p:cNvPicPr>
            <a:picLocks noChangeAspect="1"/>
          </p:cNvPicPr>
          <p:nvPr/>
        </p:nvPicPr>
        <p:blipFill>
          <a:blip r:embed="rId3"/>
          <a:stretch>
            <a:fillRect/>
          </a:stretch>
        </p:blipFill>
        <p:spPr>
          <a:xfrm>
            <a:off x="1656056" y="3064213"/>
            <a:ext cx="5847780" cy="3495878"/>
          </a:xfrm>
          <a:prstGeom prst="rect">
            <a:avLst/>
          </a:prstGeom>
        </p:spPr>
      </p:pic>
    </p:spTree>
    <p:extLst>
      <p:ext uri="{BB962C8B-B14F-4D97-AF65-F5344CB8AC3E}">
        <p14:creationId xmlns:p14="http://schemas.microsoft.com/office/powerpoint/2010/main" val="253680165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Clients and Servers Work Together</a:t>
            </a:r>
            <a:br>
              <a:rPr lang="en-US" sz="2000" dirty="0"/>
            </a:br>
            <a:r>
              <a:rPr lang="en-US" dirty="0"/>
              <a:t>The Client Server Relationship </a:t>
            </a:r>
          </a:p>
        </p:txBody>
      </p:sp>
      <p:sp>
        <p:nvSpPr>
          <p:cNvPr id="4" name="TextBox 3"/>
          <p:cNvSpPr txBox="1"/>
          <p:nvPr/>
        </p:nvSpPr>
        <p:spPr>
          <a:xfrm>
            <a:off x="193868" y="1595629"/>
            <a:ext cx="8294350" cy="1726627"/>
          </a:xfrm>
          <a:prstGeom prst="rect">
            <a:avLst/>
          </a:prstGeom>
          <a:noFill/>
        </p:spPr>
        <p:txBody>
          <a:bodyPr wrap="square" rtlCol="0">
            <a:spAutoFit/>
          </a:bodyPr>
          <a:lstStyle/>
          <a:p>
            <a:pPr marL="285750" indent="-285750" algn="l">
              <a:buClr>
                <a:schemeClr val="accent5">
                  <a:lumMod val="75000"/>
                </a:schemeClr>
              </a:buClr>
              <a:buFont typeface="Wingdings" panose="05000000000000000000" pitchFamily="2" charset="2"/>
              <a:buChar char="§"/>
            </a:pPr>
            <a:r>
              <a:rPr lang="en-US" sz="1800" dirty="0"/>
              <a:t>A uniform resource locator (URL) is used to locate the server and a specific resource. The URL identifies:</a:t>
            </a:r>
          </a:p>
          <a:p>
            <a:pPr marL="742950" lvl="1" indent="-285750" algn="l">
              <a:buClr>
                <a:schemeClr val="accent5">
                  <a:lumMod val="75000"/>
                </a:schemeClr>
              </a:buClr>
              <a:buFont typeface="Arial" panose="020B0604020202020204" pitchFamily="34" charset="0"/>
              <a:buChar char="•"/>
            </a:pPr>
            <a:r>
              <a:rPr lang="en-US" sz="1600" dirty="0"/>
              <a:t>Protocol being used, usually HTTP (Hypertext Transfer Protocol) for web pages</a:t>
            </a:r>
          </a:p>
          <a:p>
            <a:pPr marL="742950" lvl="1" indent="-285750" algn="l">
              <a:buClr>
                <a:schemeClr val="accent5">
                  <a:lumMod val="75000"/>
                </a:schemeClr>
              </a:buClr>
              <a:buFont typeface="Arial" panose="020B0604020202020204" pitchFamily="34" charset="0"/>
              <a:buChar char="•"/>
            </a:pPr>
            <a:r>
              <a:rPr lang="en-US" sz="1600" dirty="0"/>
              <a:t>Domain name of the server being accessed</a:t>
            </a:r>
          </a:p>
          <a:p>
            <a:pPr marL="742950" lvl="1" indent="-285750" algn="l">
              <a:buClr>
                <a:schemeClr val="accent5">
                  <a:lumMod val="75000"/>
                </a:schemeClr>
              </a:buClr>
              <a:buFont typeface="Arial" panose="020B0604020202020204" pitchFamily="34" charset="0"/>
              <a:buChar char="•"/>
            </a:pPr>
            <a:r>
              <a:rPr lang="en-US" sz="1600" dirty="0"/>
              <a:t>Location of the resource on the server</a:t>
            </a:r>
          </a:p>
          <a:p>
            <a:pPr marL="742950" lvl="1" indent="-285750" algn="l">
              <a:buClr>
                <a:schemeClr val="accent5">
                  <a:lumMod val="75000"/>
                </a:schemeClr>
              </a:buClr>
              <a:buFont typeface="Arial" panose="020B0604020202020204" pitchFamily="34" charset="0"/>
              <a:buChar char="•"/>
            </a:pPr>
            <a:r>
              <a:rPr lang="en-US" sz="1600" dirty="0"/>
              <a:t>Resource</a:t>
            </a:r>
          </a:p>
          <a:p>
            <a:pPr algn="l"/>
            <a:endParaRPr lang="en-US" sz="1800" dirty="0"/>
          </a:p>
        </p:txBody>
      </p:sp>
      <p:pic>
        <p:nvPicPr>
          <p:cNvPr id="6" name="Picture 5"/>
          <p:cNvPicPr>
            <a:picLocks noChangeAspect="1"/>
          </p:cNvPicPr>
          <p:nvPr/>
        </p:nvPicPr>
        <p:blipFill>
          <a:blip r:embed="rId3"/>
          <a:stretch>
            <a:fillRect/>
          </a:stretch>
        </p:blipFill>
        <p:spPr>
          <a:xfrm>
            <a:off x="970054" y="3669887"/>
            <a:ext cx="6963747" cy="1771897"/>
          </a:xfrm>
          <a:prstGeom prst="rect">
            <a:avLst/>
          </a:prstGeom>
        </p:spPr>
      </p:pic>
    </p:spTree>
    <p:extLst>
      <p:ext uri="{BB962C8B-B14F-4D97-AF65-F5344CB8AC3E}">
        <p14:creationId xmlns:p14="http://schemas.microsoft.com/office/powerpoint/2010/main" val="1938225803"/>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Clients and Servers Work Together</a:t>
            </a:r>
            <a:br>
              <a:rPr lang="en-US" sz="2000" dirty="0"/>
            </a:br>
            <a:r>
              <a:rPr lang="en-US" dirty="0"/>
              <a:t>TCP/IP Protocols for Internet Services </a:t>
            </a:r>
          </a:p>
        </p:txBody>
      </p:sp>
      <p:sp>
        <p:nvSpPr>
          <p:cNvPr id="3" name="Content Placeholder 2"/>
          <p:cNvSpPr>
            <a:spLocks noGrp="1"/>
          </p:cNvSpPr>
          <p:nvPr>
            <p:ph idx="1"/>
          </p:nvPr>
        </p:nvSpPr>
        <p:spPr>
          <a:xfrm>
            <a:off x="193868" y="1259382"/>
            <a:ext cx="8733677" cy="5413792"/>
          </a:xfrm>
        </p:spPr>
        <p:txBody>
          <a:bodyPr/>
          <a:lstStyle/>
          <a:p>
            <a:pPr>
              <a:lnSpc>
                <a:spcPct val="50000"/>
              </a:lnSpc>
              <a:spcBef>
                <a:spcPts val="600"/>
              </a:spcBef>
            </a:pPr>
            <a:endParaRPr lang="en-US" sz="1800" dirty="0"/>
          </a:p>
          <a:p>
            <a:pPr>
              <a:lnSpc>
                <a:spcPct val="50000"/>
              </a:lnSpc>
              <a:spcBef>
                <a:spcPts val="600"/>
              </a:spcBef>
              <a:buFont typeface="Wingdings" panose="05000000000000000000" pitchFamily="2" charset="2"/>
              <a:buChar char="§"/>
            </a:pPr>
            <a:r>
              <a:rPr lang="en-US" sz="1800" dirty="0"/>
              <a:t> Some of the protocols used for Internet services are:</a:t>
            </a:r>
          </a:p>
          <a:p>
            <a:pPr>
              <a:lnSpc>
                <a:spcPct val="50000"/>
              </a:lnSpc>
              <a:spcBef>
                <a:spcPts val="600"/>
              </a:spcBef>
              <a:buFont typeface="Wingdings" panose="05000000000000000000" pitchFamily="2" charset="2"/>
              <a:buChar char="§"/>
            </a:pPr>
            <a:endParaRPr lang="en-US" sz="1800" dirty="0"/>
          </a:p>
          <a:p>
            <a:pPr lvl="1">
              <a:lnSpc>
                <a:spcPct val="50000"/>
              </a:lnSpc>
              <a:spcBef>
                <a:spcPts val="600"/>
              </a:spcBef>
            </a:pPr>
            <a:r>
              <a:rPr lang="en-US" sz="1400" b="1" dirty="0"/>
              <a:t>Domain Name System (DNS) </a:t>
            </a:r>
            <a:r>
              <a:rPr lang="en-US" sz="1400" dirty="0"/>
              <a:t>- Resolves Internet names to IP addresses.</a:t>
            </a:r>
          </a:p>
          <a:p>
            <a:pPr lvl="1">
              <a:lnSpc>
                <a:spcPct val="50000"/>
              </a:lnSpc>
              <a:spcBef>
                <a:spcPts val="600"/>
              </a:spcBef>
            </a:pPr>
            <a:endParaRPr lang="en-US" sz="1400" dirty="0"/>
          </a:p>
          <a:p>
            <a:pPr lvl="1">
              <a:lnSpc>
                <a:spcPct val="50000"/>
              </a:lnSpc>
              <a:spcBef>
                <a:spcPts val="600"/>
              </a:spcBef>
            </a:pPr>
            <a:r>
              <a:rPr lang="en-US" sz="1400" b="1" dirty="0"/>
              <a:t>Secure Shell (SSH) </a:t>
            </a:r>
            <a:r>
              <a:rPr lang="en-US" sz="1400" dirty="0"/>
              <a:t>- Used to provide remote access to servers and networking devices.</a:t>
            </a:r>
          </a:p>
          <a:p>
            <a:pPr marL="228600" lvl="1" indent="0">
              <a:lnSpc>
                <a:spcPct val="50000"/>
              </a:lnSpc>
              <a:spcBef>
                <a:spcPts val="600"/>
              </a:spcBef>
              <a:buNone/>
            </a:pPr>
            <a:endParaRPr lang="en-US" sz="1400" dirty="0"/>
          </a:p>
          <a:p>
            <a:pPr lvl="1">
              <a:lnSpc>
                <a:spcPct val="50000"/>
              </a:lnSpc>
              <a:spcBef>
                <a:spcPts val="600"/>
              </a:spcBef>
            </a:pPr>
            <a:r>
              <a:rPr lang="en-US" sz="1400" b="1" dirty="0"/>
              <a:t>Simple Mail Transfer Protocol (SMTP) </a:t>
            </a:r>
            <a:r>
              <a:rPr lang="en-US" sz="1400" dirty="0"/>
              <a:t>- Sends email messages and attachments from clients to</a:t>
            </a:r>
          </a:p>
          <a:p>
            <a:pPr marL="685800" lvl="2" indent="0">
              <a:lnSpc>
                <a:spcPct val="50000"/>
              </a:lnSpc>
              <a:spcBef>
                <a:spcPts val="600"/>
              </a:spcBef>
              <a:buNone/>
            </a:pPr>
            <a:r>
              <a:rPr lang="en-US" sz="1400" dirty="0"/>
              <a:t> servers and from servers to other email servers.</a:t>
            </a:r>
          </a:p>
          <a:p>
            <a:pPr marL="685800" lvl="2" indent="0">
              <a:lnSpc>
                <a:spcPct val="50000"/>
              </a:lnSpc>
              <a:spcBef>
                <a:spcPts val="600"/>
              </a:spcBef>
              <a:buNone/>
            </a:pPr>
            <a:endParaRPr lang="en-US" sz="1400" dirty="0"/>
          </a:p>
          <a:p>
            <a:pPr lvl="1">
              <a:lnSpc>
                <a:spcPct val="50000"/>
              </a:lnSpc>
              <a:spcBef>
                <a:spcPts val="600"/>
              </a:spcBef>
            </a:pPr>
            <a:r>
              <a:rPr lang="en-US" sz="1400" b="1" dirty="0"/>
              <a:t>Post Office Protocol (POP) </a:t>
            </a:r>
            <a:r>
              <a:rPr lang="en-US" sz="1400" dirty="0"/>
              <a:t>- Used by email clients to retrieve email and attachments from a remote</a:t>
            </a:r>
          </a:p>
          <a:p>
            <a:pPr marL="685800" lvl="2" indent="0">
              <a:lnSpc>
                <a:spcPct val="50000"/>
              </a:lnSpc>
              <a:spcBef>
                <a:spcPts val="600"/>
              </a:spcBef>
              <a:buNone/>
            </a:pPr>
            <a:r>
              <a:rPr lang="en-US" sz="1400" dirty="0"/>
              <a:t> server.</a:t>
            </a:r>
          </a:p>
          <a:p>
            <a:pPr lvl="1">
              <a:lnSpc>
                <a:spcPct val="50000"/>
              </a:lnSpc>
              <a:spcBef>
                <a:spcPts val="600"/>
              </a:spcBef>
            </a:pPr>
            <a:endParaRPr lang="en-US" sz="1400" dirty="0"/>
          </a:p>
          <a:p>
            <a:pPr lvl="1">
              <a:lnSpc>
                <a:spcPct val="50000"/>
              </a:lnSpc>
              <a:spcBef>
                <a:spcPts val="600"/>
              </a:spcBef>
            </a:pPr>
            <a:r>
              <a:rPr lang="en-US" sz="1400" b="1" dirty="0"/>
              <a:t>Internet Message Access Protocol (IMAP) </a:t>
            </a:r>
            <a:r>
              <a:rPr lang="en-US" sz="1400" dirty="0"/>
              <a:t>- Used by email clients to retrieve email and attachments</a:t>
            </a:r>
          </a:p>
          <a:p>
            <a:pPr marL="685800" lvl="2" indent="0">
              <a:lnSpc>
                <a:spcPct val="50000"/>
              </a:lnSpc>
              <a:spcBef>
                <a:spcPts val="600"/>
              </a:spcBef>
              <a:buNone/>
            </a:pPr>
            <a:r>
              <a:rPr lang="en-US" sz="1400" dirty="0"/>
              <a:t> from a remote server.</a:t>
            </a:r>
          </a:p>
          <a:p>
            <a:pPr marL="685800" lvl="2" indent="0">
              <a:lnSpc>
                <a:spcPct val="50000"/>
              </a:lnSpc>
              <a:spcBef>
                <a:spcPts val="600"/>
              </a:spcBef>
              <a:buNone/>
            </a:pPr>
            <a:endParaRPr lang="en-US" sz="1400" dirty="0"/>
          </a:p>
          <a:p>
            <a:pPr lvl="1">
              <a:lnSpc>
                <a:spcPct val="50000"/>
              </a:lnSpc>
              <a:spcBef>
                <a:spcPts val="600"/>
              </a:spcBef>
            </a:pPr>
            <a:r>
              <a:rPr lang="en-US" sz="1400" b="1" dirty="0"/>
              <a:t>Dynamic Host Configuration Protocol (DHCP) </a:t>
            </a:r>
            <a:r>
              <a:rPr lang="en-US" sz="1400" dirty="0"/>
              <a:t>- Used to automatically configure devices with IP </a:t>
            </a:r>
          </a:p>
          <a:p>
            <a:pPr marL="685800" lvl="2" indent="0">
              <a:lnSpc>
                <a:spcPct val="50000"/>
              </a:lnSpc>
              <a:spcBef>
                <a:spcPts val="600"/>
              </a:spcBef>
              <a:buNone/>
            </a:pPr>
            <a:r>
              <a:rPr lang="en-US" sz="1400" dirty="0"/>
              <a:t>addressing and other necessary information to enable them to communicate over the Internet.</a:t>
            </a:r>
          </a:p>
          <a:p>
            <a:pPr marL="685800" lvl="2" indent="0">
              <a:lnSpc>
                <a:spcPct val="50000"/>
              </a:lnSpc>
              <a:spcBef>
                <a:spcPts val="600"/>
              </a:spcBef>
              <a:buNone/>
            </a:pPr>
            <a:endParaRPr lang="en-US" sz="1400" dirty="0"/>
          </a:p>
          <a:p>
            <a:pPr lvl="1">
              <a:lnSpc>
                <a:spcPct val="50000"/>
              </a:lnSpc>
              <a:spcBef>
                <a:spcPts val="600"/>
              </a:spcBef>
            </a:pPr>
            <a:r>
              <a:rPr lang="en-US" sz="1400" b="1" dirty="0"/>
              <a:t>Web Server </a:t>
            </a:r>
            <a:r>
              <a:rPr lang="en-US" sz="1400" dirty="0"/>
              <a:t>- Transfers the files that make up the web pages of the World Wide Web using Hypertext </a:t>
            </a:r>
          </a:p>
          <a:p>
            <a:pPr marL="685800" lvl="2" indent="0">
              <a:lnSpc>
                <a:spcPct val="50000"/>
              </a:lnSpc>
              <a:spcBef>
                <a:spcPts val="600"/>
              </a:spcBef>
              <a:buNone/>
            </a:pPr>
            <a:r>
              <a:rPr lang="en-US" sz="1400" dirty="0"/>
              <a:t>Transfer Protocol (HTTP).</a:t>
            </a:r>
          </a:p>
          <a:p>
            <a:pPr marL="685800" lvl="2" indent="0">
              <a:lnSpc>
                <a:spcPct val="50000"/>
              </a:lnSpc>
              <a:spcBef>
                <a:spcPts val="600"/>
              </a:spcBef>
              <a:buNone/>
            </a:pPr>
            <a:endParaRPr lang="en-US" sz="1400" dirty="0"/>
          </a:p>
          <a:p>
            <a:pPr lvl="1">
              <a:lnSpc>
                <a:spcPct val="50000"/>
              </a:lnSpc>
              <a:spcBef>
                <a:spcPts val="600"/>
              </a:spcBef>
            </a:pPr>
            <a:r>
              <a:rPr lang="en-US" sz="1400" b="1" dirty="0"/>
              <a:t>File Transfer Protocol (FTP) </a:t>
            </a:r>
            <a:r>
              <a:rPr lang="en-US" sz="1400" dirty="0"/>
              <a:t>- Used for interactive file transfer between systems.</a:t>
            </a:r>
          </a:p>
          <a:p>
            <a:pPr marL="0" indent="0">
              <a:lnSpc>
                <a:spcPct val="50000"/>
              </a:lnSpc>
              <a:spcBef>
                <a:spcPts val="600"/>
              </a:spcBef>
              <a:buNone/>
            </a:pPr>
            <a:endParaRPr lang="en-US" sz="1800" dirty="0"/>
          </a:p>
          <a:p>
            <a:pPr marL="0" indent="0">
              <a:lnSpc>
                <a:spcPct val="50000"/>
              </a:lnSpc>
              <a:spcBef>
                <a:spcPts val="600"/>
              </a:spcBef>
              <a:buNone/>
            </a:pPr>
            <a:endParaRPr lang="en-US" sz="1800" dirty="0"/>
          </a:p>
        </p:txBody>
      </p:sp>
    </p:spTree>
    <p:extLst>
      <p:ext uri="{BB962C8B-B14F-4D97-AF65-F5344CB8AC3E}">
        <p14:creationId xmlns:p14="http://schemas.microsoft.com/office/powerpoint/2010/main" val="379886647"/>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5.2 Internet Protocols at Work </a:t>
            </a:r>
            <a:endParaRPr lang="en-US" sz="2400" dirty="0">
              <a:solidFill>
                <a:srgbClr val="00B0F0"/>
              </a:solidFill>
            </a:endParaRPr>
          </a:p>
        </p:txBody>
      </p:sp>
    </p:spTree>
    <p:extLst>
      <p:ext uri="{BB962C8B-B14F-4D97-AF65-F5344CB8AC3E}">
        <p14:creationId xmlns:p14="http://schemas.microsoft.com/office/powerpoint/2010/main" val="3558285346"/>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Internet Protocols at Work</a:t>
            </a:r>
            <a:br>
              <a:rPr lang="en-US" sz="2000" dirty="0"/>
            </a:br>
            <a:r>
              <a:rPr lang="en-US" dirty="0"/>
              <a:t>The TCP/IP Protocol Suite </a:t>
            </a:r>
          </a:p>
        </p:txBody>
      </p:sp>
      <p:sp>
        <p:nvSpPr>
          <p:cNvPr id="3" name="Content Placeholder 2"/>
          <p:cNvSpPr>
            <a:spLocks noGrp="1"/>
          </p:cNvSpPr>
          <p:nvPr>
            <p:ph idx="1"/>
          </p:nvPr>
        </p:nvSpPr>
        <p:spPr>
          <a:xfrm>
            <a:off x="193868" y="1259381"/>
            <a:ext cx="8733677" cy="1697827"/>
          </a:xfrm>
        </p:spPr>
        <p:txBody>
          <a:bodyPr/>
          <a:lstStyle/>
          <a:p>
            <a:pPr>
              <a:lnSpc>
                <a:spcPct val="50000"/>
              </a:lnSpc>
              <a:spcBef>
                <a:spcPts val="600"/>
              </a:spcBef>
            </a:pPr>
            <a:endParaRPr lang="en-US" sz="1800" dirty="0"/>
          </a:p>
          <a:p>
            <a:pPr>
              <a:lnSpc>
                <a:spcPct val="50000"/>
              </a:lnSpc>
              <a:spcBef>
                <a:spcPts val="600"/>
              </a:spcBef>
              <a:buFont typeface="Wingdings" panose="05000000000000000000" pitchFamily="2" charset="2"/>
              <a:buChar char="§"/>
            </a:pPr>
            <a:r>
              <a:rPr lang="en-US" sz="1800" dirty="0"/>
              <a:t>The various protocols necessary to deliver a web page function at the four </a:t>
            </a:r>
          </a:p>
          <a:p>
            <a:pPr marL="0" indent="0">
              <a:lnSpc>
                <a:spcPct val="50000"/>
              </a:lnSpc>
              <a:spcBef>
                <a:spcPts val="600"/>
              </a:spcBef>
              <a:buNone/>
            </a:pPr>
            <a:r>
              <a:rPr lang="en-US" sz="1800" dirty="0"/>
              <a:t>different levels of the TCP/IP model are: application layer protocol, transport layer </a:t>
            </a:r>
          </a:p>
          <a:p>
            <a:pPr marL="0" indent="0">
              <a:lnSpc>
                <a:spcPct val="50000"/>
              </a:lnSpc>
              <a:spcBef>
                <a:spcPts val="600"/>
              </a:spcBef>
              <a:buNone/>
            </a:pPr>
            <a:r>
              <a:rPr lang="en-US" sz="1800" dirty="0"/>
              <a:t>protocol, Internetwork layer protocol, and network access layer.</a:t>
            </a:r>
          </a:p>
          <a:p>
            <a:pPr marL="0" indent="0">
              <a:lnSpc>
                <a:spcPct val="50000"/>
              </a:lnSpc>
              <a:spcBef>
                <a:spcPts val="600"/>
              </a:spcBef>
              <a:buNone/>
            </a:pPr>
            <a:endParaRPr lang="en-US" sz="1800" dirty="0"/>
          </a:p>
          <a:p>
            <a:pPr>
              <a:lnSpc>
                <a:spcPct val="50000"/>
              </a:lnSpc>
              <a:spcBef>
                <a:spcPts val="600"/>
              </a:spcBef>
              <a:buFont typeface="Wingdings" panose="05000000000000000000" pitchFamily="2" charset="2"/>
              <a:buChar char="§"/>
            </a:pPr>
            <a:r>
              <a:rPr lang="en-US" sz="1800" dirty="0"/>
              <a:t>The two most common transport protocols are Transmission Control Protocol </a:t>
            </a:r>
          </a:p>
          <a:p>
            <a:pPr marL="0" indent="0">
              <a:lnSpc>
                <a:spcPct val="50000"/>
              </a:lnSpc>
              <a:spcBef>
                <a:spcPts val="600"/>
              </a:spcBef>
              <a:buNone/>
            </a:pPr>
            <a:r>
              <a:rPr lang="en-US" sz="1800" dirty="0"/>
              <a:t>(TCP) and User Datagram Protocol (UDP). The IP protocol uses these transport</a:t>
            </a:r>
          </a:p>
          <a:p>
            <a:pPr marL="0" indent="0">
              <a:lnSpc>
                <a:spcPct val="50000"/>
              </a:lnSpc>
              <a:spcBef>
                <a:spcPts val="600"/>
              </a:spcBef>
              <a:buNone/>
            </a:pPr>
            <a:r>
              <a:rPr lang="en-US" sz="1800" dirty="0"/>
              <a:t> protocols to enable hosts to communicate and transfer data.</a:t>
            </a:r>
          </a:p>
          <a:p>
            <a:pPr marL="0" indent="0">
              <a:lnSpc>
                <a:spcPct val="50000"/>
              </a:lnSpc>
              <a:spcBef>
                <a:spcPts val="600"/>
              </a:spcBef>
              <a:buNone/>
            </a:pPr>
            <a:endParaRPr lang="en-US" sz="1800" dirty="0"/>
          </a:p>
          <a:p>
            <a:pPr marL="0" indent="0">
              <a:lnSpc>
                <a:spcPct val="50000"/>
              </a:lnSpc>
              <a:spcBef>
                <a:spcPts val="600"/>
              </a:spcBef>
              <a:buNone/>
            </a:pPr>
            <a:endParaRPr lang="en-US" sz="1800" dirty="0"/>
          </a:p>
        </p:txBody>
      </p:sp>
      <p:sp>
        <p:nvSpPr>
          <p:cNvPr id="4" name="TextBox 3"/>
          <p:cNvSpPr txBox="1"/>
          <p:nvPr/>
        </p:nvSpPr>
        <p:spPr>
          <a:xfrm>
            <a:off x="4494180" y="3523155"/>
            <a:ext cx="4433366" cy="2086725"/>
          </a:xfrm>
          <a:prstGeom prst="rect">
            <a:avLst/>
          </a:prstGeom>
          <a:noFill/>
        </p:spPr>
        <p:txBody>
          <a:bodyPr wrap="square" rtlCol="0">
            <a:spAutoFit/>
          </a:bodyPr>
          <a:lstStyle/>
          <a:p>
            <a:pPr marL="285750" indent="-285750" algn="l">
              <a:buClr>
                <a:schemeClr val="accent5">
                  <a:lumMod val="75000"/>
                </a:schemeClr>
              </a:buClr>
              <a:buFont typeface="Wingdings" panose="05000000000000000000" pitchFamily="2" charset="2"/>
              <a:buChar char="§"/>
            </a:pPr>
            <a:r>
              <a:rPr lang="en-US" sz="1800" dirty="0"/>
              <a:t>When an application requires acknowledgment that a message is delivered, it uses TCP. </a:t>
            </a:r>
          </a:p>
          <a:p>
            <a:pPr marL="285750" indent="-285750" algn="l">
              <a:buClr>
                <a:schemeClr val="accent5">
                  <a:lumMod val="75000"/>
                </a:schemeClr>
              </a:buClr>
              <a:buFont typeface="Wingdings" panose="05000000000000000000" pitchFamily="2" charset="2"/>
              <a:buChar char="§"/>
            </a:pPr>
            <a:endParaRPr lang="en-US" sz="1800" dirty="0"/>
          </a:p>
          <a:p>
            <a:pPr marL="285750" indent="-285750" algn="l">
              <a:buClr>
                <a:schemeClr val="accent5">
                  <a:lumMod val="75000"/>
                </a:schemeClr>
              </a:buClr>
              <a:buFont typeface="Wingdings" panose="05000000000000000000" pitchFamily="2" charset="2"/>
              <a:buChar char="§"/>
            </a:pPr>
            <a:r>
              <a:rPr lang="en-US" sz="1800" dirty="0"/>
              <a:t>UDP is a 'best effort' delivery system that does not require acknowledgment of receipt. </a:t>
            </a:r>
          </a:p>
          <a:p>
            <a:pPr algn="l"/>
            <a:endParaRPr lang="en-US" sz="1800" dirty="0"/>
          </a:p>
        </p:txBody>
      </p:sp>
      <p:pic>
        <p:nvPicPr>
          <p:cNvPr id="5" name="Picture 4"/>
          <p:cNvPicPr>
            <a:picLocks noChangeAspect="1"/>
          </p:cNvPicPr>
          <p:nvPr/>
        </p:nvPicPr>
        <p:blipFill>
          <a:blip r:embed="rId3"/>
          <a:stretch>
            <a:fillRect/>
          </a:stretch>
        </p:blipFill>
        <p:spPr>
          <a:xfrm>
            <a:off x="330740" y="3103920"/>
            <a:ext cx="3871610" cy="3497799"/>
          </a:xfrm>
          <a:prstGeom prst="rect">
            <a:avLst/>
          </a:prstGeom>
        </p:spPr>
      </p:pic>
    </p:spTree>
    <p:extLst>
      <p:ext uri="{BB962C8B-B14F-4D97-AF65-F5344CB8AC3E}">
        <p14:creationId xmlns:p14="http://schemas.microsoft.com/office/powerpoint/2010/main" val="461506485"/>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Internet Protocols at Work</a:t>
            </a:r>
            <a:br>
              <a:rPr lang="en-US" sz="2000" dirty="0"/>
            </a:br>
            <a:r>
              <a:rPr lang="en-US" dirty="0"/>
              <a:t>Keeping Track of the Conversation</a:t>
            </a:r>
          </a:p>
        </p:txBody>
      </p:sp>
      <p:sp>
        <p:nvSpPr>
          <p:cNvPr id="3" name="Content Placeholder 2"/>
          <p:cNvSpPr>
            <a:spLocks noGrp="1"/>
          </p:cNvSpPr>
          <p:nvPr>
            <p:ph idx="1"/>
          </p:nvPr>
        </p:nvSpPr>
        <p:spPr>
          <a:xfrm>
            <a:off x="193866" y="1269107"/>
            <a:ext cx="8733677" cy="1415727"/>
          </a:xfrm>
        </p:spPr>
        <p:txBody>
          <a:bodyPr/>
          <a:lstStyle/>
          <a:p>
            <a:pPr>
              <a:lnSpc>
                <a:spcPct val="50000"/>
              </a:lnSpc>
              <a:spcBef>
                <a:spcPts val="600"/>
              </a:spcBef>
              <a:buFont typeface="Wingdings" panose="05000000000000000000" pitchFamily="2" charset="2"/>
              <a:buChar char="§"/>
            </a:pPr>
            <a:r>
              <a:rPr lang="en-US" sz="1800" dirty="0"/>
              <a:t> A port is a numeric identifier within each segment that is used to keep track of </a:t>
            </a:r>
          </a:p>
          <a:p>
            <a:pPr marL="0" indent="0">
              <a:lnSpc>
                <a:spcPct val="50000"/>
              </a:lnSpc>
              <a:spcBef>
                <a:spcPts val="600"/>
              </a:spcBef>
              <a:buNone/>
            </a:pPr>
            <a:r>
              <a:rPr lang="en-US" sz="1800" dirty="0"/>
              <a:t>specific conversations between a client and server. </a:t>
            </a:r>
          </a:p>
          <a:p>
            <a:pPr marL="0" indent="0">
              <a:lnSpc>
                <a:spcPct val="50000"/>
              </a:lnSpc>
              <a:spcBef>
                <a:spcPts val="600"/>
              </a:spcBef>
              <a:buNone/>
            </a:pPr>
            <a:endParaRPr lang="en-US" sz="1800" dirty="0"/>
          </a:p>
          <a:p>
            <a:pPr>
              <a:lnSpc>
                <a:spcPct val="50000"/>
              </a:lnSpc>
              <a:spcBef>
                <a:spcPts val="600"/>
              </a:spcBef>
            </a:pPr>
            <a:r>
              <a:rPr lang="en-US" sz="1800" dirty="0"/>
              <a:t>Ports are categorized into three groups: Well-known, registered, and private.</a:t>
            </a:r>
          </a:p>
          <a:p>
            <a:pPr>
              <a:lnSpc>
                <a:spcPct val="50000"/>
              </a:lnSpc>
              <a:spcBef>
                <a:spcPts val="600"/>
              </a:spcBef>
            </a:pPr>
            <a:endParaRPr lang="en-US" sz="1800" dirty="0"/>
          </a:p>
          <a:p>
            <a:pPr>
              <a:lnSpc>
                <a:spcPct val="50000"/>
              </a:lnSpc>
              <a:spcBef>
                <a:spcPts val="600"/>
              </a:spcBef>
            </a:pPr>
            <a:r>
              <a:rPr lang="en-US" sz="1800" dirty="0"/>
              <a:t>Every message that a host sends contains both a source and destination port.</a:t>
            </a:r>
          </a:p>
        </p:txBody>
      </p:sp>
      <p:pic>
        <p:nvPicPr>
          <p:cNvPr id="2" name="Picture 1"/>
          <p:cNvPicPr>
            <a:picLocks noChangeAspect="1"/>
          </p:cNvPicPr>
          <p:nvPr/>
        </p:nvPicPr>
        <p:blipFill>
          <a:blip r:embed="rId3"/>
          <a:stretch>
            <a:fillRect/>
          </a:stretch>
        </p:blipFill>
        <p:spPr>
          <a:xfrm>
            <a:off x="2958408" y="2821021"/>
            <a:ext cx="5969135" cy="3819897"/>
          </a:xfrm>
          <a:prstGeom prst="rect">
            <a:avLst/>
          </a:prstGeom>
        </p:spPr>
      </p:pic>
      <p:sp>
        <p:nvSpPr>
          <p:cNvPr id="7" name="TextBox 6"/>
          <p:cNvSpPr txBox="1"/>
          <p:nvPr/>
        </p:nvSpPr>
        <p:spPr>
          <a:xfrm>
            <a:off x="193866" y="2821021"/>
            <a:ext cx="2675794" cy="2973122"/>
          </a:xfrm>
          <a:prstGeom prst="rect">
            <a:avLst/>
          </a:prstGeom>
          <a:noFill/>
        </p:spPr>
        <p:txBody>
          <a:bodyPr wrap="square" rtlCol="0">
            <a:spAutoFit/>
          </a:bodyPr>
          <a:lstStyle/>
          <a:p>
            <a:pPr marL="285750" indent="-285750" algn="l">
              <a:buClr>
                <a:schemeClr val="accent5">
                  <a:lumMod val="75000"/>
                </a:schemeClr>
              </a:buClr>
              <a:buFont typeface="Wingdings" panose="05000000000000000000" pitchFamily="2" charset="2"/>
              <a:buChar char="§"/>
            </a:pPr>
            <a:r>
              <a:rPr lang="en-US" sz="1600" dirty="0"/>
              <a:t>The source port number is dynamically generated by the sending device to identify a conversation between two devices. </a:t>
            </a:r>
          </a:p>
          <a:p>
            <a:pPr algn="l"/>
            <a:endParaRPr lang="en-US" sz="1600" dirty="0"/>
          </a:p>
          <a:p>
            <a:pPr marL="285750" indent="-285750" algn="l">
              <a:buClr>
                <a:schemeClr val="accent5">
                  <a:lumMod val="75000"/>
                </a:schemeClr>
              </a:buClr>
              <a:buFont typeface="Wingdings" panose="05000000000000000000" pitchFamily="2" charset="2"/>
              <a:buChar char="§"/>
            </a:pPr>
            <a:r>
              <a:rPr lang="en-US" sz="1600" dirty="0"/>
              <a:t>The client places a destination port number in the segment to tell the destination server what service is being requested.</a:t>
            </a:r>
          </a:p>
        </p:txBody>
      </p:sp>
    </p:spTree>
    <p:extLst>
      <p:ext uri="{BB962C8B-B14F-4D97-AF65-F5344CB8AC3E}">
        <p14:creationId xmlns:p14="http://schemas.microsoft.com/office/powerpoint/2010/main" val="2434636572"/>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5.3 Application Protocols and Services </a:t>
            </a:r>
            <a:endParaRPr lang="en-US" sz="2400" dirty="0">
              <a:solidFill>
                <a:srgbClr val="00B0F0"/>
              </a:solidFill>
            </a:endParaRPr>
          </a:p>
        </p:txBody>
      </p:sp>
    </p:spTree>
    <p:extLst>
      <p:ext uri="{BB962C8B-B14F-4D97-AF65-F5344CB8AC3E}">
        <p14:creationId xmlns:p14="http://schemas.microsoft.com/office/powerpoint/2010/main" val="3925395040"/>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Application Protocols and Services</a:t>
            </a:r>
            <a:br>
              <a:rPr lang="en-US" sz="2000" dirty="0"/>
            </a:br>
            <a:r>
              <a:rPr lang="en-US" dirty="0"/>
              <a:t>Domain Name System </a:t>
            </a:r>
          </a:p>
        </p:txBody>
      </p:sp>
      <p:sp>
        <p:nvSpPr>
          <p:cNvPr id="3" name="Content Placeholder 2"/>
          <p:cNvSpPr>
            <a:spLocks noGrp="1"/>
          </p:cNvSpPr>
          <p:nvPr>
            <p:ph idx="1"/>
          </p:nvPr>
        </p:nvSpPr>
        <p:spPr>
          <a:xfrm>
            <a:off x="193868" y="1259381"/>
            <a:ext cx="8733677" cy="1765921"/>
          </a:xfrm>
        </p:spPr>
        <p:txBody>
          <a:bodyPr/>
          <a:lstStyle/>
          <a:p>
            <a:pPr>
              <a:lnSpc>
                <a:spcPct val="50000"/>
              </a:lnSpc>
              <a:spcBef>
                <a:spcPts val="600"/>
              </a:spcBef>
            </a:pPr>
            <a:endParaRPr lang="en-US" sz="1800" dirty="0"/>
          </a:p>
          <a:p>
            <a:pPr>
              <a:lnSpc>
                <a:spcPct val="50000"/>
              </a:lnSpc>
              <a:spcBef>
                <a:spcPts val="600"/>
              </a:spcBef>
              <a:buFont typeface="Wingdings" panose="05000000000000000000" pitchFamily="2" charset="2"/>
              <a:buChar char="§"/>
            </a:pPr>
            <a:r>
              <a:rPr lang="en-US" sz="1800" dirty="0"/>
              <a:t>The Domain Name System (DNS) names are registered and </a:t>
            </a:r>
          </a:p>
          <a:p>
            <a:pPr marL="0" indent="0">
              <a:lnSpc>
                <a:spcPct val="50000"/>
              </a:lnSpc>
              <a:spcBef>
                <a:spcPts val="600"/>
              </a:spcBef>
              <a:buNone/>
            </a:pPr>
            <a:r>
              <a:rPr lang="en-US" sz="1800" dirty="0"/>
              <a:t>organized on the Internet within specific high level groups, or domains. Some of the </a:t>
            </a:r>
          </a:p>
          <a:p>
            <a:pPr marL="0" indent="0">
              <a:lnSpc>
                <a:spcPct val="50000"/>
              </a:lnSpc>
              <a:spcBef>
                <a:spcPts val="600"/>
              </a:spcBef>
              <a:buNone/>
            </a:pPr>
            <a:r>
              <a:rPr lang="en-US" sz="1800" dirty="0"/>
              <a:t>most common high level domains on the Internet are .com, .</a:t>
            </a:r>
            <a:r>
              <a:rPr lang="en-US" sz="1800" dirty="0" err="1"/>
              <a:t>edu</a:t>
            </a:r>
            <a:r>
              <a:rPr lang="en-US" sz="1800" dirty="0"/>
              <a:t>, and </a:t>
            </a:r>
            <a:r>
              <a:rPr lang="en-US" sz="1800" dirty="0" err="1"/>
              <a:t>.net</a:t>
            </a:r>
            <a:r>
              <a:rPr lang="en-US" sz="1800" dirty="0"/>
              <a:t>.</a:t>
            </a:r>
          </a:p>
          <a:p>
            <a:pPr marL="0" indent="0">
              <a:lnSpc>
                <a:spcPct val="50000"/>
              </a:lnSpc>
              <a:spcBef>
                <a:spcPts val="600"/>
              </a:spcBef>
              <a:buNone/>
            </a:pPr>
            <a:endParaRPr lang="en-US" sz="1800" dirty="0"/>
          </a:p>
          <a:p>
            <a:pPr>
              <a:lnSpc>
                <a:spcPct val="50000"/>
              </a:lnSpc>
              <a:spcBef>
                <a:spcPts val="600"/>
              </a:spcBef>
            </a:pPr>
            <a:r>
              <a:rPr lang="en-US" sz="1800" dirty="0"/>
              <a:t>A DNS server contains a table that associates hostnames in a domain with </a:t>
            </a:r>
          </a:p>
          <a:p>
            <a:pPr marL="0" indent="0">
              <a:lnSpc>
                <a:spcPct val="50000"/>
              </a:lnSpc>
              <a:spcBef>
                <a:spcPts val="600"/>
              </a:spcBef>
              <a:buNone/>
            </a:pPr>
            <a:r>
              <a:rPr lang="en-US" sz="1800" dirty="0"/>
              <a:t>corresponding IP addresses. When the DNS server receives a request, it checks </a:t>
            </a:r>
          </a:p>
          <a:p>
            <a:pPr marL="0" indent="0">
              <a:lnSpc>
                <a:spcPct val="50000"/>
              </a:lnSpc>
              <a:spcBef>
                <a:spcPts val="600"/>
              </a:spcBef>
              <a:buNone/>
            </a:pPr>
            <a:r>
              <a:rPr lang="en-US" sz="1800" dirty="0"/>
              <a:t>its table to determine the IP address associated with that server. </a:t>
            </a:r>
          </a:p>
          <a:p>
            <a:pPr marL="0" indent="0">
              <a:lnSpc>
                <a:spcPct val="50000"/>
              </a:lnSpc>
              <a:spcBef>
                <a:spcPts val="600"/>
              </a:spcBef>
              <a:buNone/>
            </a:pPr>
            <a:endParaRPr lang="en-US" sz="1800" dirty="0"/>
          </a:p>
        </p:txBody>
      </p:sp>
      <p:pic>
        <p:nvPicPr>
          <p:cNvPr id="2" name="Picture 1"/>
          <p:cNvPicPr>
            <a:picLocks noChangeAspect="1"/>
          </p:cNvPicPr>
          <p:nvPr/>
        </p:nvPicPr>
        <p:blipFill>
          <a:blip r:embed="rId3"/>
          <a:stretch>
            <a:fillRect/>
          </a:stretch>
        </p:blipFill>
        <p:spPr>
          <a:xfrm>
            <a:off x="1874846" y="3025302"/>
            <a:ext cx="5410200" cy="3568329"/>
          </a:xfrm>
          <a:prstGeom prst="rect">
            <a:avLst/>
          </a:prstGeom>
        </p:spPr>
      </p:pic>
    </p:spTree>
    <p:extLst>
      <p:ext uri="{BB962C8B-B14F-4D97-AF65-F5344CB8AC3E}">
        <p14:creationId xmlns:p14="http://schemas.microsoft.com/office/powerpoint/2010/main" val="856637878"/>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Application Protocols and Services</a:t>
            </a:r>
            <a:br>
              <a:rPr lang="en-US" sz="2000" dirty="0"/>
            </a:br>
            <a:r>
              <a:rPr lang="en-US" dirty="0"/>
              <a:t>Web Clients and Servers</a:t>
            </a:r>
          </a:p>
        </p:txBody>
      </p:sp>
      <p:sp>
        <p:nvSpPr>
          <p:cNvPr id="3" name="Content Placeholder 2"/>
          <p:cNvSpPr>
            <a:spLocks noGrp="1"/>
          </p:cNvSpPr>
          <p:nvPr>
            <p:ph idx="1"/>
          </p:nvPr>
        </p:nvSpPr>
        <p:spPr>
          <a:xfrm>
            <a:off x="193868" y="1259381"/>
            <a:ext cx="8733677" cy="1765921"/>
          </a:xfrm>
        </p:spPr>
        <p:txBody>
          <a:bodyPr/>
          <a:lstStyle/>
          <a:p>
            <a:pPr>
              <a:lnSpc>
                <a:spcPct val="50000"/>
              </a:lnSpc>
              <a:spcBef>
                <a:spcPts val="600"/>
              </a:spcBef>
            </a:pPr>
            <a:endParaRPr lang="en-US" sz="1800" dirty="0"/>
          </a:p>
          <a:p>
            <a:pPr>
              <a:lnSpc>
                <a:spcPct val="50000"/>
              </a:lnSpc>
              <a:spcBef>
                <a:spcPts val="600"/>
              </a:spcBef>
              <a:buFont typeface="Wingdings" panose="05000000000000000000" pitchFamily="2" charset="2"/>
              <a:buChar char="§"/>
            </a:pPr>
            <a:r>
              <a:rPr lang="en-US" sz="1800" dirty="0"/>
              <a:t>When a web client receives the IP address of a web server, the client browser </a:t>
            </a:r>
          </a:p>
          <a:p>
            <a:pPr marL="0" indent="0">
              <a:lnSpc>
                <a:spcPct val="50000"/>
              </a:lnSpc>
              <a:spcBef>
                <a:spcPts val="600"/>
              </a:spcBef>
              <a:buNone/>
            </a:pPr>
            <a:r>
              <a:rPr lang="en-US" sz="1800" dirty="0"/>
              <a:t>uses that IP address and port 80 to request web services using the Hypertext </a:t>
            </a:r>
          </a:p>
          <a:p>
            <a:pPr marL="0" indent="0">
              <a:lnSpc>
                <a:spcPct val="50000"/>
              </a:lnSpc>
              <a:spcBef>
                <a:spcPts val="600"/>
              </a:spcBef>
              <a:buNone/>
            </a:pPr>
            <a:r>
              <a:rPr lang="en-US" sz="1800" dirty="0"/>
              <a:t>Transfer Protocol (HTTP). </a:t>
            </a:r>
          </a:p>
          <a:p>
            <a:pPr marL="0" indent="0">
              <a:lnSpc>
                <a:spcPct val="50000"/>
              </a:lnSpc>
              <a:spcBef>
                <a:spcPts val="600"/>
              </a:spcBef>
              <a:buNone/>
            </a:pPr>
            <a:endParaRPr lang="en-US" sz="1800" dirty="0"/>
          </a:p>
          <a:p>
            <a:pPr>
              <a:lnSpc>
                <a:spcPct val="50000"/>
              </a:lnSpc>
              <a:spcBef>
                <a:spcPts val="600"/>
              </a:spcBef>
              <a:buFont typeface="Wingdings" panose="05000000000000000000" pitchFamily="2" charset="2"/>
              <a:buChar char="§"/>
            </a:pPr>
            <a:r>
              <a:rPr lang="en-US" sz="1800" dirty="0"/>
              <a:t>The </a:t>
            </a:r>
            <a:r>
              <a:rPr lang="en-US" sz="1800" dirty="0" err="1"/>
              <a:t>HyperText</a:t>
            </a:r>
            <a:r>
              <a:rPr lang="en-US" sz="1800" dirty="0"/>
              <a:t> Markup Language (HTML) coding tells the browser how to format </a:t>
            </a:r>
          </a:p>
          <a:p>
            <a:pPr marL="0" indent="0">
              <a:lnSpc>
                <a:spcPct val="50000"/>
              </a:lnSpc>
              <a:spcBef>
                <a:spcPts val="600"/>
              </a:spcBef>
              <a:buNone/>
            </a:pPr>
            <a:r>
              <a:rPr lang="en-US" sz="1800" dirty="0"/>
              <a:t>the web page and what graphics and fonts to use.</a:t>
            </a:r>
          </a:p>
        </p:txBody>
      </p:sp>
      <p:pic>
        <p:nvPicPr>
          <p:cNvPr id="4" name="Picture 3"/>
          <p:cNvPicPr>
            <a:picLocks noChangeAspect="1"/>
          </p:cNvPicPr>
          <p:nvPr/>
        </p:nvPicPr>
        <p:blipFill>
          <a:blip r:embed="rId3"/>
          <a:stretch>
            <a:fillRect/>
          </a:stretch>
        </p:blipFill>
        <p:spPr>
          <a:xfrm>
            <a:off x="193868" y="3258767"/>
            <a:ext cx="4809045" cy="3129266"/>
          </a:xfrm>
          <a:prstGeom prst="rect">
            <a:avLst/>
          </a:prstGeom>
        </p:spPr>
      </p:pic>
      <p:sp>
        <p:nvSpPr>
          <p:cNvPr id="5" name="TextBox 4"/>
          <p:cNvSpPr txBox="1"/>
          <p:nvPr/>
        </p:nvSpPr>
        <p:spPr>
          <a:xfrm>
            <a:off x="5223323" y="3239312"/>
            <a:ext cx="3742702" cy="2086725"/>
          </a:xfrm>
          <a:prstGeom prst="rect">
            <a:avLst/>
          </a:prstGeom>
          <a:noFill/>
        </p:spPr>
        <p:txBody>
          <a:bodyPr wrap="square" rtlCol="0">
            <a:spAutoFit/>
          </a:bodyPr>
          <a:lstStyle/>
          <a:p>
            <a:pPr marL="285750" indent="-285750" algn="l">
              <a:buClr>
                <a:schemeClr val="accent5">
                  <a:lumMod val="75000"/>
                </a:schemeClr>
              </a:buClr>
              <a:buFont typeface="Wingdings" panose="05000000000000000000" pitchFamily="2" charset="2"/>
              <a:buChar char="§"/>
            </a:pPr>
            <a:r>
              <a:rPr lang="en-US" sz="1800" dirty="0"/>
              <a:t>There are many different web servers and web clients available on the market. The HTTP protocol and HTML standards make it possible for these servers and clients from many different manufacturers to work together seamlessly.</a:t>
            </a:r>
          </a:p>
        </p:txBody>
      </p:sp>
    </p:spTree>
    <p:extLst>
      <p:ext uri="{BB962C8B-B14F-4D97-AF65-F5344CB8AC3E}">
        <p14:creationId xmlns:p14="http://schemas.microsoft.com/office/powerpoint/2010/main" val="1161070506"/>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Application Protocols and Services</a:t>
            </a:r>
            <a:br>
              <a:rPr lang="en-US" sz="2000" dirty="0"/>
            </a:br>
            <a:r>
              <a:rPr lang="en-US" dirty="0"/>
              <a:t>FTP Clients and Servers</a:t>
            </a:r>
          </a:p>
        </p:txBody>
      </p:sp>
      <p:sp>
        <p:nvSpPr>
          <p:cNvPr id="3" name="Content Placeholder 2"/>
          <p:cNvSpPr>
            <a:spLocks noGrp="1"/>
          </p:cNvSpPr>
          <p:nvPr>
            <p:ph idx="1"/>
          </p:nvPr>
        </p:nvSpPr>
        <p:spPr>
          <a:xfrm>
            <a:off x="213107" y="5447489"/>
            <a:ext cx="8733677" cy="1196503"/>
          </a:xfrm>
        </p:spPr>
        <p:txBody>
          <a:bodyPr/>
          <a:lstStyle/>
          <a:p>
            <a:pPr>
              <a:lnSpc>
                <a:spcPct val="50000"/>
              </a:lnSpc>
              <a:spcBef>
                <a:spcPts val="600"/>
              </a:spcBef>
            </a:pPr>
            <a:endParaRPr lang="en-US" sz="1800" dirty="0"/>
          </a:p>
          <a:p>
            <a:pPr>
              <a:lnSpc>
                <a:spcPct val="50000"/>
              </a:lnSpc>
              <a:spcBef>
                <a:spcPts val="600"/>
              </a:spcBef>
            </a:pPr>
            <a:r>
              <a:rPr lang="en-US" sz="1800" dirty="0"/>
              <a:t>The File Transfer Protocol (FTP) provides an easy method to transfer files from </a:t>
            </a:r>
          </a:p>
          <a:p>
            <a:pPr marL="0" indent="0">
              <a:lnSpc>
                <a:spcPct val="50000"/>
              </a:lnSpc>
              <a:spcBef>
                <a:spcPts val="600"/>
              </a:spcBef>
              <a:buNone/>
            </a:pPr>
            <a:r>
              <a:rPr lang="en-US" sz="1800" dirty="0"/>
              <a:t>one computer to another.   It also enables clients to manage files remotely by </a:t>
            </a:r>
          </a:p>
          <a:p>
            <a:pPr marL="0" indent="0">
              <a:lnSpc>
                <a:spcPct val="50000"/>
              </a:lnSpc>
              <a:spcBef>
                <a:spcPts val="600"/>
              </a:spcBef>
              <a:buNone/>
            </a:pPr>
            <a:r>
              <a:rPr lang="en-US" sz="1800" dirty="0"/>
              <a:t>sending file management commands such as delete or rename. To accomplish this,</a:t>
            </a:r>
          </a:p>
          <a:p>
            <a:pPr marL="0" indent="0">
              <a:lnSpc>
                <a:spcPct val="50000"/>
              </a:lnSpc>
              <a:spcBef>
                <a:spcPts val="600"/>
              </a:spcBef>
              <a:buNone/>
            </a:pPr>
            <a:r>
              <a:rPr lang="en-US" sz="1800" dirty="0"/>
              <a:t> the FTP service uses two different ports to communicate between client and server.</a:t>
            </a:r>
          </a:p>
          <a:p>
            <a:pPr marL="0" indent="0">
              <a:lnSpc>
                <a:spcPct val="50000"/>
              </a:lnSpc>
              <a:spcBef>
                <a:spcPts val="600"/>
              </a:spcBef>
              <a:buNone/>
            </a:pPr>
            <a:endParaRPr lang="en-US" sz="1800" dirty="0"/>
          </a:p>
        </p:txBody>
      </p:sp>
      <p:pic>
        <p:nvPicPr>
          <p:cNvPr id="2" name="Picture 1"/>
          <p:cNvPicPr>
            <a:picLocks noChangeAspect="1"/>
          </p:cNvPicPr>
          <p:nvPr/>
        </p:nvPicPr>
        <p:blipFill>
          <a:blip r:embed="rId3"/>
          <a:stretch>
            <a:fillRect/>
          </a:stretch>
        </p:blipFill>
        <p:spPr>
          <a:xfrm>
            <a:off x="1142686" y="1258963"/>
            <a:ext cx="6874517" cy="4162154"/>
          </a:xfrm>
          <a:prstGeom prst="rect">
            <a:avLst/>
          </a:prstGeom>
        </p:spPr>
      </p:pic>
    </p:spTree>
    <p:extLst>
      <p:ext uri="{BB962C8B-B14F-4D97-AF65-F5344CB8AC3E}">
        <p14:creationId xmlns:p14="http://schemas.microsoft.com/office/powerpoint/2010/main" val="2885649693"/>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Application Protocols and Services</a:t>
            </a:r>
            <a:br>
              <a:rPr lang="en-US" sz="2000" dirty="0"/>
            </a:br>
            <a:r>
              <a:rPr lang="en-US" dirty="0"/>
              <a:t>Virtual Terminals</a:t>
            </a:r>
          </a:p>
        </p:txBody>
      </p:sp>
      <p:sp>
        <p:nvSpPr>
          <p:cNvPr id="3" name="Content Placeholder 2"/>
          <p:cNvSpPr>
            <a:spLocks noGrp="1"/>
          </p:cNvSpPr>
          <p:nvPr>
            <p:ph idx="1"/>
          </p:nvPr>
        </p:nvSpPr>
        <p:spPr>
          <a:xfrm>
            <a:off x="232348" y="1145043"/>
            <a:ext cx="8733677" cy="1734344"/>
          </a:xfrm>
        </p:spPr>
        <p:txBody>
          <a:bodyPr/>
          <a:lstStyle/>
          <a:p>
            <a:pPr>
              <a:lnSpc>
                <a:spcPct val="50000"/>
              </a:lnSpc>
              <a:spcBef>
                <a:spcPts val="600"/>
              </a:spcBef>
            </a:pPr>
            <a:endParaRPr lang="en-US" sz="1800" dirty="0"/>
          </a:p>
          <a:p>
            <a:pPr>
              <a:lnSpc>
                <a:spcPct val="50000"/>
              </a:lnSpc>
              <a:spcBef>
                <a:spcPts val="600"/>
              </a:spcBef>
            </a:pPr>
            <a:r>
              <a:rPr lang="en-US" sz="1800" dirty="0"/>
              <a:t>Telnet uses software to create a virtual device that provides the same features of</a:t>
            </a:r>
          </a:p>
          <a:p>
            <a:pPr marL="0" indent="0">
              <a:lnSpc>
                <a:spcPct val="50000"/>
              </a:lnSpc>
              <a:spcBef>
                <a:spcPts val="600"/>
              </a:spcBef>
              <a:buNone/>
            </a:pPr>
            <a:r>
              <a:rPr lang="en-US" sz="1800" dirty="0"/>
              <a:t>a terminal session with access to the server’s command line interface (CLI).</a:t>
            </a:r>
          </a:p>
          <a:p>
            <a:pPr marL="0" indent="0">
              <a:lnSpc>
                <a:spcPct val="50000"/>
              </a:lnSpc>
              <a:spcBef>
                <a:spcPts val="600"/>
              </a:spcBef>
              <a:buNone/>
            </a:pPr>
            <a:endParaRPr lang="en-US" sz="1800" dirty="0"/>
          </a:p>
          <a:p>
            <a:pPr>
              <a:lnSpc>
                <a:spcPct val="50000"/>
              </a:lnSpc>
              <a:spcBef>
                <a:spcPts val="600"/>
              </a:spcBef>
              <a:buFont typeface="Wingdings" panose="05000000000000000000" pitchFamily="2" charset="2"/>
              <a:buChar char="§"/>
            </a:pPr>
            <a:r>
              <a:rPr lang="en-US" sz="1800" dirty="0"/>
              <a:t>SSH provides for secure remote login and other secure network services. It also</a:t>
            </a:r>
          </a:p>
          <a:p>
            <a:pPr marL="0" indent="0">
              <a:lnSpc>
                <a:spcPct val="50000"/>
              </a:lnSpc>
              <a:spcBef>
                <a:spcPts val="600"/>
              </a:spcBef>
              <a:buNone/>
            </a:pPr>
            <a:r>
              <a:rPr lang="en-US" sz="1800" dirty="0"/>
              <a:t>provides stronger authentication than Telnet and supports the transport of session </a:t>
            </a:r>
          </a:p>
          <a:p>
            <a:pPr marL="0" indent="0">
              <a:lnSpc>
                <a:spcPct val="50000"/>
              </a:lnSpc>
              <a:spcBef>
                <a:spcPts val="600"/>
              </a:spcBef>
              <a:buNone/>
            </a:pPr>
            <a:r>
              <a:rPr lang="en-US" sz="1800" dirty="0"/>
              <a:t>data using encryption. Network professionals should always use SSH in place of </a:t>
            </a:r>
          </a:p>
          <a:p>
            <a:pPr marL="0" indent="0">
              <a:lnSpc>
                <a:spcPct val="50000"/>
              </a:lnSpc>
              <a:spcBef>
                <a:spcPts val="600"/>
              </a:spcBef>
              <a:buNone/>
            </a:pPr>
            <a:r>
              <a:rPr lang="en-US" sz="1800" dirty="0"/>
              <a:t>Telnet, whenever possible.</a:t>
            </a:r>
          </a:p>
          <a:p>
            <a:pPr marL="0" indent="0">
              <a:lnSpc>
                <a:spcPct val="50000"/>
              </a:lnSpc>
              <a:spcBef>
                <a:spcPts val="600"/>
              </a:spcBef>
              <a:buNone/>
            </a:pPr>
            <a:endParaRPr lang="en-US" sz="1800" dirty="0"/>
          </a:p>
        </p:txBody>
      </p:sp>
      <p:pic>
        <p:nvPicPr>
          <p:cNvPr id="4" name="Picture 3"/>
          <p:cNvPicPr>
            <a:picLocks noChangeAspect="1"/>
          </p:cNvPicPr>
          <p:nvPr/>
        </p:nvPicPr>
        <p:blipFill>
          <a:blip r:embed="rId3"/>
          <a:stretch>
            <a:fillRect/>
          </a:stretch>
        </p:blipFill>
        <p:spPr>
          <a:xfrm>
            <a:off x="860432" y="2966936"/>
            <a:ext cx="7439025" cy="3438728"/>
          </a:xfrm>
          <a:prstGeom prst="rect">
            <a:avLst/>
          </a:prstGeom>
        </p:spPr>
      </p:pic>
    </p:spTree>
    <p:extLst>
      <p:ext uri="{BB962C8B-B14F-4D97-AF65-F5344CB8AC3E}">
        <p14:creationId xmlns:p14="http://schemas.microsoft.com/office/powerpoint/2010/main" val="3329493586"/>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Application Protocols and Services</a:t>
            </a:r>
            <a:br>
              <a:rPr lang="en-US" sz="2000" dirty="0"/>
            </a:br>
            <a:r>
              <a:rPr lang="en-US" dirty="0"/>
              <a:t>Email and Messaging</a:t>
            </a:r>
          </a:p>
        </p:txBody>
      </p:sp>
      <p:sp>
        <p:nvSpPr>
          <p:cNvPr id="3" name="Content Placeholder 2"/>
          <p:cNvSpPr>
            <a:spLocks noGrp="1"/>
          </p:cNvSpPr>
          <p:nvPr>
            <p:ph idx="1"/>
          </p:nvPr>
        </p:nvSpPr>
        <p:spPr>
          <a:xfrm>
            <a:off x="232348" y="1232592"/>
            <a:ext cx="8733677" cy="3952252"/>
          </a:xfrm>
        </p:spPr>
        <p:txBody>
          <a:bodyPr/>
          <a:lstStyle/>
          <a:p>
            <a:pPr>
              <a:lnSpc>
                <a:spcPct val="50000"/>
              </a:lnSpc>
              <a:spcBef>
                <a:spcPts val="600"/>
              </a:spcBef>
            </a:pPr>
            <a:endParaRPr lang="en-US" sz="1800" dirty="0"/>
          </a:p>
          <a:p>
            <a:pPr>
              <a:lnSpc>
                <a:spcPct val="50000"/>
              </a:lnSpc>
              <a:spcBef>
                <a:spcPts val="600"/>
              </a:spcBef>
            </a:pPr>
            <a:r>
              <a:rPr lang="en-US" sz="1800" b="1" dirty="0"/>
              <a:t>Email Clients and Servers</a:t>
            </a:r>
            <a:r>
              <a:rPr lang="en-US" sz="1800" dirty="0"/>
              <a:t> - Each mail server receives and stores mail for users </a:t>
            </a:r>
          </a:p>
          <a:p>
            <a:pPr marL="0" indent="0">
              <a:lnSpc>
                <a:spcPct val="50000"/>
              </a:lnSpc>
              <a:spcBef>
                <a:spcPts val="600"/>
              </a:spcBef>
              <a:buNone/>
            </a:pPr>
            <a:r>
              <a:rPr lang="en-US" sz="1800" dirty="0"/>
              <a:t>who have mailboxes configured on that mail server. Each user with a mailbox must </a:t>
            </a:r>
          </a:p>
          <a:p>
            <a:pPr marL="0" indent="0">
              <a:lnSpc>
                <a:spcPct val="50000"/>
              </a:lnSpc>
              <a:spcBef>
                <a:spcPts val="600"/>
              </a:spcBef>
              <a:buNone/>
            </a:pPr>
            <a:r>
              <a:rPr lang="en-US" sz="1800" dirty="0"/>
              <a:t>then use an email client to access the mail server and read these messages. </a:t>
            </a:r>
          </a:p>
          <a:p>
            <a:pPr marL="0" indent="0">
              <a:lnSpc>
                <a:spcPct val="50000"/>
              </a:lnSpc>
              <a:spcBef>
                <a:spcPts val="600"/>
              </a:spcBef>
              <a:buNone/>
            </a:pPr>
            <a:endParaRPr lang="en-US" sz="1800" dirty="0"/>
          </a:p>
          <a:p>
            <a:pPr>
              <a:lnSpc>
                <a:spcPct val="50000"/>
              </a:lnSpc>
              <a:spcBef>
                <a:spcPts val="600"/>
              </a:spcBef>
              <a:buFont typeface="Wingdings" panose="05000000000000000000" pitchFamily="2" charset="2"/>
              <a:buChar char="§"/>
            </a:pPr>
            <a:r>
              <a:rPr lang="en-US" sz="1800" b="1" dirty="0"/>
              <a:t>Email Protocols </a:t>
            </a:r>
            <a:r>
              <a:rPr lang="en-US" sz="1800" dirty="0"/>
              <a:t>- Various application protocols used in processing email include </a:t>
            </a:r>
          </a:p>
          <a:p>
            <a:pPr marL="0" indent="0">
              <a:lnSpc>
                <a:spcPct val="50000"/>
              </a:lnSpc>
              <a:spcBef>
                <a:spcPts val="600"/>
              </a:spcBef>
              <a:buNone/>
            </a:pPr>
            <a:r>
              <a:rPr lang="en-US" sz="1800" dirty="0"/>
              <a:t>SMTP, POP3, and IMAP4.</a:t>
            </a:r>
          </a:p>
          <a:p>
            <a:pPr marL="0" indent="0">
              <a:lnSpc>
                <a:spcPct val="50000"/>
              </a:lnSpc>
              <a:spcBef>
                <a:spcPts val="600"/>
              </a:spcBef>
              <a:buNone/>
            </a:pPr>
            <a:endParaRPr lang="en-US" sz="1800" dirty="0"/>
          </a:p>
          <a:p>
            <a:pPr>
              <a:lnSpc>
                <a:spcPct val="50000"/>
              </a:lnSpc>
              <a:spcBef>
                <a:spcPts val="600"/>
              </a:spcBef>
              <a:buFont typeface="Wingdings" panose="05000000000000000000" pitchFamily="2" charset="2"/>
              <a:buChar char="§"/>
            </a:pPr>
            <a:r>
              <a:rPr lang="en-US" sz="1800" b="1" dirty="0"/>
              <a:t>Instant Messaging (IM) </a:t>
            </a:r>
            <a:r>
              <a:rPr lang="en-US" sz="1800" dirty="0"/>
              <a:t>– IM applications require minimal configuration to </a:t>
            </a:r>
          </a:p>
          <a:p>
            <a:pPr marL="0" indent="0">
              <a:lnSpc>
                <a:spcPct val="50000"/>
              </a:lnSpc>
              <a:spcBef>
                <a:spcPts val="600"/>
              </a:spcBef>
              <a:buNone/>
            </a:pPr>
            <a:r>
              <a:rPr lang="en-US" sz="1800" dirty="0"/>
              <a:t>operate. After the client is downloaded, all that is required is to enter username and</a:t>
            </a:r>
          </a:p>
          <a:p>
            <a:pPr marL="0" indent="0">
              <a:lnSpc>
                <a:spcPct val="50000"/>
              </a:lnSpc>
              <a:spcBef>
                <a:spcPts val="600"/>
              </a:spcBef>
              <a:buNone/>
            </a:pPr>
            <a:r>
              <a:rPr lang="en-US" sz="1800" dirty="0"/>
              <a:t>password information. In addition to text messages, IM can support the transfer of </a:t>
            </a:r>
          </a:p>
          <a:p>
            <a:pPr marL="0" indent="0">
              <a:lnSpc>
                <a:spcPct val="50000"/>
              </a:lnSpc>
              <a:spcBef>
                <a:spcPts val="600"/>
              </a:spcBef>
              <a:buNone/>
            </a:pPr>
            <a:r>
              <a:rPr lang="en-US" sz="1800" dirty="0"/>
              <a:t>documents, video, music, and audio files.</a:t>
            </a:r>
          </a:p>
          <a:p>
            <a:pPr marL="0" indent="0">
              <a:lnSpc>
                <a:spcPct val="50000"/>
              </a:lnSpc>
              <a:spcBef>
                <a:spcPts val="600"/>
              </a:spcBef>
              <a:buNone/>
            </a:pPr>
            <a:endParaRPr lang="en-US" sz="1800" dirty="0"/>
          </a:p>
          <a:p>
            <a:pPr>
              <a:lnSpc>
                <a:spcPct val="50000"/>
              </a:lnSpc>
              <a:spcBef>
                <a:spcPts val="600"/>
              </a:spcBef>
            </a:pPr>
            <a:r>
              <a:rPr lang="en-US" sz="1800" b="1" dirty="0"/>
              <a:t>Internet Phone Calls </a:t>
            </a:r>
            <a:r>
              <a:rPr lang="en-US" sz="1800" dirty="0"/>
              <a:t>- An Internet telephony client uses peer-to-peer technology </a:t>
            </a:r>
          </a:p>
          <a:p>
            <a:pPr marL="0" indent="0">
              <a:lnSpc>
                <a:spcPct val="50000"/>
              </a:lnSpc>
              <a:spcBef>
                <a:spcPts val="600"/>
              </a:spcBef>
              <a:buNone/>
            </a:pPr>
            <a:r>
              <a:rPr lang="en-US" sz="1800" dirty="0"/>
              <a:t>similar to that used by instant messaging. IP telephony makes use of Voice over IP </a:t>
            </a:r>
          </a:p>
          <a:p>
            <a:pPr marL="0" indent="0">
              <a:lnSpc>
                <a:spcPct val="50000"/>
              </a:lnSpc>
              <a:spcBef>
                <a:spcPts val="600"/>
              </a:spcBef>
              <a:buNone/>
            </a:pPr>
            <a:r>
              <a:rPr lang="en-US" sz="1800" dirty="0"/>
              <a:t>(VoIP) technology which converts analog voice signals into digital data. The voice </a:t>
            </a:r>
          </a:p>
          <a:p>
            <a:pPr marL="0" indent="0">
              <a:lnSpc>
                <a:spcPct val="50000"/>
              </a:lnSpc>
              <a:spcBef>
                <a:spcPts val="600"/>
              </a:spcBef>
              <a:buNone/>
            </a:pPr>
            <a:r>
              <a:rPr lang="en-US" sz="1800" dirty="0"/>
              <a:t>data is encapsulated into IP packets which carry the phone call through the network.</a:t>
            </a:r>
          </a:p>
        </p:txBody>
      </p:sp>
    </p:spTree>
    <p:extLst>
      <p:ext uri="{BB962C8B-B14F-4D97-AF65-F5344CB8AC3E}">
        <p14:creationId xmlns:p14="http://schemas.microsoft.com/office/powerpoint/2010/main" val="3178589731"/>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B71E9AD2-8E03-8E47-9595-EA8434A80D6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6487144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198B02FE-59AF-4313-B2FA-B9A3F3C1E378}"/>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C5585B68-2BDF-41F6-9912-6E7821961829}"/>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1366</Words>
  <Application>Microsoft Macintosh PowerPoint</Application>
  <PresentationFormat>On-screen Show (4:3)</PresentationFormat>
  <Paragraphs>173</Paragraphs>
  <Slides>20</Slides>
  <Notes>16</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20</vt:i4>
      </vt:variant>
    </vt:vector>
  </HeadingPairs>
  <TitlesOfParts>
    <vt:vector size="25" baseType="lpstr">
      <vt:lpstr>Arial</vt:lpstr>
      <vt:lpstr>Courier New</vt:lpstr>
      <vt:lpstr>Wingdings</vt:lpstr>
      <vt:lpstr>PPT-TMPLT-WHT_C</vt:lpstr>
      <vt:lpstr>NetAcad-4F_PPT-WHT_060408</vt:lpstr>
      <vt:lpstr>PowerPoint Presentation</vt:lpstr>
      <vt:lpstr>PowerPoint Presentation</vt:lpstr>
      <vt:lpstr>Chapter 5: Providing Network Services </vt:lpstr>
      <vt:lpstr>Chapter 5 - Sections &amp; Objectives</vt:lpstr>
      <vt:lpstr>5.1 How Clients and Servers Work Together </vt:lpstr>
      <vt:lpstr> How Clients and Servers Work Together The Client Server Relationship </vt:lpstr>
      <vt:lpstr> How Clients and Servers Work Together The Client Server Relationship </vt:lpstr>
      <vt:lpstr> How Clients and Servers Work Together TCP/IP Protocols for Internet Services </vt:lpstr>
      <vt:lpstr>5.2 Internet Protocols at Work </vt:lpstr>
      <vt:lpstr> Internet Protocols at Work The TCP/IP Protocol Suite </vt:lpstr>
      <vt:lpstr> Internet Protocols at Work Keeping Track of the Conversation</vt:lpstr>
      <vt:lpstr>5.3 Application Protocols and Services </vt:lpstr>
      <vt:lpstr> Application Protocols and Services Domain Name System </vt:lpstr>
      <vt:lpstr> Application Protocols and Services Web Clients and Servers</vt:lpstr>
      <vt:lpstr> Application Protocols and Services FTP Clients and Servers</vt:lpstr>
      <vt:lpstr> Application Protocols and Services Virtual Terminals</vt:lpstr>
      <vt:lpstr> Application Protocols and Services Email and Messaging</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2</cp:revision>
  <dcterms:created xsi:type="dcterms:W3CDTF">2020-09-28T08:17:12Z</dcterms:created>
  <dcterms:modified xsi:type="dcterms:W3CDTF">2020-11-18T12:04:51Z</dcterms:modified>
</cp:coreProperties>
</file>