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401" r:id="rId2"/>
    <p:sldId id="412" r:id="rId3"/>
    <p:sldId id="413" r:id="rId4"/>
    <p:sldId id="414" r:id="rId5"/>
    <p:sldId id="451" r:id="rId6"/>
    <p:sldId id="415" r:id="rId7"/>
    <p:sldId id="398" r:id="rId8"/>
    <p:sldId id="402" r:id="rId9"/>
    <p:sldId id="403" r:id="rId10"/>
    <p:sldId id="390" r:id="rId11"/>
    <p:sldId id="391" r:id="rId12"/>
    <p:sldId id="392" r:id="rId13"/>
    <p:sldId id="393" r:id="rId14"/>
    <p:sldId id="394" r:id="rId15"/>
    <p:sldId id="395" r:id="rId16"/>
    <p:sldId id="396" r:id="rId17"/>
    <p:sldId id="397" r:id="rId18"/>
    <p:sldId id="452" r:id="rId19"/>
    <p:sldId id="450" r:id="rId20"/>
    <p:sldId id="440" r:id="rId21"/>
    <p:sldId id="441" r:id="rId22"/>
    <p:sldId id="442" r:id="rId23"/>
    <p:sldId id="443" r:id="rId24"/>
    <p:sldId id="444" r:id="rId25"/>
    <p:sldId id="445" r:id="rId26"/>
    <p:sldId id="446" r:id="rId27"/>
    <p:sldId id="258" r:id="rId28"/>
    <p:sldId id="400" r:id="rId29"/>
    <p:sldId id="399" r:id="rId30"/>
    <p:sldId id="257" r:id="rId3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D1C2C2D-47E5-3BB4-8DA3-0A3879E6E1CE}" v="4" dt="2026-05-13T15:51:08.995"/>
    <p1510:client id="{2A11A571-A64B-EEFD-AAB2-905F6446BBDF}" v="9" dt="2026-05-13T11:44:37.293"/>
    <p1510:client id="{8F0E9985-DBFB-C519-C300-3885B6014860}" v="56" dt="2026-05-12T18:21:35.13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07" autoAdjust="0"/>
    <p:restoredTop sz="94660"/>
  </p:normalViewPr>
  <p:slideViewPr>
    <p:cSldViewPr snapToGrid="0">
      <p:cViewPr varScale="1">
        <p:scale>
          <a:sx n="91" d="100"/>
          <a:sy n="91" d="100"/>
        </p:scale>
        <p:origin x="63" y="45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37"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outushi Tanha" userId="S::m.tanha@uwtsd.ac.uk::62f9b1f3-ddcf-45d7-a6a4-b667feecf47e" providerId="AD" clId="Web-{043E2D4B-9B3F-90F3-3826-BC561655FF79}"/>
    <pc:docChg chg="delSld modSld">
      <pc:chgData name="Moutushi Tanha" userId="S::m.tanha@uwtsd.ac.uk::62f9b1f3-ddcf-45d7-a6a4-b667feecf47e" providerId="AD" clId="Web-{043E2D4B-9B3F-90F3-3826-BC561655FF79}" dt="2026-05-06T14:19:12.876" v="37" actId="20577"/>
      <pc:docMkLst>
        <pc:docMk/>
      </pc:docMkLst>
      <pc:sldChg chg="modSp">
        <pc:chgData name="Moutushi Tanha" userId="S::m.tanha@uwtsd.ac.uk::62f9b1f3-ddcf-45d7-a6a4-b667feecf47e" providerId="AD" clId="Web-{043E2D4B-9B3F-90F3-3826-BC561655FF79}" dt="2026-05-06T09:20:02.091" v="11" actId="20577"/>
        <pc:sldMkLst>
          <pc:docMk/>
          <pc:sldMk cId="2550144101" sldId="390"/>
        </pc:sldMkLst>
        <pc:spChg chg="mod">
          <ac:chgData name="Moutushi Tanha" userId="S::m.tanha@uwtsd.ac.uk::62f9b1f3-ddcf-45d7-a6a4-b667feecf47e" providerId="AD" clId="Web-{043E2D4B-9B3F-90F3-3826-BC561655FF79}" dt="2026-05-06T09:20:02.091" v="11" actId="20577"/>
          <ac:spMkLst>
            <pc:docMk/>
            <pc:sldMk cId="2550144101" sldId="390"/>
            <ac:spMk id="3" creationId="{AF861237-3106-70E4-8A8C-A5CD2AD7C137}"/>
          </ac:spMkLst>
        </pc:spChg>
      </pc:sldChg>
      <pc:sldChg chg="modSp">
        <pc:chgData name="Moutushi Tanha" userId="S::m.tanha@uwtsd.ac.uk::62f9b1f3-ddcf-45d7-a6a4-b667feecf47e" providerId="AD" clId="Web-{043E2D4B-9B3F-90F3-3826-BC561655FF79}" dt="2026-05-06T14:19:12.876" v="37" actId="20577"/>
        <pc:sldMkLst>
          <pc:docMk/>
          <pc:sldMk cId="1843222925" sldId="393"/>
        </pc:sldMkLst>
        <pc:spChg chg="mod">
          <ac:chgData name="Moutushi Tanha" userId="S::m.tanha@uwtsd.ac.uk::62f9b1f3-ddcf-45d7-a6a4-b667feecf47e" providerId="AD" clId="Web-{043E2D4B-9B3F-90F3-3826-BC561655FF79}" dt="2026-05-06T14:19:12.876" v="37" actId="20577"/>
          <ac:spMkLst>
            <pc:docMk/>
            <pc:sldMk cId="1843222925" sldId="393"/>
            <ac:spMk id="3" creationId="{F41B51AC-2148-50FB-F307-C69E6157D50A}"/>
          </ac:spMkLst>
        </pc:spChg>
      </pc:sldChg>
      <pc:sldChg chg="modSp">
        <pc:chgData name="Moutushi Tanha" userId="S::m.tanha@uwtsd.ac.uk::62f9b1f3-ddcf-45d7-a6a4-b667feecf47e" providerId="AD" clId="Web-{043E2D4B-9B3F-90F3-3826-BC561655FF79}" dt="2026-05-06T14:18:29.389" v="35" actId="20577"/>
        <pc:sldMkLst>
          <pc:docMk/>
          <pc:sldMk cId="407315340" sldId="398"/>
        </pc:sldMkLst>
        <pc:spChg chg="mod">
          <ac:chgData name="Moutushi Tanha" userId="S::m.tanha@uwtsd.ac.uk::62f9b1f3-ddcf-45d7-a6a4-b667feecf47e" providerId="AD" clId="Web-{043E2D4B-9B3F-90F3-3826-BC561655FF79}" dt="2026-05-06T14:18:29.389" v="35" actId="20577"/>
          <ac:spMkLst>
            <pc:docMk/>
            <pc:sldMk cId="407315340" sldId="398"/>
            <ac:spMk id="2" creationId="{6A8DBB33-8355-5956-9405-6F2E6D54C9CF}"/>
          </ac:spMkLst>
        </pc:spChg>
      </pc:sldChg>
      <pc:sldChg chg="modSp">
        <pc:chgData name="Moutushi Tanha" userId="S::m.tanha@uwtsd.ac.uk::62f9b1f3-ddcf-45d7-a6a4-b667feecf47e" providerId="AD" clId="Web-{043E2D4B-9B3F-90F3-3826-BC561655FF79}" dt="2026-05-06T14:18:12.248" v="26" actId="20577"/>
        <pc:sldMkLst>
          <pc:docMk/>
          <pc:sldMk cId="1414146216" sldId="401"/>
        </pc:sldMkLst>
        <pc:spChg chg="mod">
          <ac:chgData name="Moutushi Tanha" userId="S::m.tanha@uwtsd.ac.uk::62f9b1f3-ddcf-45d7-a6a4-b667feecf47e" providerId="AD" clId="Web-{043E2D4B-9B3F-90F3-3826-BC561655FF79}" dt="2026-05-06T14:18:12.248" v="26" actId="20577"/>
          <ac:spMkLst>
            <pc:docMk/>
            <pc:sldMk cId="1414146216" sldId="401"/>
            <ac:spMk id="2" creationId="{69FB4830-45C5-044A-14A5-F5ECEBD7AA9A}"/>
          </ac:spMkLst>
        </pc:spChg>
        <pc:spChg chg="mod">
          <ac:chgData name="Moutushi Tanha" userId="S::m.tanha@uwtsd.ac.uk::62f9b1f3-ddcf-45d7-a6a4-b667feecf47e" providerId="AD" clId="Web-{043E2D4B-9B3F-90F3-3826-BC561655FF79}" dt="2026-05-06T14:18:04.623" v="24" actId="20577"/>
          <ac:spMkLst>
            <pc:docMk/>
            <pc:sldMk cId="1414146216" sldId="401"/>
            <ac:spMk id="3" creationId="{3BF4AFC0-AE53-E533-35F7-B6FC1F54E00C}"/>
          </ac:spMkLst>
        </pc:spChg>
      </pc:sldChg>
    </pc:docChg>
  </pc:docChgLst>
  <pc:docChgLst>
    <pc:chgData name="Moutushi Tanha" userId="S::m.tanha@uwtsd.ac.uk::62f9b1f3-ddcf-45d7-a6a4-b667feecf47e" providerId="AD" clId="Web-{8F0E9985-DBFB-C519-C300-3885B6014860}"/>
    <pc:docChg chg="addSld modSld sldOrd">
      <pc:chgData name="Moutushi Tanha" userId="S::m.tanha@uwtsd.ac.uk::62f9b1f3-ddcf-45d7-a6a4-b667feecf47e" providerId="AD" clId="Web-{8F0E9985-DBFB-C519-C300-3885B6014860}" dt="2026-05-12T18:21:35.132" v="56" actId="20577"/>
      <pc:docMkLst>
        <pc:docMk/>
      </pc:docMkLst>
      <pc:sldChg chg="ord">
        <pc:chgData name="Moutushi Tanha" userId="S::m.tanha@uwtsd.ac.uk::62f9b1f3-ddcf-45d7-a6a4-b667feecf47e" providerId="AD" clId="Web-{8F0E9985-DBFB-C519-C300-3885B6014860}" dt="2026-05-12T18:14:05.226" v="5"/>
        <pc:sldMkLst>
          <pc:docMk/>
          <pc:sldMk cId="1080325269" sldId="257"/>
        </pc:sldMkLst>
      </pc:sldChg>
      <pc:sldChg chg="ord">
        <pc:chgData name="Moutushi Tanha" userId="S::m.tanha@uwtsd.ac.uk::62f9b1f3-ddcf-45d7-a6a4-b667feecf47e" providerId="AD" clId="Web-{8F0E9985-DBFB-C519-C300-3885B6014860}" dt="2026-05-12T18:18:05.391" v="21"/>
        <pc:sldMkLst>
          <pc:docMk/>
          <pc:sldMk cId="2796482152" sldId="258"/>
        </pc:sldMkLst>
      </pc:sldChg>
      <pc:sldChg chg="modSp add">
        <pc:chgData name="Moutushi Tanha" userId="S::m.tanha@uwtsd.ac.uk::62f9b1f3-ddcf-45d7-a6a4-b667feecf47e" providerId="AD" clId="Web-{8F0E9985-DBFB-C519-C300-3885B6014860}" dt="2026-05-12T18:19:03.627" v="30" actId="20577"/>
        <pc:sldMkLst>
          <pc:docMk/>
          <pc:sldMk cId="159245619" sldId="440"/>
        </pc:sldMkLst>
        <pc:spChg chg="mod">
          <ac:chgData name="Moutushi Tanha" userId="S::m.tanha@uwtsd.ac.uk::62f9b1f3-ddcf-45d7-a6a4-b667feecf47e" providerId="AD" clId="Web-{8F0E9985-DBFB-C519-C300-3885B6014860}" dt="2026-05-12T18:18:42.814" v="26" actId="14100"/>
          <ac:spMkLst>
            <pc:docMk/>
            <pc:sldMk cId="159245619" sldId="440"/>
            <ac:spMk id="2" creationId="{811922B3-781A-4C60-FC2E-93CFA6EDD8A2}"/>
          </ac:spMkLst>
        </pc:spChg>
        <pc:spChg chg="mod">
          <ac:chgData name="Moutushi Tanha" userId="S::m.tanha@uwtsd.ac.uk::62f9b1f3-ddcf-45d7-a6a4-b667feecf47e" providerId="AD" clId="Web-{8F0E9985-DBFB-C519-C300-3885B6014860}" dt="2026-05-12T18:19:03.627" v="30" actId="20577"/>
          <ac:spMkLst>
            <pc:docMk/>
            <pc:sldMk cId="159245619" sldId="440"/>
            <ac:spMk id="3" creationId="{9D4AB8A7-57BD-89C3-C952-3FE92C9D45B4}"/>
          </ac:spMkLst>
        </pc:spChg>
      </pc:sldChg>
      <pc:sldChg chg="modSp add">
        <pc:chgData name="Moutushi Tanha" userId="S::m.tanha@uwtsd.ac.uk::62f9b1f3-ddcf-45d7-a6a4-b667feecf47e" providerId="AD" clId="Web-{8F0E9985-DBFB-C519-C300-3885B6014860}" dt="2026-05-12T18:19:48.207" v="39" actId="20577"/>
        <pc:sldMkLst>
          <pc:docMk/>
          <pc:sldMk cId="2286404197" sldId="441"/>
        </pc:sldMkLst>
        <pc:spChg chg="mod">
          <ac:chgData name="Moutushi Tanha" userId="S::m.tanha@uwtsd.ac.uk::62f9b1f3-ddcf-45d7-a6a4-b667feecf47e" providerId="AD" clId="Web-{8F0E9985-DBFB-C519-C300-3885B6014860}" dt="2026-05-12T18:19:48.207" v="39" actId="20577"/>
          <ac:spMkLst>
            <pc:docMk/>
            <pc:sldMk cId="2286404197" sldId="441"/>
            <ac:spMk id="2" creationId="{D5127177-5BB3-7752-9FE4-F61F95AE2B6E}"/>
          </ac:spMkLst>
        </pc:spChg>
        <pc:spChg chg="mod">
          <ac:chgData name="Moutushi Tanha" userId="S::m.tanha@uwtsd.ac.uk::62f9b1f3-ddcf-45d7-a6a4-b667feecf47e" providerId="AD" clId="Web-{8F0E9985-DBFB-C519-C300-3885B6014860}" dt="2026-05-12T18:19:17.253" v="31" actId="20577"/>
          <ac:spMkLst>
            <pc:docMk/>
            <pc:sldMk cId="2286404197" sldId="441"/>
            <ac:spMk id="3" creationId="{24302D67-D774-4296-F0BA-D112F772D4EF}"/>
          </ac:spMkLst>
        </pc:spChg>
      </pc:sldChg>
      <pc:sldChg chg="add">
        <pc:chgData name="Moutushi Tanha" userId="S::m.tanha@uwtsd.ac.uk::62f9b1f3-ddcf-45d7-a6a4-b667feecf47e" providerId="AD" clId="Web-{8F0E9985-DBFB-C519-C300-3885B6014860}" dt="2026-05-12T18:16:19.887" v="12"/>
        <pc:sldMkLst>
          <pc:docMk/>
          <pc:sldMk cId="590652833" sldId="442"/>
        </pc:sldMkLst>
      </pc:sldChg>
      <pc:sldChg chg="modSp add">
        <pc:chgData name="Moutushi Tanha" userId="S::m.tanha@uwtsd.ac.uk::62f9b1f3-ddcf-45d7-a6a4-b667feecf47e" providerId="AD" clId="Web-{8F0E9985-DBFB-C519-C300-3885B6014860}" dt="2026-05-12T18:20:24.239" v="44" actId="20577"/>
        <pc:sldMkLst>
          <pc:docMk/>
          <pc:sldMk cId="2442918157" sldId="443"/>
        </pc:sldMkLst>
        <pc:spChg chg="mod">
          <ac:chgData name="Moutushi Tanha" userId="S::m.tanha@uwtsd.ac.uk::62f9b1f3-ddcf-45d7-a6a4-b667feecf47e" providerId="AD" clId="Web-{8F0E9985-DBFB-C519-C300-3885B6014860}" dt="2026-05-12T18:20:24.239" v="44" actId="20577"/>
          <ac:spMkLst>
            <pc:docMk/>
            <pc:sldMk cId="2442918157" sldId="443"/>
            <ac:spMk id="3" creationId="{A4FF79B6-36FE-9D08-199A-F9F260E29588}"/>
          </ac:spMkLst>
        </pc:spChg>
      </pc:sldChg>
      <pc:sldChg chg="modSp add">
        <pc:chgData name="Moutushi Tanha" userId="S::m.tanha@uwtsd.ac.uk::62f9b1f3-ddcf-45d7-a6a4-b667feecf47e" providerId="AD" clId="Web-{8F0E9985-DBFB-C519-C300-3885B6014860}" dt="2026-05-12T18:20:34.849" v="46" actId="20577"/>
        <pc:sldMkLst>
          <pc:docMk/>
          <pc:sldMk cId="2637015329" sldId="444"/>
        </pc:sldMkLst>
        <pc:spChg chg="mod">
          <ac:chgData name="Moutushi Tanha" userId="S::m.tanha@uwtsd.ac.uk::62f9b1f3-ddcf-45d7-a6a4-b667feecf47e" providerId="AD" clId="Web-{8F0E9985-DBFB-C519-C300-3885B6014860}" dt="2026-05-12T18:20:34.849" v="46" actId="20577"/>
          <ac:spMkLst>
            <pc:docMk/>
            <pc:sldMk cId="2637015329" sldId="444"/>
            <ac:spMk id="3" creationId="{B8D66AD2-2F7A-1332-07AD-EF5B1DC4C21E}"/>
          </ac:spMkLst>
        </pc:spChg>
      </pc:sldChg>
      <pc:sldChg chg="modSp add">
        <pc:chgData name="Moutushi Tanha" userId="S::m.tanha@uwtsd.ac.uk::62f9b1f3-ddcf-45d7-a6a4-b667feecf47e" providerId="AD" clId="Web-{8F0E9985-DBFB-C519-C300-3885B6014860}" dt="2026-05-12T18:21:35.132" v="56" actId="20577"/>
        <pc:sldMkLst>
          <pc:docMk/>
          <pc:sldMk cId="3087646128" sldId="445"/>
        </pc:sldMkLst>
        <pc:spChg chg="mod">
          <ac:chgData name="Moutushi Tanha" userId="S::m.tanha@uwtsd.ac.uk::62f9b1f3-ddcf-45d7-a6a4-b667feecf47e" providerId="AD" clId="Web-{8F0E9985-DBFB-C519-C300-3885B6014860}" dt="2026-05-12T18:21:15.194" v="53" actId="14100"/>
          <ac:spMkLst>
            <pc:docMk/>
            <pc:sldMk cId="3087646128" sldId="445"/>
            <ac:spMk id="2" creationId="{3B162539-7902-A2B2-D492-A911A98ED146}"/>
          </ac:spMkLst>
        </pc:spChg>
        <pc:spChg chg="mod">
          <ac:chgData name="Moutushi Tanha" userId="S::m.tanha@uwtsd.ac.uk::62f9b1f3-ddcf-45d7-a6a4-b667feecf47e" providerId="AD" clId="Web-{8F0E9985-DBFB-C519-C300-3885B6014860}" dt="2026-05-12T18:21:35.132" v="56" actId="20577"/>
          <ac:spMkLst>
            <pc:docMk/>
            <pc:sldMk cId="3087646128" sldId="445"/>
            <ac:spMk id="3" creationId="{31BDA6CD-499F-4C9B-9A3D-B99305D9417D}"/>
          </ac:spMkLst>
        </pc:spChg>
      </pc:sldChg>
      <pc:sldChg chg="add">
        <pc:chgData name="Moutushi Tanha" userId="S::m.tanha@uwtsd.ac.uk::62f9b1f3-ddcf-45d7-a6a4-b667feecf47e" providerId="AD" clId="Web-{8F0E9985-DBFB-C519-C300-3885B6014860}" dt="2026-05-12T18:17:59.391" v="20"/>
        <pc:sldMkLst>
          <pc:docMk/>
          <pc:sldMk cId="875181799" sldId="446"/>
        </pc:sldMkLst>
      </pc:sldChg>
      <pc:sldChg chg="add">
        <pc:chgData name="Moutushi Tanha" userId="S::m.tanha@uwtsd.ac.uk::62f9b1f3-ddcf-45d7-a6a4-b667feecf47e" providerId="AD" clId="Web-{8F0E9985-DBFB-C519-C300-3885B6014860}" dt="2026-05-12T18:13:13.615" v="0"/>
        <pc:sldMkLst>
          <pc:docMk/>
          <pc:sldMk cId="2195563120" sldId="447"/>
        </pc:sldMkLst>
      </pc:sldChg>
      <pc:sldChg chg="add">
        <pc:chgData name="Moutushi Tanha" userId="S::m.tanha@uwtsd.ac.uk::62f9b1f3-ddcf-45d7-a6a4-b667feecf47e" providerId="AD" clId="Web-{8F0E9985-DBFB-C519-C300-3885B6014860}" dt="2026-05-12T18:13:40.632" v="2"/>
        <pc:sldMkLst>
          <pc:docMk/>
          <pc:sldMk cId="3946289181" sldId="448"/>
        </pc:sldMkLst>
      </pc:sldChg>
      <pc:sldChg chg="add">
        <pc:chgData name="Moutushi Tanha" userId="S::m.tanha@uwtsd.ac.uk::62f9b1f3-ddcf-45d7-a6a4-b667feecf47e" providerId="AD" clId="Web-{8F0E9985-DBFB-C519-C300-3885B6014860}" dt="2026-05-12T18:14:00.882" v="4"/>
        <pc:sldMkLst>
          <pc:docMk/>
          <pc:sldMk cId="3714947738" sldId="449"/>
        </pc:sldMkLst>
      </pc:sldChg>
      <pc:sldChg chg="add">
        <pc:chgData name="Moutushi Tanha" userId="S::m.tanha@uwtsd.ac.uk::62f9b1f3-ddcf-45d7-a6a4-b667feecf47e" providerId="AD" clId="Web-{8F0E9985-DBFB-C519-C300-3885B6014860}" dt="2026-05-12T18:14:30.930" v="6"/>
        <pc:sldMkLst>
          <pc:docMk/>
          <pc:sldMk cId="3568825000" sldId="450"/>
        </pc:sldMkLst>
      </pc:sldChg>
    </pc:docChg>
  </pc:docChgLst>
  <pc:docChgLst>
    <pc:chgData name="Moutushi Tanha" userId="S::m.tanha@uwtsd.ac.uk::62f9b1f3-ddcf-45d7-a6a4-b667feecf47e" providerId="AD" clId="Web-{2A11A571-A64B-EEFD-AAB2-905F6446BBDF}"/>
    <pc:docChg chg="addSld sldOrd">
      <pc:chgData name="Moutushi Tanha" userId="S::m.tanha@uwtsd.ac.uk::62f9b1f3-ddcf-45d7-a6a4-b667feecf47e" providerId="AD" clId="Web-{2A11A571-A64B-EEFD-AAB2-905F6446BBDF}" dt="2026-05-13T11:44:37.293" v="8"/>
      <pc:docMkLst>
        <pc:docMk/>
      </pc:docMkLst>
      <pc:sldChg chg="ord">
        <pc:chgData name="Moutushi Tanha" userId="S::m.tanha@uwtsd.ac.uk::62f9b1f3-ddcf-45d7-a6a4-b667feecf47e" providerId="AD" clId="Web-{2A11A571-A64B-EEFD-AAB2-905F6446BBDF}" dt="2026-05-13T11:43:23.381" v="1"/>
        <pc:sldMkLst>
          <pc:docMk/>
          <pc:sldMk cId="407315340" sldId="398"/>
        </pc:sldMkLst>
      </pc:sldChg>
      <pc:sldChg chg="add">
        <pc:chgData name="Moutushi Tanha" userId="S::m.tanha@uwtsd.ac.uk::62f9b1f3-ddcf-45d7-a6a4-b667feecf47e" providerId="AD" clId="Web-{2A11A571-A64B-EEFD-AAB2-905F6446BBDF}" dt="2026-05-13T11:43:32.194" v="2"/>
        <pc:sldMkLst>
          <pc:docMk/>
          <pc:sldMk cId="4024811136" sldId="412"/>
        </pc:sldMkLst>
      </pc:sldChg>
      <pc:sldChg chg="add">
        <pc:chgData name="Moutushi Tanha" userId="S::m.tanha@uwtsd.ac.uk::62f9b1f3-ddcf-45d7-a6a4-b667feecf47e" providerId="AD" clId="Web-{2A11A571-A64B-EEFD-AAB2-905F6446BBDF}" dt="2026-05-13T11:43:51.774" v="4"/>
        <pc:sldMkLst>
          <pc:docMk/>
          <pc:sldMk cId="2712363577" sldId="413"/>
        </pc:sldMkLst>
      </pc:sldChg>
      <pc:sldChg chg="add">
        <pc:chgData name="Moutushi Tanha" userId="S::m.tanha@uwtsd.ac.uk::62f9b1f3-ddcf-45d7-a6a4-b667feecf47e" providerId="AD" clId="Web-{2A11A571-A64B-EEFD-AAB2-905F6446BBDF}" dt="2026-05-13T11:44:17.838" v="6"/>
        <pc:sldMkLst>
          <pc:docMk/>
          <pc:sldMk cId="2033067734" sldId="414"/>
        </pc:sldMkLst>
      </pc:sldChg>
      <pc:sldChg chg="add">
        <pc:chgData name="Moutushi Tanha" userId="S::m.tanha@uwtsd.ac.uk::62f9b1f3-ddcf-45d7-a6a4-b667feecf47e" providerId="AD" clId="Web-{2A11A571-A64B-EEFD-AAB2-905F6446BBDF}" dt="2026-05-13T11:44:37.293" v="8"/>
        <pc:sldMkLst>
          <pc:docMk/>
          <pc:sldMk cId="1575558428" sldId="415"/>
        </pc:sldMkLst>
      </pc:sldChg>
      <pc:sldChg chg="new ord">
        <pc:chgData name="Moutushi Tanha" userId="S::m.tanha@uwtsd.ac.uk::62f9b1f3-ddcf-45d7-a6a4-b667feecf47e" providerId="AD" clId="Web-{2A11A571-A64B-EEFD-AAB2-905F6446BBDF}" dt="2026-05-13T11:44:20.995" v="7"/>
        <pc:sldMkLst>
          <pc:docMk/>
          <pc:sldMk cId="1402954839" sldId="451"/>
        </pc:sldMkLst>
      </pc:sldChg>
    </pc:docChg>
  </pc:docChgLst>
  <pc:docChgLst>
    <pc:chgData name="Moutushi Tanha" userId="S::m.tanha@uwtsd.ac.uk::62f9b1f3-ddcf-45d7-a6a4-b667feecf47e" providerId="AD" clId="Web-{1D1C2C2D-47E5-3BB4-8DA3-0A3879E6E1CE}"/>
    <pc:docChg chg="addSld delSld">
      <pc:chgData name="Moutushi Tanha" userId="S::m.tanha@uwtsd.ac.uk::62f9b1f3-ddcf-45d7-a6a4-b667feecf47e" providerId="AD" clId="Web-{1D1C2C2D-47E5-3BB4-8DA3-0A3879E6E1CE}" dt="2026-05-13T15:51:08.995" v="3"/>
      <pc:docMkLst>
        <pc:docMk/>
      </pc:docMkLst>
      <pc:sldChg chg="del">
        <pc:chgData name="Moutushi Tanha" userId="S::m.tanha@uwtsd.ac.uk::62f9b1f3-ddcf-45d7-a6a4-b667feecf47e" providerId="AD" clId="Web-{1D1C2C2D-47E5-3BB4-8DA3-0A3879E6E1CE}" dt="2026-05-13T15:50:56.322" v="0"/>
        <pc:sldMkLst>
          <pc:docMk/>
          <pc:sldMk cId="2195563120" sldId="447"/>
        </pc:sldMkLst>
      </pc:sldChg>
      <pc:sldChg chg="del">
        <pc:chgData name="Moutushi Tanha" userId="S::m.tanha@uwtsd.ac.uk::62f9b1f3-ddcf-45d7-a6a4-b667feecf47e" providerId="AD" clId="Web-{1D1C2C2D-47E5-3BB4-8DA3-0A3879E6E1CE}" dt="2026-05-13T15:50:59.510" v="1"/>
        <pc:sldMkLst>
          <pc:docMk/>
          <pc:sldMk cId="3946289181" sldId="448"/>
        </pc:sldMkLst>
      </pc:sldChg>
      <pc:sldChg chg="del">
        <pc:chgData name="Moutushi Tanha" userId="S::m.tanha@uwtsd.ac.uk::62f9b1f3-ddcf-45d7-a6a4-b667feecf47e" providerId="AD" clId="Web-{1D1C2C2D-47E5-3BB4-8DA3-0A3879E6E1CE}" dt="2026-05-13T15:51:02.760" v="2"/>
        <pc:sldMkLst>
          <pc:docMk/>
          <pc:sldMk cId="3714947738" sldId="449"/>
        </pc:sldMkLst>
      </pc:sldChg>
      <pc:sldChg chg="new">
        <pc:chgData name="Moutushi Tanha" userId="S::m.tanha@uwtsd.ac.uk::62f9b1f3-ddcf-45d7-a6a4-b667feecf47e" providerId="AD" clId="Web-{1D1C2C2D-47E5-3BB4-8DA3-0A3879E6E1CE}" dt="2026-05-13T15:51:08.995" v="3"/>
        <pc:sldMkLst>
          <pc:docMk/>
          <pc:sldMk cId="3237581439" sldId="452"/>
        </pc:sldMkLst>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027482-BBAD-624D-D902-DDBD8299154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C6134D8-224A-AE70-9CC8-07B014C32E8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306C0F9-24FD-A364-1F0D-34399B55D50C}"/>
              </a:ext>
            </a:extLst>
          </p:cNvPr>
          <p:cNvSpPr>
            <a:spLocks noGrp="1"/>
          </p:cNvSpPr>
          <p:nvPr>
            <p:ph type="dt" sz="half" idx="10"/>
          </p:nvPr>
        </p:nvSpPr>
        <p:spPr/>
        <p:txBody>
          <a:bodyPr/>
          <a:lstStyle/>
          <a:p>
            <a:fld id="{28F90674-5090-433F-A84C-00BC3FD668C6}" type="datetimeFigureOut">
              <a:rPr lang="en-GB" smtClean="0"/>
              <a:t>13/05/2026</a:t>
            </a:fld>
            <a:endParaRPr lang="en-GB"/>
          </a:p>
        </p:txBody>
      </p:sp>
      <p:sp>
        <p:nvSpPr>
          <p:cNvPr id="5" name="Footer Placeholder 4">
            <a:extLst>
              <a:ext uri="{FF2B5EF4-FFF2-40B4-BE49-F238E27FC236}">
                <a16:creationId xmlns:a16="http://schemas.microsoft.com/office/drawing/2014/main" id="{B5B1B2BE-2BBB-7859-EC69-CDE0B916CCE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C26C26C-5468-0D6B-A009-AEB274822266}"/>
              </a:ext>
            </a:extLst>
          </p:cNvPr>
          <p:cNvSpPr>
            <a:spLocks noGrp="1"/>
          </p:cNvSpPr>
          <p:nvPr>
            <p:ph type="sldNum" sz="quarter" idx="12"/>
          </p:nvPr>
        </p:nvSpPr>
        <p:spPr/>
        <p:txBody>
          <a:bodyPr/>
          <a:lstStyle/>
          <a:p>
            <a:fld id="{976395A6-E235-41B3-B5D8-768C4B9102B7}" type="slidenum">
              <a:rPr lang="en-GB" smtClean="0"/>
              <a:t>‹#›</a:t>
            </a:fld>
            <a:endParaRPr lang="en-GB"/>
          </a:p>
        </p:txBody>
      </p:sp>
    </p:spTree>
    <p:extLst>
      <p:ext uri="{BB962C8B-B14F-4D97-AF65-F5344CB8AC3E}">
        <p14:creationId xmlns:p14="http://schemas.microsoft.com/office/powerpoint/2010/main" val="265839645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B34BC9-0C88-87E2-514F-EC5FAA3B7E1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32E1ED6-36A5-AFB9-03B2-DA48B058CD9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C374E37-408A-CF42-8D6F-10CE8A21B0D9}"/>
              </a:ext>
            </a:extLst>
          </p:cNvPr>
          <p:cNvSpPr>
            <a:spLocks noGrp="1"/>
          </p:cNvSpPr>
          <p:nvPr>
            <p:ph type="dt" sz="half" idx="10"/>
          </p:nvPr>
        </p:nvSpPr>
        <p:spPr/>
        <p:txBody>
          <a:bodyPr/>
          <a:lstStyle/>
          <a:p>
            <a:fld id="{28F90674-5090-433F-A84C-00BC3FD668C6}" type="datetimeFigureOut">
              <a:rPr lang="en-GB" smtClean="0"/>
              <a:t>13/05/2026</a:t>
            </a:fld>
            <a:endParaRPr lang="en-GB"/>
          </a:p>
        </p:txBody>
      </p:sp>
      <p:sp>
        <p:nvSpPr>
          <p:cNvPr id="5" name="Footer Placeholder 4">
            <a:extLst>
              <a:ext uri="{FF2B5EF4-FFF2-40B4-BE49-F238E27FC236}">
                <a16:creationId xmlns:a16="http://schemas.microsoft.com/office/drawing/2014/main" id="{334631EF-AFC7-893E-9D79-B59DC77E90A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25DC63B-5FF9-4DE0-6FC5-BDCEA3E0E58E}"/>
              </a:ext>
            </a:extLst>
          </p:cNvPr>
          <p:cNvSpPr>
            <a:spLocks noGrp="1"/>
          </p:cNvSpPr>
          <p:nvPr>
            <p:ph type="sldNum" sz="quarter" idx="12"/>
          </p:nvPr>
        </p:nvSpPr>
        <p:spPr/>
        <p:txBody>
          <a:bodyPr/>
          <a:lstStyle/>
          <a:p>
            <a:fld id="{976395A6-E235-41B3-B5D8-768C4B9102B7}" type="slidenum">
              <a:rPr lang="en-GB" smtClean="0"/>
              <a:t>‹#›</a:t>
            </a:fld>
            <a:endParaRPr lang="en-GB"/>
          </a:p>
        </p:txBody>
      </p:sp>
    </p:spTree>
    <p:extLst>
      <p:ext uri="{BB962C8B-B14F-4D97-AF65-F5344CB8AC3E}">
        <p14:creationId xmlns:p14="http://schemas.microsoft.com/office/powerpoint/2010/main" val="280581694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002490-4554-37F0-36D4-27827D51AA3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8D0B50D-45F2-3DD1-DB05-8397756D07B1}"/>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A43A87D-4890-141A-E718-6F1FC204EAA4}"/>
              </a:ext>
            </a:extLst>
          </p:cNvPr>
          <p:cNvSpPr>
            <a:spLocks noGrp="1"/>
          </p:cNvSpPr>
          <p:nvPr>
            <p:ph type="dt" sz="half" idx="10"/>
          </p:nvPr>
        </p:nvSpPr>
        <p:spPr/>
        <p:txBody>
          <a:bodyPr/>
          <a:lstStyle/>
          <a:p>
            <a:fld id="{28F90674-5090-433F-A84C-00BC3FD668C6}" type="datetimeFigureOut">
              <a:rPr lang="en-GB" smtClean="0"/>
              <a:t>13/05/2026</a:t>
            </a:fld>
            <a:endParaRPr lang="en-GB"/>
          </a:p>
        </p:txBody>
      </p:sp>
      <p:sp>
        <p:nvSpPr>
          <p:cNvPr id="5" name="Footer Placeholder 4">
            <a:extLst>
              <a:ext uri="{FF2B5EF4-FFF2-40B4-BE49-F238E27FC236}">
                <a16:creationId xmlns:a16="http://schemas.microsoft.com/office/drawing/2014/main" id="{DE5B6930-2F42-E15E-5EAB-B79D19D89EB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1C46922-4C09-00CD-FB74-1EB1C278B5E5}"/>
              </a:ext>
            </a:extLst>
          </p:cNvPr>
          <p:cNvSpPr>
            <a:spLocks noGrp="1"/>
          </p:cNvSpPr>
          <p:nvPr>
            <p:ph type="sldNum" sz="quarter" idx="12"/>
          </p:nvPr>
        </p:nvSpPr>
        <p:spPr/>
        <p:txBody>
          <a:bodyPr/>
          <a:lstStyle/>
          <a:p>
            <a:fld id="{976395A6-E235-41B3-B5D8-768C4B9102B7}" type="slidenum">
              <a:rPr lang="en-GB" smtClean="0"/>
              <a:t>‹#›</a:t>
            </a:fld>
            <a:endParaRPr lang="en-GB"/>
          </a:p>
        </p:txBody>
      </p:sp>
    </p:spTree>
    <p:extLst>
      <p:ext uri="{BB962C8B-B14F-4D97-AF65-F5344CB8AC3E}">
        <p14:creationId xmlns:p14="http://schemas.microsoft.com/office/powerpoint/2010/main" val="12124938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0E8913-7AA5-241D-1980-54249C04A29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05CEBE8-BAB1-4307-876E-FF0CCFDA362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3A92FB1-C3CD-FB4A-81DD-E7B545DC9BE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B2FB51F-951E-5898-224E-C259B105837B}"/>
              </a:ext>
            </a:extLst>
          </p:cNvPr>
          <p:cNvSpPr>
            <a:spLocks noGrp="1"/>
          </p:cNvSpPr>
          <p:nvPr>
            <p:ph type="dt" sz="half" idx="10"/>
          </p:nvPr>
        </p:nvSpPr>
        <p:spPr/>
        <p:txBody>
          <a:bodyPr/>
          <a:lstStyle/>
          <a:p>
            <a:fld id="{28F90674-5090-433F-A84C-00BC3FD668C6}" type="datetimeFigureOut">
              <a:rPr lang="en-GB" smtClean="0"/>
              <a:t>13/05/2026</a:t>
            </a:fld>
            <a:endParaRPr lang="en-GB"/>
          </a:p>
        </p:txBody>
      </p:sp>
      <p:sp>
        <p:nvSpPr>
          <p:cNvPr id="6" name="Footer Placeholder 5">
            <a:extLst>
              <a:ext uri="{FF2B5EF4-FFF2-40B4-BE49-F238E27FC236}">
                <a16:creationId xmlns:a16="http://schemas.microsoft.com/office/drawing/2014/main" id="{BC3B7C80-C8A9-391F-23E1-6265A481E1B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8419BDE-1D23-3582-984C-B5D058FAEE5D}"/>
              </a:ext>
            </a:extLst>
          </p:cNvPr>
          <p:cNvSpPr>
            <a:spLocks noGrp="1"/>
          </p:cNvSpPr>
          <p:nvPr>
            <p:ph type="sldNum" sz="quarter" idx="12"/>
          </p:nvPr>
        </p:nvSpPr>
        <p:spPr/>
        <p:txBody>
          <a:bodyPr/>
          <a:lstStyle/>
          <a:p>
            <a:fld id="{976395A6-E235-41B3-B5D8-768C4B9102B7}" type="slidenum">
              <a:rPr lang="en-GB" smtClean="0"/>
              <a:t>‹#›</a:t>
            </a:fld>
            <a:endParaRPr lang="en-GB"/>
          </a:p>
        </p:txBody>
      </p:sp>
    </p:spTree>
    <p:extLst>
      <p:ext uri="{BB962C8B-B14F-4D97-AF65-F5344CB8AC3E}">
        <p14:creationId xmlns:p14="http://schemas.microsoft.com/office/powerpoint/2010/main" val="294581424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DB9D23-3C73-867E-34B7-CCE8523F7C1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46C6453-9829-F9CA-077E-36903E796C7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2F360B1-16F1-DC7D-3CEA-33BD2D71693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0ED4ADD-1CBC-6980-F13D-B75966F5896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F9F4D8D-C2FB-DA9E-4EB8-C85A9FDFB40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4F32059-E055-C0E9-4DE4-FBC701349AA2}"/>
              </a:ext>
            </a:extLst>
          </p:cNvPr>
          <p:cNvSpPr>
            <a:spLocks noGrp="1"/>
          </p:cNvSpPr>
          <p:nvPr>
            <p:ph type="dt" sz="half" idx="10"/>
          </p:nvPr>
        </p:nvSpPr>
        <p:spPr/>
        <p:txBody>
          <a:bodyPr/>
          <a:lstStyle/>
          <a:p>
            <a:fld id="{28F90674-5090-433F-A84C-00BC3FD668C6}" type="datetimeFigureOut">
              <a:rPr lang="en-GB" smtClean="0"/>
              <a:t>13/05/2026</a:t>
            </a:fld>
            <a:endParaRPr lang="en-GB"/>
          </a:p>
        </p:txBody>
      </p:sp>
      <p:sp>
        <p:nvSpPr>
          <p:cNvPr id="8" name="Footer Placeholder 7">
            <a:extLst>
              <a:ext uri="{FF2B5EF4-FFF2-40B4-BE49-F238E27FC236}">
                <a16:creationId xmlns:a16="http://schemas.microsoft.com/office/drawing/2014/main" id="{72B77C5D-75EB-B398-4463-DB7A094DAD6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C0D2439-0723-028C-CD15-DE5DEDA34C12}"/>
              </a:ext>
            </a:extLst>
          </p:cNvPr>
          <p:cNvSpPr>
            <a:spLocks noGrp="1"/>
          </p:cNvSpPr>
          <p:nvPr>
            <p:ph type="sldNum" sz="quarter" idx="12"/>
          </p:nvPr>
        </p:nvSpPr>
        <p:spPr/>
        <p:txBody>
          <a:bodyPr/>
          <a:lstStyle/>
          <a:p>
            <a:fld id="{976395A6-E235-41B3-B5D8-768C4B9102B7}" type="slidenum">
              <a:rPr lang="en-GB" smtClean="0"/>
              <a:t>‹#›</a:t>
            </a:fld>
            <a:endParaRPr lang="en-GB"/>
          </a:p>
        </p:txBody>
      </p:sp>
    </p:spTree>
    <p:extLst>
      <p:ext uri="{BB962C8B-B14F-4D97-AF65-F5344CB8AC3E}">
        <p14:creationId xmlns:p14="http://schemas.microsoft.com/office/powerpoint/2010/main" val="1966613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B3A8AF-CC36-65E0-4B10-5637F52A6AB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CE31052-8269-5530-7525-284EFA3608F0}"/>
              </a:ext>
            </a:extLst>
          </p:cNvPr>
          <p:cNvSpPr>
            <a:spLocks noGrp="1"/>
          </p:cNvSpPr>
          <p:nvPr>
            <p:ph type="dt" sz="half" idx="10"/>
          </p:nvPr>
        </p:nvSpPr>
        <p:spPr/>
        <p:txBody>
          <a:bodyPr/>
          <a:lstStyle/>
          <a:p>
            <a:fld id="{28F90674-5090-433F-A84C-00BC3FD668C6}" type="datetimeFigureOut">
              <a:rPr lang="en-GB" smtClean="0"/>
              <a:t>13/05/2026</a:t>
            </a:fld>
            <a:endParaRPr lang="en-GB"/>
          </a:p>
        </p:txBody>
      </p:sp>
      <p:sp>
        <p:nvSpPr>
          <p:cNvPr id="4" name="Footer Placeholder 3">
            <a:extLst>
              <a:ext uri="{FF2B5EF4-FFF2-40B4-BE49-F238E27FC236}">
                <a16:creationId xmlns:a16="http://schemas.microsoft.com/office/drawing/2014/main" id="{F977847D-9DF2-9052-6DFF-50623E5DD7C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C4EDB34-D194-36C6-09FE-6CB8147BB151}"/>
              </a:ext>
            </a:extLst>
          </p:cNvPr>
          <p:cNvSpPr>
            <a:spLocks noGrp="1"/>
          </p:cNvSpPr>
          <p:nvPr>
            <p:ph type="sldNum" sz="quarter" idx="12"/>
          </p:nvPr>
        </p:nvSpPr>
        <p:spPr/>
        <p:txBody>
          <a:bodyPr/>
          <a:lstStyle/>
          <a:p>
            <a:fld id="{976395A6-E235-41B3-B5D8-768C4B9102B7}" type="slidenum">
              <a:rPr lang="en-GB" smtClean="0"/>
              <a:t>‹#›</a:t>
            </a:fld>
            <a:endParaRPr lang="en-GB"/>
          </a:p>
        </p:txBody>
      </p:sp>
    </p:spTree>
    <p:extLst>
      <p:ext uri="{BB962C8B-B14F-4D97-AF65-F5344CB8AC3E}">
        <p14:creationId xmlns:p14="http://schemas.microsoft.com/office/powerpoint/2010/main" val="5493336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BD2CB37-6226-253A-AAF7-5A21B6437E34}"/>
              </a:ext>
            </a:extLst>
          </p:cNvPr>
          <p:cNvSpPr>
            <a:spLocks noGrp="1"/>
          </p:cNvSpPr>
          <p:nvPr>
            <p:ph type="dt" sz="half" idx="10"/>
          </p:nvPr>
        </p:nvSpPr>
        <p:spPr/>
        <p:txBody>
          <a:bodyPr/>
          <a:lstStyle/>
          <a:p>
            <a:fld id="{28F90674-5090-433F-A84C-00BC3FD668C6}" type="datetimeFigureOut">
              <a:rPr lang="en-GB" smtClean="0"/>
              <a:t>13/05/2026</a:t>
            </a:fld>
            <a:endParaRPr lang="en-GB"/>
          </a:p>
        </p:txBody>
      </p:sp>
      <p:sp>
        <p:nvSpPr>
          <p:cNvPr id="3" name="Footer Placeholder 2">
            <a:extLst>
              <a:ext uri="{FF2B5EF4-FFF2-40B4-BE49-F238E27FC236}">
                <a16:creationId xmlns:a16="http://schemas.microsoft.com/office/drawing/2014/main" id="{E38B0724-38BB-BB59-9726-9CD278B7E0A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AC5FC40-8B17-8290-F2B7-1D9B07B49F87}"/>
              </a:ext>
            </a:extLst>
          </p:cNvPr>
          <p:cNvSpPr>
            <a:spLocks noGrp="1"/>
          </p:cNvSpPr>
          <p:nvPr>
            <p:ph type="sldNum" sz="quarter" idx="12"/>
          </p:nvPr>
        </p:nvSpPr>
        <p:spPr/>
        <p:txBody>
          <a:bodyPr/>
          <a:lstStyle/>
          <a:p>
            <a:fld id="{976395A6-E235-41B3-B5D8-768C4B9102B7}" type="slidenum">
              <a:rPr lang="en-GB" smtClean="0"/>
              <a:t>‹#›</a:t>
            </a:fld>
            <a:endParaRPr lang="en-GB"/>
          </a:p>
        </p:txBody>
      </p:sp>
    </p:spTree>
    <p:extLst>
      <p:ext uri="{BB962C8B-B14F-4D97-AF65-F5344CB8AC3E}">
        <p14:creationId xmlns:p14="http://schemas.microsoft.com/office/powerpoint/2010/main" val="12919754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76611A-67E1-05F2-002D-0A988272716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8A96F97-5BDC-EE21-5209-6E2B1EFB25F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45E31F0-361D-4419-D124-28B48A368C0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18B1410-F43E-E840-5DF9-305832F8893D}"/>
              </a:ext>
            </a:extLst>
          </p:cNvPr>
          <p:cNvSpPr>
            <a:spLocks noGrp="1"/>
          </p:cNvSpPr>
          <p:nvPr>
            <p:ph type="dt" sz="half" idx="10"/>
          </p:nvPr>
        </p:nvSpPr>
        <p:spPr/>
        <p:txBody>
          <a:bodyPr/>
          <a:lstStyle/>
          <a:p>
            <a:fld id="{28F90674-5090-433F-A84C-00BC3FD668C6}" type="datetimeFigureOut">
              <a:rPr lang="en-GB" smtClean="0"/>
              <a:t>13/05/2026</a:t>
            </a:fld>
            <a:endParaRPr lang="en-GB"/>
          </a:p>
        </p:txBody>
      </p:sp>
      <p:sp>
        <p:nvSpPr>
          <p:cNvPr id="6" name="Footer Placeholder 5">
            <a:extLst>
              <a:ext uri="{FF2B5EF4-FFF2-40B4-BE49-F238E27FC236}">
                <a16:creationId xmlns:a16="http://schemas.microsoft.com/office/drawing/2014/main" id="{06CEE250-8724-705D-CCCB-0B1B28A6714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BEAC5B1-F3BE-F382-A107-77FAB7806F97}"/>
              </a:ext>
            </a:extLst>
          </p:cNvPr>
          <p:cNvSpPr>
            <a:spLocks noGrp="1"/>
          </p:cNvSpPr>
          <p:nvPr>
            <p:ph type="sldNum" sz="quarter" idx="12"/>
          </p:nvPr>
        </p:nvSpPr>
        <p:spPr/>
        <p:txBody>
          <a:bodyPr/>
          <a:lstStyle/>
          <a:p>
            <a:fld id="{976395A6-E235-41B3-B5D8-768C4B9102B7}" type="slidenum">
              <a:rPr lang="en-GB" smtClean="0"/>
              <a:t>‹#›</a:t>
            </a:fld>
            <a:endParaRPr lang="en-GB"/>
          </a:p>
        </p:txBody>
      </p:sp>
    </p:spTree>
    <p:extLst>
      <p:ext uri="{BB962C8B-B14F-4D97-AF65-F5344CB8AC3E}">
        <p14:creationId xmlns:p14="http://schemas.microsoft.com/office/powerpoint/2010/main" val="27245076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3094E4-FC17-DA12-B957-04917CC630C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B1F2682-9154-D27C-B6AD-C22744D115D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CE6BFB8-CC5A-B720-ED4E-6397B5148C9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90E5213-ABAD-A226-41E3-B79D2A3479F3}"/>
              </a:ext>
            </a:extLst>
          </p:cNvPr>
          <p:cNvSpPr>
            <a:spLocks noGrp="1"/>
          </p:cNvSpPr>
          <p:nvPr>
            <p:ph type="dt" sz="half" idx="10"/>
          </p:nvPr>
        </p:nvSpPr>
        <p:spPr/>
        <p:txBody>
          <a:bodyPr/>
          <a:lstStyle/>
          <a:p>
            <a:fld id="{28F90674-5090-433F-A84C-00BC3FD668C6}" type="datetimeFigureOut">
              <a:rPr lang="en-GB" smtClean="0"/>
              <a:t>13/05/2026</a:t>
            </a:fld>
            <a:endParaRPr lang="en-GB"/>
          </a:p>
        </p:txBody>
      </p:sp>
      <p:sp>
        <p:nvSpPr>
          <p:cNvPr id="6" name="Footer Placeholder 5">
            <a:extLst>
              <a:ext uri="{FF2B5EF4-FFF2-40B4-BE49-F238E27FC236}">
                <a16:creationId xmlns:a16="http://schemas.microsoft.com/office/drawing/2014/main" id="{5DC9879F-97C2-BA7B-4BB3-733DF579CAF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0E6BCFB-78A0-0C6F-5FDF-5E313BF9D29A}"/>
              </a:ext>
            </a:extLst>
          </p:cNvPr>
          <p:cNvSpPr>
            <a:spLocks noGrp="1"/>
          </p:cNvSpPr>
          <p:nvPr>
            <p:ph type="sldNum" sz="quarter" idx="12"/>
          </p:nvPr>
        </p:nvSpPr>
        <p:spPr/>
        <p:txBody>
          <a:bodyPr/>
          <a:lstStyle/>
          <a:p>
            <a:fld id="{976395A6-E235-41B3-B5D8-768C4B9102B7}" type="slidenum">
              <a:rPr lang="en-GB" smtClean="0"/>
              <a:t>‹#›</a:t>
            </a:fld>
            <a:endParaRPr lang="en-GB"/>
          </a:p>
        </p:txBody>
      </p:sp>
    </p:spTree>
    <p:extLst>
      <p:ext uri="{BB962C8B-B14F-4D97-AF65-F5344CB8AC3E}">
        <p14:creationId xmlns:p14="http://schemas.microsoft.com/office/powerpoint/2010/main" val="230879773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D15C83-2117-A33B-6F34-E94FE580DC3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D4E7E1E-538D-D0AA-7CC7-B0AC1493A2E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DCAD089-BC44-F755-CB7B-77950BB3A3C9}"/>
              </a:ext>
            </a:extLst>
          </p:cNvPr>
          <p:cNvSpPr>
            <a:spLocks noGrp="1"/>
          </p:cNvSpPr>
          <p:nvPr>
            <p:ph type="dt" sz="half" idx="10"/>
          </p:nvPr>
        </p:nvSpPr>
        <p:spPr/>
        <p:txBody>
          <a:bodyPr/>
          <a:lstStyle/>
          <a:p>
            <a:fld id="{28F90674-5090-433F-A84C-00BC3FD668C6}" type="datetimeFigureOut">
              <a:rPr lang="en-GB" smtClean="0"/>
              <a:t>13/05/2026</a:t>
            </a:fld>
            <a:endParaRPr lang="en-GB"/>
          </a:p>
        </p:txBody>
      </p:sp>
      <p:sp>
        <p:nvSpPr>
          <p:cNvPr id="5" name="Footer Placeholder 4">
            <a:extLst>
              <a:ext uri="{FF2B5EF4-FFF2-40B4-BE49-F238E27FC236}">
                <a16:creationId xmlns:a16="http://schemas.microsoft.com/office/drawing/2014/main" id="{C4D10132-B3A4-D299-BA4A-1E64E958829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B16E22D-BC55-AB96-A605-33977D41AF19}"/>
              </a:ext>
            </a:extLst>
          </p:cNvPr>
          <p:cNvSpPr>
            <a:spLocks noGrp="1"/>
          </p:cNvSpPr>
          <p:nvPr>
            <p:ph type="sldNum" sz="quarter" idx="12"/>
          </p:nvPr>
        </p:nvSpPr>
        <p:spPr/>
        <p:txBody>
          <a:bodyPr/>
          <a:lstStyle/>
          <a:p>
            <a:fld id="{976395A6-E235-41B3-B5D8-768C4B9102B7}" type="slidenum">
              <a:rPr lang="en-GB" smtClean="0"/>
              <a:t>‹#›</a:t>
            </a:fld>
            <a:endParaRPr lang="en-GB"/>
          </a:p>
        </p:txBody>
      </p:sp>
    </p:spTree>
    <p:extLst>
      <p:ext uri="{BB962C8B-B14F-4D97-AF65-F5344CB8AC3E}">
        <p14:creationId xmlns:p14="http://schemas.microsoft.com/office/powerpoint/2010/main" val="33345403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F41F084-D438-C6B9-5B22-E792EE25112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332E7F1-6844-F02B-CEB0-DE467AC5EDF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1725BD5-1D1C-1DC1-DC32-9ED49A9FD9A3}"/>
              </a:ext>
            </a:extLst>
          </p:cNvPr>
          <p:cNvSpPr>
            <a:spLocks noGrp="1"/>
          </p:cNvSpPr>
          <p:nvPr>
            <p:ph type="dt" sz="half" idx="10"/>
          </p:nvPr>
        </p:nvSpPr>
        <p:spPr/>
        <p:txBody>
          <a:bodyPr/>
          <a:lstStyle/>
          <a:p>
            <a:fld id="{28F90674-5090-433F-A84C-00BC3FD668C6}" type="datetimeFigureOut">
              <a:rPr lang="en-GB" smtClean="0"/>
              <a:t>13/05/2026</a:t>
            </a:fld>
            <a:endParaRPr lang="en-GB"/>
          </a:p>
        </p:txBody>
      </p:sp>
      <p:sp>
        <p:nvSpPr>
          <p:cNvPr id="5" name="Footer Placeholder 4">
            <a:extLst>
              <a:ext uri="{FF2B5EF4-FFF2-40B4-BE49-F238E27FC236}">
                <a16:creationId xmlns:a16="http://schemas.microsoft.com/office/drawing/2014/main" id="{CD1344EA-BC58-2B15-69B7-3A7B71A0894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C96378A-8F13-C21F-2AE5-CCF8E77D9837}"/>
              </a:ext>
            </a:extLst>
          </p:cNvPr>
          <p:cNvSpPr>
            <a:spLocks noGrp="1"/>
          </p:cNvSpPr>
          <p:nvPr>
            <p:ph type="sldNum" sz="quarter" idx="12"/>
          </p:nvPr>
        </p:nvSpPr>
        <p:spPr/>
        <p:txBody>
          <a:bodyPr/>
          <a:lstStyle/>
          <a:p>
            <a:fld id="{976395A6-E235-41B3-B5D8-768C4B9102B7}" type="slidenum">
              <a:rPr lang="en-GB" smtClean="0"/>
              <a:t>‹#›</a:t>
            </a:fld>
            <a:endParaRPr lang="en-GB"/>
          </a:p>
        </p:txBody>
      </p:sp>
    </p:spTree>
    <p:extLst>
      <p:ext uri="{BB962C8B-B14F-4D97-AF65-F5344CB8AC3E}">
        <p14:creationId xmlns:p14="http://schemas.microsoft.com/office/powerpoint/2010/main" val="13595683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43AFFBE-4D70-D41F-7765-2140D292154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B59A2C6-61E7-3CF4-61DE-A93FFEB2B6F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AAC60DA-A93C-E585-8CFB-FD7B26894B3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28F90674-5090-433F-A84C-00BC3FD668C6}" type="datetimeFigureOut">
              <a:rPr lang="en-GB" smtClean="0"/>
              <a:t>13/05/2026</a:t>
            </a:fld>
            <a:endParaRPr lang="en-GB"/>
          </a:p>
        </p:txBody>
      </p:sp>
      <p:sp>
        <p:nvSpPr>
          <p:cNvPr id="5" name="Footer Placeholder 4">
            <a:extLst>
              <a:ext uri="{FF2B5EF4-FFF2-40B4-BE49-F238E27FC236}">
                <a16:creationId xmlns:a16="http://schemas.microsoft.com/office/drawing/2014/main" id="{D26BFC0C-9286-E271-FA6F-6EC24640A88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8C630FC8-FD74-5EB7-1990-439DA57DA49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976395A6-E235-41B3-B5D8-768C4B9102B7}" type="slidenum">
              <a:rPr lang="en-GB" smtClean="0"/>
              <a:t>‹#›</a:t>
            </a:fld>
            <a:endParaRPr lang="en-GB"/>
          </a:p>
        </p:txBody>
      </p:sp>
    </p:spTree>
    <p:extLst>
      <p:ext uri="{BB962C8B-B14F-4D97-AF65-F5344CB8AC3E}">
        <p14:creationId xmlns:p14="http://schemas.microsoft.com/office/powerpoint/2010/main" val="98064888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FB4830-45C5-044A-14A5-F5ECEBD7AA9A}"/>
              </a:ext>
            </a:extLst>
          </p:cNvPr>
          <p:cNvSpPr>
            <a:spLocks noGrp="1"/>
          </p:cNvSpPr>
          <p:nvPr>
            <p:ph type="ctrTitle"/>
          </p:nvPr>
        </p:nvSpPr>
        <p:spPr/>
        <p:txBody>
          <a:bodyPr/>
          <a:lstStyle/>
          <a:p>
            <a:r>
              <a:rPr lang="en-GB"/>
              <a:t>Cases Studies On</a:t>
            </a:r>
            <a:endParaRPr lang="en-GB" dirty="0"/>
          </a:p>
        </p:txBody>
      </p:sp>
      <p:sp>
        <p:nvSpPr>
          <p:cNvPr id="3" name="Subtitle 2">
            <a:extLst>
              <a:ext uri="{FF2B5EF4-FFF2-40B4-BE49-F238E27FC236}">
                <a16:creationId xmlns:a16="http://schemas.microsoft.com/office/drawing/2014/main" id="{3BF4AFC0-AE53-E533-35F7-B6FC1F54E00C}"/>
              </a:ext>
            </a:extLst>
          </p:cNvPr>
          <p:cNvSpPr>
            <a:spLocks noGrp="1"/>
          </p:cNvSpPr>
          <p:nvPr>
            <p:ph type="subTitle" idx="1"/>
          </p:nvPr>
        </p:nvSpPr>
        <p:spPr/>
        <p:txBody>
          <a:bodyPr vert="horz" lIns="91440" tIns="45720" rIns="91440" bIns="45720" rtlCol="0" anchor="t">
            <a:normAutofit/>
          </a:bodyPr>
          <a:lstStyle/>
          <a:p>
            <a:r>
              <a:rPr lang="en-GB" sz="6000">
                <a:latin typeface="Aptos Display"/>
              </a:rPr>
              <a:t>Controlling</a:t>
            </a:r>
            <a:endParaRPr lang="en-US"/>
          </a:p>
        </p:txBody>
      </p:sp>
    </p:spTree>
    <p:extLst>
      <p:ext uri="{BB962C8B-B14F-4D97-AF65-F5344CB8AC3E}">
        <p14:creationId xmlns:p14="http://schemas.microsoft.com/office/powerpoint/2010/main" val="141414621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2A831D-E26C-1378-7082-95409292C9DA}"/>
              </a:ext>
            </a:extLst>
          </p:cNvPr>
          <p:cNvSpPr>
            <a:spLocks noGrp="1"/>
          </p:cNvSpPr>
          <p:nvPr>
            <p:ph type="title"/>
          </p:nvPr>
        </p:nvSpPr>
        <p:spPr/>
        <p:txBody>
          <a:bodyPr/>
          <a:lstStyle/>
          <a:p>
            <a:pPr marL="228600" indent="-228600" algn="ctr">
              <a:spcBef>
                <a:spcPts val="1000"/>
              </a:spcBef>
            </a:pPr>
            <a:br>
              <a:rPr lang="en-US" b="1" dirty="0">
                <a:latin typeface="Calibri"/>
                <a:ea typeface="Calibri"/>
                <a:cs typeface="Calibri"/>
              </a:rPr>
            </a:br>
            <a:r>
              <a:rPr lang="en-US" b="1">
                <a:latin typeface="Calibri"/>
                <a:ea typeface="Calibri"/>
                <a:cs typeface="Calibri"/>
              </a:rPr>
              <a:t>Careful analysis of the image content</a:t>
            </a:r>
            <a:endParaRPr lang="en-US" b="1">
              <a:ea typeface="Calibri Light"/>
              <a:cs typeface="Calibri Light"/>
            </a:endParaRPr>
          </a:p>
          <a:p>
            <a:pPr algn="ctr"/>
            <a:endParaRPr lang="en-US" sz="6600" b="1" dirty="0">
              <a:ea typeface="Calibri Light"/>
              <a:cs typeface="Calibri Light"/>
            </a:endParaRPr>
          </a:p>
        </p:txBody>
      </p:sp>
      <p:sp>
        <p:nvSpPr>
          <p:cNvPr id="3" name="Content Placeholder 2">
            <a:extLst>
              <a:ext uri="{FF2B5EF4-FFF2-40B4-BE49-F238E27FC236}">
                <a16:creationId xmlns:a16="http://schemas.microsoft.com/office/drawing/2014/main" id="{176B847D-53C7-CD7C-2EB0-0621FFAE1D35}"/>
              </a:ext>
            </a:extLst>
          </p:cNvPr>
          <p:cNvSpPr>
            <a:spLocks noGrp="1"/>
          </p:cNvSpPr>
          <p:nvPr>
            <p:ph idx="1"/>
          </p:nvPr>
        </p:nvSpPr>
        <p:spPr/>
        <p:txBody>
          <a:bodyPr vert="horz" lIns="91440" tIns="45720" rIns="91440" bIns="45720" rtlCol="0" anchor="t">
            <a:normAutofit/>
          </a:bodyPr>
          <a:lstStyle/>
          <a:p>
            <a:r>
              <a:rPr lang="en-US" sz="2000">
                <a:latin typeface="Segoe UI"/>
                <a:cs typeface="Segoe UI"/>
              </a:rPr>
              <a:t>The image presents a short business scenario:</a:t>
            </a:r>
            <a:endParaRPr lang="en-US" sz="2000">
              <a:ea typeface="Calibri"/>
              <a:cs typeface="Calibri"/>
            </a:endParaRPr>
          </a:p>
          <a:p>
            <a:r>
              <a:rPr lang="en-US" sz="2000">
                <a:latin typeface="Segoe UI"/>
                <a:cs typeface="Segoe UI"/>
              </a:rPr>
              <a:t>A boutique chocolate shop owner named Elyse Chung has </a:t>
            </a:r>
            <a:r>
              <a:rPr lang="en-US" sz="2000" b="1">
                <a:latin typeface="Segoe UI"/>
                <a:cs typeface="Segoe UI"/>
              </a:rPr>
              <a:t>always been physically present</a:t>
            </a:r>
            <a:r>
              <a:rPr lang="en-US" sz="2000">
                <a:latin typeface="Segoe UI"/>
                <a:cs typeface="Segoe UI"/>
              </a:rPr>
              <a:t> at the shop during operating hours.</a:t>
            </a:r>
            <a:endParaRPr lang="en-US" sz="2000">
              <a:ea typeface="Calibri"/>
              <a:cs typeface="Calibri"/>
            </a:endParaRPr>
          </a:p>
          <a:p>
            <a:r>
              <a:rPr lang="en-US" sz="2000">
                <a:latin typeface="Segoe UI"/>
                <a:cs typeface="Segoe UI"/>
              </a:rPr>
              <a:t>Elyse recognizes that it would be </a:t>
            </a:r>
            <a:r>
              <a:rPr lang="en-US" sz="2000" b="1">
                <a:latin typeface="Segoe UI"/>
                <a:cs typeface="Segoe UI"/>
              </a:rPr>
              <a:t>healthier to step away occasionally</a:t>
            </a:r>
            <a:r>
              <a:rPr lang="en-US" sz="2000">
                <a:latin typeface="Segoe UI"/>
                <a:cs typeface="Segoe UI"/>
              </a:rPr>
              <a:t>.</a:t>
            </a:r>
            <a:endParaRPr lang="en-US" sz="2000">
              <a:ea typeface="Calibri"/>
              <a:cs typeface="Calibri"/>
            </a:endParaRPr>
          </a:p>
          <a:p>
            <a:r>
              <a:rPr lang="en-US" sz="2000">
                <a:latin typeface="Segoe UI"/>
                <a:cs typeface="Segoe UI"/>
              </a:rPr>
              <a:t>Elyse has </a:t>
            </a:r>
            <a:r>
              <a:rPr lang="en-US" sz="2000" b="1">
                <a:latin typeface="Segoe UI"/>
                <a:cs typeface="Segoe UI"/>
              </a:rPr>
              <a:t>three trusted employees</a:t>
            </a:r>
            <a:r>
              <a:rPr lang="en-US" sz="2000">
                <a:latin typeface="Segoe UI"/>
                <a:cs typeface="Segoe UI"/>
              </a:rPr>
              <a:t> who understand their responsibilities and have proven reliable.</a:t>
            </a:r>
            <a:endParaRPr lang="en-US" sz="2000">
              <a:ea typeface="Calibri"/>
              <a:cs typeface="Calibri"/>
            </a:endParaRPr>
          </a:p>
          <a:p>
            <a:r>
              <a:rPr lang="en-US" sz="2000">
                <a:latin typeface="Segoe UI"/>
                <a:cs typeface="Segoe UI"/>
              </a:rPr>
              <a:t>The key question asks:</a:t>
            </a:r>
            <a:endParaRPr lang="en-US" sz="2000">
              <a:ea typeface="Calibri"/>
              <a:cs typeface="Calibri"/>
            </a:endParaRPr>
          </a:p>
          <a:p>
            <a:r>
              <a:rPr lang="en-US" sz="2000" b="1" dirty="0">
                <a:latin typeface="Segoe UI"/>
                <a:cs typeface="Segoe UI"/>
              </a:rPr>
              <a:t>What would you suggest to Elyse to help her feel that her shop is under control even when she isn’t there?</a:t>
            </a:r>
            <a:endParaRPr lang="en-US" sz="2000">
              <a:ea typeface="Calibri"/>
              <a:cs typeface="Calibri"/>
            </a:endParaRPr>
          </a:p>
          <a:p>
            <a:endParaRPr lang="en-US" dirty="0">
              <a:ea typeface="Calibri"/>
              <a:cs typeface="Calibri"/>
            </a:endParaRPr>
          </a:p>
        </p:txBody>
      </p:sp>
    </p:spTree>
    <p:extLst>
      <p:ext uri="{BB962C8B-B14F-4D97-AF65-F5344CB8AC3E}">
        <p14:creationId xmlns:p14="http://schemas.microsoft.com/office/powerpoint/2010/main" val="402481113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F557AE-705C-8DAF-40F8-72E6856345A3}"/>
              </a:ext>
            </a:extLst>
          </p:cNvPr>
          <p:cNvSpPr>
            <a:spLocks noGrp="1"/>
          </p:cNvSpPr>
          <p:nvPr>
            <p:ph type="title"/>
          </p:nvPr>
        </p:nvSpPr>
        <p:spPr>
          <a:xfrm>
            <a:off x="838200" y="365125"/>
            <a:ext cx="10515600" cy="817564"/>
          </a:xfrm>
        </p:spPr>
        <p:txBody>
          <a:bodyPr>
            <a:normAutofit fontScale="90000"/>
          </a:bodyPr>
          <a:lstStyle/>
          <a:p>
            <a:pPr marL="228600" indent="-228600" algn="ctr">
              <a:spcBef>
                <a:spcPts val="1000"/>
              </a:spcBef>
            </a:pPr>
            <a:br>
              <a:rPr lang="en-US" sz="4800" b="1" dirty="0">
                <a:latin typeface="Calibri"/>
                <a:ea typeface="Calibri"/>
                <a:cs typeface="Calibri"/>
              </a:rPr>
            </a:br>
            <a:r>
              <a:rPr lang="en-US" sz="4800" b="1">
                <a:latin typeface="Calibri"/>
                <a:ea typeface="Calibri"/>
                <a:cs typeface="Calibri"/>
              </a:rPr>
              <a:t>Suggested solution</a:t>
            </a:r>
            <a:endParaRPr lang="en-US" sz="4800" b="1">
              <a:ea typeface="Calibri Light"/>
              <a:cs typeface="Calibri Light"/>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85BCCD16-A4AC-A163-3B53-99FA23E0DBBE}"/>
              </a:ext>
            </a:extLst>
          </p:cNvPr>
          <p:cNvSpPr>
            <a:spLocks noGrp="1"/>
          </p:cNvSpPr>
          <p:nvPr>
            <p:ph idx="1"/>
          </p:nvPr>
        </p:nvSpPr>
        <p:spPr>
          <a:xfrm>
            <a:off x="838200" y="1187673"/>
            <a:ext cx="10515600" cy="5402778"/>
          </a:xfrm>
        </p:spPr>
        <p:txBody>
          <a:bodyPr vert="horz" lIns="91440" tIns="45720" rIns="91440" bIns="45720" rtlCol="0" anchor="t">
            <a:normAutofit fontScale="92500" lnSpcReduction="20000"/>
          </a:bodyPr>
          <a:lstStyle/>
          <a:p>
            <a:r>
              <a:rPr lang="en-US" sz="1900">
                <a:latin typeface="Segoe UI"/>
                <a:cs typeface="Segoe UI"/>
              </a:rPr>
              <a:t>To help Elyse feel confident and in control while not being physically present, a combination of </a:t>
            </a:r>
            <a:r>
              <a:rPr lang="en-US" sz="1900" b="1">
                <a:latin typeface="Segoe UI"/>
                <a:cs typeface="Segoe UI"/>
              </a:rPr>
              <a:t>systems, visibility, and communication tools</a:t>
            </a:r>
            <a:r>
              <a:rPr lang="en-US" sz="1900">
                <a:latin typeface="Segoe UI"/>
                <a:cs typeface="Segoe UI"/>
              </a:rPr>
              <a:t> should be introduced:</a:t>
            </a:r>
            <a:endParaRPr lang="en-US" sz="1900" dirty="0">
              <a:latin typeface="Segoe UI"/>
              <a:ea typeface="Calibri"/>
              <a:cs typeface="Segoe UI"/>
            </a:endParaRPr>
          </a:p>
          <a:p>
            <a:endParaRPr lang="en-US" sz="1700" dirty="0">
              <a:latin typeface="Segoe UI"/>
              <a:cs typeface="Segoe UI"/>
            </a:endParaRPr>
          </a:p>
          <a:p>
            <a:r>
              <a:rPr lang="en-US"/>
              <a:t>1. </a:t>
            </a:r>
            <a:r>
              <a:rPr lang="en-US" b="1"/>
              <a:t>Implement monitoring systems</a:t>
            </a:r>
            <a:endParaRPr lang="en-US"/>
          </a:p>
          <a:p>
            <a:r>
              <a:rPr lang="en-US" sz="1600">
                <a:latin typeface="Segoe UI"/>
                <a:cs typeface="Segoe UI"/>
              </a:rPr>
              <a:t>Install </a:t>
            </a:r>
            <a:r>
              <a:rPr lang="en-US" sz="1600" b="1">
                <a:latin typeface="Segoe UI"/>
                <a:cs typeface="Segoe UI"/>
              </a:rPr>
              <a:t>CCTV cameras</a:t>
            </a:r>
            <a:r>
              <a:rPr lang="en-US" sz="1600">
                <a:latin typeface="Segoe UI"/>
                <a:cs typeface="Segoe UI"/>
              </a:rPr>
              <a:t> with remote mobile access so Elyse can check in at any time.</a:t>
            </a:r>
            <a:endParaRPr lang="en-US" sz="1600">
              <a:ea typeface="Calibri"/>
              <a:cs typeface="Calibri"/>
            </a:endParaRPr>
          </a:p>
          <a:p>
            <a:r>
              <a:rPr lang="en-US" sz="1600">
                <a:latin typeface="Segoe UI"/>
                <a:cs typeface="Segoe UI"/>
              </a:rPr>
              <a:t>Use </a:t>
            </a:r>
            <a:r>
              <a:rPr lang="en-US" sz="1600" b="1">
                <a:latin typeface="Segoe UI"/>
                <a:cs typeface="Segoe UI"/>
              </a:rPr>
              <a:t>smart alarms or sensors</a:t>
            </a:r>
            <a:r>
              <a:rPr lang="en-US" sz="1600">
                <a:latin typeface="Segoe UI"/>
                <a:cs typeface="Segoe UI"/>
              </a:rPr>
              <a:t> (e.g., door, till access).</a:t>
            </a:r>
            <a:endParaRPr lang="en-US" sz="1600">
              <a:ea typeface="Calibri"/>
              <a:cs typeface="Calibri"/>
            </a:endParaRPr>
          </a:p>
          <a:p>
            <a:endParaRPr lang="en-US" sz="1600" dirty="0">
              <a:latin typeface="Segoe UI"/>
              <a:cs typeface="Segoe UI"/>
            </a:endParaRPr>
          </a:p>
          <a:p>
            <a:r>
              <a:rPr lang="en-US"/>
              <a:t>2. </a:t>
            </a:r>
            <a:r>
              <a:rPr lang="en-US" b="1"/>
              <a:t>Use a digital point-of-sale (POS) system</a:t>
            </a:r>
            <a:endParaRPr lang="en-US"/>
          </a:p>
          <a:p>
            <a:r>
              <a:rPr lang="en-US" sz="1600">
                <a:latin typeface="Segoe UI"/>
                <a:cs typeface="Segoe UI"/>
              </a:rPr>
              <a:t>A modern POS system can provide: </a:t>
            </a:r>
            <a:endParaRPr lang="en-US" sz="1600">
              <a:ea typeface="Calibri"/>
              <a:cs typeface="Calibri"/>
            </a:endParaRPr>
          </a:p>
          <a:p>
            <a:pPr lvl="1"/>
            <a:r>
              <a:rPr lang="en-US" sz="1600">
                <a:latin typeface="Segoe UI"/>
                <a:cs typeface="Segoe UI"/>
              </a:rPr>
              <a:t>Real-time </a:t>
            </a:r>
            <a:r>
              <a:rPr lang="en-US" sz="1600" b="1">
                <a:latin typeface="Segoe UI"/>
                <a:cs typeface="Segoe UI"/>
              </a:rPr>
              <a:t>sales tracking</a:t>
            </a:r>
            <a:endParaRPr lang="en-US" sz="1600">
              <a:ea typeface="Calibri"/>
              <a:cs typeface="Calibri"/>
            </a:endParaRPr>
          </a:p>
          <a:p>
            <a:pPr lvl="1"/>
            <a:r>
              <a:rPr lang="en-US" sz="1600">
                <a:latin typeface="Segoe UI"/>
                <a:cs typeface="Segoe UI"/>
              </a:rPr>
              <a:t>Inventory updates</a:t>
            </a:r>
            <a:endParaRPr lang="en-US" sz="1600">
              <a:ea typeface="Calibri"/>
              <a:cs typeface="Calibri"/>
            </a:endParaRPr>
          </a:p>
          <a:p>
            <a:pPr lvl="1"/>
            <a:r>
              <a:rPr lang="en-US" sz="1600">
                <a:latin typeface="Segoe UI"/>
                <a:cs typeface="Segoe UI"/>
              </a:rPr>
              <a:t>Reports Elyse can access remotely</a:t>
            </a:r>
            <a:endParaRPr lang="en-US" sz="1600">
              <a:ea typeface="Calibri"/>
              <a:cs typeface="Calibri"/>
            </a:endParaRPr>
          </a:p>
          <a:p>
            <a:endParaRPr lang="en-US" sz="2400" b="1" dirty="0">
              <a:latin typeface="Calibri"/>
              <a:ea typeface="Calibri"/>
              <a:cs typeface="Calibri"/>
            </a:endParaRPr>
          </a:p>
          <a:p>
            <a:r>
              <a:rPr lang="en-US" sz="2600" b="1">
                <a:latin typeface="Calibri"/>
                <a:ea typeface="Calibri"/>
                <a:cs typeface="Calibri"/>
              </a:rPr>
              <a:t>3. Create clear standard operating procedures (SOPs)</a:t>
            </a:r>
            <a:endParaRPr lang="en-US" sz="2600">
              <a:latin typeface="Calibri"/>
              <a:ea typeface="Calibri"/>
              <a:cs typeface="Calibri"/>
            </a:endParaRPr>
          </a:p>
          <a:p>
            <a:r>
              <a:rPr lang="en-US" sz="1600">
                <a:latin typeface="Segoe UI"/>
                <a:cs typeface="Segoe UI"/>
              </a:rPr>
              <a:t>Document daily routines such as: </a:t>
            </a:r>
            <a:endParaRPr lang="en-US" sz="1600">
              <a:ea typeface="Calibri"/>
              <a:cs typeface="Calibri"/>
            </a:endParaRPr>
          </a:p>
          <a:p>
            <a:pPr lvl="1"/>
            <a:r>
              <a:rPr lang="en-US" sz="1600">
                <a:latin typeface="Segoe UI"/>
                <a:cs typeface="Segoe UI"/>
              </a:rPr>
              <a:t>Opening/closing procedures</a:t>
            </a:r>
            <a:endParaRPr lang="en-US" sz="1600">
              <a:ea typeface="Calibri"/>
              <a:cs typeface="Calibri"/>
            </a:endParaRPr>
          </a:p>
          <a:p>
            <a:pPr lvl="1"/>
            <a:r>
              <a:rPr lang="en-US" sz="1600">
                <a:latin typeface="Segoe UI"/>
                <a:cs typeface="Segoe UI"/>
              </a:rPr>
              <a:t>Cash handling</a:t>
            </a:r>
            <a:endParaRPr lang="en-US" sz="1600">
              <a:ea typeface="Calibri"/>
              <a:cs typeface="Calibri"/>
            </a:endParaRPr>
          </a:p>
          <a:p>
            <a:pPr lvl="1"/>
            <a:r>
              <a:rPr lang="en-US" sz="1600">
                <a:latin typeface="Segoe UI"/>
                <a:cs typeface="Segoe UI"/>
              </a:rPr>
              <a:t>Stock management</a:t>
            </a:r>
            <a:endParaRPr lang="en-US" sz="1600">
              <a:ea typeface="Calibri"/>
              <a:cs typeface="Calibri"/>
            </a:endParaRPr>
          </a:p>
          <a:p>
            <a:r>
              <a:rPr lang="en-US" sz="1600">
                <a:latin typeface="Segoe UI"/>
                <a:cs typeface="Segoe UI"/>
              </a:rPr>
              <a:t>This ensures consistency, even in Elyse’s absence.</a:t>
            </a:r>
            <a:endParaRPr lang="en-US" sz="1600">
              <a:ea typeface="Calibri"/>
              <a:cs typeface="Calibri"/>
            </a:endParaRPr>
          </a:p>
          <a:p>
            <a:endParaRPr lang="en-US" dirty="0">
              <a:ea typeface="Calibri"/>
              <a:cs typeface="Calibri"/>
            </a:endParaRPr>
          </a:p>
        </p:txBody>
      </p:sp>
    </p:spTree>
    <p:extLst>
      <p:ext uri="{BB962C8B-B14F-4D97-AF65-F5344CB8AC3E}">
        <p14:creationId xmlns:p14="http://schemas.microsoft.com/office/powerpoint/2010/main" val="271236357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4BB776-E428-3915-BF25-1F0FE91F4079}"/>
              </a:ext>
            </a:extLst>
          </p:cNvPr>
          <p:cNvSpPr>
            <a:spLocks noGrp="1"/>
          </p:cNvSpPr>
          <p:nvPr>
            <p:ph type="title"/>
          </p:nvPr>
        </p:nvSpPr>
        <p:spPr>
          <a:xfrm>
            <a:off x="838200" y="365125"/>
            <a:ext cx="10515600" cy="758494"/>
          </a:xfrm>
        </p:spPr>
        <p:txBody>
          <a:bodyPr>
            <a:normAutofit fontScale="90000"/>
          </a:bodyPr>
          <a:lstStyle/>
          <a:p>
            <a:pPr algn="ctr"/>
            <a:br>
              <a:rPr lang="en-US" sz="4300" b="1" dirty="0">
                <a:latin typeface="Calibri"/>
                <a:ea typeface="Calibri"/>
                <a:cs typeface="Calibri"/>
              </a:rPr>
            </a:br>
            <a:r>
              <a:rPr lang="en-US" sz="4300" b="1">
                <a:latin typeface="Calibri"/>
                <a:ea typeface="Calibri"/>
                <a:cs typeface="Calibri"/>
              </a:rPr>
              <a:t>Suggested solution</a:t>
            </a:r>
            <a:endParaRPr lang="en-US" sz="4300">
              <a:latin typeface="Calibri"/>
              <a:ea typeface="Calibri"/>
              <a:cs typeface="Calibri"/>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587200FC-259C-78BA-1CE6-070528A4E0BF}"/>
              </a:ext>
            </a:extLst>
          </p:cNvPr>
          <p:cNvSpPr>
            <a:spLocks noGrp="1"/>
          </p:cNvSpPr>
          <p:nvPr>
            <p:ph idx="1"/>
          </p:nvPr>
        </p:nvSpPr>
        <p:spPr>
          <a:xfrm>
            <a:off x="838200" y="1128603"/>
            <a:ext cx="10515600" cy="5574080"/>
          </a:xfrm>
        </p:spPr>
        <p:txBody>
          <a:bodyPr vert="horz" lIns="91440" tIns="45720" rIns="91440" bIns="45720" rtlCol="0" anchor="t">
            <a:normAutofit lnSpcReduction="10000"/>
          </a:bodyPr>
          <a:lstStyle/>
          <a:p>
            <a:r>
              <a:rPr lang="en-US"/>
              <a:t>4. </a:t>
            </a:r>
            <a:r>
              <a:rPr lang="en-US" b="1"/>
              <a:t>Introduce regular communication</a:t>
            </a:r>
            <a:endParaRPr lang="en-US">
              <a:ea typeface="Calibri" panose="020F0502020204030204"/>
              <a:cs typeface="Calibri" panose="020F0502020204030204"/>
            </a:endParaRPr>
          </a:p>
          <a:p>
            <a:r>
              <a:rPr lang="en-US" sz="1400">
                <a:latin typeface="Segoe UI"/>
                <a:cs typeface="Segoe UI"/>
              </a:rPr>
              <a:t>Set up a </a:t>
            </a:r>
            <a:r>
              <a:rPr lang="en-US" sz="1400" b="1">
                <a:latin typeface="Segoe UI"/>
                <a:cs typeface="Segoe UI"/>
              </a:rPr>
              <a:t>group chat</a:t>
            </a:r>
            <a:r>
              <a:rPr lang="en-US" sz="1400">
                <a:latin typeface="Segoe UI"/>
                <a:cs typeface="Segoe UI"/>
              </a:rPr>
              <a:t> (e.g., WhatsApp, Teams).</a:t>
            </a:r>
            <a:endParaRPr lang="en-US" sz="1400">
              <a:ea typeface="Calibri"/>
              <a:cs typeface="Calibri"/>
            </a:endParaRPr>
          </a:p>
          <a:p>
            <a:r>
              <a:rPr lang="en-US" sz="1400">
                <a:latin typeface="Segoe UI"/>
                <a:cs typeface="Segoe UI"/>
              </a:rPr>
              <a:t>Schedule </a:t>
            </a:r>
            <a:r>
              <a:rPr lang="en-US" sz="1400" b="1">
                <a:latin typeface="Segoe UI"/>
                <a:cs typeface="Segoe UI"/>
              </a:rPr>
              <a:t>quick daily check-ins or summaries</a:t>
            </a:r>
            <a:r>
              <a:rPr lang="en-US" sz="1400">
                <a:latin typeface="Segoe UI"/>
                <a:cs typeface="Segoe UI"/>
              </a:rPr>
              <a:t>.</a:t>
            </a:r>
            <a:endParaRPr lang="en-US" sz="1400">
              <a:ea typeface="Calibri"/>
              <a:cs typeface="Calibri"/>
            </a:endParaRPr>
          </a:p>
          <a:p>
            <a:r>
              <a:rPr lang="en-US" sz="1400" dirty="0">
                <a:latin typeface="Segoe UI"/>
                <a:cs typeface="Segoe UI"/>
              </a:rPr>
              <a:t>Encourage employees to report issues immediately.</a:t>
            </a:r>
            <a:endParaRPr lang="en-US" sz="1400">
              <a:ea typeface="Calibri"/>
              <a:cs typeface="Calibri"/>
            </a:endParaRPr>
          </a:p>
          <a:p>
            <a:r>
              <a:rPr lang="en-US"/>
              <a:t>5. </a:t>
            </a:r>
            <a:r>
              <a:rPr lang="en-US" b="1"/>
              <a:t>Assign responsibility and accountability</a:t>
            </a:r>
            <a:endParaRPr lang="en-US">
              <a:ea typeface="Calibri"/>
              <a:cs typeface="Calibri"/>
            </a:endParaRPr>
          </a:p>
          <a:p>
            <a:r>
              <a:rPr lang="en-US" sz="1400" dirty="0">
                <a:latin typeface="Segoe UI"/>
                <a:cs typeface="Segoe UI"/>
              </a:rPr>
              <a:t>Designate a </a:t>
            </a:r>
            <a:r>
              <a:rPr lang="en-US" sz="1400" b="1" dirty="0">
                <a:latin typeface="Segoe UI"/>
                <a:cs typeface="Segoe UI"/>
              </a:rPr>
              <a:t>shift supervisor or key holder</a:t>
            </a:r>
            <a:r>
              <a:rPr lang="en-US" sz="1400" dirty="0">
                <a:latin typeface="Segoe UI"/>
                <a:cs typeface="Segoe UI"/>
              </a:rPr>
              <a:t> among employees.</a:t>
            </a:r>
            <a:endParaRPr lang="en-US" sz="1400">
              <a:ea typeface="Calibri"/>
              <a:cs typeface="Calibri"/>
            </a:endParaRPr>
          </a:p>
          <a:p>
            <a:r>
              <a:rPr lang="en-US" sz="1400">
                <a:latin typeface="Segoe UI"/>
                <a:cs typeface="Segoe UI"/>
              </a:rPr>
              <a:t>Give employees ownership of specific tasks (cleanliness, stock, customer service).</a:t>
            </a:r>
            <a:endParaRPr lang="en-US" sz="1400">
              <a:ea typeface="Calibri"/>
              <a:cs typeface="Calibri"/>
            </a:endParaRPr>
          </a:p>
          <a:p>
            <a:r>
              <a:rPr lang="en-US"/>
              <a:t>6. </a:t>
            </a:r>
            <a:r>
              <a:rPr lang="en-US" b="1"/>
              <a:t>Use performance tracking</a:t>
            </a:r>
            <a:endParaRPr lang="en-US">
              <a:ea typeface="Calibri"/>
              <a:cs typeface="Calibri"/>
            </a:endParaRPr>
          </a:p>
          <a:p>
            <a:r>
              <a:rPr lang="en-US" sz="1400">
                <a:latin typeface="Segoe UI"/>
                <a:cs typeface="Segoe UI"/>
              </a:rPr>
              <a:t>Track metrics such as: </a:t>
            </a:r>
            <a:endParaRPr lang="en-US" sz="1400">
              <a:ea typeface="Calibri"/>
              <a:cs typeface="Calibri"/>
            </a:endParaRPr>
          </a:p>
          <a:p>
            <a:pPr lvl="1"/>
            <a:r>
              <a:rPr lang="en-US" sz="1400">
                <a:latin typeface="Segoe UI"/>
                <a:cs typeface="Segoe UI"/>
              </a:rPr>
              <a:t>Daily sales targets</a:t>
            </a:r>
            <a:endParaRPr lang="en-US" sz="1400">
              <a:ea typeface="Calibri"/>
              <a:cs typeface="Calibri"/>
            </a:endParaRPr>
          </a:p>
          <a:p>
            <a:pPr lvl="1"/>
            <a:r>
              <a:rPr lang="en-US" sz="1400">
                <a:latin typeface="Segoe UI"/>
                <a:cs typeface="Segoe UI"/>
              </a:rPr>
              <a:t>Customer feedback</a:t>
            </a:r>
            <a:endParaRPr lang="en-US" sz="1400">
              <a:ea typeface="Calibri"/>
              <a:cs typeface="Calibri"/>
            </a:endParaRPr>
          </a:p>
          <a:p>
            <a:r>
              <a:rPr lang="en-US" sz="1400" dirty="0">
                <a:latin typeface="Segoe UI"/>
                <a:cs typeface="Segoe UI"/>
              </a:rPr>
              <a:t>Review these regularly to maintain oversight.</a:t>
            </a:r>
            <a:endParaRPr lang="en-US" sz="1400">
              <a:ea typeface="Calibri"/>
              <a:cs typeface="Calibri"/>
            </a:endParaRPr>
          </a:p>
          <a:p>
            <a:r>
              <a:rPr lang="en-US"/>
              <a:t>7. </a:t>
            </a:r>
            <a:r>
              <a:rPr lang="en-US" b="1"/>
              <a:t>Build trust and empowerment</a:t>
            </a:r>
            <a:endParaRPr lang="en-US">
              <a:ea typeface="Calibri"/>
              <a:cs typeface="Calibri"/>
            </a:endParaRPr>
          </a:p>
          <a:p>
            <a:r>
              <a:rPr lang="en-US" sz="1400">
                <a:latin typeface="Segoe UI"/>
                <a:cs typeface="Segoe UI"/>
              </a:rPr>
              <a:t>Since the employees are already trustworthy, Elyse should: </a:t>
            </a:r>
            <a:endParaRPr lang="en-US" sz="1400">
              <a:ea typeface="Calibri"/>
              <a:cs typeface="Calibri"/>
            </a:endParaRPr>
          </a:p>
          <a:p>
            <a:pPr lvl="1"/>
            <a:r>
              <a:rPr lang="en-US" sz="1400" b="1">
                <a:latin typeface="Segoe UI"/>
                <a:cs typeface="Segoe UI"/>
              </a:rPr>
              <a:t>Delegate confidently</a:t>
            </a:r>
            <a:endParaRPr lang="en-US" sz="1400">
              <a:ea typeface="Calibri"/>
              <a:cs typeface="Calibri"/>
            </a:endParaRPr>
          </a:p>
          <a:p>
            <a:pPr lvl="1"/>
            <a:r>
              <a:rPr lang="en-US" sz="1400">
                <a:latin typeface="Segoe UI"/>
                <a:cs typeface="Segoe UI"/>
              </a:rPr>
              <a:t>Avoid micromanaging</a:t>
            </a:r>
            <a:endParaRPr lang="en-US" sz="1400">
              <a:ea typeface="Calibri"/>
              <a:cs typeface="Calibri"/>
            </a:endParaRPr>
          </a:p>
          <a:p>
            <a:pPr lvl="1"/>
            <a:r>
              <a:rPr lang="en-US" sz="1400">
                <a:latin typeface="Segoe UI"/>
                <a:cs typeface="Segoe UI"/>
              </a:rPr>
              <a:t>Reinforce accountability through trust rather than control</a:t>
            </a:r>
            <a:endParaRPr lang="en-US" sz="1400">
              <a:ea typeface="Calibri"/>
              <a:cs typeface="Calibri"/>
            </a:endParaRPr>
          </a:p>
          <a:p>
            <a:endParaRPr lang="en-US" sz="3200" dirty="0">
              <a:ea typeface="Calibri"/>
              <a:cs typeface="Calibri"/>
            </a:endParaRPr>
          </a:p>
        </p:txBody>
      </p:sp>
    </p:spTree>
    <p:extLst>
      <p:ext uri="{BB962C8B-B14F-4D97-AF65-F5344CB8AC3E}">
        <p14:creationId xmlns:p14="http://schemas.microsoft.com/office/powerpoint/2010/main" val="203306773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DF7058-0C36-C5B8-CBF7-241B692AB6F2}"/>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6A976499-BF04-C6A1-40A8-B4F9D99482D5}"/>
              </a:ext>
            </a:extLst>
          </p:cNvPr>
          <p:cNvSpPr>
            <a:spLocks noGrp="1"/>
          </p:cNvSpPr>
          <p:nvPr>
            <p:ph idx="1"/>
          </p:nvPr>
        </p:nvSpPr>
        <p:spPr/>
        <p:txBody>
          <a:bodyPr/>
          <a:lstStyle/>
          <a:p>
            <a:endParaRPr lang="en-US"/>
          </a:p>
        </p:txBody>
      </p:sp>
    </p:spTree>
    <p:extLst>
      <p:ext uri="{BB962C8B-B14F-4D97-AF65-F5344CB8AC3E}">
        <p14:creationId xmlns:p14="http://schemas.microsoft.com/office/powerpoint/2010/main" val="140295483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93F5D0-469E-B738-5E65-03D2A068E07C}"/>
              </a:ext>
            </a:extLst>
          </p:cNvPr>
          <p:cNvSpPr>
            <a:spLocks noGrp="1"/>
          </p:cNvSpPr>
          <p:nvPr>
            <p:ph type="title"/>
          </p:nvPr>
        </p:nvSpPr>
        <p:spPr/>
        <p:txBody>
          <a:bodyPr>
            <a:normAutofit/>
          </a:bodyPr>
          <a:lstStyle/>
          <a:p>
            <a:pPr algn="ctr"/>
            <a:r>
              <a:rPr lang="en-US" sz="5400" b="1">
                <a:latin typeface="Calibri"/>
                <a:ea typeface="Calibri"/>
                <a:cs typeface="Calibri"/>
              </a:rPr>
              <a:t>Summary</a:t>
            </a:r>
            <a:endParaRPr lang="en-US" sz="5400" b="1">
              <a:ea typeface="Calibri Light" panose="020F0302020204030204"/>
              <a:cs typeface="Calibri Light" panose="020F0302020204030204"/>
            </a:endParaRPr>
          </a:p>
        </p:txBody>
      </p:sp>
      <p:sp>
        <p:nvSpPr>
          <p:cNvPr id="3" name="Content Placeholder 2">
            <a:extLst>
              <a:ext uri="{FF2B5EF4-FFF2-40B4-BE49-F238E27FC236}">
                <a16:creationId xmlns:a16="http://schemas.microsoft.com/office/drawing/2014/main" id="{5E44846B-2B02-B96C-A0A2-73F3A67A1C8C}"/>
              </a:ext>
            </a:extLst>
          </p:cNvPr>
          <p:cNvSpPr>
            <a:spLocks noGrp="1"/>
          </p:cNvSpPr>
          <p:nvPr>
            <p:ph idx="1"/>
          </p:nvPr>
        </p:nvSpPr>
        <p:spPr/>
        <p:txBody>
          <a:bodyPr vert="horz" lIns="91440" tIns="45720" rIns="91440" bIns="45720" rtlCol="0" anchor="t">
            <a:normAutofit/>
          </a:bodyPr>
          <a:lstStyle/>
          <a:p>
            <a:endParaRPr lang="en-US" dirty="0">
              <a:ea typeface="Calibri" panose="020F0502020204030204"/>
              <a:cs typeface="Calibri" panose="020F0502020204030204"/>
            </a:endParaRPr>
          </a:p>
          <a:p>
            <a:r>
              <a:rPr lang="en-US" sz="2000">
                <a:latin typeface="Segoe UI"/>
                <a:cs typeface="Segoe UI"/>
              </a:rPr>
              <a:t>Elyse can feel in control by combining:</a:t>
            </a:r>
            <a:endParaRPr lang="en-US" sz="2000" dirty="0">
              <a:ea typeface="Calibri"/>
              <a:cs typeface="Calibri"/>
            </a:endParaRPr>
          </a:p>
          <a:p>
            <a:r>
              <a:rPr lang="en-US" sz="2000" b="1">
                <a:latin typeface="Segoe UI"/>
                <a:cs typeface="Segoe UI"/>
              </a:rPr>
              <a:t>Technology (CCTV, POS systems)</a:t>
            </a:r>
            <a:endParaRPr lang="en-US" sz="2000" dirty="0">
              <a:ea typeface="Calibri"/>
              <a:cs typeface="Calibri"/>
            </a:endParaRPr>
          </a:p>
          <a:p>
            <a:r>
              <a:rPr lang="en-US" sz="2000" b="1">
                <a:latin typeface="Segoe UI"/>
                <a:cs typeface="Segoe UI"/>
              </a:rPr>
              <a:t>Clear processes</a:t>
            </a:r>
            <a:endParaRPr lang="en-US" sz="2000" dirty="0">
              <a:ea typeface="Calibri"/>
              <a:cs typeface="Calibri"/>
            </a:endParaRPr>
          </a:p>
          <a:p>
            <a:r>
              <a:rPr lang="en-US" sz="2000" b="1">
                <a:latin typeface="Segoe UI"/>
                <a:cs typeface="Segoe UI"/>
              </a:rPr>
              <a:t>Communication</a:t>
            </a:r>
            <a:endParaRPr lang="en-US" sz="2000" dirty="0">
              <a:ea typeface="Calibri"/>
              <a:cs typeface="Calibri"/>
            </a:endParaRPr>
          </a:p>
          <a:p>
            <a:r>
              <a:rPr lang="en-US" sz="2000" b="1">
                <a:latin typeface="Segoe UI"/>
                <a:cs typeface="Segoe UI"/>
              </a:rPr>
              <a:t>Delegation</a:t>
            </a:r>
            <a:endParaRPr lang="en-US" sz="2000" dirty="0">
              <a:ea typeface="Calibri"/>
              <a:cs typeface="Calibri"/>
            </a:endParaRPr>
          </a:p>
          <a:p>
            <a:r>
              <a:rPr lang="en-US" sz="2000" dirty="0">
                <a:latin typeface="Segoe UI"/>
                <a:cs typeface="Segoe UI"/>
              </a:rPr>
              <a:t>This approach allows the shop to run smoothly without requiring Elyse’s constant physical presence, while still maintaining full oversight.</a:t>
            </a:r>
            <a:endParaRPr lang="en-US" sz="2000" dirty="0">
              <a:ea typeface="Calibri"/>
              <a:cs typeface="Calibri"/>
            </a:endParaRPr>
          </a:p>
          <a:p>
            <a:endParaRPr lang="en-US" sz="4800" dirty="0">
              <a:ea typeface="Calibri"/>
              <a:cs typeface="Calibri"/>
            </a:endParaRPr>
          </a:p>
        </p:txBody>
      </p:sp>
    </p:spTree>
    <p:extLst>
      <p:ext uri="{BB962C8B-B14F-4D97-AF65-F5344CB8AC3E}">
        <p14:creationId xmlns:p14="http://schemas.microsoft.com/office/powerpoint/2010/main" val="15755584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8DBB33-8355-5956-9405-6F2E6D54C9CF}"/>
              </a:ext>
            </a:extLst>
          </p:cNvPr>
          <p:cNvSpPr>
            <a:spLocks noGrp="1"/>
          </p:cNvSpPr>
          <p:nvPr>
            <p:ph type="title"/>
          </p:nvPr>
        </p:nvSpPr>
        <p:spPr/>
        <p:txBody>
          <a:bodyPr>
            <a:normAutofit fontScale="90000"/>
          </a:bodyPr>
          <a:lstStyle/>
          <a:p>
            <a:pPr algn="ctr"/>
            <a:br>
              <a:rPr lang="en-US" b="1" dirty="0">
                <a:ea typeface="+mj-lt"/>
                <a:cs typeface="+mj-lt"/>
              </a:rPr>
            </a:br>
            <a:r>
              <a:rPr lang="en-US" b="1">
                <a:ea typeface="+mj-lt"/>
                <a:cs typeface="+mj-lt"/>
              </a:rPr>
              <a:t>Case 1: Bug Bounty Hackers at General Motors</a:t>
            </a:r>
            <a:endParaRPr lang="en-US" b="1">
              <a:ea typeface="Calibri Light"/>
              <a:cs typeface="Calibri Light"/>
            </a:endParaRPr>
          </a:p>
          <a:p>
            <a:pPr algn="ctr"/>
            <a:endParaRPr lang="en-US" b="1" dirty="0">
              <a:ea typeface="Calibri Light"/>
              <a:cs typeface="Calibri Light"/>
            </a:endParaRPr>
          </a:p>
        </p:txBody>
      </p:sp>
      <p:sp>
        <p:nvSpPr>
          <p:cNvPr id="3" name="Content Placeholder 2">
            <a:extLst>
              <a:ext uri="{FF2B5EF4-FFF2-40B4-BE49-F238E27FC236}">
                <a16:creationId xmlns:a16="http://schemas.microsoft.com/office/drawing/2014/main" id="{5BA6C6EA-9489-5F3F-55AC-D7B043F6FF7A}"/>
              </a:ext>
            </a:extLst>
          </p:cNvPr>
          <p:cNvSpPr>
            <a:spLocks noGrp="1"/>
          </p:cNvSpPr>
          <p:nvPr>
            <p:ph idx="1"/>
          </p:nvPr>
        </p:nvSpPr>
        <p:spPr/>
        <p:txBody>
          <a:bodyPr vert="horz" lIns="91440" tIns="45720" rIns="91440" bIns="45720" rtlCol="0" anchor="t">
            <a:normAutofit fontScale="77500" lnSpcReduction="20000"/>
          </a:bodyPr>
          <a:lstStyle/>
          <a:p>
            <a:r>
              <a:rPr lang="en-US">
                <a:ea typeface="+mn-lt"/>
                <a:cs typeface="+mn-lt"/>
              </a:rPr>
              <a:t>When General Motors (GM) decided to start a bug bounty program—paying hackers to find computer bugs in the company’s information systems—they purposely tried to avoid other companies’ mistakes with such programs. Uber ended up paying hackers more than ten times the amount that they had originally allotted, partly to avoid hackers destroying customer data they had downloaded. Uber made changes to their bug bounty program after that, making it more clear what hackers should not do. Uber’s experience showed the potential problems that can occur when hackers try to profit from the problems they find.</a:t>
            </a:r>
            <a:endParaRPr lang="en-US">
              <a:ea typeface="Calibri" panose="020F0502020204030204"/>
              <a:cs typeface="Calibri" panose="020F0502020204030204"/>
            </a:endParaRPr>
          </a:p>
          <a:p>
            <a:r>
              <a:rPr lang="en-US" dirty="0">
                <a:ea typeface="+mn-lt"/>
                <a:cs typeface="+mn-lt"/>
              </a:rPr>
              <a:t>GM didn’t want to face the challenges involved in overpaying, underpaying, or getting into arguments whether a payment was deserved for its bounty hackers. In fact, GM didn’t pay bounty hackers at all at first. During the first stage in the GM program, hackers who reported bugs were given a direct link to GM’s security team. "Having that reporting system in place sent the message to hackers that the company was serious about security," said Jeff Massimilla, a GM cybersecurity executive. After two years of building relationships with hackers, GM started paying for bugs. Just two years later, the select group of hackers in the company’s bug bounty program had found 700 bugs.</a:t>
            </a:r>
            <a:endParaRPr lang="en-US" dirty="0"/>
          </a:p>
          <a:p>
            <a:endParaRPr lang="en-US" dirty="0">
              <a:ea typeface="Calibri"/>
              <a:cs typeface="Calibri"/>
            </a:endParaRPr>
          </a:p>
        </p:txBody>
      </p:sp>
    </p:spTree>
    <p:extLst>
      <p:ext uri="{BB962C8B-B14F-4D97-AF65-F5344CB8AC3E}">
        <p14:creationId xmlns:p14="http://schemas.microsoft.com/office/powerpoint/2010/main" val="40731534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B66AE7-A1C8-1E9E-CBBD-C65C6CB28BFB}"/>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A6B0D277-2F48-8A77-2F34-96E6AD03570D}"/>
              </a:ext>
            </a:extLst>
          </p:cNvPr>
          <p:cNvSpPr>
            <a:spLocks noGrp="1"/>
          </p:cNvSpPr>
          <p:nvPr>
            <p:ph idx="1"/>
          </p:nvPr>
        </p:nvSpPr>
        <p:spPr/>
        <p:txBody>
          <a:bodyPr vert="horz" lIns="91440" tIns="45720" rIns="91440" bIns="45720" rtlCol="0" anchor="t">
            <a:normAutofit fontScale="85000" lnSpcReduction="20000"/>
          </a:bodyPr>
          <a:lstStyle/>
          <a:p>
            <a:r>
              <a:rPr lang="en-US" dirty="0">
                <a:ea typeface="+mn-lt"/>
                <a:cs typeface="+mn-lt"/>
              </a:rPr>
              <a:t>GM’s bug bounty program is only one part of its three-prong approach to cybersecurity. What are the other prongs? Their staff includes twenty-five to thirty 'white hat hackers' who sometimes are called ethical hackers. White hat hackers’ work focuses on ensuring that a company’s information systems aren’t subject to security breaches. GM also works with third-party companies that hire more white hat hackers. They have to use the bounty program and third-party companies in addition to full-time internal hackers, since there is a shortage of white hat hackers.</a:t>
            </a:r>
            <a:endParaRPr lang="en-US" dirty="0">
              <a:ea typeface="Calibri" panose="020F0502020204030204"/>
              <a:cs typeface="Calibri" panose="020F0502020204030204"/>
            </a:endParaRPr>
          </a:p>
          <a:p>
            <a:r>
              <a:rPr lang="en-US">
                <a:ea typeface="+mn-lt"/>
                <a:cs typeface="+mn-lt"/>
              </a:rPr>
              <a:t>White hat hackers not only need technical skills, but they also need to be trusted to work for the benefit of the companies that employ them. People with hacking skills often would rather not work for just one company and like flexibility and working from home. GM’s three-prong approach also was designed to catch more bugs. 'If you have so many different perspectives coming together, it’s very different than having your own internal hackers who are all probably trained using the same processes,' said Massimilla.</a:t>
            </a:r>
            <a:endParaRPr lang="en-US"/>
          </a:p>
          <a:p>
            <a:endParaRPr lang="en-US" dirty="0">
              <a:ea typeface="Calibri"/>
              <a:cs typeface="Calibri"/>
            </a:endParaRPr>
          </a:p>
        </p:txBody>
      </p:sp>
    </p:spTree>
    <p:extLst>
      <p:ext uri="{BB962C8B-B14F-4D97-AF65-F5344CB8AC3E}">
        <p14:creationId xmlns:p14="http://schemas.microsoft.com/office/powerpoint/2010/main" val="329082925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09AAFB-CCDD-ABDB-E2B7-E07804CF7ABC}"/>
              </a:ext>
            </a:extLst>
          </p:cNvPr>
          <p:cNvSpPr>
            <a:spLocks noGrp="1"/>
          </p:cNvSpPr>
          <p:nvPr>
            <p:ph type="title"/>
          </p:nvPr>
        </p:nvSpPr>
        <p:spPr/>
        <p:txBody>
          <a:bodyPr/>
          <a:lstStyle/>
          <a:p>
            <a:pPr algn="ctr"/>
            <a:br>
              <a:rPr lang="en-US" b="1" dirty="0">
                <a:ea typeface="+mj-lt"/>
                <a:cs typeface="+mj-lt"/>
              </a:rPr>
            </a:br>
            <a:r>
              <a:rPr lang="en-US" b="1">
                <a:ea typeface="+mj-lt"/>
                <a:cs typeface="+mj-lt"/>
              </a:rPr>
              <a:t>Discussion Questions</a:t>
            </a:r>
            <a:endParaRPr lang="en-US" b="1">
              <a:ea typeface="Calibri Light" panose="020F0302020204030204"/>
              <a:cs typeface="Calibri Light" panose="020F0302020204030204"/>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C970AB66-B6E9-CCA4-9C23-7B0A2D7D3134}"/>
              </a:ext>
            </a:extLst>
          </p:cNvPr>
          <p:cNvSpPr>
            <a:spLocks noGrp="1"/>
          </p:cNvSpPr>
          <p:nvPr>
            <p:ph idx="1"/>
          </p:nvPr>
        </p:nvSpPr>
        <p:spPr/>
        <p:txBody>
          <a:bodyPr vert="horz" lIns="91440" tIns="45720" rIns="91440" bIns="45720" rtlCol="0" anchor="t">
            <a:normAutofit lnSpcReduction="10000"/>
          </a:bodyPr>
          <a:lstStyle/>
          <a:p>
            <a:r>
              <a:rPr lang="en-US">
                <a:ea typeface="+mn-lt"/>
                <a:cs typeface="+mn-lt"/>
              </a:rPr>
              <a:t>1. Bug bounty programs and hiring white hat hackers are forms of information controls. What are other forms of information controls mentioned in the chapter?</a:t>
            </a:r>
            <a:endParaRPr lang="en-US">
              <a:ea typeface="Calibri" panose="020F0502020204030204"/>
              <a:cs typeface="Calibri" panose="020F0502020204030204"/>
            </a:endParaRPr>
          </a:p>
          <a:p>
            <a:r>
              <a:rPr lang="en-US">
                <a:ea typeface="+mn-lt"/>
                <a:cs typeface="+mn-lt"/>
              </a:rPr>
              <a:t>2. When a bug is found through a bug bounty program, do you think managers are more likely to take immediate corrective action or basic corrective action? What are the reasons for your answer?</a:t>
            </a:r>
            <a:endParaRPr lang="en-US"/>
          </a:p>
          <a:p>
            <a:r>
              <a:rPr lang="en-US" dirty="0">
                <a:ea typeface="+mn-lt"/>
                <a:cs typeface="+mn-lt"/>
              </a:rPr>
              <a:t>3. What are the dangers versus the benefits of hiring hackers? Why have companies decided that there are more benefits than dangers in accomplishing the process of controlling via hiring hackers?</a:t>
            </a:r>
            <a:endParaRPr lang="en-US" dirty="0"/>
          </a:p>
          <a:p>
            <a:endParaRPr lang="en-US" dirty="0">
              <a:ea typeface="Calibri"/>
              <a:cs typeface="Calibri"/>
            </a:endParaRPr>
          </a:p>
        </p:txBody>
      </p:sp>
    </p:spTree>
    <p:extLst>
      <p:ext uri="{BB962C8B-B14F-4D97-AF65-F5344CB8AC3E}">
        <p14:creationId xmlns:p14="http://schemas.microsoft.com/office/powerpoint/2010/main" val="360508602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2DC72E-E740-0146-4370-24AEBCD3EC11}"/>
              </a:ext>
            </a:extLst>
          </p:cNvPr>
          <p:cNvSpPr>
            <a:spLocks noGrp="1"/>
          </p:cNvSpPr>
          <p:nvPr>
            <p:ph type="title"/>
          </p:nvPr>
        </p:nvSpPr>
        <p:spPr>
          <a:xfrm>
            <a:off x="838200" y="365125"/>
            <a:ext cx="10515600" cy="1173163"/>
          </a:xfrm>
        </p:spPr>
        <p:txBody>
          <a:bodyPr>
            <a:normAutofit fontScale="90000"/>
          </a:bodyPr>
          <a:lstStyle/>
          <a:p>
            <a:pPr marL="228600" indent="-228600">
              <a:spcBef>
                <a:spcPts val="1000"/>
              </a:spcBef>
            </a:pPr>
            <a:br>
              <a:rPr lang="en-US" sz="2800" b="1" dirty="0">
                <a:latin typeface="Calibri"/>
                <a:ea typeface="Calibri"/>
                <a:cs typeface="Calibri"/>
              </a:rPr>
            </a:br>
            <a:r>
              <a:rPr lang="en-US" sz="2800" b="1">
                <a:latin typeface="Calibri"/>
                <a:ea typeface="Calibri"/>
                <a:cs typeface="Calibri"/>
              </a:rPr>
              <a:t>Q1. Bug bounty programs and hiring white hat hackers are forms of information controls. What are other forms of information controls mentioned in the session?</a:t>
            </a:r>
            <a:endParaRPr lang="en-US" sz="2800" b="1" dirty="0">
              <a:latin typeface="Calibri"/>
              <a:ea typeface="Calibri"/>
              <a:cs typeface="Calibri"/>
            </a:endParaRPr>
          </a:p>
          <a:p>
            <a:endParaRPr lang="en-US" sz="2800" dirty="0">
              <a:latin typeface="Segoe UI"/>
              <a:ea typeface="Calibri Light"/>
              <a:cs typeface="Segoe UI"/>
            </a:endParaRPr>
          </a:p>
        </p:txBody>
      </p:sp>
      <p:sp>
        <p:nvSpPr>
          <p:cNvPr id="3" name="Content Placeholder 2">
            <a:extLst>
              <a:ext uri="{FF2B5EF4-FFF2-40B4-BE49-F238E27FC236}">
                <a16:creationId xmlns:a16="http://schemas.microsoft.com/office/drawing/2014/main" id="{AF861237-3106-70E4-8A8C-A5CD2AD7C137}"/>
              </a:ext>
            </a:extLst>
          </p:cNvPr>
          <p:cNvSpPr>
            <a:spLocks noGrp="1"/>
          </p:cNvSpPr>
          <p:nvPr>
            <p:ph idx="1"/>
          </p:nvPr>
        </p:nvSpPr>
        <p:spPr/>
        <p:txBody>
          <a:bodyPr vert="horz" lIns="91440" tIns="45720" rIns="91440" bIns="45720" rtlCol="0" anchor="t">
            <a:normAutofit lnSpcReduction="10000"/>
          </a:bodyPr>
          <a:lstStyle/>
          <a:p>
            <a:r>
              <a:rPr lang="en-US" b="1"/>
              <a:t>Answer: Other forms of information controls mentioned in the session:</a:t>
            </a:r>
            <a:endParaRPr lang="en-US">
              <a:ea typeface="Calibri" panose="020F0502020204030204"/>
              <a:cs typeface="Calibri" panose="020F0502020204030204"/>
            </a:endParaRPr>
          </a:p>
          <a:p>
            <a:r>
              <a:rPr lang="en-US" sz="1600">
                <a:latin typeface="Segoe UI"/>
                <a:cs typeface="Segoe UI"/>
              </a:rPr>
              <a:t>Besides bug bounty programs and hiring white-hat hackers, other common </a:t>
            </a:r>
            <a:r>
              <a:rPr lang="en-US" sz="1600" b="1">
                <a:latin typeface="Segoe UI"/>
                <a:cs typeface="Segoe UI"/>
              </a:rPr>
              <a:t>information controls</a:t>
            </a:r>
            <a:r>
              <a:rPr lang="en-US" sz="1600">
                <a:latin typeface="Segoe UI"/>
                <a:cs typeface="Segoe UI"/>
              </a:rPr>
              <a:t> include:</a:t>
            </a:r>
            <a:endParaRPr lang="en-US" sz="1600">
              <a:ea typeface="Calibri"/>
              <a:cs typeface="Calibri"/>
            </a:endParaRPr>
          </a:p>
          <a:p>
            <a:r>
              <a:rPr lang="en-US" b="1"/>
              <a:t>Preventive controls</a:t>
            </a:r>
            <a:endParaRPr lang="en-US"/>
          </a:p>
          <a:p>
            <a:r>
              <a:rPr lang="en-US" sz="1600">
                <a:latin typeface="Segoe UI"/>
                <a:cs typeface="Segoe UI"/>
              </a:rPr>
              <a:t>Access controls (passwords, multi-factor authentication)</a:t>
            </a:r>
            <a:endParaRPr lang="en-US" sz="4000">
              <a:ea typeface="Calibri"/>
              <a:cs typeface="Calibri"/>
            </a:endParaRPr>
          </a:p>
          <a:p>
            <a:r>
              <a:rPr lang="en-US" sz="1600">
                <a:latin typeface="Segoe UI"/>
                <a:cs typeface="Segoe UI"/>
              </a:rPr>
              <a:t>Firewalls and encryption</a:t>
            </a:r>
            <a:endParaRPr lang="en-US" sz="4000">
              <a:ea typeface="Calibri"/>
              <a:cs typeface="Calibri"/>
            </a:endParaRPr>
          </a:p>
          <a:p>
            <a:r>
              <a:rPr lang="en-US" sz="1600">
                <a:latin typeface="Segoe UI"/>
                <a:cs typeface="Segoe UI"/>
              </a:rPr>
              <a:t>Policies and procedures governing system use</a:t>
            </a:r>
            <a:endParaRPr lang="en-US" sz="4000">
              <a:ea typeface="Calibri"/>
              <a:cs typeface="Calibri"/>
            </a:endParaRPr>
          </a:p>
          <a:p>
            <a:r>
              <a:rPr lang="en-US" sz="1600">
                <a:latin typeface="Segoe UI"/>
                <a:cs typeface="Segoe UI"/>
              </a:rPr>
              <a:t>Employee training and awareness programs</a:t>
            </a:r>
            <a:endParaRPr lang="en-US" sz="4000">
              <a:ea typeface="Calibri"/>
              <a:cs typeface="Calibri"/>
            </a:endParaRPr>
          </a:p>
          <a:p>
            <a:r>
              <a:rPr lang="en-US" b="1"/>
              <a:t>Detective controls</a:t>
            </a:r>
            <a:endParaRPr lang="en-US"/>
          </a:p>
          <a:p>
            <a:r>
              <a:rPr lang="en-US" sz="1600">
                <a:latin typeface="Segoe UI"/>
                <a:cs typeface="Segoe UI"/>
              </a:rPr>
              <a:t>Intrusion detection systems (IDS)</a:t>
            </a:r>
            <a:endParaRPr lang="en-US" sz="1600">
              <a:ea typeface="Calibri"/>
              <a:cs typeface="Calibri"/>
            </a:endParaRPr>
          </a:p>
          <a:p>
            <a:r>
              <a:rPr lang="en-US" sz="1600">
                <a:latin typeface="Segoe UI"/>
                <a:cs typeface="Segoe UI"/>
              </a:rPr>
              <a:t>Log monitoring and audit trails</a:t>
            </a:r>
            <a:endParaRPr lang="en-US" sz="1600">
              <a:ea typeface="Calibri"/>
              <a:cs typeface="Calibri"/>
            </a:endParaRPr>
          </a:p>
          <a:p>
            <a:r>
              <a:rPr lang="en-US" sz="1600">
                <a:latin typeface="Segoe UI"/>
                <a:cs typeface="Segoe UI"/>
              </a:rPr>
              <a:t>Security monitoring systems</a:t>
            </a:r>
            <a:endParaRPr lang="en-US" sz="1600">
              <a:ea typeface="Calibri"/>
              <a:cs typeface="Calibri"/>
            </a:endParaRPr>
          </a:p>
          <a:p>
            <a:endParaRPr lang="en-US" dirty="0">
              <a:ea typeface="Calibri"/>
              <a:cs typeface="Calibri"/>
            </a:endParaRPr>
          </a:p>
        </p:txBody>
      </p:sp>
    </p:spTree>
    <p:extLst>
      <p:ext uri="{BB962C8B-B14F-4D97-AF65-F5344CB8AC3E}">
        <p14:creationId xmlns:p14="http://schemas.microsoft.com/office/powerpoint/2010/main" val="255014410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880158-2A26-D5D0-ED65-4B6A6D71E014}"/>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B961FDE4-DE0E-0508-FE32-0967EFB52127}"/>
              </a:ext>
            </a:extLst>
          </p:cNvPr>
          <p:cNvSpPr>
            <a:spLocks noGrp="1"/>
          </p:cNvSpPr>
          <p:nvPr>
            <p:ph idx="1"/>
          </p:nvPr>
        </p:nvSpPr>
        <p:spPr/>
        <p:txBody>
          <a:bodyPr vert="horz" lIns="91440" tIns="45720" rIns="91440" bIns="45720" rtlCol="0" anchor="t">
            <a:normAutofit/>
          </a:bodyPr>
          <a:lstStyle/>
          <a:p>
            <a:r>
              <a:rPr lang="en-US" b="1"/>
              <a:t>Corrective controls</a:t>
            </a:r>
            <a:endParaRPr lang="en-US">
              <a:ea typeface="Calibri" panose="020F0502020204030204"/>
              <a:cs typeface="Calibri" panose="020F0502020204030204"/>
            </a:endParaRPr>
          </a:p>
          <a:p>
            <a:r>
              <a:rPr lang="en-US" sz="1800">
                <a:latin typeface="Segoe UI"/>
                <a:cs typeface="Segoe UI"/>
              </a:rPr>
              <a:t>Incident response plans</a:t>
            </a:r>
            <a:endParaRPr lang="en-US" sz="1800">
              <a:ea typeface="Calibri"/>
              <a:cs typeface="Calibri"/>
            </a:endParaRPr>
          </a:p>
          <a:p>
            <a:r>
              <a:rPr lang="en-US" sz="1800">
                <a:latin typeface="Segoe UI"/>
                <a:cs typeface="Segoe UI"/>
              </a:rPr>
              <a:t>Backup and recovery systems</a:t>
            </a:r>
            <a:endParaRPr lang="en-US" sz="1800">
              <a:ea typeface="Calibri"/>
              <a:cs typeface="Calibri"/>
            </a:endParaRPr>
          </a:p>
          <a:p>
            <a:r>
              <a:rPr lang="en-US" sz="1800">
                <a:latin typeface="Segoe UI"/>
                <a:cs typeface="Segoe UI"/>
              </a:rPr>
              <a:t>Patch management and system updates</a:t>
            </a:r>
            <a:endParaRPr lang="en-US" sz="1800">
              <a:ea typeface="Calibri"/>
              <a:cs typeface="Calibri"/>
            </a:endParaRPr>
          </a:p>
          <a:p>
            <a:r>
              <a:rPr lang="en-US" b="1"/>
              <a:t>Governance controls</a:t>
            </a:r>
            <a:endParaRPr lang="en-US"/>
          </a:p>
          <a:p>
            <a:r>
              <a:rPr lang="en-US" sz="1800">
                <a:latin typeface="Segoe UI"/>
                <a:cs typeface="Segoe UI"/>
              </a:rPr>
              <a:t>IT governance frameworks (e.g., ISO 27001)</a:t>
            </a:r>
            <a:endParaRPr lang="en-US" sz="1800">
              <a:ea typeface="Calibri"/>
              <a:cs typeface="Calibri"/>
            </a:endParaRPr>
          </a:p>
          <a:p>
            <a:r>
              <a:rPr lang="en-US" sz="1800">
                <a:latin typeface="Segoe UI"/>
                <a:cs typeface="Segoe UI"/>
              </a:rPr>
              <a:t>Risk assessments and compliance checks</a:t>
            </a:r>
            <a:endParaRPr lang="en-US" sz="1800">
              <a:ea typeface="Calibri"/>
              <a:cs typeface="Calibri"/>
            </a:endParaRPr>
          </a:p>
          <a:p>
            <a:r>
              <a:rPr lang="en-US" sz="1800">
                <a:latin typeface="Segoe UI"/>
                <a:cs typeface="Segoe UI"/>
              </a:rPr>
              <a:t>👉 In the context of the case, GM’s use of internal hackers, third-party experts, and bug bounty programs complements these traditional controls.</a:t>
            </a:r>
            <a:endParaRPr lang="en-US" sz="1800">
              <a:ea typeface="Calibri"/>
              <a:cs typeface="Calibri"/>
            </a:endParaRPr>
          </a:p>
          <a:p>
            <a:endParaRPr lang="en-US" dirty="0">
              <a:ea typeface="Calibri"/>
              <a:cs typeface="Calibri"/>
            </a:endParaRPr>
          </a:p>
        </p:txBody>
      </p:sp>
    </p:spTree>
    <p:extLst>
      <p:ext uri="{BB962C8B-B14F-4D97-AF65-F5344CB8AC3E}">
        <p14:creationId xmlns:p14="http://schemas.microsoft.com/office/powerpoint/2010/main" val="319321691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E92D8B-52FB-A9CC-A874-3526934ED6CD}"/>
              </a:ext>
            </a:extLst>
          </p:cNvPr>
          <p:cNvSpPr>
            <a:spLocks noGrp="1"/>
          </p:cNvSpPr>
          <p:nvPr>
            <p:ph type="title"/>
          </p:nvPr>
        </p:nvSpPr>
        <p:spPr>
          <a:xfrm>
            <a:off x="838200" y="365125"/>
            <a:ext cx="10515600" cy="1042535"/>
          </a:xfrm>
        </p:spPr>
        <p:txBody>
          <a:bodyPr>
            <a:normAutofit fontScale="90000"/>
          </a:bodyPr>
          <a:lstStyle/>
          <a:p>
            <a:pPr marL="228600" indent="-228600">
              <a:spcBef>
                <a:spcPts val="1000"/>
              </a:spcBef>
            </a:pPr>
            <a:br>
              <a:rPr lang="en-US" sz="2800" dirty="0">
                <a:latin typeface="Calibri"/>
                <a:ea typeface="Calibri"/>
                <a:cs typeface="Calibri"/>
              </a:rPr>
            </a:br>
            <a:r>
              <a:rPr lang="en-US" sz="2800" b="1">
                <a:latin typeface="Calibri"/>
                <a:ea typeface="Calibri"/>
                <a:cs typeface="Calibri"/>
              </a:rPr>
              <a:t>2. When a bug is found through a bug bounty program, do you think managers are more likely to take immediate corrective action or basic corrective</a:t>
            </a:r>
            <a:r>
              <a:rPr lang="en-US" sz="2800" b="1" dirty="0">
                <a:latin typeface="Calibri"/>
                <a:ea typeface="Calibri"/>
                <a:cs typeface="Calibri"/>
              </a:rPr>
              <a:t> action? What are the reasons for your answer?</a:t>
            </a: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FD6FAE73-CD4C-5631-4BB5-8279806898D6}"/>
              </a:ext>
            </a:extLst>
          </p:cNvPr>
          <p:cNvSpPr>
            <a:spLocks noGrp="1"/>
          </p:cNvSpPr>
          <p:nvPr>
            <p:ph idx="1"/>
          </p:nvPr>
        </p:nvSpPr>
        <p:spPr>
          <a:xfrm>
            <a:off x="838200" y="1825625"/>
            <a:ext cx="10515600" cy="4661580"/>
          </a:xfrm>
        </p:spPr>
        <p:txBody>
          <a:bodyPr vert="horz" lIns="91440" tIns="45720" rIns="91440" bIns="45720" rtlCol="0" anchor="t">
            <a:normAutofit fontScale="92500"/>
          </a:bodyPr>
          <a:lstStyle/>
          <a:p>
            <a:r>
              <a:rPr lang="en-US" b="1"/>
              <a:t>Answer: Immediate corrective action vs basic corrective action:</a:t>
            </a:r>
            <a:endParaRPr lang="en-US">
              <a:ea typeface="Calibri" panose="020F0502020204030204"/>
              <a:cs typeface="Calibri" panose="020F0502020204030204"/>
            </a:endParaRPr>
          </a:p>
          <a:p>
            <a:r>
              <a:rPr lang="en-US" b="1"/>
              <a:t>Managers are more likely to take </a:t>
            </a:r>
            <a:r>
              <a:rPr lang="en-US" b="1" i="1"/>
              <a:t>immediate corrective action</a:t>
            </a:r>
            <a:r>
              <a:rPr lang="en-US" b="1"/>
              <a:t>.</a:t>
            </a:r>
            <a:endParaRPr lang="en-US"/>
          </a:p>
          <a:p>
            <a:r>
              <a:rPr lang="en-US" b="1"/>
              <a:t>Reasons:</a:t>
            </a:r>
            <a:endParaRPr lang="en-US"/>
          </a:p>
          <a:p>
            <a:r>
              <a:rPr lang="en-US" sz="1800" b="1">
                <a:latin typeface="Segoe UI"/>
                <a:cs typeface="Segoe UI"/>
              </a:rPr>
              <a:t>Urgency of security risks</a:t>
            </a:r>
            <a:endParaRPr lang="en-US" sz="1800">
              <a:ea typeface="Calibri"/>
              <a:cs typeface="Calibri"/>
            </a:endParaRPr>
          </a:p>
          <a:p>
            <a:pPr lvl="1"/>
            <a:r>
              <a:rPr lang="en-US" sz="1800" dirty="0">
                <a:latin typeface="Segoe UI"/>
                <a:cs typeface="Segoe UI"/>
              </a:rPr>
              <a:t>Bugs identified by hackers often expose critical vulnerabilities that could be exploited immediately.</a:t>
            </a:r>
            <a:endParaRPr lang="en-US" sz="1800">
              <a:ea typeface="Calibri"/>
              <a:cs typeface="Calibri"/>
            </a:endParaRPr>
          </a:p>
          <a:p>
            <a:r>
              <a:rPr lang="en-US" sz="1800" b="1">
                <a:latin typeface="Segoe UI"/>
                <a:cs typeface="Segoe UI"/>
              </a:rPr>
              <a:t>Potential financial and reputational damage</a:t>
            </a:r>
            <a:endParaRPr lang="en-US" sz="1800">
              <a:ea typeface="Calibri"/>
              <a:cs typeface="Calibri"/>
            </a:endParaRPr>
          </a:p>
          <a:p>
            <a:pPr lvl="1"/>
            <a:r>
              <a:rPr lang="en-US" sz="1800">
                <a:latin typeface="Segoe UI"/>
                <a:cs typeface="Segoe UI"/>
              </a:rPr>
              <a:t>Data breaches can lead to massive financial losses and brand damage, so quick fixes are necessary.</a:t>
            </a:r>
            <a:endParaRPr lang="en-US" sz="1800">
              <a:ea typeface="Calibri"/>
              <a:cs typeface="Calibri"/>
            </a:endParaRPr>
          </a:p>
          <a:p>
            <a:r>
              <a:rPr lang="en-US" sz="1800" b="1">
                <a:latin typeface="Segoe UI"/>
                <a:cs typeface="Segoe UI"/>
              </a:rPr>
              <a:t>External pressure</a:t>
            </a:r>
            <a:endParaRPr lang="en-US" sz="1800">
              <a:ea typeface="Calibri"/>
              <a:cs typeface="Calibri"/>
            </a:endParaRPr>
          </a:p>
          <a:p>
            <a:pPr lvl="1"/>
            <a:r>
              <a:rPr lang="en-US" sz="1800" dirty="0">
                <a:latin typeface="Segoe UI"/>
                <a:cs typeface="Segoe UI"/>
              </a:rPr>
              <a:t>When external hackers identify bugs, companies must respond quickly to maintain credibility and trust.</a:t>
            </a:r>
            <a:endParaRPr lang="en-US" sz="1800">
              <a:ea typeface="Calibri"/>
              <a:cs typeface="Calibri"/>
            </a:endParaRPr>
          </a:p>
          <a:p>
            <a:r>
              <a:rPr lang="en-US" sz="1800" b="1">
                <a:latin typeface="Segoe UI"/>
                <a:cs typeface="Segoe UI"/>
              </a:rPr>
              <a:t>Nature of bug bounty programs</a:t>
            </a:r>
            <a:endParaRPr lang="en-US" sz="1800">
              <a:ea typeface="Calibri"/>
              <a:cs typeface="Calibri"/>
            </a:endParaRPr>
          </a:p>
          <a:p>
            <a:pPr lvl="1"/>
            <a:r>
              <a:rPr lang="en-US" sz="1800">
                <a:latin typeface="Segoe UI"/>
                <a:cs typeface="Segoe UI"/>
              </a:rPr>
              <a:t>These programs focus on real-time vulnerability discovery, requiring rapid patching rather than long-term process redesign.</a:t>
            </a:r>
            <a:endParaRPr lang="en-US" sz="1800">
              <a:ea typeface="Calibri"/>
              <a:cs typeface="Calibri"/>
            </a:endParaRPr>
          </a:p>
          <a:p>
            <a:endParaRPr lang="en-US" dirty="0">
              <a:ea typeface="Calibri"/>
              <a:cs typeface="Calibri"/>
            </a:endParaRPr>
          </a:p>
        </p:txBody>
      </p:sp>
    </p:spTree>
    <p:extLst>
      <p:ext uri="{BB962C8B-B14F-4D97-AF65-F5344CB8AC3E}">
        <p14:creationId xmlns:p14="http://schemas.microsoft.com/office/powerpoint/2010/main" val="268629130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8C6929-835E-0867-EF91-425B6B6D11F0}"/>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F41B51AC-2148-50FB-F307-C69E6157D50A}"/>
              </a:ext>
            </a:extLst>
          </p:cNvPr>
          <p:cNvSpPr>
            <a:spLocks noGrp="1"/>
          </p:cNvSpPr>
          <p:nvPr>
            <p:ph idx="1"/>
          </p:nvPr>
        </p:nvSpPr>
        <p:spPr/>
        <p:txBody>
          <a:bodyPr vert="horz" lIns="91440" tIns="45720" rIns="91440" bIns="45720" rtlCol="0" anchor="t">
            <a:normAutofit/>
          </a:bodyPr>
          <a:lstStyle/>
          <a:p>
            <a:r>
              <a:rPr lang="en-US" b="1"/>
              <a:t>However:</a:t>
            </a:r>
            <a:endParaRPr lang="en-US">
              <a:ea typeface="Calibri" panose="020F0502020204030204"/>
              <a:cs typeface="Calibri" panose="020F0502020204030204"/>
            </a:endParaRPr>
          </a:p>
          <a:p>
            <a:r>
              <a:rPr lang="en-US" sz="2400">
                <a:latin typeface="Segoe UI"/>
                <a:cs typeface="Segoe UI"/>
              </a:rPr>
              <a:t>Over time, firms may also adopt </a:t>
            </a:r>
            <a:r>
              <a:rPr lang="en-US" sz="2400" b="1">
                <a:latin typeface="Segoe UI"/>
                <a:cs typeface="Segoe UI"/>
              </a:rPr>
              <a:t>basic corrective action</a:t>
            </a:r>
            <a:r>
              <a:rPr lang="en-US" sz="2400">
                <a:latin typeface="Segoe UI"/>
                <a:cs typeface="Segoe UI"/>
              </a:rPr>
              <a:t> (root-cause fixes), such as: </a:t>
            </a:r>
            <a:endParaRPr lang="en-US" sz="2400">
              <a:ea typeface="Calibri"/>
              <a:cs typeface="Calibri"/>
            </a:endParaRPr>
          </a:p>
          <a:p>
            <a:pPr lvl="1"/>
            <a:r>
              <a:rPr lang="en-US">
                <a:latin typeface="Segoe UI"/>
                <a:cs typeface="Segoe UI"/>
              </a:rPr>
              <a:t>Improving secure coding practices</a:t>
            </a:r>
            <a:endParaRPr lang="en-US">
              <a:ea typeface="Calibri"/>
              <a:cs typeface="Calibri"/>
            </a:endParaRPr>
          </a:p>
          <a:p>
            <a:pPr lvl="1"/>
            <a:r>
              <a:rPr lang="en-US">
                <a:latin typeface="Segoe UI"/>
                <a:cs typeface="Segoe UI"/>
              </a:rPr>
              <a:t>Strengthening system architecture</a:t>
            </a:r>
            <a:endParaRPr lang="en-US">
              <a:ea typeface="Calibri"/>
              <a:cs typeface="Calibri"/>
            </a:endParaRPr>
          </a:p>
          <a:p>
            <a:pPr lvl="1"/>
            <a:r>
              <a:rPr lang="en-US">
                <a:latin typeface="Segoe UI"/>
                <a:cs typeface="Segoe UI"/>
              </a:rPr>
              <a:t>Enhancing internal controls</a:t>
            </a:r>
            <a:endParaRPr lang="en-US">
              <a:ea typeface="Calibri"/>
              <a:cs typeface="Calibri"/>
            </a:endParaRPr>
          </a:p>
          <a:p>
            <a:pPr lvl="1"/>
            <a:r>
              <a:rPr lang="en-US" dirty="0">
                <a:latin typeface="Segoe UI"/>
                <a:cs typeface="Segoe UI"/>
              </a:rPr>
              <a:t>So, while immediate fixes dominate initially, </a:t>
            </a:r>
            <a:r>
              <a:rPr lang="en-US" b="1" dirty="0">
                <a:latin typeface="Segoe UI"/>
                <a:cs typeface="Segoe UI"/>
              </a:rPr>
              <a:t>both types of corrective action are ultimately needed</a:t>
            </a:r>
            <a:r>
              <a:rPr lang="en-US" dirty="0">
                <a:latin typeface="Segoe UI"/>
                <a:cs typeface="Segoe UI"/>
              </a:rPr>
              <a:t>.</a:t>
            </a:r>
            <a:endParaRPr lang="en-US">
              <a:ea typeface="Calibri"/>
              <a:cs typeface="Calibri"/>
            </a:endParaRPr>
          </a:p>
          <a:p>
            <a:endParaRPr lang="en-US" sz="5400" dirty="0">
              <a:ea typeface="Calibri"/>
              <a:cs typeface="Calibri"/>
            </a:endParaRPr>
          </a:p>
        </p:txBody>
      </p:sp>
    </p:spTree>
    <p:extLst>
      <p:ext uri="{BB962C8B-B14F-4D97-AF65-F5344CB8AC3E}">
        <p14:creationId xmlns:p14="http://schemas.microsoft.com/office/powerpoint/2010/main" val="184322292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13F833-6A99-F1F5-242C-D1F4A84B0639}"/>
              </a:ext>
            </a:extLst>
          </p:cNvPr>
          <p:cNvSpPr>
            <a:spLocks noGrp="1"/>
          </p:cNvSpPr>
          <p:nvPr>
            <p:ph type="title"/>
          </p:nvPr>
        </p:nvSpPr>
        <p:spPr/>
        <p:txBody>
          <a:bodyPr>
            <a:normAutofit fontScale="90000"/>
          </a:bodyPr>
          <a:lstStyle/>
          <a:p>
            <a:pPr marL="228600" indent="-228600">
              <a:spcBef>
                <a:spcPts val="1000"/>
              </a:spcBef>
            </a:pPr>
            <a:br>
              <a:rPr lang="en-US" sz="2800" dirty="0">
                <a:latin typeface="Calibri"/>
                <a:ea typeface="Calibri"/>
                <a:cs typeface="Calibri"/>
              </a:rPr>
            </a:br>
            <a:br>
              <a:rPr lang="en-US" sz="2800" dirty="0">
                <a:latin typeface="Calibri"/>
                <a:ea typeface="Calibri"/>
                <a:cs typeface="Calibri"/>
              </a:rPr>
            </a:br>
            <a:br>
              <a:rPr lang="en-US" sz="2800" dirty="0">
                <a:latin typeface="Calibri"/>
                <a:ea typeface="Calibri"/>
                <a:cs typeface="Calibri"/>
              </a:rPr>
            </a:br>
            <a:r>
              <a:rPr lang="en-US" sz="2800" b="1" dirty="0">
                <a:latin typeface="Calibri"/>
                <a:ea typeface="Calibri"/>
                <a:cs typeface="Calibri"/>
              </a:rPr>
              <a:t>3. What are the dangers versus the benefits of hiring hackers? Why have companies decided that there are more benefits than dangers in accomplishing the process of controlling via hiring hackers?</a:t>
            </a:r>
          </a:p>
          <a:p>
            <a:br>
              <a:rPr lang="en-US" dirty="0">
                <a:ea typeface="Calibri Light"/>
                <a:cs typeface="Calibri Light"/>
              </a:rPr>
            </a:br>
            <a:endParaRPr lang="en-US" dirty="0">
              <a:ea typeface="Calibri Light"/>
              <a:cs typeface="Calibri Light"/>
            </a:endParaRPr>
          </a:p>
        </p:txBody>
      </p:sp>
      <p:sp>
        <p:nvSpPr>
          <p:cNvPr id="3" name="Content Placeholder 2">
            <a:extLst>
              <a:ext uri="{FF2B5EF4-FFF2-40B4-BE49-F238E27FC236}">
                <a16:creationId xmlns:a16="http://schemas.microsoft.com/office/drawing/2014/main" id="{B5EAB461-5ED3-8D54-C71A-B3C22BCE9FEB}"/>
              </a:ext>
            </a:extLst>
          </p:cNvPr>
          <p:cNvSpPr>
            <a:spLocks noGrp="1"/>
          </p:cNvSpPr>
          <p:nvPr>
            <p:ph idx="1"/>
          </p:nvPr>
        </p:nvSpPr>
        <p:spPr>
          <a:xfrm>
            <a:off x="838200" y="1825625"/>
            <a:ext cx="10515600" cy="4667023"/>
          </a:xfrm>
        </p:spPr>
        <p:txBody>
          <a:bodyPr vert="horz" lIns="91440" tIns="45720" rIns="91440" bIns="45720" rtlCol="0" anchor="t">
            <a:noAutofit/>
          </a:bodyPr>
          <a:lstStyle/>
          <a:p>
            <a:r>
              <a:rPr lang="en-US" b="1"/>
              <a:t>Dangers vs benefits of hiring hackers</a:t>
            </a:r>
            <a:endParaRPr lang="en-US">
              <a:ea typeface="Calibri" panose="020F0502020204030204"/>
              <a:cs typeface="Calibri" panose="020F0502020204030204"/>
            </a:endParaRPr>
          </a:p>
          <a:p>
            <a:r>
              <a:rPr lang="en-US" b="1"/>
              <a:t>Benefits</a:t>
            </a:r>
            <a:endParaRPr lang="en-US">
              <a:ea typeface="Calibri"/>
              <a:cs typeface="Calibri"/>
            </a:endParaRPr>
          </a:p>
          <a:p>
            <a:r>
              <a:rPr lang="en-US" sz="1800" b="1">
                <a:latin typeface="Segoe UI"/>
                <a:cs typeface="Segoe UI"/>
              </a:rPr>
              <a:t>Improved security</a:t>
            </a:r>
            <a:endParaRPr lang="en-US" sz="1800">
              <a:ea typeface="Calibri"/>
              <a:cs typeface="Calibri"/>
            </a:endParaRPr>
          </a:p>
          <a:p>
            <a:pPr lvl="1"/>
            <a:r>
              <a:rPr lang="en-US" sz="1800" dirty="0">
                <a:latin typeface="Segoe UI"/>
                <a:cs typeface="Segoe UI"/>
              </a:rPr>
              <a:t>Hackers identify vulnerabilities before malicious attackers do.</a:t>
            </a:r>
            <a:endParaRPr lang="en-US" sz="1800">
              <a:ea typeface="Calibri"/>
              <a:cs typeface="Calibri"/>
            </a:endParaRPr>
          </a:p>
          <a:p>
            <a:r>
              <a:rPr lang="en-US" sz="1800" b="1">
                <a:latin typeface="Segoe UI"/>
                <a:cs typeface="Segoe UI"/>
              </a:rPr>
              <a:t>Diverse perspectives</a:t>
            </a:r>
            <a:endParaRPr lang="en-US" sz="1800">
              <a:ea typeface="Calibri"/>
              <a:cs typeface="Calibri"/>
            </a:endParaRPr>
          </a:p>
          <a:p>
            <a:pPr lvl="1"/>
            <a:r>
              <a:rPr lang="en-US" sz="1800">
                <a:latin typeface="Segoe UI"/>
                <a:cs typeface="Segoe UI"/>
              </a:rPr>
              <a:t>External hackers think differently from internal teams, uncovering hidden flaws.</a:t>
            </a:r>
            <a:endParaRPr lang="en-US" sz="1800">
              <a:ea typeface="Calibri"/>
              <a:cs typeface="Calibri"/>
            </a:endParaRPr>
          </a:p>
          <a:p>
            <a:r>
              <a:rPr lang="en-US" sz="1800" b="1">
                <a:latin typeface="Segoe UI"/>
                <a:cs typeface="Segoe UI"/>
              </a:rPr>
              <a:t>Cost-effectiveness</a:t>
            </a:r>
            <a:endParaRPr lang="en-US" sz="1800">
              <a:ea typeface="Calibri"/>
              <a:cs typeface="Calibri"/>
            </a:endParaRPr>
          </a:p>
          <a:p>
            <a:pPr lvl="1"/>
            <a:r>
              <a:rPr lang="en-US" sz="1800">
                <a:latin typeface="Segoe UI"/>
                <a:cs typeface="Segoe UI"/>
              </a:rPr>
              <a:t>Paying for discovered bugs can be cheaper than dealing with breaches.</a:t>
            </a:r>
            <a:endParaRPr lang="en-US" sz="1800">
              <a:ea typeface="Calibri"/>
              <a:cs typeface="Calibri"/>
            </a:endParaRPr>
          </a:p>
          <a:p>
            <a:r>
              <a:rPr lang="en-US" sz="1800" b="1">
                <a:latin typeface="Segoe UI"/>
                <a:cs typeface="Segoe UI"/>
              </a:rPr>
              <a:t>Access to scarce talent</a:t>
            </a:r>
            <a:endParaRPr lang="en-US" sz="1800">
              <a:ea typeface="Calibri"/>
              <a:cs typeface="Calibri"/>
            </a:endParaRPr>
          </a:p>
          <a:p>
            <a:pPr lvl="1"/>
            <a:r>
              <a:rPr lang="en-US" sz="1800">
                <a:latin typeface="Segoe UI"/>
                <a:cs typeface="Segoe UI"/>
              </a:rPr>
              <a:t>There is a shortage of skilled cybersecurity experts; bug bounty programs expand access.</a:t>
            </a:r>
            <a:endParaRPr lang="en-US" sz="1800">
              <a:ea typeface="Calibri"/>
              <a:cs typeface="Calibri"/>
            </a:endParaRPr>
          </a:p>
          <a:p>
            <a:r>
              <a:rPr lang="en-US" sz="1800" b="1">
                <a:latin typeface="Segoe UI"/>
                <a:cs typeface="Segoe UI"/>
              </a:rPr>
              <a:t>Continuous testing</a:t>
            </a:r>
            <a:endParaRPr lang="en-US" sz="1800">
              <a:ea typeface="Calibri"/>
              <a:cs typeface="Calibri"/>
            </a:endParaRPr>
          </a:p>
          <a:p>
            <a:pPr lvl="1"/>
            <a:r>
              <a:rPr lang="en-US" sz="1800">
                <a:latin typeface="Segoe UI"/>
                <a:cs typeface="Segoe UI"/>
              </a:rPr>
              <a:t>Unlike periodic audits, hackers provide ongoing system testing.</a:t>
            </a:r>
            <a:endParaRPr lang="en-US" sz="1800">
              <a:ea typeface="Calibri"/>
              <a:cs typeface="Calibri"/>
            </a:endParaRPr>
          </a:p>
          <a:p>
            <a:endParaRPr lang="en-US" sz="4400" dirty="0">
              <a:ea typeface="Calibri"/>
              <a:cs typeface="Calibri"/>
            </a:endParaRPr>
          </a:p>
        </p:txBody>
      </p:sp>
    </p:spTree>
    <p:extLst>
      <p:ext uri="{BB962C8B-B14F-4D97-AF65-F5344CB8AC3E}">
        <p14:creationId xmlns:p14="http://schemas.microsoft.com/office/powerpoint/2010/main" val="251440297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585A01-9C35-53C1-6C7B-5D8302981720}"/>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7A0A57B4-B4EE-1F60-BDE5-523E2348CDC4}"/>
              </a:ext>
            </a:extLst>
          </p:cNvPr>
          <p:cNvSpPr>
            <a:spLocks noGrp="1"/>
          </p:cNvSpPr>
          <p:nvPr>
            <p:ph idx="1"/>
          </p:nvPr>
        </p:nvSpPr>
        <p:spPr/>
        <p:txBody>
          <a:bodyPr vert="horz" lIns="91440" tIns="45720" rIns="91440" bIns="45720" rtlCol="0" anchor="t">
            <a:normAutofit/>
          </a:bodyPr>
          <a:lstStyle/>
          <a:p>
            <a:r>
              <a:rPr lang="en-US" b="1"/>
              <a:t>Dangers</a:t>
            </a:r>
            <a:endParaRPr lang="en-US">
              <a:ea typeface="Calibri" panose="020F0502020204030204"/>
              <a:cs typeface="Calibri" panose="020F0502020204030204"/>
            </a:endParaRPr>
          </a:p>
          <a:p>
            <a:r>
              <a:rPr lang="en-US" sz="1800" b="1">
                <a:latin typeface="Segoe UI"/>
                <a:cs typeface="Segoe UI"/>
              </a:rPr>
              <a:t>Trust and ethical concerns</a:t>
            </a:r>
            <a:endParaRPr lang="en-US" sz="1800">
              <a:ea typeface="Calibri"/>
              <a:cs typeface="Calibri"/>
            </a:endParaRPr>
          </a:p>
          <a:p>
            <a:pPr lvl="1"/>
            <a:r>
              <a:rPr lang="en-US" sz="1800">
                <a:latin typeface="Segoe UI"/>
                <a:cs typeface="Segoe UI"/>
              </a:rPr>
              <a:t>Hackers may misuse sensitive data or exploit vulnerabilities.</a:t>
            </a:r>
            <a:endParaRPr lang="en-US" sz="1800">
              <a:ea typeface="Calibri"/>
              <a:cs typeface="Calibri"/>
            </a:endParaRPr>
          </a:p>
          <a:p>
            <a:r>
              <a:rPr lang="en-US" sz="1800" b="1">
                <a:latin typeface="Segoe UI"/>
                <a:cs typeface="Segoe UI"/>
              </a:rPr>
              <a:t>Legal and compliance risks</a:t>
            </a:r>
            <a:endParaRPr lang="en-US" sz="1800">
              <a:ea typeface="Calibri"/>
              <a:cs typeface="Calibri"/>
            </a:endParaRPr>
          </a:p>
          <a:p>
            <a:pPr lvl="1"/>
            <a:r>
              <a:rPr lang="en-US" sz="1800">
                <a:latin typeface="Segoe UI"/>
                <a:cs typeface="Segoe UI"/>
              </a:rPr>
              <a:t>Misunderstandings about program scope can lead to legal disputes.</a:t>
            </a:r>
            <a:endParaRPr lang="en-US" sz="1800">
              <a:ea typeface="Calibri"/>
              <a:cs typeface="Calibri"/>
            </a:endParaRPr>
          </a:p>
          <a:p>
            <a:r>
              <a:rPr lang="en-US" sz="1800" b="1">
                <a:latin typeface="Segoe UI"/>
                <a:cs typeface="Segoe UI"/>
              </a:rPr>
              <a:t>Overpayment or exploitation</a:t>
            </a:r>
            <a:endParaRPr lang="en-US" sz="1800">
              <a:ea typeface="Calibri"/>
              <a:cs typeface="Calibri"/>
            </a:endParaRPr>
          </a:p>
          <a:p>
            <a:pPr lvl="1"/>
            <a:r>
              <a:rPr lang="en-US" sz="1800">
                <a:latin typeface="Segoe UI"/>
                <a:cs typeface="Segoe UI"/>
              </a:rPr>
              <a:t>As seen in Uber’s case, firms may pay excessive amounts to avoid damage.</a:t>
            </a:r>
            <a:endParaRPr lang="en-US" sz="1800">
              <a:ea typeface="Calibri"/>
              <a:cs typeface="Calibri"/>
            </a:endParaRPr>
          </a:p>
          <a:p>
            <a:r>
              <a:rPr lang="en-US" sz="1800" b="1">
                <a:latin typeface="Segoe UI"/>
                <a:cs typeface="Segoe UI"/>
              </a:rPr>
              <a:t>Reputational risk</a:t>
            </a:r>
            <a:endParaRPr lang="en-US" sz="1800">
              <a:ea typeface="Calibri"/>
              <a:cs typeface="Calibri"/>
            </a:endParaRPr>
          </a:p>
          <a:p>
            <a:pPr lvl="1"/>
            <a:r>
              <a:rPr lang="en-US" sz="1800">
                <a:latin typeface="Segoe UI"/>
                <a:cs typeface="Segoe UI"/>
              </a:rPr>
              <a:t>Engaging hackers may be perceived negatively if poorly managed.</a:t>
            </a:r>
            <a:endParaRPr lang="en-US" sz="1800">
              <a:ea typeface="Calibri"/>
              <a:cs typeface="Calibri"/>
            </a:endParaRPr>
          </a:p>
          <a:p>
            <a:r>
              <a:rPr lang="en-US" sz="1800" b="1">
                <a:latin typeface="Segoe UI"/>
                <a:cs typeface="Segoe UI"/>
              </a:rPr>
              <a:t>Dependency risk</a:t>
            </a:r>
            <a:endParaRPr lang="en-US" sz="1800">
              <a:ea typeface="Calibri"/>
              <a:cs typeface="Calibri"/>
            </a:endParaRPr>
          </a:p>
          <a:p>
            <a:pPr lvl="1"/>
            <a:r>
              <a:rPr lang="en-US" sz="1800">
                <a:latin typeface="Segoe UI"/>
                <a:cs typeface="Segoe UI"/>
              </a:rPr>
              <a:t>Over-reliance on external hackers may weaken internal capabilities.</a:t>
            </a:r>
            <a:endParaRPr lang="en-US" sz="1800">
              <a:ea typeface="Calibri"/>
              <a:cs typeface="Calibri"/>
            </a:endParaRPr>
          </a:p>
          <a:p>
            <a:endParaRPr lang="en-US" sz="4400" dirty="0">
              <a:ea typeface="Calibri"/>
              <a:cs typeface="Calibri"/>
            </a:endParaRPr>
          </a:p>
        </p:txBody>
      </p:sp>
    </p:spTree>
    <p:extLst>
      <p:ext uri="{BB962C8B-B14F-4D97-AF65-F5344CB8AC3E}">
        <p14:creationId xmlns:p14="http://schemas.microsoft.com/office/powerpoint/2010/main" val="253199103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75283E-9B3B-F12D-F226-24C8717D61C6}"/>
              </a:ext>
            </a:extLst>
          </p:cNvPr>
          <p:cNvSpPr>
            <a:spLocks noGrp="1"/>
          </p:cNvSpPr>
          <p:nvPr>
            <p:ph type="title"/>
          </p:nvPr>
        </p:nvSpPr>
        <p:spPr>
          <a:xfrm>
            <a:off x="838200" y="365125"/>
            <a:ext cx="10515600" cy="650649"/>
          </a:xfrm>
        </p:spPr>
        <p:txBody>
          <a:bodyPr>
            <a:normAutofit fontScale="90000"/>
          </a:bodyPr>
          <a:lstStyle/>
          <a:p>
            <a:pPr marL="228600" indent="-228600" algn="ctr">
              <a:spcBef>
                <a:spcPts val="1000"/>
              </a:spcBef>
            </a:pPr>
            <a:br>
              <a:rPr lang="en-US" sz="2800" b="1" dirty="0">
                <a:latin typeface="Calibri"/>
                <a:ea typeface="Calibri"/>
                <a:cs typeface="Calibri"/>
              </a:rPr>
            </a:br>
            <a:r>
              <a:rPr lang="en-US" sz="3600" b="1">
                <a:latin typeface="Calibri"/>
                <a:ea typeface="Calibri"/>
                <a:cs typeface="Calibri"/>
              </a:rPr>
              <a:t>Why benefits outweigh dangers</a:t>
            </a:r>
            <a:endParaRPr lang="en-US" sz="3100">
              <a:latin typeface="Calibri"/>
              <a:ea typeface="Calibri"/>
              <a:cs typeface="Calibri"/>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B62EC255-7C21-06BD-7F22-E6A19E7FB34B}"/>
              </a:ext>
            </a:extLst>
          </p:cNvPr>
          <p:cNvSpPr>
            <a:spLocks noGrp="1"/>
          </p:cNvSpPr>
          <p:nvPr>
            <p:ph idx="1"/>
          </p:nvPr>
        </p:nvSpPr>
        <p:spPr>
          <a:xfrm>
            <a:off x="838200" y="1232354"/>
            <a:ext cx="10515600" cy="5369151"/>
          </a:xfrm>
        </p:spPr>
        <p:txBody>
          <a:bodyPr vert="horz" lIns="91440" tIns="45720" rIns="91440" bIns="45720" rtlCol="0" anchor="t">
            <a:normAutofit/>
          </a:bodyPr>
          <a:lstStyle/>
          <a:p>
            <a:r>
              <a:rPr lang="en-US" sz="2000" dirty="0">
                <a:latin typeface="Segoe UI"/>
                <a:cs typeface="Segoe UI"/>
              </a:rPr>
              <a:t>Companies like GM proceed because:</a:t>
            </a:r>
            <a:endParaRPr lang="en-US" sz="2000">
              <a:ea typeface="Calibri"/>
              <a:cs typeface="Calibri"/>
            </a:endParaRPr>
          </a:p>
          <a:p>
            <a:r>
              <a:rPr lang="en-US" sz="2000" b="1" dirty="0">
                <a:latin typeface="Segoe UI"/>
                <a:cs typeface="Segoe UI"/>
              </a:rPr>
              <a:t>Proactive </a:t>
            </a:r>
            <a:r>
              <a:rPr lang="en-US" sz="2000" b="1" dirty="0" err="1">
                <a:latin typeface="Segoe UI"/>
                <a:cs typeface="Segoe UI"/>
              </a:rPr>
              <a:t>defence</a:t>
            </a:r>
            <a:r>
              <a:rPr lang="en-US" sz="2000" b="1" dirty="0">
                <a:latin typeface="Segoe UI"/>
                <a:cs typeface="Segoe UI"/>
              </a:rPr>
              <a:t> is essential</a:t>
            </a:r>
            <a:endParaRPr lang="en-US" sz="2000">
              <a:ea typeface="Calibri"/>
              <a:cs typeface="Calibri"/>
            </a:endParaRPr>
          </a:p>
          <a:p>
            <a:pPr lvl="1"/>
            <a:r>
              <a:rPr lang="en-US" sz="2000">
                <a:latin typeface="Segoe UI"/>
                <a:cs typeface="Segoe UI"/>
              </a:rPr>
              <a:t>It is better to find vulnerabilities internally than be attacked externally.</a:t>
            </a:r>
            <a:endParaRPr lang="en-US" sz="2000">
              <a:ea typeface="Calibri"/>
              <a:cs typeface="Calibri"/>
            </a:endParaRPr>
          </a:p>
          <a:p>
            <a:r>
              <a:rPr lang="en-US" sz="2000" b="1">
                <a:latin typeface="Segoe UI"/>
                <a:cs typeface="Segoe UI"/>
              </a:rPr>
              <a:t>Structured programs reduce risks</a:t>
            </a:r>
            <a:endParaRPr lang="en-US" sz="2000">
              <a:ea typeface="Calibri"/>
              <a:cs typeface="Calibri"/>
            </a:endParaRPr>
          </a:p>
          <a:p>
            <a:pPr lvl="1"/>
            <a:r>
              <a:rPr lang="en-US" sz="2000">
                <a:latin typeface="Segoe UI"/>
                <a:cs typeface="Segoe UI"/>
              </a:rPr>
              <a:t>Clear rules, scopes, and reporting systems mitigate misuse.</a:t>
            </a:r>
            <a:endParaRPr lang="en-US" sz="2000">
              <a:ea typeface="Calibri"/>
              <a:cs typeface="Calibri"/>
            </a:endParaRPr>
          </a:p>
          <a:p>
            <a:r>
              <a:rPr lang="en-US" sz="2000" b="1">
                <a:latin typeface="Segoe UI"/>
                <a:cs typeface="Segoe UI"/>
              </a:rPr>
              <a:t>Hybrid approach improves effectiveness</a:t>
            </a:r>
            <a:endParaRPr lang="en-US" sz="2000">
              <a:ea typeface="Calibri"/>
              <a:cs typeface="Calibri"/>
            </a:endParaRPr>
          </a:p>
          <a:p>
            <a:pPr lvl="1"/>
            <a:r>
              <a:rPr lang="en-US" sz="2000">
                <a:latin typeface="Segoe UI"/>
                <a:cs typeface="Segoe UI"/>
              </a:rPr>
              <a:t>GM combines:</a:t>
            </a:r>
            <a:endParaRPr lang="en-US" sz="2000">
              <a:ea typeface="Calibri"/>
              <a:cs typeface="Calibri"/>
            </a:endParaRPr>
          </a:p>
          <a:p>
            <a:pPr lvl="1"/>
            <a:r>
              <a:rPr lang="en-US" sz="2000">
                <a:latin typeface="Segoe UI"/>
                <a:cs typeface="Segoe UI"/>
              </a:rPr>
              <a:t>Internal white-hat hackers</a:t>
            </a:r>
            <a:endParaRPr lang="en-US" sz="2000">
              <a:ea typeface="Calibri"/>
              <a:cs typeface="Calibri"/>
            </a:endParaRPr>
          </a:p>
          <a:p>
            <a:pPr lvl="1"/>
            <a:r>
              <a:rPr lang="en-US" sz="2000">
                <a:latin typeface="Segoe UI"/>
                <a:cs typeface="Segoe UI"/>
              </a:rPr>
              <a:t>Third-party security firms</a:t>
            </a:r>
            <a:endParaRPr lang="en-US" sz="2000">
              <a:ea typeface="Calibri"/>
              <a:cs typeface="Calibri"/>
            </a:endParaRPr>
          </a:p>
          <a:p>
            <a:pPr lvl="1"/>
            <a:r>
              <a:rPr lang="en-US" sz="2000">
                <a:latin typeface="Segoe UI"/>
                <a:cs typeface="Segoe UI"/>
              </a:rPr>
              <a:t>Bug bounty hackers</a:t>
            </a:r>
            <a:endParaRPr lang="en-US" sz="2000">
              <a:ea typeface="Calibri"/>
              <a:cs typeface="Calibri"/>
            </a:endParaRPr>
          </a:p>
          <a:p>
            <a:r>
              <a:rPr lang="en-US" sz="2000" b="1">
                <a:latin typeface="Segoe UI"/>
                <a:cs typeface="Segoe UI"/>
              </a:rPr>
              <a:t>Market reality (talent shortage)</a:t>
            </a:r>
            <a:endParaRPr lang="en-US" sz="2000">
              <a:ea typeface="Calibri"/>
              <a:cs typeface="Calibri"/>
            </a:endParaRPr>
          </a:p>
          <a:p>
            <a:pPr lvl="1"/>
            <a:r>
              <a:rPr lang="en-US" sz="2000">
                <a:latin typeface="Segoe UI"/>
                <a:cs typeface="Segoe UI"/>
              </a:rPr>
              <a:t>Firms cannot rely solely on internal teams due to skill shortages.</a:t>
            </a:r>
            <a:endParaRPr lang="en-US" sz="2000">
              <a:ea typeface="Calibri"/>
              <a:cs typeface="Calibri"/>
            </a:endParaRPr>
          </a:p>
          <a:p>
            <a:r>
              <a:rPr lang="en-US" sz="2000" b="1">
                <a:latin typeface="Segoe UI"/>
                <a:cs typeface="Segoe UI"/>
              </a:rPr>
              <a:t>Higher payoff than risk</a:t>
            </a:r>
            <a:endParaRPr lang="en-US" sz="2000">
              <a:ea typeface="Calibri"/>
              <a:cs typeface="Calibri"/>
            </a:endParaRPr>
          </a:p>
          <a:p>
            <a:pPr lvl="1"/>
            <a:r>
              <a:rPr lang="en-US" sz="2000">
                <a:latin typeface="Segoe UI"/>
                <a:cs typeface="Segoe UI"/>
              </a:rPr>
              <a:t>Preventing a major cyberattack saves significantly more than the cost of hiring hackers.</a:t>
            </a:r>
            <a:endParaRPr lang="en-US" sz="2000">
              <a:ea typeface="Calibri"/>
              <a:cs typeface="Calibri"/>
            </a:endParaRPr>
          </a:p>
          <a:p>
            <a:endParaRPr lang="en-US" sz="4000" dirty="0">
              <a:ea typeface="Calibri"/>
              <a:cs typeface="Calibri"/>
            </a:endParaRPr>
          </a:p>
        </p:txBody>
      </p:sp>
    </p:spTree>
    <p:extLst>
      <p:ext uri="{BB962C8B-B14F-4D97-AF65-F5344CB8AC3E}">
        <p14:creationId xmlns:p14="http://schemas.microsoft.com/office/powerpoint/2010/main" val="238730564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71E934-7B03-C3E9-7B21-7009781D0364}"/>
              </a:ext>
            </a:extLst>
          </p:cNvPr>
          <p:cNvSpPr>
            <a:spLocks noGrp="1"/>
          </p:cNvSpPr>
          <p:nvPr>
            <p:ph type="title"/>
          </p:nvPr>
        </p:nvSpPr>
        <p:spPr/>
        <p:txBody>
          <a:bodyPr>
            <a:normAutofit fontScale="90000"/>
          </a:bodyPr>
          <a:lstStyle/>
          <a:p>
            <a:pPr marL="228600" indent="-228600" algn="ctr">
              <a:spcBef>
                <a:spcPts val="1000"/>
              </a:spcBef>
            </a:pPr>
            <a:br>
              <a:rPr lang="en-US" sz="5400" b="1" dirty="0">
                <a:latin typeface="Calibri"/>
                <a:ea typeface="Calibri"/>
                <a:cs typeface="Calibri"/>
              </a:rPr>
            </a:br>
            <a:r>
              <a:rPr lang="en-US" sz="5400" b="1">
                <a:latin typeface="Calibri"/>
                <a:ea typeface="Calibri"/>
                <a:cs typeface="Calibri"/>
              </a:rPr>
              <a:t>Conclusion</a:t>
            </a:r>
            <a:endParaRPr lang="en-US" sz="5400">
              <a:latin typeface="Calibri"/>
              <a:ea typeface="Calibri"/>
              <a:cs typeface="Calibri"/>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E6FDCA03-48C9-2FAC-4C08-61E105568CA3}"/>
              </a:ext>
            </a:extLst>
          </p:cNvPr>
          <p:cNvSpPr>
            <a:spLocks noGrp="1"/>
          </p:cNvSpPr>
          <p:nvPr>
            <p:ph idx="1"/>
          </p:nvPr>
        </p:nvSpPr>
        <p:spPr/>
        <p:txBody>
          <a:bodyPr vert="horz" lIns="91440" tIns="45720" rIns="91440" bIns="45720" rtlCol="0" anchor="t">
            <a:normAutofit/>
          </a:bodyPr>
          <a:lstStyle/>
          <a:p>
            <a:r>
              <a:rPr lang="en-US" dirty="0">
                <a:latin typeface="Segoe UI"/>
                <a:cs typeface="Segoe UI"/>
              </a:rPr>
              <a:t>GM’s approach demonstrates that </a:t>
            </a:r>
            <a:r>
              <a:rPr lang="en-US" b="1" dirty="0">
                <a:latin typeface="Segoe UI"/>
                <a:cs typeface="Segoe UI"/>
              </a:rPr>
              <a:t>modern cybersecurity requires a layered control system</a:t>
            </a:r>
            <a:r>
              <a:rPr lang="en-US" dirty="0">
                <a:latin typeface="Segoe UI"/>
                <a:cs typeface="Segoe UI"/>
              </a:rPr>
              <a:t>. </a:t>
            </a:r>
            <a:endParaRPr lang="en-US" sz="6000">
              <a:latin typeface="Calibri" panose="020F0502020204030204"/>
              <a:ea typeface="Calibri"/>
              <a:cs typeface="Calibri"/>
            </a:endParaRPr>
          </a:p>
          <a:p>
            <a:r>
              <a:rPr lang="en-US" dirty="0">
                <a:latin typeface="Segoe UI"/>
                <a:cs typeface="Segoe UI"/>
              </a:rPr>
              <a:t>By combining internal expertise, external specialists, and crowdsourced hackers, </a:t>
            </a:r>
            <a:r>
              <a:rPr lang="en-US" dirty="0" err="1">
                <a:latin typeface="Segoe UI"/>
                <a:cs typeface="Segoe UI"/>
              </a:rPr>
              <a:t>organisations</a:t>
            </a:r>
            <a:r>
              <a:rPr lang="en-US" dirty="0">
                <a:latin typeface="Segoe UI"/>
                <a:cs typeface="Segoe UI"/>
              </a:rPr>
              <a:t> can enhance security while managing risks through structured governance and clear program rules.</a:t>
            </a:r>
            <a:endParaRPr lang="en-US" sz="6000">
              <a:ea typeface="Calibri"/>
              <a:cs typeface="Calibri"/>
            </a:endParaRPr>
          </a:p>
          <a:p>
            <a:endParaRPr lang="en-US" sz="6000" dirty="0">
              <a:ea typeface="Calibri"/>
              <a:cs typeface="Calibri"/>
            </a:endParaRPr>
          </a:p>
        </p:txBody>
      </p:sp>
    </p:spTree>
    <p:extLst>
      <p:ext uri="{BB962C8B-B14F-4D97-AF65-F5344CB8AC3E}">
        <p14:creationId xmlns:p14="http://schemas.microsoft.com/office/powerpoint/2010/main" val="103519227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0AC7AF-9AFB-E1AB-B2B0-FA8652D1E561}"/>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ED8E5494-AB59-7E03-A520-D1241A80E032}"/>
              </a:ext>
            </a:extLst>
          </p:cNvPr>
          <p:cNvSpPr>
            <a:spLocks noGrp="1"/>
          </p:cNvSpPr>
          <p:nvPr>
            <p:ph idx="1"/>
          </p:nvPr>
        </p:nvSpPr>
        <p:spPr/>
        <p:txBody>
          <a:bodyPr/>
          <a:lstStyle/>
          <a:p>
            <a:endParaRPr lang="en-US"/>
          </a:p>
        </p:txBody>
      </p:sp>
    </p:spTree>
    <p:extLst>
      <p:ext uri="{BB962C8B-B14F-4D97-AF65-F5344CB8AC3E}">
        <p14:creationId xmlns:p14="http://schemas.microsoft.com/office/powerpoint/2010/main" val="323758143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258BD7-4BBD-5504-0095-CF0301341407}"/>
              </a:ext>
            </a:extLst>
          </p:cNvPr>
          <p:cNvSpPr>
            <a:spLocks noGrp="1"/>
          </p:cNvSpPr>
          <p:nvPr>
            <p:ph type="title"/>
          </p:nvPr>
        </p:nvSpPr>
        <p:spPr/>
        <p:txBody>
          <a:bodyPr>
            <a:normAutofit fontScale="90000"/>
          </a:bodyPr>
          <a:lstStyle/>
          <a:p>
            <a:pPr marL="228600" indent="-228600" algn="ctr">
              <a:spcBef>
                <a:spcPts val="1000"/>
              </a:spcBef>
            </a:pPr>
            <a:br>
              <a:rPr lang="en-US" sz="4800" dirty="0">
                <a:latin typeface="Calibri"/>
                <a:ea typeface="Calibri"/>
                <a:cs typeface="Calibri"/>
              </a:rPr>
            </a:br>
            <a:r>
              <a:rPr lang="en-US" sz="4800">
                <a:latin typeface="Calibri"/>
                <a:ea typeface="Calibri"/>
                <a:cs typeface="Calibri"/>
              </a:rPr>
              <a:t>Discussion Questions</a:t>
            </a:r>
            <a:endParaRPr lang="en-US"/>
          </a:p>
          <a:p>
            <a:pPr algn="ctr"/>
            <a:endParaRPr lang="en-US" sz="7200" dirty="0">
              <a:ea typeface="Calibri Light"/>
              <a:cs typeface="Calibri Light"/>
            </a:endParaRPr>
          </a:p>
        </p:txBody>
      </p:sp>
      <p:sp>
        <p:nvSpPr>
          <p:cNvPr id="3" name="Content Placeholder 2">
            <a:extLst>
              <a:ext uri="{FF2B5EF4-FFF2-40B4-BE49-F238E27FC236}">
                <a16:creationId xmlns:a16="http://schemas.microsoft.com/office/drawing/2014/main" id="{F5B657E3-2B59-0A56-D254-06F5309DD4E7}"/>
              </a:ext>
            </a:extLst>
          </p:cNvPr>
          <p:cNvSpPr>
            <a:spLocks noGrp="1"/>
          </p:cNvSpPr>
          <p:nvPr>
            <p:ph idx="1"/>
          </p:nvPr>
        </p:nvSpPr>
        <p:spPr/>
        <p:txBody>
          <a:bodyPr vert="horz" lIns="91440" tIns="45720" rIns="91440" bIns="45720" rtlCol="0" anchor="t">
            <a:normAutofit/>
          </a:bodyPr>
          <a:lstStyle/>
          <a:p>
            <a:r>
              <a:rPr lang="en-US">
                <a:ea typeface="+mn-lt"/>
                <a:cs typeface="+mn-lt"/>
              </a:rPr>
              <a:t>1. Would you access your personal emails and make personal calls on your work-issued mobile device? Why?</a:t>
            </a:r>
            <a:endParaRPr lang="en-US"/>
          </a:p>
          <a:p>
            <a:r>
              <a:rPr lang="en-US" dirty="0">
                <a:ea typeface="+mn-lt"/>
                <a:cs typeface="+mn-lt"/>
              </a:rPr>
              <a:t>2. Why would employers be so keen to monitor communications and social media activities of their employees?</a:t>
            </a:r>
            <a:endParaRPr lang="en-US" dirty="0"/>
          </a:p>
          <a:p>
            <a:r>
              <a:rPr lang="en-US">
                <a:ea typeface="+mn-lt"/>
                <a:cs typeface="+mn-lt"/>
              </a:rPr>
              <a:t>3. Given the privacy and security concerns, should companies issue mobile devices for employees and allow personal use?</a:t>
            </a:r>
            <a:endParaRPr lang="en-US"/>
          </a:p>
          <a:p>
            <a:r>
              <a:rPr lang="en-US" dirty="0">
                <a:ea typeface="+mn-lt"/>
                <a:cs typeface="+mn-lt"/>
              </a:rPr>
              <a:t>4. Do you think companies should be allowed to monitor details as granular as pedometer data or time spent on the phone for measuring performance?</a:t>
            </a:r>
            <a:endParaRPr lang="en-US" dirty="0"/>
          </a:p>
          <a:p>
            <a:endParaRPr lang="en-US" dirty="0">
              <a:ea typeface="Calibri"/>
              <a:cs typeface="Calibri"/>
            </a:endParaRPr>
          </a:p>
        </p:txBody>
      </p:sp>
    </p:spTree>
    <p:extLst>
      <p:ext uri="{BB962C8B-B14F-4D97-AF65-F5344CB8AC3E}">
        <p14:creationId xmlns:p14="http://schemas.microsoft.com/office/powerpoint/2010/main" val="356882500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1922B3-781A-4C60-FC2E-93CFA6EDD8A2}"/>
              </a:ext>
            </a:extLst>
          </p:cNvPr>
          <p:cNvSpPr>
            <a:spLocks noGrp="1"/>
          </p:cNvSpPr>
          <p:nvPr>
            <p:ph type="title"/>
          </p:nvPr>
        </p:nvSpPr>
        <p:spPr>
          <a:xfrm>
            <a:off x="838200" y="365125"/>
            <a:ext cx="10515600" cy="561440"/>
          </a:xfrm>
        </p:spPr>
        <p:txBody>
          <a:bodyPr>
            <a:normAutofit fontScale="90000"/>
          </a:bodyPr>
          <a:lstStyle/>
          <a:p>
            <a:pPr marL="228600" indent="-228600" algn="ctr">
              <a:spcBef>
                <a:spcPts val="1000"/>
              </a:spcBef>
            </a:pPr>
            <a:br>
              <a:rPr lang="en-US" sz="3200" b="1" dirty="0">
                <a:latin typeface="Calibri"/>
                <a:ea typeface="Calibri"/>
                <a:cs typeface="Calibri"/>
              </a:rPr>
            </a:br>
            <a:r>
              <a:rPr lang="en-US" sz="3200" b="1">
                <a:latin typeface="Calibri"/>
                <a:ea typeface="Calibri"/>
                <a:cs typeface="Calibri"/>
              </a:rPr>
              <a:t>Key Points from the First Two Images</a:t>
            </a:r>
            <a:endParaRPr lang="en-US" sz="3200" b="1">
              <a:ea typeface="Calibri Light"/>
              <a:cs typeface="Calibri Light"/>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9D4AB8A7-57BD-89C3-C952-3FE92C9D45B4}"/>
              </a:ext>
            </a:extLst>
          </p:cNvPr>
          <p:cNvSpPr>
            <a:spLocks noGrp="1"/>
          </p:cNvSpPr>
          <p:nvPr>
            <p:ph idx="1"/>
          </p:nvPr>
        </p:nvSpPr>
        <p:spPr>
          <a:xfrm>
            <a:off x="838200" y="1097079"/>
            <a:ext cx="10515600" cy="5620584"/>
          </a:xfrm>
        </p:spPr>
        <p:txBody>
          <a:bodyPr vert="horz" lIns="91440" tIns="45720" rIns="91440" bIns="45720" rtlCol="0" anchor="t">
            <a:noAutofit/>
          </a:bodyPr>
          <a:lstStyle/>
          <a:p>
            <a:r>
              <a:rPr lang="en-US" sz="1800">
                <a:latin typeface="Segoe UI"/>
                <a:cs typeface="Segoe UI"/>
              </a:rPr>
              <a:t>The case study focuses on </a:t>
            </a:r>
            <a:r>
              <a:rPr lang="en-US" sz="1800" b="1">
                <a:latin typeface="Segoe UI"/>
                <a:cs typeface="Segoe UI"/>
              </a:rPr>
              <a:t>employee surveillance (“hyper-surveillance”) in the workplace</a:t>
            </a:r>
            <a:r>
              <a:rPr lang="en-US" sz="1800">
                <a:latin typeface="Segoe UI"/>
                <a:cs typeface="Segoe UI"/>
              </a:rPr>
              <a:t>, using British Airways as a central example.</a:t>
            </a:r>
            <a:endParaRPr lang="en-US" sz="1800">
              <a:ea typeface="Calibri"/>
              <a:cs typeface="Calibri"/>
            </a:endParaRPr>
          </a:p>
          <a:p>
            <a:r>
              <a:rPr lang="en-US"/>
              <a:t>1. </a:t>
            </a:r>
            <a:r>
              <a:rPr lang="en-US" b="1"/>
              <a:t>British Airways Incident</a:t>
            </a:r>
            <a:endParaRPr lang="en-US">
              <a:ea typeface="Calibri"/>
              <a:cs typeface="Calibri"/>
            </a:endParaRPr>
          </a:p>
          <a:p>
            <a:r>
              <a:rPr lang="en-US" sz="1800" dirty="0">
                <a:latin typeface="Segoe UI"/>
                <a:cs typeface="Segoe UI"/>
              </a:rPr>
              <a:t>In </a:t>
            </a:r>
            <a:r>
              <a:rPr lang="en-US" sz="1800" b="1" dirty="0">
                <a:latin typeface="Segoe UI"/>
                <a:cs typeface="Segoe UI"/>
              </a:rPr>
              <a:t>2015</a:t>
            </a:r>
            <a:r>
              <a:rPr lang="en-US" sz="1800" dirty="0">
                <a:latin typeface="Segoe UI"/>
                <a:cs typeface="Segoe UI"/>
              </a:rPr>
              <a:t>, British Airways was accused of </a:t>
            </a:r>
            <a:r>
              <a:rPr lang="en-US" sz="1800" b="1" dirty="0">
                <a:latin typeface="Segoe UI"/>
                <a:cs typeface="Segoe UI"/>
              </a:rPr>
              <a:t>illegally monitoring emails and phone calls</a:t>
            </a:r>
            <a:r>
              <a:rPr lang="en-US" sz="1800" dirty="0">
                <a:latin typeface="Segoe UI"/>
                <a:cs typeface="Segoe UI"/>
              </a:rPr>
              <a:t> of cabin crew.</a:t>
            </a:r>
            <a:endParaRPr lang="en-US" sz="1800">
              <a:ea typeface="Calibri"/>
              <a:cs typeface="Calibri"/>
            </a:endParaRPr>
          </a:p>
          <a:p>
            <a:r>
              <a:rPr lang="en-US" sz="1800">
                <a:latin typeface="Segoe UI"/>
                <a:cs typeface="Segoe UI"/>
              </a:rPr>
              <a:t>This occurred during a </a:t>
            </a:r>
            <a:r>
              <a:rPr lang="en-US" sz="1800" b="1">
                <a:latin typeface="Segoe UI"/>
                <a:cs typeface="Segoe UI"/>
              </a:rPr>
              <a:t>dispute with the Unite union (originating in 2011)</a:t>
            </a:r>
            <a:r>
              <a:rPr lang="en-US" sz="1800">
                <a:latin typeface="Segoe UI"/>
                <a:cs typeface="Segoe UI"/>
              </a:rPr>
              <a:t>.</a:t>
            </a:r>
            <a:endParaRPr lang="en-US" sz="1800">
              <a:ea typeface="Calibri"/>
              <a:cs typeface="Calibri"/>
            </a:endParaRPr>
          </a:p>
          <a:p>
            <a:r>
              <a:rPr lang="en-US" sz="1800">
                <a:latin typeface="Segoe UI"/>
                <a:cs typeface="Segoe UI"/>
              </a:rPr>
              <a:t>The airline allegedly: </a:t>
            </a:r>
            <a:endParaRPr lang="en-US" sz="1800">
              <a:ea typeface="Calibri"/>
              <a:cs typeface="Calibri"/>
            </a:endParaRPr>
          </a:p>
          <a:p>
            <a:pPr lvl="1"/>
            <a:r>
              <a:rPr lang="en-US" sz="1800">
                <a:latin typeface="Segoe UI"/>
                <a:cs typeface="Segoe UI"/>
              </a:rPr>
              <a:t>Accessed </a:t>
            </a:r>
            <a:r>
              <a:rPr lang="en-US" sz="1800" b="1">
                <a:latin typeface="Segoe UI"/>
                <a:cs typeface="Segoe UI"/>
              </a:rPr>
              <a:t>private communications</a:t>
            </a:r>
            <a:r>
              <a:rPr lang="en-US" sz="1800">
                <a:latin typeface="Segoe UI"/>
                <a:cs typeface="Segoe UI"/>
              </a:rPr>
              <a:t> of 10 employees, including union officials.</a:t>
            </a:r>
            <a:endParaRPr lang="en-US" sz="1800">
              <a:ea typeface="Calibri"/>
              <a:cs typeface="Calibri"/>
            </a:endParaRPr>
          </a:p>
          <a:p>
            <a:pPr lvl="1"/>
            <a:r>
              <a:rPr lang="en-US" sz="1800">
                <a:latin typeface="Segoe UI"/>
                <a:cs typeface="Segoe UI"/>
              </a:rPr>
              <a:t>Used </a:t>
            </a:r>
            <a:r>
              <a:rPr lang="en-US" sz="1800" b="1">
                <a:latin typeface="Segoe UI"/>
                <a:cs typeface="Segoe UI"/>
              </a:rPr>
              <a:t>in-house investigators</a:t>
            </a:r>
            <a:r>
              <a:rPr lang="en-US" sz="1800">
                <a:latin typeface="Segoe UI"/>
                <a:cs typeface="Segoe UI"/>
              </a:rPr>
              <a:t>, some with security/police backgrounds.</a:t>
            </a:r>
            <a:endParaRPr lang="en-US" sz="1800">
              <a:ea typeface="Calibri"/>
              <a:cs typeface="Calibri"/>
            </a:endParaRPr>
          </a:p>
          <a:p>
            <a:r>
              <a:rPr lang="en-US" sz="1800">
                <a:latin typeface="Segoe UI"/>
                <a:cs typeface="Segoe UI"/>
              </a:rPr>
              <a:t>British Airways claimed it was </a:t>
            </a:r>
            <a:r>
              <a:rPr lang="en-US" sz="1800" b="1">
                <a:latin typeface="Segoe UI"/>
                <a:cs typeface="Segoe UI"/>
              </a:rPr>
              <a:t>within its legal rights</a:t>
            </a:r>
            <a:r>
              <a:rPr lang="en-US" sz="1800">
                <a:latin typeface="Segoe UI"/>
                <a:cs typeface="Segoe UI"/>
              </a:rPr>
              <a:t> because it owned the devices.</a:t>
            </a:r>
            <a:endParaRPr lang="en-US" sz="1800">
              <a:ea typeface="Calibri"/>
              <a:cs typeface="Calibri"/>
            </a:endParaRPr>
          </a:p>
          <a:p>
            <a:r>
              <a:rPr lang="en-US" sz="1800">
                <a:latin typeface="Segoe UI"/>
                <a:cs typeface="Segoe UI"/>
              </a:rPr>
              <a:t>However: </a:t>
            </a:r>
            <a:endParaRPr lang="en-US" sz="1800">
              <a:ea typeface="Calibri"/>
              <a:cs typeface="Calibri"/>
            </a:endParaRPr>
          </a:p>
          <a:p>
            <a:pPr lvl="1"/>
            <a:r>
              <a:rPr lang="en-US" sz="1800">
                <a:latin typeface="Segoe UI"/>
                <a:cs typeface="Segoe UI"/>
              </a:rPr>
              <a:t>Some monitored content was </a:t>
            </a:r>
            <a:r>
              <a:rPr lang="en-US" sz="1800" b="1">
                <a:latin typeface="Segoe UI"/>
                <a:cs typeface="Segoe UI"/>
              </a:rPr>
              <a:t>highly personal and irrelevant</a:t>
            </a:r>
            <a:r>
              <a:rPr lang="en-US" sz="1800">
                <a:latin typeface="Segoe UI"/>
                <a:cs typeface="Segoe UI"/>
              </a:rPr>
              <a:t> to the dispute.</a:t>
            </a:r>
            <a:endParaRPr lang="en-US" sz="1800">
              <a:ea typeface="Calibri"/>
              <a:cs typeface="Calibri"/>
            </a:endParaRPr>
          </a:p>
          <a:p>
            <a:pPr lvl="1"/>
            <a:r>
              <a:rPr lang="en-US" sz="1800" dirty="0">
                <a:latin typeface="Segoe UI"/>
                <a:cs typeface="Segoe UI"/>
              </a:rPr>
              <a:t>The airline reportedly paid </a:t>
            </a:r>
            <a:r>
              <a:rPr lang="en-US" sz="1800" b="1" dirty="0">
                <a:latin typeface="Segoe UI"/>
                <a:cs typeface="Segoe UI"/>
              </a:rPr>
              <a:t>£1 million to settle the dispute</a:t>
            </a:r>
            <a:r>
              <a:rPr lang="en-US" sz="1800" dirty="0">
                <a:latin typeface="Segoe UI"/>
                <a:cs typeface="Segoe UI"/>
              </a:rPr>
              <a:t>, avoiding legal action.</a:t>
            </a:r>
            <a:endParaRPr lang="en-US" sz="1800">
              <a:ea typeface="Calibri"/>
              <a:cs typeface="Calibri"/>
            </a:endParaRPr>
          </a:p>
          <a:p>
            <a:pPr lvl="1"/>
            <a:r>
              <a:rPr lang="en-US" sz="1800">
                <a:latin typeface="Segoe UI"/>
                <a:cs typeface="Segoe UI"/>
              </a:rPr>
              <a:t>This raises concerns about:</a:t>
            </a:r>
            <a:endParaRPr lang="en-US" sz="1800">
              <a:ea typeface="Calibri"/>
              <a:cs typeface="Calibri"/>
            </a:endParaRPr>
          </a:p>
          <a:p>
            <a:r>
              <a:rPr lang="en-US" sz="1800" b="1">
                <a:latin typeface="Segoe UI"/>
                <a:cs typeface="Segoe UI"/>
              </a:rPr>
              <a:t>Employee privacy</a:t>
            </a:r>
            <a:endParaRPr lang="en-US" sz="1800">
              <a:ea typeface="Calibri"/>
              <a:cs typeface="Calibri"/>
            </a:endParaRPr>
          </a:p>
          <a:p>
            <a:r>
              <a:rPr lang="en-US" sz="1800" b="1">
                <a:latin typeface="Segoe UI"/>
                <a:cs typeface="Segoe UI"/>
              </a:rPr>
              <a:t>Legal vs ethical boundaries</a:t>
            </a:r>
            <a:endParaRPr lang="en-US" sz="1800">
              <a:ea typeface="Calibri"/>
              <a:cs typeface="Calibri"/>
            </a:endParaRPr>
          </a:p>
          <a:p>
            <a:r>
              <a:rPr lang="en-US" sz="1800">
                <a:latin typeface="Segoe UI"/>
                <a:cs typeface="Segoe UI"/>
              </a:rPr>
              <a:t>Whether </a:t>
            </a:r>
            <a:r>
              <a:rPr lang="en-US" sz="1800" b="1">
                <a:latin typeface="Segoe UI"/>
                <a:cs typeface="Segoe UI"/>
              </a:rPr>
              <a:t>ownership of devices justifies surveillance</a:t>
            </a:r>
            <a:endParaRPr lang="en-US" sz="1800">
              <a:ea typeface="Calibri"/>
              <a:cs typeface="Calibri"/>
            </a:endParaRPr>
          </a:p>
          <a:p>
            <a:endParaRPr lang="en-US" sz="4000" dirty="0">
              <a:ea typeface="Calibri"/>
              <a:cs typeface="Calibri"/>
            </a:endParaRPr>
          </a:p>
        </p:txBody>
      </p:sp>
    </p:spTree>
    <p:extLst>
      <p:ext uri="{BB962C8B-B14F-4D97-AF65-F5344CB8AC3E}">
        <p14:creationId xmlns:p14="http://schemas.microsoft.com/office/powerpoint/2010/main" val="15924561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127177-5BB3-7752-9FE4-F61F95AE2B6E}"/>
              </a:ext>
            </a:extLst>
          </p:cNvPr>
          <p:cNvSpPr>
            <a:spLocks noGrp="1"/>
          </p:cNvSpPr>
          <p:nvPr>
            <p:ph type="title"/>
          </p:nvPr>
        </p:nvSpPr>
        <p:spPr>
          <a:xfrm>
            <a:off x="838200" y="305254"/>
            <a:ext cx="10515600" cy="1325563"/>
          </a:xfrm>
        </p:spPr>
        <p:txBody>
          <a:bodyPr>
            <a:normAutofit fontScale="90000"/>
          </a:bodyPr>
          <a:lstStyle/>
          <a:p>
            <a:pPr marL="228600" indent="-228600" algn="ctr">
              <a:spcBef>
                <a:spcPts val="1000"/>
              </a:spcBef>
            </a:pPr>
            <a:br>
              <a:rPr lang="en-US" sz="2900" b="1" dirty="0">
                <a:latin typeface="Calibri"/>
                <a:ea typeface="Calibri"/>
                <a:cs typeface="Calibri"/>
              </a:rPr>
            </a:br>
            <a:br>
              <a:rPr lang="en-US" sz="4000" b="1" dirty="0">
                <a:latin typeface="Calibri"/>
                <a:ea typeface="Calibri"/>
                <a:cs typeface="Calibri"/>
              </a:rPr>
            </a:br>
            <a:r>
              <a:rPr lang="en-US" sz="4000" b="1">
                <a:latin typeface="Calibri"/>
                <a:ea typeface="Calibri"/>
                <a:cs typeface="Calibri"/>
              </a:rPr>
              <a:t>Key Points from the First Two Images</a:t>
            </a:r>
            <a:endParaRPr lang="en-US" sz="4000">
              <a:latin typeface="Calibri"/>
              <a:ea typeface="Calibri"/>
              <a:cs typeface="Calibri"/>
            </a:endParaRPr>
          </a:p>
          <a:p>
            <a:endParaRPr lang="en-US" sz="4000" dirty="0"/>
          </a:p>
          <a:p>
            <a:endParaRPr lang="en-US" dirty="0"/>
          </a:p>
        </p:txBody>
      </p:sp>
      <p:sp>
        <p:nvSpPr>
          <p:cNvPr id="3" name="Content Placeholder 2">
            <a:extLst>
              <a:ext uri="{FF2B5EF4-FFF2-40B4-BE49-F238E27FC236}">
                <a16:creationId xmlns:a16="http://schemas.microsoft.com/office/drawing/2014/main" id="{24302D67-D774-4296-F0BA-D112F772D4EF}"/>
              </a:ext>
            </a:extLst>
          </p:cNvPr>
          <p:cNvSpPr>
            <a:spLocks noGrp="1"/>
          </p:cNvSpPr>
          <p:nvPr>
            <p:ph idx="1"/>
          </p:nvPr>
        </p:nvSpPr>
        <p:spPr/>
        <p:txBody>
          <a:bodyPr vert="horz" lIns="91440" tIns="45720" rIns="91440" bIns="45720" rtlCol="0" anchor="t">
            <a:normAutofit/>
          </a:bodyPr>
          <a:lstStyle/>
          <a:p>
            <a:r>
              <a:rPr lang="en-US" sz="3600"/>
              <a:t>2. </a:t>
            </a:r>
            <a:r>
              <a:rPr lang="en-US" sz="3600" b="1"/>
              <a:t>Trend of “Hyper-Surveillance”</a:t>
            </a:r>
            <a:endParaRPr lang="en-US" sz="3600">
              <a:ea typeface="Calibri" panose="020F0502020204030204"/>
              <a:cs typeface="Calibri" panose="020F0502020204030204"/>
            </a:endParaRPr>
          </a:p>
          <a:p>
            <a:r>
              <a:rPr lang="en-US" sz="1800">
                <a:latin typeface="Segoe UI"/>
                <a:cs typeface="Segoe UI"/>
              </a:rPr>
              <a:t>Monitoring employees is increasingly common due to </a:t>
            </a:r>
            <a:r>
              <a:rPr lang="en-US" sz="1800" b="1">
                <a:latin typeface="Segoe UI"/>
                <a:cs typeface="Segoe UI"/>
              </a:rPr>
              <a:t>advancing technology</a:t>
            </a:r>
            <a:r>
              <a:rPr lang="en-US" sz="1800">
                <a:latin typeface="Segoe UI"/>
                <a:cs typeface="Segoe UI"/>
              </a:rPr>
              <a:t>.</a:t>
            </a:r>
            <a:endParaRPr lang="en-US" sz="1800">
              <a:ea typeface="Calibri"/>
              <a:cs typeface="Calibri"/>
            </a:endParaRPr>
          </a:p>
          <a:p>
            <a:r>
              <a:rPr lang="en-US" sz="1800" dirty="0">
                <a:latin typeface="Segoe UI"/>
                <a:cs typeface="Segoe UI"/>
              </a:rPr>
              <a:t>Around </a:t>
            </a:r>
            <a:r>
              <a:rPr lang="en-US" sz="1800" b="1" dirty="0">
                <a:latin typeface="Segoe UI"/>
                <a:cs typeface="Segoe UI"/>
              </a:rPr>
              <a:t>56% of UK employees believe they are being monitored</a:t>
            </a:r>
            <a:r>
              <a:rPr lang="en-US" sz="1800" dirty="0">
                <a:latin typeface="Segoe UI"/>
                <a:cs typeface="Segoe UI"/>
              </a:rPr>
              <a:t>.</a:t>
            </a:r>
            <a:endParaRPr lang="en-US" sz="1800">
              <a:ea typeface="Calibri"/>
              <a:cs typeface="Calibri"/>
            </a:endParaRPr>
          </a:p>
          <a:p>
            <a:r>
              <a:rPr lang="en-US" sz="1800">
                <a:latin typeface="Segoe UI"/>
                <a:cs typeface="Segoe UI"/>
              </a:rPr>
              <a:t>Examples include: </a:t>
            </a:r>
            <a:endParaRPr lang="en-US" sz="1800">
              <a:ea typeface="Calibri"/>
              <a:cs typeface="Calibri"/>
            </a:endParaRPr>
          </a:p>
          <a:p>
            <a:pPr lvl="1"/>
            <a:r>
              <a:rPr lang="en-US" sz="1800">
                <a:latin typeface="Segoe UI"/>
                <a:cs typeface="Segoe UI"/>
              </a:rPr>
              <a:t>Tracking </a:t>
            </a:r>
            <a:r>
              <a:rPr lang="en-US" sz="1800" b="1">
                <a:latin typeface="Segoe UI"/>
                <a:cs typeface="Segoe UI"/>
              </a:rPr>
              <a:t>emails, calls, and social media</a:t>
            </a:r>
            <a:endParaRPr lang="en-US" sz="1800">
              <a:ea typeface="Calibri"/>
              <a:cs typeface="Calibri"/>
            </a:endParaRPr>
          </a:p>
          <a:p>
            <a:pPr lvl="1"/>
            <a:r>
              <a:rPr lang="en-US" sz="1800">
                <a:latin typeface="Segoe UI"/>
                <a:cs typeface="Segoe UI"/>
              </a:rPr>
              <a:t>Monitoring </a:t>
            </a:r>
            <a:r>
              <a:rPr lang="en-US" sz="1800" b="1">
                <a:latin typeface="Segoe UI"/>
                <a:cs typeface="Segoe UI"/>
              </a:rPr>
              <a:t>wearable fitness data</a:t>
            </a:r>
            <a:endParaRPr lang="en-US" sz="1800">
              <a:ea typeface="Calibri"/>
              <a:cs typeface="Calibri"/>
            </a:endParaRPr>
          </a:p>
          <a:p>
            <a:pPr lvl="1"/>
            <a:r>
              <a:rPr lang="en-US" sz="1800">
                <a:latin typeface="Segoe UI"/>
                <a:cs typeface="Segoe UI"/>
              </a:rPr>
              <a:t>Measuring </a:t>
            </a:r>
            <a:r>
              <a:rPr lang="en-US" sz="1800" b="1">
                <a:latin typeface="Segoe UI"/>
                <a:cs typeface="Segoe UI"/>
              </a:rPr>
              <a:t>time spent inactive or in sales activity</a:t>
            </a:r>
            <a:endParaRPr lang="en-US" sz="1800">
              <a:ea typeface="Calibri"/>
              <a:cs typeface="Calibri"/>
            </a:endParaRPr>
          </a:p>
          <a:p>
            <a:pPr lvl="1"/>
            <a:r>
              <a:rPr lang="en-US" sz="1800">
                <a:latin typeface="Segoe UI"/>
                <a:cs typeface="Segoe UI"/>
              </a:rPr>
              <a:t>Impacts:</a:t>
            </a:r>
            <a:endParaRPr lang="en-US" sz="1800">
              <a:ea typeface="Calibri"/>
              <a:cs typeface="Calibri"/>
            </a:endParaRPr>
          </a:p>
          <a:p>
            <a:r>
              <a:rPr lang="en-US" sz="1800">
                <a:latin typeface="Segoe UI"/>
                <a:cs typeface="Segoe UI"/>
              </a:rPr>
              <a:t>Data can be used to </a:t>
            </a:r>
            <a:r>
              <a:rPr lang="en-US" sz="1800" b="1">
                <a:latin typeface="Segoe UI"/>
                <a:cs typeface="Segoe UI"/>
              </a:rPr>
              <a:t>reward or punish employees</a:t>
            </a:r>
            <a:endParaRPr lang="en-US" sz="1800">
              <a:ea typeface="Calibri"/>
              <a:cs typeface="Calibri"/>
            </a:endParaRPr>
          </a:p>
          <a:p>
            <a:r>
              <a:rPr lang="en-US" sz="1800">
                <a:latin typeface="Segoe UI"/>
                <a:cs typeface="Segoe UI"/>
              </a:rPr>
              <a:t>Leads to </a:t>
            </a:r>
            <a:r>
              <a:rPr lang="en-US" sz="1800" b="1">
                <a:latin typeface="Segoe UI"/>
                <a:cs typeface="Segoe UI"/>
              </a:rPr>
              <a:t>stress, anxiety, and reduced trust</a:t>
            </a:r>
            <a:endParaRPr lang="en-US" sz="1800">
              <a:ea typeface="Calibri"/>
              <a:cs typeface="Calibri"/>
            </a:endParaRPr>
          </a:p>
          <a:p>
            <a:r>
              <a:rPr lang="en-US" sz="1800">
                <a:latin typeface="Segoe UI"/>
                <a:cs typeface="Segoe UI"/>
              </a:rPr>
              <a:t>The “snooptech” industry is worth </a:t>
            </a:r>
            <a:r>
              <a:rPr lang="en-US" sz="1800" b="1">
                <a:latin typeface="Segoe UI"/>
                <a:cs typeface="Segoe UI"/>
              </a:rPr>
              <a:t>£2.7 billion</a:t>
            </a:r>
            <a:endParaRPr lang="en-US" sz="1800">
              <a:ea typeface="Calibri"/>
              <a:cs typeface="Calibri"/>
            </a:endParaRPr>
          </a:p>
          <a:p>
            <a:endParaRPr lang="en-US" sz="4400" dirty="0">
              <a:ea typeface="Calibri"/>
              <a:cs typeface="Calibri"/>
            </a:endParaRPr>
          </a:p>
        </p:txBody>
      </p:sp>
    </p:spTree>
    <p:extLst>
      <p:ext uri="{BB962C8B-B14F-4D97-AF65-F5344CB8AC3E}">
        <p14:creationId xmlns:p14="http://schemas.microsoft.com/office/powerpoint/2010/main" val="228640419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E537B8-D483-747E-165E-A8D26FE7741A}"/>
              </a:ext>
            </a:extLst>
          </p:cNvPr>
          <p:cNvSpPr>
            <a:spLocks noGrp="1"/>
          </p:cNvSpPr>
          <p:nvPr>
            <p:ph type="title"/>
          </p:nvPr>
        </p:nvSpPr>
        <p:spPr/>
        <p:txBody>
          <a:bodyPr>
            <a:normAutofit fontScale="90000"/>
          </a:bodyPr>
          <a:lstStyle/>
          <a:p>
            <a:br>
              <a:rPr lang="en-US" sz="3200" b="1" dirty="0">
                <a:latin typeface="Segoe UI"/>
                <a:cs typeface="Segoe UI"/>
              </a:rPr>
            </a:br>
            <a:r>
              <a:rPr lang="en-US" sz="3200" b="1">
                <a:latin typeface="Segoe UI"/>
                <a:cs typeface="Segoe UI"/>
              </a:rPr>
              <a:t>Q1. Would you access personal emails and make personal calls on your work-issued device? Why?</a:t>
            </a:r>
            <a:endParaRPr lang="en-US" sz="3200" b="1">
              <a:ea typeface="Calibri Light"/>
              <a:cs typeface="Calibri Light"/>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DCD52905-5B45-06F9-3665-30194D74AFC7}"/>
              </a:ext>
            </a:extLst>
          </p:cNvPr>
          <p:cNvSpPr>
            <a:spLocks noGrp="1"/>
          </p:cNvSpPr>
          <p:nvPr>
            <p:ph idx="1"/>
          </p:nvPr>
        </p:nvSpPr>
        <p:spPr/>
        <p:txBody>
          <a:bodyPr vert="horz" lIns="91440" tIns="45720" rIns="91440" bIns="45720" rtlCol="0" anchor="t">
            <a:normAutofit/>
          </a:bodyPr>
          <a:lstStyle/>
          <a:p>
            <a:r>
              <a:rPr lang="en-US" sz="2000">
                <a:latin typeface="Segoe UI"/>
                <a:cs typeface="Segoe UI"/>
              </a:rPr>
              <a:t>I would </a:t>
            </a:r>
            <a:r>
              <a:rPr lang="en-US" sz="2000" b="1">
                <a:latin typeface="Segoe UI"/>
                <a:cs typeface="Segoe UI"/>
              </a:rPr>
              <a:t>avoid using a work-issued device for personal communication</a:t>
            </a:r>
            <a:r>
              <a:rPr lang="en-US" sz="2000">
                <a:latin typeface="Segoe UI"/>
                <a:cs typeface="Segoe UI"/>
              </a:rPr>
              <a:t>.</a:t>
            </a:r>
            <a:endParaRPr lang="en-US" sz="2000">
              <a:ea typeface="Calibri" panose="020F0502020204030204"/>
              <a:cs typeface="Calibri" panose="020F0502020204030204"/>
            </a:endParaRPr>
          </a:p>
          <a:p>
            <a:r>
              <a:rPr lang="en-US" sz="2000" b="1">
                <a:latin typeface="Segoe UI"/>
                <a:cs typeface="Segoe UI"/>
              </a:rPr>
              <a:t>Reason:</a:t>
            </a:r>
            <a:endParaRPr lang="en-US" sz="2000">
              <a:ea typeface="Calibri"/>
              <a:cs typeface="Calibri"/>
            </a:endParaRPr>
          </a:p>
          <a:p>
            <a:r>
              <a:rPr lang="en-US" sz="2000" dirty="0">
                <a:latin typeface="Segoe UI"/>
                <a:cs typeface="Segoe UI"/>
              </a:rPr>
              <a:t>Employers may legally monitor devices they own.</a:t>
            </a:r>
            <a:endParaRPr lang="en-US" sz="2000">
              <a:ea typeface="Calibri"/>
              <a:cs typeface="Calibri"/>
            </a:endParaRPr>
          </a:p>
          <a:p>
            <a:r>
              <a:rPr lang="en-US" sz="2000">
                <a:latin typeface="Segoe UI"/>
                <a:cs typeface="Segoe UI"/>
              </a:rPr>
              <a:t>The case shows that even private communication </a:t>
            </a:r>
            <a:r>
              <a:rPr lang="en-US" sz="2000" b="1">
                <a:latin typeface="Segoe UI"/>
                <a:cs typeface="Segoe UI"/>
              </a:rPr>
              <a:t>can be accessed</a:t>
            </a:r>
            <a:r>
              <a:rPr lang="en-US" sz="2000">
                <a:latin typeface="Segoe UI"/>
                <a:cs typeface="Segoe UI"/>
              </a:rPr>
              <a:t>.</a:t>
            </a:r>
            <a:endParaRPr lang="en-US" sz="2000">
              <a:ea typeface="Calibri"/>
              <a:cs typeface="Calibri"/>
            </a:endParaRPr>
          </a:p>
          <a:p>
            <a:r>
              <a:rPr lang="en-US" sz="2000">
                <a:latin typeface="Segoe UI"/>
                <a:cs typeface="Segoe UI"/>
              </a:rPr>
              <a:t>Personal information could be: </a:t>
            </a:r>
            <a:endParaRPr lang="en-US" sz="2000">
              <a:ea typeface="Calibri"/>
              <a:cs typeface="Calibri"/>
            </a:endParaRPr>
          </a:p>
          <a:p>
            <a:pPr lvl="1"/>
            <a:r>
              <a:rPr lang="en-US" sz="2000">
                <a:latin typeface="Segoe UI"/>
                <a:cs typeface="Segoe UI"/>
              </a:rPr>
              <a:t>Misinterpreted</a:t>
            </a:r>
            <a:endParaRPr lang="en-US" sz="2000">
              <a:ea typeface="Calibri"/>
              <a:cs typeface="Calibri"/>
            </a:endParaRPr>
          </a:p>
          <a:p>
            <a:pPr lvl="1"/>
            <a:r>
              <a:rPr lang="en-US" sz="2000">
                <a:latin typeface="Segoe UI"/>
                <a:cs typeface="Segoe UI"/>
              </a:rPr>
              <a:t>Used in disputes</a:t>
            </a:r>
            <a:endParaRPr lang="en-US" sz="2000">
              <a:ea typeface="Calibri"/>
              <a:cs typeface="Calibri"/>
            </a:endParaRPr>
          </a:p>
          <a:p>
            <a:pPr lvl="1"/>
            <a:r>
              <a:rPr lang="en-US" sz="2000">
                <a:latin typeface="Segoe UI"/>
                <a:cs typeface="Segoe UI"/>
              </a:rPr>
              <a:t>Seen by unintended parties</a:t>
            </a:r>
            <a:endParaRPr lang="en-US" sz="2000">
              <a:ea typeface="Calibri"/>
              <a:cs typeface="Calibri"/>
            </a:endParaRPr>
          </a:p>
          <a:p>
            <a:pPr lvl="1"/>
            <a:r>
              <a:rPr lang="en-US" sz="2000">
                <a:latin typeface="Segoe UI"/>
                <a:cs typeface="Segoe UI"/>
              </a:rPr>
              <a:t>Safer approach:</a:t>
            </a:r>
            <a:endParaRPr lang="en-US" sz="2000">
              <a:ea typeface="Calibri"/>
              <a:cs typeface="Calibri"/>
            </a:endParaRPr>
          </a:p>
          <a:p>
            <a:r>
              <a:rPr lang="en-US" sz="2000">
                <a:latin typeface="Segoe UI"/>
                <a:cs typeface="Segoe UI"/>
              </a:rPr>
              <a:t>Keep </a:t>
            </a:r>
            <a:r>
              <a:rPr lang="en-US" sz="2000" b="1">
                <a:latin typeface="Segoe UI"/>
                <a:cs typeface="Segoe UI"/>
              </a:rPr>
              <a:t>work and personal communication separate</a:t>
            </a:r>
            <a:r>
              <a:rPr lang="en-US" sz="2000">
                <a:latin typeface="Segoe UI"/>
                <a:cs typeface="Segoe UI"/>
              </a:rPr>
              <a:t> to protect privacy.</a:t>
            </a:r>
            <a:endParaRPr lang="en-US" sz="2000">
              <a:ea typeface="Calibri"/>
              <a:cs typeface="Calibri"/>
            </a:endParaRPr>
          </a:p>
          <a:p>
            <a:pPr marL="0" indent="0">
              <a:buNone/>
            </a:pPr>
            <a:endParaRPr lang="en-US" sz="4800" dirty="0">
              <a:ea typeface="Calibri"/>
              <a:cs typeface="Calibri"/>
            </a:endParaRPr>
          </a:p>
        </p:txBody>
      </p:sp>
    </p:spTree>
    <p:extLst>
      <p:ext uri="{BB962C8B-B14F-4D97-AF65-F5344CB8AC3E}">
        <p14:creationId xmlns:p14="http://schemas.microsoft.com/office/powerpoint/2010/main" val="59065283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C5F1F9-C3CA-0E6B-3434-5D48A9D59226}"/>
              </a:ext>
            </a:extLst>
          </p:cNvPr>
          <p:cNvSpPr>
            <a:spLocks noGrp="1"/>
          </p:cNvSpPr>
          <p:nvPr>
            <p:ph type="title"/>
          </p:nvPr>
        </p:nvSpPr>
        <p:spPr/>
        <p:txBody>
          <a:bodyPr>
            <a:normAutofit fontScale="90000"/>
          </a:bodyPr>
          <a:lstStyle/>
          <a:p>
            <a:br>
              <a:rPr lang="en-US" sz="3200" b="1" dirty="0">
                <a:latin typeface="Segoe UI"/>
                <a:cs typeface="Segoe UI"/>
              </a:rPr>
            </a:br>
            <a:br>
              <a:rPr lang="en-US" sz="3200" b="1" dirty="0">
                <a:latin typeface="Segoe UI"/>
                <a:cs typeface="Segoe UI"/>
              </a:rPr>
            </a:br>
            <a:br>
              <a:rPr lang="en-US" sz="3200" b="1" dirty="0">
                <a:latin typeface="Segoe UI"/>
                <a:cs typeface="Segoe UI"/>
              </a:rPr>
            </a:br>
            <a:r>
              <a:rPr lang="en-US" sz="3600" b="1" dirty="0">
                <a:latin typeface="Segoe UI"/>
                <a:cs typeface="Segoe UI"/>
              </a:rPr>
              <a:t>Q2. Why would employers be so keen to monitor communications and social media activities?</a:t>
            </a:r>
            <a:endParaRPr lang="en-US" sz="3600" b="1">
              <a:ea typeface="Calibri Light"/>
              <a:cs typeface="Calibri Light"/>
            </a:endParaRPr>
          </a:p>
          <a:p>
            <a:endParaRPr lang="en-US" sz="8900" b="1" dirty="0">
              <a:ea typeface="Calibri Light"/>
              <a:cs typeface="Calibri Light"/>
            </a:endParaRPr>
          </a:p>
        </p:txBody>
      </p:sp>
      <p:sp>
        <p:nvSpPr>
          <p:cNvPr id="3" name="Content Placeholder 2">
            <a:extLst>
              <a:ext uri="{FF2B5EF4-FFF2-40B4-BE49-F238E27FC236}">
                <a16:creationId xmlns:a16="http://schemas.microsoft.com/office/drawing/2014/main" id="{A4FF79B6-36FE-9D08-199A-F9F260E29588}"/>
              </a:ext>
            </a:extLst>
          </p:cNvPr>
          <p:cNvSpPr>
            <a:spLocks noGrp="1"/>
          </p:cNvSpPr>
          <p:nvPr>
            <p:ph idx="1"/>
          </p:nvPr>
        </p:nvSpPr>
        <p:spPr>
          <a:xfrm>
            <a:off x="838200" y="1825625"/>
            <a:ext cx="10515600" cy="4853142"/>
          </a:xfrm>
        </p:spPr>
        <p:txBody>
          <a:bodyPr vert="horz" lIns="91440" tIns="45720" rIns="91440" bIns="45720" rtlCol="0" anchor="t">
            <a:noAutofit/>
          </a:bodyPr>
          <a:lstStyle/>
          <a:p>
            <a:r>
              <a:rPr lang="en-US" sz="1800" dirty="0">
                <a:latin typeface="Segoe UI"/>
                <a:cs typeface="Segoe UI"/>
              </a:rPr>
              <a:t>Employers monitor employees for several reasons:</a:t>
            </a:r>
            <a:endParaRPr lang="en-US" sz="1800">
              <a:ea typeface="Calibri" panose="020F0502020204030204"/>
              <a:cs typeface="Calibri" panose="020F0502020204030204"/>
            </a:endParaRPr>
          </a:p>
          <a:p>
            <a:r>
              <a:rPr lang="en-US" sz="3200"/>
              <a:t>Legitimate reasons:</a:t>
            </a:r>
            <a:endParaRPr lang="en-US" sz="3200">
              <a:ea typeface="Calibri"/>
              <a:cs typeface="Calibri"/>
            </a:endParaRPr>
          </a:p>
          <a:p>
            <a:r>
              <a:rPr lang="en-US" sz="1800" b="1">
                <a:latin typeface="Segoe UI"/>
                <a:cs typeface="Segoe UI"/>
              </a:rPr>
              <a:t>Productivity tracking</a:t>
            </a:r>
            <a:r>
              <a:rPr lang="en-US" sz="1800">
                <a:latin typeface="Segoe UI"/>
                <a:cs typeface="Segoe UI"/>
              </a:rPr>
              <a:t> (time use, performance)</a:t>
            </a:r>
            <a:endParaRPr lang="en-US" sz="1800">
              <a:ea typeface="Calibri"/>
              <a:cs typeface="Calibri"/>
            </a:endParaRPr>
          </a:p>
          <a:p>
            <a:r>
              <a:rPr lang="en-US" sz="1800" b="1">
                <a:latin typeface="Segoe UI"/>
                <a:cs typeface="Segoe UI"/>
              </a:rPr>
              <a:t>Security</a:t>
            </a:r>
            <a:r>
              <a:rPr lang="en-US" sz="1800">
                <a:latin typeface="Segoe UI"/>
                <a:cs typeface="Segoe UI"/>
              </a:rPr>
              <a:t> (prevent leaks of confidential information)</a:t>
            </a:r>
            <a:endParaRPr lang="en-US" sz="1800">
              <a:ea typeface="Calibri"/>
              <a:cs typeface="Calibri"/>
            </a:endParaRPr>
          </a:p>
          <a:p>
            <a:r>
              <a:rPr lang="en-US" sz="1800" b="1">
                <a:latin typeface="Segoe UI"/>
                <a:cs typeface="Segoe UI"/>
              </a:rPr>
              <a:t>Legal protection</a:t>
            </a:r>
            <a:r>
              <a:rPr lang="en-US" sz="1800">
                <a:latin typeface="Segoe UI"/>
                <a:cs typeface="Segoe UI"/>
              </a:rPr>
              <a:t> (avoid misconduct or liability)</a:t>
            </a:r>
            <a:endParaRPr lang="en-US" sz="1800">
              <a:ea typeface="Calibri"/>
              <a:cs typeface="Calibri"/>
            </a:endParaRPr>
          </a:p>
          <a:p>
            <a:r>
              <a:rPr lang="en-US" sz="1800" b="1">
                <a:latin typeface="Segoe UI"/>
                <a:cs typeface="Segoe UI"/>
              </a:rPr>
              <a:t>Workplace safety</a:t>
            </a:r>
            <a:endParaRPr lang="en-US" sz="1800">
              <a:ea typeface="Calibri"/>
              <a:cs typeface="Calibri"/>
            </a:endParaRPr>
          </a:p>
          <a:p>
            <a:r>
              <a:rPr lang="en-US" sz="3200"/>
              <a:t>Less positive motivations:</a:t>
            </a:r>
            <a:endParaRPr lang="en-US" sz="3200">
              <a:ea typeface="Calibri"/>
              <a:cs typeface="Calibri"/>
            </a:endParaRPr>
          </a:p>
          <a:p>
            <a:r>
              <a:rPr lang="en-US" sz="1800">
                <a:latin typeface="Segoe UI"/>
                <a:cs typeface="Segoe UI"/>
              </a:rPr>
              <a:t>Desire for </a:t>
            </a:r>
            <a:r>
              <a:rPr lang="en-US" sz="1800" b="1">
                <a:latin typeface="Segoe UI"/>
                <a:cs typeface="Segoe UI"/>
              </a:rPr>
              <a:t>control over employees</a:t>
            </a:r>
            <a:endParaRPr lang="en-US" sz="1800">
              <a:ea typeface="Calibri"/>
              <a:cs typeface="Calibri"/>
            </a:endParaRPr>
          </a:p>
          <a:p>
            <a:r>
              <a:rPr lang="en-US" sz="1800">
                <a:latin typeface="Segoe UI"/>
                <a:cs typeface="Segoe UI"/>
              </a:rPr>
              <a:t>Monitoring union activities (as in the case)</a:t>
            </a:r>
            <a:endParaRPr lang="en-US" sz="1800">
              <a:ea typeface="Calibri"/>
              <a:cs typeface="Calibri"/>
            </a:endParaRPr>
          </a:p>
          <a:p>
            <a:r>
              <a:rPr lang="en-US" sz="1800" dirty="0">
                <a:latin typeface="Segoe UI"/>
                <a:cs typeface="Segoe UI"/>
              </a:rPr>
              <a:t>Using data to </a:t>
            </a:r>
            <a:r>
              <a:rPr lang="en-US" sz="1800" b="1" dirty="0" err="1">
                <a:latin typeface="Segoe UI"/>
                <a:cs typeface="Segoe UI"/>
              </a:rPr>
              <a:t>penalise</a:t>
            </a:r>
            <a:r>
              <a:rPr lang="en-US" sz="1800" b="1" dirty="0">
                <a:latin typeface="Segoe UI"/>
                <a:cs typeface="Segoe UI"/>
              </a:rPr>
              <a:t> staff unfairly</a:t>
            </a:r>
            <a:endParaRPr lang="en-US" sz="1800">
              <a:ea typeface="Calibri"/>
              <a:cs typeface="Calibri"/>
            </a:endParaRPr>
          </a:p>
          <a:p>
            <a:r>
              <a:rPr lang="en-US" sz="1800" dirty="0">
                <a:latin typeface="Segoe UI"/>
                <a:cs typeface="Segoe UI"/>
              </a:rPr>
              <a:t>The case demonstrates that monitoring can </a:t>
            </a:r>
            <a:r>
              <a:rPr lang="en-US" sz="1800" b="1" dirty="0">
                <a:latin typeface="Segoe UI"/>
                <a:cs typeface="Segoe UI"/>
              </a:rPr>
              <a:t>cross ethical boundaries</a:t>
            </a:r>
            <a:r>
              <a:rPr lang="en-US" sz="1800" dirty="0">
                <a:latin typeface="Segoe UI"/>
                <a:cs typeface="Segoe UI"/>
              </a:rPr>
              <a:t>, especially when it involves </a:t>
            </a:r>
            <a:r>
              <a:rPr lang="en-US" sz="1800" b="1" dirty="0">
                <a:latin typeface="Segoe UI"/>
                <a:cs typeface="Segoe UI"/>
              </a:rPr>
              <a:t>irrelevant personal data</a:t>
            </a:r>
            <a:r>
              <a:rPr lang="en-US" sz="1800" dirty="0">
                <a:latin typeface="Segoe UI"/>
                <a:cs typeface="Segoe UI"/>
              </a:rPr>
              <a:t>.</a:t>
            </a:r>
            <a:endParaRPr lang="en-US" sz="1800">
              <a:ea typeface="Calibri"/>
              <a:cs typeface="Calibri"/>
            </a:endParaRPr>
          </a:p>
          <a:p>
            <a:endParaRPr lang="en-US" sz="4000" dirty="0">
              <a:ea typeface="Calibri"/>
              <a:cs typeface="Calibri"/>
            </a:endParaRPr>
          </a:p>
        </p:txBody>
      </p:sp>
    </p:spTree>
    <p:extLst>
      <p:ext uri="{BB962C8B-B14F-4D97-AF65-F5344CB8AC3E}">
        <p14:creationId xmlns:p14="http://schemas.microsoft.com/office/powerpoint/2010/main" val="244291815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ECDCBA-926C-39CC-DCE1-A77A8D6A65A7}"/>
              </a:ext>
            </a:extLst>
          </p:cNvPr>
          <p:cNvSpPr>
            <a:spLocks noGrp="1"/>
          </p:cNvSpPr>
          <p:nvPr>
            <p:ph type="title"/>
          </p:nvPr>
        </p:nvSpPr>
        <p:spPr/>
        <p:txBody>
          <a:bodyPr>
            <a:normAutofit fontScale="90000"/>
          </a:bodyPr>
          <a:lstStyle/>
          <a:p>
            <a:br>
              <a:rPr lang="en-US" sz="3200" b="1" dirty="0">
                <a:latin typeface="Segoe UI"/>
                <a:cs typeface="Segoe UI"/>
              </a:rPr>
            </a:br>
            <a:br>
              <a:rPr lang="en-US" sz="3200" b="1" dirty="0">
                <a:latin typeface="Segoe UI"/>
                <a:cs typeface="Segoe UI"/>
              </a:rPr>
            </a:br>
            <a:br>
              <a:rPr lang="en-US" sz="3200" b="1" dirty="0">
                <a:latin typeface="Segoe UI"/>
                <a:cs typeface="Segoe UI"/>
              </a:rPr>
            </a:br>
            <a:r>
              <a:rPr lang="en-US" sz="3600" b="1">
                <a:latin typeface="Segoe UI"/>
                <a:cs typeface="Segoe UI"/>
              </a:rPr>
              <a:t>Q3. Given the privacy and security concerns, should companies issue mobile devices and allow personal use?</a:t>
            </a:r>
            <a:endParaRPr lang="en-US" sz="3600" b="1">
              <a:ea typeface="Calibri Light"/>
              <a:cs typeface="Calibri Light"/>
            </a:endParaRPr>
          </a:p>
          <a:p>
            <a:endParaRPr lang="en-US" sz="9600" b="1" dirty="0">
              <a:ea typeface="Calibri Light"/>
              <a:cs typeface="Calibri Light"/>
            </a:endParaRPr>
          </a:p>
        </p:txBody>
      </p:sp>
      <p:sp>
        <p:nvSpPr>
          <p:cNvPr id="3" name="Content Placeholder 2">
            <a:extLst>
              <a:ext uri="{FF2B5EF4-FFF2-40B4-BE49-F238E27FC236}">
                <a16:creationId xmlns:a16="http://schemas.microsoft.com/office/drawing/2014/main" id="{B8D66AD2-2F7A-1332-07AD-EF5B1DC4C21E}"/>
              </a:ext>
            </a:extLst>
          </p:cNvPr>
          <p:cNvSpPr>
            <a:spLocks noGrp="1"/>
          </p:cNvSpPr>
          <p:nvPr>
            <p:ph idx="1"/>
          </p:nvPr>
        </p:nvSpPr>
        <p:spPr/>
        <p:txBody>
          <a:bodyPr vert="horz" lIns="91440" tIns="45720" rIns="91440" bIns="45720" rtlCol="0" anchor="t">
            <a:noAutofit/>
          </a:bodyPr>
          <a:lstStyle/>
          <a:p>
            <a:r>
              <a:rPr lang="en-US" sz="2000">
                <a:latin typeface="Segoe UI"/>
                <a:cs typeface="Segoe UI"/>
              </a:rPr>
              <a:t>Companies </a:t>
            </a:r>
            <a:r>
              <a:rPr lang="en-US" sz="2000" b="1">
                <a:latin typeface="Segoe UI"/>
                <a:cs typeface="Segoe UI"/>
              </a:rPr>
              <a:t>can issue devices</a:t>
            </a:r>
            <a:r>
              <a:rPr lang="en-US" sz="2000">
                <a:latin typeface="Segoe UI"/>
                <a:cs typeface="Segoe UI"/>
              </a:rPr>
              <a:t>, but </a:t>
            </a:r>
            <a:r>
              <a:rPr lang="en-US" sz="2000" b="1">
                <a:latin typeface="Segoe UI"/>
                <a:cs typeface="Segoe UI"/>
              </a:rPr>
              <a:t>personal use should be limited and clearly regulated</a:t>
            </a:r>
            <a:r>
              <a:rPr lang="en-US" sz="2000">
                <a:latin typeface="Segoe UI"/>
                <a:cs typeface="Segoe UI"/>
              </a:rPr>
              <a:t>.</a:t>
            </a:r>
            <a:endParaRPr lang="en-US" sz="2000">
              <a:ea typeface="Calibri" panose="020F0502020204030204"/>
              <a:cs typeface="Calibri" panose="020F0502020204030204"/>
            </a:endParaRPr>
          </a:p>
          <a:p>
            <a:r>
              <a:rPr lang="en-US" sz="4000"/>
              <a:t>Recommended approach:</a:t>
            </a:r>
            <a:endParaRPr lang="en-US" sz="4000">
              <a:ea typeface="Calibri"/>
              <a:cs typeface="Calibri"/>
            </a:endParaRPr>
          </a:p>
          <a:p>
            <a:r>
              <a:rPr lang="en-US" sz="2000">
                <a:latin typeface="Segoe UI"/>
                <a:cs typeface="Segoe UI"/>
              </a:rPr>
              <a:t>Provide </a:t>
            </a:r>
            <a:r>
              <a:rPr lang="en-US" sz="2000" b="1">
                <a:latin typeface="Segoe UI"/>
                <a:cs typeface="Segoe UI"/>
              </a:rPr>
              <a:t>clear policies</a:t>
            </a:r>
            <a:r>
              <a:rPr lang="en-US" sz="2000">
                <a:latin typeface="Segoe UI"/>
                <a:cs typeface="Segoe UI"/>
              </a:rPr>
              <a:t> on: </a:t>
            </a:r>
            <a:endParaRPr lang="en-US" sz="2000">
              <a:ea typeface="Calibri"/>
              <a:cs typeface="Calibri"/>
            </a:endParaRPr>
          </a:p>
          <a:p>
            <a:pPr lvl="1"/>
            <a:r>
              <a:rPr lang="en-US" sz="2000">
                <a:latin typeface="Segoe UI"/>
                <a:cs typeface="Segoe UI"/>
              </a:rPr>
              <a:t>What can be monitored</a:t>
            </a:r>
            <a:endParaRPr lang="en-US" sz="2000">
              <a:ea typeface="Calibri"/>
              <a:cs typeface="Calibri"/>
            </a:endParaRPr>
          </a:p>
          <a:p>
            <a:pPr lvl="1"/>
            <a:r>
              <a:rPr lang="en-US" sz="2000">
                <a:latin typeface="Segoe UI"/>
                <a:cs typeface="Segoe UI"/>
              </a:rPr>
              <a:t>Acceptable personal use</a:t>
            </a:r>
            <a:endParaRPr lang="en-US" sz="2000">
              <a:ea typeface="Calibri"/>
              <a:cs typeface="Calibri"/>
            </a:endParaRPr>
          </a:p>
          <a:p>
            <a:r>
              <a:rPr lang="en-US" sz="2000">
                <a:latin typeface="Segoe UI"/>
                <a:cs typeface="Segoe UI"/>
              </a:rPr>
              <a:t>Be </a:t>
            </a:r>
            <a:r>
              <a:rPr lang="en-US" sz="2000" b="1">
                <a:latin typeface="Segoe UI"/>
                <a:cs typeface="Segoe UI"/>
              </a:rPr>
              <a:t>transparent</a:t>
            </a:r>
            <a:r>
              <a:rPr lang="en-US" sz="2000">
                <a:latin typeface="Segoe UI"/>
                <a:cs typeface="Segoe UI"/>
              </a:rPr>
              <a:t> about data collection</a:t>
            </a:r>
            <a:endParaRPr lang="en-US" sz="2000">
              <a:ea typeface="Calibri"/>
              <a:cs typeface="Calibri"/>
            </a:endParaRPr>
          </a:p>
          <a:p>
            <a:r>
              <a:rPr lang="en-US" sz="2000">
                <a:latin typeface="Segoe UI"/>
                <a:cs typeface="Segoe UI"/>
              </a:rPr>
              <a:t>Allow </a:t>
            </a:r>
            <a:r>
              <a:rPr lang="en-US" sz="2000" b="1">
                <a:latin typeface="Segoe UI"/>
                <a:cs typeface="Segoe UI"/>
              </a:rPr>
              <a:t>minimal personal use</a:t>
            </a:r>
            <a:r>
              <a:rPr lang="en-US" sz="2000">
                <a:latin typeface="Segoe UI"/>
                <a:cs typeface="Segoe UI"/>
              </a:rPr>
              <a:t> but warn employees of monitoring risks</a:t>
            </a:r>
            <a:endParaRPr lang="en-US" sz="2000">
              <a:ea typeface="Calibri"/>
              <a:cs typeface="Calibri"/>
            </a:endParaRPr>
          </a:p>
          <a:p>
            <a:r>
              <a:rPr lang="en-US" sz="2000">
                <a:latin typeface="Segoe UI"/>
                <a:cs typeface="Segoe UI"/>
              </a:rPr>
              <a:t>Best practice:</a:t>
            </a:r>
            <a:endParaRPr lang="en-US" sz="2000">
              <a:ea typeface="Calibri"/>
              <a:cs typeface="Calibri"/>
            </a:endParaRPr>
          </a:p>
          <a:p>
            <a:r>
              <a:rPr lang="en-US" sz="2000">
                <a:latin typeface="Segoe UI"/>
                <a:cs typeface="Segoe UI"/>
              </a:rPr>
              <a:t>Encourage employees to use </a:t>
            </a:r>
            <a:r>
              <a:rPr lang="en-US" sz="2000" b="1">
                <a:latin typeface="Segoe UI"/>
                <a:cs typeface="Segoe UI"/>
              </a:rPr>
              <a:t>their own devices for personal matters</a:t>
            </a:r>
            <a:endParaRPr lang="en-US" sz="2000">
              <a:ea typeface="Calibri"/>
              <a:cs typeface="Calibri"/>
            </a:endParaRPr>
          </a:p>
          <a:p>
            <a:endParaRPr lang="en-US" sz="4800" dirty="0">
              <a:ea typeface="Calibri"/>
              <a:cs typeface="Calibri"/>
            </a:endParaRPr>
          </a:p>
        </p:txBody>
      </p:sp>
    </p:spTree>
    <p:extLst>
      <p:ext uri="{BB962C8B-B14F-4D97-AF65-F5344CB8AC3E}">
        <p14:creationId xmlns:p14="http://schemas.microsoft.com/office/powerpoint/2010/main" val="263701532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162539-7902-A2B2-D492-A911A98ED146}"/>
              </a:ext>
            </a:extLst>
          </p:cNvPr>
          <p:cNvSpPr>
            <a:spLocks noGrp="1"/>
          </p:cNvSpPr>
          <p:nvPr>
            <p:ph type="title"/>
          </p:nvPr>
        </p:nvSpPr>
        <p:spPr>
          <a:xfrm>
            <a:off x="838200" y="365125"/>
            <a:ext cx="10515600" cy="879249"/>
          </a:xfrm>
        </p:spPr>
        <p:txBody>
          <a:bodyPr>
            <a:normAutofit fontScale="90000"/>
          </a:bodyPr>
          <a:lstStyle/>
          <a:p>
            <a:br>
              <a:rPr lang="en-US" sz="3200" b="1" dirty="0">
                <a:latin typeface="Segoe UI"/>
                <a:cs typeface="Segoe UI"/>
              </a:rPr>
            </a:br>
            <a:r>
              <a:rPr lang="en-US" sz="3200" b="1" dirty="0">
                <a:latin typeface="Segoe UI"/>
                <a:cs typeface="Segoe UI"/>
              </a:rPr>
              <a:t>Q4. Should companies be allowed to monitor granular data (e.g., pedometer data or phone usage time)?</a:t>
            </a:r>
            <a:endParaRPr lang="en-US" sz="3200" b="1">
              <a:ea typeface="Calibri Light"/>
              <a:cs typeface="Calibri Light"/>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31BDA6CD-499F-4C9B-9A3D-B99305D9417D}"/>
              </a:ext>
            </a:extLst>
          </p:cNvPr>
          <p:cNvSpPr>
            <a:spLocks noGrp="1"/>
          </p:cNvSpPr>
          <p:nvPr>
            <p:ph idx="1"/>
          </p:nvPr>
        </p:nvSpPr>
        <p:spPr>
          <a:xfrm>
            <a:off x="838200" y="1265011"/>
            <a:ext cx="10515600" cy="5423049"/>
          </a:xfrm>
        </p:spPr>
        <p:txBody>
          <a:bodyPr vert="horz" lIns="91440" tIns="45720" rIns="91440" bIns="45720" rtlCol="0" anchor="t">
            <a:noAutofit/>
          </a:bodyPr>
          <a:lstStyle/>
          <a:p>
            <a:r>
              <a:rPr lang="en-US" sz="1800">
                <a:latin typeface="Segoe UI"/>
                <a:cs typeface="Segoe UI"/>
              </a:rPr>
              <a:t>This kind of monitoring should be </a:t>
            </a:r>
            <a:r>
              <a:rPr lang="en-US" sz="1800" b="1">
                <a:latin typeface="Segoe UI"/>
                <a:cs typeface="Segoe UI"/>
              </a:rPr>
              <a:t>restricted and carefully controlled</a:t>
            </a:r>
            <a:r>
              <a:rPr lang="en-US" sz="1800">
                <a:latin typeface="Segoe UI"/>
                <a:cs typeface="Segoe UI"/>
              </a:rPr>
              <a:t>.</a:t>
            </a:r>
            <a:endParaRPr lang="en-US" sz="1800">
              <a:ea typeface="Calibri" panose="020F0502020204030204"/>
              <a:cs typeface="Calibri" panose="020F0502020204030204"/>
            </a:endParaRPr>
          </a:p>
          <a:p>
            <a:r>
              <a:rPr lang="en-US"/>
              <a:t>Acceptable if:</a:t>
            </a:r>
            <a:endParaRPr lang="en-US">
              <a:ea typeface="Calibri"/>
              <a:cs typeface="Calibri"/>
            </a:endParaRPr>
          </a:p>
          <a:p>
            <a:r>
              <a:rPr lang="en-US" sz="1800" dirty="0">
                <a:latin typeface="Segoe UI"/>
                <a:cs typeface="Segoe UI"/>
              </a:rPr>
              <a:t>Directly related to </a:t>
            </a:r>
            <a:r>
              <a:rPr lang="en-US" sz="1800" b="1" dirty="0">
                <a:latin typeface="Segoe UI"/>
                <a:cs typeface="Segoe UI"/>
              </a:rPr>
              <a:t>job performance</a:t>
            </a:r>
            <a:endParaRPr lang="en-US" sz="1800">
              <a:ea typeface="Calibri"/>
              <a:cs typeface="Calibri"/>
            </a:endParaRPr>
          </a:p>
          <a:p>
            <a:r>
              <a:rPr lang="en-US" sz="1800">
                <a:latin typeface="Segoe UI"/>
                <a:cs typeface="Segoe UI"/>
              </a:rPr>
              <a:t>Employees give </a:t>
            </a:r>
            <a:r>
              <a:rPr lang="en-US" sz="1800" b="1">
                <a:latin typeface="Segoe UI"/>
                <a:cs typeface="Segoe UI"/>
              </a:rPr>
              <a:t>informed consent</a:t>
            </a:r>
            <a:endParaRPr lang="en-US" sz="1800">
              <a:ea typeface="Calibri"/>
              <a:cs typeface="Calibri"/>
            </a:endParaRPr>
          </a:p>
          <a:p>
            <a:r>
              <a:rPr lang="en-US" sz="1800">
                <a:latin typeface="Segoe UI"/>
                <a:cs typeface="Segoe UI"/>
              </a:rPr>
              <a:t>Data collected is </a:t>
            </a:r>
            <a:r>
              <a:rPr lang="en-US" sz="1800" b="1">
                <a:latin typeface="Segoe UI"/>
                <a:cs typeface="Segoe UI"/>
              </a:rPr>
              <a:t>necessary and proportional</a:t>
            </a:r>
            <a:endParaRPr lang="en-US" sz="1800">
              <a:ea typeface="Calibri"/>
              <a:cs typeface="Calibri"/>
            </a:endParaRPr>
          </a:p>
          <a:p>
            <a:r>
              <a:rPr lang="en-US"/>
              <a:t>Not acceptable if:</a:t>
            </a:r>
            <a:endParaRPr lang="en-US">
              <a:ea typeface="Calibri"/>
              <a:cs typeface="Calibri"/>
            </a:endParaRPr>
          </a:p>
          <a:p>
            <a:r>
              <a:rPr lang="en-US" sz="1800" dirty="0">
                <a:latin typeface="Segoe UI"/>
                <a:cs typeface="Segoe UI"/>
              </a:rPr>
              <a:t>It is overly intrusive (e.g., tracking physical movement without clear reason)</a:t>
            </a:r>
            <a:endParaRPr lang="en-US" sz="1800">
              <a:ea typeface="Calibri"/>
              <a:cs typeface="Calibri"/>
            </a:endParaRPr>
          </a:p>
          <a:p>
            <a:r>
              <a:rPr lang="en-US" sz="1800">
                <a:latin typeface="Segoe UI"/>
                <a:cs typeface="Segoe UI"/>
              </a:rPr>
              <a:t>It invades </a:t>
            </a:r>
            <a:r>
              <a:rPr lang="en-US" sz="1800" b="1">
                <a:latin typeface="Segoe UI"/>
                <a:cs typeface="Segoe UI"/>
              </a:rPr>
              <a:t>personal privacy without justification</a:t>
            </a:r>
            <a:endParaRPr lang="en-US" sz="1800">
              <a:ea typeface="Calibri"/>
              <a:cs typeface="Calibri"/>
            </a:endParaRPr>
          </a:p>
          <a:p>
            <a:r>
              <a:rPr lang="en-US" sz="1800">
                <a:latin typeface="Segoe UI"/>
                <a:cs typeface="Segoe UI"/>
              </a:rPr>
              <a:t>It creates </a:t>
            </a:r>
            <a:r>
              <a:rPr lang="en-US" sz="1800" b="1">
                <a:latin typeface="Segoe UI"/>
                <a:cs typeface="Segoe UI"/>
              </a:rPr>
              <a:t>stress or unfair pressure</a:t>
            </a:r>
            <a:endParaRPr lang="en-US" sz="1800">
              <a:ea typeface="Calibri"/>
              <a:cs typeface="Calibri"/>
            </a:endParaRPr>
          </a:p>
          <a:p>
            <a:r>
              <a:rPr lang="en-US" sz="1800">
                <a:latin typeface="Segoe UI"/>
                <a:cs typeface="Segoe UI"/>
              </a:rPr>
              <a:t>👉 From the case:</a:t>
            </a:r>
            <a:endParaRPr lang="en-US" sz="1800">
              <a:ea typeface="Calibri"/>
              <a:cs typeface="Calibri"/>
            </a:endParaRPr>
          </a:p>
          <a:p>
            <a:r>
              <a:rPr lang="en-US" sz="1800">
                <a:latin typeface="Segoe UI"/>
                <a:cs typeface="Segoe UI"/>
              </a:rPr>
              <a:t>Excessive monitoring (“hyper-surveillance”) leads to: </a:t>
            </a:r>
            <a:endParaRPr lang="en-US" sz="1800">
              <a:ea typeface="Calibri"/>
              <a:cs typeface="Calibri"/>
            </a:endParaRPr>
          </a:p>
          <a:p>
            <a:pPr lvl="1"/>
            <a:r>
              <a:rPr lang="en-US" sz="1800" b="1">
                <a:latin typeface="Segoe UI"/>
                <a:cs typeface="Segoe UI"/>
              </a:rPr>
              <a:t>Anxiety</a:t>
            </a:r>
            <a:endParaRPr lang="en-US" sz="1800">
              <a:ea typeface="Calibri"/>
              <a:cs typeface="Calibri"/>
            </a:endParaRPr>
          </a:p>
          <a:p>
            <a:pPr lvl="1"/>
            <a:r>
              <a:rPr lang="en-US" sz="1800" b="1">
                <a:latin typeface="Segoe UI"/>
                <a:cs typeface="Segoe UI"/>
              </a:rPr>
              <a:t>Distrust</a:t>
            </a:r>
            <a:endParaRPr lang="en-US" sz="1800">
              <a:ea typeface="Calibri"/>
              <a:cs typeface="Calibri"/>
            </a:endParaRPr>
          </a:p>
          <a:p>
            <a:pPr lvl="1"/>
            <a:r>
              <a:rPr lang="en-US" sz="1800">
                <a:latin typeface="Segoe UI"/>
                <a:cs typeface="Segoe UI"/>
              </a:rPr>
              <a:t>Blurred boundaries between work and personal life</a:t>
            </a:r>
            <a:endParaRPr lang="en-US" sz="1800">
              <a:ea typeface="Calibri"/>
              <a:cs typeface="Calibri"/>
            </a:endParaRPr>
          </a:p>
          <a:p>
            <a:endParaRPr lang="en-US" dirty="0">
              <a:ea typeface="Calibri"/>
              <a:cs typeface="Calibri"/>
            </a:endParaRPr>
          </a:p>
        </p:txBody>
      </p:sp>
    </p:spTree>
    <p:extLst>
      <p:ext uri="{BB962C8B-B14F-4D97-AF65-F5344CB8AC3E}">
        <p14:creationId xmlns:p14="http://schemas.microsoft.com/office/powerpoint/2010/main" val="308764612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5537A5-F5F0-CB61-094A-B8EC9E68BE47}"/>
              </a:ext>
            </a:extLst>
          </p:cNvPr>
          <p:cNvSpPr>
            <a:spLocks noGrp="1"/>
          </p:cNvSpPr>
          <p:nvPr>
            <p:ph type="title"/>
          </p:nvPr>
        </p:nvSpPr>
        <p:spPr/>
        <p:txBody>
          <a:bodyPr/>
          <a:lstStyle/>
          <a:p>
            <a:pPr marL="228600" indent="-228600" algn="ctr">
              <a:spcBef>
                <a:spcPts val="1000"/>
              </a:spcBef>
            </a:pPr>
            <a:r>
              <a:rPr lang="en-US" sz="3600" b="1">
                <a:latin typeface="Calibri"/>
                <a:ea typeface="Calibri"/>
                <a:cs typeface="Calibri"/>
              </a:rPr>
              <a:t>Overall Conclusion</a:t>
            </a:r>
            <a:endParaRPr lang="en-US"/>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70390537-E860-4439-4E48-1EED731E3261}"/>
              </a:ext>
            </a:extLst>
          </p:cNvPr>
          <p:cNvSpPr>
            <a:spLocks noGrp="1"/>
          </p:cNvSpPr>
          <p:nvPr>
            <p:ph idx="1"/>
          </p:nvPr>
        </p:nvSpPr>
        <p:spPr/>
        <p:txBody>
          <a:bodyPr vert="horz" lIns="91440" tIns="45720" rIns="91440" bIns="45720" rtlCol="0" anchor="t">
            <a:normAutofit/>
          </a:bodyPr>
          <a:lstStyle/>
          <a:p>
            <a:r>
              <a:rPr lang="en-US" sz="2000">
                <a:latin typeface="Segoe UI"/>
                <a:cs typeface="Segoe UI"/>
              </a:rPr>
              <a:t>The case highlights a critical tension:</a:t>
            </a:r>
            <a:endParaRPr lang="en-US" sz="2000">
              <a:ea typeface="Calibri"/>
              <a:cs typeface="Calibri"/>
            </a:endParaRPr>
          </a:p>
          <a:p>
            <a:r>
              <a:rPr lang="en-US" sz="2000" b="1">
                <a:latin typeface="Segoe UI"/>
                <a:cs typeface="Segoe UI"/>
              </a:rPr>
              <a:t>Employer rights vs Employee privacy</a:t>
            </a:r>
            <a:endParaRPr lang="en-US" sz="2000">
              <a:ea typeface="Calibri"/>
              <a:cs typeface="Calibri"/>
            </a:endParaRPr>
          </a:p>
          <a:p>
            <a:r>
              <a:rPr lang="en-US" sz="2000">
                <a:latin typeface="Segoe UI"/>
                <a:cs typeface="Segoe UI"/>
              </a:rPr>
              <a:t>While monitoring can improve productivity and security, </a:t>
            </a:r>
            <a:r>
              <a:rPr lang="en-US" sz="2000" b="1">
                <a:latin typeface="Segoe UI"/>
                <a:cs typeface="Segoe UI"/>
              </a:rPr>
              <a:t>excessive or intrusive surveillance undermines trust and raises ethical concerns</a:t>
            </a:r>
            <a:r>
              <a:rPr lang="en-US" sz="2000">
                <a:latin typeface="Segoe UI"/>
                <a:cs typeface="Segoe UI"/>
              </a:rPr>
              <a:t>. Employers should adopt a </a:t>
            </a:r>
            <a:r>
              <a:rPr lang="en-US" sz="2000" b="1">
                <a:latin typeface="Segoe UI"/>
                <a:cs typeface="Segoe UI"/>
              </a:rPr>
              <a:t>balanced, transparent, and fair approach</a:t>
            </a:r>
            <a:r>
              <a:rPr lang="en-US" sz="2000">
                <a:latin typeface="Segoe UI"/>
                <a:cs typeface="Segoe UI"/>
              </a:rPr>
              <a:t> to monitoring.</a:t>
            </a:r>
            <a:endParaRPr lang="en-US" sz="2000">
              <a:ea typeface="Calibri"/>
              <a:cs typeface="Calibri"/>
            </a:endParaRPr>
          </a:p>
          <a:p>
            <a:endParaRPr lang="en-US" sz="4800" dirty="0">
              <a:ea typeface="Calibri"/>
              <a:cs typeface="Calibri"/>
            </a:endParaRPr>
          </a:p>
        </p:txBody>
      </p:sp>
    </p:spTree>
    <p:extLst>
      <p:ext uri="{BB962C8B-B14F-4D97-AF65-F5344CB8AC3E}">
        <p14:creationId xmlns:p14="http://schemas.microsoft.com/office/powerpoint/2010/main" val="87518179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1E88FB-2364-445C-D5B1-F3FA33A7064F}"/>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FF8F6519-2D82-49F9-3D2D-DD7546918C6C}"/>
              </a:ext>
            </a:extLst>
          </p:cNvPr>
          <p:cNvSpPr>
            <a:spLocks noGrp="1"/>
          </p:cNvSpPr>
          <p:nvPr>
            <p:ph idx="1"/>
          </p:nvPr>
        </p:nvSpPr>
        <p:spPr/>
        <p:txBody>
          <a:bodyPr/>
          <a:lstStyle/>
          <a:p>
            <a:endParaRPr lang="en-GB" dirty="0"/>
          </a:p>
        </p:txBody>
      </p:sp>
    </p:spTree>
    <p:extLst>
      <p:ext uri="{BB962C8B-B14F-4D97-AF65-F5344CB8AC3E}">
        <p14:creationId xmlns:p14="http://schemas.microsoft.com/office/powerpoint/2010/main" val="279648215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EAB4DB-E414-C900-49F0-37376EBCC32B}"/>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6561A28E-72C7-A443-0CD0-9F4F54526445}"/>
              </a:ext>
            </a:extLst>
          </p:cNvPr>
          <p:cNvSpPr>
            <a:spLocks noGrp="1"/>
          </p:cNvSpPr>
          <p:nvPr>
            <p:ph idx="1"/>
          </p:nvPr>
        </p:nvSpPr>
        <p:spPr/>
        <p:txBody>
          <a:bodyPr/>
          <a:lstStyle/>
          <a:p>
            <a:endParaRPr lang="en-GB" dirty="0"/>
          </a:p>
        </p:txBody>
      </p:sp>
    </p:spTree>
    <p:extLst>
      <p:ext uri="{BB962C8B-B14F-4D97-AF65-F5344CB8AC3E}">
        <p14:creationId xmlns:p14="http://schemas.microsoft.com/office/powerpoint/2010/main" val="29938917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B8EA06-6053-2149-93BC-5FF27DC861BF}"/>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558F851E-BB9E-5D3F-9679-A8753FBA61E5}"/>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422923638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DDA522-9F24-4C64-0EC8-8CDCABA27227}"/>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E1A4FE6B-8568-03EA-68F1-1C2582AB0C97}"/>
              </a:ext>
            </a:extLst>
          </p:cNvPr>
          <p:cNvSpPr>
            <a:spLocks noGrp="1"/>
          </p:cNvSpPr>
          <p:nvPr>
            <p:ph idx="1"/>
          </p:nvPr>
        </p:nvSpPr>
        <p:spPr/>
        <p:txBody>
          <a:bodyPr/>
          <a:lstStyle/>
          <a:p>
            <a:endParaRPr lang="en-GB" dirty="0"/>
          </a:p>
        </p:txBody>
      </p:sp>
    </p:spTree>
    <p:extLst>
      <p:ext uri="{BB962C8B-B14F-4D97-AF65-F5344CB8AC3E}">
        <p14:creationId xmlns:p14="http://schemas.microsoft.com/office/powerpoint/2010/main" val="108032526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1192</Words>
  <Application>Microsoft Office PowerPoint</Application>
  <PresentationFormat>Widescreen</PresentationFormat>
  <Paragraphs>90</Paragraphs>
  <Slides>30</Slides>
  <Notes>0</Notes>
  <HiddenSlides>0</HiddenSlides>
  <MMClips>0</MMClips>
  <ScaleCrop>false</ScaleCrop>
  <HeadingPairs>
    <vt:vector size="4" baseType="variant">
      <vt:variant>
        <vt:lpstr>Theme</vt:lpstr>
      </vt:variant>
      <vt:variant>
        <vt:i4>1</vt:i4>
      </vt:variant>
      <vt:variant>
        <vt:lpstr>Slide Titles</vt:lpstr>
      </vt:variant>
      <vt:variant>
        <vt:i4>30</vt:i4>
      </vt:variant>
    </vt:vector>
  </HeadingPairs>
  <TitlesOfParts>
    <vt:vector size="31" baseType="lpstr">
      <vt:lpstr>Office Theme</vt:lpstr>
      <vt:lpstr>Cases Studies On</vt:lpstr>
      <vt:lpstr> Careful analysis of the image content </vt:lpstr>
      <vt:lpstr> Suggested solution </vt:lpstr>
      <vt:lpstr> Suggested solution </vt:lpstr>
      <vt:lpstr>PowerPoint Presentation</vt:lpstr>
      <vt:lpstr>Summary</vt:lpstr>
      <vt:lpstr> Case 1: Bug Bounty Hackers at General Motors </vt:lpstr>
      <vt:lpstr>PowerPoint Presentation</vt:lpstr>
      <vt:lpstr> Discussion Questions </vt:lpstr>
      <vt:lpstr> Q1. Bug bounty programs and hiring white hat hackers are forms of information controls. What are other forms of information controls mentioned in the session? </vt:lpstr>
      <vt:lpstr>PowerPoint Presentation</vt:lpstr>
      <vt:lpstr> 2. When a bug is found through a bug bounty program, do you think managers are more likely to take immediate corrective action or basic corrective action? What are the reasons for your answer? </vt:lpstr>
      <vt:lpstr>PowerPoint Presentation</vt:lpstr>
      <vt:lpstr>   3. What are the dangers versus the benefits of hiring hackers? Why have companies decided that there are more benefits than dangers in accomplishing the process of controlling via hiring hackers?  </vt:lpstr>
      <vt:lpstr>PowerPoint Presentation</vt:lpstr>
      <vt:lpstr> Why benefits outweigh dangers </vt:lpstr>
      <vt:lpstr> Conclusion </vt:lpstr>
      <vt:lpstr>PowerPoint Presentation</vt:lpstr>
      <vt:lpstr> Discussion Questions </vt:lpstr>
      <vt:lpstr> Key Points from the First Two Images </vt:lpstr>
      <vt:lpstr>  Key Points from the First Two Images  </vt:lpstr>
      <vt:lpstr> Q1. Would you access personal emails and make personal calls on your work-issued device? Why? </vt:lpstr>
      <vt:lpstr>   Q2. Why would employers be so keen to monitor communications and social media activities? </vt:lpstr>
      <vt:lpstr>   Q3. Given the privacy and security concerns, should companies issue mobile devices and allow personal use? </vt:lpstr>
      <vt:lpstr> Q4. Should companies be allowed to monitor granular data (e.g., pedometer data or phone usage time)? </vt:lpstr>
      <vt:lpstr>Overall Conclusion </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Moutushi Tanha</dc:creator>
  <cp:lastModifiedBy>Moutushi Tanha</cp:lastModifiedBy>
  <cp:revision>75</cp:revision>
  <dcterms:created xsi:type="dcterms:W3CDTF">2026-05-05T10:33:02Z</dcterms:created>
  <dcterms:modified xsi:type="dcterms:W3CDTF">2026-05-13T15:51:11Z</dcterms:modified>
</cp:coreProperties>
</file>