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Lst>
  <p:notesMasterIdLst>
    <p:notesMasterId r:id="rId38"/>
  </p:notesMasterIdLst>
  <p:sldIdLst>
    <p:sldId id="269" r:id="rId6"/>
    <p:sldId id="930" r:id="rId7"/>
    <p:sldId id="886" r:id="rId8"/>
    <p:sldId id="561" r:id="rId9"/>
    <p:sldId id="476" r:id="rId10"/>
    <p:sldId id="409" r:id="rId11"/>
    <p:sldId id="439" r:id="rId12"/>
    <p:sldId id="441" r:id="rId13"/>
    <p:sldId id="900" r:id="rId14"/>
    <p:sldId id="460" r:id="rId15"/>
    <p:sldId id="462" r:id="rId16"/>
    <p:sldId id="463" r:id="rId17"/>
    <p:sldId id="466" r:id="rId18"/>
    <p:sldId id="927" r:id="rId19"/>
    <p:sldId id="926" r:id="rId20"/>
    <p:sldId id="925" r:id="rId21"/>
    <p:sldId id="924" r:id="rId22"/>
    <p:sldId id="903" r:id="rId23"/>
    <p:sldId id="902" r:id="rId24"/>
    <p:sldId id="922" r:id="rId25"/>
    <p:sldId id="588" r:id="rId26"/>
    <p:sldId id="933" r:id="rId27"/>
    <p:sldId id="932" r:id="rId28"/>
    <p:sldId id="896" r:id="rId29"/>
    <p:sldId id="696" r:id="rId30"/>
    <p:sldId id="557" r:id="rId31"/>
    <p:sldId id="887" r:id="rId32"/>
    <p:sldId id="891" r:id="rId33"/>
    <p:sldId id="928" r:id="rId34"/>
    <p:sldId id="905" r:id="rId35"/>
    <p:sldId id="871" r:id="rId36"/>
    <p:sldId id="289" r:id="rId37"/>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930"/>
            <p14:sldId id="886"/>
            <p14:sldId id="561"/>
            <p14:sldId id="476"/>
            <p14:sldId id="409"/>
            <p14:sldId id="439"/>
            <p14:sldId id="441"/>
            <p14:sldId id="900"/>
            <p14:sldId id="460"/>
            <p14:sldId id="462"/>
            <p14:sldId id="463"/>
            <p14:sldId id="466"/>
            <p14:sldId id="927"/>
            <p14:sldId id="926"/>
            <p14:sldId id="925"/>
            <p14:sldId id="924"/>
            <p14:sldId id="903"/>
            <p14:sldId id="902"/>
            <p14:sldId id="922"/>
            <p14:sldId id="588"/>
            <p14:sldId id="933"/>
            <p14:sldId id="932"/>
            <p14:sldId id="896"/>
            <p14:sldId id="696"/>
            <p14:sldId id="557"/>
            <p14:sldId id="887"/>
            <p14:sldId id="891"/>
            <p14:sldId id="928"/>
            <p14:sldId id="905"/>
            <p14:sldId id="871"/>
            <p14:sldId id="28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909FF"/>
    <a:srgbClr val="0119FF"/>
    <a:srgbClr val="FFC000"/>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00" autoAdjust="0"/>
    <p:restoredTop sz="67126" autoAdjust="0"/>
  </p:normalViewPr>
  <p:slideViewPr>
    <p:cSldViewPr snapToGrid="0">
      <p:cViewPr varScale="1">
        <p:scale>
          <a:sx n="76" d="100"/>
          <a:sy n="76" d="100"/>
        </p:scale>
        <p:origin x="705" y="57"/>
      </p:cViewPr>
      <p:guideLst/>
    </p:cSldViewPr>
  </p:slideViewPr>
  <p:notesTextViewPr>
    <p:cViewPr>
      <p:scale>
        <a:sx n="1" d="1"/>
        <a:sy n="1" d="1"/>
      </p:scale>
      <p:origin x="0" y="0"/>
    </p:cViewPr>
  </p:notesTextViewPr>
  <p:sorterViewPr>
    <p:cViewPr varScale="1">
      <p:scale>
        <a:sx n="1" d="1"/>
        <a:sy n="1" d="1"/>
      </p:scale>
      <p:origin x="0" y="-12117"/>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E5E6EB99-0C0E-4339-A4D3-F466B3EEB445}"/>
    <pc:docChg chg="delSld delMainMaster modSection">
      <pc:chgData name="Ewa Kazimierska" userId="8edb7084-dccb-4d8f-9cfb-38098ea1d667" providerId="ADAL" clId="{E5E6EB99-0C0E-4339-A4D3-F466B3EEB445}" dt="2026-06-30T09:45:43.749" v="4" actId="47"/>
      <pc:docMkLst>
        <pc:docMk/>
      </pc:docMkLst>
      <pc:sldChg chg="del">
        <pc:chgData name="Ewa Kazimierska" userId="8edb7084-dccb-4d8f-9cfb-38098ea1d667" providerId="ADAL" clId="{E5E6EB99-0C0E-4339-A4D3-F466B3EEB445}" dt="2026-06-30T09:45:34.237" v="2" actId="47"/>
        <pc:sldMkLst>
          <pc:docMk/>
          <pc:sldMk cId="508907100" sldId="260"/>
        </pc:sldMkLst>
      </pc:sldChg>
      <pc:sldChg chg="del">
        <pc:chgData name="Ewa Kazimierska" userId="8edb7084-dccb-4d8f-9cfb-38098ea1d667" providerId="ADAL" clId="{E5E6EB99-0C0E-4339-A4D3-F466B3EEB445}" dt="2026-06-30T09:45:35.519" v="3" actId="47"/>
        <pc:sldMkLst>
          <pc:docMk/>
          <pc:sldMk cId="2513849291" sldId="268"/>
        </pc:sldMkLst>
      </pc:sldChg>
      <pc:sldChg chg="del">
        <pc:chgData name="Ewa Kazimierska" userId="8edb7084-dccb-4d8f-9cfb-38098ea1d667" providerId="ADAL" clId="{E5E6EB99-0C0E-4339-A4D3-F466B3EEB445}" dt="2026-06-30T09:45:43.749" v="4" actId="47"/>
        <pc:sldMkLst>
          <pc:docMk/>
          <pc:sldMk cId="1418106092" sldId="547"/>
        </pc:sldMkLst>
      </pc:sldChg>
      <pc:sldChg chg="del">
        <pc:chgData name="Ewa Kazimierska" userId="8edb7084-dccb-4d8f-9cfb-38098ea1d667" providerId="ADAL" clId="{E5E6EB99-0C0E-4339-A4D3-F466B3EEB445}" dt="2026-06-30T09:45:43.749" v="4" actId="47"/>
        <pc:sldMkLst>
          <pc:docMk/>
          <pc:sldMk cId="705825266" sldId="565"/>
        </pc:sldMkLst>
      </pc:sldChg>
      <pc:sldChg chg="del">
        <pc:chgData name="Ewa Kazimierska" userId="8edb7084-dccb-4d8f-9cfb-38098ea1d667" providerId="ADAL" clId="{E5E6EB99-0C0E-4339-A4D3-F466B3EEB445}" dt="2026-06-30T09:45:43.749" v="4" actId="47"/>
        <pc:sldMkLst>
          <pc:docMk/>
          <pc:sldMk cId="3829808375" sldId="897"/>
        </pc:sldMkLst>
      </pc:sldChg>
      <pc:sldChg chg="del">
        <pc:chgData name="Ewa Kazimierska" userId="8edb7084-dccb-4d8f-9cfb-38098ea1d667" providerId="ADAL" clId="{E5E6EB99-0C0E-4339-A4D3-F466B3EEB445}" dt="2026-06-30T09:45:43.749" v="4" actId="47"/>
        <pc:sldMkLst>
          <pc:docMk/>
          <pc:sldMk cId="3523066779" sldId="917"/>
        </pc:sldMkLst>
      </pc:sldChg>
      <pc:sldChg chg="del">
        <pc:chgData name="Ewa Kazimierska" userId="8edb7084-dccb-4d8f-9cfb-38098ea1d667" providerId="ADAL" clId="{E5E6EB99-0C0E-4339-A4D3-F466B3EEB445}" dt="2026-06-29T07:48:10.918" v="0" actId="47"/>
        <pc:sldMkLst>
          <pc:docMk/>
          <pc:sldMk cId="1338341301" sldId="920"/>
        </pc:sldMkLst>
      </pc:sldChg>
      <pc:sldChg chg="del">
        <pc:chgData name="Ewa Kazimierska" userId="8edb7084-dccb-4d8f-9cfb-38098ea1d667" providerId="ADAL" clId="{E5E6EB99-0C0E-4339-A4D3-F466B3EEB445}" dt="2026-06-29T07:48:24.234" v="1" actId="47"/>
        <pc:sldMkLst>
          <pc:docMk/>
          <pc:sldMk cId="1681532621" sldId="921"/>
        </pc:sldMkLst>
      </pc:sldChg>
      <pc:sldChg chg="del">
        <pc:chgData name="Ewa Kazimierska" userId="8edb7084-dccb-4d8f-9cfb-38098ea1d667" providerId="ADAL" clId="{E5E6EB99-0C0E-4339-A4D3-F466B3EEB445}" dt="2026-06-30T09:45:43.749" v="4" actId="47"/>
        <pc:sldMkLst>
          <pc:docMk/>
          <pc:sldMk cId="3932782461" sldId="923"/>
        </pc:sldMkLst>
      </pc:sldChg>
      <pc:sldChg chg="del">
        <pc:chgData name="Ewa Kazimierska" userId="8edb7084-dccb-4d8f-9cfb-38098ea1d667" providerId="ADAL" clId="{E5E6EB99-0C0E-4339-A4D3-F466B3EEB445}" dt="2026-06-30T09:45:43.749" v="4" actId="47"/>
        <pc:sldMkLst>
          <pc:docMk/>
          <pc:sldMk cId="924689418" sldId="929"/>
        </pc:sldMkLst>
      </pc:sldChg>
      <pc:sldMasterChg chg="del delSldLayout">
        <pc:chgData name="Ewa Kazimierska" userId="8edb7084-dccb-4d8f-9cfb-38098ea1d667" providerId="ADAL" clId="{E5E6EB99-0C0E-4339-A4D3-F466B3EEB445}" dt="2026-06-30T09:45:35.519" v="3" actId="47"/>
        <pc:sldMasterMkLst>
          <pc:docMk/>
          <pc:sldMasterMk cId="143052940" sldId="2147483696"/>
        </pc:sldMasterMkLst>
        <pc:sldLayoutChg chg="del">
          <pc:chgData name="Ewa Kazimierska" userId="8edb7084-dccb-4d8f-9cfb-38098ea1d667" providerId="ADAL" clId="{E5E6EB99-0C0E-4339-A4D3-F466B3EEB445}" dt="2026-06-30T09:45:35.519" v="3" actId="47"/>
          <pc:sldLayoutMkLst>
            <pc:docMk/>
            <pc:sldMasterMk cId="143052940" sldId="2147483696"/>
            <pc:sldLayoutMk cId="1714446923" sldId="2147483697"/>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4101890943" sldId="2147483698"/>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589355694" sldId="2147483699"/>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691191703" sldId="2147483700"/>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3098991960" sldId="2147483701"/>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4116014239" sldId="2147483702"/>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4274556402" sldId="2147483703"/>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1152236452" sldId="2147483704"/>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2519783844" sldId="2147483705"/>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2629137008" sldId="2147483706"/>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1963793493" sldId="2147483707"/>
          </pc:sldLayoutMkLst>
        </pc:sldLayoutChg>
        <pc:sldLayoutChg chg="del">
          <pc:chgData name="Ewa Kazimierska" userId="8edb7084-dccb-4d8f-9cfb-38098ea1d667" providerId="ADAL" clId="{E5E6EB99-0C0E-4339-A4D3-F466B3EEB445}" dt="2026-06-30T09:45:35.519" v="3" actId="47"/>
          <pc:sldLayoutMkLst>
            <pc:docMk/>
            <pc:sldMasterMk cId="143052940" sldId="2147483696"/>
            <pc:sldLayoutMk cId="3826072666" sldId="214748370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30/06/2026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445808-0A42-4057-92F6-5314E76B2A59}" type="slidenum">
              <a:rPr lang="en-GB" smtClean="0"/>
              <a:t>1</a:t>
            </a:fld>
            <a:endParaRPr lang="en-GB"/>
          </a:p>
        </p:txBody>
      </p:sp>
    </p:spTree>
    <p:extLst>
      <p:ext uri="{BB962C8B-B14F-4D97-AF65-F5344CB8AC3E}">
        <p14:creationId xmlns:p14="http://schemas.microsoft.com/office/powerpoint/2010/main" val="322018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14462771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some point, you will have to deal with critical feedback that may not be what you expected. This can help you to consider your idea from different perspectives and will help you to enhance and enrich your research and understanding of the topic and the people it relates to.</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3115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1340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F7800-49C0-5D7D-64CD-15DD95F9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668064-62A5-939E-2AC8-2056F7745D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D2B7A9-18C6-1697-58BD-19D846A4F9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809280-DEDE-AF8B-2956-C8B3B7DC6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395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6/30/2026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6/30/2026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6/30/2026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6/30/2026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9111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6/30/2026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59302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6/30/2026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70563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6/30/2026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2192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6/30/2026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49880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6/30/2026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241140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6/30/2026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374600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6/30/2026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693017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6/30/2026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725935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6/30/2026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39692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6/30/2026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54299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6/30/2026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6/30/2026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86210419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idreflections.blogspot.com/2014_11_01_archive.html"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3.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pngall.com/feedback-p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1.xml.rels><?xml version="1.0" encoding="UTF-8" standalone="yes"?>
<Relationships xmlns="http://schemas.openxmlformats.org/package/2006/relationships"><Relationship Id="rId3" Type="http://schemas.openxmlformats.org/officeDocument/2006/relationships/hyperlink" Target="https://thedigitalbusinessanalyst.co.uk/the-business-analyst-career-survey-results-47d56d86be43" TargetMode="External"/><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www.sciline.org/evidence-blog/surveys-polling" TargetMode="External"/><Relationship Id="rId4" Type="http://schemas.openxmlformats.org/officeDocument/2006/relationships/image" Target="../media/image24.jpeg"/></Relationships>
</file>

<file path=ppt/slides/_rels/slide12.xml.rels><?xml version="1.0" encoding="UTF-8" standalone="yes"?>
<Relationships xmlns="http://schemas.openxmlformats.org/package/2006/relationships"><Relationship Id="rId2" Type="http://schemas.openxmlformats.org/officeDocument/2006/relationships/hyperlink" Target="https://www.scribbr.com/methodology/questionnair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forms.office.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discovery/fulldisplay?vid=44WHELF_UWTSD:44WHELF_UWTSD_VU1&amp;docid=alma99100410110002421&amp;context=L" TargetMode="External"/><Relationship Id="rId2" Type="http://schemas.openxmlformats.org/officeDocument/2006/relationships/hyperlink" Target="https://digitalservices.uwtsd.ac.uk/itsd/microsoft-office-365/" TargetMode="External"/><Relationship Id="rId1" Type="http://schemas.openxmlformats.org/officeDocument/2006/relationships/slideLayout" Target="../slideLayouts/slideLayout2.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hyperlink" Target="https://librarysearch.uwtsd.ac.uk/discovery/fulldisplay?vid=44WHELF_UWTSD:44WHELF_UWTSD_VU1&amp;docid=alma99100409594302421&amp;lang=en&amp;context=L&amp;adaptor=Local%20Search%20Engin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surveymonkey.co.uk/pricing/educational/" TargetMode="Externa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1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jotform.com/blog/how-to-create-a-survey-in-word/" TargetMode="External"/><Relationship Id="rId2" Type="http://schemas.openxmlformats.org/officeDocument/2006/relationships/hyperlink" Target="https://www.youtube.com/watch?v=WjN53Y7ije0" TargetMode="Externa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hyperlink" Target="https://forms.office.com/" TargetMode="External"/><Relationship Id="rId2" Type="http://schemas.openxmlformats.org/officeDocument/2006/relationships/hyperlink" Target="https://www.youtube.com/watch?v=IdGAq_9d1v4&amp;t=9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36.svg"/><Relationship Id="rId7" Type="http://schemas.openxmlformats.org/officeDocument/2006/relationships/image" Target="../media/image40.svg"/><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svg"/><Relationship Id="rId4" Type="http://schemas.openxmlformats.org/officeDocument/2006/relationships/image" Target="../media/image37.png"/><Relationship Id="rId9" Type="http://schemas.openxmlformats.org/officeDocument/2006/relationships/image" Target="../media/image21.svg"/></Relationships>
</file>

<file path=ppt/slides/_rels/slide2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36.svg"/><Relationship Id="rId7" Type="http://schemas.openxmlformats.org/officeDocument/2006/relationships/image" Target="../media/image40.svg"/><Relationship Id="rId2" Type="http://schemas.openxmlformats.org/officeDocument/2006/relationships/image" Target="../media/image35.png"/><Relationship Id="rId1" Type="http://schemas.openxmlformats.org/officeDocument/2006/relationships/slideLayout" Target="../slideLayouts/slideLayout9.xml"/><Relationship Id="rId6" Type="http://schemas.openxmlformats.org/officeDocument/2006/relationships/image" Target="../media/image39.png"/><Relationship Id="rId5" Type="http://schemas.openxmlformats.org/officeDocument/2006/relationships/image" Target="../media/image38.svg"/><Relationship Id="rId4" Type="http://schemas.openxmlformats.org/officeDocument/2006/relationships/image" Target="../media/image37.png"/><Relationship Id="rId9" Type="http://schemas.openxmlformats.org/officeDocument/2006/relationships/image" Target="../media/image21.svg"/></Relationships>
</file>

<file path=ppt/slides/_rels/slide2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slides/_rels/slide32.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635528" y="2944112"/>
            <a:ext cx="4674649" cy="1691891"/>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400" b="1" dirty="0"/>
              <a:t>Changemakers: </a:t>
            </a:r>
            <a:r>
              <a:rPr lang="en-US" sz="3200" b="1" dirty="0"/>
              <a:t>Creativity &amp; Value Creation</a:t>
            </a:r>
            <a:endParaRPr lang="en-US" sz="54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635528" y="4636003"/>
            <a:ext cx="4674649" cy="923330"/>
          </a:xfrm>
        </p:spPr>
        <p:txBody>
          <a:bodyPr vert="horz" lIns="91440" tIns="45720" rIns="91440" bIns="45720" rtlCol="0">
            <a:normAutofit/>
          </a:bodyPr>
          <a:lstStyle/>
          <a:p>
            <a:r>
              <a:rPr lang="en-US" sz="2800" dirty="0"/>
              <a:t>Assignment 2: Task 1</a:t>
            </a:r>
            <a:endParaRPr lang="en-US" sz="2800" b="1" dirty="0"/>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7B7563-08D7-0BC5-1788-0243F6825B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C4D62E-CBA3-EE55-7420-41DFF13ACB1E}"/>
              </a:ext>
            </a:extLst>
          </p:cNvPr>
          <p:cNvSpPr>
            <a:spLocks noGrp="1"/>
          </p:cNvSpPr>
          <p:nvPr>
            <p:ph type="title"/>
          </p:nvPr>
        </p:nvSpPr>
        <p:spPr>
          <a:xfrm>
            <a:off x="90985" y="187086"/>
            <a:ext cx="10515600" cy="1168612"/>
          </a:xfrm>
        </p:spPr>
        <p:txBody>
          <a:bodyPr>
            <a:normAutofit fontScale="90000"/>
          </a:bodyPr>
          <a:lstStyle/>
          <a:p>
            <a:r>
              <a:rPr lang="en-GB" sz="6000" b="1" u="sng" dirty="0"/>
              <a:t>CM-CVC = Industry Bridging Module</a:t>
            </a:r>
          </a:p>
        </p:txBody>
      </p:sp>
      <p:sp>
        <p:nvSpPr>
          <p:cNvPr id="3" name="Content Placeholder 2">
            <a:extLst>
              <a:ext uri="{FF2B5EF4-FFF2-40B4-BE49-F238E27FC236}">
                <a16:creationId xmlns:a16="http://schemas.microsoft.com/office/drawing/2014/main" id="{F525C692-C87C-F894-8CCC-1364AC2AD819}"/>
              </a:ext>
            </a:extLst>
          </p:cNvPr>
          <p:cNvSpPr>
            <a:spLocks noGrp="1"/>
          </p:cNvSpPr>
          <p:nvPr>
            <p:ph idx="1"/>
          </p:nvPr>
        </p:nvSpPr>
        <p:spPr>
          <a:xfrm>
            <a:off x="643627" y="1355697"/>
            <a:ext cx="9843494" cy="5058749"/>
          </a:xfrm>
        </p:spPr>
        <p:txBody>
          <a:bodyPr>
            <a:normAutofit fontScale="85000" lnSpcReduction="10000"/>
          </a:bodyPr>
          <a:lstStyle/>
          <a:p>
            <a:pPr marL="0" indent="0">
              <a:buClr>
                <a:schemeClr val="tx1"/>
              </a:buClr>
              <a:buNone/>
            </a:pPr>
            <a:r>
              <a:rPr lang="en-GB" sz="3200" dirty="0"/>
              <a:t>The CM-CVC module enhances both Technical &amp; Professional skills including:</a:t>
            </a:r>
          </a:p>
          <a:p>
            <a:pPr>
              <a:buClr>
                <a:schemeClr val="tx1"/>
              </a:buClr>
            </a:pPr>
            <a:r>
              <a:rPr lang="en-GB" sz="3200" dirty="0"/>
              <a:t>Enterprise &amp; Innovation skills</a:t>
            </a:r>
          </a:p>
          <a:p>
            <a:pPr>
              <a:buClr>
                <a:schemeClr val="tx1"/>
              </a:buClr>
            </a:pPr>
            <a:r>
              <a:rPr lang="en-GB" sz="3200" dirty="0"/>
              <a:t>Project Management Skills</a:t>
            </a:r>
          </a:p>
          <a:p>
            <a:pPr>
              <a:buClr>
                <a:schemeClr val="tx1"/>
              </a:buClr>
            </a:pPr>
            <a:r>
              <a:rPr lang="en-GB" sz="3200" dirty="0"/>
              <a:t>Practical Technical skills</a:t>
            </a:r>
          </a:p>
          <a:p>
            <a:pPr>
              <a:buClr>
                <a:schemeClr val="tx1"/>
              </a:buClr>
            </a:pPr>
            <a:r>
              <a:rPr lang="en-GB" sz="3200" dirty="0"/>
              <a:t>Professional Legal &amp; Ethical awareness</a:t>
            </a:r>
          </a:p>
          <a:p>
            <a:pPr marL="0" indent="0">
              <a:buClr>
                <a:schemeClr val="tx1"/>
              </a:buClr>
              <a:buNone/>
            </a:pPr>
            <a:r>
              <a:rPr lang="en-GB" sz="3200" dirty="0">
                <a:solidFill>
                  <a:schemeClr val="bg1"/>
                </a:solidFill>
                <a:highlight>
                  <a:srgbClr val="FFFF00"/>
                </a:highlight>
              </a:rPr>
              <a:t>And acts as a bridge to industry by including Industry Guest speakers and workshops.</a:t>
            </a:r>
          </a:p>
          <a:p>
            <a:pPr>
              <a:buClr>
                <a:schemeClr val="tx1"/>
              </a:buClr>
            </a:pPr>
            <a:r>
              <a:rPr lang="en-GB" sz="3200" dirty="0"/>
              <a:t>Each week for the remainder of the module, in addition to the weekly Lecture-tutorial, there will be an Industry Guest speaker. </a:t>
            </a:r>
          </a:p>
          <a:p>
            <a:pPr>
              <a:buClr>
                <a:schemeClr val="tx1"/>
              </a:buClr>
            </a:pPr>
            <a:r>
              <a:rPr lang="en-GB" sz="3200" dirty="0"/>
              <a:t>You can add each talk to the CPD section of your CV, to boost your CV and enhance your employability.</a:t>
            </a:r>
          </a:p>
          <a:p>
            <a:pPr>
              <a:buClr>
                <a:schemeClr val="tx1"/>
              </a:buClr>
            </a:pPr>
            <a:endParaRPr lang="en-GB" sz="4000" dirty="0"/>
          </a:p>
        </p:txBody>
      </p:sp>
      <p:pic>
        <p:nvPicPr>
          <p:cNvPr id="6" name="Graphic 5" descr="Single gear outline">
            <a:extLst>
              <a:ext uri="{FF2B5EF4-FFF2-40B4-BE49-F238E27FC236}">
                <a16:creationId xmlns:a16="http://schemas.microsoft.com/office/drawing/2014/main" id="{DFF293B4-4BBB-2717-C45C-A4CA969D45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87121" y="690538"/>
            <a:ext cx="914400" cy="914400"/>
          </a:xfrm>
          <a:prstGeom prst="rect">
            <a:avLst/>
          </a:prstGeom>
          <a:effectLst>
            <a:glow rad="63500">
              <a:schemeClr val="accent4">
                <a:satMod val="175000"/>
                <a:alpha val="40000"/>
              </a:schemeClr>
            </a:glow>
          </a:effectLst>
        </p:spPr>
      </p:pic>
      <p:pic>
        <p:nvPicPr>
          <p:cNvPr id="8" name="Graphic 7" descr="Processor with solid fill">
            <a:extLst>
              <a:ext uri="{FF2B5EF4-FFF2-40B4-BE49-F238E27FC236}">
                <a16:creationId xmlns:a16="http://schemas.microsoft.com/office/drawing/2014/main" id="{F6E8B042-3C03-964C-9CF0-FC9874D1424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487121" y="1614991"/>
            <a:ext cx="914400" cy="914400"/>
          </a:xfrm>
          <a:prstGeom prst="rect">
            <a:avLst/>
          </a:prstGeom>
          <a:effectLst>
            <a:glow rad="63500">
              <a:schemeClr val="accent4">
                <a:satMod val="175000"/>
                <a:alpha val="40000"/>
              </a:schemeClr>
            </a:glow>
          </a:effectLst>
        </p:spPr>
      </p:pic>
      <p:pic>
        <p:nvPicPr>
          <p:cNvPr id="10" name="Graphic 9" descr="Internet with solid fill">
            <a:extLst>
              <a:ext uri="{FF2B5EF4-FFF2-40B4-BE49-F238E27FC236}">
                <a16:creationId xmlns:a16="http://schemas.microsoft.com/office/drawing/2014/main" id="{81092E1F-5431-3B80-5C3A-339EED8A129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562230" y="3782844"/>
            <a:ext cx="914400" cy="914400"/>
          </a:xfrm>
          <a:prstGeom prst="rect">
            <a:avLst/>
          </a:prstGeom>
          <a:effectLst>
            <a:glow rad="63500">
              <a:schemeClr val="accent4">
                <a:satMod val="175000"/>
                <a:alpha val="40000"/>
              </a:schemeClr>
            </a:glow>
          </a:effectLst>
        </p:spPr>
      </p:pic>
      <p:pic>
        <p:nvPicPr>
          <p:cNvPr id="14" name="Graphic 13" descr="Programmer male with solid fill">
            <a:extLst>
              <a:ext uri="{FF2B5EF4-FFF2-40B4-BE49-F238E27FC236}">
                <a16:creationId xmlns:a16="http://schemas.microsoft.com/office/drawing/2014/main" id="{F856DACF-2624-7EEE-2000-50C66B3CF61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804524" y="4857297"/>
            <a:ext cx="914400" cy="914400"/>
          </a:xfrm>
          <a:prstGeom prst="rect">
            <a:avLst/>
          </a:prstGeom>
          <a:effectLst>
            <a:glow rad="63500">
              <a:schemeClr val="accent4">
                <a:satMod val="175000"/>
                <a:alpha val="40000"/>
              </a:schemeClr>
            </a:glow>
          </a:effectLst>
        </p:spPr>
      </p:pic>
      <p:pic>
        <p:nvPicPr>
          <p:cNvPr id="16" name="Graphic 15" descr="Cloud Computing with solid fill">
            <a:extLst>
              <a:ext uri="{FF2B5EF4-FFF2-40B4-BE49-F238E27FC236}">
                <a16:creationId xmlns:a16="http://schemas.microsoft.com/office/drawing/2014/main" id="{3B891630-63B5-B61E-62E1-8941255DB88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548536" y="2709852"/>
            <a:ext cx="914400" cy="914400"/>
          </a:xfrm>
          <a:prstGeom prst="rect">
            <a:avLst/>
          </a:prstGeom>
          <a:effectLst>
            <a:glow rad="63500">
              <a:schemeClr val="accent4">
                <a:satMod val="175000"/>
                <a:alpha val="40000"/>
              </a:schemeClr>
            </a:glow>
            <a:outerShdw blurRad="50800" dist="38100" dir="2700000" algn="tl" rotWithShape="0">
              <a:schemeClr val="tx1">
                <a:alpha val="40000"/>
              </a:schemeClr>
            </a:outerShdw>
          </a:effectLst>
        </p:spPr>
      </p:pic>
      <p:pic>
        <p:nvPicPr>
          <p:cNvPr id="12" name="Graphic 11" descr="Programmer female outline">
            <a:extLst>
              <a:ext uri="{FF2B5EF4-FFF2-40B4-BE49-F238E27FC236}">
                <a16:creationId xmlns:a16="http://schemas.microsoft.com/office/drawing/2014/main" id="{1C337344-2ADF-3C31-6B9E-71C74D02A4B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319936" y="4857297"/>
            <a:ext cx="914400" cy="914400"/>
          </a:xfrm>
          <a:prstGeom prst="rect">
            <a:avLst/>
          </a:prstGeom>
          <a:effectLst>
            <a:glow rad="63500">
              <a:schemeClr val="accent4">
                <a:satMod val="175000"/>
                <a:alpha val="40000"/>
              </a:schemeClr>
            </a:glow>
          </a:effectLst>
        </p:spPr>
      </p:pic>
    </p:spTree>
    <p:extLst>
      <p:ext uri="{BB962C8B-B14F-4D97-AF65-F5344CB8AC3E}">
        <p14:creationId xmlns:p14="http://schemas.microsoft.com/office/powerpoint/2010/main" val="2196943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153008-BCE8-74CD-9608-472143F9C7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1AE119-FBD1-F4E7-1623-FE6FF8CC93E5}"/>
              </a:ext>
            </a:extLst>
          </p:cNvPr>
          <p:cNvSpPr>
            <a:spLocks noGrp="1"/>
          </p:cNvSpPr>
          <p:nvPr>
            <p:ph type="title"/>
          </p:nvPr>
        </p:nvSpPr>
        <p:spPr>
          <a:xfrm>
            <a:off x="408388" y="288704"/>
            <a:ext cx="10515600" cy="1325563"/>
          </a:xfrm>
        </p:spPr>
        <p:txBody>
          <a:bodyPr>
            <a:normAutofit/>
          </a:bodyPr>
          <a:lstStyle/>
          <a:p>
            <a:r>
              <a:rPr lang="en-GB" sz="6000" b="1" u="sng" dirty="0"/>
              <a:t>Assignment 2 review</a:t>
            </a:r>
          </a:p>
        </p:txBody>
      </p:sp>
      <p:sp>
        <p:nvSpPr>
          <p:cNvPr id="3" name="Content Placeholder 2">
            <a:extLst>
              <a:ext uri="{FF2B5EF4-FFF2-40B4-BE49-F238E27FC236}">
                <a16:creationId xmlns:a16="http://schemas.microsoft.com/office/drawing/2014/main" id="{4E5EB7B4-CDA9-BBD9-3745-18C07DA128AF}"/>
              </a:ext>
            </a:extLst>
          </p:cNvPr>
          <p:cNvSpPr>
            <a:spLocks noGrp="1"/>
          </p:cNvSpPr>
          <p:nvPr>
            <p:ph idx="1"/>
          </p:nvPr>
        </p:nvSpPr>
        <p:spPr/>
        <p:txBody>
          <a:bodyPr>
            <a:normAutofit/>
          </a:bodyPr>
          <a:lstStyle/>
          <a:p>
            <a:pPr>
              <a:buClr>
                <a:schemeClr val="tx1"/>
              </a:buClr>
            </a:pPr>
            <a:r>
              <a:rPr lang="en-GB" sz="4000" dirty="0">
                <a:solidFill>
                  <a:schemeClr val="bg1"/>
                </a:solidFill>
                <a:highlight>
                  <a:srgbClr val="FFFF00"/>
                </a:highlight>
              </a:rPr>
              <a:t>Tutor show:</a:t>
            </a:r>
            <a:r>
              <a:rPr lang="en-GB" sz="4000" dirty="0">
                <a:solidFill>
                  <a:schemeClr val="bg1"/>
                </a:solidFill>
              </a:rPr>
              <a:t> </a:t>
            </a:r>
            <a:r>
              <a:rPr lang="en-GB" sz="4000" dirty="0"/>
              <a:t>Assignment 2</a:t>
            </a:r>
          </a:p>
          <a:p>
            <a:pPr lvl="1"/>
            <a:r>
              <a:rPr lang="en-GB" sz="4000" dirty="0"/>
              <a:t>Submission date</a:t>
            </a:r>
          </a:p>
          <a:p>
            <a:pPr lvl="1"/>
            <a:r>
              <a:rPr lang="en-GB" sz="4000" dirty="0"/>
              <a:t>Task review</a:t>
            </a:r>
          </a:p>
          <a:p>
            <a:pPr lvl="1"/>
            <a:r>
              <a:rPr lang="en-GB" sz="4000" dirty="0"/>
              <a:t>Appendices</a:t>
            </a:r>
          </a:p>
          <a:p>
            <a:pPr lvl="1"/>
            <a:r>
              <a:rPr lang="en-GB" sz="4000" dirty="0"/>
              <a:t>Progress sheet template </a:t>
            </a:r>
            <a:r>
              <a:rPr lang="en-GB" sz="2800" dirty="0"/>
              <a:t>(more on this later)</a:t>
            </a:r>
          </a:p>
          <a:p>
            <a:pPr lvl="1"/>
            <a:r>
              <a:rPr lang="en-GB" sz="4000" dirty="0"/>
              <a:t>Feedback form: Marks available</a:t>
            </a:r>
          </a:p>
          <a:p>
            <a:endParaRPr lang="en-GB" sz="4000" dirty="0"/>
          </a:p>
        </p:txBody>
      </p:sp>
      <p:pic>
        <p:nvPicPr>
          <p:cNvPr id="5" name="Graphic 4" descr="Document with solid fill">
            <a:extLst>
              <a:ext uri="{FF2B5EF4-FFF2-40B4-BE49-F238E27FC236}">
                <a16:creationId xmlns:a16="http://schemas.microsoft.com/office/drawing/2014/main" id="{218C42D5-3621-5BB7-0D42-6897D50FCC3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47740" y="415925"/>
            <a:ext cx="3504842" cy="3504842"/>
          </a:xfrm>
          <a:prstGeom prst="rect">
            <a:avLst/>
          </a:prstGeom>
        </p:spPr>
      </p:pic>
    </p:spTree>
    <p:extLst>
      <p:ext uri="{BB962C8B-B14F-4D97-AF65-F5344CB8AC3E}">
        <p14:creationId xmlns:p14="http://schemas.microsoft.com/office/powerpoint/2010/main" val="3518694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273598" y="153192"/>
            <a:ext cx="11314500" cy="1238285"/>
          </a:xfrm>
          <a:ln>
            <a:solidFill>
              <a:srgbClr val="FFFF00"/>
            </a:solidFill>
          </a:ln>
        </p:spPr>
        <p:txBody>
          <a:bodyPr>
            <a:normAutofit fontScale="90000"/>
          </a:bodyPr>
          <a:lstStyle/>
          <a:p>
            <a:r>
              <a:rPr lang="en-US" sz="5400" b="1" u="sng" kern="1200" dirty="0">
                <a:solidFill>
                  <a:srgbClr val="FFFFFF"/>
                </a:solidFill>
                <a:latin typeface="+mj-lt"/>
                <a:ea typeface="+mj-ea"/>
                <a:cs typeface="+mj-cs"/>
              </a:rPr>
              <a:t>This week</a:t>
            </a:r>
            <a:r>
              <a:rPr lang="en-US" sz="5400" b="1" u="sng" dirty="0">
                <a:solidFill>
                  <a:srgbClr val="FFFFFF"/>
                </a:solidFill>
              </a:rPr>
              <a:t>:</a:t>
            </a:r>
            <a:r>
              <a:rPr lang="en-US" sz="5400" b="1" u="sng" kern="1200" dirty="0">
                <a:solidFill>
                  <a:srgbClr val="FFFFFF"/>
                </a:solidFill>
                <a:latin typeface="+mj-lt"/>
                <a:ea typeface="+mj-ea"/>
                <a:cs typeface="+mj-cs"/>
              </a:rPr>
              <a:t> Task 1 Questions 1</a:t>
            </a:r>
            <a:r>
              <a:rPr lang="en-US" sz="5400" b="1" u="sng" dirty="0">
                <a:solidFill>
                  <a:srgbClr val="FFFFFF"/>
                </a:solidFill>
              </a:rPr>
              <a:t> &amp; 2 PROGRESS</a:t>
            </a:r>
            <a:endParaRPr lang="en-GB" sz="5400" dirty="0"/>
          </a:p>
        </p:txBody>
      </p:sp>
      <p:sp>
        <p:nvSpPr>
          <p:cNvPr id="6" name="Content Placeholder 2">
            <a:extLst>
              <a:ext uri="{FF2B5EF4-FFF2-40B4-BE49-F238E27FC236}">
                <a16:creationId xmlns:a16="http://schemas.microsoft.com/office/drawing/2014/main" id="{F64134BF-5E02-46D2-8067-8A24389E219E}"/>
              </a:ext>
            </a:extLst>
          </p:cNvPr>
          <p:cNvSpPr>
            <a:spLocks noGrp="1"/>
          </p:cNvSpPr>
          <p:nvPr>
            <p:ph idx="1"/>
          </p:nvPr>
        </p:nvSpPr>
        <p:spPr>
          <a:xfrm>
            <a:off x="404492" y="1500142"/>
            <a:ext cx="11383015" cy="4367388"/>
          </a:xfrm>
        </p:spPr>
        <p:txBody>
          <a:bodyPr>
            <a:noAutofit/>
          </a:bodyPr>
          <a:lstStyle/>
          <a:p>
            <a:pPr indent="0" algn="just">
              <a:lnSpc>
                <a:spcPct val="100000"/>
              </a:lnSpc>
              <a:spcBef>
                <a:spcPts val="0"/>
              </a:spcBef>
              <a:spcAft>
                <a:spcPts val="600"/>
              </a:spcAft>
              <a:buNone/>
            </a:pPr>
            <a:r>
              <a:rPr lang="en-GB" sz="2400" b="1" u="sng" dirty="0">
                <a:effectLst/>
                <a:latin typeface="Arial" panose="020B0604020202020204" pitchFamily="34" charset="0"/>
                <a:ea typeface="Times New Roman" panose="02020603050405020304" pitchFamily="18" charset="0"/>
                <a:cs typeface="Arial" panose="020B0604020202020204" pitchFamily="34" charset="0"/>
              </a:rPr>
              <a:t>Task 1: Practical Development / implementation</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0215">
              <a:lnSpc>
                <a:spcPct val="100000"/>
              </a:lnSpc>
              <a:spcBef>
                <a:spcPts val="0"/>
              </a:spcBef>
              <a:spcAft>
                <a:spcPts val="600"/>
              </a:spcAft>
              <a:buClr>
                <a:schemeClr val="tx1"/>
              </a:buClr>
            </a:pPr>
            <a:r>
              <a:rPr lang="en-GB" sz="24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Q.1:</a:t>
            </a:r>
            <a:r>
              <a:rPr lang="en-GB" sz="24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 </a:t>
            </a:r>
            <a:r>
              <a:rPr lang="en-GB" sz="24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Initial feedback:</a:t>
            </a:r>
            <a:r>
              <a:rPr lang="en-GB" sz="24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dirty="0"/>
              <a:t>Design a </a:t>
            </a:r>
            <a:r>
              <a:rPr lang="en-GB" b="1" dirty="0"/>
              <a:t>data collection method </a:t>
            </a:r>
            <a:r>
              <a:rPr lang="en-GB" dirty="0"/>
              <a:t>and </a:t>
            </a:r>
            <a:r>
              <a:rPr lang="en-GB" b="1" dirty="0"/>
              <a:t>acquire some feedback </a:t>
            </a:r>
            <a:r>
              <a:rPr lang="en-GB" dirty="0"/>
              <a:t>on your project idea, design work and some initial implementation (from approx. 3-5 people). Analyse and</a:t>
            </a:r>
            <a:r>
              <a:rPr lang="en-GB" b="1" dirty="0"/>
              <a:t> document a summary of the feedback </a:t>
            </a:r>
            <a:r>
              <a:rPr lang="en-GB" dirty="0"/>
              <a:t>and state any changes you would make to your project as a result of the feedback.</a:t>
            </a:r>
          </a:p>
          <a:p>
            <a:pPr marL="221615" indent="0">
              <a:lnSpc>
                <a:spcPct val="100000"/>
              </a:lnSpc>
              <a:spcBef>
                <a:spcPts val="0"/>
              </a:spcBef>
              <a:spcAft>
                <a:spcPts val="600"/>
              </a:spcAft>
              <a:buClr>
                <a:schemeClr val="tx1"/>
              </a:buClr>
              <a:buNone/>
            </a:pPr>
            <a:r>
              <a:rPr lang="en-GB" b="1" dirty="0"/>
              <a:t>CONTINUE PRACTICAL IMPLMENTATION: </a:t>
            </a:r>
            <a:r>
              <a:rPr lang="en-GB" b="1" dirty="0">
                <a:solidFill>
                  <a:schemeClr val="bg1"/>
                </a:solidFill>
                <a:highlight>
                  <a:srgbClr val="FFFF00"/>
                </a:highlight>
              </a:rPr>
              <a:t>Project Progress Sheet </a:t>
            </a:r>
            <a:r>
              <a:rPr lang="en-GB" b="1" dirty="0"/>
              <a:t>towards - </a:t>
            </a:r>
          </a:p>
          <a:p>
            <a:pPr marL="450215">
              <a:lnSpc>
                <a:spcPct val="100000"/>
              </a:lnSpc>
              <a:spcBef>
                <a:spcPts val="0"/>
              </a:spcBef>
              <a:spcAft>
                <a:spcPts val="600"/>
              </a:spcAft>
              <a:buClr>
                <a:schemeClr val="tx1"/>
              </a:buClr>
            </a:pPr>
            <a:r>
              <a:rPr lang="en-GB" sz="24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Q.2: Implementation:</a:t>
            </a:r>
            <a:r>
              <a:rPr lang="en-GB" sz="2400" b="1" dirty="0">
                <a:effectLst/>
                <a:latin typeface="Arial" panose="020B0604020202020204" pitchFamily="34" charset="0"/>
                <a:ea typeface="Times New Roman" panose="02020603050405020304" pitchFamily="18" charset="0"/>
                <a:cs typeface="Arial" panose="020B0604020202020204" pitchFamily="34" charset="0"/>
              </a:rPr>
              <a:t> </a:t>
            </a:r>
            <a:r>
              <a:rPr lang="en-GB" dirty="0"/>
              <a:t>Document the practical implementation of your project and explain the practical work you have done using screenshots with brief description. Screenshots can be used to show e.g. key steps, key features, tools used / code extracts / outputs.</a:t>
            </a:r>
            <a:endParaRPr lang="en-GB" sz="3200" dirty="0"/>
          </a:p>
        </p:txBody>
      </p:sp>
    </p:spTree>
    <p:extLst>
      <p:ext uri="{BB962C8B-B14F-4D97-AF65-F5344CB8AC3E}">
        <p14:creationId xmlns:p14="http://schemas.microsoft.com/office/powerpoint/2010/main" val="2882859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normAutofit/>
          </a:bodyPr>
          <a:lstStyle/>
          <a:p>
            <a:r>
              <a:rPr lang="en-US" sz="4800" b="1" u="sng" kern="1200" dirty="0">
                <a:solidFill>
                  <a:srgbClr val="FFFFFF"/>
                </a:solidFill>
                <a:latin typeface="+mj-lt"/>
                <a:ea typeface="+mj-ea"/>
                <a:cs typeface="+mj-cs"/>
              </a:rPr>
              <a:t>Overview: Assignment 1 Task 1 - Q1 &amp; Q2</a:t>
            </a:r>
            <a:endParaRPr lang="en-GB" sz="4800" dirty="0"/>
          </a:p>
        </p:txBody>
      </p:sp>
      <p:sp>
        <p:nvSpPr>
          <p:cNvPr id="6" name="Content Placeholder 2">
            <a:extLst>
              <a:ext uri="{FF2B5EF4-FFF2-40B4-BE49-F238E27FC236}">
                <a16:creationId xmlns:a16="http://schemas.microsoft.com/office/drawing/2014/main" id="{F64134BF-5E02-46D2-8067-8A24389E219E}"/>
              </a:ext>
            </a:extLst>
          </p:cNvPr>
          <p:cNvSpPr>
            <a:spLocks noGrp="1"/>
          </p:cNvSpPr>
          <p:nvPr>
            <p:ph idx="1"/>
          </p:nvPr>
        </p:nvSpPr>
        <p:spPr>
          <a:xfrm>
            <a:off x="838200" y="1690688"/>
            <a:ext cx="10515600" cy="4082404"/>
          </a:xfrm>
        </p:spPr>
        <p:txBody>
          <a:bodyPr>
            <a:noAutofit/>
          </a:bodyPr>
          <a:lstStyle/>
          <a:p>
            <a:pPr marL="0" lvl="0" indent="0">
              <a:lnSpc>
                <a:spcPct val="100000"/>
              </a:lnSpc>
              <a:spcBef>
                <a:spcPts val="600"/>
              </a:spcBef>
              <a:buNone/>
            </a:pPr>
            <a:r>
              <a:rPr lang="en-GB" sz="3600" b="1" dirty="0"/>
              <a:t>Session 1:</a:t>
            </a:r>
          </a:p>
          <a:p>
            <a:pPr marL="514350" indent="-514350">
              <a:lnSpc>
                <a:spcPct val="100000"/>
              </a:lnSpc>
              <a:spcBef>
                <a:spcPts val="600"/>
              </a:spcBef>
              <a:buFont typeface="+mj-lt"/>
              <a:buAutoNum type="arabicPeriod"/>
            </a:pPr>
            <a:r>
              <a:rPr lang="en-GB" sz="3600" dirty="0"/>
              <a:t>Data collection design &amp; Acquiring feedback</a:t>
            </a:r>
          </a:p>
          <a:p>
            <a:pPr marL="0" lvl="0" indent="0">
              <a:lnSpc>
                <a:spcPct val="100000"/>
              </a:lnSpc>
              <a:spcBef>
                <a:spcPts val="600"/>
              </a:spcBef>
              <a:buNone/>
            </a:pPr>
            <a:r>
              <a:rPr lang="en-GB" sz="3600" b="1" dirty="0"/>
              <a:t>Session 2:</a:t>
            </a:r>
          </a:p>
          <a:p>
            <a:pPr marL="514350" lvl="0" indent="-514350">
              <a:lnSpc>
                <a:spcPct val="100000"/>
              </a:lnSpc>
              <a:spcBef>
                <a:spcPts val="600"/>
              </a:spcBef>
              <a:buFont typeface="+mj-lt"/>
              <a:buAutoNum type="arabicPeriod"/>
            </a:pPr>
            <a:r>
              <a:rPr lang="en-GB" sz="3600" dirty="0"/>
              <a:t>Implementation progress</a:t>
            </a:r>
          </a:p>
          <a:p>
            <a:pPr marL="514350" lvl="0" indent="-514350">
              <a:lnSpc>
                <a:spcPct val="100000"/>
              </a:lnSpc>
              <a:spcBef>
                <a:spcPts val="600"/>
              </a:spcBef>
              <a:buFont typeface="+mj-lt"/>
              <a:buAutoNum type="arabicPeriod"/>
            </a:pPr>
            <a:r>
              <a:rPr lang="en-GB" sz="3600" dirty="0"/>
              <a:t>Weekly Progress Sheet</a:t>
            </a:r>
          </a:p>
        </p:txBody>
      </p:sp>
      <p:grpSp>
        <p:nvGrpSpPr>
          <p:cNvPr id="12" name="Group 11">
            <a:extLst>
              <a:ext uri="{FF2B5EF4-FFF2-40B4-BE49-F238E27FC236}">
                <a16:creationId xmlns:a16="http://schemas.microsoft.com/office/drawing/2014/main" id="{646B8F33-97AD-6E64-92B3-C50C92EF53C9}"/>
              </a:ext>
            </a:extLst>
          </p:cNvPr>
          <p:cNvGrpSpPr/>
          <p:nvPr/>
        </p:nvGrpSpPr>
        <p:grpSpPr>
          <a:xfrm>
            <a:off x="7633252" y="2623930"/>
            <a:ext cx="3927281" cy="3356169"/>
            <a:chOff x="3404778" y="867514"/>
            <a:chExt cx="6120221" cy="5017170"/>
          </a:xfrm>
        </p:grpSpPr>
        <p:pic>
          <p:nvPicPr>
            <p:cNvPr id="4" name="Graphic 3" descr="Meeting outline">
              <a:extLst>
                <a:ext uri="{FF2B5EF4-FFF2-40B4-BE49-F238E27FC236}">
                  <a16:creationId xmlns:a16="http://schemas.microsoft.com/office/drawing/2014/main" id="{510D1C68-2DD1-672F-1D77-B4CD7EDBBDA5}"/>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404778" y="867514"/>
              <a:ext cx="4440746" cy="4440746"/>
            </a:xfrm>
            <a:prstGeom prst="rect">
              <a:avLst/>
            </a:prstGeom>
          </p:spPr>
        </p:pic>
        <p:pic>
          <p:nvPicPr>
            <p:cNvPr id="5" name="Graphic 4" descr="Social network outline">
              <a:extLst>
                <a:ext uri="{FF2B5EF4-FFF2-40B4-BE49-F238E27FC236}">
                  <a16:creationId xmlns:a16="http://schemas.microsoft.com/office/drawing/2014/main" id="{141BDD6B-2CD4-5165-41AF-ACCCC92A496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82852" y="2918936"/>
              <a:ext cx="2842147" cy="2842147"/>
            </a:xfrm>
            <a:prstGeom prst="rect">
              <a:avLst/>
            </a:prstGeom>
          </p:spPr>
        </p:pic>
        <p:pic>
          <p:nvPicPr>
            <p:cNvPr id="7" name="Graphic 6" descr="Ui Ux with solid fill">
              <a:extLst>
                <a:ext uri="{FF2B5EF4-FFF2-40B4-BE49-F238E27FC236}">
                  <a16:creationId xmlns:a16="http://schemas.microsoft.com/office/drawing/2014/main" id="{FE3C2B05-79D9-3A12-680F-106D31AA23E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252245" y="3207112"/>
              <a:ext cx="2677572" cy="2677572"/>
            </a:xfrm>
            <a:prstGeom prst="rect">
              <a:avLst/>
            </a:prstGeom>
          </p:spPr>
        </p:pic>
      </p:grpSp>
    </p:spTree>
    <p:extLst>
      <p:ext uri="{BB962C8B-B14F-4D97-AF65-F5344CB8AC3E}">
        <p14:creationId xmlns:p14="http://schemas.microsoft.com/office/powerpoint/2010/main" val="3428180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106679" y="291090"/>
            <a:ext cx="12170134" cy="932688"/>
          </a:xfrm>
        </p:spPr>
        <p:txBody>
          <a:bodyPr vert="horz" lIns="91440" tIns="45720" rIns="91440" bIns="45720" rtlCol="0" anchor="b">
            <a:normAutofit fontScale="90000"/>
          </a:bodyPr>
          <a:lstStyle/>
          <a:p>
            <a:r>
              <a:rPr lang="en-US" sz="5400" u="sng" kern="1200" dirty="0">
                <a:solidFill>
                  <a:schemeClr val="tx1"/>
                </a:solidFill>
                <a:latin typeface="+mj-lt"/>
                <a:ea typeface="+mj-ea"/>
                <a:cs typeface="+mj-cs"/>
              </a:rPr>
              <a:t>Session 1: </a:t>
            </a:r>
            <a:r>
              <a:rPr lang="en-US" sz="5400" b="1" u="sng" kern="1200" dirty="0">
                <a:solidFill>
                  <a:schemeClr val="tx1"/>
                </a:solidFill>
                <a:latin typeface="+mj-lt"/>
                <a:ea typeface="+mj-ea"/>
                <a:cs typeface="+mj-cs"/>
              </a:rPr>
              <a:t>Data collection </a:t>
            </a:r>
            <a:r>
              <a:rPr lang="en-US" sz="5400" u="sng" kern="1200" dirty="0">
                <a:solidFill>
                  <a:schemeClr val="tx1"/>
                </a:solidFill>
                <a:latin typeface="+mj-lt"/>
                <a:ea typeface="+mj-ea"/>
                <a:cs typeface="+mj-cs"/>
              </a:rPr>
              <a:t>&amp; </a:t>
            </a:r>
            <a:r>
              <a:rPr lang="en-GB" sz="5400" b="1" u="sng" dirty="0"/>
              <a:t>Acquiring </a:t>
            </a:r>
            <a:r>
              <a:rPr lang="en-US" sz="5400" b="1" u="sng" kern="1200" dirty="0">
                <a:solidFill>
                  <a:schemeClr val="tx1"/>
                </a:solidFill>
                <a:latin typeface="+mj-lt"/>
                <a:ea typeface="+mj-ea"/>
                <a:cs typeface="+mj-cs"/>
              </a:rPr>
              <a:t>Feedback</a:t>
            </a:r>
          </a:p>
        </p:txBody>
      </p:sp>
      <p:pic>
        <p:nvPicPr>
          <p:cNvPr id="6" name="Graphic 5" descr="Meeting outline">
            <a:extLst>
              <a:ext uri="{FF2B5EF4-FFF2-40B4-BE49-F238E27FC236}">
                <a16:creationId xmlns:a16="http://schemas.microsoft.com/office/drawing/2014/main" id="{791DC5A2-4606-4611-8CF3-7A56F017A1BF}"/>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404778" y="867514"/>
            <a:ext cx="4440746" cy="4440746"/>
          </a:xfrm>
          <a:prstGeom prst="rect">
            <a:avLst/>
          </a:prstGeom>
        </p:spPr>
      </p:pic>
      <p:pic>
        <p:nvPicPr>
          <p:cNvPr id="4" name="Graphic 3" descr="Social network outline">
            <a:extLst>
              <a:ext uri="{FF2B5EF4-FFF2-40B4-BE49-F238E27FC236}">
                <a16:creationId xmlns:a16="http://schemas.microsoft.com/office/drawing/2014/main" id="{484BA91B-139D-5ADA-CB47-AAA3906C998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82852" y="2918936"/>
            <a:ext cx="2842147" cy="2842147"/>
          </a:xfrm>
          <a:prstGeom prst="rect">
            <a:avLst/>
          </a:prstGeom>
        </p:spPr>
      </p:pic>
      <p:pic>
        <p:nvPicPr>
          <p:cNvPr id="7" name="Graphic 6" descr="Ui Ux with solid fill">
            <a:extLst>
              <a:ext uri="{FF2B5EF4-FFF2-40B4-BE49-F238E27FC236}">
                <a16:creationId xmlns:a16="http://schemas.microsoft.com/office/drawing/2014/main" id="{DD291833-1309-8B7A-BD21-AB41465B6E8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252245" y="3207112"/>
            <a:ext cx="2677572" cy="2677572"/>
          </a:xfrm>
          <a:prstGeom prst="rect">
            <a:avLst/>
          </a:prstGeom>
        </p:spPr>
      </p:pic>
    </p:spTree>
    <p:extLst>
      <p:ext uri="{BB962C8B-B14F-4D97-AF65-F5344CB8AC3E}">
        <p14:creationId xmlns:p14="http://schemas.microsoft.com/office/powerpoint/2010/main" val="2215005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59D40-FCC9-4789-AC49-58C306FCD1FE}"/>
              </a:ext>
            </a:extLst>
          </p:cNvPr>
          <p:cNvSpPr>
            <a:spLocks noGrp="1"/>
          </p:cNvSpPr>
          <p:nvPr>
            <p:ph type="title"/>
          </p:nvPr>
        </p:nvSpPr>
        <p:spPr>
          <a:xfrm>
            <a:off x="407216" y="192577"/>
            <a:ext cx="10515600" cy="1005687"/>
          </a:xfrm>
        </p:spPr>
        <p:txBody>
          <a:bodyPr>
            <a:normAutofit/>
          </a:bodyPr>
          <a:lstStyle/>
          <a:p>
            <a:r>
              <a:rPr lang="en-GB" sz="5400" b="1" u="sng" dirty="0"/>
              <a:t>Acquiring feedback</a:t>
            </a:r>
          </a:p>
        </p:txBody>
      </p:sp>
      <p:sp>
        <p:nvSpPr>
          <p:cNvPr id="3" name="Content Placeholder 2">
            <a:extLst>
              <a:ext uri="{FF2B5EF4-FFF2-40B4-BE49-F238E27FC236}">
                <a16:creationId xmlns:a16="http://schemas.microsoft.com/office/drawing/2014/main" id="{63768F66-3EDF-40DB-8D5D-1A9A61FD2EF1}"/>
              </a:ext>
            </a:extLst>
          </p:cNvPr>
          <p:cNvSpPr>
            <a:spLocks noGrp="1"/>
          </p:cNvSpPr>
          <p:nvPr>
            <p:ph idx="1"/>
          </p:nvPr>
        </p:nvSpPr>
        <p:spPr>
          <a:xfrm>
            <a:off x="289945" y="1095375"/>
            <a:ext cx="11404564" cy="4667250"/>
          </a:xfrm>
        </p:spPr>
        <p:txBody>
          <a:bodyPr>
            <a:noAutofit/>
          </a:bodyPr>
          <a:lstStyle/>
          <a:p>
            <a:pPr>
              <a:lnSpc>
                <a:spcPct val="100000"/>
              </a:lnSpc>
              <a:spcBef>
                <a:spcPts val="0"/>
              </a:spcBef>
            </a:pPr>
            <a:r>
              <a:rPr lang="en-GB" dirty="0"/>
              <a:t>Acquiring feedback from relevant stakeholders can be very helpful to improve your project. </a:t>
            </a:r>
          </a:p>
          <a:p>
            <a:pPr>
              <a:lnSpc>
                <a:spcPct val="100000"/>
              </a:lnSpc>
              <a:spcBef>
                <a:spcPts val="0"/>
              </a:spcBef>
            </a:pPr>
            <a:r>
              <a:rPr lang="en-GB" dirty="0"/>
              <a:t>Example stakeholders may include e.g. peers/fellow-students/colleagues, potential users, experienced industry professionals (</a:t>
            </a:r>
            <a:r>
              <a:rPr lang="en-GB" dirty="0" err="1"/>
              <a:t>Linkedin</a:t>
            </a:r>
            <a:r>
              <a:rPr lang="en-GB" dirty="0"/>
              <a:t> / </a:t>
            </a:r>
            <a:r>
              <a:rPr lang="en-GB" dirty="0" err="1"/>
              <a:t>StackOverflow</a:t>
            </a:r>
            <a:r>
              <a:rPr lang="en-GB" dirty="0"/>
              <a:t> / other), relevant employees from the case study organisation (if your project is a case-study).</a:t>
            </a:r>
          </a:p>
          <a:p>
            <a:pPr>
              <a:lnSpc>
                <a:spcPct val="100000"/>
              </a:lnSpc>
              <a:spcBef>
                <a:spcPts val="0"/>
              </a:spcBef>
            </a:pPr>
            <a:r>
              <a:rPr lang="en-GB" dirty="0"/>
              <a:t>Feedback is very useful to improve and refine your project idea / implementation.</a:t>
            </a:r>
          </a:p>
          <a:p>
            <a:pPr>
              <a:lnSpc>
                <a:spcPct val="100000"/>
              </a:lnSpc>
              <a:spcBef>
                <a:spcPts val="0"/>
              </a:spcBef>
              <a:buClr>
                <a:srgbClr val="FFFF00"/>
              </a:buClr>
            </a:pPr>
            <a:r>
              <a:rPr lang="en-GB" dirty="0">
                <a:solidFill>
                  <a:schemeClr val="bg1"/>
                </a:solidFill>
                <a:highlight>
                  <a:srgbClr val="FFFF00"/>
                </a:highlight>
              </a:rPr>
              <a:t>Initially, at this stage, a small questionnaire / structured interview question list can be used to ask a few potential users / peers. </a:t>
            </a:r>
          </a:p>
          <a:p>
            <a:pPr>
              <a:lnSpc>
                <a:spcPct val="100000"/>
              </a:lnSpc>
              <a:spcBef>
                <a:spcPts val="0"/>
              </a:spcBef>
            </a:pPr>
            <a:r>
              <a:rPr lang="en-GB" dirty="0"/>
              <a:t>Honest considerate &amp; constructive feedback from others in a respectful manner, can provide different perspectives that can help to improve your project.</a:t>
            </a:r>
          </a:p>
        </p:txBody>
      </p:sp>
      <p:pic>
        <p:nvPicPr>
          <p:cNvPr id="4" name="Picture 3">
            <a:extLst>
              <a:ext uri="{FF2B5EF4-FFF2-40B4-BE49-F238E27FC236}">
                <a16:creationId xmlns:a16="http://schemas.microsoft.com/office/drawing/2014/main" id="{9814F72E-0603-417E-87E7-DD65D0EB265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496483" y="0"/>
            <a:ext cx="1624360" cy="1624360"/>
          </a:xfrm>
          <a:prstGeom prst="rect">
            <a:avLst/>
          </a:prstGeom>
        </p:spPr>
      </p:pic>
    </p:spTree>
    <p:extLst>
      <p:ext uri="{BB962C8B-B14F-4D97-AF65-F5344CB8AC3E}">
        <p14:creationId xmlns:p14="http://schemas.microsoft.com/office/powerpoint/2010/main" val="3836643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36F34-EE13-4CF4-9B01-960C07A12CE0}"/>
              </a:ext>
            </a:extLst>
          </p:cNvPr>
          <p:cNvSpPr>
            <a:spLocks noGrp="1"/>
          </p:cNvSpPr>
          <p:nvPr>
            <p:ph type="title"/>
          </p:nvPr>
        </p:nvSpPr>
        <p:spPr>
          <a:xfrm>
            <a:off x="591565" y="309549"/>
            <a:ext cx="10515600" cy="1105289"/>
          </a:xfrm>
        </p:spPr>
        <p:txBody>
          <a:bodyPr>
            <a:normAutofit/>
          </a:bodyPr>
          <a:lstStyle/>
          <a:p>
            <a:r>
              <a:rPr lang="en-GB" sz="4800" b="1" u="sng" dirty="0"/>
              <a:t>Acquiring feedback:</a:t>
            </a:r>
            <a:endParaRPr lang="en-GB" sz="4800" dirty="0"/>
          </a:p>
        </p:txBody>
      </p:sp>
      <p:sp>
        <p:nvSpPr>
          <p:cNvPr id="3" name="Content Placeholder 2">
            <a:extLst>
              <a:ext uri="{FF2B5EF4-FFF2-40B4-BE49-F238E27FC236}">
                <a16:creationId xmlns:a16="http://schemas.microsoft.com/office/drawing/2014/main" id="{366C1933-2088-4E49-9D9B-5B616701CE5C}"/>
              </a:ext>
            </a:extLst>
          </p:cNvPr>
          <p:cNvSpPr>
            <a:spLocks noGrp="1"/>
          </p:cNvSpPr>
          <p:nvPr>
            <p:ph idx="1"/>
          </p:nvPr>
        </p:nvSpPr>
        <p:spPr>
          <a:xfrm>
            <a:off x="513461" y="1414838"/>
            <a:ext cx="10937873" cy="4351338"/>
          </a:xfrm>
        </p:spPr>
        <p:txBody>
          <a:bodyPr>
            <a:noAutofit/>
          </a:bodyPr>
          <a:lstStyle/>
          <a:p>
            <a:pPr>
              <a:lnSpc>
                <a:spcPct val="100000"/>
              </a:lnSpc>
              <a:spcBef>
                <a:spcPts val="0"/>
              </a:spcBef>
            </a:pPr>
            <a:r>
              <a:rPr lang="en-GB" sz="3200" b="1" dirty="0"/>
              <a:t>Ask a few peers / friends / target users </a:t>
            </a:r>
            <a:r>
              <a:rPr lang="en-GB" sz="3200" dirty="0"/>
              <a:t>what they think about your:</a:t>
            </a:r>
          </a:p>
          <a:p>
            <a:pPr lvl="1">
              <a:lnSpc>
                <a:spcPct val="100000"/>
              </a:lnSpc>
              <a:spcBef>
                <a:spcPts val="0"/>
              </a:spcBef>
            </a:pPr>
            <a:r>
              <a:rPr lang="en-GB" sz="3200" dirty="0"/>
              <a:t>Project idea</a:t>
            </a:r>
          </a:p>
          <a:p>
            <a:pPr lvl="1">
              <a:lnSpc>
                <a:spcPct val="100000"/>
              </a:lnSpc>
              <a:spcBef>
                <a:spcPts val="0"/>
              </a:spcBef>
            </a:pPr>
            <a:r>
              <a:rPr lang="en-GB" sz="3200" dirty="0"/>
              <a:t>Proposed solution </a:t>
            </a:r>
          </a:p>
          <a:p>
            <a:pPr lvl="1">
              <a:lnSpc>
                <a:spcPct val="100000"/>
              </a:lnSpc>
              <a:spcBef>
                <a:spcPts val="0"/>
              </a:spcBef>
            </a:pPr>
            <a:r>
              <a:rPr lang="en-GB" sz="3200" dirty="0"/>
              <a:t>Design work </a:t>
            </a:r>
          </a:p>
          <a:p>
            <a:pPr lvl="1">
              <a:lnSpc>
                <a:spcPct val="100000"/>
              </a:lnSpc>
              <a:spcBef>
                <a:spcPts val="0"/>
              </a:spcBef>
            </a:pPr>
            <a:r>
              <a:rPr lang="en-GB" sz="3200" dirty="0"/>
              <a:t>Initial implementation/practical work</a:t>
            </a:r>
          </a:p>
          <a:p>
            <a:pPr>
              <a:lnSpc>
                <a:spcPct val="100000"/>
              </a:lnSpc>
              <a:spcBef>
                <a:spcPts val="0"/>
              </a:spcBef>
            </a:pPr>
            <a:r>
              <a:rPr lang="en-GB" sz="3200" dirty="0"/>
              <a:t>This can often generate some useful feedback.</a:t>
            </a:r>
          </a:p>
          <a:p>
            <a:pPr>
              <a:lnSpc>
                <a:spcPct val="100000"/>
              </a:lnSpc>
              <a:spcBef>
                <a:spcPts val="0"/>
              </a:spcBef>
            </a:pPr>
            <a:r>
              <a:rPr lang="en-GB" sz="3200" dirty="0"/>
              <a:t>A simple short </a:t>
            </a:r>
            <a:r>
              <a:rPr lang="en-GB" sz="3200" b="1" dirty="0"/>
              <a:t>interview/questionnaire </a:t>
            </a:r>
            <a:r>
              <a:rPr lang="en-GB" sz="3200" dirty="0"/>
              <a:t>can be used.</a:t>
            </a:r>
          </a:p>
          <a:p>
            <a:pPr>
              <a:lnSpc>
                <a:spcPct val="100000"/>
              </a:lnSpc>
              <a:spcBef>
                <a:spcPts val="0"/>
              </a:spcBef>
            </a:pPr>
            <a:r>
              <a:rPr lang="en-GB" sz="3200" b="1" dirty="0"/>
              <a:t>Example questions on next slide.</a:t>
            </a:r>
          </a:p>
        </p:txBody>
      </p:sp>
      <p:pic>
        <p:nvPicPr>
          <p:cNvPr id="4" name="Graphic 3" descr="Meeting outline">
            <a:extLst>
              <a:ext uri="{FF2B5EF4-FFF2-40B4-BE49-F238E27FC236}">
                <a16:creationId xmlns:a16="http://schemas.microsoft.com/office/drawing/2014/main" id="{97D048CB-C45C-D2A9-037E-AD8CBE2C276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05887" y="-136635"/>
            <a:ext cx="1634067" cy="1634067"/>
          </a:xfrm>
          <a:prstGeom prst="rect">
            <a:avLst/>
          </a:prstGeom>
        </p:spPr>
      </p:pic>
      <p:cxnSp>
        <p:nvCxnSpPr>
          <p:cNvPr id="6" name="Straight Connector 5">
            <a:extLst>
              <a:ext uri="{FF2B5EF4-FFF2-40B4-BE49-F238E27FC236}">
                <a16:creationId xmlns:a16="http://schemas.microsoft.com/office/drawing/2014/main" id="{17F75507-7C3A-9066-740C-3E5E689AB2A9}"/>
              </a:ext>
            </a:extLst>
          </p:cNvPr>
          <p:cNvCxnSpPr/>
          <p:nvPr/>
        </p:nvCxnSpPr>
        <p:spPr>
          <a:xfrm>
            <a:off x="424751" y="462996"/>
            <a:ext cx="0" cy="798394"/>
          </a:xfrm>
          <a:prstGeom prst="line">
            <a:avLst/>
          </a:prstGeom>
          <a:ln w="76200">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537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37C5B-081B-1EA5-FF49-56835C287B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C2E95A-DA47-657A-041D-75A11A6B5116}"/>
              </a:ext>
            </a:extLst>
          </p:cNvPr>
          <p:cNvSpPr>
            <a:spLocks noGrp="1"/>
          </p:cNvSpPr>
          <p:nvPr>
            <p:ph type="title"/>
          </p:nvPr>
        </p:nvSpPr>
        <p:spPr>
          <a:xfrm>
            <a:off x="345906" y="186720"/>
            <a:ext cx="10515600" cy="1105289"/>
          </a:xfrm>
        </p:spPr>
        <p:txBody>
          <a:bodyPr>
            <a:normAutofit/>
          </a:bodyPr>
          <a:lstStyle/>
          <a:p>
            <a:pPr>
              <a:lnSpc>
                <a:spcPct val="100000"/>
              </a:lnSpc>
              <a:spcBef>
                <a:spcPts val="0"/>
              </a:spcBef>
            </a:pPr>
            <a:r>
              <a:rPr lang="en-GB" sz="4800" b="1" u="sng" dirty="0"/>
              <a:t>Example questions:</a:t>
            </a:r>
          </a:p>
        </p:txBody>
      </p:sp>
      <p:sp>
        <p:nvSpPr>
          <p:cNvPr id="3" name="Content Placeholder 2">
            <a:extLst>
              <a:ext uri="{FF2B5EF4-FFF2-40B4-BE49-F238E27FC236}">
                <a16:creationId xmlns:a16="http://schemas.microsoft.com/office/drawing/2014/main" id="{9EBA09C1-2F11-8436-1A2B-2BF08FF99706}"/>
              </a:ext>
            </a:extLst>
          </p:cNvPr>
          <p:cNvSpPr>
            <a:spLocks noGrp="1"/>
          </p:cNvSpPr>
          <p:nvPr>
            <p:ph idx="1"/>
          </p:nvPr>
        </p:nvSpPr>
        <p:spPr>
          <a:xfrm>
            <a:off x="407412" y="1292009"/>
            <a:ext cx="11268052" cy="4351338"/>
          </a:xfrm>
        </p:spPr>
        <p:txBody>
          <a:bodyPr>
            <a:noAutofit/>
          </a:bodyPr>
          <a:lstStyle/>
          <a:p>
            <a:pPr>
              <a:lnSpc>
                <a:spcPct val="100000"/>
              </a:lnSpc>
              <a:spcBef>
                <a:spcPts val="0"/>
              </a:spcBef>
            </a:pPr>
            <a:r>
              <a:rPr lang="en-GB" sz="3200" b="1" dirty="0"/>
              <a:t>Example questions: </a:t>
            </a:r>
            <a:r>
              <a:rPr lang="en-GB" sz="3200" b="1" dirty="0">
                <a:solidFill>
                  <a:schemeClr val="bg1"/>
                </a:solidFill>
                <a:highlight>
                  <a:srgbClr val="FFFF00"/>
                </a:highlight>
              </a:rPr>
              <a:t>&lt; </a:t>
            </a:r>
            <a:r>
              <a:rPr lang="en-GB" sz="3200" dirty="0">
                <a:solidFill>
                  <a:schemeClr val="bg1"/>
                </a:solidFill>
                <a:highlight>
                  <a:srgbClr val="FFFF00"/>
                </a:highlight>
              </a:rPr>
              <a:t>Change to suit your project &gt;</a:t>
            </a:r>
          </a:p>
          <a:p>
            <a:pPr marL="971550" lvl="1" indent="-514350">
              <a:lnSpc>
                <a:spcPct val="100000"/>
              </a:lnSpc>
              <a:spcBef>
                <a:spcPts val="0"/>
              </a:spcBef>
              <a:buFont typeface="+mj-lt"/>
              <a:buAutoNum type="arabicPeriod"/>
            </a:pPr>
            <a:r>
              <a:rPr lang="en-GB" sz="2800" dirty="0"/>
              <a:t>Q. What do you think of the project idea?</a:t>
            </a:r>
          </a:p>
          <a:p>
            <a:pPr marL="971550" lvl="1" indent="-514350">
              <a:lnSpc>
                <a:spcPct val="100000"/>
              </a:lnSpc>
              <a:spcBef>
                <a:spcPts val="0"/>
              </a:spcBef>
              <a:buFont typeface="+mj-lt"/>
              <a:buAutoNum type="arabicPeriod"/>
            </a:pPr>
            <a:r>
              <a:rPr lang="en-GB" sz="2800" dirty="0"/>
              <a:t>Q. Do you think the idea would be useful?</a:t>
            </a:r>
          </a:p>
          <a:p>
            <a:pPr marL="971550" lvl="1" indent="-514350">
              <a:lnSpc>
                <a:spcPct val="100000"/>
              </a:lnSpc>
              <a:spcBef>
                <a:spcPts val="0"/>
              </a:spcBef>
              <a:buFont typeface="+mj-lt"/>
              <a:buAutoNum type="arabicPeriod"/>
            </a:pPr>
            <a:r>
              <a:rPr lang="en-GB" sz="2800" dirty="0"/>
              <a:t>Q. Do you think it has the right features? </a:t>
            </a:r>
          </a:p>
          <a:p>
            <a:pPr marL="971550" lvl="1" indent="-514350">
              <a:lnSpc>
                <a:spcPct val="100000"/>
              </a:lnSpc>
              <a:spcBef>
                <a:spcPts val="0"/>
              </a:spcBef>
              <a:buFont typeface="+mj-lt"/>
              <a:buAutoNum type="arabicPeriod"/>
            </a:pPr>
            <a:r>
              <a:rPr lang="en-GB" sz="2800" dirty="0"/>
              <a:t>Q. Do you think any additional features would be useful?</a:t>
            </a:r>
          </a:p>
          <a:p>
            <a:pPr marL="971550" lvl="1" indent="-514350">
              <a:lnSpc>
                <a:spcPct val="100000"/>
              </a:lnSpc>
              <a:spcBef>
                <a:spcPts val="0"/>
              </a:spcBef>
              <a:buFont typeface="+mj-lt"/>
              <a:buAutoNum type="arabicPeriod"/>
            </a:pPr>
            <a:r>
              <a:rPr lang="en-GB" sz="2800" dirty="0"/>
              <a:t>Q. Do you think I’m using the best tools?</a:t>
            </a:r>
          </a:p>
          <a:p>
            <a:pPr marL="971550" lvl="1" indent="-514350">
              <a:lnSpc>
                <a:spcPct val="100000"/>
              </a:lnSpc>
              <a:spcBef>
                <a:spcPts val="0"/>
              </a:spcBef>
              <a:buFont typeface="+mj-lt"/>
              <a:buAutoNum type="arabicPeriod"/>
            </a:pPr>
            <a:r>
              <a:rPr lang="en-GB" sz="2800" dirty="0"/>
              <a:t>Q. Do you think it could be implemented in a better way?</a:t>
            </a:r>
          </a:p>
          <a:p>
            <a:pPr marL="0" indent="0">
              <a:lnSpc>
                <a:spcPct val="100000"/>
              </a:lnSpc>
              <a:spcBef>
                <a:spcPts val="0"/>
              </a:spcBef>
              <a:buNone/>
            </a:pPr>
            <a:r>
              <a:rPr lang="en-GB" dirty="0"/>
              <a:t>These are only examples, please exclude and include additional questions you feel would be appropriate to gain relevant feedback for your project area.</a:t>
            </a:r>
          </a:p>
        </p:txBody>
      </p:sp>
      <p:pic>
        <p:nvPicPr>
          <p:cNvPr id="4" name="Graphic 3" descr="Meeting outline">
            <a:extLst>
              <a:ext uri="{FF2B5EF4-FFF2-40B4-BE49-F238E27FC236}">
                <a16:creationId xmlns:a16="http://schemas.microsoft.com/office/drawing/2014/main" id="{52060AB8-E8BF-0879-0CD6-125495E1B1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41397" y="40803"/>
            <a:ext cx="1634067" cy="1634067"/>
          </a:xfrm>
          <a:prstGeom prst="rect">
            <a:avLst/>
          </a:prstGeom>
        </p:spPr>
      </p:pic>
    </p:spTree>
    <p:extLst>
      <p:ext uri="{BB962C8B-B14F-4D97-AF65-F5344CB8AC3E}">
        <p14:creationId xmlns:p14="http://schemas.microsoft.com/office/powerpoint/2010/main" val="4110948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B3325-FA5C-4318-8312-E6E42C9229C3}"/>
              </a:ext>
            </a:extLst>
          </p:cNvPr>
          <p:cNvSpPr>
            <a:spLocks noGrp="1"/>
          </p:cNvSpPr>
          <p:nvPr>
            <p:ph type="title"/>
          </p:nvPr>
        </p:nvSpPr>
        <p:spPr>
          <a:xfrm>
            <a:off x="256547" y="205487"/>
            <a:ext cx="10515600" cy="1325563"/>
          </a:xfrm>
        </p:spPr>
        <p:txBody>
          <a:bodyPr>
            <a:normAutofit/>
          </a:bodyPr>
          <a:lstStyle/>
          <a:p>
            <a:r>
              <a:rPr lang="en-GB" sz="4800" b="1" u="sng" dirty="0"/>
              <a:t>Surveys &amp; Questionnaire design</a:t>
            </a:r>
          </a:p>
        </p:txBody>
      </p:sp>
      <p:sp>
        <p:nvSpPr>
          <p:cNvPr id="3" name="Content Placeholder 2">
            <a:extLst>
              <a:ext uri="{FF2B5EF4-FFF2-40B4-BE49-F238E27FC236}">
                <a16:creationId xmlns:a16="http://schemas.microsoft.com/office/drawing/2014/main" id="{C2D343AA-1074-419C-8494-7C2C2B2BC0D9}"/>
              </a:ext>
            </a:extLst>
          </p:cNvPr>
          <p:cNvSpPr>
            <a:spLocks noGrp="1"/>
          </p:cNvSpPr>
          <p:nvPr>
            <p:ph idx="1"/>
          </p:nvPr>
        </p:nvSpPr>
        <p:spPr>
          <a:xfrm>
            <a:off x="387107" y="1531050"/>
            <a:ext cx="11102528" cy="4965166"/>
          </a:xfrm>
        </p:spPr>
        <p:txBody>
          <a:bodyPr>
            <a:normAutofit fontScale="92500" lnSpcReduction="20000"/>
          </a:bodyPr>
          <a:lstStyle/>
          <a:p>
            <a:pPr>
              <a:lnSpc>
                <a:spcPct val="100000"/>
              </a:lnSpc>
              <a:spcBef>
                <a:spcPts val="600"/>
              </a:spcBef>
            </a:pPr>
            <a:r>
              <a:rPr lang="en-GB" sz="3200" dirty="0"/>
              <a:t>A </a:t>
            </a:r>
            <a:r>
              <a:rPr lang="en-GB" sz="3200" u="sng" dirty="0">
                <a:solidFill>
                  <a:schemeClr val="bg1"/>
                </a:solidFill>
                <a:highlight>
                  <a:srgbClr val="FFFF00"/>
                </a:highlight>
              </a:rPr>
              <a:t>S</a:t>
            </a:r>
            <a:r>
              <a:rPr lang="en-GB" sz="3200" b="1" u="sng" dirty="0">
                <a:solidFill>
                  <a:schemeClr val="bg1"/>
                </a:solidFill>
                <a:highlight>
                  <a:srgbClr val="FFFF00"/>
                </a:highlight>
              </a:rPr>
              <a:t>urvey</a:t>
            </a:r>
            <a:r>
              <a:rPr lang="en-GB" sz="3200" dirty="0"/>
              <a:t> is a </a:t>
            </a:r>
            <a:r>
              <a:rPr lang="en-GB" sz="3200" b="1" u="sng" dirty="0"/>
              <a:t>research method</a:t>
            </a:r>
            <a:r>
              <a:rPr lang="en-GB" sz="3200" b="1" dirty="0"/>
              <a:t> </a:t>
            </a:r>
            <a:r>
              <a:rPr lang="en-GB" sz="3200" dirty="0"/>
              <a:t>where you collect and analyse data from a group of people. </a:t>
            </a:r>
          </a:p>
          <a:p>
            <a:pPr>
              <a:lnSpc>
                <a:spcPct val="100000"/>
              </a:lnSpc>
              <a:spcBef>
                <a:spcPts val="600"/>
              </a:spcBef>
            </a:pPr>
            <a:r>
              <a:rPr lang="en-GB" sz="3200" dirty="0"/>
              <a:t>A </a:t>
            </a:r>
            <a:r>
              <a:rPr lang="en-GB" sz="3200" u="sng" dirty="0">
                <a:solidFill>
                  <a:schemeClr val="bg1"/>
                </a:solidFill>
                <a:highlight>
                  <a:srgbClr val="FFFF00"/>
                </a:highlight>
              </a:rPr>
              <a:t>Q</a:t>
            </a:r>
            <a:r>
              <a:rPr lang="en-GB" sz="3200" b="1" u="sng" dirty="0">
                <a:solidFill>
                  <a:schemeClr val="bg1"/>
                </a:solidFill>
                <a:highlight>
                  <a:srgbClr val="FFFF00"/>
                </a:highlight>
              </a:rPr>
              <a:t>uestionnaire</a:t>
            </a:r>
            <a:r>
              <a:rPr lang="en-GB" sz="3200" dirty="0"/>
              <a:t> &amp; an </a:t>
            </a:r>
            <a:r>
              <a:rPr lang="en-GB" sz="3200" b="1" u="sng" dirty="0">
                <a:solidFill>
                  <a:schemeClr val="bg1"/>
                </a:solidFill>
                <a:highlight>
                  <a:srgbClr val="FFFF00"/>
                </a:highlight>
              </a:rPr>
              <a:t>Interview</a:t>
            </a:r>
            <a:r>
              <a:rPr lang="en-GB" sz="3200" dirty="0"/>
              <a:t>, are </a:t>
            </a:r>
            <a:r>
              <a:rPr lang="en-GB" sz="3200" b="1" dirty="0"/>
              <a:t>research</a:t>
            </a:r>
            <a:r>
              <a:rPr lang="en-GB" sz="3200" dirty="0"/>
              <a:t> </a:t>
            </a:r>
            <a:r>
              <a:rPr lang="en-GB" sz="3200" b="1" dirty="0"/>
              <a:t>tools</a:t>
            </a:r>
            <a:r>
              <a:rPr lang="en-GB" sz="3200" dirty="0"/>
              <a:t> for collecting survey data from people aka respondents.</a:t>
            </a:r>
          </a:p>
          <a:p>
            <a:pPr>
              <a:lnSpc>
                <a:spcPct val="100000"/>
              </a:lnSpc>
              <a:spcBef>
                <a:spcPts val="600"/>
              </a:spcBef>
            </a:pPr>
            <a:r>
              <a:rPr lang="en-US" sz="3200" dirty="0"/>
              <a:t>A questionnaire is a set of </a:t>
            </a:r>
            <a:r>
              <a:rPr lang="en-US" sz="3200" b="1" u="sng" dirty="0"/>
              <a:t>questions</a:t>
            </a:r>
            <a:r>
              <a:rPr lang="en-US" sz="3200" dirty="0"/>
              <a:t> used for participant ‘self-completion’, while an interview involves asking </a:t>
            </a:r>
            <a:r>
              <a:rPr lang="en-US" sz="3200" b="1" u="sng" dirty="0"/>
              <a:t>questions</a:t>
            </a:r>
            <a:r>
              <a:rPr lang="en-US" sz="3200" dirty="0"/>
              <a:t> directly to the participant in person, via phone, or online.</a:t>
            </a:r>
          </a:p>
          <a:p>
            <a:pPr>
              <a:lnSpc>
                <a:spcPct val="100000"/>
              </a:lnSpc>
              <a:spcBef>
                <a:spcPts val="600"/>
              </a:spcBef>
            </a:pPr>
            <a:r>
              <a:rPr lang="en-US" sz="3200" dirty="0"/>
              <a:t>A questionnaire can be used to conduct a structured/semi-structured interview.</a:t>
            </a:r>
            <a:endParaRPr lang="en-GB" sz="3200" dirty="0"/>
          </a:p>
          <a:p>
            <a:pPr algn="l">
              <a:lnSpc>
                <a:spcPct val="100000"/>
              </a:lnSpc>
              <a:spcBef>
                <a:spcPts val="600"/>
              </a:spcBef>
            </a:pPr>
            <a:r>
              <a:rPr lang="en-GB" sz="3200" b="1" u="sng" dirty="0"/>
              <a:t>Designing a questionnaire </a:t>
            </a:r>
            <a:r>
              <a:rPr lang="en-GB" sz="3200" dirty="0"/>
              <a:t>means </a:t>
            </a:r>
            <a:r>
              <a:rPr lang="en-GB" sz="3200" b="1" dirty="0"/>
              <a:t>creating appropriate questions, </a:t>
            </a:r>
            <a:r>
              <a:rPr lang="en-GB" sz="3200" dirty="0"/>
              <a:t>placing them in a useful order, and selecting an appropriate method for collecting, storing and analysing the data.</a:t>
            </a:r>
          </a:p>
          <a:p>
            <a:pPr>
              <a:lnSpc>
                <a:spcPct val="100000"/>
              </a:lnSpc>
              <a:spcBef>
                <a:spcPts val="600"/>
              </a:spcBef>
            </a:pPr>
            <a:endParaRPr lang="en-GB" sz="3200" dirty="0"/>
          </a:p>
        </p:txBody>
      </p:sp>
      <p:pic>
        <p:nvPicPr>
          <p:cNvPr id="4" name="Graphic 3" descr="Meeting outline">
            <a:extLst>
              <a:ext uri="{FF2B5EF4-FFF2-40B4-BE49-F238E27FC236}">
                <a16:creationId xmlns:a16="http://schemas.microsoft.com/office/drawing/2014/main" id="{376AE08B-F8DE-616D-DE75-20E4ED85F1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85673" y="-103017"/>
            <a:ext cx="1634067" cy="1634067"/>
          </a:xfrm>
          <a:prstGeom prst="rect">
            <a:avLst/>
          </a:prstGeom>
        </p:spPr>
      </p:pic>
    </p:spTree>
    <p:extLst>
      <p:ext uri="{BB962C8B-B14F-4D97-AF65-F5344CB8AC3E}">
        <p14:creationId xmlns:p14="http://schemas.microsoft.com/office/powerpoint/2010/main" val="3502646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4B82FD-5DFC-43A6-9D25-30E905F98DF8}"/>
              </a:ext>
            </a:extLst>
          </p:cNvPr>
          <p:cNvSpPr>
            <a:spLocks noGrp="1"/>
          </p:cNvSpPr>
          <p:nvPr>
            <p:ph type="title"/>
          </p:nvPr>
        </p:nvSpPr>
        <p:spPr>
          <a:xfrm>
            <a:off x="328040" y="18533"/>
            <a:ext cx="6797405" cy="1140293"/>
          </a:xfrm>
        </p:spPr>
        <p:txBody>
          <a:bodyPr>
            <a:normAutofit/>
          </a:bodyPr>
          <a:lstStyle/>
          <a:p>
            <a:r>
              <a:rPr lang="en-GB" sz="4800" b="1" u="sng" dirty="0"/>
              <a:t>Question Design</a:t>
            </a:r>
          </a:p>
        </p:txBody>
      </p:sp>
      <p:sp>
        <p:nvSpPr>
          <p:cNvPr id="3" name="Content Placeholder 2">
            <a:extLst>
              <a:ext uri="{FF2B5EF4-FFF2-40B4-BE49-F238E27FC236}">
                <a16:creationId xmlns:a16="http://schemas.microsoft.com/office/drawing/2014/main" id="{8C06EE8D-856F-45CE-8653-99DC993E1334}"/>
              </a:ext>
            </a:extLst>
          </p:cNvPr>
          <p:cNvSpPr>
            <a:spLocks noGrp="1"/>
          </p:cNvSpPr>
          <p:nvPr>
            <p:ph idx="1"/>
          </p:nvPr>
        </p:nvSpPr>
        <p:spPr>
          <a:xfrm>
            <a:off x="194855" y="953625"/>
            <a:ext cx="9426223" cy="5695003"/>
          </a:xfrm>
        </p:spPr>
        <p:txBody>
          <a:bodyPr>
            <a:normAutofit lnSpcReduction="10000"/>
          </a:bodyPr>
          <a:lstStyle/>
          <a:p>
            <a:pPr>
              <a:lnSpc>
                <a:spcPct val="100000"/>
              </a:lnSpc>
              <a:spcBef>
                <a:spcPts val="600"/>
              </a:spcBef>
            </a:pPr>
            <a:r>
              <a:rPr lang="en-GB" sz="2400" dirty="0"/>
              <a:t>You need to carefully decide what types of questions to ask, the wording of each question, the ordering and layout of the survey/questionnaire.</a:t>
            </a:r>
          </a:p>
          <a:p>
            <a:pPr>
              <a:lnSpc>
                <a:spcPct val="100000"/>
              </a:lnSpc>
              <a:spcBef>
                <a:spcPts val="600"/>
              </a:spcBef>
            </a:pPr>
            <a:r>
              <a:rPr lang="en-GB" sz="2400" dirty="0"/>
              <a:t>Survey questions can be either </a:t>
            </a:r>
            <a:r>
              <a:rPr lang="en-GB" sz="2400" b="1" dirty="0"/>
              <a:t>open-ended or closed-ended</a:t>
            </a:r>
            <a:r>
              <a:rPr lang="en-GB" sz="2400" dirty="0"/>
              <a:t>, and most surveys include the use of both types.</a:t>
            </a:r>
          </a:p>
          <a:p>
            <a:pPr>
              <a:lnSpc>
                <a:spcPct val="100000"/>
              </a:lnSpc>
              <a:spcBef>
                <a:spcPts val="600"/>
              </a:spcBef>
              <a:buClr>
                <a:srgbClr val="FFFF00"/>
              </a:buClr>
              <a:buFont typeface="Arial" panose="020B0604020202020204" pitchFamily="34" charset="0"/>
              <a:buChar char="•"/>
            </a:pPr>
            <a:r>
              <a:rPr lang="en-GB" sz="2400" b="1" dirty="0">
                <a:solidFill>
                  <a:schemeClr val="bg1"/>
                </a:solidFill>
                <a:highlight>
                  <a:srgbClr val="FFFF00"/>
                </a:highlight>
              </a:rPr>
              <a:t>Closed-ended questions</a:t>
            </a:r>
            <a:r>
              <a:rPr lang="en-GB" sz="2400" b="1" dirty="0">
                <a:solidFill>
                  <a:schemeClr val="bg1"/>
                </a:solidFill>
              </a:rPr>
              <a:t> </a:t>
            </a:r>
            <a:r>
              <a:rPr lang="en-GB" sz="2400" dirty="0"/>
              <a:t>give the respondent a predetermined set of answers to choose from e.g. a binary Yes/No or Agree/Disagree, a Likert scale question type with 5 options from Strongly agree to Strongly disagree, or a list of options with one single answer using radio buttons or a list of options with multiple possible answers using checkboxes.</a:t>
            </a:r>
          </a:p>
          <a:p>
            <a:pPr lvl="1">
              <a:lnSpc>
                <a:spcPct val="100000"/>
              </a:lnSpc>
              <a:spcBef>
                <a:spcPts val="600"/>
              </a:spcBef>
            </a:pPr>
            <a:r>
              <a:rPr lang="en-GB" dirty="0"/>
              <a:t>Closed-ended questions provide numerical data that can be statistically analysed to find e.g. patterns, trends, correlations, and are commonly used for quantitative research.</a:t>
            </a:r>
            <a:endParaRPr lang="en-GB" sz="2000" dirty="0"/>
          </a:p>
          <a:p>
            <a:pPr>
              <a:lnSpc>
                <a:spcPct val="100000"/>
              </a:lnSpc>
              <a:spcBef>
                <a:spcPts val="600"/>
              </a:spcBef>
              <a:buClr>
                <a:srgbClr val="FFFF00"/>
              </a:buClr>
            </a:pPr>
            <a:r>
              <a:rPr lang="en-GB" sz="2400" b="1" dirty="0">
                <a:solidFill>
                  <a:schemeClr val="bg1"/>
                </a:solidFill>
                <a:highlight>
                  <a:srgbClr val="FFFF00"/>
                </a:highlight>
              </a:rPr>
              <a:t>Open-ended questions</a:t>
            </a:r>
            <a:r>
              <a:rPr lang="en-GB" sz="2400" b="1" dirty="0">
                <a:solidFill>
                  <a:schemeClr val="bg1"/>
                </a:solidFill>
              </a:rPr>
              <a:t> </a:t>
            </a:r>
            <a:r>
              <a:rPr lang="en-GB" sz="2400" dirty="0"/>
              <a:t>have no predetermined answer options as the participants answer </a:t>
            </a:r>
            <a:r>
              <a:rPr lang="en-GB" sz="2400" b="1" dirty="0"/>
              <a:t>using their own words </a:t>
            </a:r>
            <a:r>
              <a:rPr lang="en-GB" sz="2400" dirty="0"/>
              <a:t>and are best for acquiring the respondent’s opinion, thoughts &amp; feelings (</a:t>
            </a:r>
            <a:r>
              <a:rPr lang="en-GB" sz="2400" b="1" dirty="0"/>
              <a:t>qualitative</a:t>
            </a:r>
            <a:r>
              <a:rPr lang="en-GB" sz="2400" dirty="0"/>
              <a:t> research). Text boxes and text areas are useful question types to use here.</a:t>
            </a:r>
          </a:p>
          <a:p>
            <a:pPr>
              <a:lnSpc>
                <a:spcPct val="100000"/>
              </a:lnSpc>
              <a:spcBef>
                <a:spcPts val="600"/>
              </a:spcBef>
            </a:pPr>
            <a:endParaRPr lang="en-GB" sz="2400" dirty="0"/>
          </a:p>
          <a:p>
            <a:pPr>
              <a:lnSpc>
                <a:spcPct val="100000"/>
              </a:lnSpc>
              <a:spcBef>
                <a:spcPts val="600"/>
              </a:spcBef>
            </a:pPr>
            <a:endParaRPr lang="en-GB" sz="2400" dirty="0"/>
          </a:p>
        </p:txBody>
      </p:sp>
      <p:pic>
        <p:nvPicPr>
          <p:cNvPr id="8" name="Picture 7" descr="Graphical user interface, application&#10;&#10;Description automatically generated">
            <a:extLst>
              <a:ext uri="{FF2B5EF4-FFF2-40B4-BE49-F238E27FC236}">
                <a16:creationId xmlns:a16="http://schemas.microsoft.com/office/drawing/2014/main" id="{0CEB1E64-0262-49EC-B47F-7C5E2DF0150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02807" y="286632"/>
            <a:ext cx="2611271" cy="2909495"/>
          </a:xfrm>
          <a:prstGeom prst="rect">
            <a:avLst/>
          </a:prstGeom>
        </p:spPr>
      </p:pic>
      <p:pic>
        <p:nvPicPr>
          <p:cNvPr id="5" name="Picture 4" descr="A pencil on a piece of paper&#10;&#10;Description automatically generated with medium confidence">
            <a:extLst>
              <a:ext uri="{FF2B5EF4-FFF2-40B4-BE49-F238E27FC236}">
                <a16:creationId xmlns:a16="http://schemas.microsoft.com/office/drawing/2014/main" id="{553746FE-319C-4DB4-B60F-291F170521D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84088" y="4149752"/>
            <a:ext cx="2648708" cy="1716021"/>
          </a:xfrm>
          <a:prstGeom prst="rect">
            <a:avLst/>
          </a:prstGeom>
        </p:spPr>
      </p:pic>
      <p:sp>
        <p:nvSpPr>
          <p:cNvPr id="6" name="TextBox 5">
            <a:extLst>
              <a:ext uri="{FF2B5EF4-FFF2-40B4-BE49-F238E27FC236}">
                <a16:creationId xmlns:a16="http://schemas.microsoft.com/office/drawing/2014/main" id="{7625204C-A7AF-4CE7-92BC-D68017777ED2}"/>
              </a:ext>
            </a:extLst>
          </p:cNvPr>
          <p:cNvSpPr txBox="1"/>
          <p:nvPr/>
        </p:nvSpPr>
        <p:spPr>
          <a:xfrm>
            <a:off x="10157836" y="5865773"/>
            <a:ext cx="2003038" cy="153888"/>
          </a:xfrm>
          <a:prstGeom prst="rect">
            <a:avLst/>
          </a:prstGeom>
          <a:solidFill>
            <a:srgbClr val="000000"/>
          </a:solidFill>
        </p:spPr>
        <p:txBody>
          <a:bodyPr wrap="squar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5" tooltip="https://www.sciline.org/evidence-blog/surveys-polling">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000DB91-349E-47DF-88B9-7013A92C7214}"/>
              </a:ext>
            </a:extLst>
          </p:cNvPr>
          <p:cNvSpPr txBox="1"/>
          <p:nvPr/>
        </p:nvSpPr>
        <p:spPr>
          <a:xfrm>
            <a:off x="10746963" y="3183873"/>
            <a:ext cx="1404552" cy="153888"/>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thedigitalbusinessanalyst.co.uk/the-business-analyst-career-survey-results-47d56d86be43">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9708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CFFD-77E9-40BD-8ABC-0C5030A634BC}"/>
              </a:ext>
            </a:extLst>
          </p:cNvPr>
          <p:cNvSpPr>
            <a:spLocks noGrp="1"/>
          </p:cNvSpPr>
          <p:nvPr>
            <p:ph type="title"/>
          </p:nvPr>
        </p:nvSpPr>
        <p:spPr>
          <a:xfrm>
            <a:off x="333859" y="87828"/>
            <a:ext cx="10515600" cy="1049210"/>
          </a:xfrm>
        </p:spPr>
        <p:txBody>
          <a:bodyPr/>
          <a:lstStyle/>
          <a:p>
            <a:r>
              <a:rPr lang="en-GB" sz="6000" b="1" dirty="0"/>
              <a:t>Bg. </a:t>
            </a:r>
            <a:r>
              <a:rPr lang="en-GB" b="1" u="sng" dirty="0"/>
              <a:t>Survey/Question design considerations</a:t>
            </a:r>
          </a:p>
        </p:txBody>
      </p:sp>
      <p:sp>
        <p:nvSpPr>
          <p:cNvPr id="3" name="Content Placeholder 2">
            <a:extLst>
              <a:ext uri="{FF2B5EF4-FFF2-40B4-BE49-F238E27FC236}">
                <a16:creationId xmlns:a16="http://schemas.microsoft.com/office/drawing/2014/main" id="{785642CD-A464-4426-8996-B1D3BE394935}"/>
              </a:ext>
            </a:extLst>
          </p:cNvPr>
          <p:cNvSpPr>
            <a:spLocks noGrp="1"/>
          </p:cNvSpPr>
          <p:nvPr>
            <p:ph idx="1"/>
          </p:nvPr>
        </p:nvSpPr>
        <p:spPr>
          <a:xfrm>
            <a:off x="333859" y="1194140"/>
            <a:ext cx="11593098" cy="5576032"/>
          </a:xfrm>
        </p:spPr>
        <p:txBody>
          <a:bodyPr>
            <a:normAutofit fontScale="85000" lnSpcReduction="20000"/>
          </a:bodyPr>
          <a:lstStyle/>
          <a:p>
            <a:pPr algn="l">
              <a:lnSpc>
                <a:spcPct val="120000"/>
              </a:lnSpc>
              <a:spcBef>
                <a:spcPts val="0"/>
              </a:spcBef>
              <a:spcAft>
                <a:spcPts val="300"/>
              </a:spcAft>
              <a:buClr>
                <a:schemeClr val="tx1"/>
              </a:buClr>
            </a:pPr>
            <a:r>
              <a:rPr lang="en-GB" sz="2600" b="1" dirty="0">
                <a:solidFill>
                  <a:schemeClr val="bg1"/>
                </a:solidFill>
                <a:highlight>
                  <a:srgbClr val="FFFF00"/>
                </a:highlight>
              </a:rPr>
              <a:t>Clear</a:t>
            </a:r>
            <a:r>
              <a:rPr lang="en-GB" sz="2600" dirty="0">
                <a:solidFill>
                  <a:schemeClr val="bg1"/>
                </a:solidFill>
                <a:highlight>
                  <a:srgbClr val="FFFF00"/>
                </a:highlight>
              </a:rPr>
              <a:t>:</a:t>
            </a:r>
            <a:r>
              <a:rPr lang="en-GB" sz="2600" dirty="0">
                <a:solidFill>
                  <a:schemeClr val="bg1"/>
                </a:solidFill>
              </a:rPr>
              <a:t> </a:t>
            </a:r>
            <a:r>
              <a:rPr lang="en-GB" sz="2600" dirty="0"/>
              <a:t>Questions should be as </a:t>
            </a:r>
            <a:r>
              <a:rPr lang="en-GB" sz="2600" b="1" dirty="0"/>
              <a:t>clear and concise </a:t>
            </a:r>
            <a:r>
              <a:rPr lang="en-GB" sz="2600" dirty="0"/>
              <a:t>as possible. All questions should be specifically focused and easy to understand, with enough context for the participants to understand the question and to answer it correctly. This will enhance </a:t>
            </a:r>
            <a:r>
              <a:rPr lang="en-GB" sz="2600" b="1" dirty="0"/>
              <a:t>reliability and validity</a:t>
            </a:r>
            <a:r>
              <a:rPr lang="en-GB" sz="2600" dirty="0"/>
              <a:t>.</a:t>
            </a:r>
          </a:p>
          <a:p>
            <a:pPr algn="l">
              <a:lnSpc>
                <a:spcPct val="120000"/>
              </a:lnSpc>
              <a:spcBef>
                <a:spcPts val="0"/>
              </a:spcBef>
              <a:spcAft>
                <a:spcPts val="300"/>
              </a:spcAft>
              <a:buClr>
                <a:schemeClr val="tx1"/>
              </a:buClr>
            </a:pPr>
            <a:r>
              <a:rPr lang="en-GB" sz="2600" b="1" dirty="0">
                <a:solidFill>
                  <a:schemeClr val="bg1"/>
                </a:solidFill>
                <a:highlight>
                  <a:srgbClr val="FFFF00"/>
                </a:highlight>
              </a:rPr>
              <a:t>Relevance</a:t>
            </a:r>
            <a:r>
              <a:rPr lang="en-GB" sz="2600" dirty="0">
                <a:solidFill>
                  <a:schemeClr val="bg1"/>
                </a:solidFill>
                <a:highlight>
                  <a:srgbClr val="FFFF00"/>
                </a:highlight>
              </a:rPr>
              <a:t>:</a:t>
            </a:r>
            <a:r>
              <a:rPr lang="en-GB" sz="2600" dirty="0">
                <a:solidFill>
                  <a:schemeClr val="bg1"/>
                </a:solidFill>
              </a:rPr>
              <a:t> </a:t>
            </a:r>
            <a:r>
              <a:rPr lang="en-GB" sz="2600" dirty="0"/>
              <a:t>Remove and avoid questions that are not directly relevant.</a:t>
            </a:r>
          </a:p>
          <a:p>
            <a:pPr algn="l">
              <a:lnSpc>
                <a:spcPct val="120000"/>
              </a:lnSpc>
              <a:spcBef>
                <a:spcPts val="0"/>
              </a:spcBef>
              <a:spcAft>
                <a:spcPts val="300"/>
              </a:spcAft>
              <a:buClr>
                <a:schemeClr val="tx1"/>
              </a:buClr>
            </a:pPr>
            <a:r>
              <a:rPr lang="en-GB" sz="2600" b="1" dirty="0">
                <a:solidFill>
                  <a:schemeClr val="bg1"/>
                </a:solidFill>
                <a:highlight>
                  <a:srgbClr val="FFFF00"/>
                </a:highlight>
              </a:rPr>
              <a:t>Avoid researcher bias</a:t>
            </a:r>
            <a:r>
              <a:rPr lang="en-GB" sz="2600" dirty="0">
                <a:solidFill>
                  <a:schemeClr val="bg1"/>
                </a:solidFill>
                <a:highlight>
                  <a:srgbClr val="FFFF00"/>
                </a:highlight>
              </a:rPr>
              <a:t>:</a:t>
            </a:r>
            <a:r>
              <a:rPr lang="en-GB" sz="2600" dirty="0">
                <a:solidFill>
                  <a:schemeClr val="bg1"/>
                </a:solidFill>
              </a:rPr>
              <a:t> </a:t>
            </a:r>
            <a:r>
              <a:rPr lang="en-GB" sz="2600" dirty="0"/>
              <a:t>Questions should be phrased neutrally, with no bias towards one view/answer.</a:t>
            </a:r>
          </a:p>
          <a:p>
            <a:pPr algn="l">
              <a:lnSpc>
                <a:spcPct val="120000"/>
              </a:lnSpc>
              <a:spcBef>
                <a:spcPts val="0"/>
              </a:spcBef>
              <a:spcAft>
                <a:spcPts val="300"/>
              </a:spcAft>
              <a:buClr>
                <a:schemeClr val="tx1"/>
              </a:buClr>
            </a:pPr>
            <a:r>
              <a:rPr lang="en-GB" sz="2600" b="1" dirty="0">
                <a:solidFill>
                  <a:schemeClr val="bg1"/>
                </a:solidFill>
                <a:highlight>
                  <a:srgbClr val="FFFF00"/>
                </a:highlight>
              </a:rPr>
              <a:t>Order</a:t>
            </a:r>
            <a:r>
              <a:rPr lang="en-GB" sz="2600" dirty="0">
                <a:solidFill>
                  <a:schemeClr val="bg1"/>
                </a:solidFill>
                <a:highlight>
                  <a:srgbClr val="FFFF00"/>
                </a:highlight>
              </a:rPr>
              <a:t>:</a:t>
            </a:r>
            <a:r>
              <a:rPr lang="en-GB" sz="2600" dirty="0">
                <a:solidFill>
                  <a:schemeClr val="bg1"/>
                </a:solidFill>
              </a:rPr>
              <a:t> </a:t>
            </a:r>
            <a:r>
              <a:rPr lang="en-GB" sz="2600" dirty="0"/>
              <a:t>The questions should be arranged in a logical order. Questions can be organised and grouped together by topic/theme. It is good practice to start with easy, non-sensitive, closed-ended questions that encourage participants to continue. If the survey covers several different topics or themes, </a:t>
            </a:r>
            <a:r>
              <a:rPr lang="en-GB" sz="2600" b="1" dirty="0"/>
              <a:t>group together related questions</a:t>
            </a:r>
            <a:r>
              <a:rPr lang="en-GB" sz="2600" dirty="0"/>
              <a:t>. You can divide a questionnaire into sections.</a:t>
            </a:r>
          </a:p>
          <a:p>
            <a:pPr algn="l">
              <a:lnSpc>
                <a:spcPct val="120000"/>
              </a:lnSpc>
              <a:spcBef>
                <a:spcPts val="0"/>
              </a:spcBef>
              <a:spcAft>
                <a:spcPts val="300"/>
              </a:spcAft>
              <a:buClr>
                <a:schemeClr val="tx1"/>
              </a:buClr>
            </a:pPr>
            <a:r>
              <a:rPr lang="en-GB" sz="2600" b="1" dirty="0">
                <a:solidFill>
                  <a:schemeClr val="bg1"/>
                </a:solidFill>
                <a:highlight>
                  <a:srgbClr val="FFFF00"/>
                </a:highlight>
              </a:rPr>
              <a:t>Dependencies</a:t>
            </a:r>
            <a:r>
              <a:rPr lang="en-GB" sz="2600" dirty="0">
                <a:solidFill>
                  <a:schemeClr val="bg1"/>
                </a:solidFill>
                <a:highlight>
                  <a:srgbClr val="FFFF00"/>
                </a:highlight>
              </a:rPr>
              <a:t>:</a:t>
            </a:r>
            <a:r>
              <a:rPr lang="en-GB" sz="2600" dirty="0">
                <a:solidFill>
                  <a:schemeClr val="bg1"/>
                </a:solidFill>
              </a:rPr>
              <a:t> </a:t>
            </a:r>
            <a:r>
              <a:rPr lang="en-GB" sz="2600" dirty="0"/>
              <a:t>If a question refers to a previous question, the questions should be placed next/near each other.</a:t>
            </a:r>
          </a:p>
          <a:p>
            <a:pPr marL="0" indent="0">
              <a:lnSpc>
                <a:spcPct val="120000"/>
              </a:lnSpc>
              <a:spcBef>
                <a:spcPts val="0"/>
              </a:spcBef>
              <a:spcAft>
                <a:spcPts val="300"/>
              </a:spcAft>
              <a:buNone/>
            </a:pPr>
            <a:r>
              <a:rPr lang="en-GB" sz="2400" dirty="0">
                <a:solidFill>
                  <a:schemeClr val="bg1"/>
                </a:solidFill>
                <a:highlight>
                  <a:srgbClr val="FFFF00"/>
                </a:highlight>
              </a:rPr>
              <a:t>For more help and information please </a:t>
            </a:r>
            <a:r>
              <a:rPr lang="en-GB" sz="2400" dirty="0">
                <a:highlight>
                  <a:srgbClr val="FFFF00"/>
                </a:highlight>
                <a:hlinkClick r:id="rId2"/>
              </a:rPr>
              <a:t>click-here</a:t>
            </a:r>
            <a:r>
              <a:rPr lang="en-GB" sz="2400" dirty="0">
                <a:highlight>
                  <a:srgbClr val="FFFF00"/>
                </a:highlight>
              </a:rPr>
              <a:t>.</a:t>
            </a:r>
          </a:p>
          <a:p>
            <a:pPr marL="0" indent="0" algn="l">
              <a:lnSpc>
                <a:spcPct val="120000"/>
              </a:lnSpc>
              <a:spcBef>
                <a:spcPts val="0"/>
              </a:spcBef>
              <a:spcAft>
                <a:spcPts val="300"/>
              </a:spcAft>
              <a:buNone/>
            </a:pPr>
            <a:r>
              <a:rPr lang="en-GB" sz="1900" dirty="0"/>
              <a:t>Note: If using a survey for your final year project, you will need to conduct a ‘pilot survey’ to identify areas where your questionnaire/structured interview can be improved. One of the participants will be your project supervisor, who will be able to help you to improve your questionnaire design.</a:t>
            </a:r>
          </a:p>
          <a:p>
            <a:pPr>
              <a:lnSpc>
                <a:spcPct val="120000"/>
              </a:lnSpc>
              <a:spcBef>
                <a:spcPts val="0"/>
              </a:spcBef>
              <a:spcAft>
                <a:spcPts val="300"/>
              </a:spcAft>
            </a:pPr>
            <a:endParaRPr lang="en-GB" sz="2400" dirty="0"/>
          </a:p>
        </p:txBody>
      </p:sp>
    </p:spTree>
    <p:extLst>
      <p:ext uri="{BB962C8B-B14F-4D97-AF65-F5344CB8AC3E}">
        <p14:creationId xmlns:p14="http://schemas.microsoft.com/office/powerpoint/2010/main" val="3761896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C3E21-4D6C-4F06-AAD5-3B91646035FC}"/>
              </a:ext>
            </a:extLst>
          </p:cNvPr>
          <p:cNvSpPr>
            <a:spLocks noGrp="1"/>
          </p:cNvSpPr>
          <p:nvPr>
            <p:ph type="title"/>
          </p:nvPr>
        </p:nvSpPr>
        <p:spPr>
          <a:xfrm>
            <a:off x="273092" y="233830"/>
            <a:ext cx="10515600" cy="1062233"/>
          </a:xfrm>
        </p:spPr>
        <p:txBody>
          <a:bodyPr/>
          <a:lstStyle/>
          <a:p>
            <a:r>
              <a:rPr lang="en-GB" dirty="0">
                <a:solidFill>
                  <a:schemeClr val="bg1"/>
                </a:solidFill>
                <a:highlight>
                  <a:srgbClr val="FFFF00"/>
                </a:highlight>
                <a:ea typeface="Calibri" panose="020F0502020204030204" pitchFamily="34" charset="0"/>
                <a:cs typeface="Calibri" panose="020F0502020204030204" pitchFamily="34" charset="0"/>
              </a:rPr>
              <a:t>Show:</a:t>
            </a:r>
            <a:r>
              <a:rPr lang="en-GB" dirty="0">
                <a:solidFill>
                  <a:schemeClr val="bg1"/>
                </a:solidFill>
                <a:ea typeface="Calibri" panose="020F0502020204030204" pitchFamily="34" charset="0"/>
                <a:cs typeface="Calibri" panose="020F0502020204030204" pitchFamily="34" charset="0"/>
              </a:rPr>
              <a:t> </a:t>
            </a:r>
            <a:r>
              <a:rPr lang="en-GB" b="1" u="sng" dirty="0"/>
              <a:t>Collecting data with MS Forms</a:t>
            </a:r>
          </a:p>
        </p:txBody>
      </p:sp>
      <p:sp>
        <p:nvSpPr>
          <p:cNvPr id="3" name="Content Placeholder 2">
            <a:extLst>
              <a:ext uri="{FF2B5EF4-FFF2-40B4-BE49-F238E27FC236}">
                <a16:creationId xmlns:a16="http://schemas.microsoft.com/office/drawing/2014/main" id="{31162C5B-93F6-4877-9E69-BCD077783C41}"/>
              </a:ext>
            </a:extLst>
          </p:cNvPr>
          <p:cNvSpPr>
            <a:spLocks noGrp="1"/>
          </p:cNvSpPr>
          <p:nvPr>
            <p:ph idx="1"/>
          </p:nvPr>
        </p:nvSpPr>
        <p:spPr>
          <a:xfrm>
            <a:off x="273093" y="1186881"/>
            <a:ext cx="11645816" cy="4351338"/>
          </a:xfrm>
        </p:spPr>
        <p:txBody>
          <a:bodyPr>
            <a:noAutofit/>
          </a:bodyPr>
          <a:lstStyle/>
          <a:p>
            <a:pPr marL="0" indent="0">
              <a:lnSpc>
                <a:spcPct val="100000"/>
              </a:lnSpc>
              <a:spcBef>
                <a:spcPts val="0"/>
              </a:spcBef>
              <a:spcAft>
                <a:spcPts val="600"/>
              </a:spcAft>
              <a:buNone/>
            </a:pPr>
            <a:r>
              <a:rPr lang="en-GB" sz="2400" dirty="0">
                <a:ea typeface="Calibri" panose="020F0502020204030204" pitchFamily="34" charset="0"/>
                <a:cs typeface="Calibri" panose="020F0502020204030204" pitchFamily="34" charset="0"/>
              </a:rPr>
              <a:t>After you provide an overview of your project idea, design work and initial practical work either in-person or on-paper. You can then conduct the survey.</a:t>
            </a:r>
          </a:p>
          <a:p>
            <a:pPr>
              <a:lnSpc>
                <a:spcPct val="100000"/>
              </a:lnSpc>
              <a:spcBef>
                <a:spcPts val="0"/>
              </a:spcBef>
              <a:spcAft>
                <a:spcPts val="600"/>
              </a:spcAft>
            </a:pPr>
            <a:r>
              <a:rPr lang="en-GB" sz="2400" dirty="0">
                <a:ea typeface="Calibri" panose="020F0502020204030204" pitchFamily="34" charset="0"/>
                <a:cs typeface="Calibri" panose="020F0502020204030204" pitchFamily="34" charset="0"/>
              </a:rPr>
              <a:t>One useful tool for creating a survey &amp; collecting data </a:t>
            </a:r>
            <a:r>
              <a:rPr lang="en-GB" sz="2400" dirty="0">
                <a:effectLst/>
                <a:ea typeface="Calibri" panose="020F0502020204030204" pitchFamily="34" charset="0"/>
                <a:cs typeface="Calibri" panose="020F0502020204030204" pitchFamily="34" charset="0"/>
              </a:rPr>
              <a:t>is </a:t>
            </a:r>
            <a:r>
              <a:rPr lang="en-GB" sz="2400" b="1" u="sng" dirty="0">
                <a:effectLst/>
                <a:highlight>
                  <a:srgbClr val="FFFF00"/>
                </a:highlight>
                <a:ea typeface="Calibri" panose="020F0502020204030204" pitchFamily="34" charset="0"/>
                <a:cs typeface="Calibri" panose="020F0502020204030204" pitchFamily="34" charset="0"/>
                <a:hlinkClick r:id="rId2"/>
              </a:rPr>
              <a:t>MS Forms</a:t>
            </a:r>
            <a:r>
              <a:rPr lang="en-GB" sz="2400" b="1" dirty="0">
                <a:highlight>
                  <a:srgbClr val="FFFF00"/>
                </a:highlight>
                <a:ea typeface="Calibri" panose="020F0502020204030204" pitchFamily="34" charset="0"/>
                <a:cs typeface="Calibri" panose="020F0502020204030204" pitchFamily="34" charset="0"/>
              </a:rPr>
              <a:t> </a:t>
            </a:r>
            <a:r>
              <a:rPr lang="en-GB" sz="2400" dirty="0">
                <a:ea typeface="Calibri" panose="020F0502020204030204" pitchFamily="34" charset="0"/>
                <a:cs typeface="Calibri" panose="020F0502020204030204" pitchFamily="34" charset="0"/>
              </a:rPr>
              <a:t> </a:t>
            </a:r>
            <a:r>
              <a:rPr lang="en-GB" sz="2000" u="sng" dirty="0">
                <a:ea typeface="Calibri" panose="020F0502020204030204" pitchFamily="34" charset="0"/>
                <a:cs typeface="Calibri" panose="020F0502020204030204" pitchFamily="34" charset="0"/>
                <a:hlinkClick r:id="rId2"/>
              </a:rPr>
              <a:t>https://forms.office.com/</a:t>
            </a:r>
            <a:endParaRPr lang="en-GB" sz="2000" dirty="0">
              <a:effectLst/>
              <a:ea typeface="Calibri" panose="020F0502020204030204" pitchFamily="34" charset="0"/>
              <a:cs typeface="Calibri" panose="020F0502020204030204" pitchFamily="34" charset="0"/>
            </a:endParaRPr>
          </a:p>
          <a:p>
            <a:pPr>
              <a:lnSpc>
                <a:spcPct val="100000"/>
              </a:lnSpc>
              <a:spcBef>
                <a:spcPts val="0"/>
              </a:spcBef>
              <a:spcAft>
                <a:spcPts val="600"/>
              </a:spcAft>
              <a:buClr>
                <a:schemeClr val="tx1"/>
              </a:buClr>
            </a:pPr>
            <a:r>
              <a:rPr lang="en-GB" sz="2400" dirty="0">
                <a:solidFill>
                  <a:schemeClr val="bg1"/>
                </a:solidFill>
                <a:highlight>
                  <a:srgbClr val="FFFF00"/>
                </a:highlight>
                <a:ea typeface="Calibri" panose="020F0502020204030204" pitchFamily="34" charset="0"/>
                <a:cs typeface="Calibri" panose="020F0502020204030204" pitchFamily="34" charset="0"/>
              </a:rPr>
              <a:t>Show: </a:t>
            </a:r>
            <a:r>
              <a:rPr lang="en-GB" sz="2400" b="1" u="sng" dirty="0">
                <a:highlight>
                  <a:srgbClr val="FFFF00"/>
                </a:highlight>
                <a:ea typeface="Calibri" panose="020F0502020204030204" pitchFamily="34" charset="0"/>
                <a:cs typeface="Calibri" panose="020F0502020204030204" pitchFamily="34" charset="0"/>
                <a:hlinkClick r:id="rId2"/>
              </a:rPr>
              <a:t>MS Forms</a:t>
            </a:r>
            <a:r>
              <a:rPr lang="en-GB" sz="2400" b="1" dirty="0">
                <a:ea typeface="Calibri" panose="020F0502020204030204" pitchFamily="34" charset="0"/>
                <a:cs typeface="Calibri" panose="020F0502020204030204" pitchFamily="34" charset="0"/>
              </a:rPr>
              <a:t> -</a:t>
            </a:r>
            <a:r>
              <a:rPr lang="en-GB" sz="2400" dirty="0">
                <a:ea typeface="Calibri" panose="020F0502020204030204" pitchFamily="34" charset="0"/>
                <a:cs typeface="Calibri" panose="020F0502020204030204" pitchFamily="34" charset="0"/>
              </a:rPr>
              <a:t> </a:t>
            </a:r>
            <a:r>
              <a:rPr lang="en-GB" sz="2400" b="1" u="sng" dirty="0">
                <a:solidFill>
                  <a:schemeClr val="bg1"/>
                </a:solidFill>
                <a:highlight>
                  <a:srgbClr val="FFFF00"/>
                </a:highlight>
                <a:ea typeface="Calibri" panose="020F0502020204030204" pitchFamily="34" charset="0"/>
                <a:cs typeface="Calibri" panose="020F0502020204030204" pitchFamily="34" charset="0"/>
              </a:rPr>
              <a:t>Text-based question</a:t>
            </a:r>
            <a:r>
              <a:rPr lang="en-GB" sz="2400" b="1" dirty="0">
                <a:solidFill>
                  <a:schemeClr val="bg1"/>
                </a:solidFill>
                <a:highlight>
                  <a:srgbClr val="FFFF00"/>
                </a:highlight>
                <a:ea typeface="Calibri" panose="020F0502020204030204" pitchFamily="34" charset="0"/>
                <a:cs typeface="Calibri" panose="020F0502020204030204" pitchFamily="34" charset="0"/>
              </a:rPr>
              <a:t> </a:t>
            </a:r>
            <a:r>
              <a:rPr lang="en-GB" sz="2400" dirty="0">
                <a:ea typeface="Calibri" panose="020F0502020204030204" pitchFamily="34" charset="0"/>
                <a:cs typeface="Calibri" panose="020F0502020204030204" pitchFamily="34" charset="0"/>
              </a:rPr>
              <a:t>types are popular to allow participants to provide descriptive feedback.</a:t>
            </a:r>
          </a:p>
          <a:p>
            <a:pPr lvl="1">
              <a:lnSpc>
                <a:spcPct val="100000"/>
              </a:lnSpc>
              <a:spcBef>
                <a:spcPts val="0"/>
              </a:spcBef>
              <a:spcAft>
                <a:spcPts val="600"/>
              </a:spcAft>
              <a:buClr>
                <a:schemeClr val="tx1"/>
              </a:buClr>
            </a:pPr>
            <a:r>
              <a:rPr lang="en-US" b="1" dirty="0">
                <a:solidFill>
                  <a:schemeClr val="bg1"/>
                </a:solidFill>
                <a:highlight>
                  <a:srgbClr val="FFFF00"/>
                </a:highlight>
              </a:rPr>
              <a:t>Long answer: </a:t>
            </a:r>
            <a:r>
              <a:rPr lang="en-US" dirty="0"/>
              <a:t>MS Forms allows for detailed, open-ended responses by toggling the ‘Long answer’ option within a Text question type. This feature expands the input box for multiple lines of text, and </a:t>
            </a:r>
            <a:r>
              <a:rPr lang="en-US" dirty="0" err="1"/>
              <a:t>suppots</a:t>
            </a:r>
            <a:r>
              <a:rPr lang="en-US" dirty="0"/>
              <a:t> up to 4,000 characters per response, which is useful for collecting open feedback, paragraphs, or detailed descriptions.</a:t>
            </a:r>
          </a:p>
          <a:p>
            <a:pPr lvl="1">
              <a:lnSpc>
                <a:spcPct val="100000"/>
              </a:lnSpc>
              <a:spcBef>
                <a:spcPts val="0"/>
              </a:spcBef>
              <a:spcAft>
                <a:spcPts val="600"/>
              </a:spcAft>
              <a:buClr>
                <a:schemeClr val="tx1"/>
              </a:buClr>
            </a:pPr>
            <a:r>
              <a:rPr lang="en-US" dirty="0"/>
              <a:t>Both MS Forms ‘Short Answer’ and ‘Long Answer’ text question types have a maximum limit of 4,000 characters per response. The ‘Long Answer’ option simply provides a larger text box for better visibility.</a:t>
            </a:r>
          </a:p>
          <a:p>
            <a:pPr lvl="2">
              <a:lnSpc>
                <a:spcPct val="100000"/>
              </a:lnSpc>
              <a:spcBef>
                <a:spcPts val="0"/>
              </a:spcBef>
              <a:spcAft>
                <a:spcPts val="600"/>
              </a:spcAft>
              <a:buClr>
                <a:schemeClr val="tx1"/>
              </a:buClr>
            </a:pPr>
            <a:r>
              <a:rPr lang="en-US" b="1" dirty="0">
                <a:solidFill>
                  <a:schemeClr val="bg1"/>
                </a:solidFill>
                <a:highlight>
                  <a:srgbClr val="FFFF00"/>
                </a:highlight>
              </a:rPr>
              <a:t>To Activate: </a:t>
            </a:r>
            <a:r>
              <a:rPr lang="en-US" dirty="0"/>
              <a:t>Toggle ‘Long Answer’, at the bottom of the Text question field. Or if the toggle isn't visible, click the three dots to find it.</a:t>
            </a:r>
            <a:endParaRPr lang="en-GB" dirty="0">
              <a:effectLs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78840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A04CE-6431-3734-D61F-7850572ECD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FA9554-D47A-1313-7323-CA64A1002AE4}"/>
              </a:ext>
            </a:extLst>
          </p:cNvPr>
          <p:cNvSpPr>
            <a:spLocks noGrp="1"/>
          </p:cNvSpPr>
          <p:nvPr>
            <p:ph type="title"/>
          </p:nvPr>
        </p:nvSpPr>
        <p:spPr>
          <a:xfrm>
            <a:off x="273092" y="233830"/>
            <a:ext cx="10515600" cy="1062233"/>
          </a:xfrm>
        </p:spPr>
        <p:txBody>
          <a:bodyPr/>
          <a:lstStyle/>
          <a:p>
            <a:r>
              <a:rPr lang="en-GB">
                <a:solidFill>
                  <a:schemeClr val="bg1"/>
                </a:solidFill>
                <a:highlight>
                  <a:srgbClr val="FFFF00"/>
                </a:highlight>
                <a:ea typeface="Calibri" panose="020F0502020204030204" pitchFamily="34" charset="0"/>
                <a:cs typeface="Calibri" panose="020F0502020204030204" pitchFamily="34" charset="0"/>
              </a:rPr>
              <a:t>Show:</a:t>
            </a:r>
            <a:r>
              <a:rPr lang="en-GB">
                <a:solidFill>
                  <a:schemeClr val="bg1"/>
                </a:solidFill>
                <a:ea typeface="Calibri" panose="020F0502020204030204" pitchFamily="34" charset="0"/>
                <a:cs typeface="Calibri" panose="020F0502020204030204" pitchFamily="34" charset="0"/>
              </a:rPr>
              <a:t> </a:t>
            </a:r>
            <a:r>
              <a:rPr lang="en-GB" b="1" u="sng"/>
              <a:t>MS </a:t>
            </a:r>
            <a:r>
              <a:rPr lang="en-GB" b="1" u="sng" dirty="0"/>
              <a:t>Forms</a:t>
            </a:r>
          </a:p>
        </p:txBody>
      </p:sp>
      <p:sp>
        <p:nvSpPr>
          <p:cNvPr id="3" name="Content Placeholder 2">
            <a:extLst>
              <a:ext uri="{FF2B5EF4-FFF2-40B4-BE49-F238E27FC236}">
                <a16:creationId xmlns:a16="http://schemas.microsoft.com/office/drawing/2014/main" id="{BAE1A2C1-9F3F-1BE1-0D64-2A0B1BF69BA1}"/>
              </a:ext>
            </a:extLst>
          </p:cNvPr>
          <p:cNvSpPr>
            <a:spLocks noGrp="1"/>
          </p:cNvSpPr>
          <p:nvPr>
            <p:ph idx="1"/>
          </p:nvPr>
        </p:nvSpPr>
        <p:spPr>
          <a:xfrm>
            <a:off x="360885" y="1296063"/>
            <a:ext cx="11470230" cy="4351338"/>
          </a:xfrm>
        </p:spPr>
        <p:txBody>
          <a:bodyPr>
            <a:noAutofit/>
          </a:bodyPr>
          <a:lstStyle/>
          <a:p>
            <a:pPr>
              <a:lnSpc>
                <a:spcPct val="100000"/>
              </a:lnSpc>
              <a:spcBef>
                <a:spcPts val="0"/>
              </a:spcBef>
              <a:spcAft>
                <a:spcPts val="600"/>
              </a:spcAft>
            </a:pPr>
            <a:r>
              <a:rPr lang="en-GB" sz="2400" dirty="0">
                <a:ea typeface="Calibri" panose="020F0502020204030204" pitchFamily="34" charset="0"/>
                <a:cs typeface="Calibri" panose="020F0502020204030204" pitchFamily="34" charset="0"/>
              </a:rPr>
              <a:t>To create a survey in MS Forms, start by creating a ‘New form’</a:t>
            </a:r>
          </a:p>
          <a:p>
            <a:pPr>
              <a:lnSpc>
                <a:spcPct val="100000"/>
              </a:lnSpc>
              <a:spcBef>
                <a:spcPts val="0"/>
              </a:spcBef>
              <a:spcAft>
                <a:spcPts val="600"/>
              </a:spcAft>
            </a:pPr>
            <a:r>
              <a:rPr lang="en-GB" sz="2400" dirty="0">
                <a:solidFill>
                  <a:schemeClr val="bg1"/>
                </a:solidFill>
                <a:highlight>
                  <a:srgbClr val="FFFF00"/>
                </a:highlight>
                <a:ea typeface="Calibri" panose="020F0502020204030204" pitchFamily="34" charset="0"/>
                <a:cs typeface="Calibri" panose="020F0502020204030204" pitchFamily="34" charset="0"/>
              </a:rPr>
              <a:t>Tutor Show </a:t>
            </a:r>
            <a:r>
              <a:rPr lang="en-GB" sz="2400" dirty="0">
                <a:ea typeface="Calibri" panose="020F0502020204030204" pitchFamily="34" charset="0"/>
                <a:cs typeface="Calibri" panose="020F0502020204030204" pitchFamily="34" charset="0"/>
              </a:rPr>
              <a:t>– Top bar (right):</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Style</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Settings</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Preview</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Present</a:t>
            </a:r>
          </a:p>
          <a:p>
            <a:pPr>
              <a:lnSpc>
                <a:spcPct val="100000"/>
              </a:lnSpc>
              <a:spcBef>
                <a:spcPts val="0"/>
              </a:spcBef>
              <a:spcAft>
                <a:spcPts val="600"/>
              </a:spcAft>
            </a:pPr>
            <a:r>
              <a:rPr lang="en-GB" sz="2400" dirty="0">
                <a:ea typeface="Calibri" panose="020F0502020204030204" pitchFamily="34" charset="0"/>
                <a:cs typeface="Calibri" panose="020F0502020204030204" pitchFamily="34" charset="0"/>
              </a:rPr>
              <a:t>Bottom bar: Question, ‘</a:t>
            </a:r>
            <a:r>
              <a:rPr lang="en-GB" sz="2400" b="1" dirty="0">
                <a:ea typeface="Calibri" panose="020F0502020204030204" pitchFamily="34" charset="0"/>
                <a:cs typeface="Calibri" panose="020F0502020204030204" pitchFamily="34" charset="0"/>
              </a:rPr>
              <a:t>COLLECT RESPONSES</a:t>
            </a:r>
            <a:r>
              <a:rPr lang="en-GB" sz="2400" dirty="0">
                <a:ea typeface="Calibri" panose="020F0502020204030204" pitchFamily="34" charset="0"/>
                <a:cs typeface="Calibri" panose="020F0502020204030204" pitchFamily="34" charset="0"/>
              </a:rPr>
              <a:t>’ (Play button) and Responses</a:t>
            </a:r>
          </a:p>
        </p:txBody>
      </p:sp>
      <p:pic>
        <p:nvPicPr>
          <p:cNvPr id="5" name="Picture 4">
            <a:extLst>
              <a:ext uri="{FF2B5EF4-FFF2-40B4-BE49-F238E27FC236}">
                <a16:creationId xmlns:a16="http://schemas.microsoft.com/office/drawing/2014/main" id="{58419D48-9FA0-436A-B30E-0C39F577965B}"/>
              </a:ext>
            </a:extLst>
          </p:cNvPr>
          <p:cNvPicPr>
            <a:picLocks noChangeAspect="1"/>
          </p:cNvPicPr>
          <p:nvPr/>
        </p:nvPicPr>
        <p:blipFill>
          <a:blip r:embed="rId2"/>
          <a:stretch>
            <a:fillRect/>
          </a:stretch>
        </p:blipFill>
        <p:spPr>
          <a:xfrm>
            <a:off x="4366178" y="1864874"/>
            <a:ext cx="4562822" cy="986843"/>
          </a:xfrm>
          <a:prstGeom prst="rect">
            <a:avLst/>
          </a:prstGeom>
        </p:spPr>
      </p:pic>
      <p:pic>
        <p:nvPicPr>
          <p:cNvPr id="7" name="Picture 6">
            <a:extLst>
              <a:ext uri="{FF2B5EF4-FFF2-40B4-BE49-F238E27FC236}">
                <a16:creationId xmlns:a16="http://schemas.microsoft.com/office/drawing/2014/main" id="{69412962-0222-D57A-7EBF-CD4CEA1C4FC1}"/>
              </a:ext>
            </a:extLst>
          </p:cNvPr>
          <p:cNvPicPr>
            <a:picLocks noChangeAspect="1"/>
          </p:cNvPicPr>
          <p:nvPr/>
        </p:nvPicPr>
        <p:blipFill>
          <a:blip r:embed="rId3"/>
          <a:stretch>
            <a:fillRect/>
          </a:stretch>
        </p:blipFill>
        <p:spPr>
          <a:xfrm>
            <a:off x="1339892" y="4889562"/>
            <a:ext cx="9448800" cy="1515678"/>
          </a:xfrm>
          <a:prstGeom prst="rect">
            <a:avLst/>
          </a:prstGeom>
        </p:spPr>
      </p:pic>
      <p:pic>
        <p:nvPicPr>
          <p:cNvPr id="9" name="Picture 8">
            <a:extLst>
              <a:ext uri="{FF2B5EF4-FFF2-40B4-BE49-F238E27FC236}">
                <a16:creationId xmlns:a16="http://schemas.microsoft.com/office/drawing/2014/main" id="{8E1AA391-0F8F-8CAC-2381-B43548141BD6}"/>
              </a:ext>
            </a:extLst>
          </p:cNvPr>
          <p:cNvPicPr>
            <a:picLocks noChangeAspect="1"/>
          </p:cNvPicPr>
          <p:nvPr/>
        </p:nvPicPr>
        <p:blipFill>
          <a:blip r:embed="rId4"/>
          <a:stretch>
            <a:fillRect/>
          </a:stretch>
        </p:blipFill>
        <p:spPr>
          <a:xfrm>
            <a:off x="4700258" y="233830"/>
            <a:ext cx="6609645" cy="1026129"/>
          </a:xfrm>
          <a:prstGeom prst="rect">
            <a:avLst/>
          </a:prstGeom>
        </p:spPr>
      </p:pic>
      <p:cxnSp>
        <p:nvCxnSpPr>
          <p:cNvPr id="13" name="Straight Arrow Connector 12">
            <a:extLst>
              <a:ext uri="{FF2B5EF4-FFF2-40B4-BE49-F238E27FC236}">
                <a16:creationId xmlns:a16="http://schemas.microsoft.com/office/drawing/2014/main" id="{1686BDAA-A110-1C63-E893-9C2CB9DD6EA4}"/>
              </a:ext>
            </a:extLst>
          </p:cNvPr>
          <p:cNvCxnSpPr/>
          <p:nvPr/>
        </p:nvCxnSpPr>
        <p:spPr>
          <a:xfrm>
            <a:off x="5025224" y="4619708"/>
            <a:ext cx="596348" cy="659958"/>
          </a:xfrm>
          <a:prstGeom prst="straightConnector1">
            <a:avLst/>
          </a:prstGeom>
          <a:ln w="635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624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D6474-001F-6FA9-9DCB-699ADCD5DB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FAD3BB-332F-ADC0-1CE9-733BFC4F23E2}"/>
              </a:ext>
            </a:extLst>
          </p:cNvPr>
          <p:cNvSpPr>
            <a:spLocks noGrp="1"/>
          </p:cNvSpPr>
          <p:nvPr>
            <p:ph type="title"/>
          </p:nvPr>
        </p:nvSpPr>
        <p:spPr>
          <a:xfrm>
            <a:off x="273092" y="122511"/>
            <a:ext cx="10515600" cy="1062233"/>
          </a:xfrm>
        </p:spPr>
        <p:txBody>
          <a:bodyPr/>
          <a:lstStyle/>
          <a:p>
            <a:r>
              <a:rPr lang="en-GB" b="1" u="sng" dirty="0"/>
              <a:t>UWTSD &amp; MS Forms</a:t>
            </a:r>
          </a:p>
        </p:txBody>
      </p:sp>
      <p:sp>
        <p:nvSpPr>
          <p:cNvPr id="3" name="Content Placeholder 2">
            <a:extLst>
              <a:ext uri="{FF2B5EF4-FFF2-40B4-BE49-F238E27FC236}">
                <a16:creationId xmlns:a16="http://schemas.microsoft.com/office/drawing/2014/main" id="{605A1133-BE01-EDDA-0AE8-83656C4B4F40}"/>
              </a:ext>
            </a:extLst>
          </p:cNvPr>
          <p:cNvSpPr>
            <a:spLocks noGrp="1"/>
          </p:cNvSpPr>
          <p:nvPr>
            <p:ph idx="1"/>
          </p:nvPr>
        </p:nvSpPr>
        <p:spPr>
          <a:xfrm>
            <a:off x="448678" y="1184744"/>
            <a:ext cx="11470230" cy="4351338"/>
          </a:xfrm>
        </p:spPr>
        <p:txBody>
          <a:bodyPr>
            <a:noAutofit/>
          </a:bodyPr>
          <a:lstStyle/>
          <a:p>
            <a:pPr>
              <a:lnSpc>
                <a:spcPct val="100000"/>
              </a:lnSpc>
              <a:spcBef>
                <a:spcPts val="0"/>
              </a:spcBef>
              <a:spcAft>
                <a:spcPts val="600"/>
              </a:spcAft>
              <a:buClr>
                <a:srgbClr val="FFFF00"/>
              </a:buClr>
            </a:pPr>
            <a:r>
              <a:rPr lang="en-GB" sz="2400" dirty="0"/>
              <a:t>UWTSD students have </a:t>
            </a:r>
            <a:r>
              <a:rPr lang="en-GB" sz="2400" b="1" u="sng" dirty="0"/>
              <a:t>free access to O365 and MS Forms</a:t>
            </a:r>
            <a:r>
              <a:rPr lang="en-GB" sz="2400" dirty="0"/>
              <a:t>: </a:t>
            </a:r>
            <a:r>
              <a:rPr lang="en-US" sz="2400" dirty="0">
                <a:hlinkClick r:id="rId2"/>
              </a:rPr>
              <a:t>Microsoft Office 365 | Digital Services</a:t>
            </a:r>
            <a:endParaRPr lang="en-GB" sz="2400" b="1" dirty="0">
              <a:solidFill>
                <a:schemeClr val="bg1"/>
              </a:solidFill>
            </a:endParaRPr>
          </a:p>
          <a:p>
            <a:pPr>
              <a:lnSpc>
                <a:spcPct val="100000"/>
              </a:lnSpc>
              <a:spcBef>
                <a:spcPts val="0"/>
              </a:spcBef>
              <a:spcAft>
                <a:spcPts val="600"/>
              </a:spcAft>
              <a:buClr>
                <a:srgbClr val="FFFF00"/>
              </a:buClr>
            </a:pPr>
            <a:r>
              <a:rPr lang="en-GB" sz="2400" b="1" dirty="0">
                <a:solidFill>
                  <a:schemeClr val="bg1"/>
                </a:solidFill>
                <a:highlight>
                  <a:srgbClr val="FFFF00"/>
                </a:highlight>
              </a:rPr>
              <a:t>Microsoft forms</a:t>
            </a:r>
            <a:r>
              <a:rPr lang="en-GB" sz="2400" dirty="0"/>
              <a:t> is a part of UWTSD’s Office 365 education subscription, </a:t>
            </a:r>
            <a:r>
              <a:rPr lang="en-GB" sz="2400" b="1" dirty="0"/>
              <a:t>Office365</a:t>
            </a:r>
            <a:r>
              <a:rPr lang="en-GB" sz="2400" dirty="0"/>
              <a:t> is </a:t>
            </a:r>
            <a:r>
              <a:rPr lang="en-GB" sz="2400" b="1" dirty="0"/>
              <a:t>freely available </a:t>
            </a:r>
            <a:r>
              <a:rPr lang="en-GB" sz="2400" dirty="0"/>
              <a:t>to students. </a:t>
            </a:r>
            <a:r>
              <a:rPr lang="en-GB" sz="2400" b="1" dirty="0"/>
              <a:t>MS Forms </a:t>
            </a:r>
            <a:r>
              <a:rPr lang="en-GB" sz="2400" dirty="0"/>
              <a:t>allows you to easily collect &amp; analyse data and automatically produce graphs if needed. </a:t>
            </a:r>
            <a:r>
              <a:rPr lang="en-GB" sz="2400" dirty="0">
                <a:solidFill>
                  <a:schemeClr val="bg1"/>
                </a:solidFill>
                <a:highlight>
                  <a:srgbClr val="FFFF00"/>
                </a:highlight>
              </a:rPr>
              <a:t>Microsoft Forms is the standard for UWTSD research </a:t>
            </a:r>
            <a:r>
              <a:rPr lang="en-GB" sz="2400" dirty="0"/>
              <a:t>as all data is held securely within the University's Digital tenancy.</a:t>
            </a:r>
          </a:p>
          <a:p>
            <a:pPr>
              <a:lnSpc>
                <a:spcPct val="100000"/>
              </a:lnSpc>
              <a:spcBef>
                <a:spcPts val="0"/>
              </a:spcBef>
              <a:spcAft>
                <a:spcPts val="600"/>
              </a:spcAft>
              <a:buClr>
                <a:srgbClr val="FFFF00"/>
              </a:buClr>
            </a:pPr>
            <a:r>
              <a:rPr lang="en-GB" sz="2400" dirty="0"/>
              <a:t>MS Forms Quick Tips Video: </a:t>
            </a:r>
            <a:r>
              <a:rPr lang="en-US" sz="2400" dirty="0">
                <a:hlinkClick r:id="rId3"/>
              </a:rPr>
              <a:t>Microsoft Forms Quick Tips. - UWTSD</a:t>
            </a:r>
            <a:endParaRPr lang="en-US" sz="2400" dirty="0"/>
          </a:p>
          <a:p>
            <a:pPr>
              <a:lnSpc>
                <a:spcPct val="100000"/>
              </a:lnSpc>
              <a:spcBef>
                <a:spcPts val="0"/>
              </a:spcBef>
              <a:spcAft>
                <a:spcPts val="600"/>
              </a:spcAft>
              <a:buClr>
                <a:srgbClr val="FFFF00"/>
              </a:buClr>
            </a:pPr>
            <a:r>
              <a:rPr lang="en-GB" sz="2400" dirty="0"/>
              <a:t>MS Forms Essential Training: </a:t>
            </a:r>
            <a:r>
              <a:rPr lang="en-US" sz="2400" dirty="0">
                <a:hlinkClick r:id="rId4"/>
              </a:rPr>
              <a:t>Microsoft Forms Essential Training. – UWTSD</a:t>
            </a:r>
            <a:endParaRPr lang="en-GB" sz="2400" dirty="0"/>
          </a:p>
          <a:p>
            <a:pPr>
              <a:lnSpc>
                <a:spcPct val="100000"/>
              </a:lnSpc>
              <a:spcBef>
                <a:spcPts val="0"/>
              </a:spcBef>
              <a:spcAft>
                <a:spcPts val="600"/>
              </a:spcAft>
              <a:buClr>
                <a:srgbClr val="FFFF00"/>
              </a:buClr>
            </a:pPr>
            <a:r>
              <a:rPr lang="en-GB" sz="2400" b="1" dirty="0">
                <a:solidFill>
                  <a:schemeClr val="bg1"/>
                </a:solidFill>
                <a:effectLst/>
                <a:highlight>
                  <a:srgbClr val="FFFF00"/>
                </a:highlight>
                <a:ea typeface="Calibri" panose="020F0502020204030204" pitchFamily="34" charset="0"/>
                <a:cs typeface="Calibri" panose="020F0502020204030204" pitchFamily="34" charset="0"/>
              </a:rPr>
              <a:t>MS Forms and Excel:</a:t>
            </a:r>
            <a:r>
              <a:rPr lang="en-GB" sz="2400" dirty="0"/>
              <a:t> </a:t>
            </a:r>
            <a:r>
              <a:rPr lang="en-GB" sz="2400" dirty="0">
                <a:effectLst/>
                <a:ea typeface="Calibri" panose="020F0502020204030204" pitchFamily="34" charset="0"/>
                <a:cs typeface="Calibri" panose="020F0502020204030204" pitchFamily="34" charset="0"/>
              </a:rPr>
              <a:t>can also be used together. Excel can take the tables of numbers from MS forms and present them as charts.</a:t>
            </a:r>
          </a:p>
        </p:txBody>
      </p:sp>
      <p:pic>
        <p:nvPicPr>
          <p:cNvPr id="5" name="Graphic 4" descr="List outline">
            <a:extLst>
              <a:ext uri="{FF2B5EF4-FFF2-40B4-BE49-F238E27FC236}">
                <a16:creationId xmlns:a16="http://schemas.microsoft.com/office/drawing/2014/main" id="{6B663E90-B0CC-87F9-0E5A-C28FB399A66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47074" y="4941793"/>
            <a:ext cx="1656522" cy="1656522"/>
          </a:xfrm>
          <a:prstGeom prst="rect">
            <a:avLst/>
          </a:prstGeom>
        </p:spPr>
      </p:pic>
    </p:spTree>
    <p:extLst>
      <p:ext uri="{BB962C8B-B14F-4D97-AF65-F5344CB8AC3E}">
        <p14:creationId xmlns:p14="http://schemas.microsoft.com/office/powerpoint/2010/main" val="2023045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F29DC-2545-B9A8-F582-8D0308C659EB}"/>
              </a:ext>
            </a:extLst>
          </p:cNvPr>
          <p:cNvSpPr>
            <a:spLocks noGrp="1"/>
          </p:cNvSpPr>
          <p:nvPr>
            <p:ph type="title"/>
          </p:nvPr>
        </p:nvSpPr>
        <p:spPr>
          <a:xfrm>
            <a:off x="401472" y="132961"/>
            <a:ext cx="10515600" cy="1325563"/>
          </a:xfrm>
        </p:spPr>
        <p:txBody>
          <a:bodyPr>
            <a:normAutofit/>
          </a:bodyPr>
          <a:lstStyle/>
          <a:p>
            <a:r>
              <a:rPr lang="en-GB" sz="4800" b="1" u="sng" dirty="0"/>
              <a:t>MS Forms alternatives</a:t>
            </a:r>
          </a:p>
        </p:txBody>
      </p:sp>
      <p:sp>
        <p:nvSpPr>
          <p:cNvPr id="3" name="Content Placeholder 2">
            <a:extLst>
              <a:ext uri="{FF2B5EF4-FFF2-40B4-BE49-F238E27FC236}">
                <a16:creationId xmlns:a16="http://schemas.microsoft.com/office/drawing/2014/main" id="{3C23BB5B-0279-ABDC-EA55-5A9FABCBDE24}"/>
              </a:ext>
            </a:extLst>
          </p:cNvPr>
          <p:cNvSpPr>
            <a:spLocks noGrp="1"/>
          </p:cNvSpPr>
          <p:nvPr>
            <p:ph idx="1"/>
          </p:nvPr>
        </p:nvSpPr>
        <p:spPr>
          <a:xfrm>
            <a:off x="534537" y="1294751"/>
            <a:ext cx="11122926" cy="5141559"/>
          </a:xfrm>
        </p:spPr>
        <p:txBody>
          <a:bodyPr>
            <a:normAutofit fontScale="77500" lnSpcReduction="20000"/>
          </a:bodyPr>
          <a:lstStyle/>
          <a:p>
            <a:r>
              <a:rPr lang="en-GB" sz="3300" dirty="0"/>
              <a:t>Although there are </a:t>
            </a:r>
            <a:r>
              <a:rPr lang="en-GB" sz="3300" b="1" dirty="0"/>
              <a:t>many alternatives </a:t>
            </a:r>
            <a:r>
              <a:rPr lang="en-GB" sz="3300" dirty="0"/>
              <a:t>that could be used such as </a:t>
            </a:r>
            <a:r>
              <a:rPr lang="en-GB" sz="3300" b="1" dirty="0"/>
              <a:t>Google forms </a:t>
            </a:r>
            <a:r>
              <a:rPr lang="en-GB" sz="3300" dirty="0"/>
              <a:t>and many cloud based research platforms such as </a:t>
            </a:r>
            <a:r>
              <a:rPr lang="en-GB" sz="3300" b="1" dirty="0"/>
              <a:t>SurveyMonkey</a:t>
            </a:r>
            <a:r>
              <a:rPr lang="en-GB" sz="3300" dirty="0"/>
              <a:t>.</a:t>
            </a:r>
          </a:p>
          <a:p>
            <a:r>
              <a:rPr lang="en-GB" sz="3300" b="1" dirty="0">
                <a:solidFill>
                  <a:schemeClr val="bg1"/>
                </a:solidFill>
                <a:highlight>
                  <a:srgbClr val="FFFF00"/>
                </a:highlight>
                <a:ea typeface="Calibri" panose="020F0502020204030204" pitchFamily="34" charset="0"/>
                <a:cs typeface="Calibri" panose="020F0502020204030204" pitchFamily="34" charset="0"/>
              </a:rPr>
              <a:t>Google Forms:</a:t>
            </a:r>
            <a:r>
              <a:rPr lang="en-GB" sz="3300" b="1" dirty="0">
                <a:solidFill>
                  <a:schemeClr val="bg1"/>
                </a:solidFill>
                <a:ea typeface="Calibri" panose="020F0502020204030204" pitchFamily="34" charset="0"/>
                <a:cs typeface="Calibri" panose="020F0502020204030204" pitchFamily="34" charset="0"/>
              </a:rPr>
              <a:t> </a:t>
            </a:r>
            <a:r>
              <a:rPr lang="en-GB" sz="3300" dirty="0">
                <a:ea typeface="Calibri" panose="020F0502020204030204" pitchFamily="34" charset="0"/>
                <a:cs typeface="Calibri" panose="020F0502020204030204" pitchFamily="34" charset="0"/>
              </a:rPr>
              <a:t>is free for personal use with a standard Google account. And provides very similar features to MS forms.</a:t>
            </a:r>
          </a:p>
          <a:p>
            <a:pPr>
              <a:buClr>
                <a:schemeClr val="tx1"/>
              </a:buClr>
            </a:pPr>
            <a:r>
              <a:rPr lang="en-GB" sz="3300" b="1" dirty="0">
                <a:solidFill>
                  <a:schemeClr val="bg1"/>
                </a:solidFill>
                <a:highlight>
                  <a:srgbClr val="FFFF00"/>
                </a:highlight>
                <a:ea typeface="Calibri" panose="020F0502020204030204" pitchFamily="34" charset="0"/>
                <a:cs typeface="Calibri" panose="020F0502020204030204" pitchFamily="34" charset="0"/>
              </a:rPr>
              <a:t>SurveyMonkey:</a:t>
            </a:r>
            <a:r>
              <a:rPr lang="en-GB" sz="3300" dirty="0"/>
              <a:t> </a:t>
            </a:r>
            <a:r>
              <a:rPr lang="en-GB" sz="3300" dirty="0">
                <a:ea typeface="Calibri" panose="020F0502020204030204" pitchFamily="34" charset="0"/>
                <a:cs typeface="Calibri" panose="020F0502020204030204" pitchFamily="34" charset="0"/>
              </a:rPr>
              <a:t>SurveyMonkey provides a </a:t>
            </a:r>
            <a:r>
              <a:rPr lang="en-GB" sz="3300" b="1" dirty="0">
                <a:ea typeface="Calibri" panose="020F0502020204030204" pitchFamily="34" charset="0"/>
                <a:cs typeface="Calibri" panose="020F0502020204030204" pitchFamily="34" charset="0"/>
              </a:rPr>
              <a:t>free level for students </a:t>
            </a:r>
            <a:r>
              <a:rPr lang="en-GB" sz="3300" dirty="0">
                <a:ea typeface="Calibri" panose="020F0502020204030204" pitchFamily="34" charset="0"/>
                <a:cs typeface="Calibri" panose="020F0502020204030204" pitchFamily="34" charset="0"/>
              </a:rPr>
              <a:t>to create an unlimited number of surveys of up to 10 questions per survey. </a:t>
            </a:r>
            <a:r>
              <a:rPr lang="en-GB" sz="3300" b="1" dirty="0">
                <a:ea typeface="Calibri" panose="020F0502020204030204" pitchFamily="34" charset="0"/>
                <a:cs typeface="Calibri" panose="020F0502020204030204" pitchFamily="34" charset="0"/>
              </a:rPr>
              <a:t>No longer subscribed to by the University </a:t>
            </a:r>
            <a:r>
              <a:rPr lang="en-GB" sz="3300" dirty="0">
                <a:ea typeface="Calibri" panose="020F0502020204030204" pitchFamily="34" charset="0"/>
                <a:cs typeface="Calibri" panose="020F0502020204030204" pitchFamily="34" charset="0"/>
              </a:rPr>
              <a:t>for Data protection reasons due to a Data breach on the SurveyMonkey system. For more information on </a:t>
            </a:r>
            <a:r>
              <a:rPr lang="en-GB" sz="3300" dirty="0" err="1">
                <a:ea typeface="Calibri" panose="020F0502020204030204" pitchFamily="34" charset="0"/>
                <a:cs typeface="Calibri" panose="020F0502020204030204" pitchFamily="34" charset="0"/>
              </a:rPr>
              <a:t>SurveryMonkey</a:t>
            </a:r>
            <a:r>
              <a:rPr lang="en-GB" sz="3300" dirty="0">
                <a:ea typeface="Calibri" panose="020F0502020204030204" pitchFamily="34" charset="0"/>
                <a:cs typeface="Calibri" panose="020F0502020204030204" pitchFamily="34" charset="0"/>
              </a:rPr>
              <a:t>, please click here: </a:t>
            </a:r>
            <a:r>
              <a:rPr lang="en-GB" sz="3300" dirty="0">
                <a:hlinkClick r:id="rId2"/>
              </a:rPr>
              <a:t>SurveyMonkey Plans and Pricing</a:t>
            </a:r>
            <a:r>
              <a:rPr lang="en-GB" sz="3300" dirty="0"/>
              <a:t>.</a:t>
            </a:r>
          </a:p>
          <a:p>
            <a:pPr>
              <a:buClr>
                <a:schemeClr val="tx1"/>
              </a:buClr>
            </a:pPr>
            <a:r>
              <a:rPr lang="en-GB" sz="3300" b="1" dirty="0">
                <a:solidFill>
                  <a:schemeClr val="bg1"/>
                </a:solidFill>
                <a:highlight>
                  <a:srgbClr val="FFFF00"/>
                </a:highlight>
              </a:rPr>
              <a:t>Microsoft Word: </a:t>
            </a:r>
            <a:r>
              <a:rPr lang="en-GB" sz="3300" dirty="0"/>
              <a:t>can be used to create and list questions to ask before entering them into a questionnaire using 1 of the tools above or in preparation for interviewing </a:t>
            </a:r>
            <a:r>
              <a:rPr lang="en-GB" sz="3300" dirty="0" err="1"/>
              <a:t>particpiants</a:t>
            </a:r>
            <a:r>
              <a:rPr lang="en-GB" sz="3300" dirty="0"/>
              <a:t>/users. The interview answer from each person can be listed under each question using e.g. : P = Participant, or U1 for User</a:t>
            </a:r>
            <a:br>
              <a:rPr lang="en-GB" sz="3300" dirty="0"/>
            </a:br>
            <a:r>
              <a:rPr lang="en-GB" sz="3300" dirty="0"/>
              <a:t>P1: Answer here</a:t>
            </a:r>
            <a:br>
              <a:rPr lang="en-GB" sz="3300" dirty="0"/>
            </a:br>
            <a:r>
              <a:rPr lang="en-GB" sz="3300" dirty="0"/>
              <a:t>P2: Answer here</a:t>
            </a:r>
            <a:br>
              <a:rPr lang="en-GB" sz="3300" dirty="0"/>
            </a:br>
            <a:r>
              <a:rPr lang="en-GB" sz="3300" dirty="0"/>
              <a:t>P3: Answer here</a:t>
            </a:r>
          </a:p>
          <a:p>
            <a:endParaRPr lang="en-GB" dirty="0"/>
          </a:p>
        </p:txBody>
      </p:sp>
      <p:pic>
        <p:nvPicPr>
          <p:cNvPr id="4" name="Graphic 3" descr="List outline">
            <a:extLst>
              <a:ext uri="{FF2B5EF4-FFF2-40B4-BE49-F238E27FC236}">
                <a16:creationId xmlns:a16="http://schemas.microsoft.com/office/drawing/2014/main" id="{B7ED3B41-0E9F-C191-B682-EEEAAF2EB72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917072" y="69840"/>
            <a:ext cx="1274928" cy="1274928"/>
          </a:xfrm>
          <a:prstGeom prst="rect">
            <a:avLst/>
          </a:prstGeom>
        </p:spPr>
      </p:pic>
    </p:spTree>
    <p:extLst>
      <p:ext uri="{BB962C8B-B14F-4D97-AF65-F5344CB8AC3E}">
        <p14:creationId xmlns:p14="http://schemas.microsoft.com/office/powerpoint/2010/main" val="39216881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C027-01E8-DDB5-55F3-EAB0F10B59E2}"/>
              </a:ext>
            </a:extLst>
          </p:cNvPr>
          <p:cNvSpPr>
            <a:spLocks noGrp="1"/>
          </p:cNvSpPr>
          <p:nvPr>
            <p:ph type="title"/>
          </p:nvPr>
        </p:nvSpPr>
        <p:spPr/>
        <p:txBody>
          <a:bodyPr>
            <a:normAutofit/>
          </a:bodyPr>
          <a:lstStyle/>
          <a:p>
            <a:r>
              <a:rPr lang="en-GB" sz="5400" b="1" u="sng" dirty="0"/>
              <a:t>Pilot Survey: Test your Survey</a:t>
            </a:r>
          </a:p>
        </p:txBody>
      </p:sp>
      <p:sp>
        <p:nvSpPr>
          <p:cNvPr id="3" name="Content Placeholder 2">
            <a:extLst>
              <a:ext uri="{FF2B5EF4-FFF2-40B4-BE49-F238E27FC236}">
                <a16:creationId xmlns:a16="http://schemas.microsoft.com/office/drawing/2014/main" id="{3A8E5226-F5CE-073C-BD5D-A9FE3365CE91}"/>
              </a:ext>
            </a:extLst>
          </p:cNvPr>
          <p:cNvSpPr>
            <a:spLocks noGrp="1"/>
          </p:cNvSpPr>
          <p:nvPr>
            <p:ph idx="1"/>
          </p:nvPr>
        </p:nvSpPr>
        <p:spPr/>
        <p:txBody>
          <a:bodyPr/>
          <a:lstStyle/>
          <a:p>
            <a:r>
              <a:rPr lang="en-GB"/>
              <a:t>After you have created your survey: Test it yourself and with 1 other person.</a:t>
            </a:r>
          </a:p>
          <a:p>
            <a:r>
              <a:rPr lang="en-GB"/>
              <a:t>This will help you to identify where your survey can be improved.</a:t>
            </a:r>
          </a:p>
          <a:p>
            <a:r>
              <a:rPr lang="en-GB"/>
              <a:t>Refine and update your survey before conducting it with others.</a:t>
            </a:r>
            <a:endParaRPr lang="en-GB" dirty="0"/>
          </a:p>
        </p:txBody>
      </p:sp>
      <p:pic>
        <p:nvPicPr>
          <p:cNvPr id="6" name="Graphic 5" descr="List outline">
            <a:extLst>
              <a:ext uri="{FF2B5EF4-FFF2-40B4-BE49-F238E27FC236}">
                <a16:creationId xmlns:a16="http://schemas.microsoft.com/office/drawing/2014/main" id="{CEA85A96-FAB1-6269-6ACB-794F05ECF7B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805238" y="3921208"/>
            <a:ext cx="2390692" cy="2390692"/>
          </a:xfrm>
          <a:prstGeom prst="rect">
            <a:avLst/>
          </a:prstGeom>
        </p:spPr>
      </p:pic>
    </p:spTree>
    <p:extLst>
      <p:ext uri="{BB962C8B-B14F-4D97-AF65-F5344CB8AC3E}">
        <p14:creationId xmlns:p14="http://schemas.microsoft.com/office/powerpoint/2010/main" val="66653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A3F2-9D0A-6BF3-42E3-95CA40BAE59E}"/>
              </a:ext>
            </a:extLst>
          </p:cNvPr>
          <p:cNvSpPr>
            <a:spLocks noGrp="1"/>
          </p:cNvSpPr>
          <p:nvPr>
            <p:ph type="title"/>
          </p:nvPr>
        </p:nvSpPr>
        <p:spPr>
          <a:xfrm>
            <a:off x="484665" y="158153"/>
            <a:ext cx="10515600" cy="1317199"/>
          </a:xfrm>
        </p:spPr>
        <p:txBody>
          <a:bodyPr>
            <a:normAutofit/>
          </a:bodyPr>
          <a:lstStyle/>
          <a:p>
            <a:r>
              <a:rPr lang="en-GB" sz="4800" b="1" u="sng" dirty="0"/>
              <a:t>Design a Survey in </a:t>
            </a:r>
            <a:r>
              <a:rPr lang="en-GB" sz="4800" b="1" u="sng" dirty="0">
                <a:effectLst/>
                <a:ea typeface="Calibri" panose="020F0502020204030204" pitchFamily="34" charset="0"/>
                <a:cs typeface="Calibri" panose="020F0502020204030204" pitchFamily="34" charset="0"/>
              </a:rPr>
              <a:t>MS Word </a:t>
            </a:r>
            <a:endParaRPr lang="en-GB" sz="4800" b="1" u="sng" dirty="0"/>
          </a:p>
        </p:txBody>
      </p:sp>
      <p:sp>
        <p:nvSpPr>
          <p:cNvPr id="3" name="Content Placeholder 2">
            <a:extLst>
              <a:ext uri="{FF2B5EF4-FFF2-40B4-BE49-F238E27FC236}">
                <a16:creationId xmlns:a16="http://schemas.microsoft.com/office/drawing/2014/main" id="{2B6ED419-4432-187A-CFD0-AA0F2E87CB7C}"/>
              </a:ext>
            </a:extLst>
          </p:cNvPr>
          <p:cNvSpPr>
            <a:spLocks noGrp="1"/>
          </p:cNvSpPr>
          <p:nvPr>
            <p:ph idx="1"/>
          </p:nvPr>
        </p:nvSpPr>
        <p:spPr>
          <a:xfrm>
            <a:off x="484664" y="1410869"/>
            <a:ext cx="10901603" cy="5288978"/>
          </a:xfrm>
        </p:spPr>
        <p:txBody>
          <a:bodyPr>
            <a:normAutofit fontScale="85000" lnSpcReduction="10000"/>
          </a:bodyPr>
          <a:lstStyle/>
          <a:p>
            <a:r>
              <a:rPr lang="en-GB" sz="3500" dirty="0">
                <a:effectLst/>
                <a:ea typeface="Calibri" panose="020F0502020204030204" pitchFamily="34" charset="0"/>
                <a:cs typeface="Calibri" panose="020F0502020204030204" pitchFamily="34" charset="0"/>
              </a:rPr>
              <a:t>For this assignment, for such a small survey you could use MS Word to list your questions and answers. </a:t>
            </a:r>
          </a:p>
          <a:p>
            <a:r>
              <a:rPr lang="en-GB" sz="3500" dirty="0">
                <a:ea typeface="Calibri" panose="020F0502020204030204" pitchFamily="34" charset="0"/>
                <a:cs typeface="Calibri" panose="020F0502020204030204" pitchFamily="34" charset="0"/>
              </a:rPr>
              <a:t>If you choose word, format it to look professional and presentable. </a:t>
            </a:r>
          </a:p>
          <a:p>
            <a:r>
              <a:rPr lang="en-GB" sz="3500" b="1" dirty="0">
                <a:ea typeface="Calibri" panose="020F0502020204030204" pitchFamily="34" charset="0"/>
                <a:cs typeface="Calibri" panose="020F0502020204030204" pitchFamily="34" charset="0"/>
              </a:rPr>
              <a:t>Create it yourself </a:t>
            </a:r>
            <a:r>
              <a:rPr lang="en-GB" sz="3500" dirty="0">
                <a:ea typeface="Calibri" panose="020F0502020204030204" pitchFamily="34" charset="0"/>
                <a:cs typeface="Calibri" panose="020F0502020204030204" pitchFamily="34" charset="0"/>
              </a:rPr>
              <a:t>or use Word’s ‘</a:t>
            </a:r>
            <a:r>
              <a:rPr lang="en-GB" sz="3500" b="1" dirty="0">
                <a:ea typeface="Calibri" panose="020F0502020204030204" pitchFamily="34" charset="0"/>
                <a:cs typeface="Calibri" panose="020F0502020204030204" pitchFamily="34" charset="0"/>
              </a:rPr>
              <a:t>Survey Template</a:t>
            </a:r>
            <a:r>
              <a:rPr lang="en-GB" sz="3500" dirty="0">
                <a:ea typeface="Calibri" panose="020F0502020204030204" pitchFamily="34" charset="0"/>
                <a:cs typeface="Calibri" panose="020F0502020204030204" pitchFamily="34" charset="0"/>
              </a:rPr>
              <a:t>’.</a:t>
            </a:r>
          </a:p>
          <a:p>
            <a:r>
              <a:rPr lang="en-GB" sz="3500" dirty="0">
                <a:ea typeface="Calibri" panose="020F0502020204030204" pitchFamily="34" charset="0"/>
                <a:cs typeface="Calibri" panose="020F0502020204030204" pitchFamily="34" charset="0"/>
              </a:rPr>
              <a:t>You could create a ‘</a:t>
            </a:r>
            <a:r>
              <a:rPr lang="en-GB" sz="3500" b="1" dirty="0">
                <a:ea typeface="Calibri" panose="020F0502020204030204" pitchFamily="34" charset="0"/>
                <a:cs typeface="Calibri" panose="020F0502020204030204" pitchFamily="34" charset="0"/>
              </a:rPr>
              <a:t>Digital fillable form</a:t>
            </a:r>
            <a:r>
              <a:rPr lang="en-GB" sz="3500" dirty="0">
                <a:ea typeface="Calibri" panose="020F0502020204030204" pitchFamily="34" charset="0"/>
                <a:cs typeface="Calibri" panose="020F0502020204030204" pitchFamily="34" charset="0"/>
              </a:rPr>
              <a:t>’ if using a questionnaire or you could type the answers yourself if conducting an interview.</a:t>
            </a:r>
          </a:p>
          <a:p>
            <a:pPr marL="0" indent="0">
              <a:buNone/>
            </a:pPr>
            <a:r>
              <a:rPr lang="en-GB" dirty="0"/>
              <a:t>Bg.</a:t>
            </a:r>
          </a:p>
          <a:p>
            <a:pPr marL="0" indent="0">
              <a:buNone/>
            </a:pPr>
            <a:r>
              <a:rPr lang="en-GB" dirty="0"/>
              <a:t>How to create a Questionnaire in MS Word (Use Tables &amp; Developer tab): </a:t>
            </a:r>
          </a:p>
          <a:p>
            <a:r>
              <a:rPr lang="en-GB" dirty="0"/>
              <a:t>Video: </a:t>
            </a:r>
            <a:r>
              <a:rPr lang="en-US" dirty="0">
                <a:hlinkClick r:id="rId2"/>
              </a:rPr>
              <a:t>How to make a questionnaire in Word | Word Tutorials</a:t>
            </a:r>
            <a:endParaRPr lang="en-US" dirty="0"/>
          </a:p>
          <a:p>
            <a:r>
              <a:rPr lang="en-US" dirty="0"/>
              <a:t>Article: </a:t>
            </a:r>
            <a:r>
              <a:rPr lang="en-US" dirty="0">
                <a:hlinkClick r:id="rId3"/>
              </a:rPr>
              <a:t>How to create a survey in Microsoft Word</a:t>
            </a:r>
            <a:br>
              <a:rPr lang="en-US" dirty="0"/>
            </a:br>
            <a:r>
              <a:rPr lang="en-US" dirty="0"/>
              <a:t>Note: To add the Developer tab in Word, go to File &gt; Options &gt; Customize Ribbon, check the Developer box in the right-hand list, and click OK.</a:t>
            </a:r>
            <a:br>
              <a:rPr lang="en-US" dirty="0"/>
            </a:br>
            <a:endParaRPr lang="en-GB" dirty="0"/>
          </a:p>
        </p:txBody>
      </p:sp>
      <p:pic>
        <p:nvPicPr>
          <p:cNvPr id="5" name="Graphic 4" descr="Document with solid fill">
            <a:extLst>
              <a:ext uri="{FF2B5EF4-FFF2-40B4-BE49-F238E27FC236}">
                <a16:creationId xmlns:a16="http://schemas.microsoft.com/office/drawing/2014/main" id="{10880AFC-4859-33D4-2E1A-3D4C6BF5B2C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267706" y="0"/>
            <a:ext cx="2091193" cy="2091193"/>
          </a:xfrm>
          <a:prstGeom prst="rect">
            <a:avLst/>
          </a:prstGeom>
        </p:spPr>
      </p:pic>
    </p:spTree>
    <p:extLst>
      <p:ext uri="{BB962C8B-B14F-4D97-AF65-F5344CB8AC3E}">
        <p14:creationId xmlns:p14="http://schemas.microsoft.com/office/powerpoint/2010/main" val="3493930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F36DF-63DB-7432-C5F3-F8F4E292FF24}"/>
              </a:ext>
            </a:extLst>
          </p:cNvPr>
          <p:cNvSpPr>
            <a:spLocks noGrp="1"/>
          </p:cNvSpPr>
          <p:nvPr>
            <p:ph type="title"/>
          </p:nvPr>
        </p:nvSpPr>
        <p:spPr>
          <a:xfrm>
            <a:off x="230754" y="71699"/>
            <a:ext cx="10515600" cy="945059"/>
          </a:xfrm>
        </p:spPr>
        <p:txBody>
          <a:bodyPr/>
          <a:lstStyle/>
          <a:p>
            <a:r>
              <a:rPr lang="en-GB" sz="5400" kern="100" dirty="0">
                <a:effectLst/>
                <a:latin typeface="Aptos" panose="020B0004020202020204" pitchFamily="34" charset="0"/>
                <a:ea typeface="DengXian" panose="02010600030101010101" pitchFamily="2" charset="-122"/>
                <a:cs typeface="Times New Roman" panose="02020603050405020304" pitchFamily="18" charset="0"/>
              </a:rPr>
              <a:t>Bg. </a:t>
            </a:r>
            <a:r>
              <a:rPr lang="en-GB" sz="4400" b="1" u="sng" kern="100" dirty="0">
                <a:effectLst/>
                <a:latin typeface="Aptos" panose="020B0004020202020204" pitchFamily="34" charset="0"/>
                <a:ea typeface="DengXian" panose="02010600030101010101" pitchFamily="2" charset="-122"/>
                <a:cs typeface="Times New Roman" panose="02020603050405020304" pitchFamily="18" charset="0"/>
              </a:rPr>
              <a:t>Microsoft Teams</a:t>
            </a:r>
            <a:r>
              <a:rPr lang="en-GB" sz="4400" u="sng" kern="100" dirty="0">
                <a:effectLst/>
                <a:latin typeface="Aptos" panose="020B0004020202020204" pitchFamily="34" charset="0"/>
                <a:ea typeface="DengXian" panose="02010600030101010101" pitchFamily="2" charset="-122"/>
                <a:cs typeface="Times New Roman" panose="02020603050405020304" pitchFamily="18" charset="0"/>
              </a:rPr>
              <a:t> &amp; </a:t>
            </a:r>
            <a:r>
              <a:rPr lang="en-GB" sz="4400" b="1" u="sng" kern="100" dirty="0">
                <a:effectLst/>
                <a:latin typeface="Aptos" panose="020B0004020202020204" pitchFamily="34" charset="0"/>
                <a:ea typeface="DengXian" panose="02010600030101010101" pitchFamily="2" charset="-122"/>
                <a:cs typeface="Times New Roman" panose="02020603050405020304" pitchFamily="18" charset="0"/>
              </a:rPr>
              <a:t>Microsoft Forms</a:t>
            </a:r>
            <a:endParaRPr lang="en-GB" u="sng" dirty="0"/>
          </a:p>
        </p:txBody>
      </p:sp>
      <p:sp>
        <p:nvSpPr>
          <p:cNvPr id="3" name="Content Placeholder 2">
            <a:extLst>
              <a:ext uri="{FF2B5EF4-FFF2-40B4-BE49-F238E27FC236}">
                <a16:creationId xmlns:a16="http://schemas.microsoft.com/office/drawing/2014/main" id="{8F633E5A-E900-7BB7-F6A1-D0F6B6F2FB28}"/>
              </a:ext>
            </a:extLst>
          </p:cNvPr>
          <p:cNvSpPr>
            <a:spLocks noGrp="1"/>
          </p:cNvSpPr>
          <p:nvPr>
            <p:ph idx="1"/>
          </p:nvPr>
        </p:nvSpPr>
        <p:spPr>
          <a:xfrm>
            <a:off x="312761" y="1016758"/>
            <a:ext cx="11437961" cy="5602406"/>
          </a:xfrm>
        </p:spPr>
        <p:txBody>
          <a:bodyPr>
            <a:normAutofit fontScale="40000" lnSpcReduction="20000"/>
          </a:bodyPr>
          <a:lstStyle/>
          <a:p>
            <a:pPr marL="0" indent="0">
              <a:lnSpc>
                <a:spcPct val="120000"/>
              </a:lnSpc>
              <a:spcBef>
                <a:spcPts val="0"/>
              </a:spcBef>
              <a:spcAft>
                <a:spcPts val="300"/>
              </a:spcAft>
              <a:buNone/>
            </a:pPr>
            <a:r>
              <a:rPr lang="en-GB" sz="5000" kern="100" dirty="0">
                <a:effectLst/>
                <a:ea typeface="DengXian" panose="02010600030101010101" pitchFamily="2" charset="-122"/>
                <a:cs typeface="Times New Roman" panose="02020603050405020304" pitchFamily="18" charset="0"/>
              </a:rPr>
              <a:t>You can use MS Forms to create a survey within MS Teams:</a:t>
            </a:r>
          </a:p>
          <a:p>
            <a:pPr marL="0" indent="0">
              <a:lnSpc>
                <a:spcPct val="120000"/>
              </a:lnSpc>
              <a:spcBef>
                <a:spcPts val="0"/>
              </a:spcBef>
              <a:spcAft>
                <a:spcPts val="300"/>
              </a:spcAft>
              <a:buNone/>
            </a:pPr>
            <a:r>
              <a:rPr lang="en-GB" sz="5000" kern="100" dirty="0">
                <a:ea typeface="DengXian" panose="02010600030101010101" pitchFamily="2" charset="-122"/>
                <a:cs typeface="Times New Roman" panose="02020603050405020304" pitchFamily="18" charset="0"/>
              </a:rPr>
              <a:t>* Video tutorial: </a:t>
            </a:r>
            <a:r>
              <a:rPr lang="en-US" sz="5000" dirty="0">
                <a:hlinkClick r:id="rId2"/>
              </a:rPr>
              <a:t>How To Create a Survey in Microsoft Teams</a:t>
            </a:r>
            <a:endParaRPr lang="en-GB" sz="5000" kern="100" dirty="0">
              <a:effectLst/>
              <a:ea typeface="DengXian" panose="02010600030101010101" pitchFamily="2" charset="-122"/>
              <a:cs typeface="Times New Roman" panose="02020603050405020304" pitchFamily="18" charset="0"/>
            </a:endParaRPr>
          </a:p>
          <a:p>
            <a:pPr marL="0" indent="0">
              <a:lnSpc>
                <a:spcPct val="120000"/>
              </a:lnSpc>
              <a:spcBef>
                <a:spcPts val="0"/>
              </a:spcBef>
              <a:spcAft>
                <a:spcPts val="300"/>
              </a:spcAft>
              <a:buNone/>
            </a:pPr>
            <a:r>
              <a:rPr lang="en-GB" sz="4500" kern="100" dirty="0">
                <a:effectLst/>
                <a:ea typeface="DengXian" panose="02010600030101010101" pitchFamily="2" charset="-122"/>
                <a:cs typeface="Times New Roman" panose="02020603050405020304" pitchFamily="18" charset="0"/>
              </a:rPr>
              <a:t>Or you can use </a:t>
            </a:r>
            <a:r>
              <a:rPr lang="en-GB" sz="4500" b="1" kern="100" dirty="0">
                <a:effectLst/>
                <a:ea typeface="DengXian" panose="02010600030101010101" pitchFamily="2" charset="-122"/>
                <a:cs typeface="Times New Roman" panose="02020603050405020304" pitchFamily="18" charset="0"/>
              </a:rPr>
              <a:t>Microsoft Forms </a:t>
            </a:r>
            <a:r>
              <a:rPr lang="en-GB" sz="4500" kern="100" dirty="0">
                <a:effectLst/>
                <a:ea typeface="DengXian" panose="02010600030101010101" pitchFamily="2" charset="-122"/>
                <a:cs typeface="Times New Roman" panose="02020603050405020304" pitchFamily="18" charset="0"/>
              </a:rPr>
              <a:t>to create a survey and then send it via </a:t>
            </a:r>
            <a:r>
              <a:rPr lang="en-GB" sz="4500" b="1" kern="100" dirty="0">
                <a:effectLst/>
                <a:ea typeface="DengXian" panose="02010600030101010101" pitchFamily="2" charset="-122"/>
                <a:cs typeface="Times New Roman" panose="02020603050405020304" pitchFamily="18" charset="0"/>
              </a:rPr>
              <a:t>Microsoft Teams</a:t>
            </a:r>
            <a:r>
              <a:rPr lang="en-GB" sz="4500" kern="100" dirty="0">
                <a:effectLst/>
                <a:ea typeface="DengXian" panose="02010600030101010101" pitchFamily="2" charset="-122"/>
                <a:cs typeface="Times New Roman" panose="02020603050405020304" pitchFamily="18" charset="0"/>
              </a:rPr>
              <a:t> to gather feedback: </a:t>
            </a:r>
          </a:p>
          <a:p>
            <a:pPr marL="0" indent="0">
              <a:lnSpc>
                <a:spcPct val="120000"/>
              </a:lnSpc>
              <a:spcBef>
                <a:spcPts val="0"/>
              </a:spcBef>
              <a:spcAft>
                <a:spcPts val="300"/>
              </a:spcAft>
              <a:buNone/>
            </a:pPr>
            <a:r>
              <a:rPr lang="en-GB" sz="4500" kern="100" dirty="0">
                <a:effectLst/>
                <a:ea typeface="DengXian" panose="02010600030101010101" pitchFamily="2" charset="-122"/>
                <a:cs typeface="Times New Roman" panose="02020603050405020304" pitchFamily="18" charset="0"/>
              </a:rPr>
              <a:t>1. Create a Survey Using Microsoft Forms:</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Access Forms:</a:t>
            </a:r>
            <a:r>
              <a:rPr lang="en-GB" sz="4500" kern="100" dirty="0">
                <a:effectLst/>
                <a:ea typeface="DengXian" panose="02010600030101010101" pitchFamily="2" charset="-122"/>
                <a:cs typeface="Times New Roman" panose="02020603050405020304" pitchFamily="18" charset="0"/>
              </a:rPr>
              <a:t> Go to Microsoft Forms </a:t>
            </a:r>
          </a:p>
          <a:p>
            <a:pPr lvl="2">
              <a:lnSpc>
                <a:spcPct val="120000"/>
              </a:lnSpc>
              <a:spcBef>
                <a:spcPts val="0"/>
              </a:spcBef>
              <a:spcAft>
                <a:spcPts val="300"/>
              </a:spcAft>
              <a:buSzPts val="1000"/>
              <a:tabLst>
                <a:tab pos="914400" algn="l"/>
              </a:tabLst>
            </a:pPr>
            <a:r>
              <a:rPr lang="en-GB" sz="4500" u="sng" kern="100" dirty="0">
                <a:solidFill>
                  <a:srgbClr val="467886"/>
                </a:solidFill>
                <a:effectLst/>
                <a:ea typeface="DengXian" panose="02010600030101010101" pitchFamily="2" charset="-122"/>
                <a:cs typeface="Times New Roman" panose="02020603050405020304" pitchFamily="18" charset="0"/>
                <a:hlinkClick r:id="rId3"/>
              </a:rPr>
              <a:t>Microsoft Forms - Free tool to create online surveys, forms &amp; polls</a:t>
            </a:r>
            <a:r>
              <a:rPr lang="en-GB" sz="4500" kern="100" dirty="0">
                <a:effectLst/>
                <a:ea typeface="DengXian" panose="02010600030101010101" pitchFamily="2" charset="-122"/>
                <a:cs typeface="Times New Roman" panose="02020603050405020304" pitchFamily="18" charset="0"/>
              </a:rPr>
              <a:t> </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Create a New Form:</a:t>
            </a:r>
            <a:r>
              <a:rPr lang="en-GB" sz="4500" kern="100" dirty="0">
                <a:effectLst/>
                <a:ea typeface="DengXian" panose="02010600030101010101" pitchFamily="2" charset="-122"/>
                <a:cs typeface="Times New Roman" panose="02020603050405020304" pitchFamily="18" charset="0"/>
              </a:rPr>
              <a:t> Click "New form" and choose "New Survey". </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Add Questions:</a:t>
            </a:r>
            <a:r>
              <a:rPr lang="en-GB" sz="4500" kern="100" dirty="0">
                <a:effectLst/>
                <a:ea typeface="DengXian" panose="02010600030101010101" pitchFamily="2" charset="-122"/>
                <a:cs typeface="Times New Roman" panose="02020603050405020304" pitchFamily="18" charset="0"/>
              </a:rPr>
              <a:t> Design your survey with the desired questions and answer types (text, multiple choice, etc.). </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Preview and Customize:</a:t>
            </a:r>
            <a:r>
              <a:rPr lang="en-GB" sz="4500" kern="100" dirty="0">
                <a:effectLst/>
                <a:ea typeface="DengXian" panose="02010600030101010101" pitchFamily="2" charset="-122"/>
                <a:cs typeface="Times New Roman" panose="02020603050405020304" pitchFamily="18" charset="0"/>
              </a:rPr>
              <a:t> Preview your survey to ensure it looks as intended and customize the theme. </a:t>
            </a:r>
          </a:p>
          <a:p>
            <a:pPr marL="0" indent="0">
              <a:lnSpc>
                <a:spcPct val="120000"/>
              </a:lnSpc>
              <a:spcBef>
                <a:spcPts val="0"/>
              </a:spcBef>
              <a:spcAft>
                <a:spcPts val="300"/>
              </a:spcAft>
              <a:buNone/>
            </a:pPr>
            <a:r>
              <a:rPr lang="en-GB" sz="4500" kern="100" dirty="0">
                <a:effectLst/>
                <a:ea typeface="DengXian" panose="02010600030101010101" pitchFamily="2" charset="-122"/>
                <a:cs typeface="Times New Roman" panose="02020603050405020304" pitchFamily="18" charset="0"/>
              </a:rPr>
              <a:t>2. Share the Survey in Teams:</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Select Send Option:</a:t>
            </a:r>
            <a:r>
              <a:rPr lang="en-GB" sz="4500" kern="100" dirty="0">
                <a:effectLst/>
                <a:ea typeface="DengXian" panose="02010600030101010101" pitchFamily="2" charset="-122"/>
                <a:cs typeface="Times New Roman" panose="02020603050405020304" pitchFamily="18" charset="0"/>
              </a:rPr>
              <a:t> In Microsoft Forms, go to the "Send" tab and select "Teams" as your delivery channel.</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Specify Receivers:</a:t>
            </a:r>
            <a:r>
              <a:rPr lang="en-GB" sz="4500" kern="100" dirty="0">
                <a:effectLst/>
                <a:ea typeface="DengXian" panose="02010600030101010101" pitchFamily="2" charset="-122"/>
                <a:cs typeface="Times New Roman" panose="02020603050405020304" pitchFamily="18" charset="0"/>
              </a:rPr>
              <a:t> Choose whether to send the survey to a specific person, a chat group, or a Teams channel.</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Customize the Message (Optional):</a:t>
            </a:r>
            <a:r>
              <a:rPr lang="en-GB" sz="4500" kern="100" dirty="0">
                <a:effectLst/>
                <a:ea typeface="DengXian" panose="02010600030101010101" pitchFamily="2" charset="-122"/>
                <a:cs typeface="Times New Roman" panose="02020603050405020304" pitchFamily="18" charset="0"/>
              </a:rPr>
              <a:t> You can customize the default message that is sent with the survey link.</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Send the Survey:</a:t>
            </a:r>
            <a:r>
              <a:rPr lang="en-GB" sz="4500" kern="100" dirty="0">
                <a:effectLst/>
                <a:ea typeface="DengXian" panose="02010600030101010101" pitchFamily="2" charset="-122"/>
                <a:cs typeface="Times New Roman" panose="02020603050405020304" pitchFamily="18" charset="0"/>
              </a:rPr>
              <a:t> Click "Send". </a:t>
            </a:r>
          </a:p>
          <a:p>
            <a:pPr marL="0" indent="0">
              <a:lnSpc>
                <a:spcPct val="120000"/>
              </a:lnSpc>
              <a:spcBef>
                <a:spcPts val="0"/>
              </a:spcBef>
              <a:spcAft>
                <a:spcPts val="300"/>
              </a:spcAft>
              <a:buNone/>
            </a:pPr>
            <a:r>
              <a:rPr lang="en-GB" sz="4500" kern="100" dirty="0">
                <a:effectLst/>
                <a:ea typeface="DengXian" panose="02010600030101010101" pitchFamily="2" charset="-122"/>
                <a:cs typeface="Times New Roman" panose="02020603050405020304" pitchFamily="18" charset="0"/>
              </a:rPr>
              <a:t>3. Review Responses:</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Collect Responses:</a:t>
            </a:r>
            <a:r>
              <a:rPr lang="en-GB" sz="4500" kern="100" dirty="0">
                <a:effectLst/>
                <a:ea typeface="DengXian" panose="02010600030101010101" pitchFamily="2" charset="-122"/>
                <a:cs typeface="Times New Roman" panose="02020603050405020304" pitchFamily="18" charset="0"/>
              </a:rPr>
              <a:t> In Teams, you'll see a notification when someone responds to your survey. </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err="1">
                <a:effectLst/>
                <a:ea typeface="DengXian" panose="02010600030101010101" pitchFamily="2" charset="-122"/>
                <a:cs typeface="Times New Roman" panose="02020603050405020304" pitchFamily="18" charset="0"/>
              </a:rPr>
              <a:t>Analyze</a:t>
            </a:r>
            <a:r>
              <a:rPr lang="en-GB" sz="4500" b="1" kern="100" dirty="0">
                <a:effectLst/>
                <a:ea typeface="DengXian" panose="02010600030101010101" pitchFamily="2" charset="-122"/>
                <a:cs typeface="Times New Roman" panose="02020603050405020304" pitchFamily="18" charset="0"/>
              </a:rPr>
              <a:t> Results:</a:t>
            </a:r>
            <a:r>
              <a:rPr lang="en-GB" sz="4500" kern="100" dirty="0">
                <a:effectLst/>
                <a:ea typeface="DengXian" panose="02010600030101010101" pitchFamily="2" charset="-122"/>
                <a:cs typeface="Times New Roman" panose="02020603050405020304" pitchFamily="18" charset="0"/>
              </a:rPr>
              <a:t> You can easily view and analyse the results within Microsoft Forms.</a:t>
            </a:r>
          </a:p>
          <a:p>
            <a:endParaRPr lang="en-GB" dirty="0"/>
          </a:p>
        </p:txBody>
      </p:sp>
    </p:spTree>
    <p:extLst>
      <p:ext uri="{BB962C8B-B14F-4D97-AF65-F5344CB8AC3E}">
        <p14:creationId xmlns:p14="http://schemas.microsoft.com/office/powerpoint/2010/main" val="2080128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15B26-410E-2009-B0F9-D35CBED03B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2E324E-2727-714F-9DEA-A40897AF3381}"/>
              </a:ext>
            </a:extLst>
          </p:cNvPr>
          <p:cNvSpPr>
            <a:spLocks noGrp="1"/>
          </p:cNvSpPr>
          <p:nvPr>
            <p:ph type="title"/>
          </p:nvPr>
        </p:nvSpPr>
        <p:spPr>
          <a:xfrm>
            <a:off x="217227" y="174056"/>
            <a:ext cx="10515600" cy="1317199"/>
          </a:xfrm>
        </p:spPr>
        <p:txBody>
          <a:bodyPr>
            <a:normAutofit/>
          </a:bodyPr>
          <a:lstStyle/>
          <a:p>
            <a:r>
              <a:rPr lang="en-GB" sz="4800" b="1" u="sng" dirty="0"/>
              <a:t>Recording interview data:</a:t>
            </a:r>
          </a:p>
        </p:txBody>
      </p:sp>
      <p:sp>
        <p:nvSpPr>
          <p:cNvPr id="3" name="Content Placeholder 2">
            <a:extLst>
              <a:ext uri="{FF2B5EF4-FFF2-40B4-BE49-F238E27FC236}">
                <a16:creationId xmlns:a16="http://schemas.microsoft.com/office/drawing/2014/main" id="{FDE99608-2D6C-2D89-3A31-28F61E75DAD3}"/>
              </a:ext>
            </a:extLst>
          </p:cNvPr>
          <p:cNvSpPr>
            <a:spLocks noGrp="1"/>
          </p:cNvSpPr>
          <p:nvPr>
            <p:ph idx="1"/>
          </p:nvPr>
        </p:nvSpPr>
        <p:spPr>
          <a:xfrm>
            <a:off x="619837" y="1491255"/>
            <a:ext cx="10515600" cy="4351338"/>
          </a:xfrm>
        </p:spPr>
        <p:txBody>
          <a:bodyPr/>
          <a:lstStyle/>
          <a:p>
            <a:r>
              <a:rPr lang="en-GB" dirty="0"/>
              <a:t>To collect interview data you can </a:t>
            </a:r>
            <a:r>
              <a:rPr lang="en-GB" b="1" u="sng" dirty="0"/>
              <a:t>note down</a:t>
            </a:r>
            <a:r>
              <a:rPr lang="en-GB" b="1" dirty="0"/>
              <a:t> </a:t>
            </a:r>
            <a:r>
              <a:rPr lang="en-GB" dirty="0"/>
              <a:t>the answers or </a:t>
            </a:r>
            <a:r>
              <a:rPr lang="en-GB" b="1" u="sng" dirty="0"/>
              <a:t>record</a:t>
            </a:r>
            <a:r>
              <a:rPr lang="en-GB" dirty="0"/>
              <a:t> the sessions (audio/video), or both.</a:t>
            </a:r>
          </a:p>
          <a:p>
            <a:r>
              <a:rPr lang="en-GB" dirty="0"/>
              <a:t>Use </a:t>
            </a:r>
            <a:r>
              <a:rPr lang="en-GB" b="1" u="sng" dirty="0"/>
              <a:t>active listening</a:t>
            </a:r>
            <a:r>
              <a:rPr lang="en-GB" b="1" dirty="0"/>
              <a:t> </a:t>
            </a:r>
            <a:r>
              <a:rPr lang="en-GB" dirty="0"/>
              <a:t>and </a:t>
            </a:r>
            <a:r>
              <a:rPr lang="en-GB" b="1" u="sng" dirty="0"/>
              <a:t>ask additional questions</a:t>
            </a:r>
            <a:r>
              <a:rPr lang="en-GB" b="1" dirty="0"/>
              <a:t> </a:t>
            </a:r>
            <a:r>
              <a:rPr lang="en-GB" dirty="0"/>
              <a:t>to probe for more information when needed. </a:t>
            </a:r>
          </a:p>
          <a:p>
            <a:r>
              <a:rPr lang="en-GB" dirty="0"/>
              <a:t>If needed: Transcribe the data (from audio/video to text) for analysis. </a:t>
            </a:r>
          </a:p>
          <a:p>
            <a:r>
              <a:rPr lang="en-GB" b="1" dirty="0"/>
              <a:t>Ethical Considerations:</a:t>
            </a:r>
            <a:r>
              <a:rPr lang="en-GB" dirty="0"/>
              <a:t> Acquire </a:t>
            </a:r>
            <a:r>
              <a:rPr lang="en-GB" b="1" u="sng" dirty="0"/>
              <a:t>informed consent </a:t>
            </a:r>
            <a:r>
              <a:rPr lang="en-GB" dirty="0"/>
              <a:t>to participate and ensure </a:t>
            </a:r>
            <a:r>
              <a:rPr lang="en-GB" b="1" u="sng" dirty="0"/>
              <a:t>participant anonymity</a:t>
            </a:r>
            <a:r>
              <a:rPr lang="en-GB" dirty="0"/>
              <a:t>.</a:t>
            </a:r>
          </a:p>
        </p:txBody>
      </p:sp>
      <p:pic>
        <p:nvPicPr>
          <p:cNvPr id="6" name="Graphic 5" descr="Questions outline">
            <a:extLst>
              <a:ext uri="{FF2B5EF4-FFF2-40B4-BE49-F238E27FC236}">
                <a16:creationId xmlns:a16="http://schemas.microsoft.com/office/drawing/2014/main" id="{1F8CE961-0586-BFC6-E636-A90FD1407E6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33283" y="4501260"/>
            <a:ext cx="2058063" cy="2058063"/>
          </a:xfrm>
          <a:prstGeom prst="rect">
            <a:avLst/>
          </a:prstGeom>
        </p:spPr>
      </p:pic>
    </p:spTree>
    <p:extLst>
      <p:ext uri="{BB962C8B-B14F-4D97-AF65-F5344CB8AC3E}">
        <p14:creationId xmlns:p14="http://schemas.microsoft.com/office/powerpoint/2010/main" val="1128475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1CA41-0C30-7EF0-5501-E11366F4293C}"/>
              </a:ext>
            </a:extLst>
          </p:cNvPr>
          <p:cNvSpPr>
            <a:spLocks noGrp="1"/>
          </p:cNvSpPr>
          <p:nvPr>
            <p:ph type="title"/>
          </p:nvPr>
        </p:nvSpPr>
        <p:spPr>
          <a:xfrm>
            <a:off x="573196" y="292727"/>
            <a:ext cx="10515600" cy="1325563"/>
          </a:xfrm>
        </p:spPr>
        <p:txBody>
          <a:bodyPr>
            <a:normAutofit/>
          </a:bodyPr>
          <a:lstStyle/>
          <a:p>
            <a:r>
              <a:rPr lang="en-GB" sz="6600" dirty="0"/>
              <a:t>Bg. </a:t>
            </a:r>
            <a:r>
              <a:rPr lang="en-GB" sz="5400" u="sng" dirty="0"/>
              <a:t>Discord</a:t>
            </a:r>
          </a:p>
        </p:txBody>
      </p:sp>
      <p:sp>
        <p:nvSpPr>
          <p:cNvPr id="3" name="Content Placeholder 2">
            <a:extLst>
              <a:ext uri="{FF2B5EF4-FFF2-40B4-BE49-F238E27FC236}">
                <a16:creationId xmlns:a16="http://schemas.microsoft.com/office/drawing/2014/main" id="{235297AD-E93D-0C5D-2211-A9A7B5DF6467}"/>
              </a:ext>
            </a:extLst>
          </p:cNvPr>
          <p:cNvSpPr>
            <a:spLocks noGrp="1"/>
          </p:cNvSpPr>
          <p:nvPr>
            <p:ph idx="1"/>
          </p:nvPr>
        </p:nvSpPr>
        <p:spPr/>
        <p:txBody>
          <a:bodyPr/>
          <a:lstStyle/>
          <a:p>
            <a:r>
              <a:rPr lang="en-US" b="0" i="0" dirty="0">
                <a:effectLst/>
                <a:latin typeface="Google Sans"/>
              </a:rPr>
              <a:t>You can set up Discord to receive user feedback, by creating a </a:t>
            </a:r>
            <a:r>
              <a:rPr lang="en-US" b="1" i="0" u="sng" dirty="0">
                <a:effectLst/>
                <a:latin typeface="Google Sans"/>
              </a:rPr>
              <a:t>dedicated text channel </a:t>
            </a:r>
            <a:r>
              <a:rPr lang="en-US" b="0" i="0" dirty="0">
                <a:effectLst/>
                <a:latin typeface="Google Sans"/>
              </a:rPr>
              <a:t>specifically for feedback.</a:t>
            </a:r>
          </a:p>
          <a:p>
            <a:r>
              <a:rPr lang="en-US" dirty="0">
                <a:latin typeface="Google Sans"/>
              </a:rPr>
              <a:t>C</a:t>
            </a:r>
            <a:r>
              <a:rPr lang="en-US" b="0" i="0" dirty="0">
                <a:effectLst/>
                <a:latin typeface="Google Sans"/>
              </a:rPr>
              <a:t>learly label it as ‘feedback</a:t>
            </a:r>
            <a:r>
              <a:rPr lang="en-US" dirty="0">
                <a:latin typeface="Google Sans"/>
              </a:rPr>
              <a:t>’</a:t>
            </a:r>
            <a:r>
              <a:rPr lang="en-US" b="0" i="0" dirty="0">
                <a:effectLst/>
                <a:latin typeface="Google Sans"/>
              </a:rPr>
              <a:t> or similar, and users can post their suggestions, concerns, and opinions.</a:t>
            </a:r>
          </a:p>
          <a:p>
            <a:r>
              <a:rPr lang="en-US" dirty="0">
                <a:latin typeface="Google Sans"/>
              </a:rPr>
              <a:t>Y</a:t>
            </a:r>
            <a:r>
              <a:rPr lang="en-US" b="0" i="0" dirty="0">
                <a:effectLst/>
                <a:latin typeface="Google Sans"/>
              </a:rPr>
              <a:t>ou can also utilize Discord bots that can facilitate feedback collection through commands and polls, allowing for organized and structured feedback gathering.</a:t>
            </a:r>
            <a:endParaRPr lang="en-US" dirty="0"/>
          </a:p>
        </p:txBody>
      </p:sp>
      <p:pic>
        <p:nvPicPr>
          <p:cNvPr id="6" name="Picture 5">
            <a:extLst>
              <a:ext uri="{FF2B5EF4-FFF2-40B4-BE49-F238E27FC236}">
                <a16:creationId xmlns:a16="http://schemas.microsoft.com/office/drawing/2014/main" id="{E034AC66-0BAC-054F-C4FD-CAF518DEC58C}"/>
              </a:ext>
            </a:extLst>
          </p:cNvPr>
          <p:cNvPicPr>
            <a:picLocks noChangeAspect="1"/>
          </p:cNvPicPr>
          <p:nvPr/>
        </p:nvPicPr>
        <p:blipFill>
          <a:blip r:embed="rId2"/>
          <a:stretch>
            <a:fillRect/>
          </a:stretch>
        </p:blipFill>
        <p:spPr>
          <a:xfrm>
            <a:off x="5693532" y="385596"/>
            <a:ext cx="6029729" cy="1025360"/>
          </a:xfrm>
          <a:prstGeom prst="rect">
            <a:avLst/>
          </a:prstGeom>
        </p:spPr>
      </p:pic>
    </p:spTree>
    <p:extLst>
      <p:ext uri="{BB962C8B-B14F-4D97-AF65-F5344CB8AC3E}">
        <p14:creationId xmlns:p14="http://schemas.microsoft.com/office/powerpoint/2010/main" val="17957851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75193-8F1C-CDBF-5E95-8E403795C108}"/>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1A20826-E03C-A5A2-9BF1-2AA464C38585}"/>
              </a:ext>
            </a:extLst>
          </p:cNvPr>
          <p:cNvSpPr>
            <a:spLocks noGrp="1"/>
          </p:cNvSpPr>
          <p:nvPr>
            <p:ph type="body" sz="half" idx="2"/>
          </p:nvPr>
        </p:nvSpPr>
        <p:spPr>
          <a:xfrm>
            <a:off x="599634" y="1314895"/>
            <a:ext cx="10867292" cy="3138615"/>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Clr>
                <a:schemeClr val="tx1"/>
              </a:buClr>
              <a:buFont typeface="+mj-lt"/>
              <a:buAutoNum type="arabicPeriod"/>
            </a:pPr>
            <a:r>
              <a:rPr lang="en-GB" sz="3200" b="1" dirty="0">
                <a:solidFill>
                  <a:schemeClr val="bg1"/>
                </a:solidFill>
                <a:highlight>
                  <a:srgbClr val="FFFF00"/>
                </a:highlight>
                <a:latin typeface="Arial" panose="020B0604020202020204" pitchFamily="34" charset="0"/>
                <a:ea typeface="Arial" panose="020B0604020202020204" pitchFamily="34" charset="0"/>
              </a:rPr>
              <a:t>Create</a:t>
            </a:r>
            <a:r>
              <a:rPr lang="en-GB" sz="3200" b="1" dirty="0">
                <a:solidFill>
                  <a:schemeClr val="bg1"/>
                </a:solidFill>
                <a:effectLst/>
                <a:highlight>
                  <a:srgbClr val="FFFF00"/>
                </a:highlight>
                <a:latin typeface="Arial" panose="020B0604020202020204" pitchFamily="34" charset="0"/>
                <a:ea typeface="Arial" panose="020B0604020202020204" pitchFamily="34" charset="0"/>
              </a:rPr>
              <a:t> </a:t>
            </a:r>
            <a:r>
              <a:rPr lang="en-GB" sz="3200" dirty="0"/>
              <a:t>questions to gather feedback </a:t>
            </a:r>
            <a:r>
              <a:rPr lang="en-GB" sz="3200" dirty="0">
                <a:latin typeface="Arial" panose="020B0604020202020204" pitchFamily="34" charset="0"/>
                <a:ea typeface="Arial" panose="020B0604020202020204" pitchFamily="34" charset="0"/>
              </a:rPr>
              <a:t>on your </a:t>
            </a:r>
            <a:r>
              <a:rPr lang="en-GB" sz="3200" dirty="0">
                <a:latin typeface="Arial" panose="020B0604020202020204" pitchFamily="34" charset="0"/>
                <a:ea typeface="Times New Roman" panose="02020603050405020304" pitchFamily="18" charset="0"/>
                <a:cs typeface="Times New Roman" panose="02020603050405020304" pitchFamily="18" charset="0"/>
              </a:rPr>
              <a:t>project idea, design work and initial implementation.</a:t>
            </a:r>
            <a:endParaRPr lang="en-GB" sz="3200" dirty="0"/>
          </a:p>
          <a:p>
            <a:pPr marL="964565" indent="-514350">
              <a:lnSpc>
                <a:spcPct val="100000"/>
              </a:lnSpc>
              <a:spcBef>
                <a:spcPts val="0"/>
              </a:spcBef>
              <a:spcAft>
                <a:spcPts val="600"/>
              </a:spcAft>
              <a:buClr>
                <a:schemeClr val="tx1"/>
              </a:buClr>
              <a:buFont typeface="+mj-lt"/>
              <a:buAutoNum type="arabicPeriod"/>
            </a:pPr>
            <a:r>
              <a:rPr lang="en-GB" sz="3200" b="1" dirty="0">
                <a:solidFill>
                  <a:schemeClr val="bg1"/>
                </a:solidFill>
                <a:effectLst/>
                <a:highlight>
                  <a:srgbClr val="FFFF00"/>
                </a:highlight>
                <a:latin typeface="Arial" panose="020B0604020202020204" pitchFamily="34" charset="0"/>
                <a:ea typeface="Arial" panose="020B0604020202020204" pitchFamily="34" charset="0"/>
              </a:rPr>
              <a:t>Design</a:t>
            </a:r>
            <a:r>
              <a:rPr lang="en-GB" sz="3200" dirty="0">
                <a:effectLst/>
                <a:latin typeface="Arial" panose="020B0604020202020204" pitchFamily="34" charset="0"/>
                <a:ea typeface="Arial" panose="020B0604020202020204" pitchFamily="34" charset="0"/>
              </a:rPr>
              <a:t> a </a:t>
            </a:r>
            <a:r>
              <a:rPr lang="en-GB" sz="3200" b="1" dirty="0">
                <a:effectLst/>
                <a:latin typeface="Arial" panose="020B0604020202020204" pitchFamily="34" charset="0"/>
                <a:ea typeface="Arial" panose="020B0604020202020204" pitchFamily="34" charset="0"/>
              </a:rPr>
              <a:t>data collection method </a:t>
            </a:r>
            <a:r>
              <a:rPr lang="en-GB" sz="3200" dirty="0">
                <a:effectLst/>
                <a:latin typeface="Arial" panose="020B0604020202020204" pitchFamily="34" charset="0"/>
                <a:ea typeface="Arial" panose="020B0604020202020204" pitchFamily="34" charset="0"/>
              </a:rPr>
              <a:t>to acquire feedback using an appropriate tool e.g. MS Forms, Google, Forms, SurveyMonkey or even MS Word</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3200" dirty="0">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51B6D126-8B74-E6B0-84D7-808FCBFEEBB9}"/>
              </a:ext>
            </a:extLst>
          </p:cNvPr>
          <p:cNvSpPr txBox="1"/>
          <p:nvPr/>
        </p:nvSpPr>
        <p:spPr>
          <a:xfrm>
            <a:off x="291808" y="202019"/>
            <a:ext cx="11608383"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u="sng" strike="noStrike" kern="1200" cap="none" spc="0" normalizeH="0" baseline="0" noProof="0" dirty="0">
                <a:ln>
                  <a:noFill/>
                </a:ln>
                <a:solidFill>
                  <a:srgbClr val="FFFFFF"/>
                </a:solidFill>
                <a:effectLst/>
                <a:uLnTx/>
                <a:uFillTx/>
                <a:latin typeface="Calibri" panose="020F0502020204030204"/>
                <a:ea typeface="+mn-ea"/>
                <a:cs typeface="+mn-cs"/>
              </a:rPr>
              <a:t>Activity: </a:t>
            </a:r>
            <a:r>
              <a:rPr kumimoji="0" lang="en-GB" sz="5400" b="0" i="0" u="sng" strike="noStrike" kern="1200" cap="none" spc="0" normalizeH="0" baseline="0" noProof="0" dirty="0">
                <a:ln>
                  <a:noFill/>
                </a:ln>
                <a:solidFill>
                  <a:srgbClr val="FFFFFF"/>
                </a:solidFill>
                <a:effectLst/>
                <a:uLnTx/>
                <a:uFillTx/>
                <a:latin typeface="Calibri" panose="020F0502020204030204"/>
                <a:ea typeface="+mn-ea"/>
                <a:cs typeface="+mn-cs"/>
              </a:rPr>
              <a:t>Question &amp; Survey design</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5A8D2AB4-6492-590B-63BD-8456D10F3D33}"/>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Graphic 1" descr="List outline">
            <a:extLst>
              <a:ext uri="{FF2B5EF4-FFF2-40B4-BE49-F238E27FC236}">
                <a16:creationId xmlns:a16="http://schemas.microsoft.com/office/drawing/2014/main" id="{AE4509BE-8FB6-34F7-49DA-35EB1EA2A77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55363" y="4524232"/>
            <a:ext cx="1937793" cy="1937793"/>
          </a:xfrm>
          <a:prstGeom prst="rect">
            <a:avLst/>
          </a:prstGeom>
        </p:spPr>
      </p:pic>
    </p:spTree>
    <p:extLst>
      <p:ext uri="{BB962C8B-B14F-4D97-AF65-F5344CB8AC3E}">
        <p14:creationId xmlns:p14="http://schemas.microsoft.com/office/powerpoint/2010/main" val="39671604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4CFAD-AB91-B728-B07E-A28AE20BD9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D992FD-AB97-9BC8-E89E-EB133432524B}"/>
              </a:ext>
            </a:extLst>
          </p:cNvPr>
          <p:cNvSpPr>
            <a:spLocks noGrp="1"/>
          </p:cNvSpPr>
          <p:nvPr>
            <p:ph type="title"/>
          </p:nvPr>
        </p:nvSpPr>
        <p:spPr>
          <a:xfrm>
            <a:off x="536812" y="266322"/>
            <a:ext cx="10816988" cy="1325563"/>
          </a:xfrm>
        </p:spPr>
        <p:txBody>
          <a:bodyPr>
            <a:normAutofit/>
          </a:bodyPr>
          <a:lstStyle/>
          <a:p>
            <a:r>
              <a:rPr lang="en-GB" sz="5400" b="1" u="sng" dirty="0"/>
              <a:t>Activity: Pilot Survey - Test your Survey</a:t>
            </a:r>
          </a:p>
        </p:txBody>
      </p:sp>
      <p:sp>
        <p:nvSpPr>
          <p:cNvPr id="3" name="Content Placeholder 2">
            <a:extLst>
              <a:ext uri="{FF2B5EF4-FFF2-40B4-BE49-F238E27FC236}">
                <a16:creationId xmlns:a16="http://schemas.microsoft.com/office/drawing/2014/main" id="{B374E481-3867-30B6-6950-317FC780F18C}"/>
              </a:ext>
            </a:extLst>
          </p:cNvPr>
          <p:cNvSpPr>
            <a:spLocks noGrp="1"/>
          </p:cNvSpPr>
          <p:nvPr>
            <p:ph idx="1"/>
          </p:nvPr>
        </p:nvSpPr>
        <p:spPr>
          <a:xfrm>
            <a:off x="838200" y="1591885"/>
            <a:ext cx="10515600" cy="3082474"/>
          </a:xfrm>
          <a:ln>
            <a:solidFill>
              <a:schemeClr val="tx1"/>
            </a:solidFill>
          </a:ln>
        </p:spPr>
        <p:txBody>
          <a:bodyPr>
            <a:normAutofit/>
          </a:bodyPr>
          <a:lstStyle/>
          <a:p>
            <a:pPr marL="0" indent="0">
              <a:buNone/>
            </a:pPr>
            <a:r>
              <a:rPr lang="en-GB" sz="3200" dirty="0"/>
              <a:t>After you have created your survey:</a:t>
            </a:r>
          </a:p>
          <a:p>
            <a:pPr marL="514350" indent="-514350">
              <a:buFont typeface="+mj-lt"/>
              <a:buAutoNum type="arabicPeriod"/>
            </a:pPr>
            <a:r>
              <a:rPr lang="en-GB" sz="3200" dirty="0"/>
              <a:t>Test it yourself and/or with 1 other person.</a:t>
            </a:r>
          </a:p>
          <a:p>
            <a:pPr lvl="1"/>
            <a:r>
              <a:rPr lang="en-GB" sz="2800" dirty="0"/>
              <a:t>This will help you to identify where your questions/survey design can be improved.</a:t>
            </a:r>
          </a:p>
          <a:p>
            <a:pPr marL="514350" indent="-514350">
              <a:buFont typeface="+mj-lt"/>
              <a:buAutoNum type="arabicPeriod"/>
            </a:pPr>
            <a:r>
              <a:rPr lang="en-GB" sz="3200" dirty="0"/>
              <a:t>Refine and update your questions &amp; survey before conducting it with others.</a:t>
            </a:r>
          </a:p>
        </p:txBody>
      </p:sp>
      <p:pic>
        <p:nvPicPr>
          <p:cNvPr id="6" name="Graphic 5" descr="List outline">
            <a:extLst>
              <a:ext uri="{FF2B5EF4-FFF2-40B4-BE49-F238E27FC236}">
                <a16:creationId xmlns:a16="http://schemas.microsoft.com/office/drawing/2014/main" id="{3E35FF51-D496-57CF-E466-ECCA1AAF826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15803" y="4813910"/>
            <a:ext cx="1777769" cy="1777769"/>
          </a:xfrm>
          <a:prstGeom prst="rect">
            <a:avLst/>
          </a:prstGeom>
        </p:spPr>
      </p:pic>
    </p:spTree>
    <p:extLst>
      <p:ext uri="{BB962C8B-B14F-4D97-AF65-F5344CB8AC3E}">
        <p14:creationId xmlns:p14="http://schemas.microsoft.com/office/powerpoint/2010/main" val="30197159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5A6FE3-3C9D-36A8-9A67-BF275F210B6D}"/>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9406F4E8-CA1E-196D-F73D-40B47EDACA76}"/>
              </a:ext>
            </a:extLst>
          </p:cNvPr>
          <p:cNvSpPr>
            <a:spLocks noGrp="1"/>
          </p:cNvSpPr>
          <p:nvPr>
            <p:ph type="body" sz="half" idx="2"/>
          </p:nvPr>
        </p:nvSpPr>
        <p:spPr>
          <a:xfrm>
            <a:off x="599634" y="1235492"/>
            <a:ext cx="10867292" cy="3275093"/>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Clr>
                <a:schemeClr val="tx1"/>
              </a:buClr>
              <a:buFont typeface="+mj-lt"/>
              <a:buAutoNum type="arabicPeriod"/>
            </a:pPr>
            <a:r>
              <a:rPr lang="en-GB" sz="3200" b="1" dirty="0">
                <a:solidFill>
                  <a:schemeClr val="bg1"/>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Collect</a:t>
            </a:r>
            <a:r>
              <a:rPr lang="en-GB" sz="3200" b="1" dirty="0">
                <a:latin typeface="Arial" panose="020B0604020202020204" pitchFamily="34" charset="0"/>
                <a:ea typeface="Times New Roman" panose="02020603050405020304" pitchFamily="18" charset="0"/>
                <a:cs typeface="Times New Roman" panose="02020603050405020304" pitchFamily="18" charset="0"/>
              </a:rPr>
              <a:t>: A</a:t>
            </a:r>
            <a:r>
              <a:rPr lang="en-GB" sz="3200" b="1" dirty="0">
                <a:effectLst/>
                <a:latin typeface="Arial" panose="020B0604020202020204" pitchFamily="34" charset="0"/>
                <a:ea typeface="Times New Roman" panose="02020603050405020304" pitchFamily="18" charset="0"/>
                <a:cs typeface="Times New Roman" panose="02020603050405020304" pitchFamily="18" charset="0"/>
              </a:rPr>
              <a:t>cquire the feedback </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from approx. 3-5 people. </a:t>
            </a:r>
          </a:p>
          <a:p>
            <a:pPr marL="964565" indent="-514350">
              <a:lnSpc>
                <a:spcPct val="100000"/>
              </a:lnSpc>
              <a:spcBef>
                <a:spcPts val="0"/>
              </a:spcBef>
              <a:spcAft>
                <a:spcPts val="600"/>
              </a:spcAft>
              <a:buClr>
                <a:schemeClr val="tx1"/>
              </a:buClr>
              <a:buFont typeface="+mj-lt"/>
              <a:buAutoNum type="arabicPeriod"/>
            </a:pPr>
            <a:r>
              <a:rPr lang="en-GB" sz="3200" b="1"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Analyse:</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latin typeface="Arial" panose="020B0604020202020204" pitchFamily="34" charset="0"/>
                <a:ea typeface="Times New Roman" panose="02020603050405020304" pitchFamily="18" charset="0"/>
                <a:cs typeface="Times New Roman" panose="02020603050405020304" pitchFamily="18" charset="0"/>
              </a:rPr>
              <a:t>D</a:t>
            </a:r>
            <a:r>
              <a:rPr lang="en-GB" sz="3200" b="1" dirty="0">
                <a:effectLst/>
                <a:latin typeface="Arial" panose="020B0604020202020204" pitchFamily="34" charset="0"/>
                <a:ea typeface="Times New Roman" panose="02020603050405020304" pitchFamily="18" charset="0"/>
                <a:cs typeface="Times New Roman" panose="02020603050405020304" pitchFamily="18" charset="0"/>
              </a:rPr>
              <a:t>ocument a summary of the feedback </a:t>
            </a:r>
          </a:p>
          <a:p>
            <a:pPr marL="964565" indent="-514350">
              <a:lnSpc>
                <a:spcPct val="100000"/>
              </a:lnSpc>
              <a:spcBef>
                <a:spcPts val="0"/>
              </a:spcBef>
              <a:spcAft>
                <a:spcPts val="600"/>
              </a:spcAft>
              <a:buClr>
                <a:schemeClr val="tx1"/>
              </a:buClr>
              <a:buFont typeface="+mj-lt"/>
              <a:buAutoNum type="arabicPeriod"/>
            </a:pPr>
            <a:r>
              <a:rPr lang="en-GB" sz="3200" b="1"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Updates:</a:t>
            </a:r>
            <a:r>
              <a:rPr lang="en-GB" sz="32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effectLst/>
                <a:latin typeface="Arial" panose="020B0604020202020204" pitchFamily="34" charset="0"/>
                <a:ea typeface="Times New Roman" panose="02020603050405020304" pitchFamily="18" charset="0"/>
                <a:cs typeface="Times New Roman" panose="02020603050405020304" pitchFamily="18" charset="0"/>
              </a:rPr>
              <a:t>A</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nd state any changes you will make to your project as a result of the feedback.</a:t>
            </a:r>
            <a:endParaRPr lang="en-GB" sz="5400" b="1" u="sng" dirty="0">
              <a:effectLst/>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BEF4164E-58C0-0D5A-E5E5-A3575B42120E}"/>
              </a:ext>
            </a:extLst>
          </p:cNvPr>
          <p:cNvSpPr txBox="1"/>
          <p:nvPr/>
        </p:nvSpPr>
        <p:spPr>
          <a:xfrm>
            <a:off x="229089" y="86013"/>
            <a:ext cx="11608383"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u="sng" strike="noStrike" kern="1200" cap="none" spc="0" normalizeH="0" baseline="0" noProof="0" dirty="0">
                <a:ln>
                  <a:noFill/>
                </a:ln>
                <a:solidFill>
                  <a:srgbClr val="FFFFFF"/>
                </a:solidFill>
                <a:effectLst/>
                <a:uLnTx/>
                <a:uFillTx/>
                <a:latin typeface="Calibri" panose="020F0502020204030204"/>
                <a:ea typeface="+mn-ea"/>
                <a:cs typeface="+mn-cs"/>
              </a:rPr>
              <a:t>Activity: Acquiring f</a:t>
            </a:r>
            <a:r>
              <a:rPr kumimoji="0" lang="en-GB" sz="5400" b="0" i="0" u="sng" strike="noStrike" kern="1200" cap="none" spc="0" normalizeH="0" baseline="0" noProof="0" dirty="0" err="1">
                <a:ln>
                  <a:noFill/>
                </a:ln>
                <a:solidFill>
                  <a:prstClr val="white"/>
                </a:solidFill>
                <a:effectLst/>
                <a:uLnTx/>
                <a:uFillTx/>
                <a:latin typeface="Calibri" panose="020F0502020204030204"/>
                <a:ea typeface="Times New Roman" panose="02020603050405020304" pitchFamily="18" charset="0"/>
                <a:cs typeface="+mn-cs"/>
              </a:rPr>
              <a:t>eedback</a:t>
            </a:r>
            <a:r>
              <a:rPr kumimoji="0" lang="en-GB" sz="54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mn-cs"/>
              </a:rPr>
              <a:t> (A.2 T1 Q1)</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5E09B5DD-691D-87A4-D828-6D3BA7AE3CED}"/>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Graphic 1" descr="List outline">
            <a:extLst>
              <a:ext uri="{FF2B5EF4-FFF2-40B4-BE49-F238E27FC236}">
                <a16:creationId xmlns:a16="http://schemas.microsoft.com/office/drawing/2014/main" id="{B8F45C1B-84AE-895C-4040-D79EEDA44DD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40740" y="4663847"/>
            <a:ext cx="1917321" cy="1917321"/>
          </a:xfrm>
          <a:prstGeom prst="rect">
            <a:avLst/>
          </a:prstGeom>
        </p:spPr>
      </p:pic>
    </p:spTree>
    <p:extLst>
      <p:ext uri="{BB962C8B-B14F-4D97-AF65-F5344CB8AC3E}">
        <p14:creationId xmlns:p14="http://schemas.microsoft.com/office/powerpoint/2010/main" val="30839712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Break time</a:t>
            </a:r>
          </a:p>
        </p:txBody>
      </p:sp>
      <p:sp>
        <p:nvSpPr>
          <p:cNvPr id="18" name="Rectangle: Rounded Corners 1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Tree>
    <p:extLst>
      <p:ext uri="{BB962C8B-B14F-4D97-AF65-F5344CB8AC3E}">
        <p14:creationId xmlns:p14="http://schemas.microsoft.com/office/powerpoint/2010/main" val="41419324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GB" b="1" u="sng" dirty="0"/>
              <a:t>Session 2: Implementation &amp; Progress sheet</a:t>
            </a:r>
          </a:p>
        </p:txBody>
      </p:sp>
      <p:sp>
        <p:nvSpPr>
          <p:cNvPr id="6" name="Content Placeholder 2">
            <a:extLst>
              <a:ext uri="{FF2B5EF4-FFF2-40B4-BE49-F238E27FC236}">
                <a16:creationId xmlns:a16="http://schemas.microsoft.com/office/drawing/2014/main" id="{F64134BF-5E02-46D2-8067-8A24389E219E}"/>
              </a:ext>
            </a:extLst>
          </p:cNvPr>
          <p:cNvSpPr>
            <a:spLocks noGrp="1"/>
          </p:cNvSpPr>
          <p:nvPr>
            <p:ph idx="1"/>
          </p:nvPr>
        </p:nvSpPr>
        <p:spPr>
          <a:xfrm>
            <a:off x="579248" y="1698437"/>
            <a:ext cx="10878519" cy="4351338"/>
          </a:xfrm>
        </p:spPr>
        <p:txBody>
          <a:bodyPr>
            <a:noAutofit/>
          </a:bodyPr>
          <a:lstStyle/>
          <a:p>
            <a:pPr>
              <a:lnSpc>
                <a:spcPct val="100000"/>
              </a:lnSpc>
              <a:spcBef>
                <a:spcPts val="600"/>
              </a:spcBef>
              <a:buNone/>
            </a:pPr>
            <a:endParaRPr lang="en-GB" sz="3200" dirty="0"/>
          </a:p>
          <a:p>
            <a:pPr marL="457200" lvl="1" indent="0">
              <a:lnSpc>
                <a:spcPct val="100000"/>
              </a:lnSpc>
              <a:spcBef>
                <a:spcPts val="600"/>
              </a:spcBef>
              <a:buNone/>
            </a:pPr>
            <a:endParaRPr lang="en-GB" sz="2200" dirty="0"/>
          </a:p>
        </p:txBody>
      </p:sp>
      <p:grpSp>
        <p:nvGrpSpPr>
          <p:cNvPr id="21" name="Group 20">
            <a:extLst>
              <a:ext uri="{FF2B5EF4-FFF2-40B4-BE49-F238E27FC236}">
                <a16:creationId xmlns:a16="http://schemas.microsoft.com/office/drawing/2014/main" id="{5FAF3967-1E2A-3C77-4243-30B9DC5FAAF9}"/>
              </a:ext>
            </a:extLst>
          </p:cNvPr>
          <p:cNvGrpSpPr/>
          <p:nvPr/>
        </p:nvGrpSpPr>
        <p:grpSpPr>
          <a:xfrm>
            <a:off x="2715134" y="1698437"/>
            <a:ext cx="6224149" cy="4729659"/>
            <a:chOff x="2551361" y="1698437"/>
            <a:chExt cx="6402369" cy="4701584"/>
          </a:xfrm>
        </p:grpSpPr>
        <p:pic>
          <p:nvPicPr>
            <p:cNvPr id="12" name="Graphic 11" descr="Network diagram with solid fill">
              <a:extLst>
                <a:ext uri="{FF2B5EF4-FFF2-40B4-BE49-F238E27FC236}">
                  <a16:creationId xmlns:a16="http://schemas.microsoft.com/office/drawing/2014/main" id="{333CFB94-196E-9125-7ADD-3D6B492899C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51361" y="4111601"/>
              <a:ext cx="2760508" cy="2288420"/>
            </a:xfrm>
            <a:prstGeom prst="rect">
              <a:avLst/>
            </a:prstGeom>
          </p:spPr>
        </p:pic>
        <p:pic>
          <p:nvPicPr>
            <p:cNvPr id="14" name="Graphic 13" descr="Network with solid fill">
              <a:extLst>
                <a:ext uri="{FF2B5EF4-FFF2-40B4-BE49-F238E27FC236}">
                  <a16:creationId xmlns:a16="http://schemas.microsoft.com/office/drawing/2014/main" id="{A69BA16B-B36B-DB1D-CE2A-DE49227049B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270182">
              <a:off x="6119116" y="3680362"/>
              <a:ext cx="2834614" cy="2349853"/>
            </a:xfrm>
            <a:prstGeom prst="rect">
              <a:avLst/>
            </a:prstGeom>
          </p:spPr>
        </p:pic>
        <p:pic>
          <p:nvPicPr>
            <p:cNvPr id="16" name="Graphic 15" descr="Server with solid fill">
              <a:extLst>
                <a:ext uri="{FF2B5EF4-FFF2-40B4-BE49-F238E27FC236}">
                  <a16:creationId xmlns:a16="http://schemas.microsoft.com/office/drawing/2014/main" id="{AF92C8D9-298B-8B9F-5EBC-C21B8A90505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55118" y="3665173"/>
              <a:ext cx="2223129" cy="1842942"/>
            </a:xfrm>
            <a:prstGeom prst="rect">
              <a:avLst/>
            </a:prstGeom>
          </p:spPr>
        </p:pic>
        <p:pic>
          <p:nvPicPr>
            <p:cNvPr id="19" name="Graphic 18" descr="Ui Ux with solid fill">
              <a:extLst>
                <a:ext uri="{FF2B5EF4-FFF2-40B4-BE49-F238E27FC236}">
                  <a16:creationId xmlns:a16="http://schemas.microsoft.com/office/drawing/2014/main" id="{A59CB623-34F1-A8F5-798F-1C76DF1BD42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076527" y="1698437"/>
              <a:ext cx="3120004" cy="2606412"/>
            </a:xfrm>
            <a:prstGeom prst="rect">
              <a:avLst/>
            </a:prstGeom>
          </p:spPr>
        </p:pic>
      </p:grpSp>
    </p:spTree>
    <p:extLst>
      <p:ext uri="{BB962C8B-B14F-4D97-AF65-F5344CB8AC3E}">
        <p14:creationId xmlns:p14="http://schemas.microsoft.com/office/powerpoint/2010/main" val="8999147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637BD-CE1C-ACEF-5B26-4D8EFC31447D}"/>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037FBE16-3764-D4CD-29DB-1C56BFFCAEA2}"/>
              </a:ext>
            </a:extLst>
          </p:cNvPr>
          <p:cNvSpPr>
            <a:spLocks noGrp="1"/>
          </p:cNvSpPr>
          <p:nvPr>
            <p:ph type="body" sz="half" idx="2"/>
          </p:nvPr>
        </p:nvSpPr>
        <p:spPr>
          <a:xfrm>
            <a:off x="334888" y="1284514"/>
            <a:ext cx="10867292"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Font typeface="+mj-lt"/>
              <a:buAutoNum type="arabicPeriod"/>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964565" indent="-514350">
              <a:lnSpc>
                <a:spcPct val="100000"/>
              </a:lnSpc>
              <a:spcBef>
                <a:spcPts val="0"/>
              </a:spcBef>
              <a:spcAft>
                <a:spcPts val="600"/>
              </a:spcAft>
              <a:buClr>
                <a:schemeClr val="tx1"/>
              </a:buClr>
              <a:buFont typeface="+mj-lt"/>
              <a:buAutoNum type="arabicPeriod"/>
            </a:pPr>
            <a:r>
              <a:rPr lang="en-GB" sz="2800" dirty="0">
                <a:solidFill>
                  <a:schemeClr val="bg1"/>
                </a:solidFill>
                <a:highlight>
                  <a:srgbClr val="FFFF00"/>
                </a:highlight>
                <a:latin typeface="Arial" panose="020B0604020202020204" pitchFamily="34" charset="0"/>
                <a:ea typeface="Times New Roman" panose="02020603050405020304" pitchFamily="18" charset="0"/>
              </a:rPr>
              <a:t>Continue and make progress</a:t>
            </a:r>
            <a:r>
              <a:rPr lang="en-GB" sz="2800" dirty="0">
                <a:solidFill>
                  <a:schemeClr val="bg1"/>
                </a:solidFill>
                <a:latin typeface="Arial" panose="020B0604020202020204" pitchFamily="34" charset="0"/>
                <a:ea typeface="Times New Roman" panose="02020603050405020304" pitchFamily="18" charset="0"/>
              </a:rPr>
              <a:t> </a:t>
            </a:r>
            <a:r>
              <a:rPr lang="en-GB" sz="2800" dirty="0">
                <a:latin typeface="Arial" panose="020B0604020202020204" pitchFamily="34" charset="0"/>
                <a:ea typeface="Times New Roman" panose="02020603050405020304" pitchFamily="18" charset="0"/>
              </a:rPr>
              <a:t>with the practical implementation of your project.</a:t>
            </a:r>
            <a:endParaRPr lang="en-GB" sz="1400" dirty="0">
              <a:latin typeface="Arial" panose="020B06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50A0B3CE-A6B4-3091-4616-B6AC4ABBA9F4}"/>
              </a:ext>
            </a:extLst>
          </p:cNvPr>
          <p:cNvSpPr txBox="1"/>
          <p:nvPr/>
        </p:nvSpPr>
        <p:spPr>
          <a:xfrm>
            <a:off x="133673" y="295325"/>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sng" strike="noStrike" kern="1200" cap="none" spc="0" normalizeH="0" baseline="0" noProof="0" dirty="0">
                <a:ln>
                  <a:noFill/>
                </a:ln>
                <a:solidFill>
                  <a:srgbClr val="FFFFFF"/>
                </a:solidFill>
                <a:effectLst/>
                <a:uLnTx/>
                <a:uFillTx/>
                <a:latin typeface="Calibri" panose="020F0502020204030204"/>
                <a:ea typeface="+mn-ea"/>
                <a:cs typeface="+mn-cs"/>
              </a:rPr>
              <a:t>Activity: </a:t>
            </a:r>
            <a:r>
              <a:rPr kumimoji="0" lang="en-GB" sz="48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mn-cs"/>
              </a:rPr>
              <a:t>Practical </a:t>
            </a:r>
            <a:r>
              <a:rPr kumimoji="0" lang="en-GB" sz="48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Arial" panose="020B0604020202020204" pitchFamily="34" charset="0"/>
              </a:rPr>
              <a:t>Progress</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2D09ADBD-9B3D-5AB9-2870-90B709E0B9ED}"/>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 name="Group 1">
            <a:extLst>
              <a:ext uri="{FF2B5EF4-FFF2-40B4-BE49-F238E27FC236}">
                <a16:creationId xmlns:a16="http://schemas.microsoft.com/office/drawing/2014/main" id="{500CAC01-9811-F832-E613-7E000C6A202E}"/>
              </a:ext>
            </a:extLst>
          </p:cNvPr>
          <p:cNvGrpSpPr/>
          <p:nvPr/>
        </p:nvGrpSpPr>
        <p:grpSpPr>
          <a:xfrm>
            <a:off x="3652478" y="2743201"/>
            <a:ext cx="4232111" cy="3223720"/>
            <a:chOff x="2551361" y="1698437"/>
            <a:chExt cx="6402369" cy="4701584"/>
          </a:xfrm>
        </p:grpSpPr>
        <p:pic>
          <p:nvPicPr>
            <p:cNvPr id="5" name="Graphic 4" descr="Network diagram with solid fill">
              <a:extLst>
                <a:ext uri="{FF2B5EF4-FFF2-40B4-BE49-F238E27FC236}">
                  <a16:creationId xmlns:a16="http://schemas.microsoft.com/office/drawing/2014/main" id="{36217695-A961-E96B-495E-16FF9A4018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51361" y="4111601"/>
              <a:ext cx="2760508" cy="2288420"/>
            </a:xfrm>
            <a:prstGeom prst="rect">
              <a:avLst/>
            </a:prstGeom>
          </p:spPr>
        </p:pic>
        <p:pic>
          <p:nvPicPr>
            <p:cNvPr id="7" name="Graphic 6" descr="Network with solid fill">
              <a:extLst>
                <a:ext uri="{FF2B5EF4-FFF2-40B4-BE49-F238E27FC236}">
                  <a16:creationId xmlns:a16="http://schemas.microsoft.com/office/drawing/2014/main" id="{C8828599-8E5C-9BE3-0E54-EFC39908866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270182">
              <a:off x="6119116" y="3680362"/>
              <a:ext cx="2834614" cy="2349853"/>
            </a:xfrm>
            <a:prstGeom prst="rect">
              <a:avLst/>
            </a:prstGeom>
          </p:spPr>
        </p:pic>
        <p:pic>
          <p:nvPicPr>
            <p:cNvPr id="8" name="Graphic 7" descr="Server with solid fill">
              <a:extLst>
                <a:ext uri="{FF2B5EF4-FFF2-40B4-BE49-F238E27FC236}">
                  <a16:creationId xmlns:a16="http://schemas.microsoft.com/office/drawing/2014/main" id="{EFC8BBE6-D893-573B-B80B-4483204937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55118" y="3665173"/>
              <a:ext cx="2223129" cy="1842942"/>
            </a:xfrm>
            <a:prstGeom prst="rect">
              <a:avLst/>
            </a:prstGeom>
          </p:spPr>
        </p:pic>
        <p:pic>
          <p:nvPicPr>
            <p:cNvPr id="9" name="Graphic 8" descr="Ui Ux with solid fill">
              <a:extLst>
                <a:ext uri="{FF2B5EF4-FFF2-40B4-BE49-F238E27FC236}">
                  <a16:creationId xmlns:a16="http://schemas.microsoft.com/office/drawing/2014/main" id="{00FEFC22-3124-74B4-0390-FC83E92BBF4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076527" y="1698437"/>
              <a:ext cx="3120004" cy="2606412"/>
            </a:xfrm>
            <a:prstGeom prst="rect">
              <a:avLst/>
            </a:prstGeom>
          </p:spPr>
        </p:pic>
      </p:grpSp>
    </p:spTree>
    <p:extLst>
      <p:ext uri="{BB962C8B-B14F-4D97-AF65-F5344CB8AC3E}">
        <p14:creationId xmlns:p14="http://schemas.microsoft.com/office/powerpoint/2010/main" val="2055240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C2305-5B5B-C39C-7103-719771932FEE}"/>
              </a:ext>
            </a:extLst>
          </p:cNvPr>
          <p:cNvSpPr>
            <a:spLocks noGrp="1"/>
          </p:cNvSpPr>
          <p:nvPr>
            <p:ph type="title"/>
          </p:nvPr>
        </p:nvSpPr>
        <p:spPr/>
        <p:txBody>
          <a:bodyPr/>
          <a:lstStyle/>
          <a:p>
            <a:r>
              <a:rPr lang="en-GB" u="sng" dirty="0">
                <a:solidFill>
                  <a:schemeClr val="bg1"/>
                </a:solidFill>
                <a:highlight>
                  <a:srgbClr val="FFFF00"/>
                </a:highlight>
              </a:rPr>
              <a:t>Tutor show:</a:t>
            </a:r>
            <a:r>
              <a:rPr lang="en-GB" u="sng" dirty="0">
                <a:solidFill>
                  <a:schemeClr val="bg1"/>
                </a:solidFill>
              </a:rPr>
              <a:t> </a:t>
            </a:r>
            <a:r>
              <a:rPr lang="en-GB" sz="4400" u="sng" dirty="0"/>
              <a:t>Weekly Progress Sheet</a:t>
            </a:r>
            <a:endParaRPr lang="en-GB" u="sng" dirty="0"/>
          </a:p>
        </p:txBody>
      </p:sp>
      <p:sp>
        <p:nvSpPr>
          <p:cNvPr id="3" name="Content Placeholder 2">
            <a:extLst>
              <a:ext uri="{FF2B5EF4-FFF2-40B4-BE49-F238E27FC236}">
                <a16:creationId xmlns:a16="http://schemas.microsoft.com/office/drawing/2014/main" id="{66EDB817-E6E0-1333-41A0-3EF05C09609D}"/>
              </a:ext>
            </a:extLst>
          </p:cNvPr>
          <p:cNvSpPr>
            <a:spLocks noGrp="1"/>
          </p:cNvSpPr>
          <p:nvPr>
            <p:ph idx="1"/>
          </p:nvPr>
        </p:nvSpPr>
        <p:spPr/>
        <p:txBody>
          <a:bodyPr>
            <a:normAutofit/>
          </a:bodyPr>
          <a:lstStyle/>
          <a:p>
            <a:r>
              <a:rPr lang="en-GB" sz="3600" dirty="0"/>
              <a:t>See page 4 of Assignment 2.</a:t>
            </a:r>
          </a:p>
        </p:txBody>
      </p:sp>
      <p:pic>
        <p:nvPicPr>
          <p:cNvPr id="4" name="Graphic 3" descr="Document with solid fill">
            <a:extLst>
              <a:ext uri="{FF2B5EF4-FFF2-40B4-BE49-F238E27FC236}">
                <a16:creationId xmlns:a16="http://schemas.microsoft.com/office/drawing/2014/main" id="{D7F46918-F23A-4554-48EF-422546A721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239065" y="2763671"/>
            <a:ext cx="3081172" cy="3081172"/>
          </a:xfrm>
          <a:prstGeom prst="rect">
            <a:avLst/>
          </a:prstGeom>
        </p:spPr>
      </p:pic>
    </p:spTree>
    <p:extLst>
      <p:ext uri="{BB962C8B-B14F-4D97-AF65-F5344CB8AC3E}">
        <p14:creationId xmlns:p14="http://schemas.microsoft.com/office/powerpoint/2010/main" val="38810748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6FA09-D22A-B5EC-EA54-90A99F943CE4}"/>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3DAB3D0A-90D8-5E1F-1B25-346D697D9E10}"/>
              </a:ext>
            </a:extLst>
          </p:cNvPr>
          <p:cNvSpPr>
            <a:spLocks noGrp="1"/>
          </p:cNvSpPr>
          <p:nvPr>
            <p:ph type="body" sz="half" idx="2"/>
          </p:nvPr>
        </p:nvSpPr>
        <p:spPr>
          <a:xfrm>
            <a:off x="662354" y="1371978"/>
            <a:ext cx="10867292" cy="4452752"/>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lnSpcReduction="10000"/>
          </a:bodyPr>
          <a:lstStyle/>
          <a:p>
            <a:pPr marL="964565" indent="-514350">
              <a:lnSpc>
                <a:spcPct val="100000"/>
              </a:lnSpc>
              <a:spcBef>
                <a:spcPts val="0"/>
              </a:spcBef>
              <a:spcAft>
                <a:spcPts val="600"/>
              </a:spcAft>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Create a </a:t>
            </a:r>
            <a:r>
              <a:rPr lang="en-GB" sz="2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new document </a:t>
            </a:r>
            <a:r>
              <a:rPr lang="en-GB" sz="2800" dirty="0">
                <a:latin typeface="Arial" panose="020B0604020202020204" pitchFamily="34" charset="0"/>
                <a:ea typeface="Times New Roman" panose="02020603050405020304" pitchFamily="18" charset="0"/>
                <a:cs typeface="Arial" panose="020B0604020202020204" pitchFamily="34" charset="0"/>
              </a:rPr>
              <a:t>, copy &amp; paste the Weekly Project Progress sheet template from Assignment 2 p.4 into the new document.</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marL="964565" indent="-514350">
              <a:lnSpc>
                <a:spcPct val="100000"/>
              </a:lnSpc>
              <a:spcBef>
                <a:spcPts val="0"/>
              </a:spcBef>
              <a:spcAft>
                <a:spcPts val="600"/>
              </a:spcAft>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Complete a</a:t>
            </a:r>
            <a:r>
              <a:rPr lang="en-GB" sz="2800" b="1"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Weekly Project Progress sheet</a:t>
            </a:r>
            <a:r>
              <a:rPr lang="en-GB" sz="2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2800" dirty="0">
                <a:effectLst/>
                <a:latin typeface="Arial" panose="020B0604020202020204" pitchFamily="34" charset="0"/>
                <a:ea typeface="Times New Roman" panose="02020603050405020304" pitchFamily="18" charset="0"/>
                <a:cs typeface="Arial" panose="020B0604020202020204" pitchFamily="34" charset="0"/>
              </a:rPr>
              <a:t>to help you progress and manage the implementation part of your project.</a:t>
            </a:r>
          </a:p>
          <a:p>
            <a:pPr marL="964565" indent="-514350">
              <a:lnSpc>
                <a:spcPct val="100000"/>
              </a:lnSpc>
              <a:spcBef>
                <a:spcPts val="0"/>
              </a:spcBef>
              <a:spcAft>
                <a:spcPts val="600"/>
              </a:spcAft>
              <a:buClr>
                <a:schemeClr val="tx1"/>
              </a:buClr>
              <a:buFont typeface="+mj-lt"/>
              <a:buAutoNum type="arabicPeriod"/>
            </a:pPr>
            <a:r>
              <a:rPr lang="en-GB" sz="2800" dirty="0">
                <a:solidFill>
                  <a:schemeClr val="bg1"/>
                </a:solidFill>
                <a:highlight>
                  <a:srgbClr val="FFFF00"/>
                </a:highlight>
                <a:latin typeface="Arial" panose="020B0604020202020204" pitchFamily="34" charset="0"/>
                <a:ea typeface="Times New Roman" panose="02020603050405020304" pitchFamily="18" charset="0"/>
                <a:cs typeface="Arial" panose="020B0604020202020204" pitchFamily="34" charset="0"/>
              </a:rPr>
              <a:t>Tutor review:</a:t>
            </a:r>
            <a:r>
              <a:rPr lang="en-GB" sz="2800" dirty="0">
                <a:solidFill>
                  <a:schemeClr val="bg1"/>
                </a:solidFill>
                <a:latin typeface="Arial" panose="020B0604020202020204" pitchFamily="34" charset="0"/>
                <a:ea typeface="Times New Roman" panose="02020603050405020304" pitchFamily="18" charset="0"/>
                <a:cs typeface="Arial" panose="020B0604020202020204" pitchFamily="34" charset="0"/>
              </a:rPr>
              <a:t> </a:t>
            </a:r>
            <a:r>
              <a:rPr lang="en-GB" sz="2800" dirty="0">
                <a:latin typeface="Arial" panose="020B0604020202020204" pitchFamily="34" charset="0"/>
                <a:ea typeface="Times New Roman" panose="02020603050405020304" pitchFamily="18" charset="0"/>
                <a:cs typeface="Arial" panose="020B0604020202020204" pitchFamily="34" charset="0"/>
              </a:rPr>
              <a:t>When complete show ‘Project Progress sheet’ to your tutor. Either show in-class or send via Teams for a thumbs up (Screenshot/Snip </a:t>
            </a:r>
            <a:r>
              <a:rPr lang="en-GB" sz="2800">
                <a:latin typeface="Arial" panose="020B0604020202020204" pitchFamily="34" charset="0"/>
                <a:ea typeface="Times New Roman" panose="02020603050405020304" pitchFamily="18" charset="0"/>
                <a:cs typeface="Arial" panose="020B0604020202020204" pitchFamily="34" charset="0"/>
              </a:rPr>
              <a:t>or document).</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r>
              <a:rPr lang="en-GB" sz="2800" dirty="0">
                <a:latin typeface="Arial" panose="020B0604020202020204" pitchFamily="34" charset="0"/>
                <a:ea typeface="Times New Roman" panose="02020603050405020304" pitchFamily="18" charset="0"/>
                <a:cs typeface="Times New Roman" panose="02020603050405020304" pitchFamily="18" charset="0"/>
              </a:rPr>
              <a:t>* Any Qs please let us know.</a:t>
            </a:r>
          </a:p>
          <a:p>
            <a:pPr marL="450215">
              <a:lnSpc>
                <a:spcPct val="100000"/>
              </a:lnSpc>
              <a:spcBef>
                <a:spcPts val="0"/>
              </a:spcBef>
              <a:spcAft>
                <a:spcPts val="600"/>
              </a:spcAft>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381BB90E-7CF3-D06B-4053-88F8B74B762A}"/>
              </a:ext>
            </a:extLst>
          </p:cNvPr>
          <p:cNvSpPr txBox="1"/>
          <p:nvPr/>
        </p:nvSpPr>
        <p:spPr>
          <a:xfrm>
            <a:off x="189333" y="271781"/>
            <a:ext cx="8248912"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sng" strike="noStrike" kern="1200" cap="none" spc="0" normalizeH="0" baseline="0" noProof="0" dirty="0">
                <a:ln>
                  <a:noFill/>
                </a:ln>
                <a:solidFill>
                  <a:srgbClr val="FFFFFF"/>
                </a:solidFill>
                <a:effectLst/>
                <a:uLnTx/>
                <a:uFillTx/>
                <a:latin typeface="Calibri" panose="020F0502020204030204"/>
                <a:ea typeface="+mn-ea"/>
                <a:cs typeface="+mn-cs"/>
              </a:rPr>
              <a:t>Activity: Weekly </a:t>
            </a:r>
            <a:r>
              <a:rPr kumimoji="0" lang="en-GB" sz="48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Arial" panose="020B0604020202020204" pitchFamily="34" charset="0"/>
              </a:rPr>
              <a:t>Progress sheet </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B66F35CD-0FA7-799B-B65E-3285587C4F20}"/>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27688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8" y="1284514"/>
            <a:ext cx="10867292"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Font typeface="+mj-lt"/>
              <a:buAutoNum type="arabicPeriod"/>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r>
              <a:rPr lang="en-GB" sz="3200" b="1" dirty="0">
                <a:latin typeface="Arial" panose="020B0604020202020204" pitchFamily="34" charset="0"/>
                <a:ea typeface="Times New Roman" panose="02020603050405020304" pitchFamily="18" charset="0"/>
                <a:cs typeface="Arial" panose="020B0604020202020204" pitchFamily="34" charset="0"/>
              </a:rPr>
              <a:t>Reminder: </a:t>
            </a:r>
            <a:r>
              <a:rPr lang="en-GB" sz="3200" dirty="0">
                <a:latin typeface="Arial" panose="020B0604020202020204" pitchFamily="34" charset="0"/>
                <a:ea typeface="Times New Roman" panose="02020603050405020304" pitchFamily="18" charset="0"/>
                <a:cs typeface="Arial" panose="020B0604020202020204" pitchFamily="34" charset="0"/>
              </a:rPr>
              <a:t>Before Assignment 2 submission, place your </a:t>
            </a:r>
            <a:r>
              <a:rPr lang="en-GB" sz="3200" dirty="0">
                <a:effectLst/>
                <a:latin typeface="Arial" panose="020B0604020202020204" pitchFamily="34" charset="0"/>
                <a:ea typeface="Times New Roman" panose="02020603050405020304" pitchFamily="18" charset="0"/>
                <a:cs typeface="Arial" panose="020B0604020202020204" pitchFamily="34" charset="0"/>
              </a:rPr>
              <a:t>Weekly Project Progress sheet document in the </a:t>
            </a:r>
            <a:r>
              <a:rPr lang="en-GB" sz="32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appendix section</a:t>
            </a:r>
            <a:r>
              <a:rPr lang="en-GB"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3200" dirty="0">
                <a:effectLst/>
                <a:latin typeface="Arial" panose="020B0604020202020204" pitchFamily="34" charset="0"/>
                <a:ea typeface="Times New Roman" panose="02020603050405020304" pitchFamily="18" charset="0"/>
                <a:cs typeface="Arial" panose="020B0604020202020204" pitchFamily="34" charset="0"/>
              </a:rPr>
              <a:t>of your assignment/report for marks.</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1772" y="217731"/>
            <a:ext cx="12060228"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600" b="0" i="0" u="sng" strike="noStrike" kern="1200" cap="none" spc="0" normalizeH="0" baseline="0" noProof="0" dirty="0">
                <a:ln>
                  <a:noFill/>
                </a:ln>
                <a:solidFill>
                  <a:srgbClr val="FFFFFF"/>
                </a:solidFill>
                <a:effectLst/>
                <a:uLnTx/>
                <a:uFillTx/>
                <a:latin typeface="Calibri" panose="020F0502020204030204"/>
                <a:ea typeface="+mn-ea"/>
                <a:cs typeface="+mn-cs"/>
              </a:rPr>
              <a:t>Reminder: Appendix ‘</a:t>
            </a:r>
            <a:r>
              <a:rPr kumimoji="0" lang="en-GB" sz="46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Arial" panose="020B0604020202020204" pitchFamily="34" charset="0"/>
              </a:rPr>
              <a:t>Progress sheet’ document </a:t>
            </a:r>
            <a:endParaRPr kumimoji="0" lang="en-GB" sz="46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AB560B18-553B-5B24-73E4-0D6D34F10A1C}"/>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Document with solid fill">
            <a:extLst>
              <a:ext uri="{FF2B5EF4-FFF2-40B4-BE49-F238E27FC236}">
                <a16:creationId xmlns:a16="http://schemas.microsoft.com/office/drawing/2014/main" id="{D168461E-A6D0-724F-794E-D430D776DEA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72890" y="3359726"/>
            <a:ext cx="2334492" cy="2334492"/>
          </a:xfrm>
          <a:prstGeom prst="rect">
            <a:avLst/>
          </a:prstGeom>
        </p:spPr>
      </p:pic>
    </p:spTree>
    <p:extLst>
      <p:ext uri="{BB962C8B-B14F-4D97-AF65-F5344CB8AC3E}">
        <p14:creationId xmlns:p14="http://schemas.microsoft.com/office/powerpoint/2010/main" val="21138092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95DA5F-D2E7-7BC7-3216-B1B3537300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1F079A-BE79-5960-0F89-5EDA09E99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718DF98D-6773-1FAF-ACEA-C63B01F156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1A893EF8-CCBE-4142-2830-068E619B8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A92556D-806E-6566-1A45-B7B33576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10E232F5-0E89-106A-FE0B-80218296C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75D603D-30B9-D517-14AC-52E2AA9BC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5" descr="Questions">
            <a:extLst>
              <a:ext uri="{FF2B5EF4-FFF2-40B4-BE49-F238E27FC236}">
                <a16:creationId xmlns:a16="http://schemas.microsoft.com/office/drawing/2014/main" id="{835C9C84-07EA-1189-C232-03E6C3BBA2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87586" y="998277"/>
            <a:ext cx="2530176" cy="2530176"/>
          </a:xfrm>
          <a:prstGeom prst="rect">
            <a:avLst/>
          </a:prstGeom>
        </p:spPr>
      </p:pic>
      <p:pic>
        <p:nvPicPr>
          <p:cNvPr id="8" name="Graphic 7" descr="List with solid fill">
            <a:extLst>
              <a:ext uri="{FF2B5EF4-FFF2-40B4-BE49-F238E27FC236}">
                <a16:creationId xmlns:a16="http://schemas.microsoft.com/office/drawing/2014/main" id="{5E91A398-2445-3947-7B38-C692B9FF2D8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53160" y="3423660"/>
            <a:ext cx="2406977" cy="2406977"/>
          </a:xfrm>
          <a:prstGeom prst="rect">
            <a:avLst/>
          </a:prstGeom>
        </p:spPr>
      </p:pic>
      <p:pic>
        <p:nvPicPr>
          <p:cNvPr id="10" name="Graphic 9" descr="Thumbs up sign with solid fill">
            <a:extLst>
              <a:ext uri="{FF2B5EF4-FFF2-40B4-BE49-F238E27FC236}">
                <a16:creationId xmlns:a16="http://schemas.microsoft.com/office/drawing/2014/main" id="{521AEABA-9A8D-CE37-8DCE-20B49F55EC6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44905" y="2231911"/>
            <a:ext cx="1959323" cy="1959323"/>
          </a:xfrm>
          <a:prstGeom prst="rect">
            <a:avLst/>
          </a:prstGeom>
        </p:spPr>
      </p:pic>
      <p:sp>
        <p:nvSpPr>
          <p:cNvPr id="12" name="Content Placeholder 2">
            <a:extLst>
              <a:ext uri="{FF2B5EF4-FFF2-40B4-BE49-F238E27FC236}">
                <a16:creationId xmlns:a16="http://schemas.microsoft.com/office/drawing/2014/main" id="{4F11D2B7-5FBE-F512-61A3-00E728EE2EB5}"/>
              </a:ext>
            </a:extLst>
          </p:cNvPr>
          <p:cNvSpPr>
            <a:spLocks noGrp="1"/>
          </p:cNvSpPr>
          <p:nvPr>
            <p:ph idx="1"/>
          </p:nvPr>
        </p:nvSpPr>
        <p:spPr>
          <a:xfrm>
            <a:off x="1178848" y="2451479"/>
            <a:ext cx="6586518" cy="3351726"/>
          </a:xfrm>
        </p:spPr>
        <p:txBody>
          <a:bodyPr/>
          <a:lstStyle/>
          <a:p>
            <a:r>
              <a:rPr lang="en-US" sz="3600" dirty="0">
                <a:solidFill>
                  <a:prstClr val="white"/>
                </a:solidFill>
              </a:rPr>
              <a:t>Any Qs?</a:t>
            </a:r>
          </a:p>
          <a:p>
            <a:r>
              <a:rPr lang="en-GB" sz="3600" dirty="0">
                <a:ea typeface="DengXian" panose="02010600030101010101" pitchFamily="2" charset="-122"/>
                <a:cs typeface="Segoe UI Emoji" panose="020B0502040204020203" pitchFamily="34" charset="0"/>
              </a:rPr>
              <a:t>Register reminder</a:t>
            </a:r>
          </a:p>
          <a:p>
            <a:r>
              <a:rPr lang="en-GB" sz="3600" dirty="0">
                <a:ea typeface="DengXian" panose="02010600030101010101" pitchFamily="2" charset="-122"/>
                <a:cs typeface="Segoe UI Emoji" panose="020B0502040204020203" pitchFamily="34" charset="0"/>
              </a:rPr>
              <a:t>Thanks</a:t>
            </a:r>
          </a:p>
          <a:p>
            <a:endParaRPr lang="en-US" dirty="0">
              <a:solidFill>
                <a:prstClr val="white"/>
              </a:solidFill>
            </a:endParaRPr>
          </a:p>
          <a:p>
            <a:endParaRPr lang="en-GB" dirty="0"/>
          </a:p>
        </p:txBody>
      </p:sp>
      <p:sp>
        <p:nvSpPr>
          <p:cNvPr id="14" name="Title 1">
            <a:extLst>
              <a:ext uri="{FF2B5EF4-FFF2-40B4-BE49-F238E27FC236}">
                <a16:creationId xmlns:a16="http://schemas.microsoft.com/office/drawing/2014/main" id="{7B64F214-F5F9-80B9-D9BF-B176175BEDAB}"/>
              </a:ext>
            </a:extLst>
          </p:cNvPr>
          <p:cNvSpPr>
            <a:spLocks noGrp="1"/>
          </p:cNvSpPr>
          <p:nvPr>
            <p:ph type="title"/>
          </p:nvPr>
        </p:nvSpPr>
        <p:spPr>
          <a:xfrm>
            <a:off x="1106599" y="998277"/>
            <a:ext cx="5514943" cy="1325563"/>
          </a:xfrm>
        </p:spPr>
        <p:txBody>
          <a:bodyPr>
            <a:normAutofit/>
          </a:bodyPr>
          <a:lstStyle/>
          <a:p>
            <a:r>
              <a:rPr lang="en-GB" sz="6000" dirty="0"/>
              <a:t>Any Questions</a:t>
            </a:r>
          </a:p>
        </p:txBody>
      </p:sp>
    </p:spTree>
    <p:extLst>
      <p:ext uri="{BB962C8B-B14F-4D97-AF65-F5344CB8AC3E}">
        <p14:creationId xmlns:p14="http://schemas.microsoft.com/office/powerpoint/2010/main" val="21719817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75E9D9C9-5535-4F7F-9CD1-9F0280682495}">
  <ds:schemaRefs>
    <ds:schemaRef ds:uri="http://www.w3.org/XML/1998/namespace"/>
    <ds:schemaRef ds:uri="http://schemas.openxmlformats.org/package/2006/metadata/core-properties"/>
    <ds:schemaRef ds:uri="http://purl.org/dc/terms/"/>
    <ds:schemaRef ds:uri="http://purl.org/dc/elements/1.1/"/>
    <ds:schemaRef ds:uri="http://schemas.microsoft.com/office/2006/metadata/properties"/>
    <ds:schemaRef ds:uri="http://schemas.microsoft.com/office/2006/documentManagement/types"/>
    <ds:schemaRef ds:uri="a3276f14-397d-4ed7-b8c7-ece791485ff1"/>
    <ds:schemaRef ds:uri="http://schemas.microsoft.com/office/infopath/2007/PartnerControls"/>
    <ds:schemaRef ds:uri="bf13d2f1-3fb4-4d24-806f-713eb38c1b0e"/>
    <ds:schemaRef ds:uri="http://purl.org/dc/dcmitype/"/>
  </ds:schemaRefs>
</ds:datastoreItem>
</file>

<file path=customXml/itemProps3.xml><?xml version="1.0" encoding="utf-8"?>
<ds:datastoreItem xmlns:ds="http://schemas.openxmlformats.org/officeDocument/2006/customXml" ds:itemID="{F11A36DE-7BBF-4E66-B7D1-BA605926F8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2702</Words>
  <Application>Microsoft Office PowerPoint</Application>
  <PresentationFormat>Widescreen</PresentationFormat>
  <Paragraphs>181</Paragraphs>
  <Slides>32</Slides>
  <Notes>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32</vt:i4>
      </vt:variant>
    </vt:vector>
  </HeadingPairs>
  <TitlesOfParts>
    <vt:vector size="40" baseType="lpstr">
      <vt:lpstr>Google Sans</vt:lpstr>
      <vt:lpstr>Aptos</vt:lpstr>
      <vt:lpstr>Arial</vt:lpstr>
      <vt:lpstr>Avenir Next LT Pro</vt:lpstr>
      <vt:lpstr>Calibri</vt:lpstr>
      <vt:lpstr>Calibri Light</vt:lpstr>
      <vt:lpstr>Office Theme</vt:lpstr>
      <vt:lpstr>AccentBoxVTI</vt:lpstr>
      <vt:lpstr>PowerPoint Presentation</vt:lpstr>
      <vt:lpstr>CM-CVC = Industry Bridging Module</vt:lpstr>
      <vt:lpstr>Assignment 2 review</vt:lpstr>
      <vt:lpstr>This week: Task 1 Questions 1 &amp; 2 PROGRESS</vt:lpstr>
      <vt:lpstr>Overview: Assignment 1 Task 1 - Q1 &amp; Q2</vt:lpstr>
      <vt:lpstr>Session 1: Data collection &amp; Acquiring Feedback</vt:lpstr>
      <vt:lpstr>Acquiring feedback</vt:lpstr>
      <vt:lpstr>Acquiring feedback:</vt:lpstr>
      <vt:lpstr>Example questions:</vt:lpstr>
      <vt:lpstr>Surveys &amp; Questionnaire design</vt:lpstr>
      <vt:lpstr>Question Design</vt:lpstr>
      <vt:lpstr>Bg. Survey/Question design considerations</vt:lpstr>
      <vt:lpstr>Show: Collecting data with MS Forms</vt:lpstr>
      <vt:lpstr>Show: MS Forms</vt:lpstr>
      <vt:lpstr>UWTSD &amp; MS Forms</vt:lpstr>
      <vt:lpstr>MS Forms alternatives</vt:lpstr>
      <vt:lpstr>Pilot Survey: Test your Survey</vt:lpstr>
      <vt:lpstr>Design a Survey in MS Word </vt:lpstr>
      <vt:lpstr>Bg. Microsoft Teams &amp; Microsoft Forms</vt:lpstr>
      <vt:lpstr>Recording interview data:</vt:lpstr>
      <vt:lpstr>Bg. Discord</vt:lpstr>
      <vt:lpstr>PowerPoint Presentation</vt:lpstr>
      <vt:lpstr>Activity: Pilot Survey - Test your Survey</vt:lpstr>
      <vt:lpstr>PowerPoint Presentation</vt:lpstr>
      <vt:lpstr>Break time</vt:lpstr>
      <vt:lpstr>Session 2: Implementation &amp; Progress sheet</vt:lpstr>
      <vt:lpstr>PowerPoint Presentation</vt:lpstr>
      <vt:lpstr>Tutor show: Weekly Progress Sheet</vt:lpstr>
      <vt:lpstr>PowerPoint Presentation</vt:lpstr>
      <vt:lpstr>PowerPoint Presentation</vt:lpstr>
      <vt:lpstr>Any Questions</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Ewa Kazimierska</cp:lastModifiedBy>
  <cp:revision>192</cp:revision>
  <dcterms:created xsi:type="dcterms:W3CDTF">2021-05-24T14:04:41Z</dcterms:created>
  <dcterms:modified xsi:type="dcterms:W3CDTF">2026-06-30T09:45:53Z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