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31"/>
  </p:notesMasterIdLst>
  <p:sldIdLst>
    <p:sldId id="621" r:id="rId4"/>
    <p:sldId id="652" r:id="rId5"/>
    <p:sldId id="625" r:id="rId6"/>
    <p:sldId id="626" r:id="rId7"/>
    <p:sldId id="628" r:id="rId8"/>
    <p:sldId id="633" r:id="rId9"/>
    <p:sldId id="651" r:id="rId10"/>
    <p:sldId id="635" r:id="rId11"/>
    <p:sldId id="637" r:id="rId12"/>
    <p:sldId id="653" r:id="rId13"/>
    <p:sldId id="654" r:id="rId14"/>
    <p:sldId id="640" r:id="rId15"/>
    <p:sldId id="420" r:id="rId16"/>
    <p:sldId id="655" r:id="rId17"/>
    <p:sldId id="657" r:id="rId18"/>
    <p:sldId id="405" r:id="rId19"/>
    <p:sldId id="658" r:id="rId20"/>
    <p:sldId id="463" r:id="rId21"/>
    <p:sldId id="421" r:id="rId22"/>
    <p:sldId id="656" r:id="rId23"/>
    <p:sldId id="644" r:id="rId24"/>
    <p:sldId id="645" r:id="rId25"/>
    <p:sldId id="646" r:id="rId26"/>
    <p:sldId id="647" r:id="rId27"/>
    <p:sldId id="648" r:id="rId28"/>
    <p:sldId id="649" r:id="rId29"/>
    <p:sldId id="650" r:id="rId3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E5D83E-F2C2-4FA0-A9F0-3908275F1115}" v="2541" dt="2024-03-19T12:18:43.6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748" autoAdjust="0"/>
    <p:restoredTop sz="51332" autoAdjust="0"/>
  </p:normalViewPr>
  <p:slideViewPr>
    <p:cSldViewPr>
      <p:cViewPr varScale="1">
        <p:scale>
          <a:sx n="114" d="100"/>
          <a:sy n="114" d="100"/>
        </p:scale>
        <p:origin x="1692" y="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21" Type="http://schemas.openxmlformats.org/officeDocument/2006/relationships/slide" Target="slides/slide18.xml"/><Relationship Id="rId34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microsoft.com/office/2016/11/relationships/changesInfo" Target="changesInfos/changesInfo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tableStyles" Target="tableStyle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c2ba5b26-9392-4f76-82ca-966719aba79f" providerId="ADAL" clId="{A5E5D83E-F2C2-4FA0-A9F0-3908275F1115}"/>
    <pc:docChg chg="undo custSel addSld modSld sldOrd">
      <pc:chgData name="Naomi Doerge" userId="c2ba5b26-9392-4f76-82ca-966719aba79f" providerId="ADAL" clId="{A5E5D83E-F2C2-4FA0-A9F0-3908275F1115}" dt="2024-03-19T12:18:43.605" v="4198" actId="20577"/>
      <pc:docMkLst>
        <pc:docMk/>
      </pc:docMkLst>
      <pc:sldChg chg="modSp add mod modAnim">
        <pc:chgData name="Naomi Doerge" userId="c2ba5b26-9392-4f76-82ca-966719aba79f" providerId="ADAL" clId="{A5E5D83E-F2C2-4FA0-A9F0-3908275F1115}" dt="2024-03-19T10:59:23.313" v="3500" actId="114"/>
        <pc:sldMkLst>
          <pc:docMk/>
          <pc:sldMk cId="0" sldId="405"/>
        </pc:sldMkLst>
        <pc:spChg chg="mod">
          <ac:chgData name="Naomi Doerge" userId="c2ba5b26-9392-4f76-82ca-966719aba79f" providerId="ADAL" clId="{A5E5D83E-F2C2-4FA0-A9F0-3908275F1115}" dt="2024-03-19T10:55:50.617" v="3479" actId="1076"/>
          <ac:spMkLst>
            <pc:docMk/>
            <pc:sldMk cId="0" sldId="405"/>
            <ac:spMk id="2" creationId="{35444A12-C8FD-BF7B-6F37-C8ADD2D98E5A}"/>
          </ac:spMkLst>
        </pc:spChg>
        <pc:spChg chg="mod">
          <ac:chgData name="Naomi Doerge" userId="c2ba5b26-9392-4f76-82ca-966719aba79f" providerId="ADAL" clId="{A5E5D83E-F2C2-4FA0-A9F0-3908275F1115}" dt="2024-03-19T10:59:23.313" v="3500" actId="114"/>
          <ac:spMkLst>
            <pc:docMk/>
            <pc:sldMk cId="0" sldId="405"/>
            <ac:spMk id="3" creationId="{369C2179-6D56-08DA-33E6-6E3B89FEE460}"/>
          </ac:spMkLst>
        </pc:spChg>
      </pc:sldChg>
      <pc:sldChg chg="modSp mod modAnim">
        <pc:chgData name="Naomi Doerge" userId="c2ba5b26-9392-4f76-82ca-966719aba79f" providerId="ADAL" clId="{A5E5D83E-F2C2-4FA0-A9F0-3908275F1115}" dt="2024-03-19T10:02:28.216" v="1968" actId="207"/>
        <pc:sldMkLst>
          <pc:docMk/>
          <pc:sldMk cId="0" sldId="420"/>
        </pc:sldMkLst>
        <pc:spChg chg="mod">
          <ac:chgData name="Naomi Doerge" userId="c2ba5b26-9392-4f76-82ca-966719aba79f" providerId="ADAL" clId="{A5E5D83E-F2C2-4FA0-A9F0-3908275F1115}" dt="2024-03-19T10:02:28.216" v="1968" actId="207"/>
          <ac:spMkLst>
            <pc:docMk/>
            <pc:sldMk cId="0" sldId="420"/>
            <ac:spMk id="3" creationId="{085237F5-4969-11DC-88FC-3606037389B0}"/>
          </ac:spMkLst>
        </pc:spChg>
        <pc:picChg chg="mod">
          <ac:chgData name="Naomi Doerge" userId="c2ba5b26-9392-4f76-82ca-966719aba79f" providerId="ADAL" clId="{A5E5D83E-F2C2-4FA0-A9F0-3908275F1115}" dt="2024-03-19T10:02:17.077" v="1964" actId="1076"/>
          <ac:picMkLst>
            <pc:docMk/>
            <pc:sldMk cId="0" sldId="420"/>
            <ac:picMk id="19460" creationId="{44A7C681-60A4-63D4-B0D8-45FBD7C38457}"/>
          </ac:picMkLst>
        </pc:picChg>
      </pc:sldChg>
      <pc:sldChg chg="addSp delSp modSp add mod modAnim">
        <pc:chgData name="Naomi Doerge" userId="c2ba5b26-9392-4f76-82ca-966719aba79f" providerId="ADAL" clId="{A5E5D83E-F2C2-4FA0-A9F0-3908275F1115}" dt="2024-03-19T12:15:39.372" v="4179" actId="113"/>
        <pc:sldMkLst>
          <pc:docMk/>
          <pc:sldMk cId="0" sldId="421"/>
        </pc:sldMkLst>
        <pc:spChg chg="add del mod">
          <ac:chgData name="Naomi Doerge" userId="c2ba5b26-9392-4f76-82ca-966719aba79f" providerId="ADAL" clId="{A5E5D83E-F2C2-4FA0-A9F0-3908275F1115}" dt="2024-03-19T12:10:07.689" v="4110" actId="21"/>
          <ac:spMkLst>
            <pc:docMk/>
            <pc:sldMk cId="0" sldId="421"/>
            <ac:spMk id="2" creationId="{35A2D070-0E19-623F-2052-1A5FF1BE2EFE}"/>
          </ac:spMkLst>
        </pc:spChg>
        <pc:spChg chg="add del mod ord">
          <ac:chgData name="Naomi Doerge" userId="c2ba5b26-9392-4f76-82ca-966719aba79f" providerId="ADAL" clId="{A5E5D83E-F2C2-4FA0-A9F0-3908275F1115}" dt="2024-03-19T12:08:36.375" v="4098" actId="478"/>
          <ac:spMkLst>
            <pc:docMk/>
            <pc:sldMk cId="0" sldId="421"/>
            <ac:spMk id="3" creationId="{D0F305DE-AB50-6442-F828-DA186BED77D2}"/>
          </ac:spMkLst>
        </pc:spChg>
        <pc:spChg chg="add mod">
          <ac:chgData name="Naomi Doerge" userId="c2ba5b26-9392-4f76-82ca-966719aba79f" providerId="ADAL" clId="{A5E5D83E-F2C2-4FA0-A9F0-3908275F1115}" dt="2024-03-19T11:56:46.028" v="4066" actId="478"/>
          <ac:spMkLst>
            <pc:docMk/>
            <pc:sldMk cId="0" sldId="421"/>
            <ac:spMk id="4" creationId="{B4F2E83E-FF04-6240-88D5-CC57E157FC86}"/>
          </ac:spMkLst>
        </pc:spChg>
        <pc:spChg chg="add mod">
          <ac:chgData name="Naomi Doerge" userId="c2ba5b26-9392-4f76-82ca-966719aba79f" providerId="ADAL" clId="{A5E5D83E-F2C2-4FA0-A9F0-3908275F1115}" dt="2024-03-19T12:09:29.479" v="4108" actId="478"/>
          <ac:spMkLst>
            <pc:docMk/>
            <pc:sldMk cId="0" sldId="421"/>
            <ac:spMk id="5" creationId="{4F14C661-8905-98B4-B96C-B9FC5FCE72B5}"/>
          </ac:spMkLst>
        </pc:spChg>
        <pc:spChg chg="add mod">
          <ac:chgData name="Naomi Doerge" userId="c2ba5b26-9392-4f76-82ca-966719aba79f" providerId="ADAL" clId="{A5E5D83E-F2C2-4FA0-A9F0-3908275F1115}" dt="2024-03-19T12:10:55.494" v="4131" actId="1076"/>
          <ac:spMkLst>
            <pc:docMk/>
            <pc:sldMk cId="0" sldId="421"/>
            <ac:spMk id="6" creationId="{7508F87C-A21F-0033-91CB-EFAA1FE0FA81}"/>
          </ac:spMkLst>
        </pc:spChg>
        <pc:spChg chg="add del mod">
          <ac:chgData name="Naomi Doerge" userId="c2ba5b26-9392-4f76-82ca-966719aba79f" providerId="ADAL" clId="{A5E5D83E-F2C2-4FA0-A9F0-3908275F1115}" dt="2024-03-19T12:11:10.421" v="4134"/>
          <ac:spMkLst>
            <pc:docMk/>
            <pc:sldMk cId="0" sldId="421"/>
            <ac:spMk id="7" creationId="{8A0B4CE1-FF1C-B105-7875-0405DE38F9B6}"/>
          </ac:spMkLst>
        </pc:spChg>
        <pc:spChg chg="add mod">
          <ac:chgData name="Naomi Doerge" userId="c2ba5b26-9392-4f76-82ca-966719aba79f" providerId="ADAL" clId="{A5E5D83E-F2C2-4FA0-A9F0-3908275F1115}" dt="2024-03-19T12:11:21.142" v="4136" actId="1076"/>
          <ac:spMkLst>
            <pc:docMk/>
            <pc:sldMk cId="0" sldId="421"/>
            <ac:spMk id="8" creationId="{F49BF563-10FA-8520-939F-37EF4211E3B3}"/>
          </ac:spMkLst>
        </pc:spChg>
        <pc:spChg chg="add mod">
          <ac:chgData name="Naomi Doerge" userId="c2ba5b26-9392-4f76-82ca-966719aba79f" providerId="ADAL" clId="{A5E5D83E-F2C2-4FA0-A9F0-3908275F1115}" dt="2024-03-19T12:15:30.139" v="4177" actId="1076"/>
          <ac:spMkLst>
            <pc:docMk/>
            <pc:sldMk cId="0" sldId="421"/>
            <ac:spMk id="9" creationId="{16A61A00-8A7D-985C-B5A6-65E1DE378F2C}"/>
          </ac:spMkLst>
        </pc:spChg>
        <pc:spChg chg="add mod">
          <ac:chgData name="Naomi Doerge" userId="c2ba5b26-9392-4f76-82ca-966719aba79f" providerId="ADAL" clId="{A5E5D83E-F2C2-4FA0-A9F0-3908275F1115}" dt="2024-03-19T12:15:39.372" v="4179" actId="113"/>
          <ac:spMkLst>
            <pc:docMk/>
            <pc:sldMk cId="0" sldId="421"/>
            <ac:spMk id="10" creationId="{7FD62949-3522-28D6-12E9-6DC5AAD45159}"/>
          </ac:spMkLst>
        </pc:spChg>
      </pc:sldChg>
      <pc:sldChg chg="modSp add">
        <pc:chgData name="Naomi Doerge" userId="c2ba5b26-9392-4f76-82ca-966719aba79f" providerId="ADAL" clId="{A5E5D83E-F2C2-4FA0-A9F0-3908275F1115}" dt="2024-03-19T12:18:43.605" v="4198" actId="20577"/>
        <pc:sldMkLst>
          <pc:docMk/>
          <pc:sldMk cId="0" sldId="463"/>
        </pc:sldMkLst>
        <pc:spChg chg="mod">
          <ac:chgData name="Naomi Doerge" userId="c2ba5b26-9392-4f76-82ca-966719aba79f" providerId="ADAL" clId="{A5E5D83E-F2C2-4FA0-A9F0-3908275F1115}" dt="2024-03-19T12:18:43.605" v="4198" actId="20577"/>
          <ac:spMkLst>
            <pc:docMk/>
            <pc:sldMk cId="0" sldId="463"/>
            <ac:spMk id="6" creationId="{FB263E12-84CD-ABDA-D36B-39376B392CD4}"/>
          </ac:spMkLst>
        </pc:spChg>
        <pc:spChg chg="mod">
          <ac:chgData name="Naomi Doerge" userId="c2ba5b26-9392-4f76-82ca-966719aba79f" providerId="ADAL" clId="{A5E5D83E-F2C2-4FA0-A9F0-3908275F1115}" dt="2024-03-18T16:24:44.679" v="4" actId="1076"/>
          <ac:spMkLst>
            <pc:docMk/>
            <pc:sldMk cId="0" sldId="463"/>
            <ac:spMk id="24578" creationId="{A69ABA96-DB74-6827-F51A-2FD5520AD0BB}"/>
          </ac:spMkLst>
        </pc:spChg>
      </pc:sldChg>
      <pc:sldChg chg="modSp">
        <pc:chgData name="Naomi Doerge" userId="c2ba5b26-9392-4f76-82ca-966719aba79f" providerId="ADAL" clId="{A5E5D83E-F2C2-4FA0-A9F0-3908275F1115}" dt="2024-03-19T11:37:46.751" v="3834" actId="20577"/>
        <pc:sldMkLst>
          <pc:docMk/>
          <pc:sldMk cId="524902452" sldId="625"/>
        </pc:sldMkLst>
        <pc:spChg chg="mod">
          <ac:chgData name="Naomi Doerge" userId="c2ba5b26-9392-4f76-82ca-966719aba79f" providerId="ADAL" clId="{A5E5D83E-F2C2-4FA0-A9F0-3908275F1115}" dt="2024-03-19T11:37:46.751" v="3834" actId="20577"/>
          <ac:spMkLst>
            <pc:docMk/>
            <pc:sldMk cId="524902452" sldId="625"/>
            <ac:spMk id="3" creationId="{6F2755F9-4105-4573-A770-4CD336E3F2D2}"/>
          </ac:spMkLst>
        </pc:spChg>
      </pc:sldChg>
      <pc:sldChg chg="modSp mod ord modAnim">
        <pc:chgData name="Naomi Doerge" userId="c2ba5b26-9392-4f76-82ca-966719aba79f" providerId="ADAL" clId="{A5E5D83E-F2C2-4FA0-A9F0-3908275F1115}" dt="2024-03-19T10:09:07.267" v="2333" actId="1076"/>
        <pc:sldMkLst>
          <pc:docMk/>
          <pc:sldMk cId="1620683542" sldId="640"/>
        </pc:sldMkLst>
        <pc:spChg chg="mod">
          <ac:chgData name="Naomi Doerge" userId="c2ba5b26-9392-4f76-82ca-966719aba79f" providerId="ADAL" clId="{A5E5D83E-F2C2-4FA0-A9F0-3908275F1115}" dt="2024-03-19T10:06:34.966" v="2277" actId="1076"/>
          <ac:spMkLst>
            <pc:docMk/>
            <pc:sldMk cId="1620683542" sldId="640"/>
            <ac:spMk id="2" creationId="{0DBD80FD-0EFF-4827-BFFC-F98440D514FA}"/>
          </ac:spMkLst>
        </pc:spChg>
        <pc:spChg chg="mod">
          <ac:chgData name="Naomi Doerge" userId="c2ba5b26-9392-4f76-82ca-966719aba79f" providerId="ADAL" clId="{A5E5D83E-F2C2-4FA0-A9F0-3908275F1115}" dt="2024-03-19T10:09:01.110" v="2331" actId="1076"/>
          <ac:spMkLst>
            <pc:docMk/>
            <pc:sldMk cId="1620683542" sldId="640"/>
            <ac:spMk id="3" creationId="{4E942118-A636-486D-B4EA-96BFE5D0814D}"/>
          </ac:spMkLst>
        </pc:spChg>
        <pc:spChg chg="mod">
          <ac:chgData name="Naomi Doerge" userId="c2ba5b26-9392-4f76-82ca-966719aba79f" providerId="ADAL" clId="{A5E5D83E-F2C2-4FA0-A9F0-3908275F1115}" dt="2024-03-19T10:09:07.267" v="2333" actId="1076"/>
          <ac:spMkLst>
            <pc:docMk/>
            <pc:sldMk cId="1620683542" sldId="640"/>
            <ac:spMk id="5" creationId="{DBFC774C-DE5D-741C-FF8E-4C8283B23DF1}"/>
          </ac:spMkLst>
        </pc:spChg>
        <pc:spChg chg="mod">
          <ac:chgData name="Naomi Doerge" userId="c2ba5b26-9392-4f76-82ca-966719aba79f" providerId="ADAL" clId="{A5E5D83E-F2C2-4FA0-A9F0-3908275F1115}" dt="2024-03-19T10:08:04.160" v="2310" actId="1076"/>
          <ac:spMkLst>
            <pc:docMk/>
            <pc:sldMk cId="1620683542" sldId="640"/>
            <ac:spMk id="8" creationId="{902B993C-53AD-3556-DF29-A06EE76E1AB1}"/>
          </ac:spMkLst>
        </pc:spChg>
        <pc:spChg chg="mod">
          <ac:chgData name="Naomi Doerge" userId="c2ba5b26-9392-4f76-82ca-966719aba79f" providerId="ADAL" clId="{A5E5D83E-F2C2-4FA0-A9F0-3908275F1115}" dt="2024-03-19T10:08:08.153" v="2311" actId="1076"/>
          <ac:spMkLst>
            <pc:docMk/>
            <pc:sldMk cId="1620683542" sldId="640"/>
            <ac:spMk id="11" creationId="{85C03F1E-36A6-7D15-D926-651B5B207955}"/>
          </ac:spMkLst>
        </pc:spChg>
        <pc:cxnChg chg="mod">
          <ac:chgData name="Naomi Doerge" userId="c2ba5b26-9392-4f76-82ca-966719aba79f" providerId="ADAL" clId="{A5E5D83E-F2C2-4FA0-A9F0-3908275F1115}" dt="2024-03-19T10:08:04.160" v="2310" actId="1076"/>
          <ac:cxnSpMkLst>
            <pc:docMk/>
            <pc:sldMk cId="1620683542" sldId="640"/>
            <ac:cxnSpMk id="10" creationId="{DCF76744-6F46-604D-E7B8-B4BFEBBFAF29}"/>
          </ac:cxnSpMkLst>
        </pc:cxnChg>
      </pc:sldChg>
      <pc:sldChg chg="addSp modSp mod modAnim">
        <pc:chgData name="Naomi Doerge" userId="c2ba5b26-9392-4f76-82ca-966719aba79f" providerId="ADAL" clId="{A5E5D83E-F2C2-4FA0-A9F0-3908275F1115}" dt="2024-03-19T12:18:24.564" v="4196" actId="1076"/>
        <pc:sldMkLst>
          <pc:docMk/>
          <pc:sldMk cId="541102317" sldId="644"/>
        </pc:sldMkLst>
        <pc:spChg chg="mod">
          <ac:chgData name="Naomi Doerge" userId="c2ba5b26-9392-4f76-82ca-966719aba79f" providerId="ADAL" clId="{A5E5D83E-F2C2-4FA0-A9F0-3908275F1115}" dt="2024-03-18T16:31:39.248" v="555" actId="20577"/>
          <ac:spMkLst>
            <pc:docMk/>
            <pc:sldMk cId="541102317" sldId="644"/>
            <ac:spMk id="2" creationId="{0DBD80FD-0EFF-4827-BFFC-F98440D514FA}"/>
          </ac:spMkLst>
        </pc:spChg>
        <pc:spChg chg="mod">
          <ac:chgData name="Naomi Doerge" userId="c2ba5b26-9392-4f76-82ca-966719aba79f" providerId="ADAL" clId="{A5E5D83E-F2C2-4FA0-A9F0-3908275F1115}" dt="2024-03-19T12:18:09.254" v="4193" actId="14100"/>
          <ac:spMkLst>
            <pc:docMk/>
            <pc:sldMk cId="541102317" sldId="644"/>
            <ac:spMk id="3" creationId="{4E942118-A636-486D-B4EA-96BFE5D0814D}"/>
          </ac:spMkLst>
        </pc:spChg>
        <pc:spChg chg="add mod">
          <ac:chgData name="Naomi Doerge" userId="c2ba5b26-9392-4f76-82ca-966719aba79f" providerId="ADAL" clId="{A5E5D83E-F2C2-4FA0-A9F0-3908275F1115}" dt="2024-03-19T12:18:12.001" v="4194" actId="1076"/>
          <ac:spMkLst>
            <pc:docMk/>
            <pc:sldMk cId="541102317" sldId="644"/>
            <ac:spMk id="5" creationId="{0DB5E1E8-9DD0-5070-D323-FEA815DFC3A1}"/>
          </ac:spMkLst>
        </pc:spChg>
        <pc:spChg chg="add mod">
          <ac:chgData name="Naomi Doerge" userId="c2ba5b26-9392-4f76-82ca-966719aba79f" providerId="ADAL" clId="{A5E5D83E-F2C2-4FA0-A9F0-3908275F1115}" dt="2024-03-19T12:18:24.564" v="4196" actId="1076"/>
          <ac:spMkLst>
            <pc:docMk/>
            <pc:sldMk cId="541102317" sldId="644"/>
            <ac:spMk id="6" creationId="{2D43AB0E-0D0E-60DC-C761-724AAE73B72B}"/>
          </ac:spMkLst>
        </pc:spChg>
        <pc:spChg chg="add mod">
          <ac:chgData name="Naomi Doerge" userId="c2ba5b26-9392-4f76-82ca-966719aba79f" providerId="ADAL" clId="{A5E5D83E-F2C2-4FA0-A9F0-3908275F1115}" dt="2024-03-19T12:18:17.155" v="4195" actId="1076"/>
          <ac:spMkLst>
            <pc:docMk/>
            <pc:sldMk cId="541102317" sldId="644"/>
            <ac:spMk id="7" creationId="{CB702AF6-E6BB-6988-1378-6325643AF863}"/>
          </ac:spMkLst>
        </pc:spChg>
        <pc:cxnChg chg="add mod">
          <ac:chgData name="Naomi Doerge" userId="c2ba5b26-9392-4f76-82ca-966719aba79f" providerId="ADAL" clId="{A5E5D83E-F2C2-4FA0-A9F0-3908275F1115}" dt="2024-03-19T12:18:24.564" v="4196" actId="1076"/>
          <ac:cxnSpMkLst>
            <pc:docMk/>
            <pc:sldMk cId="541102317" sldId="644"/>
            <ac:cxnSpMk id="9" creationId="{F9FB5F97-3C25-7324-402D-49C42A7C45EB}"/>
          </ac:cxnSpMkLst>
        </pc:cxnChg>
      </pc:sldChg>
      <pc:sldChg chg="modSp mod">
        <pc:chgData name="Naomi Doerge" userId="c2ba5b26-9392-4f76-82ca-966719aba79f" providerId="ADAL" clId="{A5E5D83E-F2C2-4FA0-A9F0-3908275F1115}" dt="2024-03-19T09:25:00.872" v="1884" actId="20577"/>
        <pc:sldMkLst>
          <pc:docMk/>
          <pc:sldMk cId="3369372178" sldId="646"/>
        </pc:sldMkLst>
        <pc:spChg chg="mod">
          <ac:chgData name="Naomi Doerge" userId="c2ba5b26-9392-4f76-82ca-966719aba79f" providerId="ADAL" clId="{A5E5D83E-F2C2-4FA0-A9F0-3908275F1115}" dt="2024-03-19T09:25:00.872" v="1884" actId="20577"/>
          <ac:spMkLst>
            <pc:docMk/>
            <pc:sldMk cId="3369372178" sldId="646"/>
            <ac:spMk id="3" creationId="{4E942118-A636-486D-B4EA-96BFE5D0814D}"/>
          </ac:spMkLst>
        </pc:spChg>
      </pc:sldChg>
      <pc:sldChg chg="modSp mod">
        <pc:chgData name="Naomi Doerge" userId="c2ba5b26-9392-4f76-82ca-966719aba79f" providerId="ADAL" clId="{A5E5D83E-F2C2-4FA0-A9F0-3908275F1115}" dt="2024-03-18T16:41:20.108" v="1617" actId="1076"/>
        <pc:sldMkLst>
          <pc:docMk/>
          <pc:sldMk cId="1477314142" sldId="649"/>
        </pc:sldMkLst>
        <pc:spChg chg="mod">
          <ac:chgData name="Naomi Doerge" userId="c2ba5b26-9392-4f76-82ca-966719aba79f" providerId="ADAL" clId="{A5E5D83E-F2C2-4FA0-A9F0-3908275F1115}" dt="2024-03-18T16:39:49.338" v="1513" actId="1076"/>
          <ac:spMkLst>
            <pc:docMk/>
            <pc:sldMk cId="1477314142" sldId="649"/>
            <ac:spMk id="2" creationId="{0DBD80FD-0EFF-4827-BFFC-F98440D514FA}"/>
          </ac:spMkLst>
        </pc:spChg>
        <pc:spChg chg="mod">
          <ac:chgData name="Naomi Doerge" userId="c2ba5b26-9392-4f76-82ca-966719aba79f" providerId="ADAL" clId="{A5E5D83E-F2C2-4FA0-A9F0-3908275F1115}" dt="2024-03-18T16:41:20.108" v="1617" actId="1076"/>
          <ac:spMkLst>
            <pc:docMk/>
            <pc:sldMk cId="1477314142" sldId="649"/>
            <ac:spMk id="3" creationId="{4E942118-A636-486D-B4EA-96BFE5D0814D}"/>
          </ac:spMkLst>
        </pc:spChg>
      </pc:sldChg>
      <pc:sldChg chg="modSp">
        <pc:chgData name="Naomi Doerge" userId="c2ba5b26-9392-4f76-82ca-966719aba79f" providerId="ADAL" clId="{A5E5D83E-F2C2-4FA0-A9F0-3908275F1115}" dt="2024-03-19T11:42:56.124" v="3858" actId="20577"/>
        <pc:sldMkLst>
          <pc:docMk/>
          <pc:sldMk cId="1587948187" sldId="651"/>
        </pc:sldMkLst>
        <pc:spChg chg="mod">
          <ac:chgData name="Naomi Doerge" userId="c2ba5b26-9392-4f76-82ca-966719aba79f" providerId="ADAL" clId="{A5E5D83E-F2C2-4FA0-A9F0-3908275F1115}" dt="2024-03-19T11:42:56.124" v="3858" actId="20577"/>
          <ac:spMkLst>
            <pc:docMk/>
            <pc:sldMk cId="1587948187" sldId="651"/>
            <ac:spMk id="3" creationId="{6F2755F9-4105-4573-A770-4CD336E3F2D2}"/>
          </ac:spMkLst>
        </pc:spChg>
      </pc:sldChg>
      <pc:sldChg chg="modSp mod">
        <pc:chgData name="Naomi Doerge" userId="c2ba5b26-9392-4f76-82ca-966719aba79f" providerId="ADAL" clId="{A5E5D83E-F2C2-4FA0-A9F0-3908275F1115}" dt="2024-03-19T11:45:20.073" v="3988" actId="20577"/>
        <pc:sldMkLst>
          <pc:docMk/>
          <pc:sldMk cId="875774051" sldId="653"/>
        </pc:sldMkLst>
        <pc:spChg chg="mod">
          <ac:chgData name="Naomi Doerge" userId="c2ba5b26-9392-4f76-82ca-966719aba79f" providerId="ADAL" clId="{A5E5D83E-F2C2-4FA0-A9F0-3908275F1115}" dt="2024-03-19T11:45:20.073" v="3988" actId="20577"/>
          <ac:spMkLst>
            <pc:docMk/>
            <pc:sldMk cId="875774051" sldId="653"/>
            <ac:spMk id="5" creationId="{BD8435AD-2690-2F5C-8866-928FA88E7A68}"/>
          </ac:spMkLst>
        </pc:spChg>
      </pc:sldChg>
      <pc:sldChg chg="modSp mod modAnim">
        <pc:chgData name="Naomi Doerge" userId="c2ba5b26-9392-4f76-82ca-966719aba79f" providerId="ADAL" clId="{A5E5D83E-F2C2-4FA0-A9F0-3908275F1115}" dt="2024-03-19T11:36:39.469" v="3824" actId="27636"/>
        <pc:sldMkLst>
          <pc:docMk/>
          <pc:sldMk cId="2169990356" sldId="654"/>
        </pc:sldMkLst>
        <pc:spChg chg="mod">
          <ac:chgData name="Naomi Doerge" userId="c2ba5b26-9392-4f76-82ca-966719aba79f" providerId="ADAL" clId="{A5E5D83E-F2C2-4FA0-A9F0-3908275F1115}" dt="2024-03-19T10:02:48.653" v="1976" actId="20577"/>
          <ac:spMkLst>
            <pc:docMk/>
            <pc:sldMk cId="2169990356" sldId="654"/>
            <ac:spMk id="2" creationId="{8CEF90D5-25FC-32E9-A195-6007B3BD6AF8}"/>
          </ac:spMkLst>
        </pc:spChg>
        <pc:spChg chg="mod">
          <ac:chgData name="Naomi Doerge" userId="c2ba5b26-9392-4f76-82ca-966719aba79f" providerId="ADAL" clId="{A5E5D83E-F2C2-4FA0-A9F0-3908275F1115}" dt="2024-03-19T11:36:39.469" v="3824" actId="27636"/>
          <ac:spMkLst>
            <pc:docMk/>
            <pc:sldMk cId="2169990356" sldId="654"/>
            <ac:spMk id="5" creationId="{7EA7B5B5-D05B-CBDA-BF44-787B315CAE7C}"/>
          </ac:spMkLst>
        </pc:spChg>
      </pc:sldChg>
      <pc:sldChg chg="addSp modSp mod addAnim delAnim modAnim">
        <pc:chgData name="Naomi Doerge" userId="c2ba5b26-9392-4f76-82ca-966719aba79f" providerId="ADAL" clId="{A5E5D83E-F2C2-4FA0-A9F0-3908275F1115}" dt="2024-03-19T10:15:43.249" v="2491" actId="20577"/>
        <pc:sldMkLst>
          <pc:docMk/>
          <pc:sldMk cId="3879343061" sldId="655"/>
        </pc:sldMkLst>
        <pc:spChg chg="mod">
          <ac:chgData name="Naomi Doerge" userId="c2ba5b26-9392-4f76-82ca-966719aba79f" providerId="ADAL" clId="{A5E5D83E-F2C2-4FA0-A9F0-3908275F1115}" dt="2024-03-19T10:15:10.863" v="2449" actId="20577"/>
          <ac:spMkLst>
            <pc:docMk/>
            <pc:sldMk cId="3879343061" sldId="655"/>
            <ac:spMk id="2" creationId="{A09D0439-6EB3-B976-75F7-A59F841AA0A4}"/>
          </ac:spMkLst>
        </pc:spChg>
        <pc:spChg chg="mod">
          <ac:chgData name="Naomi Doerge" userId="c2ba5b26-9392-4f76-82ca-966719aba79f" providerId="ADAL" clId="{A5E5D83E-F2C2-4FA0-A9F0-3908275F1115}" dt="2024-03-19T10:15:43.249" v="2491" actId="20577"/>
          <ac:spMkLst>
            <pc:docMk/>
            <pc:sldMk cId="3879343061" sldId="655"/>
            <ac:spMk id="3" creationId="{0FA02F4B-953C-2298-FD27-3C7D45C6B597}"/>
          </ac:spMkLst>
        </pc:spChg>
        <pc:spChg chg="add mod">
          <ac:chgData name="Naomi Doerge" userId="c2ba5b26-9392-4f76-82ca-966719aba79f" providerId="ADAL" clId="{A5E5D83E-F2C2-4FA0-A9F0-3908275F1115}" dt="2024-03-19T10:10:55.573" v="2344"/>
          <ac:spMkLst>
            <pc:docMk/>
            <pc:sldMk cId="3879343061" sldId="655"/>
            <ac:spMk id="5" creationId="{E515C471-77F3-E41F-453D-3F4819305221}"/>
          </ac:spMkLst>
        </pc:spChg>
      </pc:sldChg>
      <pc:sldChg chg="addSp modSp add mod">
        <pc:chgData name="Naomi Doerge" userId="c2ba5b26-9392-4f76-82ca-966719aba79f" providerId="ADAL" clId="{A5E5D83E-F2C2-4FA0-A9F0-3908275F1115}" dt="2024-03-19T11:46:51.480" v="4018" actId="113"/>
        <pc:sldMkLst>
          <pc:docMk/>
          <pc:sldMk cId="0" sldId="656"/>
        </pc:sldMkLst>
        <pc:spChg chg="mod">
          <ac:chgData name="Naomi Doerge" userId="c2ba5b26-9392-4f76-82ca-966719aba79f" providerId="ADAL" clId="{A5E5D83E-F2C2-4FA0-A9F0-3908275F1115}" dt="2024-03-19T09:39:29.361" v="1916" actId="14100"/>
          <ac:spMkLst>
            <pc:docMk/>
            <pc:sldMk cId="0" sldId="656"/>
            <ac:spMk id="2" creationId="{35A2D070-0E19-623F-2052-1A5FF1BE2EFE}"/>
          </ac:spMkLst>
        </pc:spChg>
        <pc:spChg chg="add mod">
          <ac:chgData name="Naomi Doerge" userId="c2ba5b26-9392-4f76-82ca-966719aba79f" providerId="ADAL" clId="{A5E5D83E-F2C2-4FA0-A9F0-3908275F1115}" dt="2024-03-19T11:46:51.480" v="4018" actId="113"/>
          <ac:spMkLst>
            <pc:docMk/>
            <pc:sldMk cId="0" sldId="656"/>
            <ac:spMk id="3" creationId="{EF91FC43-A491-1841-313E-CA8CF3D39805}"/>
          </ac:spMkLst>
        </pc:spChg>
      </pc:sldChg>
      <pc:sldChg chg="modSp new mod modAnim">
        <pc:chgData name="Naomi Doerge" userId="c2ba5b26-9392-4f76-82ca-966719aba79f" providerId="ADAL" clId="{A5E5D83E-F2C2-4FA0-A9F0-3908275F1115}" dt="2024-03-19T11:29:15.325" v="3763" actId="255"/>
        <pc:sldMkLst>
          <pc:docMk/>
          <pc:sldMk cId="547385577" sldId="657"/>
        </pc:sldMkLst>
        <pc:spChg chg="mod">
          <ac:chgData name="Naomi Doerge" userId="c2ba5b26-9392-4f76-82ca-966719aba79f" providerId="ADAL" clId="{A5E5D83E-F2C2-4FA0-A9F0-3908275F1115}" dt="2024-03-19T10:25:04.418" v="2569" actId="1076"/>
          <ac:spMkLst>
            <pc:docMk/>
            <pc:sldMk cId="547385577" sldId="657"/>
            <ac:spMk id="2" creationId="{64EBF4C1-BE06-B350-5C36-242905ECE679}"/>
          </ac:spMkLst>
        </pc:spChg>
        <pc:spChg chg="mod">
          <ac:chgData name="Naomi Doerge" userId="c2ba5b26-9392-4f76-82ca-966719aba79f" providerId="ADAL" clId="{A5E5D83E-F2C2-4FA0-A9F0-3908275F1115}" dt="2024-03-19T11:29:15.325" v="3763" actId="255"/>
          <ac:spMkLst>
            <pc:docMk/>
            <pc:sldMk cId="547385577" sldId="657"/>
            <ac:spMk id="3" creationId="{FA56A79D-7EBE-CEF1-0671-5DB320DA71F0}"/>
          </ac:spMkLst>
        </pc:spChg>
      </pc:sldChg>
      <pc:sldChg chg="addSp modSp new mod">
        <pc:chgData name="Naomi Doerge" userId="c2ba5b26-9392-4f76-82ca-966719aba79f" providerId="ADAL" clId="{A5E5D83E-F2C2-4FA0-A9F0-3908275F1115}" dt="2024-03-19T11:28:24.611" v="3712" actId="207"/>
        <pc:sldMkLst>
          <pc:docMk/>
          <pc:sldMk cId="530518921" sldId="658"/>
        </pc:sldMkLst>
        <pc:spChg chg="mod">
          <ac:chgData name="Naomi Doerge" userId="c2ba5b26-9392-4f76-82ca-966719aba79f" providerId="ADAL" clId="{A5E5D83E-F2C2-4FA0-A9F0-3908275F1115}" dt="2024-03-19T11:02:43.501" v="3622" actId="1076"/>
          <ac:spMkLst>
            <pc:docMk/>
            <pc:sldMk cId="530518921" sldId="658"/>
            <ac:spMk id="2" creationId="{B57C6C56-2D4F-9F7E-78F6-9200301FE63F}"/>
          </ac:spMkLst>
        </pc:spChg>
        <pc:spChg chg="mod">
          <ac:chgData name="Naomi Doerge" userId="c2ba5b26-9392-4f76-82ca-966719aba79f" providerId="ADAL" clId="{A5E5D83E-F2C2-4FA0-A9F0-3908275F1115}" dt="2024-03-19T11:27:07.185" v="3711" actId="255"/>
          <ac:spMkLst>
            <pc:docMk/>
            <pc:sldMk cId="530518921" sldId="658"/>
            <ac:spMk id="3" creationId="{374742D5-0618-E28B-7818-14A707C46BC8}"/>
          </ac:spMkLst>
        </pc:spChg>
        <pc:spChg chg="add mod">
          <ac:chgData name="Naomi Doerge" userId="c2ba5b26-9392-4f76-82ca-966719aba79f" providerId="ADAL" clId="{A5E5D83E-F2C2-4FA0-A9F0-3908275F1115}" dt="2024-03-19T11:28:24.611" v="3712" actId="207"/>
          <ac:spMkLst>
            <pc:docMk/>
            <pc:sldMk cId="530518921" sldId="658"/>
            <ac:spMk id="5" creationId="{DE7F43A8-6C52-9D92-FEAA-19CD092DE05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Slide Image Placeholder 1">
            <a:extLst>
              <a:ext uri="{FF2B5EF4-FFF2-40B4-BE49-F238E27FC236}">
                <a16:creationId xmlns:a16="http://schemas.microsoft.com/office/drawing/2014/main" id="{18CDD32A-8FCA-FFD5-8ED6-906F538E37D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8131" name="Notes Placeholder 2">
            <a:extLst>
              <a:ext uri="{FF2B5EF4-FFF2-40B4-BE49-F238E27FC236}">
                <a16:creationId xmlns:a16="http://schemas.microsoft.com/office/drawing/2014/main" id="{C0E3F07D-C3B0-1D48-2FFC-82BD94749B3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01E5D3FB-AF47-263C-B5E0-18FD423EF7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5C71178-0197-4A47-9197-0FB8AF56CE45}" type="slidenum">
              <a:rPr lang="en-GB" altLang="en-US">
                <a:solidFill>
                  <a:srgbClr val="000000"/>
                </a:solidFill>
              </a:rPr>
              <a:pPr eaLnBrk="1" hangingPunct="1"/>
              <a:t>13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Slide Image Placeholder 1">
            <a:extLst>
              <a:ext uri="{FF2B5EF4-FFF2-40B4-BE49-F238E27FC236}">
                <a16:creationId xmlns:a16="http://schemas.microsoft.com/office/drawing/2014/main" id="{B20BA6EA-F110-3700-7E44-99F702D2818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0179" name="Notes Placeholder 2">
            <a:extLst>
              <a:ext uri="{FF2B5EF4-FFF2-40B4-BE49-F238E27FC236}">
                <a16:creationId xmlns:a16="http://schemas.microsoft.com/office/drawing/2014/main" id="{06435C17-9B92-EBA6-25BA-2FBA8973F6A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Source: Oshima &amp; Hogue (2007).</a:t>
            </a:r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04FE833B-F381-D68F-8E0C-AE53134A15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0C92854A-F391-4C2F-8BDD-9CD6AAD2A667}" type="slidenum">
              <a:rPr lang="en-GB" altLang="en-US">
                <a:solidFill>
                  <a:srgbClr val="000000"/>
                </a:solidFill>
              </a:rPr>
              <a:pPr eaLnBrk="1" hangingPunct="1"/>
              <a:t>16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>
            <a:extLst>
              <a:ext uri="{FF2B5EF4-FFF2-40B4-BE49-F238E27FC236}">
                <a16:creationId xmlns:a16="http://schemas.microsoft.com/office/drawing/2014/main" id="{70533F8B-26D2-E341-9259-1BE1C500C5B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2227" name="Notes Placeholder 2">
            <a:extLst>
              <a:ext uri="{FF2B5EF4-FFF2-40B4-BE49-F238E27FC236}">
                <a16:creationId xmlns:a16="http://schemas.microsoft.com/office/drawing/2014/main" id="{BCD19812-2F55-1042-45A3-B59CE1B67D6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3252" name="Slide Number Placeholder 3">
            <a:extLst>
              <a:ext uri="{FF2B5EF4-FFF2-40B4-BE49-F238E27FC236}">
                <a16:creationId xmlns:a16="http://schemas.microsoft.com/office/drawing/2014/main" id="{BAF9F7AD-2413-33BC-7C05-659FCA91200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9218FC2E-0097-4EA5-9378-315170B78D8A}" type="slidenum">
              <a:rPr lang="en-GB" altLang="en-US">
                <a:solidFill>
                  <a:srgbClr val="000000"/>
                </a:solidFill>
              </a:rPr>
              <a:pPr eaLnBrk="1" hangingPunct="1"/>
              <a:t>18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0C7381F3-1762-27C2-6429-7A5433007D6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8474B3EA-CE79-33D4-A7CC-1B10E438578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1E56EE98-4229-ED2F-674D-22626C5F02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FE9B001-3B42-45EF-85E1-E8E4C035AAAB}" type="slidenum">
              <a:rPr lang="en-GB" altLang="en-US">
                <a:solidFill>
                  <a:srgbClr val="000000"/>
                </a:solidFill>
              </a:rPr>
              <a:pPr eaLnBrk="1" hangingPunct="1"/>
              <a:t>19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0C7381F3-1762-27C2-6429-7A5433007D6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8474B3EA-CE79-33D4-A7CC-1B10E438578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1E56EE98-4229-ED2F-674D-22626C5F02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7FE9B001-3B42-45EF-85E1-E8E4C035AAAB}" type="slidenum">
              <a:rPr lang="en-GB" altLang="en-US">
                <a:solidFill>
                  <a:srgbClr val="000000"/>
                </a:solidFill>
              </a:rPr>
              <a:pPr eaLnBrk="1" hangingPunct="1"/>
              <a:t>20</a:t>
            </a:fld>
            <a:endParaRPr lang="en-GB" alt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03/04/2024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03/04/2024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03/04/2024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03/04/2024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03/04/2024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03/04/2024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03/04/2024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03/04/2024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03/04/2024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03/04/2024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03/04/2024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03/04/2024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://www2.le.ac.uk/offices/ld/resources/writing/writing-resources/reports" TargetMode="External"/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Report Writing</a:t>
            </a:r>
          </a:p>
          <a:p>
            <a:endParaRPr lang="en-GB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799EB7-239E-6393-D14C-4A9DF01B2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Reports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C2201-B6FC-A7D4-C46B-D0B37C16B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a report?</a:t>
            </a:r>
          </a:p>
          <a:p>
            <a:r>
              <a:rPr lang="en-GB" dirty="0"/>
              <a:t>What is the difference between a report and an essay?</a:t>
            </a:r>
          </a:p>
          <a:p>
            <a:r>
              <a:rPr lang="en-GB" dirty="0"/>
              <a:t>Are there any similarities between reports and essays? What are they?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BC2BBF-2D25-EB5F-E41C-83B587AE5F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003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What is a report?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487" y="1052736"/>
            <a:ext cx="8229600" cy="3916363"/>
          </a:xfrm>
        </p:spPr>
        <p:txBody>
          <a:bodyPr/>
          <a:lstStyle/>
          <a:p>
            <a:r>
              <a:rPr lang="en-US" dirty="0"/>
              <a:t>A document written for a </a:t>
            </a:r>
            <a:r>
              <a:rPr lang="en-US" b="1" dirty="0"/>
              <a:t>clear purpose </a:t>
            </a:r>
            <a:r>
              <a:rPr lang="en-US" dirty="0"/>
              <a:t>and to a </a:t>
            </a:r>
            <a:r>
              <a:rPr lang="en-US" b="1" dirty="0"/>
              <a:t>particular audience</a:t>
            </a:r>
            <a:r>
              <a:rPr lang="en-US" dirty="0"/>
              <a:t>, with specific information and evidence applied to a particular problem, topic, or issue. </a:t>
            </a:r>
          </a:p>
          <a:p>
            <a:r>
              <a:rPr lang="en-US" dirty="0"/>
              <a:t>Unlike an essay which usually </a:t>
            </a:r>
            <a:r>
              <a:rPr lang="en-US" b="1" dirty="0"/>
              <a:t>does not </a:t>
            </a:r>
            <a:r>
              <a:rPr lang="en-US" dirty="0"/>
              <a:t>contain headings, a report has a </a:t>
            </a:r>
            <a:r>
              <a:rPr lang="en-US" b="1" dirty="0"/>
              <a:t>clearly structured format </a:t>
            </a:r>
            <a:r>
              <a:rPr lang="en-US" dirty="0"/>
              <a:t>making use of </a:t>
            </a:r>
            <a:r>
              <a:rPr lang="en-US" b="1" dirty="0">
                <a:solidFill>
                  <a:srgbClr val="00B050"/>
                </a:solidFill>
              </a:rPr>
              <a:t>sections</a:t>
            </a:r>
            <a:r>
              <a:rPr lang="en-US" dirty="0"/>
              <a:t> and </a:t>
            </a:r>
            <a:r>
              <a:rPr lang="en-US" b="1" dirty="0">
                <a:solidFill>
                  <a:srgbClr val="00B050"/>
                </a:solidFill>
              </a:rPr>
              <a:t>headings</a:t>
            </a:r>
            <a:r>
              <a:rPr lang="en-US" dirty="0"/>
              <a:t> so that the information is </a:t>
            </a:r>
            <a:r>
              <a:rPr lang="en-US" b="1" i="1" dirty="0">
                <a:solidFill>
                  <a:srgbClr val="00B050"/>
                </a:solidFill>
              </a:rPr>
              <a:t>easy to locate </a:t>
            </a:r>
            <a:r>
              <a:rPr lang="en-US" dirty="0"/>
              <a:t>and follow. 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4902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What is a report? 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523" y="1268760"/>
            <a:ext cx="8229600" cy="3916363"/>
          </a:xfrm>
        </p:spPr>
        <p:txBody>
          <a:bodyPr/>
          <a:lstStyle/>
          <a:p>
            <a:r>
              <a:rPr lang="en-US" dirty="0"/>
              <a:t>When writing a report you will usually need to </a:t>
            </a:r>
            <a:r>
              <a:rPr lang="en-US" b="1" dirty="0"/>
              <a:t>follow a brief </a:t>
            </a:r>
            <a:r>
              <a:rPr lang="en-US" dirty="0"/>
              <a:t>which provides you with instructions and guidelines. </a:t>
            </a:r>
          </a:p>
          <a:p>
            <a:r>
              <a:rPr lang="en-US" dirty="0"/>
              <a:t>The report brief may outline the purpose, audience and problem or issue that your report must address, together with any specific requirements for format or structure. 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1987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523" y="126876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US" sz="2800" b="1" dirty="0"/>
              <a:t>Begin with a plan</a:t>
            </a:r>
          </a:p>
          <a:p>
            <a:r>
              <a:rPr lang="en-US" sz="2800" dirty="0"/>
              <a:t>Who are you writing for?</a:t>
            </a:r>
          </a:p>
          <a:p>
            <a:r>
              <a:rPr lang="en-US" sz="2800" dirty="0"/>
              <a:t>What is the context?</a:t>
            </a:r>
          </a:p>
          <a:p>
            <a:r>
              <a:rPr lang="en-US" sz="2800" dirty="0"/>
              <a:t>What outcomes are expected?</a:t>
            </a:r>
          </a:p>
          <a:p>
            <a:r>
              <a:rPr lang="en-US" sz="2800" dirty="0"/>
              <a:t>What information do you have?</a:t>
            </a:r>
          </a:p>
          <a:p>
            <a:r>
              <a:rPr lang="en-US" sz="2800" dirty="0"/>
              <a:t>What research – if any – do you need to conduct?</a:t>
            </a:r>
          </a:p>
          <a:p>
            <a:r>
              <a:rPr lang="en-US" sz="2800" dirty="0"/>
              <a:t>Plan the structure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52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913" y="30705"/>
            <a:ext cx="8229600" cy="1143000"/>
          </a:xfrm>
        </p:spPr>
        <p:txBody>
          <a:bodyPr/>
          <a:lstStyle/>
          <a:p>
            <a:r>
              <a:rPr lang="en-US" b="1" dirty="0"/>
              <a:t>Structuring your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455" y="1052736"/>
            <a:ext cx="8229600" cy="3916363"/>
          </a:xfrm>
        </p:spPr>
        <p:txBody>
          <a:bodyPr/>
          <a:lstStyle/>
          <a:p>
            <a:r>
              <a:rPr lang="en-US" sz="2800" dirty="0"/>
              <a:t>The main requirement is that the structure is  logical - essential to convey meaning and have impact</a:t>
            </a:r>
          </a:p>
          <a:p>
            <a:r>
              <a:rPr lang="en-US" sz="2800" dirty="0"/>
              <a:t>Structure is the order in which you present your findings, and the headings and sub-headings you use to signal what is coming next to the reader.</a:t>
            </a:r>
          </a:p>
          <a:p>
            <a:r>
              <a:rPr lang="en-US" sz="2800" dirty="0"/>
              <a:t>Divide your report into logical sections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4116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A2B1D-97DA-47F2-AF47-35DD18F443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4037" y="-159158"/>
            <a:ext cx="7263431" cy="841049"/>
          </a:xfrm>
        </p:spPr>
        <p:txBody>
          <a:bodyPr/>
          <a:lstStyle/>
          <a:p>
            <a:r>
              <a:rPr lang="en-US" sz="3600" b="1" dirty="0"/>
              <a:t>Structuring your ACE report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2755F9-4105-4573-A770-4CD336E3F2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203" y="633759"/>
            <a:ext cx="9036496" cy="4680520"/>
          </a:xfrm>
        </p:spPr>
        <p:txBody>
          <a:bodyPr/>
          <a:lstStyle/>
          <a:p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Title page</a:t>
            </a:r>
          </a:p>
          <a:p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  <a:p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1 Introduction</a:t>
            </a:r>
          </a:p>
          <a:p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2 Main body: subdivided with appropriate headings</a:t>
            </a: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, e.g. for this module you can use the following sections:</a:t>
            </a:r>
          </a:p>
          <a:p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2.1 Discuss Skill 1</a:t>
            </a:r>
          </a:p>
          <a:p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2.2 Discuss Skill 2</a:t>
            </a:r>
          </a:p>
          <a:p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3 Reflection on Presentation Using Kolb’s Model of Reflection</a:t>
            </a:r>
          </a:p>
          <a:p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4 Conclusion 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200" b="1" dirty="0">
                <a:latin typeface="Arial" panose="020B0604020202020204" pitchFamily="34" charset="0"/>
                <a:cs typeface="Arial" panose="020B0604020202020204" pitchFamily="34" charset="0"/>
              </a:rPr>
              <a:t>5 References</a:t>
            </a:r>
          </a:p>
          <a:p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Appendices </a:t>
            </a:r>
            <a:r>
              <a:rPr lang="en-US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2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optional</a:t>
            </a:r>
            <a:r>
              <a:rPr lang="en-US" sz="2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36991-E00F-4646-9184-F3AB3B22AD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A149CF-CD1F-4BC3-BD87-62899E764AD8}"/>
              </a:ext>
            </a:extLst>
          </p:cNvPr>
          <p:cNvSpPr txBox="1"/>
          <p:nvPr/>
        </p:nvSpPr>
        <p:spPr>
          <a:xfrm>
            <a:off x="4114800" y="2974019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948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4000" b="1" dirty="0"/>
              <a:t>Title page </a:t>
            </a:r>
            <a:endParaRPr lang="en-GB" sz="40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1119563"/>
            <a:ext cx="8229600" cy="3916363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/>
              <a:t>Should briefly and clearly describe the purpose of the report. Other details you may include could be your name, the date and for whom the report is written.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D665FAB-FCC6-B302-2459-93D23CE3BD48}"/>
              </a:ext>
            </a:extLst>
          </p:cNvPr>
          <p:cNvSpPr txBox="1"/>
          <p:nvPr/>
        </p:nvSpPr>
        <p:spPr>
          <a:xfrm>
            <a:off x="3275856" y="2348880"/>
            <a:ext cx="2304257" cy="3231654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endParaRPr lang="en-GB" sz="1200" dirty="0"/>
          </a:p>
          <a:p>
            <a:endParaRPr lang="en-GB" sz="1200" dirty="0"/>
          </a:p>
          <a:p>
            <a:pPr algn="ctr"/>
            <a:r>
              <a:rPr lang="en-GB" sz="1200" dirty="0"/>
              <a:t>Academic and Employability Skills Report</a:t>
            </a:r>
          </a:p>
          <a:p>
            <a:endParaRPr lang="en-GB" sz="1200" dirty="0"/>
          </a:p>
          <a:p>
            <a:endParaRPr lang="en-GB" sz="1200" dirty="0"/>
          </a:p>
          <a:p>
            <a:r>
              <a:rPr lang="en-GB" sz="1200" dirty="0"/>
              <a:t>Name: </a:t>
            </a:r>
          </a:p>
          <a:p>
            <a:r>
              <a:rPr lang="en-GB" sz="1200" dirty="0"/>
              <a:t>Student ID: </a:t>
            </a:r>
          </a:p>
          <a:p>
            <a:r>
              <a:rPr lang="en-GB" sz="1200" dirty="0"/>
              <a:t>Module Code: </a:t>
            </a:r>
          </a:p>
          <a:p>
            <a:r>
              <a:rPr lang="en-GB" sz="1200" dirty="0"/>
              <a:t>Module: </a:t>
            </a:r>
          </a:p>
          <a:p>
            <a:r>
              <a:rPr lang="en-GB" sz="1200" dirty="0"/>
              <a:t>Lecturer: </a:t>
            </a:r>
            <a:endParaRPr lang="en-GB" dirty="0"/>
          </a:p>
          <a:p>
            <a:pPr algn="ctr"/>
            <a:r>
              <a:rPr lang="en-GB" sz="1200" dirty="0"/>
              <a:t>			</a:t>
            </a:r>
          </a:p>
          <a:p>
            <a:pPr algn="ctr"/>
            <a:r>
              <a:rPr lang="en-GB" sz="1200" dirty="0"/>
              <a:t>Submitted on:   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9932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Table of Contents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1119563"/>
            <a:ext cx="8229600" cy="3916363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sz="2400" dirty="0"/>
              <a:t>The contents page should list the different sections and/or headings together with the page numbers. </a:t>
            </a:r>
          </a:p>
          <a:p>
            <a:pPr eaLnBrk="1" hangingPunct="1">
              <a:defRPr/>
            </a:pPr>
            <a:r>
              <a:rPr lang="en-GB" sz="2400" dirty="0"/>
              <a:t>should be presented in such a way that the reader can quickly scan the list of headings and locate a particular part of the report. </a:t>
            </a:r>
          </a:p>
          <a:p>
            <a:pPr eaLnBrk="1" hangingPunct="1">
              <a:defRPr/>
            </a:pPr>
            <a:r>
              <a:rPr lang="en-GB" sz="2400" dirty="0"/>
              <a:t>number section headings and subheadings in addition to providing page references. </a:t>
            </a:r>
          </a:p>
          <a:p>
            <a:pPr eaLnBrk="1" hangingPunct="1">
              <a:defRPr/>
            </a:pPr>
            <a:r>
              <a:rPr lang="en-GB" sz="2400" dirty="0"/>
              <a:t>use a consistent numbering system throughout. </a:t>
            </a:r>
            <a:endParaRPr lang="en-GB" sz="24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8705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F4EFE-B70A-9375-34F1-517E24B51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Table of Contents Example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E95599-D5F4-1197-613C-1C97C7713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8435AD-2690-2F5C-8866-928FA88E7A68}"/>
              </a:ext>
            </a:extLst>
          </p:cNvPr>
          <p:cNvSpPr txBox="1"/>
          <p:nvPr/>
        </p:nvSpPr>
        <p:spPr>
          <a:xfrm>
            <a:off x="2987824" y="1700808"/>
            <a:ext cx="2736304" cy="3666773"/>
          </a:xfrm>
          <a:prstGeom prst="rect">
            <a:avLst/>
          </a:prstGeom>
          <a:noFill/>
          <a:ln w="1905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Table of Contents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200" b="1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 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0" algn="just">
              <a:lnSpc>
                <a:spcPct val="107000"/>
              </a:lnSpc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1 Introduction……………….…..3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0" algn="just">
              <a:lnSpc>
                <a:spcPct val="107000"/>
              </a:lnSpc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2.1 Skill 1..................................4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0" algn="just">
              <a:lnSpc>
                <a:spcPct val="107000"/>
              </a:lnSpc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2.2 Skill 2……….......................4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0" algn="just">
              <a:lnSpc>
                <a:spcPct val="107000"/>
              </a:lnSpc>
            </a:pPr>
            <a:r>
              <a:rPr lang="en-GB" sz="1200" kern="100" dirty="0">
                <a:ea typeface="DengXian" panose="02010600030101010101" pitchFamily="2" charset="-122"/>
              </a:rPr>
              <a:t>3 </a:t>
            </a: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Personal Reflection………….5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0" algn="just">
              <a:lnSpc>
                <a:spcPct val="107000"/>
              </a:lnSpc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4 Conclusion……………………6</a:t>
            </a: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lvl="0" algn="just">
              <a:lnSpc>
                <a:spcPct val="107000"/>
              </a:lnSpc>
              <a:spcAft>
                <a:spcPts val="800"/>
              </a:spcAft>
            </a:pPr>
            <a:r>
              <a:rPr lang="en-GB" sz="12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5 References…………………...7</a:t>
            </a: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1200" kern="100" dirty="0">
              <a:ea typeface="DengXian" panose="02010600030101010101" pitchFamily="2" charset="-122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1200" kern="100" dirty="0">
              <a:latin typeface="Calibri" panose="020F0502020204030204" pitchFamily="34" charset="0"/>
              <a:ea typeface="DengXian" panose="02010600030101010101" pitchFamily="2" charset="-122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 algn="just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endParaRPr lang="en-GB" sz="12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757740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EF90D5-25FC-32E9-A195-6007B3BD6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2EDB9B-81FB-45FF-F10D-1AB09AC1A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EA7B5B5-D05B-CBDA-BF44-787B315CAE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287" y="1340768"/>
            <a:ext cx="8229600" cy="3916363"/>
          </a:xfrm>
        </p:spPr>
        <p:txBody>
          <a:bodyPr rtlCol="0">
            <a:normAutofit fontScale="850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In pairs / small groups, discuss the following</a:t>
            </a:r>
            <a:r>
              <a:rPr lang="en-US" b="1" dirty="0">
                <a:solidFill>
                  <a:srgbClr val="FF0000"/>
                </a:solidFill>
                <a:latin typeface="Raleway" panose="020B0503030101060003" pitchFamily="34" charset="0"/>
              </a:rPr>
              <a:t> WORKSHEET 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: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Why is an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introductory section 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important in a piece of writing? How does it help the readers?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What do you think should go in an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introduction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? What is the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purpose 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of each sentence/part in an introduction?</a:t>
            </a: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What </a:t>
            </a:r>
            <a:r>
              <a:rPr lang="en-GB" dirty="0">
                <a:solidFill>
                  <a:srgbClr val="0070C0"/>
                </a:solidFill>
                <a:latin typeface="Raleway" panose="020B0503030101060003" pitchFamily="34" charset="0"/>
              </a:rPr>
              <a:t>%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 of the whole work should an introduction be? 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2000" dirty="0">
              <a:solidFill>
                <a:srgbClr val="FF0000"/>
              </a:solidFill>
              <a:latin typeface="Raleway" panose="020B0503030101060003" pitchFamily="34" charset="0"/>
            </a:endParaRPr>
          </a:p>
          <a:p>
            <a:pPr marL="514350" indent="-514350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endParaRPr lang="en-GB" dirty="0">
              <a:solidFill>
                <a:srgbClr val="003366"/>
              </a:solidFill>
              <a:latin typeface="Raleway" panose="020B05030301010600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9990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-32315"/>
            <a:ext cx="8229600" cy="535040"/>
          </a:xfrm>
        </p:spPr>
        <p:txBody>
          <a:bodyPr/>
          <a:lstStyle/>
          <a:p>
            <a:r>
              <a:rPr lang="en-US" sz="3200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491" y="1412776"/>
            <a:ext cx="6225725" cy="3916363"/>
          </a:xfrm>
        </p:spPr>
        <p:txBody>
          <a:bodyPr/>
          <a:lstStyle/>
          <a:p>
            <a:pPr algn="just" eaLnBrk="1" hangingPunct="1">
              <a:defRPr/>
            </a:pPr>
            <a:r>
              <a:rPr lang="en-US" sz="2400" dirty="0"/>
              <a:t>Comes </a:t>
            </a:r>
            <a:r>
              <a:rPr lang="en-US" sz="2400" b="1" dirty="0"/>
              <a:t>AFTER</a:t>
            </a:r>
            <a:r>
              <a:rPr lang="en-US" sz="2400" dirty="0"/>
              <a:t> the Table of Contents</a:t>
            </a:r>
          </a:p>
          <a:p>
            <a:pPr algn="just" eaLnBrk="1" hangingPunct="1">
              <a:defRPr/>
            </a:pPr>
            <a:r>
              <a:rPr lang="en-US" sz="2400" dirty="0"/>
              <a:t>Should give the context and scope of the report/essay</a:t>
            </a:r>
          </a:p>
          <a:p>
            <a:pPr algn="just" eaLnBrk="1" hangingPunct="1">
              <a:defRPr/>
            </a:pPr>
            <a:r>
              <a:rPr lang="en-US" sz="2400" dirty="0"/>
              <a:t>States your report /essay objectives clearly</a:t>
            </a:r>
          </a:p>
          <a:p>
            <a:pPr algn="just" eaLnBrk="1" hangingPunct="1">
              <a:defRPr/>
            </a:pPr>
            <a:r>
              <a:rPr lang="en-US" sz="2400" dirty="0"/>
              <a:t>Gives a brief general background to the subject of the report</a:t>
            </a:r>
          </a:p>
          <a:p>
            <a:pPr algn="just" eaLnBrk="1" hangingPunct="1">
              <a:defRPr/>
            </a:pPr>
            <a:r>
              <a:rPr lang="en-US" sz="2400" dirty="0"/>
              <a:t>In an essay, it should inform the reader of your overall argument (thesis statement) near the end of the introduction. </a:t>
            </a:r>
          </a:p>
          <a:p>
            <a:pPr marL="0" indent="0" algn="just" eaLnBrk="1" hangingPunct="1">
              <a:buNone/>
              <a:defRPr/>
            </a:pPr>
            <a:endParaRPr lang="en-GB" dirty="0"/>
          </a:p>
          <a:p>
            <a:pPr algn="just" eaLnBrk="1" hangingPunct="1">
              <a:defRPr/>
            </a:pPr>
            <a:endParaRPr lang="en-GB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ea typeface="DejaVu Sans"/>
            </a:endParaRPr>
          </a:p>
          <a:p>
            <a:pPr algn="just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DBFC774C-DE5D-741C-FF8E-4C8283B23DF1}"/>
              </a:ext>
            </a:extLst>
          </p:cNvPr>
          <p:cNvSpPr/>
          <p:nvPr/>
        </p:nvSpPr>
        <p:spPr bwMode="auto">
          <a:xfrm rot="10800000">
            <a:off x="6516216" y="1472120"/>
            <a:ext cx="1999937" cy="2636494"/>
          </a:xfrm>
          <a:prstGeom prst="triangle">
            <a:avLst>
              <a:gd name="adj" fmla="val 50753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02B993C-53AD-3556-DF29-A06EE76E1AB1}"/>
              </a:ext>
            </a:extLst>
          </p:cNvPr>
          <p:cNvSpPr txBox="1"/>
          <p:nvPr/>
        </p:nvSpPr>
        <p:spPr>
          <a:xfrm>
            <a:off x="7812360" y="1094619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GENERAL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CF76744-6F46-604D-E7B8-B4BFEBBFAF29}"/>
              </a:ext>
            </a:extLst>
          </p:cNvPr>
          <p:cNvCxnSpPr>
            <a:cxnSpLocks/>
            <a:stCxn id="8" idx="2"/>
          </p:cNvCxnSpPr>
          <p:nvPr/>
        </p:nvCxnSpPr>
        <p:spPr bwMode="auto">
          <a:xfrm>
            <a:off x="8568444" y="1463951"/>
            <a:ext cx="0" cy="2636494"/>
          </a:xfrm>
          <a:prstGeom prst="straightConnector1">
            <a:avLst/>
          </a:prstGeom>
          <a:ln>
            <a:headEnd type="none" w="med" len="med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85C03F1E-36A6-7D15-D926-651B5B207955}"/>
              </a:ext>
            </a:extLst>
          </p:cNvPr>
          <p:cNvSpPr txBox="1"/>
          <p:nvPr/>
        </p:nvSpPr>
        <p:spPr>
          <a:xfrm>
            <a:off x="7812360" y="410044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SPECIFIC</a:t>
            </a:r>
          </a:p>
        </p:txBody>
      </p:sp>
    </p:spTree>
    <p:extLst>
      <p:ext uri="{BB962C8B-B14F-4D97-AF65-F5344CB8AC3E}">
        <p14:creationId xmlns:p14="http://schemas.microsoft.com/office/powerpoint/2010/main" val="1620683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8" grpId="0"/>
      <p:bldP spid="1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>
            <a:extLst>
              <a:ext uri="{FF2B5EF4-FFF2-40B4-BE49-F238E27FC236}">
                <a16:creationId xmlns:a16="http://schemas.microsoft.com/office/drawing/2014/main" id="{BCCE8B92-06B0-0582-D460-15C82EDB2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125" y="220163"/>
            <a:ext cx="8515350" cy="685800"/>
          </a:xfrm>
        </p:spPr>
        <p:txBody>
          <a:bodyPr/>
          <a:lstStyle/>
          <a:p>
            <a:pPr algn="ctr" eaLnBrk="1" hangingPunct="1"/>
            <a:r>
              <a:rPr lang="en-GB" altLang="en-US" b="1" dirty="0">
                <a:solidFill>
                  <a:srgbClr val="003366"/>
                </a:solidFill>
                <a:latin typeface="Raleway" pitchFamily="2" charset="0"/>
              </a:rPr>
              <a:t>Introductory paragraph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237F5-4969-11DC-88FC-360603738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65609"/>
            <a:ext cx="7734300" cy="4150519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An introductory paragraph contains: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Opening sentence</a:t>
            </a: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Background details</a:t>
            </a: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Statement of aims</a:t>
            </a:r>
          </a:p>
          <a:p>
            <a:pPr marL="385763" indent="-385763" eaLnBrk="1" fontAlgn="auto" hangingPunct="1">
              <a:spcAft>
                <a:spcPts val="0"/>
              </a:spcAft>
              <a:buFont typeface="Arial" panose="020B0604020202020204" pitchFamily="34" charset="0"/>
              <a:buAutoNum type="arabicPeriod"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Outline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It moves from </a:t>
            </a:r>
            <a:r>
              <a:rPr lang="en-GB" b="1" dirty="0">
                <a:solidFill>
                  <a:srgbClr val="00B050"/>
                </a:solidFill>
                <a:latin typeface="Raleway" panose="020B0503030101060003" pitchFamily="34" charset="0"/>
              </a:rPr>
              <a:t>general</a:t>
            </a:r>
            <a:r>
              <a:rPr lang="en-GB" dirty="0">
                <a:solidFill>
                  <a:srgbClr val="003366"/>
                </a:solidFill>
                <a:latin typeface="Raleway" panose="020B0503030101060003" pitchFamily="34" charset="0"/>
              </a:rPr>
              <a:t> to </a:t>
            </a:r>
            <a:r>
              <a:rPr lang="en-GB" b="1" dirty="0">
                <a:solidFill>
                  <a:srgbClr val="00B050"/>
                </a:solidFill>
                <a:latin typeface="Raleway" panose="020B0503030101060003" pitchFamily="34" charset="0"/>
              </a:rPr>
              <a:t>specific</a:t>
            </a:r>
          </a:p>
        </p:txBody>
      </p:sp>
      <p:pic>
        <p:nvPicPr>
          <p:cNvPr id="19460" name="Picture 4" descr="A picture containing food, snack food, sandwich&#10;&#10;Description automatically generated">
            <a:extLst>
              <a:ext uri="{FF2B5EF4-FFF2-40B4-BE49-F238E27FC236}">
                <a16:creationId xmlns:a16="http://schemas.microsoft.com/office/drawing/2014/main" id="{44A7C681-60A4-63D4-B0D8-45FBD7C38457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00808"/>
            <a:ext cx="2480161" cy="25074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9D0439-6EB3-B976-75F7-A59F841AA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6488" y="183778"/>
            <a:ext cx="6131024" cy="580926"/>
          </a:xfrm>
        </p:spPr>
        <p:txBody>
          <a:bodyPr/>
          <a:lstStyle/>
          <a:p>
            <a:r>
              <a:rPr lang="en-GB" sz="3200" b="1" dirty="0">
                <a:solidFill>
                  <a:srgbClr val="00B050"/>
                </a:solidFill>
              </a:rPr>
              <a:t>Opening Statement/Sentence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02F4B-953C-2298-FD27-3C7D45C6B5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0855" y="764704"/>
            <a:ext cx="9001000" cy="1363290"/>
          </a:xfrm>
        </p:spPr>
        <p:txBody>
          <a:bodyPr/>
          <a:lstStyle/>
          <a:p>
            <a:pPr eaLnBrk="1" hangingPunct="1"/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The first sentence of the introductory paragraph introduces the topic/theme to the readers. </a:t>
            </a:r>
          </a:p>
          <a:p>
            <a:pPr eaLnBrk="1" hangingPunct="1"/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It helps readers know what the topic is. </a:t>
            </a:r>
          </a:p>
          <a:p>
            <a:pPr eaLnBrk="1" hangingPunct="1"/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It should be quite general.</a:t>
            </a:r>
            <a:endParaRPr lang="en-GB" altLang="en-US" sz="2400" b="1" dirty="0">
              <a:solidFill>
                <a:srgbClr val="003366"/>
              </a:solidFill>
              <a:latin typeface="Raleway" pitchFamily="2" charset="0"/>
            </a:endParaRPr>
          </a:p>
          <a:p>
            <a:pPr marL="0" indent="0" eaLnBrk="1" hangingPunct="1">
              <a:buNone/>
            </a:pPr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	</a:t>
            </a:r>
          </a:p>
          <a:p>
            <a:pPr marL="0" indent="0" eaLnBrk="1" hangingPunct="1">
              <a:buNone/>
            </a:pPr>
            <a:r>
              <a:rPr lang="en-US" altLang="en-US" sz="2400" dirty="0">
                <a:solidFill>
                  <a:srgbClr val="003366"/>
                </a:solidFill>
                <a:latin typeface="Raleway" pitchFamily="2" charset="0"/>
              </a:rPr>
              <a:t>	</a:t>
            </a:r>
            <a:r>
              <a:rPr lang="en-US" altLang="en-US" sz="2800" dirty="0">
                <a:solidFill>
                  <a:srgbClr val="003366"/>
                </a:solidFill>
                <a:latin typeface="Raleway" pitchFamily="2" charset="0"/>
              </a:rPr>
              <a:t>For example:</a:t>
            </a:r>
          </a:p>
          <a:p>
            <a:pPr marL="0" indent="0" eaLnBrk="1" hangingPunct="1">
              <a:buNone/>
            </a:pPr>
            <a:r>
              <a:rPr lang="en-US" altLang="en-US" sz="2800" b="1" dirty="0">
                <a:solidFill>
                  <a:srgbClr val="003366"/>
                </a:solidFill>
                <a:latin typeface="Raleway" pitchFamily="2" charset="0"/>
              </a:rPr>
              <a:t>	Topic: Report on important academic skills</a:t>
            </a:r>
          </a:p>
          <a:p>
            <a:pPr marL="0" indent="0" eaLnBrk="1" hangingPunct="1">
              <a:buNone/>
            </a:pPr>
            <a:r>
              <a:rPr lang="en-US" altLang="en-US" sz="2800" dirty="0">
                <a:solidFill>
                  <a:srgbClr val="003366"/>
                </a:solidFill>
                <a:latin typeface="Raleway" pitchFamily="2" charset="0"/>
              </a:rPr>
              <a:t>	</a:t>
            </a:r>
            <a:r>
              <a:rPr lang="en-US" altLang="en-US" sz="2800" b="1" dirty="0">
                <a:solidFill>
                  <a:srgbClr val="00B050"/>
                </a:solidFill>
                <a:latin typeface="Raleway" pitchFamily="2" charset="0"/>
              </a:rPr>
              <a:t>Opening statement/sentence </a:t>
            </a:r>
            <a:r>
              <a:rPr lang="en-US" altLang="en-US" sz="2800" dirty="0">
                <a:solidFill>
                  <a:srgbClr val="003366"/>
                </a:solidFill>
                <a:latin typeface="Raleway" pitchFamily="2" charset="0"/>
              </a:rPr>
              <a:t>: </a:t>
            </a:r>
          </a:p>
          <a:p>
            <a:pPr marL="0" indent="0" eaLnBrk="1" hangingPunct="1">
              <a:buNone/>
            </a:pPr>
            <a:r>
              <a:rPr lang="en-US" altLang="en-US" sz="2800" b="1" dirty="0">
                <a:solidFill>
                  <a:srgbClr val="003366"/>
                </a:solidFill>
                <a:latin typeface="Raleway" pitchFamily="2" charset="0"/>
              </a:rPr>
              <a:t>	</a:t>
            </a:r>
            <a:r>
              <a:rPr lang="en-US" altLang="en-US" sz="2800" b="1" dirty="0">
                <a:solidFill>
                  <a:srgbClr val="C00000"/>
                </a:solidFill>
                <a:latin typeface="Raleway" pitchFamily="2" charset="0"/>
              </a:rPr>
              <a:t>There are many essential skills students in 	higher education need to learn and use.</a:t>
            </a: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C4D7CC-4FCA-25C1-BB55-6CCB941658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343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EBF4C1-BE06-B350-5C36-242905ECE6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0346" y="-29357"/>
            <a:ext cx="8229600" cy="606644"/>
          </a:xfrm>
        </p:spPr>
        <p:txBody>
          <a:bodyPr/>
          <a:lstStyle/>
          <a:p>
            <a:r>
              <a:rPr lang="en-GB" sz="3000" b="1" dirty="0">
                <a:solidFill>
                  <a:srgbClr val="00B050"/>
                </a:solidFill>
              </a:rPr>
              <a:t>Opening Statement/Sentence</a:t>
            </a:r>
            <a:endParaRPr lang="en-GB" sz="3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56A79D-7EBE-CEF1-0671-5DB320DA71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352" y="404664"/>
            <a:ext cx="8579296" cy="3916363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en-GB" altLang="en-US" sz="2400" dirty="0">
                <a:solidFill>
                  <a:srgbClr val="003366"/>
                </a:solidFill>
                <a:latin typeface="Raleway" pitchFamily="2" charset="0"/>
              </a:rPr>
              <a:t>Can you come up with an opening sentence for this topic? (Please note, this is an </a:t>
            </a:r>
            <a:r>
              <a:rPr lang="en-GB" altLang="en-US" sz="2400" b="1" dirty="0">
                <a:solidFill>
                  <a:srgbClr val="C00000"/>
                </a:solidFill>
                <a:latin typeface="Raleway" pitchFamily="2" charset="0"/>
              </a:rPr>
              <a:t>EXAMPLE</a:t>
            </a:r>
            <a:r>
              <a:rPr lang="en-GB" altLang="en-US" sz="2400" dirty="0">
                <a:solidFill>
                  <a:srgbClr val="003366"/>
                </a:solidFill>
                <a:latin typeface="Raleway" pitchFamily="2" charset="0"/>
              </a:rPr>
              <a:t> topic, </a:t>
            </a:r>
            <a:r>
              <a:rPr lang="en-GB" altLang="en-US" sz="2400" b="1" dirty="0">
                <a:solidFill>
                  <a:srgbClr val="C00000"/>
                </a:solidFill>
                <a:latin typeface="Raleway" pitchFamily="2" charset="0"/>
              </a:rPr>
              <a:t>NOT</a:t>
            </a:r>
            <a:r>
              <a:rPr lang="en-GB" altLang="en-US" sz="2400" dirty="0">
                <a:solidFill>
                  <a:srgbClr val="003366"/>
                </a:solidFill>
                <a:latin typeface="Raleway" pitchFamily="2" charset="0"/>
              </a:rPr>
              <a:t> the same topic as your assessment)</a:t>
            </a:r>
          </a:p>
          <a:p>
            <a:pPr marL="0" indent="0" eaLnBrk="1" hangingPunct="1">
              <a:buNone/>
            </a:pPr>
            <a:r>
              <a:rPr lang="en-US" altLang="en-US" sz="2600" b="1" dirty="0">
                <a:solidFill>
                  <a:srgbClr val="003366"/>
                </a:solidFill>
                <a:latin typeface="Raleway" pitchFamily="2" charset="0"/>
              </a:rPr>
              <a:t>Topic: Reflective writing on how you used technology in your lessons/lectures</a:t>
            </a:r>
          </a:p>
          <a:p>
            <a:pPr marL="0" indent="0" eaLnBrk="1" hangingPunct="1">
              <a:buNone/>
            </a:pPr>
            <a:r>
              <a:rPr lang="en-US" altLang="en-US" sz="2600" b="1" dirty="0">
                <a:solidFill>
                  <a:srgbClr val="00B050"/>
                </a:solidFill>
                <a:latin typeface="Raleway" pitchFamily="2" charset="0"/>
              </a:rPr>
              <a:t>Opening statement/sentence </a:t>
            </a:r>
            <a:r>
              <a:rPr lang="en-US" altLang="en-US" sz="2600" dirty="0">
                <a:solidFill>
                  <a:srgbClr val="003366"/>
                </a:solidFill>
                <a:latin typeface="Raleway" pitchFamily="2" charset="0"/>
              </a:rPr>
              <a:t>: </a:t>
            </a:r>
          </a:p>
          <a:p>
            <a:pPr marL="514350" indent="-514350" eaLnBrk="1" hangingPunct="1">
              <a:buAutoNum type="arabicParenR"/>
            </a:pPr>
            <a:r>
              <a:rPr lang="en-US" altLang="en-US" sz="2400" b="1" dirty="0">
                <a:solidFill>
                  <a:srgbClr val="C00000"/>
                </a:solidFill>
                <a:latin typeface="Raleway" pitchFamily="2" charset="0"/>
              </a:rPr>
              <a:t>Technology plays a very big role in the life of a successful student.</a:t>
            </a:r>
          </a:p>
          <a:p>
            <a:pPr marL="514350" indent="-514350" eaLnBrk="1" hangingPunct="1">
              <a:buAutoNum type="arabicParenR"/>
            </a:pPr>
            <a:r>
              <a:rPr lang="en-GB" sz="2400" b="1" i="0" dirty="0">
                <a:solidFill>
                  <a:srgbClr val="C00000"/>
                </a:solidFill>
                <a:effectLst/>
                <a:latin typeface="Raleway" pitchFamily="2" charset="0"/>
              </a:rPr>
              <a:t>In universities, technology has changed the way students learn.</a:t>
            </a:r>
          </a:p>
          <a:p>
            <a:pPr marL="514350" indent="-514350" eaLnBrk="1" hangingPunct="1">
              <a:buAutoNum type="arabicParenR"/>
            </a:pPr>
            <a:r>
              <a:rPr lang="en-GB" altLang="en-US" sz="2400" b="1" dirty="0">
                <a:solidFill>
                  <a:srgbClr val="C00000"/>
                </a:solidFill>
                <a:latin typeface="Raleway" pitchFamily="2" charset="0"/>
              </a:rPr>
              <a:t>Technology can make learning at university easier and more interesting for students, helping them connect with their lessons in new ways.</a:t>
            </a:r>
            <a:endParaRPr lang="en-US" altLang="en-US" sz="2400" b="1" dirty="0">
              <a:solidFill>
                <a:srgbClr val="C00000"/>
              </a:solidFill>
              <a:latin typeface="Raleway" pitchFamily="2" charset="0"/>
            </a:endParaRPr>
          </a:p>
          <a:p>
            <a:pPr marL="0" indent="0" eaLnBrk="1" hangingPunct="1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73077-FF4A-923D-383D-BD8561267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7385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44A12-C8FD-BF7B-6F37-C8ADD2D98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0664" y="0"/>
            <a:ext cx="7886700" cy="581026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Raleway" panose="020B0503030101060003" pitchFamily="34" charset="0"/>
              </a:rPr>
              <a:t>Background details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9C2179-6D56-08DA-33E6-6E3B89FEE4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9127" y="581026"/>
            <a:ext cx="8814873" cy="503559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With this part the writer gives a few more details on the topic. </a:t>
            </a: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These do </a:t>
            </a:r>
            <a:r>
              <a:rPr lang="en-US" sz="2400" b="1" dirty="0">
                <a:solidFill>
                  <a:srgbClr val="003366"/>
                </a:solidFill>
                <a:latin typeface="Raleway" panose="020B0503030101060003" pitchFamily="34" charset="0"/>
              </a:rPr>
              <a:t>not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need to be extensive! Only offer the details the reader must know to understand your essay or report.</a:t>
            </a: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These can sometimes include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definitions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or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key concepts/terms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 (if needed), sometimes it might include a little information (e.g.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important dates 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or </a:t>
            </a: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facts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) on the topic.</a:t>
            </a: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b="1" dirty="0">
                <a:solidFill>
                  <a:srgbClr val="00B050"/>
                </a:solidFill>
                <a:latin typeface="Raleway" panose="020B0503030101060003" pitchFamily="34" charset="0"/>
              </a:rPr>
              <a:t>For your ACE report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, you may wish to include some </a:t>
            </a:r>
            <a:r>
              <a:rPr lang="en-US" sz="2400" b="1" dirty="0">
                <a:solidFill>
                  <a:srgbClr val="002060"/>
                </a:solidFill>
                <a:latin typeface="Raleway" panose="020B0503030101060003" pitchFamily="34" charset="0"/>
              </a:rPr>
              <a:t>definitions of the skills you’ve chosen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, and possibly some </a:t>
            </a:r>
            <a:r>
              <a:rPr lang="en-US" sz="2400" b="1" dirty="0">
                <a:solidFill>
                  <a:srgbClr val="002060"/>
                </a:solidFill>
                <a:latin typeface="Raleway" panose="020B0503030101060003" pitchFamily="34" charset="0"/>
              </a:rPr>
              <a:t>previous experience of using those skills </a:t>
            </a:r>
            <a:r>
              <a:rPr lang="en-US" sz="2400" dirty="0">
                <a:solidFill>
                  <a:srgbClr val="003366"/>
                </a:solidFill>
                <a:latin typeface="Raleway" panose="020B0503030101060003" pitchFamily="34" charset="0"/>
              </a:rPr>
              <a:t>before UWTSD.</a:t>
            </a:r>
          </a:p>
          <a:p>
            <a:pPr eaLnBrk="1" fontAlgn="auto" hangingPunct="1">
              <a:spcAft>
                <a:spcPts val="0"/>
              </a:spcAft>
              <a:defRPr/>
            </a:pPr>
            <a:endParaRPr lang="en-US" sz="2400" dirty="0">
              <a:solidFill>
                <a:srgbClr val="003366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GB" sz="2400" dirty="0">
              <a:solidFill>
                <a:srgbClr val="003366"/>
              </a:solidFill>
              <a:latin typeface="Raleway" panose="020B0503030101060003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C6C56-2D4F-9F7E-78F6-9200301FE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544" y="-85402"/>
            <a:ext cx="8003232" cy="778098"/>
          </a:xfrm>
        </p:spPr>
        <p:txBody>
          <a:bodyPr/>
          <a:lstStyle/>
          <a:p>
            <a:r>
              <a:rPr lang="en-GB" sz="3200" dirty="0"/>
              <a:t>Background Details: </a:t>
            </a:r>
            <a:r>
              <a:rPr lang="en-GB" sz="3200" b="1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742D5-0618-E28B-7818-14A707C46B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3916363"/>
          </a:xfrm>
        </p:spPr>
        <p:txBody>
          <a:bodyPr/>
          <a:lstStyle/>
          <a:p>
            <a:pPr marL="0" indent="0">
              <a:buNone/>
            </a:pPr>
            <a:r>
              <a:rPr lang="en-GB" sz="2800" b="1" dirty="0"/>
              <a:t>Please note, this example is </a:t>
            </a:r>
            <a:r>
              <a:rPr lang="en-GB" sz="2800" b="1" dirty="0">
                <a:solidFill>
                  <a:srgbClr val="C00000"/>
                </a:solidFill>
              </a:rPr>
              <a:t>NOT</a:t>
            </a:r>
            <a:r>
              <a:rPr lang="en-GB" sz="2800" b="1" dirty="0"/>
              <a:t> on the same topic you need to write about for your ACE report.</a:t>
            </a:r>
            <a:endParaRPr lang="en-GB" sz="1100" b="1" dirty="0"/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sz="2200" b="1" dirty="0">
                <a:solidFill>
                  <a:srgbClr val="C00000"/>
                </a:solidFill>
                <a:latin typeface="Raleway" panose="020B0503030101060003" pitchFamily="34" charset="0"/>
              </a:rPr>
              <a:t>EXAMPLE Topic</a:t>
            </a:r>
            <a:r>
              <a:rPr lang="en-US" sz="2200" b="1" dirty="0">
                <a:solidFill>
                  <a:srgbClr val="003366"/>
                </a:solidFill>
                <a:latin typeface="Raleway" panose="020B0503030101060003" pitchFamily="34" charset="0"/>
              </a:rPr>
              <a:t>: Reflective writing on how you used technology in your lessons/lectures. </a:t>
            </a:r>
            <a:r>
              <a:rPr lang="en-US" sz="2200" b="1" dirty="0">
                <a:solidFill>
                  <a:srgbClr val="0070C0"/>
                </a:solidFill>
                <a:latin typeface="Raleway" panose="020B0503030101060003" pitchFamily="34" charset="0"/>
              </a:rPr>
              <a:t>The opening sentence is in light blue.</a:t>
            </a:r>
            <a:r>
              <a:rPr lang="en-US" sz="2200" b="1" dirty="0">
                <a:solidFill>
                  <a:srgbClr val="003366"/>
                </a:solidFill>
                <a:latin typeface="Raleway" panose="020B0503030101060003" pitchFamily="34" charset="0"/>
              </a:rPr>
              <a:t> </a:t>
            </a: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2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endParaRPr lang="en-US" sz="1200" b="1" dirty="0">
              <a:solidFill>
                <a:srgbClr val="00B050"/>
              </a:solidFill>
              <a:latin typeface="Raleway" panose="020B0503030101060003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US" sz="2100" dirty="0">
                <a:latin typeface="Raleway" panose="020B0503030101060003" pitchFamily="34" charset="0"/>
              </a:rPr>
              <a:t>As you see above, the writer has moved from </a:t>
            </a:r>
            <a:r>
              <a:rPr lang="en-US" sz="2100" b="1" dirty="0">
                <a:solidFill>
                  <a:srgbClr val="00B050"/>
                </a:solidFill>
                <a:latin typeface="Raleway" panose="020B0503030101060003" pitchFamily="34" charset="0"/>
              </a:rPr>
              <a:t>general</a:t>
            </a:r>
            <a:r>
              <a:rPr lang="en-US" sz="2100" dirty="0">
                <a:latin typeface="Raleway" panose="020B0503030101060003" pitchFamily="34" charset="0"/>
              </a:rPr>
              <a:t> in the beginning to </a:t>
            </a:r>
            <a:r>
              <a:rPr lang="en-US" sz="2100" b="1" dirty="0">
                <a:solidFill>
                  <a:srgbClr val="00B050"/>
                </a:solidFill>
                <a:latin typeface="Raleway" panose="020B0503030101060003" pitchFamily="34" charset="0"/>
              </a:rPr>
              <a:t>more specific</a:t>
            </a:r>
            <a:r>
              <a:rPr lang="en-US" sz="2100" dirty="0">
                <a:latin typeface="Raleway" panose="020B0503030101060003" pitchFamily="34" charset="0"/>
              </a:rPr>
              <a:t> towards the end.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4C0B-DE95-3BE6-18B5-9668907B78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E7F43A8-6C52-9D92-FEAA-19CD092DE05B}"/>
              </a:ext>
            </a:extLst>
          </p:cNvPr>
          <p:cNvSpPr txBox="1"/>
          <p:nvPr/>
        </p:nvSpPr>
        <p:spPr>
          <a:xfrm>
            <a:off x="110462" y="2348880"/>
            <a:ext cx="8928992" cy="2354491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en-GB" sz="2100" dirty="0">
                <a:solidFill>
                  <a:srgbClr val="0070C0"/>
                </a:solidFill>
              </a:rPr>
              <a:t>Technology plays a very big role in the life of a successful student</a:t>
            </a:r>
            <a:r>
              <a:rPr lang="en-GB" sz="2100" dirty="0"/>
              <a:t>. 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studies. </a:t>
            </a:r>
          </a:p>
        </p:txBody>
      </p:sp>
    </p:spTree>
    <p:extLst>
      <p:ext uri="{BB962C8B-B14F-4D97-AF65-F5344CB8AC3E}">
        <p14:creationId xmlns:p14="http://schemas.microsoft.com/office/powerpoint/2010/main" val="5305189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A69ABA96-DB74-6827-F51A-2FD5520AD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6630" y="116632"/>
            <a:ext cx="7886700" cy="426244"/>
          </a:xfrm>
        </p:spPr>
        <p:txBody>
          <a:bodyPr/>
          <a:lstStyle/>
          <a:p>
            <a:pPr algn="ctr" eaLnBrk="1" hangingPunct="1"/>
            <a:r>
              <a:rPr lang="en-GB" altLang="en-US" sz="2700" b="1" dirty="0">
                <a:solidFill>
                  <a:srgbClr val="FF0000"/>
                </a:solidFill>
                <a:latin typeface="Raleway" pitchFamily="2" charset="0"/>
              </a:rPr>
              <a:t>Statement of aims </a:t>
            </a:r>
            <a:r>
              <a:rPr lang="en-GB" altLang="en-US" sz="2700" b="1" dirty="0">
                <a:solidFill>
                  <a:srgbClr val="003366"/>
                </a:solidFill>
                <a:latin typeface="Raleway" pitchFamily="2" charset="0"/>
              </a:rPr>
              <a:t>and </a:t>
            </a:r>
            <a:r>
              <a:rPr lang="en-GB" altLang="en-US" sz="2700" b="1" dirty="0">
                <a:solidFill>
                  <a:srgbClr val="7030A0"/>
                </a:solidFill>
                <a:latin typeface="Raleway" pitchFamily="2" charset="0"/>
              </a:rPr>
              <a:t>outline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263E12-84CD-ABDA-D36B-39376B392CD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1716" y="692696"/>
            <a:ext cx="8416528" cy="4970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cs typeface="Arial" panose="020B0604020202020204" pitchFamily="34" charset="0"/>
              </a:defRPr>
            </a:lvl9pPr>
          </a:lstStyle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A </a:t>
            </a:r>
            <a:r>
              <a:rPr lang="en-GB" altLang="en-US" sz="2100" b="1" dirty="0">
                <a:solidFill>
                  <a:srgbClr val="FF0000"/>
                </a:solidFill>
                <a:latin typeface="Raleway" pitchFamily="2" charset="0"/>
              </a:rPr>
              <a:t>statement of aims </a:t>
            </a:r>
            <a:r>
              <a:rPr lang="en-GB" altLang="en-US" sz="2100" b="1" dirty="0">
                <a:solidFill>
                  <a:srgbClr val="00B050"/>
                </a:solidFill>
                <a:latin typeface="Raleway" pitchFamily="2" charset="0"/>
              </a:rPr>
              <a:t>states the main idea 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of the entire essay or report.</a:t>
            </a:r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algn="just" eaLnBrk="1" hangingPunct="1"/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A statement of aims also uses appropriate </a:t>
            </a:r>
            <a:r>
              <a:rPr lang="en-GB" altLang="en-US" sz="2100" b="1" dirty="0">
                <a:solidFill>
                  <a:srgbClr val="00B050"/>
                </a:solidFill>
                <a:latin typeface="Raleway" pitchFamily="2" charset="0"/>
              </a:rPr>
              <a:t>signposting language 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such as: </a:t>
            </a:r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marL="342900" indent="-342900" algn="just" eaLnBrk="1" hangingPunct="1">
              <a:buFont typeface="Arial" panose="020B0604020202020204" pitchFamily="34" charset="0"/>
              <a:buChar char="•"/>
            </a:pPr>
            <a:endParaRPr lang="en-GB" altLang="en-US" sz="800" dirty="0">
              <a:solidFill>
                <a:srgbClr val="003366"/>
              </a:solidFill>
              <a:latin typeface="Raleway" pitchFamily="2" charset="0"/>
            </a:endParaRPr>
          </a:p>
          <a:p>
            <a:pPr algn="just" eaLnBrk="1" hangingPunct="1"/>
            <a:r>
              <a:rPr lang="en-GB" altLang="en-US" sz="2100" dirty="0">
                <a:solidFill>
                  <a:srgbClr val="0070C0"/>
                </a:solidFill>
                <a:latin typeface="Raleway" pitchFamily="2" charset="0"/>
              </a:rPr>
              <a:t>	</a:t>
            </a:r>
            <a:r>
              <a:rPr lang="en-GB" altLang="en-US" sz="2100" b="1" dirty="0">
                <a:solidFill>
                  <a:srgbClr val="002060"/>
                </a:solidFill>
                <a:latin typeface="Raleway" pitchFamily="2" charset="0"/>
              </a:rPr>
              <a:t>The main ideas discussed in this work are…</a:t>
            </a:r>
          </a:p>
          <a:p>
            <a:pPr algn="just" eaLnBrk="1" hangingPunct="1"/>
            <a:r>
              <a:rPr lang="en-GB" altLang="en-US" sz="2100" b="1" dirty="0">
                <a:solidFill>
                  <a:srgbClr val="002060"/>
                </a:solidFill>
                <a:latin typeface="Raleway" pitchFamily="2" charset="0"/>
              </a:rPr>
              <a:t>	This work will describe, evaluate and analyse…</a:t>
            </a:r>
            <a:endParaRPr lang="en-GB" altLang="en-US" sz="800" b="1" dirty="0">
              <a:solidFill>
                <a:srgbClr val="002060"/>
              </a:solidFill>
              <a:latin typeface="Raleway" pitchFamily="2" charset="0"/>
            </a:endParaRPr>
          </a:p>
          <a:p>
            <a:pPr algn="just" eaLnBrk="1" hangingPunct="1"/>
            <a:endParaRPr lang="en-GB" altLang="en-US" sz="800" i="1" dirty="0">
              <a:solidFill>
                <a:srgbClr val="0070C0"/>
              </a:solidFill>
              <a:latin typeface="Raleway" pitchFamily="2" charset="0"/>
            </a:endParaRPr>
          </a:p>
          <a:p>
            <a:pPr algn="ctr" eaLnBrk="1" hangingPunct="1"/>
            <a:r>
              <a:rPr lang="en-GB" altLang="en-US" sz="2400" b="1" dirty="0">
                <a:solidFill>
                  <a:srgbClr val="002060"/>
                </a:solidFill>
                <a:latin typeface="Raleway" pitchFamily="2" charset="0"/>
              </a:rPr>
              <a:t>Example</a:t>
            </a:r>
            <a:r>
              <a:rPr lang="en-GB" altLang="en-US" sz="2400" dirty="0">
                <a:solidFill>
                  <a:srgbClr val="002060"/>
                </a:solidFill>
                <a:latin typeface="Raleway" pitchFamily="2" charset="0"/>
              </a:rPr>
              <a:t>: </a:t>
            </a:r>
            <a:r>
              <a:rPr lang="en-GB" altLang="en-US" sz="2400" b="1" dirty="0">
                <a:solidFill>
                  <a:srgbClr val="FF0000"/>
                </a:solidFill>
                <a:latin typeface="Raleway" pitchFamily="2" charset="0"/>
              </a:rPr>
              <a:t>This report will look at the two skills which are very important for  a successful university education, note-taking and time management, and reflect on my own </a:t>
            </a:r>
            <a:r>
              <a:rPr lang="en-GB" altLang="en-US" sz="2400" b="1">
                <a:solidFill>
                  <a:srgbClr val="FF0000"/>
                </a:solidFill>
                <a:latin typeface="Raleway" pitchFamily="2" charset="0"/>
              </a:rPr>
              <a:t>use of </a:t>
            </a:r>
            <a:r>
              <a:rPr lang="en-GB" altLang="en-US" sz="2400" b="1" dirty="0">
                <a:solidFill>
                  <a:srgbClr val="FF0000"/>
                </a:solidFill>
                <a:latin typeface="Raleway" pitchFamily="2" charset="0"/>
              </a:rPr>
              <a:t>presentation skills</a:t>
            </a:r>
            <a:r>
              <a:rPr lang="en-GB" altLang="en-US" sz="2400" b="1" dirty="0">
                <a:solidFill>
                  <a:srgbClr val="0070C0"/>
                </a:solidFill>
                <a:latin typeface="Raleway" pitchFamily="2" charset="0"/>
              </a:rPr>
              <a:t>. </a:t>
            </a:r>
            <a:endParaRPr lang="en-GB" altLang="en-US" sz="800" b="1" dirty="0">
              <a:solidFill>
                <a:srgbClr val="0070C0"/>
              </a:solidFill>
              <a:latin typeface="Raleway" pitchFamily="2" charset="0"/>
            </a:endParaRPr>
          </a:p>
          <a:p>
            <a:pPr algn="ctr" eaLnBrk="1" hangingPunct="1"/>
            <a:endParaRPr lang="en-GB" altLang="en-US" sz="800" dirty="0">
              <a:solidFill>
                <a:srgbClr val="0070C0"/>
              </a:solidFill>
              <a:latin typeface="Raleway" pitchFamily="2" charset="0"/>
            </a:endParaRPr>
          </a:p>
          <a:p>
            <a:pPr algn="just" eaLnBrk="1" hangingPunct="1"/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The statement of aims may also indicate the </a:t>
            </a:r>
            <a:r>
              <a:rPr lang="en-GB" altLang="en-US" sz="2100" b="1" dirty="0">
                <a:solidFill>
                  <a:srgbClr val="003366"/>
                </a:solidFill>
                <a:latin typeface="Raleway" pitchFamily="2" charset="0"/>
              </a:rPr>
              <a:t>organisation 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of the essay. This </a:t>
            </a:r>
            <a:r>
              <a:rPr lang="en-GB" altLang="en-US" sz="2100" b="1" dirty="0">
                <a:solidFill>
                  <a:srgbClr val="7030A0"/>
                </a:solidFill>
                <a:latin typeface="Raleway" pitchFamily="2" charset="0"/>
              </a:rPr>
              <a:t>outline</a:t>
            </a:r>
            <a:r>
              <a:rPr lang="en-GB" altLang="en-US" sz="2100" dirty="0">
                <a:solidFill>
                  <a:srgbClr val="003366"/>
                </a:solidFill>
                <a:latin typeface="Raleway" pitchFamily="2" charset="0"/>
              </a:rPr>
              <a:t> can be written as a separate sentence, or combined within the statement of aims . </a:t>
            </a:r>
            <a:endParaRPr lang="en-GB" altLang="en-US" sz="2100" i="1" dirty="0">
              <a:solidFill>
                <a:srgbClr val="003366"/>
              </a:solidFill>
              <a:latin typeface="Raleway" pitchFamily="2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7508F87C-A21F-0033-91CB-EFAA1FE0F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720" y="116632"/>
            <a:ext cx="4906888" cy="418058"/>
          </a:xfrm>
        </p:spPr>
        <p:txBody>
          <a:bodyPr/>
          <a:lstStyle/>
          <a:p>
            <a:r>
              <a:rPr lang="en-GB" sz="3200" dirty="0">
                <a:solidFill>
                  <a:srgbClr val="FF0000"/>
                </a:solidFill>
              </a:rPr>
              <a:t>WORKSHEET</a:t>
            </a:r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F49BF563-10FA-8520-939F-37EF4211E3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3979" y="51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9" name="Text Box 2">
            <a:extLst>
              <a:ext uri="{FF2B5EF4-FFF2-40B4-BE49-F238E27FC236}">
                <a16:creationId xmlns:a16="http://schemas.microsoft.com/office/drawing/2014/main" id="{16A61A00-8A7D-985C-B5A6-65E1DE378F2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5817" y="1956877"/>
            <a:ext cx="8365646" cy="3672408"/>
          </a:xfrm>
          <a:prstGeom prst="rect">
            <a:avLst/>
          </a:prstGeom>
          <a:solidFill>
            <a:srgbClr val="FFFFFF"/>
          </a:solidFill>
          <a:ln w="19050">
            <a:solidFill>
              <a:srgbClr val="002060"/>
            </a:solidFill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Technology plays a very big role in the life of a successful student. 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my studies. This work presents a reflective commentary on the role of technology in my studies. After describing the topic and commenting on my feelings and thoughts on it, I will evaluate and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analyse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the experience I have had so far in relation to the topic. In the latter part, I will present my conclusions of my reflections and possible action plan for future improvement. </a:t>
            </a: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br>
              <a:rPr kumimoji="0" lang="en-US" altLang="en-US" sz="1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7FD62949-3522-28D6-12E9-6DC5AAD451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7169" y="325661"/>
            <a:ext cx="8640960" cy="1631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Raleway" pitchFamily="2" charset="0"/>
              <a:ea typeface="Raleway" pitchFamily="2" charset="0"/>
              <a:cs typeface="Arial" panose="020B0604020202020204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2060"/>
                </a:solidFill>
                <a:effectLst/>
                <a:latin typeface="Raleway" pitchFamily="2" charset="0"/>
                <a:ea typeface="Raleway" pitchFamily="2" charset="0"/>
                <a:cs typeface="Arial" panose="020B0604020202020204" pitchFamily="34" charset="0"/>
              </a:rPr>
              <a:t>With a partner, decide which of the below Introduction is the opening sentence, background details, statement of aims, and outline</a:t>
            </a:r>
            <a:r>
              <a:rPr kumimoji="0" lang="en-GB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Raleway" pitchFamily="2" charset="0"/>
                <a:ea typeface="Raleway" pitchFamily="2" charset="0"/>
                <a:cs typeface="Arial" panose="020B0604020202020204" pitchFamily="34" charset="0"/>
              </a:rPr>
              <a:t>.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Opening sentence?	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548235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Background details?</a:t>
            </a:r>
            <a:b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</a:b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3366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Statement of Aims?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70C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	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7030A0"/>
                </a:solidFill>
                <a:effectLst/>
                <a:latin typeface="Raleway" pitchFamily="2" charset="0"/>
                <a:ea typeface="Raleway" pitchFamily="2" charset="0"/>
                <a:cs typeface="Times New Roman" panose="02020603050405020304" pitchFamily="18" charset="0"/>
              </a:rPr>
              <a:t>Outline?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A2D070-0E19-623F-2052-1A5FF1BE2E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0272" y="404664"/>
            <a:ext cx="8603456" cy="5328592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100" b="1" dirty="0">
                <a:solidFill>
                  <a:srgbClr val="003366"/>
                </a:solidFill>
                <a:latin typeface="Raleway" panose="020B0503030101060003" pitchFamily="34" charset="0"/>
              </a:rPr>
              <a:t>Topic: Reflective writing on how you used technology in your lectures</a:t>
            </a:r>
            <a:br>
              <a:rPr lang="en-US" sz="2100" b="1" dirty="0">
                <a:solidFill>
                  <a:srgbClr val="003366"/>
                </a:solidFill>
                <a:latin typeface="Raleway" panose="020B0503030101060003" pitchFamily="34" charset="0"/>
              </a:rPr>
            </a:br>
            <a:br>
              <a:rPr lang="en-US" sz="2100" b="1" dirty="0">
                <a:solidFill>
                  <a:srgbClr val="003366"/>
                </a:solidFill>
                <a:latin typeface="Raleway" panose="020B0503030101060003" pitchFamily="34" charset="0"/>
              </a:rPr>
            </a:br>
            <a: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  <a:t>Technology plays a very big role in the life of a successful student. </a:t>
            </a:r>
            <a:r>
              <a:rPr lang="en-US" sz="2100" b="1" dirty="0">
                <a:solidFill>
                  <a:schemeClr val="accent6">
                    <a:lumMod val="75000"/>
                  </a:schemeClr>
                </a:solidFill>
                <a:latin typeface="Raleway" panose="020B0503030101060003" pitchFamily="34" charset="0"/>
              </a:rPr>
              <a:t>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my studies. </a:t>
            </a:r>
            <a:r>
              <a:rPr lang="en-US" sz="2100" b="1" dirty="0">
                <a:solidFill>
                  <a:srgbClr val="FF0000"/>
                </a:solidFill>
                <a:latin typeface="Raleway" panose="020B0503030101060003" pitchFamily="34" charset="0"/>
              </a:rPr>
              <a:t>This work presents a reflective commentary on the role of technology in my studies</a:t>
            </a:r>
            <a: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  <a:t>. After describing the topic and commenting on my feelings and thoughts on it, I will evaluate and </a:t>
            </a:r>
            <a:r>
              <a:rPr lang="en-US" sz="2100" b="1" dirty="0" err="1">
                <a:solidFill>
                  <a:srgbClr val="7030A0"/>
                </a:solidFill>
                <a:latin typeface="Raleway" panose="020B0503030101060003" pitchFamily="34" charset="0"/>
              </a:rPr>
              <a:t>analyse</a:t>
            </a:r>
            <a: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  <a:t> the experience I have had so far in relation to the topic. In the latter part, I will present my conclusions of my reflections and possible action plan for future improvement. </a:t>
            </a:r>
            <a:b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</a:br>
            <a:b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</a:br>
            <a: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  <a:t>Opening sentence			</a:t>
            </a:r>
            <a:r>
              <a:rPr lang="en-US" sz="2100" b="1" dirty="0">
                <a:solidFill>
                  <a:schemeClr val="accent6">
                    <a:lumMod val="75000"/>
                  </a:schemeClr>
                </a:solidFill>
                <a:latin typeface="Raleway" panose="020B0503030101060003" pitchFamily="34" charset="0"/>
              </a:rPr>
              <a:t>Background details</a:t>
            </a:r>
            <a:b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</a:br>
            <a:r>
              <a:rPr lang="en-GB" sz="2100" b="1" dirty="0">
                <a:solidFill>
                  <a:srgbClr val="003366"/>
                </a:solidFill>
                <a:latin typeface="Raleway"/>
              </a:rPr>
              <a:t> </a:t>
            </a:r>
            <a:r>
              <a:rPr lang="en-GB" sz="2100" b="1" dirty="0">
                <a:solidFill>
                  <a:srgbClr val="FF0000"/>
                </a:solidFill>
                <a:latin typeface="Raleway"/>
              </a:rPr>
              <a:t>statement of aims </a:t>
            </a:r>
            <a:r>
              <a:rPr lang="en-US" sz="2100" b="1" dirty="0">
                <a:solidFill>
                  <a:srgbClr val="0070C0"/>
                </a:solidFill>
                <a:latin typeface="Raleway" panose="020B0503030101060003" pitchFamily="34" charset="0"/>
              </a:rPr>
              <a:t>			</a:t>
            </a:r>
            <a:r>
              <a:rPr lang="en-US" sz="2100" b="1" dirty="0">
                <a:solidFill>
                  <a:srgbClr val="7030A0"/>
                </a:solidFill>
                <a:latin typeface="Raleway" panose="020B0503030101060003" pitchFamily="34" charset="0"/>
              </a:rPr>
              <a:t>Outline</a:t>
            </a:r>
            <a:endParaRPr lang="en-GB" sz="2700" b="1" dirty="0">
              <a:solidFill>
                <a:srgbClr val="003366"/>
              </a:solidFill>
              <a:latin typeface="Raleway" panose="020B05030301010600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F91FC43-A491-1841-313E-CA8CF3D39805}"/>
              </a:ext>
            </a:extLst>
          </p:cNvPr>
          <p:cNvSpPr txBox="1"/>
          <p:nvPr/>
        </p:nvSpPr>
        <p:spPr>
          <a:xfrm>
            <a:off x="3275856" y="0"/>
            <a:ext cx="40324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</a:rPr>
              <a:t>Worksheet Answer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5889333" cy="4127206"/>
          </a:xfrm>
        </p:spPr>
        <p:txBody>
          <a:bodyPr/>
          <a:lstStyle/>
          <a:p>
            <a:pPr lvl="0" algn="just" eaLnBrk="1" hangingPunct="1">
              <a:spcBef>
                <a:spcPct val="0"/>
              </a:spcBef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Shows/summarises the overall significance of what has been covered.</a:t>
            </a:r>
            <a:r>
              <a:rPr lang="en-GB" sz="2100" dirty="0">
                <a:solidFill>
                  <a:prstClr val="black"/>
                </a:solidFill>
                <a:latin typeface="Arial"/>
                <a:ea typeface="华文细黑"/>
              </a:rPr>
              <a:t> </a:t>
            </a:r>
          </a:p>
          <a:p>
            <a:pPr marL="0" lvl="0" indent="0" algn="just" eaLnBrk="1" hangingPunct="1">
              <a:spcBef>
                <a:spcPct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lvl="0" algn="just" eaLnBrk="1" hangingPunct="1">
              <a:spcBef>
                <a:spcPct val="0"/>
              </a:spcBef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May remind the reader of the most important points that have been made in the report or highlight what you consider to be the most central issues or findings. </a:t>
            </a:r>
          </a:p>
          <a:p>
            <a:pPr marL="0" lvl="0" indent="0" algn="just" eaLnBrk="1" hangingPunct="1">
              <a:spcBef>
                <a:spcPct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lvl="0" algn="just" eaLnBrk="1" hangingPunct="1">
              <a:spcBef>
                <a:spcPct val="0"/>
              </a:spcBef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Usually moves from specific to the report or essay into a more general context.</a:t>
            </a:r>
          </a:p>
          <a:p>
            <a:pPr marL="0" lvl="0" indent="0" algn="just" eaLnBrk="1" hangingPunct="1">
              <a:spcBef>
                <a:spcPct val="0"/>
              </a:spcBef>
              <a:buNone/>
              <a:defRPr/>
            </a:pPr>
            <a:endParaRPr lang="en-GB" sz="21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lvl="0" algn="just" eaLnBrk="1" hangingPunct="1">
              <a:spcBef>
                <a:spcPct val="0"/>
              </a:spcBef>
              <a:defRPr/>
            </a:pPr>
            <a:r>
              <a:rPr lang="en-GB" sz="2600" b="1" dirty="0">
                <a:solidFill>
                  <a:srgbClr val="C00000"/>
                </a:solidFill>
                <a:latin typeface="Arial"/>
                <a:ea typeface="华文细黑"/>
              </a:rPr>
              <a:t>No new material should be introduced in the conclusion</a:t>
            </a:r>
            <a:r>
              <a:rPr lang="en-GB" sz="2100" b="1" dirty="0">
                <a:solidFill>
                  <a:srgbClr val="C00000"/>
                </a:solidFill>
                <a:latin typeface="Arial"/>
                <a:ea typeface="华文细黑"/>
              </a:rPr>
              <a:t>. </a:t>
            </a:r>
          </a:p>
          <a:p>
            <a:pPr algn="just"/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  <p:sp>
        <p:nvSpPr>
          <p:cNvPr id="5" name="Isosceles Triangle 4">
            <a:extLst>
              <a:ext uri="{FF2B5EF4-FFF2-40B4-BE49-F238E27FC236}">
                <a16:creationId xmlns:a16="http://schemas.microsoft.com/office/drawing/2014/main" id="{0DB5E1E8-9DD0-5070-D323-FEA815DFC3A1}"/>
              </a:ext>
            </a:extLst>
          </p:cNvPr>
          <p:cNvSpPr/>
          <p:nvPr/>
        </p:nvSpPr>
        <p:spPr bwMode="auto">
          <a:xfrm>
            <a:off x="6804248" y="2282560"/>
            <a:ext cx="1872208" cy="1589357"/>
          </a:xfrm>
          <a:prstGeom prst="triangl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43AB0E-0D0E-60DC-C761-724AAE73B72B}"/>
              </a:ext>
            </a:extLst>
          </p:cNvPr>
          <p:cNvSpPr txBox="1"/>
          <p:nvPr/>
        </p:nvSpPr>
        <p:spPr>
          <a:xfrm>
            <a:off x="7812360" y="414055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GENERAL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B702AF6-E6BB-6988-1378-6325643AF863}"/>
              </a:ext>
            </a:extLst>
          </p:cNvPr>
          <p:cNvSpPr txBox="1"/>
          <p:nvPr/>
        </p:nvSpPr>
        <p:spPr>
          <a:xfrm>
            <a:off x="7812360" y="2013921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00B050"/>
                </a:solidFill>
              </a:rPr>
              <a:t>SPECIFIC</a:t>
            </a:r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F9FB5F97-3C25-7324-402D-49C42A7C45EB}"/>
              </a:ext>
            </a:extLst>
          </p:cNvPr>
          <p:cNvCxnSpPr>
            <a:stCxn id="7" idx="2"/>
            <a:endCxn id="6" idx="0"/>
          </p:cNvCxnSpPr>
          <p:nvPr/>
        </p:nvCxnSpPr>
        <p:spPr bwMode="auto">
          <a:xfrm>
            <a:off x="8568444" y="2383253"/>
            <a:ext cx="0" cy="1757303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5411023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/>
      <p:bldP spid="7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It is important that you give precise details of all the work by other authors which has been referred to within the report. Details should include :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2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author’s name and initials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date of publication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title of the book, paper or journal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publisher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place of publication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page numbers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000" b="1" dirty="0">
                <a:solidFill>
                  <a:prstClr val="black"/>
                </a:solidFill>
                <a:latin typeface="Arial"/>
                <a:ea typeface="华文细黑"/>
              </a:rPr>
              <a:t>• details of the journal volume in which the article has  appeared.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2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References should be listed in alphabetical order of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200" dirty="0">
                <a:solidFill>
                  <a:prstClr val="black"/>
                </a:solidFill>
                <a:latin typeface="Arial"/>
                <a:ea typeface="华文细黑"/>
              </a:rPr>
              <a:t>the authors' names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496393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Appendices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An appendix contains additional information related to the report but which is not essential to the main findings. 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This can be consulted if the reader wishes but the report should not depend on this. 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You do NOT </a:t>
            </a:r>
            <a:r>
              <a:rPr lang="en-GB" sz="2400" b="1" i="1" dirty="0">
                <a:solidFill>
                  <a:srgbClr val="C00000"/>
                </a:solidFill>
                <a:latin typeface="Arial"/>
                <a:ea typeface="华文细黑"/>
              </a:rPr>
              <a:t>need</a:t>
            </a: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 an Appendices for the ACE Report.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24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You could include:</a:t>
            </a:r>
          </a:p>
          <a:p>
            <a:pPr lvl="0"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details of interview questions</a:t>
            </a:r>
          </a:p>
          <a:p>
            <a:pPr lvl="0" eaLnBrk="1" hangingPunct="1">
              <a:spcBef>
                <a:spcPct val="0"/>
              </a:spcBef>
              <a:defRPr/>
            </a:pPr>
            <a:r>
              <a:rPr lang="en-GB" sz="2400" dirty="0">
                <a:solidFill>
                  <a:prstClr val="black"/>
                </a:solidFill>
                <a:latin typeface="Arial"/>
                <a:ea typeface="华文细黑"/>
              </a:rPr>
              <a:t>other information which may be useful for the reader.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3721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DejaVu Sans"/>
              </a:rPr>
              <a:t>You should then break down the main points into separate sections, using sub-sections within each point where this helps to clarify the information.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DejaVu Sans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Most reports have a progressive numbering system. The most common system is the decimal notation system. 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The main sections are given single </a:t>
            </a:r>
            <a:r>
              <a:rPr lang="en-GB" sz="2000" dirty="0" err="1">
                <a:solidFill>
                  <a:prstClr val="black"/>
                </a:solidFill>
                <a:latin typeface="Arial"/>
                <a:ea typeface="华文细黑"/>
              </a:rPr>
              <a:t>arabic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 numbers - 1, 2, 3 and so on.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Sub-sections are given a decimal number - 1.1, 1.2, 1.3 and so on.</a:t>
            </a: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marL="391867" lvl="0" indent="-293247" eaLnBrk="1" hangingPunct="1">
              <a:spcBef>
                <a:spcPct val="0"/>
              </a:spcBef>
              <a:buClr>
                <a:srgbClr val="000000"/>
              </a:buClr>
              <a:buSzPct val="45000"/>
              <a:buFont typeface="Wingdings" charset="2"/>
              <a:buChar char=""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Sub-sections can be further divided into - 1.1.1, 1.1.2, 1.1.3 and so on.</a:t>
            </a:r>
            <a:endParaRPr lang="en-GB" sz="20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96256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Report Writing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9" y="908721"/>
            <a:ext cx="8229600" cy="4127206"/>
          </a:xfrm>
        </p:spPr>
        <p:txBody>
          <a:bodyPr/>
          <a:lstStyle/>
          <a:p>
            <a:pPr marL="98620" lvl="0" indent="0" eaLnBrk="1" hangingPunct="1">
              <a:spcBef>
                <a:spcPct val="0"/>
              </a:spcBef>
              <a:buClr>
                <a:srgbClr val="000000"/>
              </a:buClr>
              <a:buSzPct val="45000"/>
              <a:buNone/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An example structure would look as follows</a:t>
            </a:r>
            <a:endParaRPr lang="en-GB" sz="200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3A9604D5-84EB-4B9B-A4CE-61AEBAB83B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1648995"/>
            <a:ext cx="38100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1607613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1065" y="-99392"/>
            <a:ext cx="4979887" cy="644125"/>
          </a:xfrm>
        </p:spPr>
        <p:txBody>
          <a:bodyPr/>
          <a:lstStyle/>
          <a:p>
            <a:r>
              <a:rPr lang="en-US" sz="2800" b="1" dirty="0"/>
              <a:t>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164" y="205303"/>
            <a:ext cx="8929687" cy="4127206"/>
          </a:xfrm>
        </p:spPr>
        <p:txBody>
          <a:bodyPr/>
          <a:lstStyle/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1 Introduction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For many students, it can be difficult to learn new skills when they enter university…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2 Important Skills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2.1 Note-taking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Note-taking can be the most challenging skill for students to master. This is because…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2.2 Time Management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There are many different methods of time management and students should choose the one which works best for them…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3 Reflection on Presentation 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I will reflect on my presentation through the use of the Kolb Reflective Model. This model….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3.1 The Kolb Model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The Kolb Model is an effective model of reflection because…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3.2 My Presentation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At first, I was not sure if my presentation went well….</a:t>
            </a: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b="1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4 Conclusion</a:t>
            </a:r>
            <a:endParaRPr lang="en-GB" sz="1550" spc="-1" dirty="0">
              <a:solidFill>
                <a:srgbClr val="000000"/>
              </a:solidFill>
              <a:uFill>
                <a:solidFill>
                  <a:srgbClr val="FFFFFF"/>
                </a:solidFill>
              </a:uFill>
              <a:latin typeface="Arial"/>
              <a:ea typeface="华文细黑" pitchFamily="2" charset="-122"/>
            </a:endParaRPr>
          </a:p>
          <a:p>
            <a:pPr marL="0" lvl="0" indent="0" eaLnBrk="1" hangingPunct="1">
              <a:spcBef>
                <a:spcPct val="0"/>
              </a:spcBef>
              <a:buNone/>
              <a:defRPr/>
            </a:pPr>
            <a:r>
              <a:rPr lang="en-GB" sz="1550" spc="-1" dirty="0">
                <a:solidFill>
                  <a:srgbClr val="000000"/>
                </a:solidFill>
                <a:uFill>
                  <a:solidFill>
                    <a:srgbClr val="FFFFFF"/>
                  </a:solidFill>
                </a:uFill>
                <a:latin typeface="Arial"/>
                <a:ea typeface="华文细黑" pitchFamily="2" charset="-122"/>
              </a:rPr>
              <a:t>Over the last term I have learnt many new things...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31414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BD80FD-0EFF-4827-BFFC-F98440D514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209" y="-23437"/>
            <a:ext cx="8229600" cy="1143000"/>
          </a:xfrm>
        </p:spPr>
        <p:txBody>
          <a:bodyPr/>
          <a:lstStyle/>
          <a:p>
            <a:r>
              <a:rPr lang="en-US" sz="3200" b="1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942118-A636-486D-B4EA-96BFE5D081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6208" y="908721"/>
            <a:ext cx="8508279" cy="4104456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sz="2000" dirty="0" err="1">
                <a:solidFill>
                  <a:prstClr val="black"/>
                </a:solidFill>
                <a:latin typeface="Arial"/>
                <a:ea typeface="华文细黑"/>
              </a:rPr>
              <a:t>Gravett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S. (1998) </a:t>
            </a:r>
            <a:r>
              <a:rPr lang="en-GB" altLang="en-US" sz="2000" i="1" dirty="0">
                <a:solidFill>
                  <a:prstClr val="black"/>
                </a:solidFill>
                <a:latin typeface="Arial"/>
                <a:ea typeface="华文细黑"/>
              </a:rPr>
              <a:t>The Right Way to Write Reports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Kingswood: Right Way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Heritage, K. (1997) </a:t>
            </a:r>
            <a:r>
              <a:rPr lang="en-GB" altLang="en-US" sz="2000" i="1" dirty="0">
                <a:solidFill>
                  <a:prstClr val="black"/>
                </a:solidFill>
                <a:latin typeface="Arial"/>
                <a:ea typeface="华文细黑"/>
              </a:rPr>
              <a:t>Report Writing in a Week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London: Hodder &amp; Stoughton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Robinson, Z., </a:t>
            </a:r>
            <a:r>
              <a:rPr lang="en-GB" altLang="en-US" sz="2000" dirty="0" err="1">
                <a:solidFill>
                  <a:prstClr val="black"/>
                </a:solidFill>
                <a:latin typeface="Arial"/>
                <a:ea typeface="华文细黑"/>
              </a:rPr>
              <a:t>Pedley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-Smith, S. (2010) </a:t>
            </a:r>
            <a:r>
              <a:rPr lang="en-GB" altLang="en-US" sz="2000" i="1" dirty="0">
                <a:solidFill>
                  <a:prstClr val="black"/>
                </a:solidFill>
                <a:latin typeface="Arial"/>
                <a:ea typeface="华文细黑"/>
              </a:rPr>
              <a:t>A Student’s Guide to Writing Business Reports</a:t>
            </a:r>
            <a:r>
              <a:rPr lang="en-GB" altLang="en-US" sz="2000" dirty="0">
                <a:solidFill>
                  <a:prstClr val="black"/>
                </a:solidFill>
                <a:latin typeface="Arial"/>
                <a:ea typeface="华文细黑"/>
              </a:rPr>
              <a:t>, Wokingham: Kaplan</a:t>
            </a:r>
          </a:p>
          <a:p>
            <a:pPr eaLnBrk="1" hangingPunct="1">
              <a:spcBef>
                <a:spcPct val="0"/>
              </a:spcBef>
              <a:defRPr/>
            </a:pP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University of Leicester (2023) </a:t>
            </a:r>
            <a:r>
              <a:rPr lang="en-GB" sz="2000" i="1" dirty="0">
                <a:solidFill>
                  <a:prstClr val="black"/>
                </a:solidFill>
                <a:latin typeface="Arial"/>
                <a:ea typeface="华文细黑"/>
              </a:rPr>
              <a:t>Writing reports 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Available at: 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http://www2.le.ac.uk/offices/ld/resources/writing/writing-resources/reports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 (Accessed: 15</a:t>
            </a:r>
            <a:r>
              <a:rPr lang="en-GB" sz="2000" baseline="30000" dirty="0">
                <a:solidFill>
                  <a:prstClr val="black"/>
                </a:solidFill>
                <a:latin typeface="Arial"/>
                <a:ea typeface="华文细黑"/>
              </a:rPr>
              <a:t>th</a:t>
            </a:r>
            <a:r>
              <a:rPr lang="en-GB" sz="2000" dirty="0">
                <a:solidFill>
                  <a:prstClr val="black"/>
                </a:solidFill>
                <a:latin typeface="Arial"/>
                <a:ea typeface="华文细黑"/>
              </a:rPr>
              <a:t>  of June 2023)</a:t>
            </a:r>
            <a:endParaRPr lang="en-GB" sz="2000" baseline="30000" dirty="0">
              <a:solidFill>
                <a:prstClr val="black"/>
              </a:solidFill>
              <a:latin typeface="Arial"/>
              <a:ea typeface="华文细黑"/>
            </a:endParaRPr>
          </a:p>
          <a:p>
            <a:pPr eaLnBrk="1" hangingPunct="1">
              <a:spcBef>
                <a:spcPct val="0"/>
              </a:spcBef>
              <a:defRPr/>
            </a:pPr>
            <a:endParaRPr lang="en-GB" sz="2000" dirty="0">
              <a:solidFill>
                <a:prstClr val="black"/>
              </a:solidFill>
              <a:latin typeface="Arial"/>
              <a:ea typeface="华文细黑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4E535C-2BBE-463A-A947-EE87DD94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734DD8D-AE26-4A6C-B780-968F72A0D9BC}" type="datetime1">
              <a:rPr lang="en-GB" smtClean="0"/>
              <a:pPr>
                <a:defRPr/>
              </a:pPr>
              <a:t>03/04/2024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478641"/>
      </p:ext>
    </p:extLst>
  </p:cSld>
  <p:clrMapOvr>
    <a:masterClrMapping/>
  </p:clrMapOvr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</TotalTime>
  <Words>2160</Words>
  <Application>Microsoft Office PowerPoint</Application>
  <PresentationFormat>On-screen Show (4:3)</PresentationFormat>
  <Paragraphs>250</Paragraphs>
  <Slides>27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27</vt:i4>
      </vt:variant>
    </vt:vector>
  </HeadingPairs>
  <TitlesOfParts>
    <vt:vector size="37" baseType="lpstr">
      <vt:lpstr>DejaVu Sans</vt:lpstr>
      <vt:lpstr>DengXian</vt:lpstr>
      <vt:lpstr>Myriad Pro</vt:lpstr>
      <vt:lpstr>Arial</vt:lpstr>
      <vt:lpstr>Calibri</vt:lpstr>
      <vt:lpstr>Raleway</vt:lpstr>
      <vt:lpstr>Wingdings</vt:lpstr>
      <vt:lpstr>1_20140311PresentationUWTSDTemplate</vt:lpstr>
      <vt:lpstr>20140311PresentationUWTSDTemplate</vt:lpstr>
      <vt:lpstr>2_20140311PresentationUWTSDTemplate</vt:lpstr>
      <vt:lpstr>PowerPoint Presentation</vt:lpstr>
      <vt:lpstr>Reports</vt:lpstr>
      <vt:lpstr>What is a report? </vt:lpstr>
      <vt:lpstr>What is a report? </vt:lpstr>
      <vt:lpstr>Report Writing</vt:lpstr>
      <vt:lpstr>Structuring your report</vt:lpstr>
      <vt:lpstr>Structuring your ACE report</vt:lpstr>
      <vt:lpstr>Title page </vt:lpstr>
      <vt:lpstr>Table of Contents</vt:lpstr>
      <vt:lpstr>Table of Contents Example</vt:lpstr>
      <vt:lpstr>Introductions</vt:lpstr>
      <vt:lpstr>Introduction</vt:lpstr>
      <vt:lpstr>Introductory paragraph</vt:lpstr>
      <vt:lpstr>Opening Statement/Sentence</vt:lpstr>
      <vt:lpstr>Opening Statement/Sentence</vt:lpstr>
      <vt:lpstr>Background details</vt:lpstr>
      <vt:lpstr>Background Details: EXAMPLE</vt:lpstr>
      <vt:lpstr>Statement of aims and outline</vt:lpstr>
      <vt:lpstr>WORKSHEET</vt:lpstr>
      <vt:lpstr>Topic: Reflective writing on how you used technology in your lectures  Technology plays a very big role in the life of a successful student. It is highly unlikely that technology will not offer a solution to a university student’s problem, whether it is related to the subject they are studying, working on assignments, student union, researching, reading materials or academic support. Since I started my degree course at UWTSD, I have also relied on technology for various matters, and I feel very positive about the benefit of using technology in my studies. This work presents a reflective commentary on the role of technology in my studies. After describing the topic and commenting on my feelings and thoughts on it, I will evaluate and analyse the experience I have had so far in relation to the topic. In the latter part, I will present my conclusions of my reflections and possible action plan for future improvement.   Opening sentence   Background details  statement of aims    Outline</vt:lpstr>
      <vt:lpstr>Conclusion</vt:lpstr>
      <vt:lpstr>Reference list</vt:lpstr>
      <vt:lpstr>Appendices</vt:lpstr>
      <vt:lpstr>Report Writing</vt:lpstr>
      <vt:lpstr>Report Writing</vt:lpstr>
      <vt:lpstr>Example</vt:lpstr>
      <vt:lpstr>Reference list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Lizeta Demetriou</dc:creator>
  <cp:lastModifiedBy>Lizeta Demetriou</cp:lastModifiedBy>
  <cp:revision>368</cp:revision>
  <dcterms:created xsi:type="dcterms:W3CDTF">2012-10-20T16:04:33Z</dcterms:created>
  <dcterms:modified xsi:type="dcterms:W3CDTF">2024-04-03T07:11:50Z</dcterms:modified>
</cp:coreProperties>
</file>