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71" r:id="rId3"/>
    <p:sldId id="481" r:id="rId4"/>
    <p:sldId id="472" r:id="rId5"/>
    <p:sldId id="482" r:id="rId6"/>
    <p:sldId id="483" r:id="rId7"/>
    <p:sldId id="484" r:id="rId8"/>
    <p:sldId id="474" r:id="rId9"/>
    <p:sldId id="485" r:id="rId10"/>
    <p:sldId id="475" r:id="rId11"/>
    <p:sldId id="476" r:id="rId12"/>
    <p:sldId id="477" r:id="rId13"/>
    <p:sldId id="478" r:id="rId14"/>
    <p:sldId id="479" r:id="rId15"/>
    <p:sldId id="480"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CF13AC-9CB6-2B49-A1DD-4EE4CD048361}" v="419" dt="2026-08-12T16:12:28.972"/>
    <p1510:client id="{E5A293FD-7A38-1370-5C72-7B640D216E71}" v="3" dt="2026-08-11T19:27:11.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40"/>
  </p:normalViewPr>
  <p:slideViewPr>
    <p:cSldViewPr snapToGrid="0">
      <p:cViewPr varScale="1">
        <p:scale>
          <a:sx n="111" d="100"/>
          <a:sy n="111" d="100"/>
        </p:scale>
        <p:origin x="1456" y="208"/>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shma Marjina Begum (2437665)" userId="e7643797-8f19-45f2-83ab-824aaef79f32" providerId="ADAL" clId="{3FF13277-433F-5E57-8FD3-6839FED693B3}"/>
    <pc:docChg chg="custSel modSld">
      <pc:chgData name="Reshma Marjina Begum (2437665)" userId="e7643797-8f19-45f2-83ab-824aaef79f32" providerId="ADAL" clId="{3FF13277-433F-5E57-8FD3-6839FED693B3}" dt="2026-08-12T16:12:28.972" v="418"/>
      <pc:docMkLst>
        <pc:docMk/>
      </pc:docMkLst>
      <pc:sldChg chg="addSp delSp modSp mod modTransition modAnim modNotesTx">
        <pc:chgData name="Reshma Marjina Begum (2437665)" userId="e7643797-8f19-45f2-83ab-824aaef79f32" providerId="ADAL" clId="{3FF13277-433F-5E57-8FD3-6839FED693B3}" dt="2026-08-12T16:09:01.675" v="416"/>
        <pc:sldMkLst>
          <pc:docMk/>
          <pc:sldMk cId="2528563295" sldId="471"/>
        </pc:sldMkLst>
        <pc:spChg chg="mod">
          <ac:chgData name="Reshma Marjina Begum (2437665)" userId="e7643797-8f19-45f2-83ab-824aaef79f32" providerId="ADAL" clId="{3FF13277-433F-5E57-8FD3-6839FED693B3}" dt="2026-08-12T15:14:57.173" v="396" actId="1076"/>
          <ac:spMkLst>
            <pc:docMk/>
            <pc:sldMk cId="2528563295" sldId="471"/>
            <ac:spMk id="2" creationId="{C79C3CB7-D278-A2A4-CAD1-A290CF81F7AE}"/>
          </ac:spMkLst>
        </pc:spChg>
        <pc:spChg chg="mod">
          <ac:chgData name="Reshma Marjina Begum (2437665)" userId="e7643797-8f19-45f2-83ab-824aaef79f32" providerId="ADAL" clId="{3FF13277-433F-5E57-8FD3-6839FED693B3}" dt="2026-08-12T15:04:28.984" v="303" actId="20577"/>
          <ac:spMkLst>
            <pc:docMk/>
            <pc:sldMk cId="2528563295" sldId="471"/>
            <ac:spMk id="3" creationId="{0F63D4A8-101E-12D0-65B2-FF0482C77A7B}"/>
          </ac:spMkLst>
        </pc:spChg>
        <pc:picChg chg="add del mod">
          <ac:chgData name="Reshma Marjina Begum (2437665)" userId="e7643797-8f19-45f2-83ab-824aaef79f32" providerId="ADAL" clId="{3FF13277-433F-5E57-8FD3-6839FED693B3}" dt="2026-08-12T15:17:36.732" v="399"/>
          <ac:picMkLst>
            <pc:docMk/>
            <pc:sldMk cId="2528563295" sldId="471"/>
            <ac:picMk id="9" creationId="{E7CCFB7D-5AB4-BFC3-FED3-7AFEDF0E6B1F}"/>
          </ac:picMkLst>
        </pc:picChg>
        <pc:picChg chg="add del mod">
          <ac:chgData name="Reshma Marjina Begum (2437665)" userId="e7643797-8f19-45f2-83ab-824aaef79f32" providerId="ADAL" clId="{3FF13277-433F-5E57-8FD3-6839FED693B3}" dt="2026-08-12T15:19:09.617" v="401"/>
          <ac:picMkLst>
            <pc:docMk/>
            <pc:sldMk cId="2528563295" sldId="471"/>
            <ac:picMk id="13" creationId="{8FFF3534-A6BA-5BB0-E6C7-135D20548B30}"/>
          </ac:picMkLst>
        </pc:picChg>
        <pc:picChg chg="add del mod">
          <ac:chgData name="Reshma Marjina Begum (2437665)" userId="e7643797-8f19-45f2-83ab-824aaef79f32" providerId="ADAL" clId="{3FF13277-433F-5E57-8FD3-6839FED693B3}" dt="2026-08-12T15:19:19.445" v="403"/>
          <ac:picMkLst>
            <pc:docMk/>
            <pc:sldMk cId="2528563295" sldId="471"/>
            <ac:picMk id="17" creationId="{F795194D-9908-9432-D63A-EA2D99EA45E3}"/>
          </ac:picMkLst>
        </pc:picChg>
        <pc:picChg chg="add del mod">
          <ac:chgData name="Reshma Marjina Begum (2437665)" userId="e7643797-8f19-45f2-83ab-824aaef79f32" providerId="ADAL" clId="{3FF13277-433F-5E57-8FD3-6839FED693B3}" dt="2026-08-12T15:20:09.133" v="405"/>
          <ac:picMkLst>
            <pc:docMk/>
            <pc:sldMk cId="2528563295" sldId="471"/>
            <ac:picMk id="21" creationId="{827C8F9C-A2E2-1752-0A57-360D37EC2275}"/>
          </ac:picMkLst>
        </pc:picChg>
        <pc:picChg chg="add del mod">
          <ac:chgData name="Reshma Marjina Begum (2437665)" userId="e7643797-8f19-45f2-83ab-824aaef79f32" providerId="ADAL" clId="{3FF13277-433F-5E57-8FD3-6839FED693B3}" dt="2026-08-12T16:03:07.397" v="407"/>
          <ac:picMkLst>
            <pc:docMk/>
            <pc:sldMk cId="2528563295" sldId="471"/>
            <ac:picMk id="25" creationId="{2F2338A6-9A20-A381-1C0B-47FB77A2EAA3}"/>
          </ac:picMkLst>
        </pc:picChg>
        <pc:picChg chg="add del mod">
          <ac:chgData name="Reshma Marjina Begum (2437665)" userId="e7643797-8f19-45f2-83ab-824aaef79f32" providerId="ADAL" clId="{3FF13277-433F-5E57-8FD3-6839FED693B3}" dt="2026-08-12T16:03:59.076" v="409"/>
          <ac:picMkLst>
            <pc:docMk/>
            <pc:sldMk cId="2528563295" sldId="471"/>
            <ac:picMk id="29" creationId="{86D5C4FA-87F4-9DFA-BC44-0FD8F272D37E}"/>
          </ac:picMkLst>
        </pc:picChg>
        <pc:picChg chg="add del mod">
          <ac:chgData name="Reshma Marjina Begum (2437665)" userId="e7643797-8f19-45f2-83ab-824aaef79f32" providerId="ADAL" clId="{3FF13277-433F-5E57-8FD3-6839FED693B3}" dt="2026-08-12T16:04:21.302" v="411"/>
          <ac:picMkLst>
            <pc:docMk/>
            <pc:sldMk cId="2528563295" sldId="471"/>
            <ac:picMk id="33" creationId="{EDBE0372-1945-50A4-2D0A-A7816481BBD7}"/>
          </ac:picMkLst>
        </pc:picChg>
        <pc:picChg chg="add del mod">
          <ac:chgData name="Reshma Marjina Begum (2437665)" userId="e7643797-8f19-45f2-83ab-824aaef79f32" providerId="ADAL" clId="{3FF13277-433F-5E57-8FD3-6839FED693B3}" dt="2026-08-12T16:06:25.156" v="413"/>
          <ac:picMkLst>
            <pc:docMk/>
            <pc:sldMk cId="2528563295" sldId="471"/>
            <ac:picMk id="37" creationId="{3B00AD77-61C3-AFFB-7CB0-4E79301DC6E0}"/>
          </ac:picMkLst>
        </pc:picChg>
        <pc:picChg chg="add del mod">
          <ac:chgData name="Reshma Marjina Begum (2437665)" userId="e7643797-8f19-45f2-83ab-824aaef79f32" providerId="ADAL" clId="{3FF13277-433F-5E57-8FD3-6839FED693B3}" dt="2026-08-12T16:07:50.155" v="415"/>
          <ac:picMkLst>
            <pc:docMk/>
            <pc:sldMk cId="2528563295" sldId="471"/>
            <ac:picMk id="41" creationId="{F724A264-FA4C-6C6A-447D-2426F1B6C10E}"/>
          </ac:picMkLst>
        </pc:picChg>
        <pc:picChg chg="add mod">
          <ac:chgData name="Reshma Marjina Begum (2437665)" userId="e7643797-8f19-45f2-83ab-824aaef79f32" providerId="ADAL" clId="{3FF13277-433F-5E57-8FD3-6839FED693B3}" dt="2026-08-12T16:09:01.675" v="416"/>
          <ac:picMkLst>
            <pc:docMk/>
            <pc:sldMk cId="2528563295" sldId="471"/>
            <ac:picMk id="45" creationId="{6BB43641-6626-FD3B-6BC7-47A201A8E3B6}"/>
          </ac:picMkLst>
        </pc:picChg>
        <pc:picChg chg="del">
          <ac:chgData name="Reshma Marjina Begum (2437665)" userId="e7643797-8f19-45f2-83ab-824aaef79f32" providerId="ADAL" clId="{3FF13277-433F-5E57-8FD3-6839FED693B3}" dt="2026-08-12T15:16:44.575" v="397"/>
          <ac:picMkLst>
            <pc:docMk/>
            <pc:sldMk cId="2528563295" sldId="471"/>
            <ac:picMk id="113" creationId="{3970E4B3-607A-A199-33F9-4FD2C73ECBB9}"/>
          </ac:picMkLst>
        </pc:picChg>
      </pc:sldChg>
      <pc:sldChg chg="modSp mod">
        <pc:chgData name="Reshma Marjina Begum (2437665)" userId="e7643797-8f19-45f2-83ab-824aaef79f32" providerId="ADAL" clId="{3FF13277-433F-5E57-8FD3-6839FED693B3}" dt="2026-08-12T15:11:43.832" v="350" actId="14100"/>
        <pc:sldMkLst>
          <pc:docMk/>
          <pc:sldMk cId="2773911049" sldId="475"/>
        </pc:sldMkLst>
        <pc:spChg chg="mod">
          <ac:chgData name="Reshma Marjina Begum (2437665)" userId="e7643797-8f19-45f2-83ab-824aaef79f32" providerId="ADAL" clId="{3FF13277-433F-5E57-8FD3-6839FED693B3}" dt="2026-08-12T15:11:43.832" v="350" actId="14100"/>
          <ac:spMkLst>
            <pc:docMk/>
            <pc:sldMk cId="2773911049" sldId="475"/>
            <ac:spMk id="3" creationId="{D8D4FB70-B25A-602C-D334-08F645D206D5}"/>
          </ac:spMkLst>
        </pc:spChg>
      </pc:sldChg>
      <pc:sldChg chg="modSp mod">
        <pc:chgData name="Reshma Marjina Begum (2437665)" userId="e7643797-8f19-45f2-83ab-824aaef79f32" providerId="ADAL" clId="{3FF13277-433F-5E57-8FD3-6839FED693B3}" dt="2026-08-12T15:12:52.423" v="361" actId="20577"/>
        <pc:sldMkLst>
          <pc:docMk/>
          <pc:sldMk cId="180165127" sldId="476"/>
        </pc:sldMkLst>
        <pc:spChg chg="mod">
          <ac:chgData name="Reshma Marjina Begum (2437665)" userId="e7643797-8f19-45f2-83ab-824aaef79f32" providerId="ADAL" clId="{3FF13277-433F-5E57-8FD3-6839FED693B3}" dt="2026-08-12T15:12:42.785" v="355" actId="255"/>
          <ac:spMkLst>
            <pc:docMk/>
            <pc:sldMk cId="180165127" sldId="476"/>
            <ac:spMk id="2" creationId="{9DFE0124-C10B-2C22-8E26-7781C9788DBB}"/>
          </ac:spMkLst>
        </pc:spChg>
        <pc:spChg chg="mod">
          <ac:chgData name="Reshma Marjina Begum (2437665)" userId="e7643797-8f19-45f2-83ab-824aaef79f32" providerId="ADAL" clId="{3FF13277-433F-5E57-8FD3-6839FED693B3}" dt="2026-08-12T15:12:52.423" v="361" actId="20577"/>
          <ac:spMkLst>
            <pc:docMk/>
            <pc:sldMk cId="180165127" sldId="476"/>
            <ac:spMk id="3" creationId="{CB8DB334-A7AC-B263-B902-D885AE203F43}"/>
          </ac:spMkLst>
        </pc:spChg>
      </pc:sldChg>
      <pc:sldChg chg="addSp delSp modSp mod modTransition modAnim">
        <pc:chgData name="Reshma Marjina Begum (2437665)" userId="e7643797-8f19-45f2-83ab-824aaef79f32" providerId="ADAL" clId="{3FF13277-433F-5E57-8FD3-6839FED693B3}" dt="2026-08-12T16:12:28.972" v="418"/>
        <pc:sldMkLst>
          <pc:docMk/>
          <pc:sldMk cId="2094167485" sldId="481"/>
        </pc:sldMkLst>
        <pc:spChg chg="mod">
          <ac:chgData name="Reshma Marjina Begum (2437665)" userId="e7643797-8f19-45f2-83ab-824aaef79f32" providerId="ADAL" clId="{3FF13277-433F-5E57-8FD3-6839FED693B3}" dt="2026-08-12T15:05:51.940" v="309" actId="14100"/>
          <ac:spMkLst>
            <pc:docMk/>
            <pc:sldMk cId="2094167485" sldId="481"/>
            <ac:spMk id="2" creationId="{89A46E54-22D7-B8A0-107C-C6F7F4DF8096}"/>
          </ac:spMkLst>
        </pc:spChg>
        <pc:spChg chg="mod">
          <ac:chgData name="Reshma Marjina Begum (2437665)" userId="e7643797-8f19-45f2-83ab-824aaef79f32" providerId="ADAL" clId="{3FF13277-433F-5E57-8FD3-6839FED693B3}" dt="2026-08-12T15:07:26.965" v="327" actId="255"/>
          <ac:spMkLst>
            <pc:docMk/>
            <pc:sldMk cId="2094167485" sldId="481"/>
            <ac:spMk id="3" creationId="{818DCFD1-F265-89DF-42AB-4ED200185F80}"/>
          </ac:spMkLst>
        </pc:spChg>
        <pc:picChg chg="add mod">
          <ac:chgData name="Reshma Marjina Begum (2437665)" userId="e7643797-8f19-45f2-83ab-824aaef79f32" providerId="ADAL" clId="{3FF13277-433F-5E57-8FD3-6839FED693B3}" dt="2026-08-12T16:12:28.972" v="418"/>
          <ac:picMkLst>
            <pc:docMk/>
            <pc:sldMk cId="2094167485" sldId="481"/>
            <ac:picMk id="13" creationId="{937D9400-ECC2-779F-5CB2-0AC6850F0584}"/>
          </ac:picMkLst>
        </pc:picChg>
        <pc:picChg chg="del">
          <ac:chgData name="Reshma Marjina Begum (2437665)" userId="e7643797-8f19-45f2-83ab-824aaef79f32" providerId="ADAL" clId="{3FF13277-433F-5E57-8FD3-6839FED693B3}" dt="2026-08-12T16:11:23.221" v="417"/>
          <ac:picMkLst>
            <pc:docMk/>
            <pc:sldMk cId="2094167485" sldId="481"/>
            <ac:picMk id="28" creationId="{DD07686B-8FCB-70D6-5EFA-B3449F70041B}"/>
          </ac:picMkLst>
        </pc:picChg>
      </pc:sldChg>
      <pc:sldChg chg="addSp modSp mod">
        <pc:chgData name="Reshma Marjina Begum (2437665)" userId="e7643797-8f19-45f2-83ab-824aaef79f32" providerId="ADAL" clId="{3FF13277-433F-5E57-8FD3-6839FED693B3}" dt="2026-08-12T15:09:06.499" v="334" actId="1076"/>
        <pc:sldMkLst>
          <pc:docMk/>
          <pc:sldMk cId="3345302068" sldId="483"/>
        </pc:sldMkLst>
        <pc:spChg chg="mod">
          <ac:chgData name="Reshma Marjina Begum (2437665)" userId="e7643797-8f19-45f2-83ab-824aaef79f32" providerId="ADAL" clId="{3FF13277-433F-5E57-8FD3-6839FED693B3}" dt="2026-08-12T15:08:50.133" v="331" actId="5793"/>
          <ac:spMkLst>
            <pc:docMk/>
            <pc:sldMk cId="3345302068" sldId="483"/>
            <ac:spMk id="3" creationId="{F085EE00-A377-EAB6-0123-0FE79D88AD41}"/>
          </ac:spMkLst>
        </pc:spChg>
        <pc:picChg chg="mod">
          <ac:chgData name="Reshma Marjina Begum (2437665)" userId="e7643797-8f19-45f2-83ab-824aaef79f32" providerId="ADAL" clId="{3FF13277-433F-5E57-8FD3-6839FED693B3}" dt="2026-08-12T15:08:55.928" v="332" actId="14100"/>
          <ac:picMkLst>
            <pc:docMk/>
            <pc:sldMk cId="3345302068" sldId="483"/>
            <ac:picMk id="6" creationId="{E205261C-988B-9FB0-E580-5BA8DDE6DEB7}"/>
          </ac:picMkLst>
        </pc:picChg>
        <pc:picChg chg="add mod">
          <ac:chgData name="Reshma Marjina Begum (2437665)" userId="e7643797-8f19-45f2-83ab-824aaef79f32" providerId="ADAL" clId="{3FF13277-433F-5E57-8FD3-6839FED693B3}" dt="2026-08-12T15:09:06.499" v="334" actId="1076"/>
          <ac:picMkLst>
            <pc:docMk/>
            <pc:sldMk cId="3345302068" sldId="483"/>
            <ac:picMk id="7" creationId="{5CB50B48-CDE3-1430-36DA-B76DE24473CE}"/>
          </ac:picMkLst>
        </pc:picChg>
      </pc:sldChg>
      <pc:sldChg chg="modSp mod">
        <pc:chgData name="Reshma Marjina Begum (2437665)" userId="e7643797-8f19-45f2-83ab-824aaef79f32" providerId="ADAL" clId="{3FF13277-433F-5E57-8FD3-6839FED693B3}" dt="2026-08-12T15:09:58.453" v="339" actId="255"/>
        <pc:sldMkLst>
          <pc:docMk/>
          <pc:sldMk cId="221588088" sldId="484"/>
        </pc:sldMkLst>
        <pc:spChg chg="mod">
          <ac:chgData name="Reshma Marjina Begum (2437665)" userId="e7643797-8f19-45f2-83ab-824aaef79f32" providerId="ADAL" clId="{3FF13277-433F-5E57-8FD3-6839FED693B3}" dt="2026-08-12T15:09:42.239" v="337" actId="2711"/>
          <ac:spMkLst>
            <pc:docMk/>
            <pc:sldMk cId="221588088" sldId="484"/>
            <ac:spMk id="2" creationId="{6647CBEF-3731-8985-9904-240FB651C06C}"/>
          </ac:spMkLst>
        </pc:spChg>
        <pc:spChg chg="mod">
          <ac:chgData name="Reshma Marjina Begum (2437665)" userId="e7643797-8f19-45f2-83ab-824aaef79f32" providerId="ADAL" clId="{3FF13277-433F-5E57-8FD3-6839FED693B3}" dt="2026-08-12T15:09:25.113" v="335" actId="2711"/>
          <ac:spMkLst>
            <pc:docMk/>
            <pc:sldMk cId="221588088" sldId="484"/>
            <ac:spMk id="3" creationId="{DC17D861-6182-3006-3017-DD987F72B811}"/>
          </ac:spMkLst>
        </pc:spChg>
        <pc:spChg chg="mod">
          <ac:chgData name="Reshma Marjina Begum (2437665)" userId="e7643797-8f19-45f2-83ab-824aaef79f32" providerId="ADAL" clId="{3FF13277-433F-5E57-8FD3-6839FED693B3}" dt="2026-08-12T15:09:58.453" v="339" actId="255"/>
          <ac:spMkLst>
            <pc:docMk/>
            <pc:sldMk cId="221588088" sldId="484"/>
            <ac:spMk id="12" creationId="{274A9CE8-BEDF-7A1F-2D17-DFAFE0413E52}"/>
          </ac:spMkLst>
        </pc:spChg>
      </pc:sldChg>
      <pc:sldChg chg="modSp mod">
        <pc:chgData name="Reshma Marjina Begum (2437665)" userId="e7643797-8f19-45f2-83ab-824aaef79f32" providerId="ADAL" clId="{3FF13277-433F-5E57-8FD3-6839FED693B3}" dt="2026-08-12T15:10:54.750" v="342" actId="14100"/>
        <pc:sldMkLst>
          <pc:docMk/>
          <pc:sldMk cId="1598799108" sldId="485"/>
        </pc:sldMkLst>
        <pc:spChg chg="mod">
          <ac:chgData name="Reshma Marjina Begum (2437665)" userId="e7643797-8f19-45f2-83ab-824aaef79f32" providerId="ADAL" clId="{3FF13277-433F-5E57-8FD3-6839FED693B3}" dt="2026-08-12T15:10:44.404" v="341" actId="255"/>
          <ac:spMkLst>
            <pc:docMk/>
            <pc:sldMk cId="1598799108" sldId="485"/>
            <ac:spMk id="3" creationId="{00C78957-451D-7A63-7E22-E763EDCDAF2A}"/>
          </ac:spMkLst>
        </pc:spChg>
        <pc:picChg chg="mod">
          <ac:chgData name="Reshma Marjina Begum (2437665)" userId="e7643797-8f19-45f2-83ab-824aaef79f32" providerId="ADAL" clId="{3FF13277-433F-5E57-8FD3-6839FED693B3}" dt="2026-08-12T15:10:54.750" v="342" actId="14100"/>
          <ac:picMkLst>
            <pc:docMk/>
            <pc:sldMk cId="1598799108" sldId="485"/>
            <ac:picMk id="6" creationId="{F37CF021-EA4A-9D59-E741-ADB82077BAC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8-11T19:42:31.130"/>
    </inkml:context>
    <inkml:brush xml:id="br0">
      <inkml:brushProperty name="width" value="0.05292" units="cm"/>
      <inkml:brushProperty name="height" value="0.05292" units="cm"/>
      <inkml:brushProperty name="color" value="#FFFF00"/>
    </inkml:brush>
    <inkml:context xml:id="ctx1">
      <inkml:inkSource xml:id="inkSrc1">
        <inkml:traceFormat>
          <inkml:channel name="X" type="integer" min="-2.14748E9" max="2.14748E9" units="cm"/>
          <inkml:channel name="Y" type="integer" min="-2.14748E9" max="2.14748E9" units="cm"/>
          <inkml:channel name="F" type="integer" max="32767" units="dev"/>
          <inkml:channel name="T" type="integer" max="2.14748E9" units="dev"/>
        </inkml:traceFormat>
        <inkml:channelProperties>
          <inkml:channelProperty channel="X" name="resolution" value="1000" units="1/cm"/>
          <inkml:channelProperty channel="Y" name="resolution" value="1000" units="1/cm"/>
          <inkml:channelProperty channel="F" name="resolution" value="0" units="1/dev"/>
          <inkml:channelProperty channel="T" name="resolution" value="1" units="1/dev"/>
        </inkml:channelProperties>
      </inkml:inkSource>
      <inkml:timestamp xml:id="ts1" timeString="2026-08-11T19:42:26.219"/>
    </inkml:context>
  </inkml:definitions>
  <inkml:trace contextRef="#ctx0" brushRef="#br0">18569 16650 24575,'0'0'0</inkml:trace>
  <inkml:trace contextRef="#ctx1" brushRef="#br0">18569 16650 24575 0,'0'0'0'139</inkml:trace>
  <inkml:trace contextRef="#ctx0" brushRef="#br0" timeOffset="7068">24535 10703 24575,'0'0'0</inkml:trace>
  <inkml:trace contextRef="#ctx1" brushRef="#br0" timeOffset="7037">24535 10703 24575 0,'0'0'0'171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b="0" i="0" kern="1200">
                <a:solidFill>
                  <a:schemeClr val="tx1"/>
                </a:solidFill>
                <a:effectLst/>
                <a:latin typeface="Arial" panose="020B0604020202020204" pitchFamily="34" charset="0"/>
                <a:ea typeface="+mn-ea"/>
                <a:cs typeface="+mn-cs"/>
              </a:rPr>
              <a:t>Good morning. my student id is 2437665. Today, I will be talking about </a:t>
            </a:r>
            <a:r>
              <a:rPr kumimoji="1" lang="en-GB" sz="1200" b="1" i="0" kern="1200">
                <a:solidFill>
                  <a:schemeClr val="tx1"/>
                </a:solidFill>
                <a:effectLst/>
                <a:latin typeface="Arial" panose="020B0604020202020204" pitchFamily="34" charset="0"/>
                <a:ea typeface="+mn-ea"/>
                <a:cs typeface="+mn-cs"/>
              </a:rPr>
              <a:t>lung cancer</a:t>
            </a:r>
            <a:r>
              <a:rPr kumimoji="1" lang="en-GB" sz="1200" b="0" i="0" kern="1200">
                <a:solidFill>
                  <a:schemeClr val="tx1"/>
                </a:solidFill>
                <a:effectLst/>
                <a:latin typeface="Arial" panose="020B0604020202020204" pitchFamily="34" charset="0"/>
                <a:ea typeface="+mn-ea"/>
                <a:cs typeface="+mn-cs"/>
              </a:rPr>
              <a:t> and exploring its key aspects, significance, and impact. I hope you find this presentation informative.</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011295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lung cancer and how does it affect our bodies according to cancer </a:t>
            </a:r>
            <a:r>
              <a:rPr lang="en-US" dirty="0" err="1"/>
              <a:t>reasearch</a:t>
            </a:r>
            <a:r>
              <a:rPr lang="en-US" dirty="0"/>
              <a:t> 2024?</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4268319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is this condition important in health and social care today?</a:t>
            </a:r>
          </a:p>
          <a:p>
            <a:r>
              <a:rPr kumimoji="1" lang="en-GB" sz="1200" b="0" u="none" strike="noStrike" kern="1200" dirty="0">
                <a:solidFill>
                  <a:schemeClr val="tx1"/>
                </a:solidFill>
                <a:effectLst/>
                <a:latin typeface="Arial" panose="020B0604020202020204" pitchFamily="34" charset="0"/>
                <a:ea typeface="+mn-ea"/>
                <a:cs typeface="+mn-cs"/>
              </a:rPr>
              <a:t>Cancer is a leading cause of illness and death that impacts millions. Patients need ongoing medical treatment, emotional support, and social care. </a:t>
            </a:r>
            <a:r>
              <a:rPr lang="en-GB" dirty="0"/>
              <a:t>Early diagnosis and treatment improve survival and quality of life. Health and social care professionals support patients and families through every stage of care. </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860938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information about my patient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812096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shows how  com pari son within healthy ranges according to NHS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803077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Anatomy and physiology </a:t>
            </a:r>
          </a:p>
          <a:p>
            <a:r>
              <a:rPr lang="en-US"/>
              <a:t>this diagram on the bottom left shows how the body effects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4156286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As you can see here </a:t>
            </a:r>
            <a:r>
              <a:rPr lang="en-US" err="1"/>
              <a:t>i</a:t>
            </a:r>
            <a:r>
              <a:rPr lang="en-US"/>
              <a:t> have the  labelled diagram of a human body .How does cancer Affect the </a:t>
            </a:r>
            <a:r>
              <a:rPr lang="en-US" err="1"/>
              <a:t>respitory</a:t>
            </a:r>
            <a:r>
              <a:rPr lang="en-US"/>
              <a:t> system?</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3815594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my care plan</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795840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habits Affect his condition</a:t>
            </a:r>
          </a:p>
          <a:p>
            <a:r>
              <a:rPr lang="en-US"/>
              <a:t>this diagram shows risks from smoking</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1195625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525850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2910297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b="0" i="0" kern="1200">
                <a:solidFill>
                  <a:schemeClr val="tx1"/>
                </a:solidFill>
                <a:effectLst/>
                <a:latin typeface="Arial" panose="020B0604020202020204" pitchFamily="34" charset="0"/>
                <a:ea typeface="+mn-ea"/>
                <a:cs typeface="+mn-cs"/>
              </a:rPr>
              <a:t>I hope this presentation has given you a clear understanding of the subject and encouraged further thought on the topic.</a:t>
            </a:r>
          </a:p>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540822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b="0" i="0" kern="1200">
                <a:solidFill>
                  <a:schemeClr val="tx1"/>
                </a:solidFill>
                <a:effectLst/>
                <a:latin typeface="Arial" panose="020B0604020202020204" pitchFamily="34" charset="0"/>
                <a:ea typeface="+mn-ea"/>
                <a:cs typeface="+mn-cs"/>
              </a:rPr>
              <a:t>I hope this presentation has given you a clear understanding of the subject and encouraged further thought on the topic.</a:t>
            </a:r>
          </a:p>
          <a:p>
            <a:r>
              <a:rPr lang="en-US"/>
              <a:t> here is all the </a:t>
            </a:r>
            <a:r>
              <a:rPr lang="en-US" err="1"/>
              <a:t>refrences</a:t>
            </a:r>
            <a:r>
              <a:rPr lang="en-US"/>
              <a:t> , THANK YOU</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26174564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4.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customXml" Target="../ink/ink1.xml"/><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live-well/healthy-weight/bmi-calculator/" TargetMode="External"/><Relationship Id="rId13" Type="http://schemas.openxmlformats.org/officeDocument/2006/relationships/hyperlink" Target="https://www.macmillan.org.uk/cancer-information-and-support/lung-cancer" TargetMode="External"/><Relationship Id="rId3" Type="http://schemas.openxmlformats.org/officeDocument/2006/relationships/slideLayout" Target="../slideLayouts/slideLayout2.xml"/><Relationship Id="rId7" Type="http://schemas.openxmlformats.org/officeDocument/2006/relationships/hyperlink" Target="https://www.nhs.uk/conditions/high-blood-pressure-hypertension/" TargetMode="External"/><Relationship Id="rId12" Type="http://schemas.openxmlformats.org/officeDocument/2006/relationships/hyperlink" Target="https://www.hdft.nhs.uk/services/primary-lung-cancer/" TargetMode="External"/><Relationship Id="rId17" Type="http://schemas.openxmlformats.org/officeDocument/2006/relationships/image" Target="../media/image3.png"/><Relationship Id="rId2" Type="http://schemas.openxmlformats.org/officeDocument/2006/relationships/audio" Target="../media/media15.m4a"/><Relationship Id="rId16" Type="http://schemas.openxmlformats.org/officeDocument/2006/relationships/hyperlink" Target="https://www.nice.org.uk/guidance/ng122" TargetMode="External"/><Relationship Id="rId1" Type="http://schemas.microsoft.com/office/2007/relationships/media" Target="../media/media15.m4a"/><Relationship Id="rId6" Type="http://schemas.openxmlformats.org/officeDocument/2006/relationships/hyperlink" Target="https://www.nhs.uk/conditions/cancer/" TargetMode="External"/><Relationship Id="rId11" Type="http://schemas.openxmlformats.org/officeDocument/2006/relationships/hyperlink" Target="https://openstax.org/books/anatomy-and-physiology/pages/22-2-the-lungs" TargetMode="External"/><Relationship Id="rId5" Type="http://schemas.openxmlformats.org/officeDocument/2006/relationships/hyperlink" Target="https://www.cancerresearchuk.org/about-cancer/what-is-cancer" TargetMode="External"/><Relationship Id="rId15" Type="http://schemas.openxmlformats.org/officeDocument/2006/relationships/hyperlink" Target="https://www.nhs.uk/conditions/consent-to-treatment/" TargetMode="External"/><Relationship Id="rId10" Type="http://schemas.openxmlformats.org/officeDocument/2006/relationships/hyperlink" Target="https://www.nhs.uk/conditions/lung-cancer/" TargetMode="External"/><Relationship Id="rId4" Type="http://schemas.openxmlformats.org/officeDocument/2006/relationships/notesSlide" Target="../notesSlides/notesSlide13.xml"/><Relationship Id="rId9" Type="http://schemas.openxmlformats.org/officeDocument/2006/relationships/hyperlink" Target="https://www.nhs.uk/conditions/type-2-diabetes/" TargetMode="External"/><Relationship Id="rId14" Type="http://schemas.openxmlformats.org/officeDocument/2006/relationships/hyperlink" Target="https://www.nice.org.uk/guidance/ng1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a:solidFill>
                  <a:schemeClr val="bg1"/>
                </a:solidFill>
              </a:rPr>
              <a:t>BMHP5032 Introduction to Physiology</a:t>
            </a:r>
          </a:p>
          <a:p>
            <a:pPr algn="l" eaLnBrk="1" hangingPunct="1"/>
            <a:r>
              <a:rPr lang="en-GB" altLang="en-US" sz="2800" b="1">
                <a:solidFill>
                  <a:schemeClr val="bg1"/>
                </a:solidFill>
              </a:rPr>
              <a:t>Component 2 – Presentation </a:t>
            </a:r>
          </a:p>
          <a:p>
            <a:pPr algn="l" eaLnBrk="1" hangingPunct="1"/>
            <a:r>
              <a:rPr lang="en-GB" altLang="en-US" sz="2800" b="1">
                <a:solidFill>
                  <a:schemeClr val="bg1"/>
                </a:solidFill>
              </a:rPr>
              <a:t>Care Plan</a:t>
            </a:r>
          </a:p>
          <a:p>
            <a:pPr algn="l" eaLnBrk="1" hangingPunct="1"/>
            <a:endParaRPr lang="en-GB" altLang="en-US" sz="2800" b="1">
              <a:solidFill>
                <a:schemeClr val="bg1"/>
              </a:solidFill>
            </a:endParaRPr>
          </a:p>
          <a:p>
            <a:pPr algn="l" eaLnBrk="1" hangingPunct="1"/>
            <a:r>
              <a:rPr lang="en-GB" altLang="en-US" sz="2800" b="1">
                <a:solidFill>
                  <a:schemeClr val="bg1"/>
                </a:solidFill>
              </a:rPr>
              <a:t>Student ID: 2437665</a:t>
            </a:r>
          </a:p>
          <a:p>
            <a:pPr algn="l" eaLnBrk="1" hangingPunct="1"/>
            <a:r>
              <a:rPr lang="en-GB" altLang="en-US" sz="2800" b="1">
                <a:solidFill>
                  <a:schemeClr val="bg1"/>
                </a:solidFill>
              </a:rPr>
              <a:t>Student name: Reshma M Begum</a:t>
            </a:r>
          </a:p>
          <a:p>
            <a:pPr algn="l" eaLnBrk="1" hangingPunct="1"/>
            <a:r>
              <a:rPr lang="en-GB" altLang="en-US" sz="2800" b="1">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pic>
        <p:nvPicPr>
          <p:cNvPr id="6175" name="Audio 6174">
            <a:extLst>
              <a:ext uri="{FF2B5EF4-FFF2-40B4-BE49-F238E27FC236}">
                <a16:creationId xmlns:a16="http://schemas.microsoft.com/office/drawing/2014/main" id="{8E07A96E-AE71-7693-2B42-6F7E1236F5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264"/>
    </mc:Choice>
    <mc:Fallback xmlns="">
      <p:transition spd="slow" advTm="15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7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7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1116535" y="203456"/>
            <a:ext cx="2458515" cy="628968"/>
          </a:xfrm>
        </p:spPr>
        <p:txBody>
          <a:bodyPr wrap="square" anchor="b">
            <a:normAutofit/>
          </a:bodyPr>
          <a:lstStyle/>
          <a:p>
            <a:r>
              <a:rPr lang="en-GB" sz="1600" b="1" dirty="0">
                <a:latin typeface="Arial" panose="020B0604020202020204" pitchFamily="34" charset="0"/>
                <a:cs typeface="Arial" panose="020B0604020202020204" pitchFamily="34" charset="0"/>
              </a:rPr>
              <a:t>Introduction</a:t>
            </a:r>
          </a:p>
        </p:txBody>
      </p:sp>
      <p:pic>
        <p:nvPicPr>
          <p:cNvPr id="6" name="Picture 5">
            <a:extLst>
              <a:ext uri="{FF2B5EF4-FFF2-40B4-BE49-F238E27FC236}">
                <a16:creationId xmlns:a16="http://schemas.microsoft.com/office/drawing/2014/main" id="{A5769ED0-B6DB-973B-37DD-33B215FF57B9}"/>
              </a:ext>
            </a:extLst>
          </p:cNvPr>
          <p:cNvPicPr>
            <a:picLocks noChangeAspect="1"/>
          </p:cNvPicPr>
          <p:nvPr/>
        </p:nvPicPr>
        <p:blipFill>
          <a:blip r:embed="rId5"/>
          <a:srcRect l="27514" r="6514" b="-2"/>
          <a:stretch>
            <a:fillRect/>
          </a:stretch>
        </p:blipFill>
        <p:spPr>
          <a:xfrm>
            <a:off x="3575050" y="273050"/>
            <a:ext cx="5111750" cy="5172173"/>
          </a:xfrm>
          <a:prstGeom prst="rect">
            <a:avLst/>
          </a:prstGeom>
          <a:noFill/>
        </p:spPr>
      </p:pic>
      <p:sp>
        <p:nvSpPr>
          <p:cNvPr id="3" name="Content Placeholder 2">
            <a:extLst>
              <a:ext uri="{FF2B5EF4-FFF2-40B4-BE49-F238E27FC236}">
                <a16:creationId xmlns:a16="http://schemas.microsoft.com/office/drawing/2014/main" id="{0F63D4A8-101E-12D0-65B2-FF0482C77A7B}"/>
              </a:ext>
            </a:extLst>
          </p:cNvPr>
          <p:cNvSpPr>
            <a:spLocks noGrp="1"/>
          </p:cNvSpPr>
          <p:nvPr>
            <p:ph type="body" sz="half" idx="2"/>
          </p:nvPr>
        </p:nvSpPr>
        <p:spPr>
          <a:xfrm>
            <a:off x="187164" y="902017"/>
            <a:ext cx="3152004" cy="4676979"/>
          </a:xfrm>
        </p:spPr>
        <p:txBody>
          <a:bodyPr wrap="square" anchor="t" anchorCtr="0">
            <a:normAutofit fontScale="85000" lnSpcReduction="10000"/>
          </a:bodyPr>
          <a:lstStyle/>
          <a:p>
            <a:pPr lvl="1">
              <a:lnSpc>
                <a:spcPct val="90000"/>
              </a:lnSpc>
              <a:buNone/>
            </a:pPr>
            <a:endParaRPr lang="en-GB" sz="1600" b="1" dirty="0">
              <a:latin typeface="Arial"/>
              <a:cs typeface="Arial"/>
            </a:endParaRPr>
          </a:p>
          <a:p>
            <a:pPr lvl="1">
              <a:lnSpc>
                <a:spcPct val="90000"/>
              </a:lnSpc>
            </a:pPr>
            <a:r>
              <a:rPr lang="en-GB" sz="1600" dirty="0">
                <a:latin typeface="Arial"/>
                <a:cs typeface="Arial"/>
              </a:rPr>
              <a:t>Lung Cancer is a disease in which abnormal cells grow wildly and can spread to other parts of the body, harming healthy tissues and organs. It can affect almost any part of the body and often requires treatments such as surgery, chemotherapy, or radiotherapy .Cancer Research UK (2024).</a:t>
            </a:r>
          </a:p>
          <a:p>
            <a:pPr lvl="1">
              <a:lnSpc>
                <a:spcPct val="90000"/>
              </a:lnSpc>
            </a:pPr>
            <a:endParaRPr lang="en-GB" sz="1600" i="1" dirty="0">
              <a:latin typeface="Arial"/>
              <a:cs typeface="Arial"/>
            </a:endParaRPr>
          </a:p>
          <a:p>
            <a:pPr lvl="1">
              <a:lnSpc>
                <a:spcPct val="90000"/>
              </a:lnSpc>
            </a:pPr>
            <a:r>
              <a:rPr lang="en-GB" sz="1600" dirty="0">
                <a:latin typeface="Arial"/>
                <a:cs typeface="Arial"/>
              </a:rPr>
              <a:t>Lung cancer is also responsible for about 32800 deaths a year from 2022-2024.</a:t>
            </a:r>
          </a:p>
          <a:p>
            <a:pPr lvl="1">
              <a:lnSpc>
                <a:spcPct val="90000"/>
              </a:lnSpc>
            </a:pPr>
            <a:endParaRPr lang="en-GB" sz="1600" dirty="0">
              <a:latin typeface="Arial"/>
              <a:cs typeface="Arial"/>
            </a:endParaRPr>
          </a:p>
          <a:p>
            <a:pPr lvl="1">
              <a:lnSpc>
                <a:spcPct val="90000"/>
              </a:lnSpc>
            </a:pPr>
            <a:r>
              <a:rPr lang="en-GB" sz="1600" dirty="0">
                <a:latin typeface="Arial"/>
                <a:cs typeface="Arial"/>
              </a:rPr>
              <a:t>Only 11% of people survive lung cancer for 10 or more years. (Cancer Research 2018)</a:t>
            </a:r>
            <a:br>
              <a:rPr lang="en-GB" sz="1600" dirty="0">
                <a:latin typeface="Arial"/>
                <a:cs typeface="Arial"/>
              </a:rPr>
            </a:br>
            <a:br>
              <a:rPr lang="en-GB" sz="1600" dirty="0">
                <a:latin typeface="Arial"/>
                <a:cs typeface="Arial"/>
              </a:rPr>
            </a:br>
            <a:r>
              <a:rPr lang="en-GB" sz="1600" dirty="0">
                <a:latin typeface="Arial"/>
                <a:cs typeface="Arial"/>
              </a:rPr>
              <a:t>79% of lung cancer cases are preventable by healthy lifestyle (Cancer Research 2015)</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12/08/2026</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pic>
        <p:nvPicPr>
          <p:cNvPr id="45" name="Audio 44">
            <a:extLst>
              <a:ext uri="{FF2B5EF4-FFF2-40B4-BE49-F238E27FC236}">
                <a16:creationId xmlns:a16="http://schemas.microsoft.com/office/drawing/2014/main" id="{6BB43641-6626-FD3B-6BC7-47A201A8E3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56186"/>
    </mc:Choice>
    <mc:Fallback>
      <p:transition spd="slow" advTm="56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46E54-22D7-B8A0-107C-C6F7F4DF8096}"/>
              </a:ext>
            </a:extLst>
          </p:cNvPr>
          <p:cNvSpPr>
            <a:spLocks noGrp="1"/>
          </p:cNvSpPr>
          <p:nvPr>
            <p:ph type="title"/>
          </p:nvPr>
        </p:nvSpPr>
        <p:spPr>
          <a:xfrm>
            <a:off x="457200" y="274638"/>
            <a:ext cx="8229600" cy="677823"/>
          </a:xfrm>
        </p:spPr>
        <p:txBody>
          <a:bodyPr wrap="square" anchor="ctr">
            <a:normAutofit/>
          </a:bodyPr>
          <a:lstStyle/>
          <a:p>
            <a:pPr marL="742950" lvl="1" indent="-285750">
              <a:lnSpc>
                <a:spcPct val="90000"/>
              </a:lnSpc>
              <a:spcBef>
                <a:spcPts val="1400"/>
              </a:spcBef>
            </a:pPr>
            <a:r>
              <a:rPr lang="en-GB" sz="1800" b="1" dirty="0">
                <a:latin typeface="Arial"/>
                <a:cs typeface="Arial"/>
              </a:rPr>
              <a:t>Why is this condition important in health and social care today?</a:t>
            </a:r>
          </a:p>
          <a:p>
            <a:pPr>
              <a:lnSpc>
                <a:spcPct val="90000"/>
              </a:lnSpc>
            </a:pPr>
            <a:endParaRPr lang="en-GB" sz="3700" dirty="0">
              <a:latin typeface="Arial"/>
              <a:cs typeface="Arial"/>
            </a:endParaRPr>
          </a:p>
        </p:txBody>
      </p:sp>
      <p:sp>
        <p:nvSpPr>
          <p:cNvPr id="3" name="Content Placeholder 2">
            <a:extLst>
              <a:ext uri="{FF2B5EF4-FFF2-40B4-BE49-F238E27FC236}">
                <a16:creationId xmlns:a16="http://schemas.microsoft.com/office/drawing/2014/main" id="{818DCFD1-F265-89DF-42AB-4ED200185F80}"/>
              </a:ext>
            </a:extLst>
          </p:cNvPr>
          <p:cNvSpPr>
            <a:spLocks noGrp="1"/>
          </p:cNvSpPr>
          <p:nvPr>
            <p:ph sz="half" idx="1"/>
          </p:nvPr>
        </p:nvSpPr>
        <p:spPr>
          <a:xfrm>
            <a:off x="457199" y="952461"/>
            <a:ext cx="4195823" cy="4636780"/>
          </a:xfrm>
        </p:spPr>
        <p:txBody>
          <a:bodyPr wrap="square" anchor="t">
            <a:normAutofit/>
          </a:bodyPr>
          <a:lstStyle/>
          <a:p>
            <a:pPr>
              <a:lnSpc>
                <a:spcPct val="90000"/>
              </a:lnSpc>
              <a:buNone/>
            </a:pPr>
            <a:r>
              <a:rPr lang="en-GB" sz="1600" dirty="0">
                <a:latin typeface="Arial" panose="020B0604020202020204" pitchFamily="34" charset="0"/>
                <a:cs typeface="Arial" panose="020B0604020202020204" pitchFamily="34" charset="0"/>
              </a:rPr>
              <a:t>      Cancer is a crucial condition in health and social care because it impacts millions of people and is one of the leading causes of illness and death. People with cancer often need ongoing medical treatment, emotional support, and social care services to help them manage the physical and psychological effects of the disease. Early diagnosis and effective treatment can improve survival rates and quality of life, making cancer awareness, screening, and access to healthcare </a:t>
            </a:r>
            <a:r>
              <a:rPr lang="en-GB" sz="1600" dirty="0">
                <a:solidFill>
                  <a:srgbClr val="001D35"/>
                </a:solidFill>
                <a:highlight>
                  <a:srgbClr val="FFFFFF"/>
                </a:highlight>
                <a:latin typeface="Arial" panose="020B0604020202020204" pitchFamily="34" charset="0"/>
                <a:ea typeface="+mn-lt"/>
                <a:cs typeface="Arial" panose="020B0604020202020204" pitchFamily="34" charset="0"/>
              </a:rPr>
              <a:t>necessary</a:t>
            </a:r>
            <a:r>
              <a:rPr lang="en-GB" sz="1600" dirty="0">
                <a:latin typeface="Arial" panose="020B0604020202020204" pitchFamily="34" charset="0"/>
                <a:cs typeface="Arial" panose="020B0604020202020204" pitchFamily="34" charset="0"/>
              </a:rPr>
              <a:t>. Health and social care professionals play a key role in supporting patients and their families throughout diagnosis, treatment, recovery, and end-of-life care when required (NHS, 2025).</a:t>
            </a:r>
          </a:p>
          <a:p>
            <a:pPr marL="0" indent="0">
              <a:lnSpc>
                <a:spcPct val="90000"/>
              </a:lnSpc>
              <a:buNone/>
            </a:pPr>
            <a:endParaRPr lang="en-GB" sz="1500" dirty="0"/>
          </a:p>
        </p:txBody>
      </p:sp>
      <p:pic>
        <p:nvPicPr>
          <p:cNvPr id="6" name="Picture 5">
            <a:extLst>
              <a:ext uri="{FF2B5EF4-FFF2-40B4-BE49-F238E27FC236}">
                <a16:creationId xmlns:a16="http://schemas.microsoft.com/office/drawing/2014/main" id="{C5812FCF-904F-7775-9293-AE76FAF4D787}"/>
              </a:ext>
            </a:extLst>
          </p:cNvPr>
          <p:cNvPicPr>
            <a:picLocks noChangeAspect="1"/>
          </p:cNvPicPr>
          <p:nvPr/>
        </p:nvPicPr>
        <p:blipFill>
          <a:blip r:embed="rId5"/>
          <a:stretch>
            <a:fillRect/>
          </a:stretch>
        </p:blipFill>
        <p:spPr>
          <a:xfrm>
            <a:off x="5076870" y="1600201"/>
            <a:ext cx="3181259" cy="3989040"/>
          </a:xfrm>
          <a:prstGeom prst="rect">
            <a:avLst/>
          </a:prstGeom>
          <a:noFill/>
        </p:spPr>
      </p:pic>
      <p:sp>
        <p:nvSpPr>
          <p:cNvPr id="4" name="Date Placeholder 3">
            <a:extLst>
              <a:ext uri="{FF2B5EF4-FFF2-40B4-BE49-F238E27FC236}">
                <a16:creationId xmlns:a16="http://schemas.microsoft.com/office/drawing/2014/main" id="{26186C3D-E09C-34A2-451A-01056AC5990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12/08/2026</a:t>
            </a:fld>
            <a:endParaRPr lang="en-GB" altLang="en-US" sz="900"/>
          </a:p>
        </p:txBody>
      </p:sp>
      <p:sp>
        <p:nvSpPr>
          <p:cNvPr id="5" name="Slide Number Placeholder 4">
            <a:extLst>
              <a:ext uri="{FF2B5EF4-FFF2-40B4-BE49-F238E27FC236}">
                <a16:creationId xmlns:a16="http://schemas.microsoft.com/office/drawing/2014/main" id="{BCA45BCC-B7C2-E3D8-04DD-67E3E914A7D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3</a:t>
            </a:fld>
            <a:endParaRPr lang="en-GB" altLang="en-US"/>
          </a:p>
        </p:txBody>
      </p:sp>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07BE089E-C70E-52F0-4586-AD1E446F9817}"/>
                  </a:ext>
                </a:extLst>
              </p14:cNvPr>
              <p14:cNvContentPartPr/>
              <p14:nvPr/>
            </p14:nvContentPartPr>
            <p14:xfrm>
              <a:off x="6684840" y="3853080"/>
              <a:ext cx="2148120" cy="2141280"/>
            </p14:xfrm>
          </p:contentPart>
        </mc:Choice>
        <mc:Fallback xmlns="">
          <p:pic>
            <p:nvPicPr>
              <p:cNvPr id="11" name="Ink 10">
                <a:extLst>
                  <a:ext uri="{FF2B5EF4-FFF2-40B4-BE49-F238E27FC236}">
                    <a16:creationId xmlns:a16="http://schemas.microsoft.com/office/drawing/2014/main" id="{07BE089E-C70E-52F0-4586-AD1E446F9817}"/>
                  </a:ext>
                </a:extLst>
              </p:cNvPr>
              <p:cNvPicPr/>
              <p:nvPr/>
            </p:nvPicPr>
            <p:blipFill>
              <a:blip r:embed="rId7"/>
              <a:stretch>
                <a:fillRect/>
              </a:stretch>
            </p:blipFill>
            <p:spPr>
              <a:xfrm>
                <a:off x="6675480" y="3843720"/>
                <a:ext cx="2166840" cy="2160000"/>
              </a:xfrm>
              <a:prstGeom prst="rect">
                <a:avLst/>
              </a:prstGeom>
            </p:spPr>
          </p:pic>
        </mc:Fallback>
      </mc:AlternateContent>
      <p:pic>
        <p:nvPicPr>
          <p:cNvPr id="13" name="Audio 12">
            <a:extLst>
              <a:ext uri="{FF2B5EF4-FFF2-40B4-BE49-F238E27FC236}">
                <a16:creationId xmlns:a16="http://schemas.microsoft.com/office/drawing/2014/main" id="{937D9400-ECC2-779F-5CB2-0AC6850F058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94167485"/>
      </p:ext>
    </p:extLst>
  </p:cSld>
  <p:clrMapOvr>
    <a:masterClrMapping/>
  </p:clrMapOvr>
  <mc:AlternateContent xmlns:mc="http://schemas.openxmlformats.org/markup-compatibility/2006">
    <mc:Choice xmlns:p14="http://schemas.microsoft.com/office/powerpoint/2010/main" Requires="p14">
      <p:transition spd="slow" p14:dur="2000" advTm="58768"/>
    </mc:Choice>
    <mc:Fallback>
      <p:transition spd="slow" advTm="58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242917" y="139877"/>
            <a:ext cx="8339380" cy="1474626"/>
          </a:xfrm>
        </p:spPr>
        <p:txBody>
          <a:bodyPr/>
          <a:lstStyle/>
          <a:p>
            <a:br>
              <a:rPr lang="en-GB" sz="1600" b="1" dirty="0">
                <a:latin typeface="Arial"/>
                <a:cs typeface="Arial"/>
              </a:rPr>
            </a:br>
            <a:r>
              <a:rPr lang="en-GB" sz="1600" b="1" dirty="0">
                <a:latin typeface="Arial"/>
                <a:cs typeface="Arial"/>
              </a:rPr>
              <a:t>Information about the person</a:t>
            </a:r>
            <a:br>
              <a:rPr lang="en-GB" sz="2000" b="1" dirty="0">
                <a:latin typeface="Arial"/>
                <a:cs typeface="Arial"/>
              </a:rPr>
            </a:br>
            <a:endParaRPr lang="en-GB" sz="1400" b="1" dirty="0">
              <a:latin typeface="Arial"/>
              <a:cs typeface="Arial"/>
            </a:endParaRPr>
          </a:p>
          <a:p>
            <a:r>
              <a:rPr lang="en-GB" sz="1400" b="1" dirty="0">
                <a:latin typeface="Arial"/>
                <a:cs typeface="Arial"/>
              </a:rPr>
              <a:t>Patient Information and Health Measurements</a:t>
            </a:r>
          </a:p>
          <a:p>
            <a:endParaRPr lang="en-GB" sz="3600" b="1" dirty="0"/>
          </a:p>
        </p:txBody>
      </p:sp>
      <p:graphicFrame>
        <p:nvGraphicFramePr>
          <p:cNvPr id="7" name="Content Placeholder 6">
            <a:extLst>
              <a:ext uri="{FF2B5EF4-FFF2-40B4-BE49-F238E27FC236}">
                <a16:creationId xmlns:a16="http://schemas.microsoft.com/office/drawing/2014/main" id="{51196B02-BD2C-0E25-E796-484417F98297}"/>
              </a:ext>
            </a:extLst>
          </p:cNvPr>
          <p:cNvGraphicFramePr>
            <a:graphicFrameLocks noGrp="1"/>
          </p:cNvGraphicFramePr>
          <p:nvPr>
            <p:ph idx="1"/>
            <p:extLst>
              <p:ext uri="{D42A27DB-BD31-4B8C-83A1-F6EECF244321}">
                <p14:modId xmlns:p14="http://schemas.microsoft.com/office/powerpoint/2010/main" val="2196699461"/>
              </p:ext>
            </p:extLst>
          </p:nvPr>
        </p:nvGraphicFramePr>
        <p:xfrm>
          <a:off x="353878" y="1360050"/>
          <a:ext cx="8229600" cy="3719200"/>
        </p:xfrm>
        <a:graphic>
          <a:graphicData uri="http://schemas.openxmlformats.org/drawingml/2006/table">
            <a:tbl>
              <a:tblPr bandRow="1">
                <a:tableStyleId>{5C22544A-7EE6-4342-B048-85BDC9FD1C3A}</a:tableStyleId>
              </a:tblPr>
              <a:tblGrid>
                <a:gridCol w="4114800">
                  <a:extLst>
                    <a:ext uri="{9D8B030D-6E8A-4147-A177-3AD203B41FA5}">
                      <a16:colId xmlns:a16="http://schemas.microsoft.com/office/drawing/2014/main" val="3374309804"/>
                    </a:ext>
                  </a:extLst>
                </a:gridCol>
                <a:gridCol w="4114800">
                  <a:extLst>
                    <a:ext uri="{9D8B030D-6E8A-4147-A177-3AD203B41FA5}">
                      <a16:colId xmlns:a16="http://schemas.microsoft.com/office/drawing/2014/main" val="3306733280"/>
                    </a:ext>
                  </a:extLst>
                </a:gridCol>
              </a:tblGrid>
              <a:tr h="0">
                <a:tc>
                  <a:txBody>
                    <a:bodyPr/>
                    <a:lstStyle/>
                    <a:p>
                      <a:pPr>
                        <a:lnSpc>
                          <a:spcPct val="150000"/>
                        </a:lnSpc>
                        <a:buNone/>
                      </a:pPr>
                      <a:r>
                        <a:rPr lang="en-GB" sz="1400" b="1" dirty="0">
                          <a:latin typeface="Arial"/>
                          <a:cs typeface="Arial"/>
                        </a:rPr>
                        <a:t>Category</a:t>
                      </a:r>
                      <a:endParaRPr lang="en-GB" sz="1400" dirty="0">
                        <a:latin typeface="Arial"/>
                        <a:cs typeface="Arial"/>
                      </a:endParaRPr>
                    </a:p>
                  </a:txBody>
                  <a:tcPr anchor="ctr">
                    <a:lnL>
                      <a:noFill/>
                    </a:lnL>
                    <a:lnR>
                      <a:noFill/>
                    </a:lnR>
                    <a:lnT>
                      <a:noFill/>
                    </a:lnT>
                    <a:lnB>
                      <a:noFill/>
                    </a:lnB>
                    <a:noFill/>
                  </a:tcPr>
                </a:tc>
                <a:tc>
                  <a:txBody>
                    <a:bodyPr/>
                    <a:lstStyle/>
                    <a:p>
                      <a:pPr>
                        <a:lnSpc>
                          <a:spcPct val="150000"/>
                        </a:lnSpc>
                        <a:buNone/>
                      </a:pPr>
                      <a:r>
                        <a:rPr lang="en-GB" sz="1400" b="1">
                          <a:latin typeface="Arial"/>
                          <a:cs typeface="Arial"/>
                        </a:rPr>
                        <a:t>Patient Information</a:t>
                      </a:r>
                      <a:endParaRPr lang="en-GB" sz="140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3073505450"/>
                  </a:ext>
                </a:extLst>
              </a:tr>
              <a:tr h="0">
                <a:tc>
                  <a:txBody>
                    <a:bodyPr/>
                    <a:lstStyle/>
                    <a:p>
                      <a:pPr>
                        <a:lnSpc>
                          <a:spcPct val="150000"/>
                        </a:lnSpc>
                        <a:buNone/>
                      </a:pPr>
                      <a:r>
                        <a:rPr lang="en-GB" sz="1400" b="1" dirty="0">
                          <a:latin typeface="Arial"/>
                          <a:cs typeface="Arial"/>
                        </a:rPr>
                        <a:t>Name</a:t>
                      </a:r>
                      <a:endParaRPr lang="en-GB" sz="1400" dirty="0">
                        <a:latin typeface="Arial"/>
                        <a:cs typeface="Arial"/>
                      </a:endParaRPr>
                    </a:p>
                  </a:txBody>
                  <a:tcPr anchor="ctr">
                    <a:lnL>
                      <a:noFill/>
                    </a:lnL>
                    <a:lnR>
                      <a:noFill/>
                    </a:lnR>
                    <a:lnT>
                      <a:noFill/>
                    </a:lnT>
                    <a:lnB>
                      <a:noFill/>
                    </a:lnB>
                    <a:noFill/>
                  </a:tcPr>
                </a:tc>
                <a:tc>
                  <a:txBody>
                    <a:bodyPr/>
                    <a:lstStyle/>
                    <a:p>
                      <a:pPr>
                        <a:lnSpc>
                          <a:spcPct val="150000"/>
                        </a:lnSpc>
                        <a:buNone/>
                      </a:pPr>
                      <a:r>
                        <a:rPr lang="en-GB" sz="1400">
                          <a:latin typeface="Arial"/>
                          <a:cs typeface="Arial"/>
                        </a:rPr>
                        <a:t>Mike Carter </a:t>
                      </a:r>
                    </a:p>
                  </a:txBody>
                  <a:tcPr anchor="ctr">
                    <a:lnL>
                      <a:noFill/>
                    </a:lnL>
                    <a:lnR>
                      <a:noFill/>
                    </a:lnR>
                    <a:lnT>
                      <a:noFill/>
                    </a:lnT>
                    <a:lnB>
                      <a:noFill/>
                    </a:lnB>
                    <a:noFill/>
                  </a:tcPr>
                </a:tc>
                <a:extLst>
                  <a:ext uri="{0D108BD9-81ED-4DB2-BD59-A6C34878D82A}">
                    <a16:rowId xmlns:a16="http://schemas.microsoft.com/office/drawing/2014/main" val="1825184261"/>
                  </a:ext>
                </a:extLst>
              </a:tr>
              <a:tr h="0">
                <a:tc>
                  <a:txBody>
                    <a:bodyPr/>
                    <a:lstStyle/>
                    <a:p>
                      <a:pPr>
                        <a:lnSpc>
                          <a:spcPct val="150000"/>
                        </a:lnSpc>
                        <a:buNone/>
                      </a:pPr>
                      <a:r>
                        <a:rPr lang="en-GB" sz="1400" b="1" dirty="0">
                          <a:latin typeface="Arial"/>
                          <a:cs typeface="Arial"/>
                        </a:rPr>
                        <a:t>Age</a:t>
                      </a:r>
                      <a:endParaRPr lang="en-GB" sz="1400" dirty="0">
                        <a:latin typeface="Arial"/>
                        <a:cs typeface="Arial"/>
                      </a:endParaRPr>
                    </a:p>
                  </a:txBody>
                  <a:tcPr anchor="ctr">
                    <a:lnL>
                      <a:noFill/>
                    </a:lnL>
                    <a:lnR>
                      <a:noFill/>
                    </a:lnR>
                    <a:lnT>
                      <a:noFill/>
                    </a:lnT>
                    <a:lnB>
                      <a:noFill/>
                    </a:lnB>
                    <a:noFill/>
                  </a:tcPr>
                </a:tc>
                <a:tc>
                  <a:txBody>
                    <a:bodyPr/>
                    <a:lstStyle/>
                    <a:p>
                      <a:pPr>
                        <a:lnSpc>
                          <a:spcPct val="150000"/>
                        </a:lnSpc>
                        <a:buNone/>
                      </a:pPr>
                      <a:r>
                        <a:rPr lang="en-GB" sz="1400">
                          <a:latin typeface="Arial"/>
                          <a:cs typeface="Arial"/>
                        </a:rPr>
                        <a:t>50 years old</a:t>
                      </a:r>
                    </a:p>
                  </a:txBody>
                  <a:tcPr anchor="ctr">
                    <a:lnL>
                      <a:noFill/>
                    </a:lnL>
                    <a:lnR>
                      <a:noFill/>
                    </a:lnR>
                    <a:lnT>
                      <a:noFill/>
                    </a:lnT>
                    <a:lnB>
                      <a:noFill/>
                    </a:lnB>
                    <a:noFill/>
                  </a:tcPr>
                </a:tc>
                <a:extLst>
                  <a:ext uri="{0D108BD9-81ED-4DB2-BD59-A6C34878D82A}">
                    <a16:rowId xmlns:a16="http://schemas.microsoft.com/office/drawing/2014/main" val="4081511610"/>
                  </a:ext>
                </a:extLst>
              </a:tr>
              <a:tr h="0">
                <a:tc>
                  <a:txBody>
                    <a:bodyPr/>
                    <a:lstStyle/>
                    <a:p>
                      <a:pPr>
                        <a:lnSpc>
                          <a:spcPct val="150000"/>
                        </a:lnSpc>
                        <a:buNone/>
                      </a:pPr>
                      <a:r>
                        <a:rPr lang="en-GB" sz="1400" b="1" dirty="0">
                          <a:latin typeface="Arial"/>
                          <a:cs typeface="Arial"/>
                        </a:rPr>
                        <a:t>Gender</a:t>
                      </a:r>
                      <a:endParaRPr lang="en-GB" sz="1400" dirty="0">
                        <a:latin typeface="Arial"/>
                        <a:cs typeface="Arial"/>
                      </a:endParaRPr>
                    </a:p>
                  </a:txBody>
                  <a:tcPr anchor="ctr">
                    <a:lnL>
                      <a:noFill/>
                    </a:lnL>
                    <a:lnR>
                      <a:noFill/>
                    </a:lnR>
                    <a:lnT>
                      <a:noFill/>
                    </a:lnT>
                    <a:lnB>
                      <a:noFill/>
                    </a:lnB>
                    <a:noFill/>
                  </a:tcPr>
                </a:tc>
                <a:tc>
                  <a:txBody>
                    <a:bodyPr/>
                    <a:lstStyle/>
                    <a:p>
                      <a:pPr>
                        <a:lnSpc>
                          <a:spcPct val="150000"/>
                        </a:lnSpc>
                        <a:buNone/>
                      </a:pPr>
                      <a:r>
                        <a:rPr lang="en-GB" sz="1400">
                          <a:latin typeface="Arial"/>
                          <a:cs typeface="Arial"/>
                        </a:rPr>
                        <a:t>Male</a:t>
                      </a:r>
                    </a:p>
                  </a:txBody>
                  <a:tcPr anchor="ctr">
                    <a:lnL>
                      <a:noFill/>
                    </a:lnL>
                    <a:lnR>
                      <a:noFill/>
                    </a:lnR>
                    <a:lnT>
                      <a:noFill/>
                    </a:lnT>
                    <a:lnB>
                      <a:noFill/>
                    </a:lnB>
                    <a:noFill/>
                  </a:tcPr>
                </a:tc>
                <a:extLst>
                  <a:ext uri="{0D108BD9-81ED-4DB2-BD59-A6C34878D82A}">
                    <a16:rowId xmlns:a16="http://schemas.microsoft.com/office/drawing/2014/main" val="2225484312"/>
                  </a:ext>
                </a:extLst>
              </a:tr>
              <a:tr h="0">
                <a:tc>
                  <a:txBody>
                    <a:bodyPr/>
                    <a:lstStyle/>
                    <a:p>
                      <a:pPr>
                        <a:lnSpc>
                          <a:spcPct val="150000"/>
                        </a:lnSpc>
                        <a:buNone/>
                      </a:pPr>
                      <a:r>
                        <a:rPr lang="en-GB" sz="1400" b="1" dirty="0">
                          <a:latin typeface="Arial"/>
                          <a:cs typeface="Arial"/>
                        </a:rPr>
                        <a:t>Occupation</a:t>
                      </a:r>
                      <a:endParaRPr lang="en-GB" sz="1400" dirty="0">
                        <a:latin typeface="Arial"/>
                        <a:cs typeface="Arial"/>
                      </a:endParaRPr>
                    </a:p>
                  </a:txBody>
                  <a:tcPr anchor="ctr">
                    <a:lnL>
                      <a:noFill/>
                    </a:lnL>
                    <a:lnR>
                      <a:noFill/>
                    </a:lnR>
                    <a:lnT>
                      <a:noFill/>
                    </a:lnT>
                    <a:lnB>
                      <a:noFill/>
                    </a:lnB>
                    <a:noFill/>
                  </a:tcPr>
                </a:tc>
                <a:tc>
                  <a:txBody>
                    <a:bodyPr/>
                    <a:lstStyle/>
                    <a:p>
                      <a:pPr>
                        <a:lnSpc>
                          <a:spcPct val="150000"/>
                        </a:lnSpc>
                        <a:buNone/>
                      </a:pPr>
                      <a:r>
                        <a:rPr lang="en-GB" sz="1400">
                          <a:latin typeface="Arial"/>
                          <a:cs typeface="Arial"/>
                        </a:rPr>
                        <a:t>Customer Assistant</a:t>
                      </a:r>
                    </a:p>
                  </a:txBody>
                  <a:tcPr anchor="ctr">
                    <a:lnL>
                      <a:noFill/>
                    </a:lnL>
                    <a:lnR>
                      <a:noFill/>
                    </a:lnR>
                    <a:lnT>
                      <a:noFill/>
                    </a:lnT>
                    <a:lnB>
                      <a:noFill/>
                    </a:lnB>
                    <a:noFill/>
                  </a:tcPr>
                </a:tc>
                <a:extLst>
                  <a:ext uri="{0D108BD9-81ED-4DB2-BD59-A6C34878D82A}">
                    <a16:rowId xmlns:a16="http://schemas.microsoft.com/office/drawing/2014/main" val="3750614504"/>
                  </a:ext>
                </a:extLst>
              </a:tr>
              <a:tr h="0">
                <a:tc>
                  <a:txBody>
                    <a:bodyPr/>
                    <a:lstStyle/>
                    <a:p>
                      <a:pPr>
                        <a:lnSpc>
                          <a:spcPct val="150000"/>
                        </a:lnSpc>
                        <a:buNone/>
                      </a:pPr>
                      <a:r>
                        <a:rPr lang="en-GB" sz="1400" b="1" dirty="0">
                          <a:latin typeface="Arial"/>
                          <a:cs typeface="Arial"/>
                        </a:rPr>
                        <a:t>Living Situation</a:t>
                      </a:r>
                      <a:endParaRPr lang="en-GB" sz="1400" dirty="0">
                        <a:latin typeface="Arial"/>
                        <a:cs typeface="Arial"/>
                      </a:endParaRPr>
                    </a:p>
                  </a:txBody>
                  <a:tcPr anchor="ctr">
                    <a:lnL>
                      <a:noFill/>
                    </a:lnL>
                    <a:lnR>
                      <a:noFill/>
                    </a:lnR>
                    <a:lnT>
                      <a:noFill/>
                    </a:lnT>
                    <a:lnB>
                      <a:noFill/>
                    </a:lnB>
                    <a:noFill/>
                  </a:tcPr>
                </a:tc>
                <a:tc>
                  <a:txBody>
                    <a:bodyPr/>
                    <a:lstStyle/>
                    <a:p>
                      <a:pPr>
                        <a:lnSpc>
                          <a:spcPct val="150000"/>
                        </a:lnSpc>
                        <a:buNone/>
                      </a:pPr>
                      <a:r>
                        <a:rPr lang="en-GB" sz="1400">
                          <a:latin typeface="Arial"/>
                          <a:cs typeface="Arial"/>
                        </a:rPr>
                        <a:t>Lives with his wife in a rented house</a:t>
                      </a:r>
                    </a:p>
                  </a:txBody>
                  <a:tcPr anchor="ctr">
                    <a:lnL>
                      <a:noFill/>
                    </a:lnL>
                    <a:lnR>
                      <a:noFill/>
                    </a:lnR>
                    <a:lnT>
                      <a:noFill/>
                    </a:lnT>
                    <a:lnB>
                      <a:noFill/>
                    </a:lnB>
                    <a:noFill/>
                  </a:tcPr>
                </a:tc>
                <a:extLst>
                  <a:ext uri="{0D108BD9-81ED-4DB2-BD59-A6C34878D82A}">
                    <a16:rowId xmlns:a16="http://schemas.microsoft.com/office/drawing/2014/main" val="2619947868"/>
                  </a:ext>
                </a:extLst>
              </a:tr>
              <a:tr h="0">
                <a:tc>
                  <a:txBody>
                    <a:bodyPr/>
                    <a:lstStyle/>
                    <a:p>
                      <a:pPr>
                        <a:lnSpc>
                          <a:spcPct val="150000"/>
                        </a:lnSpc>
                        <a:buNone/>
                      </a:pPr>
                      <a:r>
                        <a:rPr lang="en-GB" sz="1400" b="1">
                          <a:latin typeface="Arial"/>
                          <a:cs typeface="Arial"/>
                        </a:rPr>
                        <a:t>Medical Condition</a:t>
                      </a:r>
                      <a:endParaRPr lang="en-GB" sz="1400">
                        <a:latin typeface="Arial"/>
                        <a:cs typeface="Arial"/>
                      </a:endParaRPr>
                    </a:p>
                  </a:txBody>
                  <a:tcPr anchor="ctr">
                    <a:lnL>
                      <a:noFill/>
                    </a:lnL>
                    <a:lnR>
                      <a:noFill/>
                    </a:lnR>
                    <a:lnT>
                      <a:noFill/>
                    </a:lnT>
                    <a:lnB>
                      <a:noFill/>
                    </a:lnB>
                    <a:noFill/>
                  </a:tcPr>
                </a:tc>
                <a:tc>
                  <a:txBody>
                    <a:bodyPr/>
                    <a:lstStyle/>
                    <a:p>
                      <a:pPr>
                        <a:lnSpc>
                          <a:spcPct val="150000"/>
                        </a:lnSpc>
                        <a:buNone/>
                      </a:pPr>
                      <a:r>
                        <a:rPr lang="en-GB" sz="1400" dirty="0">
                          <a:latin typeface="Arial"/>
                          <a:cs typeface="Arial"/>
                        </a:rPr>
                        <a:t>Lung Cancer</a:t>
                      </a:r>
                    </a:p>
                  </a:txBody>
                  <a:tcPr anchor="ctr">
                    <a:lnL>
                      <a:noFill/>
                    </a:lnL>
                    <a:lnR>
                      <a:noFill/>
                    </a:lnR>
                    <a:lnT>
                      <a:noFill/>
                    </a:lnT>
                    <a:lnB>
                      <a:noFill/>
                    </a:lnB>
                    <a:noFill/>
                  </a:tcPr>
                </a:tc>
                <a:extLst>
                  <a:ext uri="{0D108BD9-81ED-4DB2-BD59-A6C34878D82A}">
                    <a16:rowId xmlns:a16="http://schemas.microsoft.com/office/drawing/2014/main" val="2390994319"/>
                  </a:ext>
                </a:extLst>
              </a:tr>
              <a:tr h="0">
                <a:tc>
                  <a:txBody>
                    <a:bodyPr/>
                    <a:lstStyle/>
                    <a:p>
                      <a:pPr>
                        <a:lnSpc>
                          <a:spcPct val="150000"/>
                        </a:lnSpc>
                        <a:buNone/>
                      </a:pPr>
                      <a:r>
                        <a:rPr lang="en-GB" sz="1400" b="1">
                          <a:latin typeface="Arial"/>
                          <a:cs typeface="Arial"/>
                        </a:rPr>
                        <a:t>Blood Pressure</a:t>
                      </a:r>
                      <a:endParaRPr lang="en-GB" sz="1400">
                        <a:latin typeface="Arial"/>
                        <a:cs typeface="Arial"/>
                      </a:endParaRPr>
                    </a:p>
                  </a:txBody>
                  <a:tcPr anchor="ctr">
                    <a:lnL>
                      <a:noFill/>
                    </a:lnL>
                    <a:lnR>
                      <a:noFill/>
                    </a:lnR>
                    <a:lnT>
                      <a:noFill/>
                    </a:lnT>
                    <a:lnB>
                      <a:noFill/>
                    </a:lnB>
                    <a:noFill/>
                  </a:tcPr>
                </a:tc>
                <a:tc>
                  <a:txBody>
                    <a:bodyPr/>
                    <a:lstStyle/>
                    <a:p>
                      <a:pPr>
                        <a:lnSpc>
                          <a:spcPct val="150000"/>
                        </a:lnSpc>
                        <a:buNone/>
                      </a:pPr>
                      <a:r>
                        <a:rPr lang="en-GB" sz="1400" dirty="0">
                          <a:latin typeface="Arial"/>
                          <a:cs typeface="Arial"/>
                        </a:rPr>
                        <a:t>150/95 mmHg</a:t>
                      </a:r>
                    </a:p>
                  </a:txBody>
                  <a:tcPr anchor="ctr">
                    <a:lnL>
                      <a:noFill/>
                    </a:lnL>
                    <a:lnR>
                      <a:noFill/>
                    </a:lnR>
                    <a:lnT>
                      <a:noFill/>
                    </a:lnT>
                    <a:lnB>
                      <a:noFill/>
                    </a:lnB>
                    <a:noFill/>
                  </a:tcPr>
                </a:tc>
                <a:extLst>
                  <a:ext uri="{0D108BD9-81ED-4DB2-BD59-A6C34878D82A}">
                    <a16:rowId xmlns:a16="http://schemas.microsoft.com/office/drawing/2014/main" val="134068384"/>
                  </a:ext>
                </a:extLst>
              </a:tr>
              <a:tr h="0">
                <a:tc>
                  <a:txBody>
                    <a:bodyPr/>
                    <a:lstStyle/>
                    <a:p>
                      <a:pPr>
                        <a:lnSpc>
                          <a:spcPct val="150000"/>
                        </a:lnSpc>
                        <a:buNone/>
                      </a:pPr>
                      <a:r>
                        <a:rPr lang="en-GB" sz="1400" b="1">
                          <a:latin typeface="Arial"/>
                          <a:cs typeface="Arial"/>
                        </a:rPr>
                        <a:t>BMI</a:t>
                      </a:r>
                      <a:endParaRPr lang="en-GB" sz="1400">
                        <a:latin typeface="Arial"/>
                        <a:cs typeface="Arial"/>
                      </a:endParaRPr>
                    </a:p>
                  </a:txBody>
                  <a:tcPr anchor="ctr">
                    <a:lnL>
                      <a:noFill/>
                    </a:lnL>
                    <a:lnR>
                      <a:noFill/>
                    </a:lnR>
                    <a:lnT>
                      <a:noFill/>
                    </a:lnT>
                    <a:lnB>
                      <a:noFill/>
                    </a:lnB>
                    <a:noFill/>
                  </a:tcPr>
                </a:tc>
                <a:tc>
                  <a:txBody>
                    <a:bodyPr/>
                    <a:lstStyle/>
                    <a:p>
                      <a:pPr>
                        <a:lnSpc>
                          <a:spcPct val="150000"/>
                        </a:lnSpc>
                        <a:buNone/>
                      </a:pPr>
                      <a:r>
                        <a:rPr lang="en-GB" sz="1400" dirty="0">
                          <a:latin typeface="Arial"/>
                          <a:cs typeface="Arial"/>
                        </a:rPr>
                        <a:t>28 kg/m²</a:t>
                      </a:r>
                    </a:p>
                  </a:txBody>
                  <a:tcPr anchor="ctr">
                    <a:lnL>
                      <a:noFill/>
                    </a:lnL>
                    <a:lnR>
                      <a:noFill/>
                    </a:lnR>
                    <a:lnT>
                      <a:noFill/>
                    </a:lnT>
                    <a:lnB>
                      <a:noFill/>
                    </a:lnB>
                    <a:noFill/>
                  </a:tcPr>
                </a:tc>
                <a:extLst>
                  <a:ext uri="{0D108BD9-81ED-4DB2-BD59-A6C34878D82A}">
                    <a16:rowId xmlns:a16="http://schemas.microsoft.com/office/drawing/2014/main" val="3398104821"/>
                  </a:ext>
                </a:extLst>
              </a:tr>
              <a:tr h="0">
                <a:tc>
                  <a:txBody>
                    <a:bodyPr/>
                    <a:lstStyle/>
                    <a:p>
                      <a:pPr>
                        <a:lnSpc>
                          <a:spcPct val="150000"/>
                        </a:lnSpc>
                        <a:buNone/>
                      </a:pPr>
                      <a:r>
                        <a:rPr lang="en-GB" sz="1400" b="1">
                          <a:latin typeface="Arial"/>
                          <a:cs typeface="Arial"/>
                        </a:rPr>
                        <a:t>Blood Glucose (fasting)</a:t>
                      </a:r>
                      <a:endParaRPr lang="en-GB" sz="1400">
                        <a:latin typeface="Arial"/>
                        <a:cs typeface="Arial"/>
                      </a:endParaRPr>
                    </a:p>
                  </a:txBody>
                  <a:tcPr anchor="ctr">
                    <a:lnL>
                      <a:noFill/>
                    </a:lnL>
                    <a:lnR>
                      <a:noFill/>
                    </a:lnR>
                    <a:lnT>
                      <a:noFill/>
                    </a:lnT>
                    <a:lnB>
                      <a:noFill/>
                    </a:lnB>
                    <a:noFill/>
                  </a:tcPr>
                </a:tc>
                <a:tc>
                  <a:txBody>
                    <a:bodyPr/>
                    <a:lstStyle/>
                    <a:p>
                      <a:pPr>
                        <a:lnSpc>
                          <a:spcPct val="150000"/>
                        </a:lnSpc>
                        <a:buNone/>
                      </a:pPr>
                      <a:r>
                        <a:rPr lang="en-GB" sz="1400" dirty="0">
                          <a:latin typeface="Arial"/>
                          <a:cs typeface="Arial"/>
                        </a:rPr>
                        <a:t>7.2 mmol/L</a:t>
                      </a:r>
                    </a:p>
                  </a:txBody>
                  <a:tcPr anchor="ctr">
                    <a:lnL>
                      <a:noFill/>
                    </a:lnL>
                    <a:lnR>
                      <a:noFill/>
                    </a:lnR>
                    <a:lnT>
                      <a:noFill/>
                    </a:lnT>
                    <a:lnB>
                      <a:noFill/>
                    </a:lnB>
                    <a:noFill/>
                  </a:tcPr>
                </a:tc>
                <a:extLst>
                  <a:ext uri="{0D108BD9-81ED-4DB2-BD59-A6C34878D82A}">
                    <a16:rowId xmlns:a16="http://schemas.microsoft.com/office/drawing/2014/main" val="4291961011"/>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Picture 5">
            <a:extLst>
              <a:ext uri="{FF2B5EF4-FFF2-40B4-BE49-F238E27FC236}">
                <a16:creationId xmlns:a16="http://schemas.microsoft.com/office/drawing/2014/main" id="{5FEC7A33-3211-D24C-5F85-44BF85EC5EE9}"/>
              </a:ext>
            </a:extLst>
          </p:cNvPr>
          <p:cNvPicPr>
            <a:picLocks noChangeAspect="1"/>
          </p:cNvPicPr>
          <p:nvPr/>
        </p:nvPicPr>
        <p:blipFill>
          <a:blip r:embed="rId5"/>
          <a:stretch>
            <a:fillRect/>
          </a:stretch>
        </p:blipFill>
        <p:spPr>
          <a:xfrm>
            <a:off x="6133012" y="3867815"/>
            <a:ext cx="3010989" cy="1793725"/>
          </a:xfrm>
          <a:prstGeom prst="rect">
            <a:avLst/>
          </a:prstGeom>
        </p:spPr>
      </p:pic>
      <p:pic>
        <p:nvPicPr>
          <p:cNvPr id="25" name="Audio 24">
            <a:extLst>
              <a:ext uri="{FF2B5EF4-FFF2-40B4-BE49-F238E27FC236}">
                <a16:creationId xmlns:a16="http://schemas.microsoft.com/office/drawing/2014/main" id="{71AA9130-919A-529B-486C-3696C0C58D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xmlns:p14="http://schemas.microsoft.com/office/powerpoint/2010/main">
    <mc:Choice Requires="p14">
      <p:transition spd="slow" p14:dur="2000" advTm="37771"/>
    </mc:Choice>
    <mc:Fallback xmlns="">
      <p:transition spd="slow" advTm="37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6B174-D5C1-9B4E-71D1-4B3986BBB9C2}"/>
              </a:ext>
            </a:extLst>
          </p:cNvPr>
          <p:cNvSpPr>
            <a:spLocks noGrp="1"/>
          </p:cNvSpPr>
          <p:nvPr>
            <p:ph type="title"/>
          </p:nvPr>
        </p:nvSpPr>
        <p:spPr/>
        <p:txBody>
          <a:bodyPr/>
          <a:lstStyle/>
          <a:p>
            <a:pPr algn="l"/>
            <a:endParaRPr lang="en-US" sz="1800" b="1">
              <a:latin typeface="Arial"/>
              <a:cs typeface="Arial"/>
            </a:endParaRPr>
          </a:p>
          <a:p>
            <a:endParaRPr lang="en-GB"/>
          </a:p>
        </p:txBody>
      </p:sp>
      <p:sp>
        <p:nvSpPr>
          <p:cNvPr id="4" name="Date Placeholder 3">
            <a:extLst>
              <a:ext uri="{FF2B5EF4-FFF2-40B4-BE49-F238E27FC236}">
                <a16:creationId xmlns:a16="http://schemas.microsoft.com/office/drawing/2014/main" id="{4B283765-E010-8AF2-018E-0F017B6021C8}"/>
              </a:ext>
            </a:extLst>
          </p:cNvPr>
          <p:cNvSpPr>
            <a:spLocks noGrp="1"/>
          </p:cNvSpPr>
          <p:nvPr>
            <p:ph type="dt" sz="half" idx="10"/>
          </p:nvPr>
        </p:nvSpPr>
        <p:spPr/>
        <p:txBody>
          <a:bodyPr/>
          <a:lstStyle/>
          <a:p>
            <a:pPr>
              <a:defRPr/>
            </a:pPr>
            <a:fld id="{2303D31F-598B-47EE-BA37-93F097A3D676}" type="datetime1">
              <a:rPr lang="en-GB" altLang="en-US"/>
              <a:pPr>
                <a:defRPr/>
              </a:pPr>
              <a:t>12/08/2026</a:t>
            </a:fld>
            <a:endParaRPr lang="en-GB" altLang="en-US"/>
          </a:p>
        </p:txBody>
      </p:sp>
      <p:sp>
        <p:nvSpPr>
          <p:cNvPr id="5" name="Slide Number Placeholder 4">
            <a:extLst>
              <a:ext uri="{FF2B5EF4-FFF2-40B4-BE49-F238E27FC236}">
                <a16:creationId xmlns:a16="http://schemas.microsoft.com/office/drawing/2014/main" id="{4E162959-EF69-CE1D-4FF4-D1D426280912}"/>
              </a:ext>
            </a:extLst>
          </p:cNvPr>
          <p:cNvSpPr>
            <a:spLocks noGrp="1"/>
          </p:cNvSpPr>
          <p:nvPr>
            <p:ph type="sldNum" sz="quarter" idx="12"/>
          </p:nvPr>
        </p:nvSpPr>
        <p:spPr/>
        <p:txBody>
          <a:bodyPr/>
          <a:lstStyle/>
          <a:p>
            <a:pPr>
              <a:defRPr/>
            </a:pPr>
            <a:fld id="{6550E941-99E4-4403-A917-B30FF69A9617}" type="slidenum">
              <a:rPr lang="en-GB" altLang="en-US"/>
              <a:pPr>
                <a:defRPr/>
              </a:pPr>
              <a:t>5</a:t>
            </a:fld>
            <a:endParaRPr lang="en-GB" altLang="en-US"/>
          </a:p>
        </p:txBody>
      </p:sp>
      <p:graphicFrame>
        <p:nvGraphicFramePr>
          <p:cNvPr id="3" name="Table 2">
            <a:extLst>
              <a:ext uri="{FF2B5EF4-FFF2-40B4-BE49-F238E27FC236}">
                <a16:creationId xmlns:a16="http://schemas.microsoft.com/office/drawing/2014/main" id="{87D1991E-E394-FDE8-6ED0-F04186B24628}"/>
              </a:ext>
            </a:extLst>
          </p:cNvPr>
          <p:cNvGraphicFramePr>
            <a:graphicFrameLocks noGrp="1"/>
          </p:cNvGraphicFramePr>
          <p:nvPr>
            <p:extLst>
              <p:ext uri="{D42A27DB-BD31-4B8C-83A1-F6EECF244321}">
                <p14:modId xmlns:p14="http://schemas.microsoft.com/office/powerpoint/2010/main" val="735497295"/>
              </p:ext>
            </p:extLst>
          </p:nvPr>
        </p:nvGraphicFramePr>
        <p:xfrm>
          <a:off x="627017" y="2283388"/>
          <a:ext cx="6941736" cy="1595120"/>
        </p:xfrm>
        <a:graphic>
          <a:graphicData uri="http://schemas.openxmlformats.org/drawingml/2006/table">
            <a:tbl>
              <a:tblPr firstRow="1" bandRow="1">
                <a:tableStyleId>{5C22544A-7EE6-4342-B048-85BDC9FD1C3A}</a:tableStyleId>
              </a:tblPr>
              <a:tblGrid>
                <a:gridCol w="1735434">
                  <a:extLst>
                    <a:ext uri="{9D8B030D-6E8A-4147-A177-3AD203B41FA5}">
                      <a16:colId xmlns:a16="http://schemas.microsoft.com/office/drawing/2014/main" val="52682227"/>
                    </a:ext>
                  </a:extLst>
                </a:gridCol>
                <a:gridCol w="1735434">
                  <a:extLst>
                    <a:ext uri="{9D8B030D-6E8A-4147-A177-3AD203B41FA5}">
                      <a16:colId xmlns:a16="http://schemas.microsoft.com/office/drawing/2014/main" val="1233551458"/>
                    </a:ext>
                  </a:extLst>
                </a:gridCol>
                <a:gridCol w="1735434">
                  <a:extLst>
                    <a:ext uri="{9D8B030D-6E8A-4147-A177-3AD203B41FA5}">
                      <a16:colId xmlns:a16="http://schemas.microsoft.com/office/drawing/2014/main" val="1565656767"/>
                    </a:ext>
                  </a:extLst>
                </a:gridCol>
                <a:gridCol w="1735434">
                  <a:extLst>
                    <a:ext uri="{9D8B030D-6E8A-4147-A177-3AD203B41FA5}">
                      <a16:colId xmlns:a16="http://schemas.microsoft.com/office/drawing/2014/main" val="2553256771"/>
                    </a:ext>
                  </a:extLst>
                </a:gridCol>
              </a:tblGrid>
              <a:tr h="370840">
                <a:tc>
                  <a:txBody>
                    <a:bodyPr/>
                    <a:lstStyle/>
                    <a:p>
                      <a:pPr lvl="0">
                        <a:buNone/>
                      </a:pPr>
                      <a:r>
                        <a:rPr lang="en-GB" sz="1100" b="1" i="0" u="none" strike="noStrike" noProof="0">
                          <a:solidFill>
                            <a:srgbClr val="000000"/>
                          </a:solidFill>
                          <a:latin typeface="Arial"/>
                          <a:cs typeface="Arial"/>
                        </a:rPr>
                        <a:t>Health Measurement</a:t>
                      </a:r>
                      <a:endParaRPr lang="en-US"/>
                    </a:p>
                  </a:txBody>
                  <a:tcPr/>
                </a:tc>
                <a:tc>
                  <a:txBody>
                    <a:bodyPr/>
                    <a:lstStyle/>
                    <a:p>
                      <a:pPr lvl="0">
                        <a:buNone/>
                      </a:pPr>
                      <a:r>
                        <a:rPr lang="en-GB" sz="1100" b="1" i="0" u="none" strike="noStrike" noProof="0">
                          <a:solidFill>
                            <a:srgbClr val="000000"/>
                          </a:solidFill>
                          <a:latin typeface="Arial"/>
                          <a:cs typeface="Arial"/>
                        </a:rPr>
                        <a:t>Patient Result</a:t>
                      </a:r>
                      <a:endParaRPr lang="en-US"/>
                    </a:p>
                  </a:txBody>
                  <a:tcPr/>
                </a:tc>
                <a:tc>
                  <a:txBody>
                    <a:bodyPr/>
                    <a:lstStyle/>
                    <a:p>
                      <a:pPr lvl="0">
                        <a:buNone/>
                      </a:pPr>
                      <a:r>
                        <a:rPr lang="en-GB" sz="1100" b="1" i="0" u="none" strike="noStrike" noProof="0">
                          <a:solidFill>
                            <a:srgbClr val="000000"/>
                          </a:solidFill>
                          <a:latin typeface="Arial"/>
                          <a:cs typeface="Arial"/>
                        </a:rPr>
                        <a:t>Healthy Range</a:t>
                      </a:r>
                      <a:endParaRPr lang="en-US"/>
                    </a:p>
                  </a:txBody>
                  <a:tcPr/>
                </a:tc>
                <a:tc>
                  <a:txBody>
                    <a:bodyPr/>
                    <a:lstStyle/>
                    <a:p>
                      <a:pPr lvl="0">
                        <a:buNone/>
                      </a:pPr>
                      <a:r>
                        <a:rPr lang="en-GB" sz="1100" b="1" i="0" u="none" strike="noStrike" noProof="0">
                          <a:solidFill>
                            <a:srgbClr val="000000"/>
                          </a:solidFill>
                          <a:latin typeface="Arial"/>
                          <a:cs typeface="Arial"/>
                        </a:rPr>
                        <a:t>Comparison</a:t>
                      </a:r>
                      <a:endParaRPr lang="en-US"/>
                    </a:p>
                  </a:txBody>
                  <a:tcPr/>
                </a:tc>
                <a:extLst>
                  <a:ext uri="{0D108BD9-81ED-4DB2-BD59-A6C34878D82A}">
                    <a16:rowId xmlns:a16="http://schemas.microsoft.com/office/drawing/2014/main" val="3188529035"/>
                  </a:ext>
                </a:extLst>
              </a:tr>
              <a:tr h="370839">
                <a:tc>
                  <a:txBody>
                    <a:bodyPr/>
                    <a:lstStyle/>
                    <a:p>
                      <a:pPr lvl="0">
                        <a:buNone/>
                      </a:pPr>
                      <a:r>
                        <a:rPr lang="en-GB" sz="1100" b="1" i="0" u="none" strike="noStrike" noProof="0">
                          <a:solidFill>
                            <a:srgbClr val="000000"/>
                          </a:solidFill>
                          <a:latin typeface="Arial"/>
                          <a:cs typeface="Arial"/>
                        </a:rPr>
                        <a:t>Blood Pressure</a:t>
                      </a:r>
                      <a:endParaRPr lang="en-US"/>
                    </a:p>
                  </a:txBody>
                  <a:tcPr/>
                </a:tc>
                <a:tc>
                  <a:txBody>
                    <a:bodyPr/>
                    <a:lstStyle/>
                    <a:p>
                      <a:pPr lvl="0">
                        <a:buNone/>
                      </a:pPr>
                      <a:r>
                        <a:rPr lang="en-GB" sz="1100" b="0" i="0" u="none" strike="noStrike" noProof="0">
                          <a:solidFill>
                            <a:srgbClr val="000000"/>
                          </a:solidFill>
                          <a:latin typeface="Arial"/>
                          <a:cs typeface="Arial"/>
                        </a:rPr>
                        <a:t>150/95 mmHg</a:t>
                      </a:r>
                      <a:endParaRPr lang="en-US"/>
                    </a:p>
                  </a:txBody>
                  <a:tcPr/>
                </a:tc>
                <a:tc>
                  <a:txBody>
                    <a:bodyPr/>
                    <a:lstStyle/>
                    <a:p>
                      <a:pPr lvl="0">
                        <a:buNone/>
                      </a:pPr>
                      <a:r>
                        <a:rPr lang="en-GB" sz="1100" b="0" i="0" u="none" strike="noStrike" noProof="0">
                          <a:solidFill>
                            <a:srgbClr val="000000"/>
                          </a:solidFill>
                          <a:latin typeface="Arial"/>
                          <a:cs typeface="Arial"/>
                        </a:rPr>
                        <a:t>Around 90/60 to 120/80 mmHg</a:t>
                      </a:r>
                      <a:endParaRPr lang="en-US"/>
                    </a:p>
                  </a:txBody>
                  <a:tcPr/>
                </a:tc>
                <a:tc>
                  <a:txBody>
                    <a:bodyPr/>
                    <a:lstStyle/>
                    <a:p>
                      <a:pPr lvl="0">
                        <a:buNone/>
                      </a:pPr>
                      <a:r>
                        <a:rPr lang="en-GB" sz="1100" b="0" i="0" u="none" strike="noStrike" noProof="0">
                          <a:solidFill>
                            <a:srgbClr val="000000"/>
                          </a:solidFill>
                          <a:latin typeface="Arial"/>
                          <a:cs typeface="Arial"/>
                        </a:rPr>
                        <a:t>Higher than normal</a:t>
                      </a:r>
                      <a:endParaRPr lang="en-US"/>
                    </a:p>
                  </a:txBody>
                  <a:tcPr/>
                </a:tc>
                <a:extLst>
                  <a:ext uri="{0D108BD9-81ED-4DB2-BD59-A6C34878D82A}">
                    <a16:rowId xmlns:a16="http://schemas.microsoft.com/office/drawing/2014/main" val="3220501900"/>
                  </a:ext>
                </a:extLst>
              </a:tr>
              <a:tr h="370840">
                <a:tc>
                  <a:txBody>
                    <a:bodyPr/>
                    <a:lstStyle/>
                    <a:p>
                      <a:pPr lvl="0">
                        <a:buNone/>
                      </a:pPr>
                      <a:r>
                        <a:rPr lang="en-GB" sz="1100" b="1" i="0" u="none" strike="noStrike" noProof="0">
                          <a:solidFill>
                            <a:srgbClr val="000000"/>
                          </a:solidFill>
                          <a:latin typeface="Arial"/>
                          <a:cs typeface="Arial"/>
                        </a:rPr>
                        <a:t>BMI</a:t>
                      </a:r>
                      <a:endParaRPr lang="en-US"/>
                    </a:p>
                  </a:txBody>
                  <a:tcPr/>
                </a:tc>
                <a:tc>
                  <a:txBody>
                    <a:bodyPr/>
                    <a:lstStyle/>
                    <a:p>
                      <a:pPr lvl="0">
                        <a:buNone/>
                      </a:pPr>
                      <a:r>
                        <a:rPr lang="en-GB" sz="1100" b="0" i="0" u="none" strike="noStrike" noProof="0">
                          <a:solidFill>
                            <a:srgbClr val="000000"/>
                          </a:solidFill>
                          <a:latin typeface="Arial"/>
                          <a:cs typeface="Arial"/>
                        </a:rPr>
                        <a:t>28 kg/m²</a:t>
                      </a:r>
                      <a:endParaRPr lang="en-US"/>
                    </a:p>
                  </a:txBody>
                  <a:tcPr/>
                </a:tc>
                <a:tc>
                  <a:txBody>
                    <a:bodyPr/>
                    <a:lstStyle/>
                    <a:p>
                      <a:pPr lvl="0">
                        <a:buNone/>
                      </a:pPr>
                      <a:r>
                        <a:rPr lang="en-GB" sz="1100" b="0" i="0" u="none" strike="noStrike" noProof="0">
                          <a:solidFill>
                            <a:srgbClr val="000000"/>
                          </a:solidFill>
                          <a:latin typeface="Arial"/>
                          <a:cs typeface="Arial"/>
                        </a:rPr>
                        <a:t>18.5 to 24.9 kg/m²</a:t>
                      </a:r>
                      <a:endParaRPr lang="en-US"/>
                    </a:p>
                  </a:txBody>
                  <a:tcPr/>
                </a:tc>
                <a:tc>
                  <a:txBody>
                    <a:bodyPr/>
                    <a:lstStyle/>
                    <a:p>
                      <a:pPr lvl="0">
                        <a:buNone/>
                      </a:pPr>
                      <a:r>
                        <a:rPr lang="en-GB" sz="1100" b="0" i="0" u="none" strike="noStrike" noProof="0">
                          <a:solidFill>
                            <a:srgbClr val="000000"/>
                          </a:solidFill>
                          <a:latin typeface="Arial"/>
                          <a:cs typeface="Arial"/>
                        </a:rPr>
                        <a:t>Overweight</a:t>
                      </a:r>
                      <a:endParaRPr lang="en-US"/>
                    </a:p>
                  </a:txBody>
                  <a:tcPr/>
                </a:tc>
                <a:extLst>
                  <a:ext uri="{0D108BD9-81ED-4DB2-BD59-A6C34878D82A}">
                    <a16:rowId xmlns:a16="http://schemas.microsoft.com/office/drawing/2014/main" val="582825454"/>
                  </a:ext>
                </a:extLst>
              </a:tr>
              <a:tr h="370840">
                <a:tc>
                  <a:txBody>
                    <a:bodyPr/>
                    <a:lstStyle/>
                    <a:p>
                      <a:pPr lvl="0">
                        <a:buNone/>
                      </a:pPr>
                      <a:r>
                        <a:rPr lang="en-GB" sz="1100" b="1" i="0" u="none" strike="noStrike" noProof="0">
                          <a:solidFill>
                            <a:srgbClr val="000000"/>
                          </a:solidFill>
                          <a:latin typeface="Arial"/>
                          <a:cs typeface="Arial"/>
                        </a:rPr>
                        <a:t>Blood Glucose (fasting)</a:t>
                      </a:r>
                      <a:endParaRPr lang="en-US"/>
                    </a:p>
                  </a:txBody>
                  <a:tcPr/>
                </a:tc>
                <a:tc>
                  <a:txBody>
                    <a:bodyPr/>
                    <a:lstStyle/>
                    <a:p>
                      <a:pPr lvl="0">
                        <a:buNone/>
                      </a:pPr>
                      <a:r>
                        <a:rPr lang="en-GB" sz="1100" b="0" i="0" u="none" strike="noStrike" noProof="0">
                          <a:solidFill>
                            <a:srgbClr val="000000"/>
                          </a:solidFill>
                          <a:latin typeface="Arial"/>
                          <a:cs typeface="Arial"/>
                        </a:rPr>
                        <a:t>7.2 mmol/L</a:t>
                      </a:r>
                      <a:endParaRPr lang="en-US"/>
                    </a:p>
                  </a:txBody>
                  <a:tcPr/>
                </a:tc>
                <a:tc>
                  <a:txBody>
                    <a:bodyPr/>
                    <a:lstStyle/>
                    <a:p>
                      <a:pPr lvl="0">
                        <a:buNone/>
                      </a:pPr>
                      <a:r>
                        <a:rPr lang="en-GB" sz="1100" b="0" i="0" u="none" strike="noStrike" noProof="0">
                          <a:solidFill>
                            <a:srgbClr val="000000"/>
                          </a:solidFill>
                          <a:latin typeface="Arial"/>
                          <a:cs typeface="Arial"/>
                        </a:rPr>
                        <a:t>4.0 to 5.9 mmol/L</a:t>
                      </a:r>
                      <a:endParaRPr lang="en-US"/>
                    </a:p>
                  </a:txBody>
                  <a:tcPr/>
                </a:tc>
                <a:tc>
                  <a:txBody>
                    <a:bodyPr/>
                    <a:lstStyle/>
                    <a:p>
                      <a:pPr lvl="0">
                        <a:buNone/>
                      </a:pPr>
                      <a:r>
                        <a:rPr lang="en-GB" sz="1100" b="0" i="0" u="none" strike="noStrike" noProof="0">
                          <a:solidFill>
                            <a:srgbClr val="000000"/>
                          </a:solidFill>
                          <a:latin typeface="Arial"/>
                          <a:cs typeface="Arial"/>
                        </a:rPr>
                        <a:t>Higher than normal</a:t>
                      </a:r>
                      <a:endParaRPr lang="en-US"/>
                    </a:p>
                  </a:txBody>
                  <a:tcPr/>
                </a:tc>
                <a:extLst>
                  <a:ext uri="{0D108BD9-81ED-4DB2-BD59-A6C34878D82A}">
                    <a16:rowId xmlns:a16="http://schemas.microsoft.com/office/drawing/2014/main" val="3448890193"/>
                  </a:ext>
                </a:extLst>
              </a:tr>
            </a:tbl>
          </a:graphicData>
        </a:graphic>
      </p:graphicFrame>
      <p:sp>
        <p:nvSpPr>
          <p:cNvPr id="9" name="Content Placeholder 8">
            <a:extLst>
              <a:ext uri="{FF2B5EF4-FFF2-40B4-BE49-F238E27FC236}">
                <a16:creationId xmlns:a16="http://schemas.microsoft.com/office/drawing/2014/main" id="{DF58F50D-91FD-1148-D2F8-108FAB3C502E}"/>
              </a:ext>
            </a:extLst>
          </p:cNvPr>
          <p:cNvSpPr>
            <a:spLocks noGrp="1"/>
          </p:cNvSpPr>
          <p:nvPr>
            <p:ph idx="1"/>
          </p:nvPr>
        </p:nvSpPr>
        <p:spPr>
          <a:xfrm>
            <a:off x="261258" y="992779"/>
            <a:ext cx="8425542" cy="4524454"/>
          </a:xfrm>
        </p:spPr>
        <p:txBody>
          <a:bodyPr/>
          <a:lstStyle/>
          <a:p>
            <a:pPr marL="0" indent="0">
              <a:spcBef>
                <a:spcPct val="0"/>
              </a:spcBef>
              <a:buNone/>
            </a:pPr>
            <a:r>
              <a:rPr lang="en-US" sz="1800" b="1" dirty="0">
                <a:latin typeface="Arial"/>
                <a:cs typeface="Arial"/>
              </a:rPr>
              <a:t>                       Comparison with Healthy Ranges</a:t>
            </a:r>
            <a:endParaRPr lang="en-GB" sz="1800" dirty="0">
              <a:latin typeface="Arial"/>
              <a:cs typeface="Arial"/>
            </a:endParaRPr>
          </a:p>
          <a:p>
            <a:pPr marL="0" indent="0">
              <a:spcBef>
                <a:spcPct val="0"/>
              </a:spcBef>
              <a:buNone/>
            </a:pPr>
            <a:endParaRPr lang="en-US" sz="1800" b="1" dirty="0">
              <a:latin typeface="Arial"/>
              <a:cs typeface="Arial"/>
            </a:endParaRPr>
          </a:p>
          <a:p>
            <a:pPr marL="0" indent="0">
              <a:spcBef>
                <a:spcPct val="0"/>
              </a:spcBef>
              <a:buNone/>
            </a:pPr>
            <a:endParaRPr lang="en-US" sz="1800" b="1" dirty="0">
              <a:latin typeface="Arial"/>
              <a:cs typeface="Arial"/>
            </a:endParaRPr>
          </a:p>
          <a:p>
            <a:pPr marL="0" indent="0">
              <a:lnSpc>
                <a:spcPct val="150000"/>
              </a:lnSpc>
              <a:spcBef>
                <a:spcPct val="0"/>
              </a:spcBef>
              <a:buNone/>
            </a:pPr>
            <a:r>
              <a:rPr lang="en-GB" sz="1600" dirty="0">
                <a:latin typeface="Arial"/>
                <a:cs typeface="Arial"/>
              </a:rPr>
              <a:t>According to NHS</a:t>
            </a:r>
            <a:endParaRPr lang="en-US" sz="1600" b="1" dirty="0">
              <a:latin typeface="Arial"/>
              <a:cs typeface="Arial"/>
            </a:endParaRPr>
          </a:p>
          <a:p>
            <a:pPr marL="0" indent="0">
              <a:buNone/>
            </a:pPr>
            <a:endParaRPr lang="en-GB" dirty="0">
              <a:latin typeface="Arial"/>
              <a:cs typeface="Arial"/>
            </a:endParaRPr>
          </a:p>
        </p:txBody>
      </p:sp>
      <p:pic>
        <p:nvPicPr>
          <p:cNvPr id="23" name="Audio 22">
            <a:extLst>
              <a:ext uri="{FF2B5EF4-FFF2-40B4-BE49-F238E27FC236}">
                <a16:creationId xmlns:a16="http://schemas.microsoft.com/office/drawing/2014/main" id="{A0865FD1-4E13-E791-E639-C4A7DA1689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916825408"/>
      </p:ext>
    </p:extLst>
  </p:cSld>
  <p:clrMapOvr>
    <a:masterClrMapping/>
  </p:clrMapOvr>
  <mc:AlternateContent xmlns:mc="http://schemas.openxmlformats.org/markup-compatibility/2006" xmlns:p14="http://schemas.microsoft.com/office/powerpoint/2010/main">
    <mc:Choice Requires="p14">
      <p:transition spd="slow" p14:dur="2000" advTm="7660"/>
    </mc:Choice>
    <mc:Fallback xmlns="">
      <p:transition spd="slow" advTm="7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AFA15-A897-07E5-90AD-FA899A07FE5C}"/>
              </a:ext>
            </a:extLst>
          </p:cNvPr>
          <p:cNvSpPr>
            <a:spLocks noGrp="1"/>
          </p:cNvSpPr>
          <p:nvPr>
            <p:ph type="title"/>
          </p:nvPr>
        </p:nvSpPr>
        <p:spPr/>
        <p:txBody>
          <a:bodyPr/>
          <a:lstStyle/>
          <a:p>
            <a:r>
              <a:rPr lang="en-GB" sz="1600" b="1" dirty="0">
                <a:latin typeface="Arial"/>
                <a:ea typeface="+mj-lt"/>
                <a:cs typeface="Arial"/>
              </a:rPr>
              <a:t>Anatomy and Physiology</a:t>
            </a:r>
            <a:endParaRPr lang="en-US" sz="1600" dirty="0">
              <a:latin typeface="Arial"/>
              <a:cs typeface="Arial"/>
            </a:endParaRPr>
          </a:p>
        </p:txBody>
      </p:sp>
      <p:sp>
        <p:nvSpPr>
          <p:cNvPr id="3" name="Content Placeholder 2">
            <a:extLst>
              <a:ext uri="{FF2B5EF4-FFF2-40B4-BE49-F238E27FC236}">
                <a16:creationId xmlns:a16="http://schemas.microsoft.com/office/drawing/2014/main" id="{F085EE00-A377-EAB6-0123-0FE79D88AD41}"/>
              </a:ext>
            </a:extLst>
          </p:cNvPr>
          <p:cNvSpPr>
            <a:spLocks noGrp="1"/>
          </p:cNvSpPr>
          <p:nvPr>
            <p:ph idx="1"/>
          </p:nvPr>
        </p:nvSpPr>
        <p:spPr>
          <a:xfrm>
            <a:off x="457200" y="1600201"/>
            <a:ext cx="8719457" cy="3917032"/>
          </a:xfrm>
        </p:spPr>
        <p:txBody>
          <a:bodyPr/>
          <a:lstStyle/>
          <a:p>
            <a:pPr marL="0" indent="0">
              <a:lnSpc>
                <a:spcPct val="150000"/>
              </a:lnSpc>
              <a:buNone/>
            </a:pPr>
            <a:r>
              <a:rPr lang="en-GB" sz="1200" b="1" dirty="0">
                <a:latin typeface="Arial" panose="020B0604020202020204" pitchFamily="34" charset="0"/>
                <a:cs typeface="Arial" panose="020B0604020202020204" pitchFamily="34" charset="0"/>
              </a:rPr>
              <a:t>Affected body system</a:t>
            </a:r>
          </a:p>
          <a:p>
            <a:pPr>
              <a:lnSpc>
                <a:spcPct val="150000"/>
              </a:lnSpc>
            </a:pPr>
            <a:r>
              <a:rPr lang="en-GB" sz="1100" dirty="0">
                <a:latin typeface="Arial" panose="020B0604020202020204" pitchFamily="34" charset="0"/>
                <a:cs typeface="Arial" panose="020B0604020202020204" pitchFamily="34" charset="0"/>
              </a:rPr>
              <a:t>Lung cancer affects the </a:t>
            </a:r>
            <a:r>
              <a:rPr lang="en-GB" sz="1100" b="1" dirty="0">
                <a:latin typeface="Arial" panose="020B0604020202020204" pitchFamily="34" charset="0"/>
                <a:cs typeface="Arial" panose="020B0604020202020204" pitchFamily="34" charset="0"/>
              </a:rPr>
              <a:t>respiratory system</a:t>
            </a:r>
            <a:r>
              <a:rPr lang="en-GB" sz="1100" dirty="0">
                <a:latin typeface="Arial" panose="020B0604020202020204" pitchFamily="34" charset="0"/>
                <a:cs typeface="Arial" panose="020B0604020202020204" pitchFamily="34" charset="0"/>
              </a:rPr>
              <a:t>. (NHS, 2025)</a:t>
            </a:r>
          </a:p>
          <a:p>
            <a:pPr>
              <a:lnSpc>
                <a:spcPct val="150000"/>
              </a:lnSpc>
            </a:pPr>
            <a:r>
              <a:rPr lang="en-GB" sz="1100" dirty="0">
                <a:latin typeface="Arial" panose="020B0604020202020204" pitchFamily="34" charset="0"/>
                <a:cs typeface="Arial" panose="020B0604020202020204" pitchFamily="34" charset="0"/>
              </a:rPr>
              <a:t>The respiratory system helps the body </a:t>
            </a:r>
            <a:r>
              <a:rPr lang="en-GB" sz="1100" b="1" dirty="0">
                <a:latin typeface="Arial" panose="020B0604020202020204" pitchFamily="34" charset="0"/>
                <a:cs typeface="Arial" panose="020B0604020202020204" pitchFamily="34" charset="0"/>
              </a:rPr>
              <a:t>take in oxygen</a:t>
            </a:r>
            <a:r>
              <a:rPr lang="en-GB" sz="1100" dirty="0">
                <a:latin typeface="Arial" panose="020B0604020202020204" pitchFamily="34" charset="0"/>
                <a:cs typeface="Arial" panose="020B0604020202020204" pitchFamily="34" charset="0"/>
              </a:rPr>
              <a:t> and </a:t>
            </a:r>
            <a:r>
              <a:rPr lang="en-GB" sz="1100" b="1" dirty="0">
                <a:latin typeface="Arial" panose="020B0604020202020204" pitchFamily="34" charset="0"/>
                <a:cs typeface="Arial" panose="020B0604020202020204" pitchFamily="34" charset="0"/>
              </a:rPr>
              <a:t>remove carbon dioxide</a:t>
            </a:r>
            <a:r>
              <a:rPr lang="en-GB" sz="1100" dirty="0">
                <a:latin typeface="Arial" panose="020B0604020202020204" pitchFamily="34" charset="0"/>
                <a:cs typeface="Arial" panose="020B0604020202020204" pitchFamily="34" charset="0"/>
              </a:rPr>
              <a:t>. (NHS, 2025)</a:t>
            </a:r>
          </a:p>
          <a:p>
            <a:pPr marL="0" indent="0">
              <a:lnSpc>
                <a:spcPct val="150000"/>
              </a:lnSpc>
              <a:buNone/>
            </a:pPr>
            <a:r>
              <a:rPr lang="en-GB" sz="1100" b="1" dirty="0">
                <a:latin typeface="Arial" panose="020B0604020202020204" pitchFamily="34" charset="0"/>
                <a:cs typeface="Arial" panose="020B0604020202020204" pitchFamily="34" charset="0"/>
              </a:rPr>
              <a:t>Main Parts of the Respiratory System and Their Jobs</a:t>
            </a:r>
          </a:p>
          <a:p>
            <a:pPr>
              <a:lnSpc>
                <a:spcPct val="150000"/>
              </a:lnSpc>
            </a:pPr>
            <a:r>
              <a:rPr lang="en-GB" sz="1100" b="1" dirty="0">
                <a:latin typeface="Arial" panose="020B0604020202020204" pitchFamily="34" charset="0"/>
                <a:cs typeface="Arial" panose="020B0604020202020204" pitchFamily="34" charset="0"/>
              </a:rPr>
              <a:t>Nose (nasal cavity):</a:t>
            </a:r>
            <a:r>
              <a:rPr lang="en-GB" sz="1100" dirty="0">
                <a:latin typeface="Arial" panose="020B0604020202020204" pitchFamily="34" charset="0"/>
                <a:cs typeface="Arial" panose="020B0604020202020204" pitchFamily="34" charset="0"/>
              </a:rPr>
              <a:t> Brings air into the body and filters it.</a:t>
            </a:r>
          </a:p>
          <a:p>
            <a:pPr>
              <a:lnSpc>
                <a:spcPct val="150000"/>
              </a:lnSpc>
            </a:pPr>
            <a:r>
              <a:rPr lang="en-GB" sz="1100" b="1" dirty="0">
                <a:latin typeface="Arial" panose="020B0604020202020204" pitchFamily="34" charset="0"/>
                <a:cs typeface="Arial" panose="020B0604020202020204" pitchFamily="34" charset="0"/>
              </a:rPr>
              <a:t>Trachea (windpipe):</a:t>
            </a:r>
            <a:r>
              <a:rPr lang="en-GB" sz="1100" dirty="0">
                <a:latin typeface="Arial" panose="020B0604020202020204" pitchFamily="34" charset="0"/>
                <a:cs typeface="Arial" panose="020B0604020202020204" pitchFamily="34" charset="0"/>
              </a:rPr>
              <a:t> Carries air from the nose and mouth to the lungs.</a:t>
            </a:r>
          </a:p>
          <a:p>
            <a:pPr>
              <a:lnSpc>
                <a:spcPct val="150000"/>
              </a:lnSpc>
            </a:pPr>
            <a:r>
              <a:rPr lang="en-GB" sz="1100" b="1" dirty="0">
                <a:latin typeface="Arial" panose="020B0604020202020204" pitchFamily="34" charset="0"/>
                <a:cs typeface="Arial" panose="020B0604020202020204" pitchFamily="34" charset="0"/>
              </a:rPr>
              <a:t>Bronchi:</a:t>
            </a:r>
            <a:r>
              <a:rPr lang="en-GB" sz="1100" dirty="0">
                <a:latin typeface="Arial" panose="020B0604020202020204" pitchFamily="34" charset="0"/>
                <a:cs typeface="Arial" panose="020B0604020202020204" pitchFamily="34" charset="0"/>
              </a:rPr>
              <a:t> Two large tubes that carry air into each lung.</a:t>
            </a:r>
          </a:p>
          <a:p>
            <a:pPr>
              <a:lnSpc>
                <a:spcPct val="150000"/>
              </a:lnSpc>
            </a:pPr>
            <a:r>
              <a:rPr lang="en-GB" sz="1100" b="1" dirty="0">
                <a:latin typeface="Arial" panose="020B0604020202020204" pitchFamily="34" charset="0"/>
                <a:cs typeface="Arial" panose="020B0604020202020204" pitchFamily="34" charset="0"/>
              </a:rPr>
              <a:t>Bronchioles:</a:t>
            </a:r>
            <a:r>
              <a:rPr lang="en-GB" sz="1100" dirty="0">
                <a:latin typeface="Arial" panose="020B0604020202020204" pitchFamily="34" charset="0"/>
                <a:cs typeface="Arial" panose="020B0604020202020204" pitchFamily="34" charset="0"/>
              </a:rPr>
              <a:t> Smaller tubes inside the lungs that move air to the air sacs.</a:t>
            </a:r>
          </a:p>
          <a:p>
            <a:pPr>
              <a:lnSpc>
                <a:spcPct val="150000"/>
              </a:lnSpc>
            </a:pPr>
            <a:r>
              <a:rPr lang="en-GB" sz="1100" b="1" dirty="0">
                <a:latin typeface="Arial" panose="020B0604020202020204" pitchFamily="34" charset="0"/>
                <a:cs typeface="Arial" panose="020B0604020202020204" pitchFamily="34" charset="0"/>
              </a:rPr>
              <a:t>Alveoli (air sacs):</a:t>
            </a:r>
            <a:r>
              <a:rPr lang="en-GB" sz="1100" dirty="0">
                <a:latin typeface="Arial" panose="020B0604020202020204" pitchFamily="34" charset="0"/>
                <a:cs typeface="Arial" panose="020B0604020202020204" pitchFamily="34" charset="0"/>
              </a:rPr>
              <a:t> Tiny sacs where oxygen enters the blood and carbon dioxide leaves the body.</a:t>
            </a:r>
          </a:p>
          <a:p>
            <a:pPr>
              <a:lnSpc>
                <a:spcPct val="150000"/>
              </a:lnSpc>
            </a:pPr>
            <a:r>
              <a:rPr lang="en-GB" sz="1100" b="1" dirty="0">
                <a:latin typeface="Arial" panose="020B0604020202020204" pitchFamily="34" charset="0"/>
                <a:cs typeface="Arial" panose="020B0604020202020204" pitchFamily="34" charset="0"/>
              </a:rPr>
              <a:t>Lungs:</a:t>
            </a:r>
            <a:r>
              <a:rPr lang="en-GB" sz="1100" dirty="0">
                <a:latin typeface="Arial" panose="020B0604020202020204" pitchFamily="34" charset="0"/>
                <a:cs typeface="Arial" panose="020B0604020202020204" pitchFamily="34" charset="0"/>
              </a:rPr>
              <a:t> Main organs that help us breathe.</a:t>
            </a:r>
          </a:p>
          <a:p>
            <a:pPr>
              <a:lnSpc>
                <a:spcPct val="150000"/>
              </a:lnSpc>
            </a:pPr>
            <a:endParaRPr lang="en-GB" sz="1100" dirty="0">
              <a:latin typeface="Segoe UI"/>
              <a:cs typeface="Segoe UI"/>
            </a:endParaRPr>
          </a:p>
          <a:p>
            <a:pPr marL="0" indent="0">
              <a:lnSpc>
                <a:spcPct val="150000"/>
              </a:lnSpc>
              <a:buNone/>
            </a:pPr>
            <a:endParaRPr lang="en-GB" dirty="0"/>
          </a:p>
        </p:txBody>
      </p:sp>
      <p:sp>
        <p:nvSpPr>
          <p:cNvPr id="4" name="Date Placeholder 3">
            <a:extLst>
              <a:ext uri="{FF2B5EF4-FFF2-40B4-BE49-F238E27FC236}">
                <a16:creationId xmlns:a16="http://schemas.microsoft.com/office/drawing/2014/main" id="{F971DB9F-44CF-7D16-A684-5C0B1B775D61}"/>
              </a:ext>
            </a:extLst>
          </p:cNvPr>
          <p:cNvSpPr>
            <a:spLocks noGrp="1"/>
          </p:cNvSpPr>
          <p:nvPr>
            <p:ph type="dt" sz="half" idx="10"/>
          </p:nvPr>
        </p:nvSpPr>
        <p:spPr/>
        <p:txBody>
          <a:bodyPr/>
          <a:lstStyle/>
          <a:p>
            <a:pPr>
              <a:defRPr/>
            </a:pPr>
            <a:fld id="{2303D31F-598B-47EE-BA37-93F097A3D676}" type="datetime1">
              <a:rPr lang="en-GB" altLang="en-US"/>
              <a:pPr>
                <a:defRPr/>
              </a:pPr>
              <a:t>12/08/2026</a:t>
            </a:fld>
            <a:endParaRPr lang="en-GB" altLang="en-US"/>
          </a:p>
        </p:txBody>
      </p:sp>
      <p:sp>
        <p:nvSpPr>
          <p:cNvPr id="5" name="Slide Number Placeholder 4">
            <a:extLst>
              <a:ext uri="{FF2B5EF4-FFF2-40B4-BE49-F238E27FC236}">
                <a16:creationId xmlns:a16="http://schemas.microsoft.com/office/drawing/2014/main" id="{4C359FA9-9965-621E-2A56-49195E36F83D}"/>
              </a:ext>
            </a:extLst>
          </p:cNvPr>
          <p:cNvSpPr>
            <a:spLocks noGrp="1"/>
          </p:cNvSpPr>
          <p:nvPr>
            <p:ph type="sldNum" sz="quarter" idx="12"/>
          </p:nvPr>
        </p:nvSpPr>
        <p:spPr/>
        <p:txBody>
          <a:bodyPr/>
          <a:lstStyle/>
          <a:p>
            <a:pPr>
              <a:defRPr/>
            </a:pPr>
            <a:fld id="{6550E941-99E4-4403-A917-B30FF69A9617}" type="slidenum">
              <a:rPr lang="en-GB" altLang="en-US"/>
              <a:pPr>
                <a:defRPr/>
              </a:pPr>
              <a:t>6</a:t>
            </a:fld>
            <a:endParaRPr lang="en-GB" altLang="en-US"/>
          </a:p>
        </p:txBody>
      </p:sp>
      <p:pic>
        <p:nvPicPr>
          <p:cNvPr id="6" name="Picture 5">
            <a:extLst>
              <a:ext uri="{FF2B5EF4-FFF2-40B4-BE49-F238E27FC236}">
                <a16:creationId xmlns:a16="http://schemas.microsoft.com/office/drawing/2014/main" id="{E205261C-988B-9FB0-E580-5BA8DDE6DEB7}"/>
              </a:ext>
            </a:extLst>
          </p:cNvPr>
          <p:cNvPicPr>
            <a:picLocks noChangeAspect="1"/>
          </p:cNvPicPr>
          <p:nvPr/>
        </p:nvPicPr>
        <p:blipFill>
          <a:blip r:embed="rId5"/>
          <a:stretch>
            <a:fillRect/>
          </a:stretch>
        </p:blipFill>
        <p:spPr>
          <a:xfrm>
            <a:off x="7146507" y="3428999"/>
            <a:ext cx="1999807" cy="1886495"/>
          </a:xfrm>
          <a:prstGeom prst="rect">
            <a:avLst/>
          </a:prstGeom>
        </p:spPr>
      </p:pic>
      <p:pic>
        <p:nvPicPr>
          <p:cNvPr id="25" name="Audio 24">
            <a:extLst>
              <a:ext uri="{FF2B5EF4-FFF2-40B4-BE49-F238E27FC236}">
                <a16:creationId xmlns:a16="http://schemas.microsoft.com/office/drawing/2014/main" id="{68D934E9-D79F-0A94-87C8-5F437E1F07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pic>
        <p:nvPicPr>
          <p:cNvPr id="7" name="Picture 6">
            <a:extLst>
              <a:ext uri="{FF2B5EF4-FFF2-40B4-BE49-F238E27FC236}">
                <a16:creationId xmlns:a16="http://schemas.microsoft.com/office/drawing/2014/main" id="{5CB50B48-CDE3-1430-36DA-B76DE24473CE}"/>
              </a:ext>
            </a:extLst>
          </p:cNvPr>
          <p:cNvPicPr>
            <a:picLocks noChangeAspect="1"/>
          </p:cNvPicPr>
          <p:nvPr/>
        </p:nvPicPr>
        <p:blipFill>
          <a:blip r:embed="rId5"/>
          <a:stretch>
            <a:fillRect/>
          </a:stretch>
        </p:blipFill>
        <p:spPr>
          <a:xfrm>
            <a:off x="6956646" y="2485751"/>
            <a:ext cx="1999807" cy="1886495"/>
          </a:xfrm>
          <a:prstGeom prst="rect">
            <a:avLst/>
          </a:prstGeom>
        </p:spPr>
      </p:pic>
    </p:spTree>
    <p:extLst>
      <p:ext uri="{BB962C8B-B14F-4D97-AF65-F5344CB8AC3E}">
        <p14:creationId xmlns:p14="http://schemas.microsoft.com/office/powerpoint/2010/main" val="3345302068"/>
      </p:ext>
    </p:extLst>
  </p:cSld>
  <p:clrMapOvr>
    <a:masterClrMapping/>
  </p:clrMapOvr>
  <mc:AlternateContent xmlns:mc="http://schemas.openxmlformats.org/markup-compatibility/2006" xmlns:p14="http://schemas.microsoft.com/office/powerpoint/2010/main">
    <mc:Choice Requires="p14">
      <p:transition spd="slow" p14:dur="2000" advTm="54435"/>
    </mc:Choice>
    <mc:Fallback xmlns="">
      <p:transition spd="slow" advTm="54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7CBEF-3731-8985-9904-240FB651C06C}"/>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2000" b="1" dirty="0">
                <a:latin typeface="Arial" panose="020B0604020202020204" pitchFamily="34" charset="0"/>
                <a:cs typeface="Arial" panose="020B0604020202020204" pitchFamily="34" charset="0"/>
              </a:rPr>
              <a:t>How Lung Cancer Affects the Respiratory System</a:t>
            </a:r>
            <a:endParaRPr lang="en-US" sz="2000" b="1" dirty="0">
              <a:latin typeface="Arial" panose="020B0604020202020204" pitchFamily="34" charset="0"/>
              <a:cs typeface="Arial" panose="020B0604020202020204" pitchFamily="34" charset="0"/>
            </a:endParaRPr>
          </a:p>
        </p:txBody>
      </p:sp>
      <p:sp>
        <p:nvSpPr>
          <p:cNvPr id="12" name="Text Placeholder 2">
            <a:extLst>
              <a:ext uri="{FF2B5EF4-FFF2-40B4-BE49-F238E27FC236}">
                <a16:creationId xmlns:a16="http://schemas.microsoft.com/office/drawing/2014/main" id="{274A9CE8-BEDF-7A1F-2D17-DFAFE0413E52}"/>
              </a:ext>
            </a:extLst>
          </p:cNvPr>
          <p:cNvSpPr>
            <a:spLocks noGrp="1"/>
          </p:cNvSpPr>
          <p:nvPr>
            <p:ph type="body" idx="1"/>
          </p:nvPr>
        </p:nvSpPr>
        <p:spPr>
          <a:xfrm>
            <a:off x="457200" y="1535113"/>
            <a:ext cx="4040188" cy="639762"/>
          </a:xfrm>
        </p:spPr>
        <p:txBody>
          <a:bodyPr/>
          <a:lstStyle/>
          <a:p>
            <a:r>
              <a:rPr lang="en-GB" sz="1200" dirty="0">
                <a:latin typeface="Arial" panose="020B0604020202020204" pitchFamily="34" charset="0"/>
                <a:ea typeface="+mn-lt"/>
                <a:cs typeface="Arial" panose="020B0604020202020204" pitchFamily="34" charset="0"/>
              </a:rPr>
              <a:t>labelled diagram of the respiratory system showing:</a:t>
            </a:r>
            <a:endParaRPr lang="en-US" sz="12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0E3DBEE-A3C7-7C74-4962-DA29EA43D2F7}"/>
              </a:ext>
            </a:extLst>
          </p:cNvPr>
          <p:cNvPicPr>
            <a:picLocks noChangeAspect="1"/>
          </p:cNvPicPr>
          <p:nvPr/>
        </p:nvPicPr>
        <p:blipFill>
          <a:blip r:embed="rId5"/>
          <a:stretch>
            <a:fillRect/>
          </a:stretch>
        </p:blipFill>
        <p:spPr>
          <a:xfrm>
            <a:off x="457200" y="2533645"/>
            <a:ext cx="4040188" cy="2696825"/>
          </a:xfrm>
          <a:prstGeom prst="rect">
            <a:avLst/>
          </a:prstGeom>
          <a:noFill/>
        </p:spPr>
      </p:pic>
      <p:sp>
        <p:nvSpPr>
          <p:cNvPr id="7" name="TextBox 6">
            <a:extLst>
              <a:ext uri="{FF2B5EF4-FFF2-40B4-BE49-F238E27FC236}">
                <a16:creationId xmlns:a16="http://schemas.microsoft.com/office/drawing/2014/main" id="{1898548F-7614-83F3-307D-3E1F8B41C489}"/>
              </a:ext>
            </a:extLst>
          </p:cNvPr>
          <p:cNvSpPr txBox="1"/>
          <p:nvPr/>
        </p:nvSpPr>
        <p:spPr bwMode="auto">
          <a:xfrm>
            <a:off x="530225" y="5231902"/>
            <a:ext cx="4041775" cy="639762"/>
          </a:xfrm>
          <a:prstGeom prst="rect">
            <a:avLst/>
          </a:prstGeom>
          <a:noFill/>
          <a:ln>
            <a:noFill/>
          </a:ln>
        </p:spPr>
        <p:txBody>
          <a:bodyPr rot="0" spcFirstLastPara="0" vertOverflow="overflow" horzOverflow="overflow" vert="horz" wrap="square" lIns="91440" tIns="45720" rIns="91440" bIns="45720" numCol="1" spcCol="0" rtlCol="0" fromWordArt="0" anchor="b" anchorCtr="0" forceAA="0" compatLnSpc="1">
            <a:prstTxWarp prst="textNoShape">
              <a:avLst/>
            </a:prstTxWarp>
            <a:normAutofit/>
          </a:bodyPr>
          <a:lstStyle/>
          <a:p>
            <a:pPr>
              <a:lnSpc>
                <a:spcPct val="90000"/>
              </a:lnSpc>
              <a:spcBef>
                <a:spcPct val="20000"/>
              </a:spcBef>
            </a:pPr>
            <a:r>
              <a:rPr lang="en-US" sz="1300" b="1" i="0" kern="1200" dirty="0"/>
              <a:t>​</a:t>
            </a:r>
          </a:p>
          <a:p>
            <a:pPr>
              <a:lnSpc>
                <a:spcPct val="90000"/>
              </a:lnSpc>
              <a:spcBef>
                <a:spcPct val="20000"/>
              </a:spcBef>
            </a:pPr>
            <a:r>
              <a:rPr lang="en-US" sz="1300" b="1" i="0" u="none" strike="noStrike" kern="1200" baseline="0" dirty="0"/>
              <a:t>Harrogate and District NHS Foundation Trust</a:t>
            </a:r>
          </a:p>
          <a:p>
            <a:pPr>
              <a:lnSpc>
                <a:spcPct val="90000"/>
              </a:lnSpc>
              <a:spcBef>
                <a:spcPct val="20000"/>
              </a:spcBef>
            </a:pPr>
            <a:endParaRPr lang="en-US" sz="1300" b="1" kern="1200" dirty="0"/>
          </a:p>
        </p:txBody>
      </p:sp>
      <p:sp>
        <p:nvSpPr>
          <p:cNvPr id="3" name="Content Placeholder 2">
            <a:extLst>
              <a:ext uri="{FF2B5EF4-FFF2-40B4-BE49-F238E27FC236}">
                <a16:creationId xmlns:a16="http://schemas.microsoft.com/office/drawing/2014/main" id="{DC17D861-6182-3006-3017-DD987F72B811}"/>
              </a:ext>
            </a:extLst>
          </p:cNvPr>
          <p:cNvSpPr>
            <a:spLocks noGrp="1"/>
          </p:cNvSpPr>
          <p:nvPr>
            <p:ph sz="quarter" idx="4"/>
          </p:nvPr>
        </p:nvSpPr>
        <p:spPr>
          <a:xfrm>
            <a:off x="4645025" y="2174875"/>
            <a:ext cx="4041775" cy="3414365"/>
          </a:xfrm>
        </p:spPr>
        <p:txBody>
          <a:bodyPr wrap="square" anchor="t">
            <a:normAutofit/>
          </a:bodyPr>
          <a:lstStyle/>
          <a:p>
            <a:pPr marL="171450" indent="-171450">
              <a:lnSpc>
                <a:spcPct val="90000"/>
              </a:lnSpc>
            </a:pPr>
            <a:r>
              <a:rPr lang="en-GB" sz="1500" dirty="0">
                <a:latin typeface="Arial" panose="020B0604020202020204" pitchFamily="34" charset="0"/>
                <a:cs typeface="Arial" panose="020B0604020202020204" pitchFamily="34" charset="0"/>
              </a:rPr>
              <a:t>     Lung cancer happens when abnormal cells in the lungs grow out of control.</a:t>
            </a:r>
          </a:p>
          <a:p>
            <a:pPr>
              <a:lnSpc>
                <a:spcPct val="90000"/>
              </a:lnSpc>
            </a:pPr>
            <a:r>
              <a:rPr lang="en-GB" sz="1500" dirty="0">
                <a:latin typeface="Arial" panose="020B0604020202020204" pitchFamily="34" charset="0"/>
                <a:cs typeface="Arial" panose="020B0604020202020204" pitchFamily="34" charset="0"/>
              </a:rPr>
              <a:t>These cells form a </a:t>
            </a:r>
            <a:r>
              <a:rPr lang="en-GB" sz="1500" b="1" dirty="0">
                <a:latin typeface="Arial" panose="020B0604020202020204" pitchFamily="34" charset="0"/>
                <a:cs typeface="Arial" panose="020B0604020202020204" pitchFamily="34" charset="0"/>
              </a:rPr>
              <a:t>tumour</a:t>
            </a:r>
            <a:r>
              <a:rPr lang="en-GB" sz="1500" dirty="0">
                <a:latin typeface="Arial" panose="020B0604020202020204" pitchFamily="34" charset="0"/>
                <a:cs typeface="Arial" panose="020B0604020202020204" pitchFamily="34" charset="0"/>
              </a:rPr>
              <a:t> in the lung.</a:t>
            </a:r>
          </a:p>
          <a:p>
            <a:pPr>
              <a:lnSpc>
                <a:spcPct val="90000"/>
              </a:lnSpc>
            </a:pPr>
            <a:r>
              <a:rPr lang="en-GB" sz="1500" dirty="0">
                <a:latin typeface="Arial" panose="020B0604020202020204" pitchFamily="34" charset="0"/>
                <a:cs typeface="Arial" panose="020B0604020202020204" pitchFamily="34" charset="0"/>
              </a:rPr>
              <a:t>The tumour can block the airways and make breathing difficult.</a:t>
            </a:r>
          </a:p>
          <a:p>
            <a:pPr>
              <a:lnSpc>
                <a:spcPct val="90000"/>
              </a:lnSpc>
            </a:pPr>
            <a:r>
              <a:rPr lang="en-GB" sz="1500" dirty="0">
                <a:latin typeface="Arial" panose="020B0604020202020204" pitchFamily="34" charset="0"/>
                <a:cs typeface="Arial" panose="020B0604020202020204" pitchFamily="34" charset="0"/>
              </a:rPr>
              <a:t>Less oxygen reaches the blood, causing tiredness and weakness.</a:t>
            </a:r>
          </a:p>
          <a:p>
            <a:pPr>
              <a:lnSpc>
                <a:spcPct val="90000"/>
              </a:lnSpc>
            </a:pPr>
            <a:r>
              <a:rPr lang="en-GB" sz="1500" dirty="0">
                <a:latin typeface="Arial" panose="020B0604020202020204" pitchFamily="34" charset="0"/>
                <a:cs typeface="Arial" panose="020B0604020202020204" pitchFamily="34" charset="0"/>
              </a:rPr>
              <a:t>The lungs cannot work as well as they should.</a:t>
            </a:r>
          </a:p>
          <a:p>
            <a:pPr>
              <a:lnSpc>
                <a:spcPct val="90000"/>
              </a:lnSpc>
            </a:pPr>
            <a:endParaRPr lang="en-GB" sz="1500" dirty="0">
              <a:latin typeface="Arial" panose="020B0604020202020204" pitchFamily="34" charset="0"/>
              <a:cs typeface="Arial" panose="020B0604020202020204" pitchFamily="34" charset="0"/>
            </a:endParaRPr>
          </a:p>
          <a:p>
            <a:pPr>
              <a:lnSpc>
                <a:spcPct val="90000"/>
              </a:lnSpc>
            </a:pPr>
            <a:endParaRPr lang="en-GB" sz="1500" dirty="0"/>
          </a:p>
        </p:txBody>
      </p:sp>
      <p:sp>
        <p:nvSpPr>
          <p:cNvPr id="4" name="Date Placeholder 3">
            <a:extLst>
              <a:ext uri="{FF2B5EF4-FFF2-40B4-BE49-F238E27FC236}">
                <a16:creationId xmlns:a16="http://schemas.microsoft.com/office/drawing/2014/main" id="{C1520956-6857-C32F-268D-B81B6514C9B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12/08/2026</a:t>
            </a:fld>
            <a:endParaRPr lang="en-GB" altLang="en-US" sz="900"/>
          </a:p>
        </p:txBody>
      </p:sp>
      <p:sp>
        <p:nvSpPr>
          <p:cNvPr id="5" name="Slide Number Placeholder 4">
            <a:extLst>
              <a:ext uri="{FF2B5EF4-FFF2-40B4-BE49-F238E27FC236}">
                <a16:creationId xmlns:a16="http://schemas.microsoft.com/office/drawing/2014/main" id="{648C865D-32A8-F3BE-3751-E254129E4B9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7</a:t>
            </a:fld>
            <a:endParaRPr lang="en-GB" altLang="en-US"/>
          </a:p>
        </p:txBody>
      </p:sp>
      <p:pic>
        <p:nvPicPr>
          <p:cNvPr id="17" name="Audio 16">
            <a:extLst>
              <a:ext uri="{FF2B5EF4-FFF2-40B4-BE49-F238E27FC236}">
                <a16:creationId xmlns:a16="http://schemas.microsoft.com/office/drawing/2014/main" id="{9C9507B8-8B66-0BFC-A73F-A45537315D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21588088"/>
      </p:ext>
    </p:extLst>
  </p:cSld>
  <p:clrMapOvr>
    <a:masterClrMapping/>
  </p:clrMapOvr>
  <mc:AlternateContent xmlns:mc="http://schemas.openxmlformats.org/markup-compatibility/2006" xmlns:p14="http://schemas.microsoft.com/office/powerpoint/2010/main">
    <mc:Choice Requires="p14">
      <p:transition spd="slow" p14:dur="2000" advTm="31919"/>
    </mc:Choice>
    <mc:Fallback xmlns="">
      <p:transition spd="slow" advTm="31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04949" y="274638"/>
            <a:ext cx="8281851" cy="987428"/>
          </a:xfrm>
        </p:spPr>
        <p:txBody>
          <a:bodyPr/>
          <a:lstStyle/>
          <a:p>
            <a:r>
              <a:rPr lang="en-GB" sz="1400" b="1" dirty="0">
                <a:latin typeface="Arial"/>
                <a:cs typeface="Arial"/>
              </a:rPr>
              <a:t>Care Plan (1/3)</a:t>
            </a:r>
            <a:br>
              <a:rPr lang="en-GB" sz="1400" b="1" dirty="0">
                <a:latin typeface="Arial"/>
                <a:cs typeface="Arial"/>
              </a:rPr>
            </a:br>
            <a:br>
              <a:rPr lang="en-GB" sz="1400" b="1" dirty="0">
                <a:latin typeface="Arial"/>
                <a:cs typeface="Arial"/>
              </a:rPr>
            </a:br>
            <a:r>
              <a:rPr lang="en-GB" sz="1400" b="1" dirty="0">
                <a:latin typeface="Arial"/>
                <a:ea typeface="+mj-lt"/>
                <a:cs typeface="Arial"/>
              </a:rPr>
              <a:t>Lifestyle and health behaviour of this person</a:t>
            </a:r>
            <a:endParaRPr lang="en-GB" sz="1400" b="1" dirty="0">
              <a:latin typeface="Arial"/>
              <a:cs typeface="Arial"/>
            </a:endParaRPr>
          </a:p>
        </p:txBody>
      </p:sp>
      <p:graphicFrame>
        <p:nvGraphicFramePr>
          <p:cNvPr id="7" name="Content Placeholder 6">
            <a:extLst>
              <a:ext uri="{FF2B5EF4-FFF2-40B4-BE49-F238E27FC236}">
                <a16:creationId xmlns:a16="http://schemas.microsoft.com/office/drawing/2014/main" id="{3E014C8D-3F2B-4869-AD9D-E2E4DFA4DB9F}"/>
              </a:ext>
            </a:extLst>
          </p:cNvPr>
          <p:cNvGraphicFramePr>
            <a:graphicFrameLocks noGrp="1"/>
          </p:cNvGraphicFramePr>
          <p:nvPr>
            <p:ph idx="1"/>
            <p:extLst>
              <p:ext uri="{D42A27DB-BD31-4B8C-83A1-F6EECF244321}">
                <p14:modId xmlns:p14="http://schemas.microsoft.com/office/powerpoint/2010/main" val="3112498625"/>
              </p:ext>
            </p:extLst>
          </p:nvPr>
        </p:nvGraphicFramePr>
        <p:xfrm>
          <a:off x="391885" y="1495697"/>
          <a:ext cx="8294172" cy="3856572"/>
        </p:xfrm>
        <a:graphic>
          <a:graphicData uri="http://schemas.openxmlformats.org/drawingml/2006/table">
            <a:tbl>
              <a:tblPr bandRow="1">
                <a:tableStyleId>{5C22544A-7EE6-4342-B048-85BDC9FD1C3A}</a:tableStyleId>
              </a:tblPr>
              <a:tblGrid>
                <a:gridCol w="2764724">
                  <a:extLst>
                    <a:ext uri="{9D8B030D-6E8A-4147-A177-3AD203B41FA5}">
                      <a16:colId xmlns:a16="http://schemas.microsoft.com/office/drawing/2014/main" val="413295865"/>
                    </a:ext>
                  </a:extLst>
                </a:gridCol>
                <a:gridCol w="2764724">
                  <a:extLst>
                    <a:ext uri="{9D8B030D-6E8A-4147-A177-3AD203B41FA5}">
                      <a16:colId xmlns:a16="http://schemas.microsoft.com/office/drawing/2014/main" val="931983783"/>
                    </a:ext>
                  </a:extLst>
                </a:gridCol>
                <a:gridCol w="2764724">
                  <a:extLst>
                    <a:ext uri="{9D8B030D-6E8A-4147-A177-3AD203B41FA5}">
                      <a16:colId xmlns:a16="http://schemas.microsoft.com/office/drawing/2014/main" val="1274537617"/>
                    </a:ext>
                  </a:extLst>
                </a:gridCol>
              </a:tblGrid>
              <a:tr h="262975">
                <a:tc>
                  <a:txBody>
                    <a:bodyPr/>
                    <a:lstStyle/>
                    <a:p>
                      <a:pPr>
                        <a:buNone/>
                      </a:pPr>
                      <a:r>
                        <a:rPr lang="en-GB" sz="1400" b="1" dirty="0">
                          <a:latin typeface="Arial"/>
                          <a:cs typeface="Arial"/>
                        </a:rPr>
                        <a:t>Lifestyle Factor</a:t>
                      </a:r>
                    </a:p>
                  </a:txBody>
                  <a:tcPr anchor="ctr">
                    <a:lnL>
                      <a:noFill/>
                    </a:lnL>
                    <a:lnR>
                      <a:noFill/>
                    </a:lnR>
                    <a:lnT>
                      <a:noFill/>
                    </a:lnT>
                    <a:lnB>
                      <a:noFill/>
                    </a:lnB>
                    <a:noFill/>
                  </a:tcPr>
                </a:tc>
                <a:tc>
                  <a:txBody>
                    <a:bodyPr/>
                    <a:lstStyle/>
                    <a:p>
                      <a:pPr>
                        <a:buNone/>
                      </a:pPr>
                      <a:r>
                        <a:rPr lang="en-GB" sz="1400" b="1">
                          <a:latin typeface="Arial"/>
                          <a:cs typeface="Arial"/>
                        </a:rPr>
                        <a:t>Patient Information</a:t>
                      </a:r>
                    </a:p>
                  </a:txBody>
                  <a:tcPr anchor="ctr">
                    <a:lnL>
                      <a:noFill/>
                    </a:lnL>
                    <a:lnR>
                      <a:noFill/>
                    </a:lnR>
                    <a:lnT>
                      <a:noFill/>
                    </a:lnT>
                    <a:lnB>
                      <a:noFill/>
                    </a:lnB>
                    <a:noFill/>
                  </a:tcPr>
                </a:tc>
                <a:tc>
                  <a:txBody>
                    <a:bodyPr/>
                    <a:lstStyle/>
                    <a:p>
                      <a:pPr>
                        <a:buNone/>
                      </a:pPr>
                      <a:r>
                        <a:rPr lang="en-GB" sz="1400" b="1">
                          <a:latin typeface="Arial"/>
                          <a:cs typeface="Arial"/>
                        </a:rPr>
                        <a:t>Impact on Health</a:t>
                      </a:r>
                    </a:p>
                  </a:txBody>
                  <a:tcPr anchor="ctr">
                    <a:lnL>
                      <a:noFill/>
                    </a:lnL>
                    <a:lnR>
                      <a:noFill/>
                    </a:lnR>
                    <a:lnT>
                      <a:noFill/>
                    </a:lnT>
                    <a:lnB>
                      <a:noFill/>
                    </a:lnB>
                    <a:noFill/>
                  </a:tcPr>
                </a:tc>
                <a:extLst>
                  <a:ext uri="{0D108BD9-81ED-4DB2-BD59-A6C34878D82A}">
                    <a16:rowId xmlns:a16="http://schemas.microsoft.com/office/drawing/2014/main" val="3531136284"/>
                  </a:ext>
                </a:extLst>
              </a:tr>
              <a:tr h="929807">
                <a:tc>
                  <a:txBody>
                    <a:bodyPr/>
                    <a:lstStyle/>
                    <a:p>
                      <a:pPr>
                        <a:buNone/>
                      </a:pPr>
                      <a:r>
                        <a:rPr lang="en-GB" sz="1400" b="1" dirty="0">
                          <a:latin typeface="Arial"/>
                          <a:cs typeface="Arial"/>
                        </a:rPr>
                        <a:t>Diet</a:t>
                      </a:r>
                      <a:endParaRPr lang="en-GB" sz="1400" dirty="0">
                        <a:latin typeface="Arial"/>
                        <a:cs typeface="Arial"/>
                      </a:endParaRPr>
                    </a:p>
                  </a:txBody>
                  <a:tcPr anchor="ctr">
                    <a:lnL>
                      <a:noFill/>
                    </a:lnL>
                    <a:lnR>
                      <a:noFill/>
                    </a:lnR>
                    <a:lnT>
                      <a:noFill/>
                    </a:lnT>
                    <a:lnB>
                      <a:noFill/>
                    </a:lnB>
                    <a:noFill/>
                  </a:tcPr>
                </a:tc>
                <a:tc>
                  <a:txBody>
                    <a:bodyPr/>
                    <a:lstStyle/>
                    <a:p>
                      <a:pPr>
                        <a:buNone/>
                      </a:pPr>
                      <a:r>
                        <a:rPr lang="en-GB" sz="1400" dirty="0">
                          <a:latin typeface="Arial"/>
                          <a:cs typeface="Arial"/>
                        </a:rPr>
                        <a:t>Eats a lot of takeaway and processed foods, with limited fruit and vegetables.</a:t>
                      </a:r>
                    </a:p>
                  </a:txBody>
                  <a:tcPr anchor="ctr">
                    <a:lnL>
                      <a:noFill/>
                    </a:lnL>
                    <a:lnR>
                      <a:noFill/>
                    </a:lnR>
                    <a:lnT>
                      <a:noFill/>
                    </a:lnT>
                    <a:lnB>
                      <a:noFill/>
                    </a:lnB>
                    <a:noFill/>
                  </a:tcPr>
                </a:tc>
                <a:tc>
                  <a:txBody>
                    <a:bodyPr/>
                    <a:lstStyle/>
                    <a:p>
                      <a:pPr>
                        <a:buNone/>
                      </a:pPr>
                      <a:r>
                        <a:rPr lang="en-GB" sz="1400">
                          <a:latin typeface="Arial"/>
                          <a:cs typeface="Arial"/>
                        </a:rPr>
                        <a:t>Can lead to weight gain and poor overall health.</a:t>
                      </a:r>
                    </a:p>
                  </a:txBody>
                  <a:tcPr anchor="ctr">
                    <a:lnL>
                      <a:noFill/>
                    </a:lnL>
                    <a:lnR>
                      <a:noFill/>
                    </a:lnR>
                    <a:lnT>
                      <a:noFill/>
                    </a:lnT>
                    <a:lnB>
                      <a:noFill/>
                    </a:lnB>
                    <a:noFill/>
                  </a:tcPr>
                </a:tc>
                <a:extLst>
                  <a:ext uri="{0D108BD9-81ED-4DB2-BD59-A6C34878D82A}">
                    <a16:rowId xmlns:a16="http://schemas.microsoft.com/office/drawing/2014/main" val="2955768849"/>
                  </a:ext>
                </a:extLst>
              </a:tr>
              <a:tr h="760751">
                <a:tc>
                  <a:txBody>
                    <a:bodyPr/>
                    <a:lstStyle/>
                    <a:p>
                      <a:pPr>
                        <a:buNone/>
                      </a:pPr>
                      <a:r>
                        <a:rPr lang="en-GB" sz="1400" b="1">
                          <a:latin typeface="Arial"/>
                          <a:cs typeface="Arial"/>
                        </a:rPr>
                        <a:t>Exercise</a:t>
                      </a:r>
                      <a:endParaRPr lang="en-GB" sz="1400">
                        <a:latin typeface="Arial"/>
                        <a:cs typeface="Arial"/>
                      </a:endParaRPr>
                    </a:p>
                  </a:txBody>
                  <a:tcPr anchor="ctr">
                    <a:lnL>
                      <a:noFill/>
                    </a:lnL>
                    <a:lnR>
                      <a:noFill/>
                    </a:lnR>
                    <a:lnT>
                      <a:noFill/>
                    </a:lnT>
                    <a:lnB>
                      <a:noFill/>
                    </a:lnB>
                    <a:noFill/>
                  </a:tcPr>
                </a:tc>
                <a:tc>
                  <a:txBody>
                    <a:bodyPr/>
                    <a:lstStyle/>
                    <a:p>
                      <a:pPr>
                        <a:buNone/>
                      </a:pPr>
                      <a:r>
                        <a:rPr lang="en-GB" sz="1400" dirty="0">
                          <a:latin typeface="Arial"/>
                          <a:cs typeface="Arial"/>
                        </a:rPr>
                        <a:t>Does very little exercise because of tiredness and breathlessness.</a:t>
                      </a:r>
                    </a:p>
                  </a:txBody>
                  <a:tcPr anchor="ctr">
                    <a:lnL>
                      <a:noFill/>
                    </a:lnL>
                    <a:lnR>
                      <a:noFill/>
                    </a:lnR>
                    <a:lnT>
                      <a:noFill/>
                    </a:lnT>
                    <a:lnB>
                      <a:noFill/>
                    </a:lnB>
                    <a:noFill/>
                  </a:tcPr>
                </a:tc>
                <a:tc>
                  <a:txBody>
                    <a:bodyPr/>
                    <a:lstStyle/>
                    <a:p>
                      <a:pPr>
                        <a:buNone/>
                      </a:pPr>
                      <a:r>
                        <a:rPr lang="en-GB" sz="1400">
                          <a:latin typeface="Arial"/>
                          <a:cs typeface="Arial"/>
                        </a:rPr>
                        <a:t>Reduces fitness and can worsen symptoms.</a:t>
                      </a:r>
                    </a:p>
                  </a:txBody>
                  <a:tcPr anchor="ctr">
                    <a:lnL>
                      <a:noFill/>
                    </a:lnL>
                    <a:lnR>
                      <a:noFill/>
                    </a:lnR>
                    <a:lnT>
                      <a:noFill/>
                    </a:lnT>
                    <a:lnB>
                      <a:noFill/>
                    </a:lnB>
                    <a:noFill/>
                  </a:tcPr>
                </a:tc>
                <a:extLst>
                  <a:ext uri="{0D108BD9-81ED-4DB2-BD59-A6C34878D82A}">
                    <a16:rowId xmlns:a16="http://schemas.microsoft.com/office/drawing/2014/main" val="1282843100"/>
                  </a:ext>
                </a:extLst>
              </a:tr>
              <a:tr h="582303">
                <a:tc>
                  <a:txBody>
                    <a:bodyPr/>
                    <a:lstStyle/>
                    <a:p>
                      <a:pPr>
                        <a:buNone/>
                      </a:pPr>
                      <a:r>
                        <a:rPr lang="en-GB" sz="1400" b="1">
                          <a:latin typeface="Arial"/>
                          <a:cs typeface="Arial"/>
                        </a:rPr>
                        <a:t>Smoking</a:t>
                      </a:r>
                      <a:endParaRPr lang="en-GB" sz="1400">
                        <a:latin typeface="Arial"/>
                        <a:cs typeface="Arial"/>
                      </a:endParaRPr>
                    </a:p>
                  </a:txBody>
                  <a:tcPr anchor="ctr">
                    <a:lnL>
                      <a:noFill/>
                    </a:lnL>
                    <a:lnR>
                      <a:noFill/>
                    </a:lnR>
                    <a:lnT>
                      <a:noFill/>
                    </a:lnT>
                    <a:lnB>
                      <a:noFill/>
                    </a:lnB>
                    <a:noFill/>
                  </a:tcPr>
                </a:tc>
                <a:tc>
                  <a:txBody>
                    <a:bodyPr/>
                    <a:lstStyle/>
                    <a:p>
                      <a:pPr>
                        <a:buNone/>
                      </a:pPr>
                      <a:r>
                        <a:rPr lang="en-GB" sz="1400" dirty="0">
                          <a:latin typeface="Arial"/>
                          <a:cs typeface="Arial"/>
                        </a:rPr>
                        <a:t>Smoked 15 cigarettes a day for over 30 years.</a:t>
                      </a:r>
                    </a:p>
                  </a:txBody>
                  <a:tcPr anchor="ctr">
                    <a:lnL>
                      <a:noFill/>
                    </a:lnL>
                    <a:lnR>
                      <a:noFill/>
                    </a:lnR>
                    <a:lnT>
                      <a:noFill/>
                    </a:lnT>
                    <a:lnB>
                      <a:noFill/>
                    </a:lnB>
                    <a:noFill/>
                  </a:tcPr>
                </a:tc>
                <a:tc>
                  <a:txBody>
                    <a:bodyPr/>
                    <a:lstStyle/>
                    <a:p>
                      <a:pPr>
                        <a:buNone/>
                      </a:pPr>
                      <a:r>
                        <a:rPr lang="en-GB" sz="1400" dirty="0">
                          <a:latin typeface="Arial"/>
                          <a:cs typeface="Arial"/>
                        </a:rPr>
                        <a:t>Major risk factor for lung cancer and lung damage.</a:t>
                      </a:r>
                    </a:p>
                  </a:txBody>
                  <a:tcPr anchor="ctr">
                    <a:lnL>
                      <a:noFill/>
                    </a:lnL>
                    <a:lnR>
                      <a:noFill/>
                    </a:lnR>
                    <a:lnT>
                      <a:noFill/>
                    </a:lnT>
                    <a:lnB>
                      <a:noFill/>
                    </a:lnB>
                    <a:noFill/>
                  </a:tcPr>
                </a:tc>
                <a:extLst>
                  <a:ext uri="{0D108BD9-81ED-4DB2-BD59-A6C34878D82A}">
                    <a16:rowId xmlns:a16="http://schemas.microsoft.com/office/drawing/2014/main" val="1349581963"/>
                  </a:ext>
                </a:extLst>
              </a:tr>
              <a:tr h="460207">
                <a:tc>
                  <a:txBody>
                    <a:bodyPr/>
                    <a:lstStyle/>
                    <a:p>
                      <a:pPr>
                        <a:buNone/>
                      </a:pPr>
                      <a:r>
                        <a:rPr lang="en-GB" sz="1400" b="1">
                          <a:latin typeface="Arial"/>
                          <a:cs typeface="Arial"/>
                        </a:rPr>
                        <a:t>Alcohol</a:t>
                      </a:r>
                      <a:endParaRPr lang="en-GB" sz="1400">
                        <a:latin typeface="Arial"/>
                        <a:cs typeface="Arial"/>
                      </a:endParaRPr>
                    </a:p>
                  </a:txBody>
                  <a:tcPr anchor="ctr">
                    <a:lnL>
                      <a:noFill/>
                    </a:lnL>
                    <a:lnR>
                      <a:noFill/>
                    </a:lnR>
                    <a:lnT>
                      <a:noFill/>
                    </a:lnT>
                    <a:lnB>
                      <a:noFill/>
                    </a:lnB>
                    <a:noFill/>
                  </a:tcPr>
                </a:tc>
                <a:tc>
                  <a:txBody>
                    <a:bodyPr/>
                    <a:lstStyle/>
                    <a:p>
                      <a:pPr>
                        <a:buNone/>
                      </a:pPr>
                      <a:r>
                        <a:rPr lang="en-GB" sz="1400">
                          <a:latin typeface="Arial"/>
                          <a:cs typeface="Arial"/>
                        </a:rPr>
                        <a:t>Drinks 10-12 units of alcohol per week.</a:t>
                      </a:r>
                    </a:p>
                  </a:txBody>
                  <a:tcPr anchor="ctr">
                    <a:lnL>
                      <a:noFill/>
                    </a:lnL>
                    <a:lnR>
                      <a:noFill/>
                    </a:lnR>
                    <a:lnT>
                      <a:noFill/>
                    </a:lnT>
                    <a:lnB>
                      <a:noFill/>
                    </a:lnB>
                    <a:noFill/>
                  </a:tcPr>
                </a:tc>
                <a:tc>
                  <a:txBody>
                    <a:bodyPr/>
                    <a:lstStyle/>
                    <a:p>
                      <a:pPr>
                        <a:buNone/>
                      </a:pPr>
                      <a:r>
                        <a:rPr lang="en-GB" sz="1400" dirty="0">
                          <a:latin typeface="Arial"/>
                          <a:cs typeface="Arial"/>
                        </a:rPr>
                        <a:t>Can affect overall health and recovery.</a:t>
                      </a:r>
                    </a:p>
                  </a:txBody>
                  <a:tcPr anchor="ctr">
                    <a:lnL>
                      <a:noFill/>
                    </a:lnL>
                    <a:lnR>
                      <a:noFill/>
                    </a:lnR>
                    <a:lnT>
                      <a:noFill/>
                    </a:lnT>
                    <a:lnB>
                      <a:noFill/>
                    </a:lnB>
                    <a:noFill/>
                  </a:tcPr>
                </a:tc>
                <a:extLst>
                  <a:ext uri="{0D108BD9-81ED-4DB2-BD59-A6C34878D82A}">
                    <a16:rowId xmlns:a16="http://schemas.microsoft.com/office/drawing/2014/main" val="3094815932"/>
                  </a:ext>
                </a:extLst>
              </a:tr>
              <a:tr h="760751">
                <a:tc>
                  <a:txBody>
                    <a:bodyPr/>
                    <a:lstStyle/>
                    <a:p>
                      <a:pPr>
                        <a:buNone/>
                      </a:pPr>
                      <a:r>
                        <a:rPr lang="en-GB" sz="1400" b="1">
                          <a:latin typeface="Arial"/>
                          <a:cs typeface="Arial"/>
                        </a:rPr>
                        <a:t>Sleep</a:t>
                      </a:r>
                      <a:endParaRPr lang="en-GB" sz="1400">
                        <a:latin typeface="Arial"/>
                        <a:cs typeface="Arial"/>
                      </a:endParaRPr>
                    </a:p>
                  </a:txBody>
                  <a:tcPr anchor="ctr">
                    <a:lnL>
                      <a:noFill/>
                    </a:lnL>
                    <a:lnR>
                      <a:noFill/>
                    </a:lnR>
                    <a:lnT>
                      <a:noFill/>
                    </a:lnT>
                    <a:lnB>
                      <a:noFill/>
                    </a:lnB>
                    <a:noFill/>
                  </a:tcPr>
                </a:tc>
                <a:tc>
                  <a:txBody>
                    <a:bodyPr/>
                    <a:lstStyle/>
                    <a:p>
                      <a:pPr>
                        <a:buNone/>
                      </a:pPr>
                      <a:r>
                        <a:rPr lang="en-GB" sz="1400">
                          <a:latin typeface="Arial"/>
                          <a:cs typeface="Arial"/>
                        </a:rPr>
                        <a:t>Sleeps around 5-6 hours per night due to coughing and discomfort.</a:t>
                      </a:r>
                    </a:p>
                  </a:txBody>
                  <a:tcPr anchor="ctr">
                    <a:lnL>
                      <a:noFill/>
                    </a:lnL>
                    <a:lnR>
                      <a:noFill/>
                    </a:lnR>
                    <a:lnT>
                      <a:noFill/>
                    </a:lnT>
                    <a:lnB>
                      <a:noFill/>
                    </a:lnB>
                    <a:noFill/>
                  </a:tcPr>
                </a:tc>
                <a:tc>
                  <a:txBody>
                    <a:bodyPr/>
                    <a:lstStyle/>
                    <a:p>
                      <a:pPr>
                        <a:buNone/>
                      </a:pPr>
                      <a:r>
                        <a:rPr lang="en-GB" sz="1400" dirty="0">
                          <a:latin typeface="Arial"/>
                          <a:cs typeface="Arial"/>
                        </a:rPr>
                        <a:t>Can increase fatigue and reduce wellbeing.</a:t>
                      </a:r>
                    </a:p>
                  </a:txBody>
                  <a:tcPr anchor="ctr">
                    <a:lnL>
                      <a:noFill/>
                    </a:lnL>
                    <a:lnR>
                      <a:noFill/>
                    </a:lnR>
                    <a:lnT>
                      <a:noFill/>
                    </a:lnT>
                    <a:lnB>
                      <a:noFill/>
                    </a:lnB>
                    <a:noFill/>
                  </a:tcPr>
                </a:tc>
                <a:extLst>
                  <a:ext uri="{0D108BD9-81ED-4DB2-BD59-A6C34878D82A}">
                    <a16:rowId xmlns:a16="http://schemas.microsoft.com/office/drawing/2014/main" val="4204554133"/>
                  </a:ext>
                </a:extLst>
              </a:tr>
            </a:tbl>
          </a:graphicData>
        </a:graphic>
      </p:graphicFrame>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5" name="Audio 14">
            <a:extLst>
              <a:ext uri="{FF2B5EF4-FFF2-40B4-BE49-F238E27FC236}">
                <a16:creationId xmlns:a16="http://schemas.microsoft.com/office/drawing/2014/main" id="{B5F743B5-7682-1285-009E-EED7E54F29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xmlns:p14="http://schemas.microsoft.com/office/powerpoint/2010/main">
    <mc:Choice Requires="p14">
      <p:transition spd="slow" p14:dur="2000" advTm="52440"/>
    </mc:Choice>
    <mc:Fallback xmlns="">
      <p:transition spd="slow" advTm="52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4D16-3B91-DCE3-A484-B1A9C2687B5F}"/>
              </a:ext>
            </a:extLst>
          </p:cNvPr>
          <p:cNvSpPr>
            <a:spLocks noGrp="1"/>
          </p:cNvSpPr>
          <p:nvPr>
            <p:ph type="title"/>
          </p:nvPr>
        </p:nvSpPr>
        <p:spPr>
          <a:xfrm>
            <a:off x="457200" y="274638"/>
            <a:ext cx="8229600" cy="1012372"/>
          </a:xfrm>
        </p:spPr>
        <p:txBody>
          <a:bodyPr/>
          <a:lstStyle/>
          <a:p>
            <a:r>
              <a:rPr lang="en-GB" sz="2000">
                <a:latin typeface="Arial"/>
                <a:cs typeface="Arial"/>
              </a:rPr>
              <a:t>Habits Affect His Condition</a:t>
            </a:r>
            <a:endParaRPr lang="en-US" sz="2000">
              <a:latin typeface="Arial"/>
              <a:cs typeface="Arial"/>
            </a:endParaRPr>
          </a:p>
          <a:p>
            <a:endParaRPr lang="en-GB"/>
          </a:p>
        </p:txBody>
      </p:sp>
      <p:sp>
        <p:nvSpPr>
          <p:cNvPr id="3" name="Content Placeholder 2">
            <a:extLst>
              <a:ext uri="{FF2B5EF4-FFF2-40B4-BE49-F238E27FC236}">
                <a16:creationId xmlns:a16="http://schemas.microsoft.com/office/drawing/2014/main" id="{00C78957-451D-7A63-7E22-E763EDCDAF2A}"/>
              </a:ext>
            </a:extLst>
          </p:cNvPr>
          <p:cNvSpPr>
            <a:spLocks noGrp="1"/>
          </p:cNvSpPr>
          <p:nvPr>
            <p:ph idx="1"/>
          </p:nvPr>
        </p:nvSpPr>
        <p:spPr>
          <a:xfrm>
            <a:off x="457200" y="1600201"/>
            <a:ext cx="8686800" cy="3917032"/>
          </a:xfrm>
        </p:spPr>
        <p:txBody>
          <a:bodyPr/>
          <a:lstStyle/>
          <a:p>
            <a:pPr>
              <a:lnSpc>
                <a:spcPct val="150000"/>
              </a:lnSpc>
              <a:buFont typeface="Arial"/>
              <a:buChar char="•"/>
            </a:pPr>
            <a:r>
              <a:rPr lang="en-GB" sz="1200" dirty="0">
                <a:latin typeface="Arial" panose="020B0604020202020204" pitchFamily="34" charset="0"/>
                <a:cs typeface="Arial" panose="020B0604020202020204" pitchFamily="34" charset="0"/>
              </a:rPr>
              <a:t>Smoking has damaged Mike's lungs and is the main factor linked to the development of his lung cancer. </a:t>
            </a:r>
            <a:endParaRPr lang="en-US" sz="1200" dirty="0">
              <a:latin typeface="Arial" panose="020B0604020202020204" pitchFamily="34" charset="0"/>
              <a:cs typeface="Arial" panose="020B0604020202020204" pitchFamily="34" charset="0"/>
            </a:endParaRPr>
          </a:p>
          <a:p>
            <a:pPr>
              <a:lnSpc>
                <a:spcPct val="150000"/>
              </a:lnSpc>
              <a:buFont typeface="Arial"/>
              <a:buChar char="•"/>
            </a:pPr>
            <a:r>
              <a:rPr lang="en-GB" sz="1200" dirty="0">
                <a:latin typeface="Arial" panose="020B0604020202020204" pitchFamily="34" charset="0"/>
                <a:cs typeface="Arial" panose="020B0604020202020204" pitchFamily="34" charset="0"/>
              </a:rPr>
              <a:t>Lack of exercise can reduce lung function, muscle strength, and energy levels. </a:t>
            </a:r>
          </a:p>
          <a:p>
            <a:pPr>
              <a:lnSpc>
                <a:spcPct val="150000"/>
              </a:lnSpc>
              <a:buFont typeface="Arial"/>
              <a:buChar char="•"/>
            </a:pPr>
            <a:r>
              <a:rPr lang="en-GB" sz="1200" dirty="0">
                <a:latin typeface="Arial" panose="020B0604020202020204" pitchFamily="34" charset="0"/>
                <a:cs typeface="Arial" panose="020B0604020202020204" pitchFamily="34" charset="0"/>
              </a:rPr>
              <a:t>An unhealthy diet may make it harder for the body to cope with treatment and recovery. </a:t>
            </a:r>
          </a:p>
          <a:p>
            <a:pPr>
              <a:lnSpc>
                <a:spcPct val="150000"/>
              </a:lnSpc>
              <a:buFont typeface="Arial"/>
              <a:buChar char="•"/>
            </a:pPr>
            <a:r>
              <a:rPr lang="en-GB" sz="1200" dirty="0">
                <a:latin typeface="Arial" panose="020B0604020202020204" pitchFamily="34" charset="0"/>
                <a:cs typeface="Arial" panose="020B0604020202020204" pitchFamily="34" charset="0"/>
              </a:rPr>
              <a:t>Poor sleep can increase tiredness, stress, and reduce quality of life. </a:t>
            </a:r>
          </a:p>
          <a:p>
            <a:pPr>
              <a:lnSpc>
                <a:spcPct val="150000"/>
              </a:lnSpc>
              <a:buFont typeface="Arial"/>
              <a:buChar char="•"/>
            </a:pPr>
            <a:r>
              <a:rPr lang="en-GB" sz="1200" dirty="0">
                <a:latin typeface="Arial" panose="020B0604020202020204" pitchFamily="34" charset="0"/>
                <a:cs typeface="Arial" panose="020B0604020202020204" pitchFamily="34" charset="0"/>
              </a:rPr>
              <a:t>Alcohol can weaken overall health and may affect treatment outcomes if consumed excessively. </a:t>
            </a:r>
          </a:p>
          <a:p>
            <a:pPr>
              <a:lnSpc>
                <a:spcPct val="150000"/>
              </a:lnSpc>
              <a:buFont typeface="Arial"/>
              <a:buChar char="•"/>
            </a:pPr>
            <a:endParaRPr lang="en-GB" sz="1200" dirty="0">
              <a:latin typeface="Arial" panose="020B0604020202020204" pitchFamily="34" charset="0"/>
              <a:cs typeface="Arial" panose="020B0604020202020204" pitchFamily="34" charset="0"/>
            </a:endParaRPr>
          </a:p>
          <a:p>
            <a:pPr>
              <a:lnSpc>
                <a:spcPct val="150000"/>
              </a:lnSpc>
              <a:buFont typeface="Arial"/>
              <a:buChar char="•"/>
            </a:pPr>
            <a:endParaRPr lang="en-GB" sz="1200" dirty="0">
              <a:latin typeface="Arial" panose="020B0604020202020204" pitchFamily="34" charset="0"/>
              <a:cs typeface="Arial" panose="020B0604020202020204" pitchFamily="34" charset="0"/>
            </a:endParaRPr>
          </a:p>
          <a:p>
            <a:pPr>
              <a:lnSpc>
                <a:spcPct val="150000"/>
              </a:lnSpc>
              <a:buNone/>
            </a:pPr>
            <a:r>
              <a:rPr lang="en-GB" sz="1200" b="1" dirty="0">
                <a:latin typeface="Arial" panose="020B0604020202020204" pitchFamily="34" charset="0"/>
                <a:cs typeface="Arial" panose="020B0604020202020204" pitchFamily="34" charset="0"/>
              </a:rPr>
              <a:t>Research and Evidence</a:t>
            </a:r>
          </a:p>
          <a:p>
            <a:pPr>
              <a:lnSpc>
                <a:spcPct val="150000"/>
              </a:lnSpc>
              <a:buFont typeface="Arial"/>
              <a:buChar char="•"/>
            </a:pPr>
            <a:r>
              <a:rPr lang="en-GB" sz="1200" dirty="0">
                <a:latin typeface="Arial" panose="020B0604020202020204" pitchFamily="34" charset="0"/>
                <a:cs typeface="Arial" panose="020B0604020202020204" pitchFamily="34" charset="0"/>
              </a:rPr>
              <a:t>The NHS states that smoking is the biggest cause of lung cancer and increases the risk of developing the disease.</a:t>
            </a:r>
          </a:p>
          <a:p>
            <a:pPr>
              <a:lnSpc>
                <a:spcPct val="150000"/>
              </a:lnSpc>
              <a:buFont typeface="Arial"/>
              <a:buChar char="•"/>
            </a:pPr>
            <a:r>
              <a:rPr lang="en-GB" sz="1200" dirty="0">
                <a:latin typeface="Arial" panose="020B0604020202020204" pitchFamily="34" charset="0"/>
                <a:cs typeface="Arial" panose="020B0604020202020204" pitchFamily="34" charset="0"/>
              </a:rPr>
              <a:t>The NHS also recommends a healthy diet, regular exercise, good sleep, and avoiding smoking to improve overall health and wellbeing.</a:t>
            </a:r>
          </a:p>
          <a:p>
            <a:pPr marL="0" indent="0">
              <a:lnSpc>
                <a:spcPct val="150000"/>
              </a:lnSpc>
              <a:buNone/>
            </a:pPr>
            <a:endParaRPr lang="en-GB" sz="1100" dirty="0">
              <a:latin typeface="Segoe UI"/>
              <a:cs typeface="Segoe UI"/>
            </a:endParaRPr>
          </a:p>
          <a:p>
            <a:pPr marL="0" indent="0">
              <a:lnSpc>
                <a:spcPct val="150000"/>
              </a:lnSpc>
              <a:buNone/>
            </a:pPr>
            <a:endParaRPr lang="en-GB" dirty="0"/>
          </a:p>
        </p:txBody>
      </p:sp>
      <p:sp>
        <p:nvSpPr>
          <p:cNvPr id="4" name="Date Placeholder 3">
            <a:extLst>
              <a:ext uri="{FF2B5EF4-FFF2-40B4-BE49-F238E27FC236}">
                <a16:creationId xmlns:a16="http://schemas.microsoft.com/office/drawing/2014/main" id="{E30F6182-3EDB-DD89-199F-CB1D0AC49125}"/>
              </a:ext>
            </a:extLst>
          </p:cNvPr>
          <p:cNvSpPr>
            <a:spLocks noGrp="1"/>
          </p:cNvSpPr>
          <p:nvPr>
            <p:ph type="dt" sz="half" idx="10"/>
          </p:nvPr>
        </p:nvSpPr>
        <p:spPr/>
        <p:txBody>
          <a:bodyPr/>
          <a:lstStyle/>
          <a:p>
            <a:pPr>
              <a:defRPr/>
            </a:pPr>
            <a:fld id="{2303D31F-598B-47EE-BA37-93F097A3D676}" type="datetime1">
              <a:rPr lang="en-GB" altLang="en-US"/>
              <a:pPr>
                <a:defRPr/>
              </a:pPr>
              <a:t>12/08/2026</a:t>
            </a:fld>
            <a:endParaRPr lang="en-GB" altLang="en-US"/>
          </a:p>
        </p:txBody>
      </p:sp>
      <p:sp>
        <p:nvSpPr>
          <p:cNvPr id="5" name="Slide Number Placeholder 4">
            <a:extLst>
              <a:ext uri="{FF2B5EF4-FFF2-40B4-BE49-F238E27FC236}">
                <a16:creationId xmlns:a16="http://schemas.microsoft.com/office/drawing/2014/main" id="{66439544-CD76-70E4-D871-ADDE5E11746C}"/>
              </a:ext>
            </a:extLst>
          </p:cNvPr>
          <p:cNvSpPr>
            <a:spLocks noGrp="1"/>
          </p:cNvSpPr>
          <p:nvPr>
            <p:ph type="sldNum" sz="quarter" idx="12"/>
          </p:nvPr>
        </p:nvSpPr>
        <p:spPr/>
        <p:txBody>
          <a:bodyPr/>
          <a:lstStyle/>
          <a:p>
            <a:pPr>
              <a:defRPr/>
            </a:pPr>
            <a:fld id="{6550E941-99E4-4403-A917-B30FF69A9617}" type="slidenum">
              <a:rPr lang="en-GB" altLang="en-US"/>
              <a:pPr>
                <a:defRPr/>
              </a:pPr>
              <a:t>9</a:t>
            </a:fld>
            <a:endParaRPr lang="en-GB" altLang="en-US"/>
          </a:p>
        </p:txBody>
      </p:sp>
      <p:pic>
        <p:nvPicPr>
          <p:cNvPr id="6" name="Picture 5">
            <a:extLst>
              <a:ext uri="{FF2B5EF4-FFF2-40B4-BE49-F238E27FC236}">
                <a16:creationId xmlns:a16="http://schemas.microsoft.com/office/drawing/2014/main" id="{F37CF021-EA4A-9D59-E741-ADB82077BACC}"/>
              </a:ext>
            </a:extLst>
          </p:cNvPr>
          <p:cNvPicPr>
            <a:picLocks noChangeAspect="1"/>
          </p:cNvPicPr>
          <p:nvPr/>
        </p:nvPicPr>
        <p:blipFill>
          <a:blip r:embed="rId5"/>
          <a:stretch>
            <a:fillRect/>
          </a:stretch>
        </p:blipFill>
        <p:spPr>
          <a:xfrm>
            <a:off x="7326774" y="2547371"/>
            <a:ext cx="1785385" cy="1439385"/>
          </a:xfrm>
          <a:prstGeom prst="rect">
            <a:avLst/>
          </a:prstGeom>
        </p:spPr>
      </p:pic>
      <p:pic>
        <p:nvPicPr>
          <p:cNvPr id="119" name="Audio 118">
            <a:extLst>
              <a:ext uri="{FF2B5EF4-FFF2-40B4-BE49-F238E27FC236}">
                <a16:creationId xmlns:a16="http://schemas.microsoft.com/office/drawing/2014/main" id="{7E93BC0E-D2AC-74A5-5C88-121B6C174A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598799108"/>
      </p:ext>
    </p:extLst>
  </p:cSld>
  <p:clrMapOvr>
    <a:masterClrMapping/>
  </p:clrMapOvr>
  <mc:AlternateContent xmlns:mc="http://schemas.openxmlformats.org/markup-compatibility/2006" xmlns:p14="http://schemas.microsoft.com/office/powerpoint/2010/main">
    <mc:Choice Requires="p14">
      <p:transition spd="slow" p14:dur="2000" advTm="60918"/>
    </mc:Choice>
    <mc:Fallback xmlns="">
      <p:transition spd="slow" advTm="60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263437"/>
          </a:xfrm>
        </p:spPr>
        <p:txBody>
          <a:bodyPr/>
          <a:lstStyle/>
          <a:p>
            <a:r>
              <a:rPr lang="en-GB" sz="2000" b="1">
                <a:latin typeface="Arial"/>
                <a:cs typeface="Arial"/>
              </a:rPr>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250824" y="538075"/>
            <a:ext cx="8812153" cy="5376587"/>
          </a:xfrm>
        </p:spPr>
        <p:txBody>
          <a:bodyPr anchor="ctr" anchorCtr="0"/>
          <a:lstStyle/>
          <a:p>
            <a:pPr>
              <a:lnSpc>
                <a:spcPct val="150000"/>
              </a:lnSpc>
              <a:buNone/>
            </a:pPr>
            <a:endParaRPr lang="en-GB" sz="1200" dirty="0">
              <a:latin typeface="Arial"/>
              <a:cs typeface="Arial"/>
            </a:endParaRPr>
          </a:p>
          <a:p>
            <a:pPr>
              <a:lnSpc>
                <a:spcPct val="150000"/>
              </a:lnSpc>
              <a:buFont typeface="Arial"/>
              <a:buChar char="•"/>
            </a:pPr>
            <a:r>
              <a:rPr lang="en-GB" sz="1200" dirty="0">
                <a:latin typeface="Arial"/>
                <a:cs typeface="Arial"/>
              </a:rPr>
              <a:t>Takes medication in the morning.</a:t>
            </a:r>
          </a:p>
          <a:p>
            <a:pPr>
              <a:lnSpc>
                <a:spcPct val="150000"/>
              </a:lnSpc>
              <a:buFont typeface="Arial"/>
              <a:buChar char="•"/>
            </a:pPr>
            <a:r>
              <a:rPr lang="en-GB" sz="1200" dirty="0">
                <a:latin typeface="Arial"/>
                <a:cs typeface="Arial"/>
              </a:rPr>
              <a:t>Eats meals and drinks water.</a:t>
            </a:r>
          </a:p>
          <a:p>
            <a:pPr>
              <a:lnSpc>
                <a:spcPct val="150000"/>
              </a:lnSpc>
              <a:buFont typeface="Arial"/>
              <a:buChar char="•"/>
            </a:pPr>
            <a:r>
              <a:rPr lang="en-GB" sz="1200" dirty="0">
                <a:latin typeface="Arial"/>
                <a:cs typeface="Arial"/>
              </a:rPr>
              <a:t>Rests during the day because he feels tired.</a:t>
            </a:r>
          </a:p>
          <a:p>
            <a:pPr>
              <a:lnSpc>
                <a:spcPct val="150000"/>
              </a:lnSpc>
              <a:buFont typeface="Arial"/>
              <a:buChar char="•"/>
            </a:pPr>
            <a:r>
              <a:rPr lang="en-GB" sz="1200" dirty="0">
                <a:latin typeface="Arial"/>
                <a:cs typeface="Arial"/>
              </a:rPr>
              <a:t>Attends hospital appointments when needed.</a:t>
            </a:r>
          </a:p>
          <a:p>
            <a:pPr>
              <a:lnSpc>
                <a:spcPct val="150000"/>
              </a:lnSpc>
              <a:buFont typeface="Arial"/>
              <a:buChar char="•"/>
            </a:pPr>
            <a:r>
              <a:rPr lang="en-GB" sz="1200" dirty="0">
                <a:latin typeface="Arial"/>
                <a:cs typeface="Arial"/>
              </a:rPr>
              <a:t>Spends time with family in the evening.</a:t>
            </a:r>
          </a:p>
          <a:p>
            <a:pPr>
              <a:lnSpc>
                <a:spcPct val="150000"/>
              </a:lnSpc>
              <a:buFont typeface="Arial"/>
              <a:buChar char="•"/>
            </a:pPr>
            <a:endParaRPr lang="en-GB" sz="1200" dirty="0">
              <a:latin typeface="Arial"/>
              <a:cs typeface="Arial"/>
            </a:endParaRPr>
          </a:p>
          <a:p>
            <a:pPr indent="0">
              <a:lnSpc>
                <a:spcPct val="150000"/>
              </a:lnSpc>
              <a:buNone/>
            </a:pPr>
            <a:r>
              <a:rPr lang="en-GB" sz="1200" dirty="0">
                <a:latin typeface="Arial"/>
                <a:cs typeface="Arial"/>
              </a:rPr>
              <a:t>How Lung Cancer Affects Daily Life</a:t>
            </a:r>
          </a:p>
          <a:p>
            <a:pPr>
              <a:lnSpc>
                <a:spcPct val="150000"/>
              </a:lnSpc>
              <a:buFont typeface="Arial"/>
              <a:buChar char="•"/>
            </a:pPr>
            <a:r>
              <a:rPr lang="en-GB" sz="1200" dirty="0">
                <a:latin typeface="Arial"/>
                <a:cs typeface="Arial"/>
              </a:rPr>
              <a:t>Gets tired easily.</a:t>
            </a:r>
          </a:p>
          <a:p>
            <a:pPr>
              <a:lnSpc>
                <a:spcPct val="150000"/>
              </a:lnSpc>
              <a:buFont typeface="Arial"/>
              <a:buChar char="•"/>
            </a:pPr>
            <a:r>
              <a:rPr lang="en-GB" sz="1200" dirty="0">
                <a:latin typeface="Arial"/>
                <a:cs typeface="Arial"/>
              </a:rPr>
              <a:t>Becomes short of breath when walking.</a:t>
            </a:r>
          </a:p>
          <a:p>
            <a:pPr>
              <a:lnSpc>
                <a:spcPct val="150000"/>
              </a:lnSpc>
              <a:buFont typeface="Arial"/>
              <a:buChar char="•"/>
            </a:pPr>
            <a:r>
              <a:rPr lang="en-GB" sz="1200" dirty="0">
                <a:latin typeface="Arial"/>
                <a:cs typeface="Arial"/>
              </a:rPr>
              <a:t>Finds household tasks difficult.</a:t>
            </a:r>
          </a:p>
          <a:p>
            <a:pPr>
              <a:lnSpc>
                <a:spcPct val="150000"/>
              </a:lnSpc>
              <a:buFont typeface="Arial"/>
              <a:buChar char="•"/>
            </a:pPr>
            <a:r>
              <a:rPr lang="en-GB" sz="1200" dirty="0">
                <a:latin typeface="Arial"/>
                <a:cs typeface="Arial"/>
              </a:rPr>
              <a:t>Has a cough that can disturb sleep.</a:t>
            </a:r>
          </a:p>
          <a:p>
            <a:pPr>
              <a:lnSpc>
                <a:spcPct val="150000"/>
              </a:lnSpc>
              <a:buFont typeface="Arial"/>
              <a:buChar char="•"/>
            </a:pPr>
            <a:endParaRPr lang="en-GB" sz="1200" dirty="0">
              <a:latin typeface="Arial"/>
              <a:cs typeface="Arial"/>
            </a:endParaRPr>
          </a:p>
          <a:p>
            <a:pPr>
              <a:lnSpc>
                <a:spcPct val="150000"/>
              </a:lnSpc>
              <a:buFont typeface="Arial"/>
              <a:buChar char="•"/>
            </a:pPr>
            <a:r>
              <a:rPr lang="en-GB" sz="1200" dirty="0">
                <a:latin typeface="Arial"/>
                <a:cs typeface="Arial"/>
              </a:rPr>
              <a:t>Support Needed</a:t>
            </a:r>
          </a:p>
          <a:p>
            <a:pPr>
              <a:lnSpc>
                <a:spcPct val="150000"/>
              </a:lnSpc>
              <a:buFont typeface="Arial"/>
              <a:buChar char="•"/>
            </a:pPr>
            <a:r>
              <a:rPr lang="en-GB" sz="1200" dirty="0">
                <a:latin typeface="Arial"/>
                <a:cs typeface="Arial"/>
              </a:rPr>
              <a:t>Help from his wife with daily tasks.</a:t>
            </a:r>
          </a:p>
          <a:p>
            <a:pPr>
              <a:lnSpc>
                <a:spcPct val="150000"/>
              </a:lnSpc>
              <a:buFont typeface="Arial"/>
              <a:buChar char="•"/>
            </a:pPr>
            <a:r>
              <a:rPr lang="en-GB" sz="1200" dirty="0">
                <a:latin typeface="Arial"/>
                <a:cs typeface="Arial"/>
              </a:rPr>
              <a:t>Regular support from doctors and nurses.</a:t>
            </a:r>
          </a:p>
          <a:p>
            <a:pPr>
              <a:lnSpc>
                <a:spcPct val="150000"/>
              </a:lnSpc>
              <a:buFont typeface="Arial"/>
              <a:buChar char="•"/>
            </a:pPr>
            <a:r>
              <a:rPr lang="en-GB" sz="1200" dirty="0">
                <a:latin typeface="Arial"/>
                <a:cs typeface="Arial"/>
              </a:rPr>
              <a:t>Taking medication correctly.</a:t>
            </a:r>
          </a:p>
          <a:p>
            <a:pPr>
              <a:lnSpc>
                <a:spcPct val="150000"/>
              </a:lnSpc>
              <a:buFont typeface="Arial"/>
              <a:buChar char="•"/>
            </a:pPr>
            <a:r>
              <a:rPr lang="en-GB" sz="1200" dirty="0">
                <a:latin typeface="Arial"/>
                <a:cs typeface="Arial"/>
              </a:rPr>
              <a:t>Rest breaks throughout the day.</a:t>
            </a:r>
          </a:p>
          <a:p>
            <a:pPr marL="0" indent="0">
              <a:spcBef>
                <a:spcPts val="1400"/>
              </a:spcBef>
              <a:buNone/>
            </a:pPr>
            <a:endParaRPr lang="en-GB" sz="20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0" name="Audio 9">
            <a:extLst>
              <a:ext uri="{FF2B5EF4-FFF2-40B4-BE49-F238E27FC236}">
                <a16:creationId xmlns:a16="http://schemas.microsoft.com/office/drawing/2014/main" id="{4B3A3366-4D79-82AD-17CE-F6971F0484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xmlns:p14="http://schemas.microsoft.com/office/powerpoint/2010/main">
    <mc:Choice Requires="p14">
      <p:transition spd="slow" p14:dur="2000" advTm="42460"/>
    </mc:Choice>
    <mc:Fallback xmlns="">
      <p:transition spd="slow" advTm="42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2000" b="1" dirty="0">
                <a:latin typeface="Arial"/>
                <a:cs typeface="Arial"/>
              </a:rPr>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63731" y="979716"/>
            <a:ext cx="8223069" cy="4537517"/>
          </a:xfrm>
        </p:spPr>
        <p:txBody>
          <a:bodyPr anchor="ctr" anchorCtr="0"/>
          <a:lstStyle/>
          <a:p>
            <a:pPr>
              <a:buNone/>
            </a:pPr>
            <a:r>
              <a:rPr lang="en-GB" sz="1600" b="1" dirty="0">
                <a:latin typeface="Arial"/>
                <a:cs typeface="Arial"/>
              </a:rPr>
              <a:t>     Communication</a:t>
            </a:r>
          </a:p>
          <a:p>
            <a:pPr>
              <a:lnSpc>
                <a:spcPct val="150000"/>
              </a:lnSpc>
              <a:buFont typeface="Arial"/>
              <a:buChar char="•"/>
            </a:pPr>
            <a:r>
              <a:rPr lang="en-GB" sz="1400" dirty="0">
                <a:latin typeface="Arial"/>
                <a:cs typeface="Arial"/>
              </a:rPr>
              <a:t>Use simple and easy words.</a:t>
            </a:r>
          </a:p>
          <a:p>
            <a:pPr>
              <a:lnSpc>
                <a:spcPct val="150000"/>
              </a:lnSpc>
              <a:buFont typeface="Arial"/>
              <a:buChar char="•"/>
            </a:pPr>
            <a:r>
              <a:rPr lang="en-GB" sz="1400" dirty="0">
                <a:latin typeface="Arial"/>
                <a:cs typeface="Arial"/>
              </a:rPr>
              <a:t>Listen to Mike and his family carefully.</a:t>
            </a:r>
          </a:p>
          <a:p>
            <a:pPr>
              <a:lnSpc>
                <a:spcPct val="150000"/>
              </a:lnSpc>
              <a:buFont typeface="Arial"/>
              <a:buChar char="•"/>
            </a:pPr>
            <a:r>
              <a:rPr lang="en-GB" sz="1400" dirty="0">
                <a:latin typeface="Arial"/>
                <a:cs typeface="Arial"/>
              </a:rPr>
              <a:t>Explain his treatment and care clearly.</a:t>
            </a:r>
          </a:p>
          <a:p>
            <a:pPr indent="0">
              <a:lnSpc>
                <a:spcPct val="150000"/>
              </a:lnSpc>
              <a:buNone/>
            </a:pPr>
            <a:r>
              <a:rPr lang="en-GB" sz="1400" dirty="0">
                <a:latin typeface="Arial"/>
                <a:cs typeface="Arial"/>
              </a:rPr>
              <a:t>Ethical Considerations</a:t>
            </a:r>
          </a:p>
          <a:p>
            <a:pPr>
              <a:lnSpc>
                <a:spcPct val="150000"/>
              </a:lnSpc>
              <a:buFont typeface="Arial"/>
              <a:buChar char="•"/>
            </a:pPr>
            <a:r>
              <a:rPr lang="en-GB" sz="1400" dirty="0">
                <a:latin typeface="Arial"/>
                <a:cs typeface="Arial"/>
              </a:rPr>
              <a:t>Consent</a:t>
            </a:r>
            <a:r>
              <a:rPr lang="en-GB" sz="1400" b="1" dirty="0">
                <a:latin typeface="Arial"/>
                <a:cs typeface="Arial"/>
              </a:rPr>
              <a:t>:</a:t>
            </a:r>
            <a:r>
              <a:rPr lang="en-GB" sz="1400" dirty="0">
                <a:latin typeface="Arial"/>
                <a:cs typeface="Arial"/>
              </a:rPr>
              <a:t> Ask Mike before giving treatment.</a:t>
            </a:r>
          </a:p>
          <a:p>
            <a:pPr>
              <a:lnSpc>
                <a:spcPct val="150000"/>
              </a:lnSpc>
              <a:buFont typeface="Arial"/>
              <a:buChar char="•"/>
            </a:pPr>
            <a:r>
              <a:rPr lang="en-GB" sz="1400" dirty="0">
                <a:latin typeface="Arial"/>
                <a:cs typeface="Arial"/>
              </a:rPr>
              <a:t>Confidentiality</a:t>
            </a:r>
            <a:r>
              <a:rPr lang="en-GB" sz="1400" b="1" dirty="0">
                <a:latin typeface="Arial"/>
                <a:cs typeface="Arial"/>
              </a:rPr>
              <a:t>:</a:t>
            </a:r>
            <a:r>
              <a:rPr lang="en-GB" sz="1400" dirty="0">
                <a:latin typeface="Arial"/>
                <a:cs typeface="Arial"/>
              </a:rPr>
              <a:t> Keep his information private.</a:t>
            </a:r>
          </a:p>
          <a:p>
            <a:pPr>
              <a:lnSpc>
                <a:spcPct val="150000"/>
              </a:lnSpc>
              <a:buFont typeface="Arial"/>
              <a:buChar char="•"/>
            </a:pPr>
            <a:r>
              <a:rPr lang="en-GB" sz="1400" dirty="0">
                <a:latin typeface="Arial"/>
                <a:cs typeface="Arial"/>
              </a:rPr>
              <a:t>Dignity</a:t>
            </a:r>
            <a:r>
              <a:rPr lang="en-GB" sz="1400" b="1" dirty="0">
                <a:latin typeface="Arial"/>
                <a:cs typeface="Arial"/>
              </a:rPr>
              <a:t>:</a:t>
            </a:r>
            <a:r>
              <a:rPr lang="en-GB" sz="1400" dirty="0">
                <a:latin typeface="Arial"/>
                <a:cs typeface="Arial"/>
              </a:rPr>
              <a:t> Treat him with respect.</a:t>
            </a:r>
          </a:p>
          <a:p>
            <a:pPr>
              <a:lnSpc>
                <a:spcPct val="150000"/>
              </a:lnSpc>
              <a:buFont typeface="Arial"/>
              <a:buChar char="•"/>
            </a:pPr>
            <a:r>
              <a:rPr lang="en-GB" sz="1400" dirty="0">
                <a:latin typeface="Arial"/>
                <a:cs typeface="Arial"/>
              </a:rPr>
              <a:t>Autonomy</a:t>
            </a:r>
            <a:r>
              <a:rPr lang="en-GB" sz="1400" b="1" dirty="0">
                <a:latin typeface="Arial"/>
                <a:cs typeface="Arial"/>
              </a:rPr>
              <a:t>:</a:t>
            </a:r>
            <a:r>
              <a:rPr lang="en-GB" sz="1400" dirty="0">
                <a:latin typeface="Arial"/>
                <a:cs typeface="Arial"/>
              </a:rPr>
              <a:t> Let Mike make his own choices about his care.</a:t>
            </a:r>
          </a:p>
          <a:p>
            <a:pPr indent="0">
              <a:lnSpc>
                <a:spcPct val="150000"/>
              </a:lnSpc>
              <a:buNone/>
            </a:pPr>
            <a:r>
              <a:rPr lang="en-GB" sz="1400" dirty="0">
                <a:latin typeface="Arial"/>
                <a:cs typeface="Arial"/>
              </a:rPr>
              <a:t>NHS and NICE Guidelines</a:t>
            </a:r>
          </a:p>
          <a:p>
            <a:pPr>
              <a:lnSpc>
                <a:spcPct val="150000"/>
              </a:lnSpc>
              <a:buFont typeface="Arial"/>
              <a:buChar char="•"/>
            </a:pPr>
            <a:r>
              <a:rPr lang="en-GB" sz="1400" dirty="0">
                <a:latin typeface="Arial"/>
                <a:cs typeface="Arial"/>
              </a:rPr>
              <a:t>NHS and NICE say patients should be involved in decisions about their care and treated with respect and privacy. </a:t>
            </a:r>
          </a:p>
          <a:p>
            <a:pPr marL="0" indent="0">
              <a:lnSpc>
                <a:spcPct val="150000"/>
              </a:lnSpc>
              <a:spcBef>
                <a:spcPts val="1400"/>
              </a:spcBef>
              <a:buNone/>
            </a:pPr>
            <a:endParaRPr lang="en-GB" sz="1400" dirty="0">
              <a:latin typeface="Arial"/>
              <a:cs typeface="Aria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29" name="Audio 28">
            <a:extLst>
              <a:ext uri="{FF2B5EF4-FFF2-40B4-BE49-F238E27FC236}">
                <a16:creationId xmlns:a16="http://schemas.microsoft.com/office/drawing/2014/main" id="{0336CAF6-698B-87BF-7C6B-5D2AFB66CA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xmlns:p14="http://schemas.microsoft.com/office/powerpoint/2010/main">
    <mc:Choice Requires="p14">
      <p:transition spd="slow" p14:dur="2000" advTm="40158"/>
    </mc:Choice>
    <mc:Fallback xmlns="">
      <p:transition spd="slow" advTm="40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1800" b="1">
                <a:latin typeface="Arial"/>
                <a:cs typeface="Arial"/>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339635" y="979716"/>
            <a:ext cx="8347165" cy="4537517"/>
          </a:xfrm>
        </p:spPr>
        <p:txBody>
          <a:bodyPr anchor="ctr" anchorCtr="0"/>
          <a:lstStyle/>
          <a:p>
            <a:pPr lvl="1">
              <a:lnSpc>
                <a:spcPct val="150000"/>
              </a:lnSpc>
              <a:buNone/>
            </a:pPr>
            <a:endParaRPr lang="en-GB" sz="1200" b="1">
              <a:latin typeface="Arial"/>
              <a:cs typeface="Arial"/>
            </a:endParaRPr>
          </a:p>
          <a:p>
            <a:pPr lvl="1">
              <a:lnSpc>
                <a:spcPct val="150000"/>
              </a:lnSpc>
              <a:buNone/>
            </a:pPr>
            <a:endParaRPr lang="en-GB" sz="1200" b="1">
              <a:latin typeface="Arial"/>
              <a:cs typeface="Arial"/>
            </a:endParaRPr>
          </a:p>
          <a:p>
            <a:pPr lvl="1">
              <a:lnSpc>
                <a:spcPct val="150000"/>
              </a:lnSpc>
              <a:buNone/>
            </a:pPr>
            <a:r>
              <a:rPr lang="en-GB" sz="1600" b="1">
                <a:latin typeface="Arial"/>
                <a:cs typeface="Arial"/>
              </a:rPr>
              <a:t>Lifestyle Risk Factors</a:t>
            </a:r>
            <a:endParaRPr lang="en-GB"/>
          </a:p>
          <a:p>
            <a:pPr>
              <a:lnSpc>
                <a:spcPct val="150000"/>
              </a:lnSpc>
              <a:buFont typeface="Arial"/>
              <a:buChar char="•"/>
            </a:pPr>
            <a:r>
              <a:rPr lang="en-GB" sz="1100" b="1">
                <a:latin typeface="Segoe UI"/>
                <a:cs typeface="Segoe UI"/>
              </a:rPr>
              <a:t>Smoking</a:t>
            </a:r>
            <a:r>
              <a:rPr lang="en-GB" sz="1100">
                <a:latin typeface="Segoe UI"/>
                <a:cs typeface="Segoe UI"/>
              </a:rPr>
              <a:t> for many years. (Biggest risk factor)</a:t>
            </a:r>
            <a:endParaRPr lang="en-GB"/>
          </a:p>
          <a:p>
            <a:pPr>
              <a:lnSpc>
                <a:spcPct val="150000"/>
              </a:lnSpc>
              <a:buFont typeface="Arial"/>
              <a:buChar char="•"/>
            </a:pPr>
            <a:r>
              <a:rPr lang="en-GB" sz="1100" b="1">
                <a:latin typeface="Segoe UI"/>
                <a:cs typeface="Segoe UI"/>
              </a:rPr>
              <a:t>Unhealthy diet</a:t>
            </a:r>
            <a:r>
              <a:rPr lang="en-GB" sz="1100">
                <a:latin typeface="Segoe UI"/>
                <a:cs typeface="Segoe UI"/>
              </a:rPr>
              <a:t> with too much fast food.</a:t>
            </a:r>
            <a:endParaRPr lang="en-GB"/>
          </a:p>
          <a:p>
            <a:pPr>
              <a:lnSpc>
                <a:spcPct val="150000"/>
              </a:lnSpc>
              <a:buFont typeface="Arial"/>
              <a:buChar char="•"/>
            </a:pPr>
            <a:r>
              <a:rPr lang="en-GB" sz="1100" b="1">
                <a:latin typeface="Segoe UI"/>
                <a:cs typeface="Segoe UI"/>
              </a:rPr>
              <a:t>Low physical activity</a:t>
            </a:r>
            <a:r>
              <a:rPr lang="en-GB" sz="1100">
                <a:latin typeface="Segoe UI"/>
                <a:cs typeface="Segoe UI"/>
              </a:rPr>
              <a:t> because he does little exercise.</a:t>
            </a:r>
            <a:endParaRPr lang="en-GB"/>
          </a:p>
          <a:p>
            <a:pPr>
              <a:lnSpc>
                <a:spcPct val="150000"/>
              </a:lnSpc>
              <a:buFont typeface="Arial"/>
              <a:buChar char="•"/>
            </a:pPr>
            <a:endParaRPr lang="en-GB" sz="1100">
              <a:latin typeface="Segoe UI"/>
              <a:cs typeface="Segoe UI"/>
            </a:endParaRPr>
          </a:p>
          <a:p>
            <a:pPr indent="0">
              <a:lnSpc>
                <a:spcPct val="150000"/>
              </a:lnSpc>
              <a:buNone/>
            </a:pPr>
            <a:r>
              <a:rPr lang="en-GB" sz="1600" b="1">
                <a:latin typeface="Arial"/>
                <a:cs typeface="Arial"/>
              </a:rPr>
              <a:t>Other Risk Factors</a:t>
            </a:r>
          </a:p>
          <a:p>
            <a:pPr>
              <a:lnSpc>
                <a:spcPct val="150000"/>
              </a:lnSpc>
              <a:buFont typeface="Arial"/>
              <a:buChar char="•"/>
            </a:pPr>
            <a:r>
              <a:rPr lang="en-GB" sz="1100" b="1">
                <a:latin typeface="Segoe UI"/>
                <a:cs typeface="Segoe UI"/>
              </a:rPr>
              <a:t>Age</a:t>
            </a:r>
            <a:r>
              <a:rPr lang="en-GB" sz="1100">
                <a:latin typeface="Segoe UI"/>
                <a:cs typeface="Segoe UI"/>
              </a:rPr>
              <a:t>: Mike is 50 years old, and cancer risk increases with age.</a:t>
            </a:r>
            <a:endParaRPr lang="en-GB"/>
          </a:p>
          <a:p>
            <a:pPr>
              <a:lnSpc>
                <a:spcPct val="150000"/>
              </a:lnSpc>
              <a:buFont typeface="Arial"/>
              <a:buChar char="•"/>
            </a:pPr>
            <a:r>
              <a:rPr lang="en-GB" sz="1100" b="1">
                <a:latin typeface="Segoe UI"/>
                <a:cs typeface="Segoe UI"/>
              </a:rPr>
              <a:t>Family history</a:t>
            </a:r>
            <a:r>
              <a:rPr lang="en-GB" sz="1100">
                <a:latin typeface="Segoe UI"/>
                <a:cs typeface="Segoe UI"/>
              </a:rPr>
              <a:t>: Some people have a higher risk because of their genes.</a:t>
            </a:r>
            <a:endParaRPr lang="en-GB"/>
          </a:p>
          <a:p>
            <a:pPr>
              <a:lnSpc>
                <a:spcPct val="150000"/>
              </a:lnSpc>
              <a:buFont typeface="Arial"/>
              <a:buChar char="•"/>
            </a:pPr>
            <a:endParaRPr lang="en-GB" sz="1100">
              <a:latin typeface="Segoe UI"/>
              <a:cs typeface="Segoe UI"/>
            </a:endParaRPr>
          </a:p>
          <a:p>
            <a:pPr indent="0">
              <a:lnSpc>
                <a:spcPct val="150000"/>
              </a:lnSpc>
              <a:buNone/>
            </a:pPr>
            <a:r>
              <a:rPr lang="en-GB" sz="1600" b="1">
                <a:latin typeface="Arial"/>
                <a:cs typeface="Arial"/>
              </a:rPr>
              <a:t>Risk Factors That Can Be Reduced</a:t>
            </a:r>
          </a:p>
          <a:p>
            <a:pPr>
              <a:lnSpc>
                <a:spcPct val="150000"/>
              </a:lnSpc>
              <a:buFont typeface="Arial"/>
              <a:buChar char="•"/>
            </a:pPr>
            <a:r>
              <a:rPr lang="en-GB" sz="1100">
                <a:latin typeface="Segoe UI"/>
                <a:cs typeface="Segoe UI"/>
              </a:rPr>
              <a:t>Stop smoking.</a:t>
            </a:r>
            <a:endParaRPr lang="en-GB"/>
          </a:p>
          <a:p>
            <a:pPr>
              <a:lnSpc>
                <a:spcPct val="150000"/>
              </a:lnSpc>
              <a:buFont typeface="Arial"/>
              <a:buChar char="•"/>
            </a:pPr>
            <a:r>
              <a:rPr lang="en-GB" sz="1100">
                <a:latin typeface="Segoe UI"/>
                <a:cs typeface="Segoe UI"/>
              </a:rPr>
              <a:t>Eat a healthy diet with more fruit and vegetables.</a:t>
            </a:r>
            <a:endParaRPr lang="en-GB"/>
          </a:p>
          <a:p>
            <a:pPr>
              <a:lnSpc>
                <a:spcPct val="150000"/>
              </a:lnSpc>
              <a:buFont typeface="Arial"/>
              <a:buChar char="•"/>
            </a:pPr>
            <a:r>
              <a:rPr lang="en-GB" sz="1100">
                <a:latin typeface="Segoe UI"/>
                <a:cs typeface="Segoe UI"/>
              </a:rPr>
              <a:t>Do regular exercise if possible.</a:t>
            </a:r>
            <a:endParaRPr lang="en-GB"/>
          </a:p>
          <a:p>
            <a:pPr>
              <a:lnSpc>
                <a:spcPct val="150000"/>
              </a:lnSpc>
              <a:buFont typeface="Arial"/>
              <a:buChar char="•"/>
            </a:pPr>
            <a:r>
              <a:rPr lang="en-GB" sz="1100">
                <a:latin typeface="Segoe UI"/>
                <a:cs typeface="Segoe UI"/>
              </a:rPr>
              <a:t>Attend regular check-ups with healthcare professionals.</a:t>
            </a:r>
            <a:endParaRPr lang="en-GB"/>
          </a:p>
          <a:p>
            <a:pPr lvl="1">
              <a:lnSpc>
                <a:spcPct val="150000"/>
              </a:lnSpc>
              <a:spcBef>
                <a:spcPts val="2000"/>
              </a:spcBef>
              <a:buNone/>
            </a:pPr>
            <a:endParaRPr lang="en-GB" sz="1500" i="1"/>
          </a:p>
        </p:txBody>
      </p:sp>
      <p:pic>
        <p:nvPicPr>
          <p:cNvPr id="7" name="Audio 6">
            <a:extLst>
              <a:ext uri="{FF2B5EF4-FFF2-40B4-BE49-F238E27FC236}">
                <a16:creationId xmlns:a16="http://schemas.microsoft.com/office/drawing/2014/main" id="{88064ACB-A7F5-CEAB-0AF3-E3FEB7071F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xmlns:p14="http://schemas.microsoft.com/office/powerpoint/2010/main">
    <mc:Choice Requires="p14">
      <p:transition spd="slow" p14:dur="2000" advTm="36015"/>
    </mc:Choice>
    <mc:Fallback xmlns="">
      <p:transition spd="slow" advTm="36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313509" y="318"/>
            <a:ext cx="8229600" cy="1143000"/>
          </a:xfrm>
        </p:spPr>
        <p:txBody>
          <a:bodyPr/>
          <a:lstStyle/>
          <a:p>
            <a:r>
              <a:rPr lang="en-GB" sz="2000" b="1">
                <a:latin typeface="Arial"/>
                <a:cs typeface="Arial"/>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13509" y="1143001"/>
            <a:ext cx="8229600" cy="4511392"/>
          </a:xfrm>
        </p:spPr>
        <p:txBody>
          <a:bodyPr anchor="ctr" anchorCtr="0"/>
          <a:lstStyle/>
          <a:p>
            <a:pPr lvl="1">
              <a:lnSpc>
                <a:spcPct val="150000"/>
              </a:lnSpc>
              <a:buNone/>
            </a:pPr>
            <a:r>
              <a:rPr lang="en-GB" sz="1600" b="1">
                <a:latin typeface="Arial"/>
                <a:cs typeface="Arial"/>
              </a:rPr>
              <a:t>Recommendations for Mike's Care Plan</a:t>
            </a:r>
            <a:endParaRPr lang="en-US" sz="1600" b="1">
              <a:latin typeface="Arial"/>
              <a:cs typeface="Arial"/>
            </a:endParaRPr>
          </a:p>
          <a:p>
            <a:pPr>
              <a:lnSpc>
                <a:spcPct val="150000"/>
              </a:lnSpc>
              <a:buFont typeface="Arial"/>
              <a:buChar char="•"/>
            </a:pPr>
            <a:r>
              <a:rPr lang="en-GB" sz="1600">
                <a:latin typeface="Arial"/>
                <a:cs typeface="Arial"/>
              </a:rPr>
              <a:t>Attend all hospital and GP appointments.</a:t>
            </a:r>
          </a:p>
          <a:p>
            <a:pPr>
              <a:lnSpc>
                <a:spcPct val="150000"/>
              </a:lnSpc>
              <a:buFont typeface="Arial"/>
              <a:buChar char="•"/>
            </a:pPr>
            <a:r>
              <a:rPr lang="en-GB" sz="1600">
                <a:latin typeface="Arial"/>
                <a:cs typeface="Arial"/>
              </a:rPr>
              <a:t>Take medication as prescribed.</a:t>
            </a:r>
          </a:p>
          <a:p>
            <a:pPr>
              <a:lnSpc>
                <a:spcPct val="150000"/>
              </a:lnSpc>
              <a:buFont typeface="Arial"/>
              <a:buChar char="•"/>
            </a:pPr>
            <a:r>
              <a:rPr lang="en-GB" sz="1600">
                <a:latin typeface="Arial"/>
                <a:cs typeface="Arial"/>
              </a:rPr>
              <a:t>Stop smoking and eat a healthy diet.</a:t>
            </a:r>
          </a:p>
          <a:p>
            <a:pPr>
              <a:lnSpc>
                <a:spcPct val="150000"/>
              </a:lnSpc>
              <a:buFont typeface="Arial"/>
              <a:buChar char="•"/>
            </a:pPr>
            <a:r>
              <a:rPr lang="en-GB" sz="1600">
                <a:latin typeface="Arial"/>
                <a:cs typeface="Arial"/>
              </a:rPr>
              <a:t>Ask for support from family, carers, and healthcare professionals.</a:t>
            </a:r>
          </a:p>
          <a:p>
            <a:pPr>
              <a:lnSpc>
                <a:spcPct val="150000"/>
              </a:lnSpc>
              <a:buFont typeface="Arial"/>
              <a:buChar char="•"/>
            </a:pPr>
            <a:r>
              <a:rPr lang="en-GB" sz="1600">
                <a:latin typeface="Arial"/>
                <a:cs typeface="Arial"/>
              </a:rPr>
              <a:t>Tell the doctor about any new symptoms.</a:t>
            </a:r>
          </a:p>
          <a:p>
            <a:pPr indent="0">
              <a:lnSpc>
                <a:spcPct val="150000"/>
              </a:lnSpc>
              <a:buNone/>
            </a:pPr>
            <a:r>
              <a:rPr lang="en-GB" sz="1600" b="1">
                <a:latin typeface="Arial"/>
                <a:cs typeface="Arial"/>
              </a:rPr>
              <a:t>  NHS and NICE Guidelines</a:t>
            </a:r>
          </a:p>
          <a:p>
            <a:pPr>
              <a:lnSpc>
                <a:spcPct val="150000"/>
              </a:lnSpc>
              <a:buFont typeface="Arial"/>
              <a:buChar char="•"/>
            </a:pPr>
            <a:r>
              <a:rPr lang="en-GB" sz="1600">
                <a:latin typeface="Arial"/>
                <a:cs typeface="Arial"/>
              </a:rPr>
              <a:t>NHS and NICE recommend regular monitoring, treatment, and patient involvement in care decisions. </a:t>
            </a:r>
          </a:p>
          <a:p>
            <a:pPr indent="0">
              <a:lnSpc>
                <a:spcPct val="150000"/>
              </a:lnSpc>
              <a:buNone/>
            </a:pPr>
            <a:r>
              <a:rPr lang="en-GB" sz="1600" b="1">
                <a:latin typeface="Arial"/>
                <a:cs typeface="Arial"/>
              </a:rPr>
              <a:t> Other Important Information</a:t>
            </a:r>
          </a:p>
          <a:p>
            <a:pPr>
              <a:lnSpc>
                <a:spcPct val="150000"/>
              </a:lnSpc>
              <a:buFont typeface="Arial"/>
              <a:buChar char="•"/>
            </a:pPr>
            <a:r>
              <a:rPr lang="en-GB" sz="1600">
                <a:latin typeface="Arial"/>
                <a:cs typeface="Arial"/>
              </a:rPr>
              <a:t>Mike may need emotional support to cope with his cancer.</a:t>
            </a:r>
          </a:p>
          <a:p>
            <a:pPr>
              <a:lnSpc>
                <a:spcPct val="150000"/>
              </a:lnSpc>
              <a:buFont typeface="Arial"/>
              <a:buChar char="•"/>
            </a:pPr>
            <a:r>
              <a:rPr lang="en-GB" sz="1600">
                <a:latin typeface="Arial"/>
                <a:cs typeface="Arial"/>
              </a:rPr>
              <a:t>Good communication with his family and healthcare team is important.</a:t>
            </a:r>
          </a:p>
          <a:p>
            <a:pPr lvl="1">
              <a:lnSpc>
                <a:spcPct val="150000"/>
              </a:lnSpc>
              <a:spcBef>
                <a:spcPts val="1600"/>
              </a:spcBef>
              <a:buNone/>
            </a:pPr>
            <a:endParaRPr lang="en-GB" sz="1400" i="1">
              <a:latin typeface="Arial"/>
              <a:cs typeface="Aria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20" name="Audio 19">
            <a:extLst>
              <a:ext uri="{FF2B5EF4-FFF2-40B4-BE49-F238E27FC236}">
                <a16:creationId xmlns:a16="http://schemas.microsoft.com/office/drawing/2014/main" id="{B145DCD9-F060-A5B2-42A7-2215FF6D15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xmlns:p14="http://schemas.microsoft.com/office/powerpoint/2010/main">
    <mc:Choice Requires="p14">
      <p:transition spd="slow" p14:dur="2000" advTm="43893"/>
    </mc:Choice>
    <mc:Fallback xmlns="">
      <p:transition spd="slow" advTm="43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2000" b="1">
                <a:latin typeface="Arial"/>
                <a:cs typeface="Arial"/>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14321" y="1293224"/>
            <a:ext cx="7906719" cy="3917032"/>
          </a:xfrm>
        </p:spPr>
        <p:txBody>
          <a:bodyPr anchor="ctr" anchorCtr="0"/>
          <a:lstStyle/>
          <a:p>
            <a:pPr lvl="1">
              <a:buNone/>
            </a:pPr>
            <a:endParaRPr lang="en-GB"/>
          </a:p>
          <a:p>
            <a:pPr lvl="1">
              <a:lnSpc>
                <a:spcPct val="150000"/>
              </a:lnSpc>
              <a:buNone/>
            </a:pPr>
            <a:r>
              <a:rPr lang="en-GB" sz="1800">
                <a:latin typeface="Arial"/>
                <a:cs typeface="Arial"/>
              </a:rPr>
              <a:t>    </a:t>
            </a:r>
            <a:r>
              <a:rPr lang="en-GB" sz="2000">
                <a:latin typeface="Arial"/>
                <a:cs typeface="Arial"/>
              </a:rPr>
              <a:t> Lung cancer affects the lungs and makes it harder to breathe. It can cause coughing, breathlessness, chest pain, and tiredness. Understanding how the lungs work helps healthcare professionals give the right care and treatment. I have learned that lung cancer can make daily activities more difficult, but support from doctors, nurses, and family can help improve the patient's quality of life (NHS, 2025).</a:t>
            </a:r>
          </a:p>
          <a:p>
            <a:pPr lvl="1">
              <a:lnSpc>
                <a:spcPct val="150000"/>
              </a:lnSpc>
              <a:spcBef>
                <a:spcPts val="2000"/>
              </a:spcBef>
              <a:buNone/>
            </a:pPr>
            <a:endParaRPr lang="en-GB" sz="2000" i="1">
              <a:latin typeface="Arial"/>
              <a:cs typeface="Aria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22" name="Audio 21">
            <a:extLst>
              <a:ext uri="{FF2B5EF4-FFF2-40B4-BE49-F238E27FC236}">
                <a16:creationId xmlns:a16="http://schemas.microsoft.com/office/drawing/2014/main" id="{85B310C6-C44E-FB18-5E06-493486F548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xmlns:p14="http://schemas.microsoft.com/office/powerpoint/2010/main">
    <mc:Choice Requires="p14">
      <p:transition spd="slow" p14:dur="2000" advTm="31985"/>
    </mc:Choice>
    <mc:Fallback xmlns="">
      <p:transition spd="slow" advTm="31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158084" y="162144"/>
            <a:ext cx="8959790" cy="5629408"/>
          </a:xfrm>
        </p:spPr>
        <p:txBody>
          <a:bodyPr anchor="ctr" anchorCtr="0"/>
          <a:lstStyle/>
          <a:p>
            <a:pPr marL="0" indent="0">
              <a:spcBef>
                <a:spcPts val="1600"/>
              </a:spcBef>
              <a:buNone/>
            </a:pPr>
            <a:endParaRPr lang="en-GB" sz="1100">
              <a:solidFill>
                <a:srgbClr val="0070C0"/>
              </a:solidFill>
              <a:latin typeface="Segoe UI"/>
              <a:cs typeface="Segoe UI"/>
            </a:endParaRPr>
          </a:p>
          <a:p>
            <a:pPr marL="0" indent="0">
              <a:spcBef>
                <a:spcPts val="1600"/>
              </a:spcBef>
              <a:buNone/>
            </a:pPr>
            <a:endParaRPr lang="en-GB" sz="1100">
              <a:solidFill>
                <a:srgbClr val="0070C0"/>
              </a:solidFill>
              <a:latin typeface="Segoe UI"/>
              <a:cs typeface="Segoe UI"/>
            </a:endParaRPr>
          </a:p>
          <a:p>
            <a:pPr marL="0" indent="0">
              <a:spcBef>
                <a:spcPts val="1600"/>
              </a:spcBef>
              <a:buNone/>
            </a:pPr>
            <a:endParaRPr lang="en-GB" sz="1100">
              <a:solidFill>
                <a:srgbClr val="0070C0"/>
              </a:solidFill>
              <a:latin typeface="Segoe UI"/>
              <a:cs typeface="Segoe UI"/>
            </a:endParaRPr>
          </a:p>
          <a:p>
            <a:pPr marL="0" indent="0">
              <a:spcBef>
                <a:spcPts val="1600"/>
              </a:spcBef>
              <a:buNone/>
            </a:pPr>
            <a:endParaRPr lang="en-GB" sz="1100">
              <a:solidFill>
                <a:srgbClr val="0070C0"/>
              </a:solidFill>
              <a:latin typeface="Segoe UI"/>
              <a:cs typeface="Segoe UI"/>
            </a:endParaRPr>
          </a:p>
          <a:p>
            <a:pPr marL="0" indent="0">
              <a:spcBef>
                <a:spcPts val="1600"/>
              </a:spcBef>
              <a:buNone/>
            </a:pPr>
            <a:endParaRPr lang="en-GB" sz="1100">
              <a:solidFill>
                <a:srgbClr val="0070C0"/>
              </a:solidFill>
              <a:latin typeface="Segoe UI"/>
              <a:cs typeface="Segoe UI"/>
            </a:endParaRPr>
          </a:p>
          <a:p>
            <a:pPr marL="0" indent="0">
              <a:spcBef>
                <a:spcPts val="1600"/>
              </a:spcBef>
              <a:buNone/>
            </a:pPr>
            <a:endParaRPr lang="en-GB" sz="1100">
              <a:latin typeface="Arial"/>
              <a:cs typeface="Arial"/>
            </a:endParaRPr>
          </a:p>
          <a:p>
            <a:pPr marL="0" indent="0">
              <a:spcBef>
                <a:spcPts val="1600"/>
              </a:spcBef>
              <a:buNone/>
            </a:pPr>
            <a:endParaRPr lang="en-GB" sz="1100">
              <a:latin typeface="Arial"/>
              <a:cs typeface="Arial"/>
            </a:endParaRPr>
          </a:p>
          <a:p>
            <a:pPr marL="0" indent="0">
              <a:lnSpc>
                <a:spcPct val="150000"/>
              </a:lnSpc>
              <a:spcBef>
                <a:spcPts val="1600"/>
              </a:spcBef>
              <a:buNone/>
            </a:pPr>
            <a:r>
              <a:rPr lang="en-GB" sz="900">
                <a:latin typeface="Arial"/>
                <a:cs typeface="Arial"/>
              </a:rPr>
              <a:t>Cancer Research UK (2024) </a:t>
            </a:r>
            <a:r>
              <a:rPr lang="en-GB" sz="900" i="1">
                <a:latin typeface="Arial"/>
                <a:cs typeface="Arial"/>
              </a:rPr>
              <a:t>What is cancer?</a:t>
            </a:r>
            <a:r>
              <a:rPr lang="en-GB" sz="900">
                <a:latin typeface="Arial"/>
                <a:cs typeface="Arial"/>
              </a:rPr>
              <a:t> Available at: </a:t>
            </a:r>
            <a:r>
              <a:rPr lang="en-GB" sz="900">
                <a:latin typeface="Arial"/>
                <a:cs typeface="Arial"/>
                <a:hlinkClick r:id="rId5">
                  <a:extLst>
                    <a:ext uri="{A12FA001-AC4F-418D-AE19-62706E023703}">
                      <ahyp:hlinkClr xmlns:ahyp="http://schemas.microsoft.com/office/drawing/2018/hyperlinkcolor" val="tx"/>
                    </a:ext>
                  </a:extLst>
                </a:hlinkClick>
              </a:rPr>
              <a:t>https://www.cancerresearchuk.org/about-cancer/what-is-cancer</a:t>
            </a:r>
            <a:r>
              <a:rPr lang="en-GB" sz="900">
                <a:latin typeface="Arial"/>
                <a:cs typeface="Arial"/>
              </a:rPr>
              <a:t> (Accessed: 9 July 2026).</a:t>
            </a:r>
          </a:p>
          <a:p>
            <a:pPr marL="0" indent="0">
              <a:lnSpc>
                <a:spcPct val="150000"/>
              </a:lnSpc>
              <a:spcBef>
                <a:spcPts val="1600"/>
              </a:spcBef>
              <a:buNone/>
            </a:pPr>
            <a:r>
              <a:rPr lang="en-GB" sz="900">
                <a:latin typeface="Arial"/>
                <a:cs typeface="Arial"/>
              </a:rPr>
              <a:t>NHS (2025) </a:t>
            </a:r>
            <a:r>
              <a:rPr lang="en-GB" sz="900" i="1">
                <a:latin typeface="Arial"/>
                <a:cs typeface="Arial"/>
              </a:rPr>
              <a:t>Cancer</a:t>
            </a:r>
            <a:r>
              <a:rPr lang="en-GB" sz="900">
                <a:latin typeface="Arial"/>
                <a:cs typeface="Arial"/>
              </a:rPr>
              <a:t>. Available at: </a:t>
            </a:r>
            <a:r>
              <a:rPr lang="en-GB" sz="900">
                <a:latin typeface="Arial"/>
                <a:cs typeface="Arial"/>
                <a:hlinkClick r:id="rId6">
                  <a:extLst>
                    <a:ext uri="{A12FA001-AC4F-418D-AE19-62706E023703}">
                      <ahyp:hlinkClr xmlns:ahyp="http://schemas.microsoft.com/office/drawing/2018/hyperlinkcolor" val="tx"/>
                    </a:ext>
                  </a:extLst>
                </a:hlinkClick>
              </a:rPr>
              <a:t>https://www.nhs.uk/conditions/cancer/</a:t>
            </a:r>
            <a:r>
              <a:rPr lang="en-GB" sz="900">
                <a:latin typeface="Arial"/>
                <a:cs typeface="Arial"/>
              </a:rPr>
              <a:t> (Accessed: 9 July 2026).</a:t>
            </a:r>
          </a:p>
          <a:p>
            <a:pPr marL="0" indent="0">
              <a:lnSpc>
                <a:spcPct val="150000"/>
              </a:lnSpc>
              <a:spcBef>
                <a:spcPts val="1600"/>
              </a:spcBef>
              <a:buNone/>
            </a:pPr>
            <a:r>
              <a:rPr lang="en-GB" sz="900">
                <a:latin typeface="Arial"/>
                <a:cs typeface="Arial"/>
              </a:rPr>
              <a:t>NHS (2025) </a:t>
            </a:r>
            <a:r>
              <a:rPr lang="en-GB" sz="900" i="1">
                <a:latin typeface="Arial"/>
                <a:cs typeface="Arial"/>
              </a:rPr>
              <a:t>High blood pressure (hypertension)</a:t>
            </a:r>
            <a:r>
              <a:rPr lang="en-GB" sz="900">
                <a:latin typeface="Arial"/>
                <a:cs typeface="Arial"/>
              </a:rPr>
              <a:t>. Available at: </a:t>
            </a:r>
            <a:r>
              <a:rPr lang="en-GB" sz="900">
                <a:latin typeface="Arial"/>
                <a:cs typeface="Arial"/>
                <a:hlinkClick r:id="rId7">
                  <a:extLst>
                    <a:ext uri="{A12FA001-AC4F-418D-AE19-62706E023703}">
                      <ahyp:hlinkClr xmlns:ahyp="http://schemas.microsoft.com/office/drawing/2018/hyperlinkcolor" val="tx"/>
                    </a:ext>
                  </a:extLst>
                </a:hlinkClick>
              </a:rPr>
              <a:t>https://www.nhs.uk/conditions/high-blood-pressure-hypertension/</a:t>
            </a:r>
            <a:r>
              <a:rPr lang="en-GB" sz="900">
                <a:latin typeface="Arial"/>
                <a:cs typeface="Arial"/>
              </a:rPr>
              <a:t> (Accessed: 10 July 2026).</a:t>
            </a:r>
          </a:p>
          <a:p>
            <a:pPr>
              <a:lnSpc>
                <a:spcPct val="150000"/>
              </a:lnSpc>
              <a:buNone/>
            </a:pPr>
            <a:endParaRPr lang="en-GB" sz="900">
              <a:latin typeface="Arial"/>
              <a:cs typeface="Arial"/>
            </a:endParaRPr>
          </a:p>
          <a:p>
            <a:pPr>
              <a:lnSpc>
                <a:spcPct val="150000"/>
              </a:lnSpc>
              <a:buNone/>
            </a:pPr>
            <a:r>
              <a:rPr lang="en-GB" sz="900">
                <a:latin typeface="Arial"/>
                <a:cs typeface="Arial"/>
              </a:rPr>
              <a:t>NHS (2025) </a:t>
            </a:r>
            <a:r>
              <a:rPr lang="en-GB" sz="900" i="1">
                <a:latin typeface="Arial"/>
                <a:cs typeface="Arial"/>
              </a:rPr>
              <a:t>Body mass index (BMI)</a:t>
            </a:r>
            <a:r>
              <a:rPr lang="en-GB" sz="900">
                <a:latin typeface="Arial"/>
                <a:cs typeface="Arial"/>
              </a:rPr>
              <a:t>. Available at: </a:t>
            </a:r>
            <a:r>
              <a:rPr lang="en-GB" sz="900">
                <a:latin typeface="Arial"/>
                <a:cs typeface="Arial"/>
                <a:hlinkClick r:id="rId8">
                  <a:extLst>
                    <a:ext uri="{A12FA001-AC4F-418D-AE19-62706E023703}">
                      <ahyp:hlinkClr xmlns:ahyp="http://schemas.microsoft.com/office/drawing/2018/hyperlinkcolor" val="tx"/>
                    </a:ext>
                  </a:extLst>
                </a:hlinkClick>
              </a:rPr>
              <a:t>https://www.nhs.uk/live-well/healthy-weight/bmi-calculator/</a:t>
            </a:r>
            <a:r>
              <a:rPr lang="en-GB" sz="900">
                <a:latin typeface="Arial"/>
                <a:cs typeface="Arial"/>
              </a:rPr>
              <a:t> (Accessed: 11 July 2026).</a:t>
            </a:r>
          </a:p>
          <a:p>
            <a:pPr>
              <a:lnSpc>
                <a:spcPct val="150000"/>
              </a:lnSpc>
              <a:buNone/>
            </a:pPr>
            <a:endParaRPr lang="en-GB" sz="900">
              <a:latin typeface="Arial"/>
              <a:cs typeface="Arial"/>
            </a:endParaRPr>
          </a:p>
          <a:p>
            <a:pPr>
              <a:lnSpc>
                <a:spcPct val="150000"/>
              </a:lnSpc>
              <a:buNone/>
            </a:pPr>
            <a:r>
              <a:rPr lang="en-GB" sz="900">
                <a:latin typeface="Arial"/>
                <a:cs typeface="Arial"/>
              </a:rPr>
              <a:t>NHS (2025) </a:t>
            </a:r>
            <a:r>
              <a:rPr lang="en-GB" sz="900" i="1">
                <a:latin typeface="Arial"/>
                <a:cs typeface="Arial"/>
              </a:rPr>
              <a:t>Type 2 diabetes</a:t>
            </a:r>
            <a:r>
              <a:rPr lang="en-GB" sz="900">
                <a:latin typeface="Arial"/>
                <a:cs typeface="Arial"/>
              </a:rPr>
              <a:t>. Available at: </a:t>
            </a:r>
            <a:r>
              <a:rPr lang="en-GB" sz="900">
                <a:latin typeface="Arial"/>
                <a:cs typeface="Arial"/>
                <a:hlinkClick r:id="rId9">
                  <a:extLst>
                    <a:ext uri="{A12FA001-AC4F-418D-AE19-62706E023703}">
                      <ahyp:hlinkClr xmlns:ahyp="http://schemas.microsoft.com/office/drawing/2018/hyperlinkcolor" val="tx"/>
                    </a:ext>
                  </a:extLst>
                </a:hlinkClick>
              </a:rPr>
              <a:t>https://www.nhs.uk/conditions/type-2-diabetes/</a:t>
            </a:r>
            <a:r>
              <a:rPr lang="en-GB" sz="900">
                <a:latin typeface="Arial"/>
                <a:cs typeface="Arial"/>
              </a:rPr>
              <a:t> (Accessed: 11 July 2026).</a:t>
            </a:r>
          </a:p>
          <a:p>
            <a:pPr>
              <a:lnSpc>
                <a:spcPct val="150000"/>
              </a:lnSpc>
              <a:buNone/>
            </a:pPr>
            <a:endParaRPr lang="en-GB" sz="900">
              <a:latin typeface="Arial"/>
              <a:cs typeface="Arial"/>
            </a:endParaRPr>
          </a:p>
          <a:p>
            <a:pPr>
              <a:lnSpc>
                <a:spcPct val="150000"/>
              </a:lnSpc>
              <a:buNone/>
            </a:pPr>
            <a:r>
              <a:rPr lang="en-GB" sz="900">
                <a:latin typeface="Arial"/>
                <a:cs typeface="Arial"/>
              </a:rPr>
              <a:t>NHS (2025) </a:t>
            </a:r>
            <a:r>
              <a:rPr lang="en-GB" sz="900" i="1">
                <a:latin typeface="Arial"/>
                <a:cs typeface="Arial"/>
              </a:rPr>
              <a:t>Lung cancer</a:t>
            </a:r>
            <a:r>
              <a:rPr lang="en-GB" sz="900">
                <a:latin typeface="Arial"/>
                <a:cs typeface="Arial"/>
              </a:rPr>
              <a:t>. Available at: </a:t>
            </a:r>
            <a:r>
              <a:rPr lang="en-GB" sz="900">
                <a:latin typeface="Arial"/>
                <a:cs typeface="Arial"/>
                <a:hlinkClick r:id="rId10">
                  <a:extLst>
                    <a:ext uri="{A12FA001-AC4F-418D-AE19-62706E023703}">
                      <ahyp:hlinkClr xmlns:ahyp="http://schemas.microsoft.com/office/drawing/2018/hyperlinkcolor" val="tx"/>
                    </a:ext>
                  </a:extLst>
                </a:hlinkClick>
              </a:rPr>
              <a:t>https://www.nhs.uk/conditions/lung-cancer/</a:t>
            </a:r>
            <a:r>
              <a:rPr lang="en-GB" sz="900">
                <a:latin typeface="Arial"/>
                <a:cs typeface="Arial"/>
              </a:rPr>
              <a:t> (Accessed: 13 July 2026).</a:t>
            </a:r>
          </a:p>
          <a:p>
            <a:pPr>
              <a:lnSpc>
                <a:spcPct val="150000"/>
              </a:lnSpc>
              <a:buNone/>
            </a:pPr>
            <a:endParaRPr lang="en-GB" sz="900">
              <a:latin typeface="Arial"/>
              <a:cs typeface="Arial"/>
            </a:endParaRPr>
          </a:p>
          <a:p>
            <a:pPr>
              <a:lnSpc>
                <a:spcPct val="150000"/>
              </a:lnSpc>
              <a:buNone/>
            </a:pPr>
            <a:r>
              <a:rPr lang="en-GB" sz="900">
                <a:latin typeface="Arial"/>
                <a:cs typeface="Arial"/>
              </a:rPr>
              <a:t>OpenStax (2023) </a:t>
            </a:r>
            <a:r>
              <a:rPr lang="en-GB" sz="900" i="1">
                <a:latin typeface="Arial"/>
                <a:cs typeface="Arial"/>
              </a:rPr>
              <a:t>Anatomy and Physiology 2e: The lungs</a:t>
            </a:r>
            <a:r>
              <a:rPr lang="en-GB" sz="900">
                <a:latin typeface="Arial"/>
                <a:cs typeface="Arial"/>
              </a:rPr>
              <a:t>. Available at: </a:t>
            </a:r>
            <a:r>
              <a:rPr lang="en-GB" sz="900">
                <a:latin typeface="Arial"/>
                <a:cs typeface="Arial"/>
                <a:hlinkClick r:id="rId11">
                  <a:extLst>
                    <a:ext uri="{A12FA001-AC4F-418D-AE19-62706E023703}">
                      <ahyp:hlinkClr xmlns:ahyp="http://schemas.microsoft.com/office/drawing/2018/hyperlinkcolor" val="tx"/>
                    </a:ext>
                  </a:extLst>
                </a:hlinkClick>
              </a:rPr>
              <a:t>https://openstax.org/books/anatomy-and-physiology/pages/22-2-the-lungs</a:t>
            </a:r>
            <a:r>
              <a:rPr lang="en-GB" sz="900">
                <a:latin typeface="Arial"/>
                <a:cs typeface="Arial"/>
              </a:rPr>
              <a:t> (Accessed: 14 July 2026).</a:t>
            </a:r>
          </a:p>
          <a:p>
            <a:pPr>
              <a:lnSpc>
                <a:spcPct val="150000"/>
              </a:lnSpc>
              <a:buNone/>
            </a:pPr>
            <a:r>
              <a:rPr lang="en-GB" sz="900">
                <a:latin typeface="Arial"/>
                <a:cs typeface="Arial"/>
              </a:rPr>
              <a:t>Harrogate and District NHS Foundation Trust (n.d.) </a:t>
            </a:r>
            <a:r>
              <a:rPr lang="en-GB" sz="900" i="1">
                <a:latin typeface="Arial"/>
                <a:cs typeface="Arial"/>
              </a:rPr>
              <a:t>Primary lung cancer</a:t>
            </a:r>
            <a:r>
              <a:rPr lang="en-GB" sz="900">
                <a:latin typeface="Arial"/>
                <a:cs typeface="Arial"/>
              </a:rPr>
              <a:t>. Available at: </a:t>
            </a:r>
            <a:r>
              <a:rPr lang="en-GB" sz="900">
                <a:latin typeface="Arial"/>
                <a:cs typeface="Arial"/>
                <a:hlinkClick r:id="rId12">
                  <a:extLst>
                    <a:ext uri="{A12FA001-AC4F-418D-AE19-62706E023703}">
                      <ahyp:hlinkClr xmlns:ahyp="http://schemas.microsoft.com/office/drawing/2018/hyperlinkcolor" val="tx"/>
                    </a:ext>
                  </a:extLst>
                </a:hlinkClick>
              </a:rPr>
              <a:t>https://www.hdft.nhs.uk/services/primary-lung-cancer/</a:t>
            </a:r>
            <a:r>
              <a:rPr lang="en-GB" sz="900">
                <a:latin typeface="Arial"/>
                <a:cs typeface="Arial"/>
              </a:rPr>
              <a:t> (Accessed: 14 July 2026).</a:t>
            </a:r>
          </a:p>
          <a:p>
            <a:pPr>
              <a:lnSpc>
                <a:spcPct val="150000"/>
              </a:lnSpc>
              <a:buNone/>
            </a:pPr>
            <a:endParaRPr lang="en-GB" sz="900">
              <a:latin typeface="Arial"/>
              <a:cs typeface="Arial"/>
            </a:endParaRPr>
          </a:p>
          <a:p>
            <a:pPr>
              <a:lnSpc>
                <a:spcPct val="150000"/>
              </a:lnSpc>
              <a:buNone/>
            </a:pPr>
            <a:r>
              <a:rPr lang="en-GB" sz="900">
                <a:latin typeface="Arial"/>
                <a:cs typeface="Arial"/>
              </a:rPr>
              <a:t>Macmillan Cancer Support (2025) </a:t>
            </a:r>
            <a:r>
              <a:rPr lang="en-GB" sz="900" i="1">
                <a:latin typeface="Arial"/>
                <a:cs typeface="Arial"/>
              </a:rPr>
              <a:t>Risk factors for lung cancer</a:t>
            </a:r>
            <a:r>
              <a:rPr lang="en-GB" sz="900">
                <a:latin typeface="Arial"/>
                <a:cs typeface="Arial"/>
              </a:rPr>
              <a:t>. Available at: </a:t>
            </a:r>
            <a:r>
              <a:rPr lang="en-GB" sz="900">
                <a:latin typeface="Arial"/>
                <a:cs typeface="Arial"/>
                <a:hlinkClick r:id="rId13">
                  <a:extLst>
                    <a:ext uri="{A12FA001-AC4F-418D-AE19-62706E023703}">
                      <ahyp:hlinkClr xmlns:ahyp="http://schemas.microsoft.com/office/drawing/2018/hyperlinkcolor" val="tx"/>
                    </a:ext>
                  </a:extLst>
                </a:hlinkClick>
              </a:rPr>
              <a:t>https://www.macmillan.org.uk/cancer-information-and-support/lung-cancer</a:t>
            </a:r>
            <a:r>
              <a:rPr lang="en-GB" sz="900">
                <a:latin typeface="Arial"/>
                <a:cs typeface="Arial"/>
              </a:rPr>
              <a:t> (Accessed: 16 July 2026).</a:t>
            </a:r>
          </a:p>
          <a:p>
            <a:pPr>
              <a:lnSpc>
                <a:spcPct val="150000"/>
              </a:lnSpc>
              <a:buNone/>
            </a:pPr>
            <a:r>
              <a:rPr lang="en-GB" sz="900">
                <a:latin typeface="Arial"/>
                <a:cs typeface="Arial"/>
              </a:rPr>
              <a:t>Macmillan Cancer Support (2025) </a:t>
            </a:r>
            <a:r>
              <a:rPr lang="en-GB" sz="900" i="1">
                <a:latin typeface="Arial"/>
                <a:cs typeface="Arial"/>
              </a:rPr>
              <a:t>Living with lung cancer</a:t>
            </a:r>
            <a:r>
              <a:rPr lang="en-GB" sz="900">
                <a:latin typeface="Arial"/>
                <a:cs typeface="Arial"/>
              </a:rPr>
              <a:t>. Available at: </a:t>
            </a:r>
            <a:r>
              <a:rPr lang="en-GB" sz="900">
                <a:latin typeface="Arial"/>
                <a:cs typeface="Arial"/>
                <a:hlinkClick r:id="rId13">
                  <a:extLst>
                    <a:ext uri="{A12FA001-AC4F-418D-AE19-62706E023703}">
                      <ahyp:hlinkClr xmlns:ahyp="http://schemas.microsoft.com/office/drawing/2018/hyperlinkcolor" val="tx"/>
                    </a:ext>
                  </a:extLst>
                </a:hlinkClick>
              </a:rPr>
              <a:t>https://www.macmillan.org.uk/cancer-information-and-support/lung-cancer</a:t>
            </a:r>
            <a:r>
              <a:rPr lang="en-GB" sz="900">
                <a:latin typeface="Arial"/>
                <a:cs typeface="Arial"/>
              </a:rPr>
              <a:t> (Accessed: 16 July 2026).</a:t>
            </a:r>
          </a:p>
          <a:p>
            <a:pPr>
              <a:lnSpc>
                <a:spcPct val="150000"/>
              </a:lnSpc>
              <a:buNone/>
            </a:pPr>
            <a:r>
              <a:rPr lang="en-GB" sz="900">
                <a:latin typeface="Arial"/>
                <a:cs typeface="Arial"/>
              </a:rPr>
              <a:t>NICE (2021) </a:t>
            </a:r>
            <a:r>
              <a:rPr lang="en-GB" sz="900" i="1">
                <a:latin typeface="Arial"/>
                <a:cs typeface="Arial"/>
              </a:rPr>
              <a:t>Shared decision making</a:t>
            </a:r>
            <a:r>
              <a:rPr lang="en-GB" sz="900">
                <a:latin typeface="Arial"/>
                <a:cs typeface="Arial"/>
              </a:rPr>
              <a:t>. Available at: </a:t>
            </a:r>
            <a:r>
              <a:rPr lang="en-GB" sz="900">
                <a:latin typeface="Arial"/>
                <a:cs typeface="Arial"/>
                <a:hlinkClick r:id="rId14">
                  <a:extLst>
                    <a:ext uri="{A12FA001-AC4F-418D-AE19-62706E023703}">
                      <ahyp:hlinkClr xmlns:ahyp="http://schemas.microsoft.com/office/drawing/2018/hyperlinkcolor" val="tx"/>
                    </a:ext>
                  </a:extLst>
                </a:hlinkClick>
              </a:rPr>
              <a:t>https://www.nice.org.uk/guidance/ng197</a:t>
            </a:r>
            <a:r>
              <a:rPr lang="en-GB" sz="900">
                <a:latin typeface="Arial"/>
                <a:cs typeface="Arial"/>
              </a:rPr>
              <a:t> (Accessed: 18 July 2026).</a:t>
            </a:r>
          </a:p>
          <a:p>
            <a:pPr>
              <a:lnSpc>
                <a:spcPct val="150000"/>
              </a:lnSpc>
              <a:buNone/>
            </a:pPr>
            <a:r>
              <a:rPr lang="en-GB" sz="900">
                <a:latin typeface="Arial"/>
                <a:cs typeface="Arial"/>
              </a:rPr>
              <a:t>NHS (2025) </a:t>
            </a:r>
            <a:r>
              <a:rPr lang="en-GB" sz="900" i="1">
                <a:latin typeface="Arial"/>
                <a:cs typeface="Arial"/>
              </a:rPr>
              <a:t>Consent to treatment</a:t>
            </a:r>
            <a:r>
              <a:rPr lang="en-GB" sz="900">
                <a:latin typeface="Arial"/>
                <a:cs typeface="Arial"/>
              </a:rPr>
              <a:t>. Available at: </a:t>
            </a:r>
            <a:r>
              <a:rPr lang="en-GB" sz="900">
                <a:latin typeface="Arial"/>
                <a:cs typeface="Arial"/>
                <a:hlinkClick r:id="rId15">
                  <a:extLst>
                    <a:ext uri="{A12FA001-AC4F-418D-AE19-62706E023703}">
                      <ahyp:hlinkClr xmlns:ahyp="http://schemas.microsoft.com/office/drawing/2018/hyperlinkcolor" val="tx"/>
                    </a:ext>
                  </a:extLst>
                </a:hlinkClick>
              </a:rPr>
              <a:t>https://www.nhs.uk/conditions/consent-to-treatment/</a:t>
            </a:r>
            <a:r>
              <a:rPr lang="en-GB" sz="900">
                <a:latin typeface="Arial"/>
                <a:cs typeface="Arial"/>
              </a:rPr>
              <a:t> (Accessed: 19 July 2026).</a:t>
            </a:r>
          </a:p>
          <a:p>
            <a:pPr>
              <a:lnSpc>
                <a:spcPct val="150000"/>
              </a:lnSpc>
              <a:buNone/>
            </a:pPr>
            <a:r>
              <a:rPr lang="en-GB" sz="900">
                <a:latin typeface="Arial"/>
                <a:cs typeface="Arial"/>
              </a:rPr>
              <a:t>NICE (2024) </a:t>
            </a:r>
            <a:r>
              <a:rPr lang="en-GB" sz="900" i="1">
                <a:latin typeface="Arial"/>
                <a:cs typeface="Arial"/>
              </a:rPr>
              <a:t>Lung cancer: diagnosis and management (NG122)</a:t>
            </a:r>
            <a:r>
              <a:rPr lang="en-GB" sz="900">
                <a:latin typeface="Arial"/>
                <a:cs typeface="Arial"/>
              </a:rPr>
              <a:t>. Available at: </a:t>
            </a:r>
            <a:r>
              <a:rPr lang="en-GB" sz="900">
                <a:latin typeface="Arial"/>
                <a:cs typeface="Arial"/>
                <a:hlinkClick r:id="rId16">
                  <a:extLst>
                    <a:ext uri="{A12FA001-AC4F-418D-AE19-62706E023703}">
                      <ahyp:hlinkClr xmlns:ahyp="http://schemas.microsoft.com/office/drawing/2018/hyperlinkcolor" val="tx"/>
                    </a:ext>
                  </a:extLst>
                </a:hlinkClick>
              </a:rPr>
              <a:t>https://www.nice.org.uk/guidance/ng122</a:t>
            </a:r>
            <a:r>
              <a:rPr lang="en-GB" sz="900">
                <a:latin typeface="Arial"/>
                <a:cs typeface="Arial"/>
              </a:rPr>
              <a:t> (Accessed: 19 July 2026).</a:t>
            </a:r>
          </a:p>
          <a:p>
            <a:pPr>
              <a:lnSpc>
                <a:spcPct val="150000"/>
              </a:lnSpc>
              <a:buNone/>
            </a:pPr>
            <a:endParaRPr lang="en-GB" sz="900">
              <a:latin typeface="Arial"/>
              <a:cs typeface="Arial"/>
            </a:endParaRPr>
          </a:p>
          <a:p>
            <a:pPr>
              <a:buNone/>
            </a:pPr>
            <a:endParaRPr lang="en-GB" sz="900">
              <a:latin typeface="Arial"/>
              <a:cs typeface="Arial"/>
            </a:endParaRPr>
          </a:p>
          <a:p>
            <a:pPr>
              <a:buNone/>
            </a:pPr>
            <a:endParaRPr lang="en-GB" sz="900">
              <a:latin typeface="Arial"/>
              <a:cs typeface="Arial"/>
            </a:endParaRPr>
          </a:p>
          <a:p>
            <a:pPr>
              <a:buNone/>
            </a:pPr>
            <a:endParaRPr lang="en-GB" sz="900">
              <a:solidFill>
                <a:srgbClr val="000000"/>
              </a:solidFill>
              <a:latin typeface="Arial"/>
              <a:cs typeface="Arial"/>
            </a:endParaRPr>
          </a:p>
          <a:p>
            <a:pPr>
              <a:buNone/>
            </a:pPr>
            <a:endParaRPr lang="en-GB" sz="1100">
              <a:solidFill>
                <a:srgbClr val="000000"/>
              </a:solidFill>
              <a:latin typeface="Arial"/>
              <a:cs typeface="Arial"/>
            </a:endParaRPr>
          </a:p>
          <a:p>
            <a:pPr>
              <a:buNone/>
            </a:pPr>
            <a:endParaRPr lang="en-GB" sz="1100">
              <a:solidFill>
                <a:srgbClr val="0070C0"/>
              </a:solidFill>
              <a:latin typeface="Segoe UI"/>
              <a:cs typeface="Segoe UI"/>
            </a:endParaRPr>
          </a:p>
          <a:p>
            <a:pPr>
              <a:buNone/>
            </a:pPr>
            <a:endParaRPr lang="en-GB" sz="1100">
              <a:solidFill>
                <a:srgbClr val="0070C0"/>
              </a:solidFill>
              <a:latin typeface="Segoe UI"/>
              <a:cs typeface="Segoe UI"/>
            </a:endParaRPr>
          </a:p>
          <a:p>
            <a:pPr marL="0" indent="0">
              <a:spcBef>
                <a:spcPts val="1600"/>
              </a:spcBef>
              <a:buNone/>
            </a:pPr>
            <a:endParaRPr lang="en-GB" sz="1100">
              <a:solidFill>
                <a:srgbClr val="0070C0"/>
              </a:solidFill>
              <a:latin typeface="Segoe UI"/>
              <a:cs typeface="Segoe UI"/>
            </a:endParaRPr>
          </a:p>
          <a:p>
            <a:pPr>
              <a:spcBef>
                <a:spcPts val="1600"/>
              </a:spcBef>
              <a:buFont typeface="Arial"/>
              <a:buChar char="•"/>
            </a:pPr>
            <a:endParaRPr lang="en-GB" sz="200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7" name="Title 6">
            <a:extLst>
              <a:ext uri="{FF2B5EF4-FFF2-40B4-BE49-F238E27FC236}">
                <a16:creationId xmlns:a16="http://schemas.microsoft.com/office/drawing/2014/main" id="{5BE7890E-80D0-6A54-593D-0E9F6E5B36F6}"/>
              </a:ext>
            </a:extLst>
          </p:cNvPr>
          <p:cNvSpPr>
            <a:spLocks noGrp="1"/>
          </p:cNvSpPr>
          <p:nvPr>
            <p:ph type="title"/>
          </p:nvPr>
        </p:nvSpPr>
        <p:spPr>
          <a:xfrm>
            <a:off x="202475" y="319"/>
            <a:ext cx="8118566" cy="648050"/>
          </a:xfrm>
        </p:spPr>
        <p:txBody>
          <a:bodyPr/>
          <a:lstStyle/>
          <a:p>
            <a:br>
              <a:rPr lang="en-GB" sz="1100" b="1">
                <a:latin typeface="Arial"/>
                <a:cs typeface="Arial"/>
              </a:rPr>
            </a:br>
            <a:r>
              <a:rPr lang="en-GB" sz="1100" b="1">
                <a:latin typeface="Arial"/>
                <a:cs typeface="Arial"/>
              </a:rPr>
              <a:t>Reference</a:t>
            </a:r>
          </a:p>
        </p:txBody>
      </p:sp>
      <p:pic>
        <p:nvPicPr>
          <p:cNvPr id="22" name="Audio 21">
            <a:extLst>
              <a:ext uri="{FF2B5EF4-FFF2-40B4-BE49-F238E27FC236}">
                <a16:creationId xmlns:a16="http://schemas.microsoft.com/office/drawing/2014/main" id="{EC327186-A32D-3131-836F-649A1676C8D3}"/>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xmlns:p14="http://schemas.microsoft.com/office/powerpoint/2010/main">
    <mc:Choice Requires="p14">
      <p:transition spd="slow" p14:dur="2000" advTm="11473"/>
    </mc:Choice>
    <mc:Fallback xmlns="">
      <p:transition spd="slow" advTm="11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0</TotalTime>
  <Words>1995</Words>
  <Application>Microsoft Macintosh PowerPoint</Application>
  <PresentationFormat>On-screen Show (4:3)</PresentationFormat>
  <Paragraphs>259</Paragraphs>
  <Slides>15</Slides>
  <Notes>13</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Myriad Pro</vt:lpstr>
      <vt:lpstr>Segoe UI</vt:lpstr>
      <vt:lpstr>Verdana</vt:lpstr>
      <vt:lpstr>20140311PresentationUWTSDTemplate</vt:lpstr>
      <vt:lpstr>PowerPoint Presentation</vt:lpstr>
      <vt:lpstr>Introduction</vt:lpstr>
      <vt:lpstr>Why is this condition important in health and social care today? </vt:lpstr>
      <vt:lpstr> Information about the person  Patient Information and Health Measurements </vt:lpstr>
      <vt:lpstr> </vt:lpstr>
      <vt:lpstr>Anatomy and Physiology</vt:lpstr>
      <vt:lpstr>How Lung Cancer Affects the Respiratory System</vt:lpstr>
      <vt:lpstr>Care Plan (1/3)  Lifestyle and health behaviour of this person</vt:lpstr>
      <vt:lpstr>Habits Affect His Condition </vt:lpstr>
      <vt:lpstr>Care Plan (2/3)</vt:lpstr>
      <vt:lpstr>Care Plan (3/3) </vt:lpstr>
      <vt:lpstr>Risk factors</vt:lpstr>
      <vt:lpstr>Recommendations</vt:lpstr>
      <vt:lpstr>Conclusion</vt:lpstr>
      <vt:lpstr> 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Reshma Marjina Begum (2437665)</cp:lastModifiedBy>
  <cp:revision>1</cp:revision>
  <cp:lastPrinted>2018-07-09T15:27:01Z</cp:lastPrinted>
  <dcterms:created xsi:type="dcterms:W3CDTF">2002-10-07T19:43:58Z</dcterms:created>
  <dcterms:modified xsi:type="dcterms:W3CDTF">2026-08-12T16:12:39Z</dcterms:modified>
</cp:coreProperties>
</file>