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6" r:id="rId3"/>
    <p:sldId id="259" r:id="rId4"/>
    <p:sldId id="258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7" r:id="rId22"/>
    <p:sldId id="278" r:id="rId2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660"/>
  </p:normalViewPr>
  <p:slideViewPr>
    <p:cSldViewPr snapToGrid="0">
      <p:cViewPr>
        <p:scale>
          <a:sx n="96" d="100"/>
          <a:sy n="96" d="100"/>
        </p:scale>
        <p:origin x="68" y="2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16913E-039A-2149-4741-B8591ED769B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894EEC8-388A-33B4-D4FD-E68E26E6763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4C0FFCB-93C8-78A4-51B8-70D9BE5297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4154B-04FC-4633-BD43-0C1D80178E1C}" type="datetimeFigureOut">
              <a:rPr lang="en-GB" smtClean="0"/>
              <a:t>27/11/2023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4F19CCF-22B5-9389-7D85-A8C4450D8D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7244A5F-0355-1676-A299-B7A6B663CE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61792D-5A63-4B20-B82F-9B479457EE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54272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57886B-9B0D-1A77-0296-5455790C21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019E5A6-9E91-D89D-3300-FF8D6E300C5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A8477B7-42D1-33DE-684E-926CCDB851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4154B-04FC-4633-BD43-0C1D80178E1C}" type="datetimeFigureOut">
              <a:rPr lang="en-GB" smtClean="0"/>
              <a:t>27/11/2023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F9508F3-BB50-296B-CF0D-F5D6859B90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89153CC-E956-C64F-05BE-4B14DD3B15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61792D-5A63-4B20-B82F-9B479457EE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07002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70B797-2F89-538A-09EE-F4BDD73174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F5E09BD-D78A-2378-07C8-9AB84D3635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DC7E176-E036-9671-426F-CE83CA66C5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4154B-04FC-4633-BD43-0C1D80178E1C}" type="datetimeFigureOut">
              <a:rPr lang="en-GB" smtClean="0"/>
              <a:t>27/11/2023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CFDA4D1-10E6-21F0-16E5-881F0276DD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2204284-2F6A-A66A-1A8F-FAFDD175F7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61792D-5A63-4B20-B82F-9B479457EE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63233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83B3DE-13A1-616E-84B5-E77D2F1CC3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9E62F8-256C-A05F-D248-9CF8A7A5300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6E8BDD5-29BB-7699-AF0F-AF4E0AF9E62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36ED8E4-A071-C229-257A-6D417B5C1F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4154B-04FC-4633-BD43-0C1D80178E1C}" type="datetimeFigureOut">
              <a:rPr lang="en-GB" smtClean="0"/>
              <a:t>27/11/2023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B5521AD-5538-0356-7AB4-2EC179D614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6168449-7CA2-A451-81F2-C2C145E7E3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61792D-5A63-4B20-B82F-9B479457EE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14334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901E71-70B2-C517-BBD6-ACDF425034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115786F-C830-06A1-FA7D-29AC8E4DD5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0D3140-0917-924C-547C-187B1366A3D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F9A0479-196A-8FAE-8FF8-06A56A821FD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C33F88A-AD85-CC52-41FF-A5BD38315A0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FC93942-43D4-BB2A-22FE-D13B8CE082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4154B-04FC-4633-BD43-0C1D80178E1C}" type="datetimeFigureOut">
              <a:rPr lang="en-GB" smtClean="0"/>
              <a:t>27/11/2023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881C794-C4BF-BF49-C827-7B521D8229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2C5924B-ED7E-9756-41FA-1436448F4E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61792D-5A63-4B20-B82F-9B479457EE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67993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2453D4-0FAB-6F25-0558-6A8A3D96FA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13F6A44-C593-6A7A-99AC-E1A0BCD3CF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4154B-04FC-4633-BD43-0C1D80178E1C}" type="datetimeFigureOut">
              <a:rPr lang="en-GB" smtClean="0"/>
              <a:t>27/11/2023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464AE85-DDE8-BBC6-A4B2-63B9433E71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AB8D453-EBBA-EE30-A8AA-740FE2D6F4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61792D-5A63-4B20-B82F-9B479457EE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55262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18E7434-FCF2-E50C-C4A2-6FCE02C291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4154B-04FC-4633-BD43-0C1D80178E1C}" type="datetimeFigureOut">
              <a:rPr lang="en-GB" smtClean="0"/>
              <a:t>27/11/2023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A03123-9034-D97D-3C7F-4132DCEEA1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2D13E24-275A-537F-4BBD-8212CB34AE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61792D-5A63-4B20-B82F-9B479457EE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14480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8B0D98-2B82-E6D9-4987-2C7C08EB0C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CDD6CF0-8985-AC41-2ACF-9458ED04C26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E6B9C27-51D5-2A7D-CF4C-1AEF5DB37B9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373B1F9-11EB-8313-B676-3A7F29A582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4154B-04FC-4633-BD43-0C1D80178E1C}" type="datetimeFigureOut">
              <a:rPr lang="en-GB" smtClean="0"/>
              <a:t>27/11/2023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8F40189-76F9-E972-B702-D33B90C574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3C6D6C0-5728-92A2-BDA5-D01EC15C26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61792D-5A63-4B20-B82F-9B479457EE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55003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7EEF05-2E80-0AD1-0CB1-3D92CB358F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E333B6C-74FE-596F-A71F-77ABE0C4706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1F7B152-36E0-B77F-CB19-A0DB35B31D7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F242735-B875-F255-92F6-F3E3625472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4154B-04FC-4633-BD43-0C1D80178E1C}" type="datetimeFigureOut">
              <a:rPr lang="en-GB" smtClean="0"/>
              <a:t>27/11/2023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D198C3B-9D87-E657-06D4-C178BCFB45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0E4894E-DC66-2E1B-C5D9-232D3DA54D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61792D-5A63-4B20-B82F-9B479457EE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18676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1EBDD1-AB72-F52D-B626-CD67303A04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BDFE925-6C37-A8D7-0449-EA91459AC68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D471EA7-C4CC-7E3B-2180-FCBCA02142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4154B-04FC-4633-BD43-0C1D80178E1C}" type="datetimeFigureOut">
              <a:rPr lang="en-GB" smtClean="0"/>
              <a:t>27/11/2023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BD1488E-0259-6321-8D9D-96EB13D74B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219974-3295-4978-072C-0E729FBD1A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61792D-5A63-4B20-B82F-9B479457EE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1568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7ACA418-0C41-46E3-3D9C-291B397D98A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C138515-1189-1376-3018-AC7BDB35C62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0369115-C55B-CE6A-097F-3EF8503A39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4154B-04FC-4633-BD43-0C1D80178E1C}" type="datetimeFigureOut">
              <a:rPr lang="en-GB" smtClean="0"/>
              <a:t>27/11/2023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11705DE-ACC3-1B62-BACC-DC7C234357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80F0302-09E5-FA73-3194-C14DE02911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61792D-5A63-4B20-B82F-9B479457EE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32766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98BCAE4-E4DF-56DA-A567-0D05449D4D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CFC735F-9803-259C-18EA-C03700DE63D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30C043A-F9F6-2403-EEB1-C6BC3D5A436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C4154B-04FC-4633-BD43-0C1D80178E1C}" type="datetimeFigureOut">
              <a:rPr lang="en-GB" smtClean="0"/>
              <a:t>27/11/2023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ACEE623-190A-71D3-79DE-892556427F7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AD25559-A655-D606-8FC4-CBEFF924C2A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61792D-5A63-4B20-B82F-9B479457EE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08494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F87B34D3-CF74-F251-B88E-14F79E250091}"/>
              </a:ext>
            </a:extLst>
          </p:cNvPr>
          <p:cNvSpPr txBox="1"/>
          <p:nvPr/>
        </p:nvSpPr>
        <p:spPr>
          <a:xfrm>
            <a:off x="386350" y="784690"/>
            <a:ext cx="3647152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5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BMTP6018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66E66B9-5E97-9ABB-EF4B-9D37D0CF9BE5}"/>
              </a:ext>
            </a:extLst>
          </p:cNvPr>
          <p:cNvSpPr txBox="1"/>
          <p:nvPr/>
        </p:nvSpPr>
        <p:spPr>
          <a:xfrm>
            <a:off x="386350" y="1634872"/>
            <a:ext cx="7828297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5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Global Sports &amp; Tourism </a:t>
            </a:r>
            <a:br>
              <a:rPr lang="en-GB" sz="5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5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Event Management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DDBD4A8-0007-5EFA-628C-3A9FCA50BB6B}"/>
              </a:ext>
            </a:extLst>
          </p:cNvPr>
          <p:cNvSpPr txBox="1"/>
          <p:nvPr/>
        </p:nvSpPr>
        <p:spPr>
          <a:xfrm>
            <a:off x="386350" y="3495612"/>
            <a:ext cx="9482404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5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Wrexham Fan Engagement &amp; </a:t>
            </a:r>
          </a:p>
          <a:p>
            <a:r>
              <a:rPr lang="en-GB" sz="5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Sports Tourism Case Study</a:t>
            </a:r>
          </a:p>
        </p:txBody>
      </p:sp>
    </p:spTree>
    <p:extLst>
      <p:ext uri="{BB962C8B-B14F-4D97-AF65-F5344CB8AC3E}">
        <p14:creationId xmlns:p14="http://schemas.microsoft.com/office/powerpoint/2010/main" val="9313011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F0DE3D-C480-E3B7-080A-28A1D1BC13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rgbClr val="FF0000"/>
                </a:solidFill>
              </a:rPr>
              <a:t>Introduction to the Session!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1C0002-32C4-CE3C-EEBF-7B3C3D817D4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0696" y="1610139"/>
            <a:ext cx="10923104" cy="4566824"/>
          </a:xfrm>
        </p:spPr>
        <p:txBody>
          <a:bodyPr/>
          <a:lstStyle/>
          <a:p>
            <a:r>
              <a:rPr lang="en-GB" dirty="0"/>
              <a:t>Fan Engagement &amp; Spectator Experience Case Study</a:t>
            </a:r>
          </a:p>
          <a:p>
            <a:r>
              <a:rPr lang="en-GB" dirty="0"/>
              <a:t>Topical, Welsh but with Global Influence</a:t>
            </a:r>
          </a:p>
          <a:p>
            <a:r>
              <a:rPr lang="en-GB" dirty="0"/>
              <a:t>Assignment Focus</a:t>
            </a:r>
          </a:p>
          <a:p>
            <a:r>
              <a:rPr lang="en-GB" dirty="0"/>
              <a:t>Disneyfication</a:t>
            </a:r>
          </a:p>
          <a:p>
            <a:r>
              <a:rPr lang="en-GB" dirty="0"/>
              <a:t>Sporting Success</a:t>
            </a:r>
          </a:p>
          <a:p>
            <a:r>
              <a:rPr lang="en-GB" dirty="0"/>
              <a:t>Sports Tourism</a:t>
            </a:r>
          </a:p>
          <a:p>
            <a:r>
              <a:rPr lang="en-GB" dirty="0"/>
              <a:t>One of Hollywood????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2050" name="Picture 2" descr="Wrexham owners Ryan Reynolds and Rob McElhenney honoured for ...">
            <a:extLst>
              <a:ext uri="{FF2B5EF4-FFF2-40B4-BE49-F238E27FC236}">
                <a16:creationId xmlns:a16="http://schemas.microsoft.com/office/drawing/2014/main" id="{34034920-1DE3-BE1C-6317-C2B6A936B4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9406" y="2153892"/>
            <a:ext cx="5521546" cy="30939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818695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C2417A-0776-2B83-BB97-2BB640AC6D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rgbClr val="FF0000"/>
                </a:solidFill>
              </a:rPr>
              <a:t>Wrexham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48EDD49-A444-E663-4567-06B9063A47F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Historic Club</a:t>
            </a:r>
          </a:p>
          <a:p>
            <a:r>
              <a:rPr lang="en-GB" dirty="0"/>
              <a:t>2011 Winding Up Order</a:t>
            </a:r>
          </a:p>
          <a:p>
            <a:r>
              <a:rPr lang="en-GB" dirty="0"/>
              <a:t>2 Years Administration</a:t>
            </a:r>
          </a:p>
          <a:p>
            <a:r>
              <a:rPr lang="en-GB" dirty="0"/>
              <a:t>Previously Fan Owned</a:t>
            </a:r>
          </a:p>
          <a:p>
            <a:r>
              <a:rPr lang="en-GB" dirty="0"/>
              <a:t>Loyal Fanbase</a:t>
            </a:r>
          </a:p>
          <a:p>
            <a:r>
              <a:rPr lang="en-GB" dirty="0"/>
              <a:t>Predicament – Grassroots Club Survival in Modern Game</a:t>
            </a:r>
          </a:p>
        </p:txBody>
      </p:sp>
      <p:pic>
        <p:nvPicPr>
          <p:cNvPr id="3074" name="Picture 2" descr="Inside Ryan Reynolds and Rob McElhenney's great Wrexham ...">
            <a:extLst>
              <a:ext uri="{FF2B5EF4-FFF2-40B4-BE49-F238E27FC236}">
                <a16:creationId xmlns:a16="http://schemas.microsoft.com/office/drawing/2014/main" id="{5731432E-6ACD-B2E6-6E33-3BEF6B667D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8124" y="1420812"/>
            <a:ext cx="4923893" cy="27590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5733368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39F6B7-AC25-541B-9026-C29ECCE340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6383"/>
            <a:ext cx="10515600" cy="1644305"/>
          </a:xfrm>
        </p:spPr>
        <p:txBody>
          <a:bodyPr/>
          <a:lstStyle/>
          <a:p>
            <a:r>
              <a:rPr lang="en-GB" b="1" dirty="0">
                <a:solidFill>
                  <a:srgbClr val="FF0000"/>
                </a:solidFill>
              </a:rPr>
              <a:t>Disneyfication of Sport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C6E5AF-6822-2F75-2DF4-9A3934F9D7B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431235"/>
            <a:ext cx="12377530" cy="4558748"/>
          </a:xfrm>
        </p:spPr>
        <p:txBody>
          <a:bodyPr>
            <a:normAutofit/>
          </a:bodyPr>
          <a:lstStyle/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en-US" sz="1800" dirty="0" err="1">
                <a:solidFill>
                  <a:srgbClr val="0D0D0D"/>
                </a:solidFill>
                <a:effectLst/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" panose="020B0604020202020204" pitchFamily="34" charset="0"/>
              </a:rPr>
              <a:t>Widdop</a:t>
            </a:r>
            <a:r>
              <a:rPr lang="en-US" sz="1800" dirty="0">
                <a:solidFill>
                  <a:srgbClr val="0D0D0D"/>
                </a:solidFill>
                <a:effectLst/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" panose="020B0604020202020204" pitchFamily="34" charset="0"/>
              </a:rPr>
              <a:t> and Chadwick MMU (May 2023) state </a:t>
            </a: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en-US" dirty="0">
                <a:solidFill>
                  <a:srgbClr val="0D0D0D"/>
                </a:solidFill>
                <a:effectLst/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" panose="020B0604020202020204" pitchFamily="34" charset="0"/>
              </a:rPr>
              <a:t>“Wrexham’s football fairy tale is fueled by Disney and Hollywood glamour” </a:t>
            </a:r>
          </a:p>
          <a:p>
            <a:pPr marL="0" indent="0" algn="just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b="1" dirty="0">
                <a:solidFill>
                  <a:srgbClr val="0D0D0D"/>
                </a:solidFill>
                <a:effectLst/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" panose="020B0604020202020204" pitchFamily="34" charset="0"/>
              </a:rPr>
              <a:t>3-stage strategy</a:t>
            </a:r>
            <a:endParaRPr lang="en-GB" b="1" dirty="0">
              <a:solidFill>
                <a:srgbClr val="000000"/>
              </a:solidFill>
              <a:effectLst/>
              <a:uFill>
                <a:solidFill>
                  <a:srgbClr val="000000"/>
                </a:solidFill>
              </a:uFill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en-US" sz="1800" dirty="0">
                <a:solidFill>
                  <a:srgbClr val="0D0D0D"/>
                </a:solidFill>
                <a:effectLst/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" panose="020B0604020202020204" pitchFamily="34" charset="0"/>
              </a:rPr>
              <a:t>  </a:t>
            </a:r>
            <a:r>
              <a:rPr lang="en-US" sz="1800" b="1" dirty="0">
                <a:solidFill>
                  <a:srgbClr val="0D0D0D"/>
                </a:solidFill>
                <a:effectLst/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" panose="020B0604020202020204" pitchFamily="34" charset="0"/>
              </a:rPr>
              <a:t>“Disneyfication</a:t>
            </a:r>
            <a:r>
              <a:rPr lang="en-US" sz="1800" dirty="0">
                <a:solidFill>
                  <a:srgbClr val="0D0D0D"/>
                </a:solidFill>
                <a:effectLst/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" panose="020B0604020202020204" pitchFamily="34" charset="0"/>
              </a:rPr>
              <a:t>”, which they view as the creation of sentimentally compelling entertainment for mass audiences, synonymous with globalization, commercialization, and commodification.</a:t>
            </a:r>
            <a:endParaRPr lang="en-GB" sz="1800" dirty="0">
              <a:solidFill>
                <a:srgbClr val="000000"/>
              </a:solidFill>
              <a:effectLst/>
              <a:uFill>
                <a:solidFill>
                  <a:srgbClr val="000000"/>
                </a:solidFill>
              </a:uFill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en-US" sz="1800" dirty="0">
                <a:solidFill>
                  <a:srgbClr val="0D0D0D"/>
                </a:solidFill>
                <a:effectLst/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" panose="020B0604020202020204" pitchFamily="34" charset="0"/>
              </a:rPr>
              <a:t> “</a:t>
            </a:r>
            <a:r>
              <a:rPr lang="en-US" sz="1800" b="1" dirty="0">
                <a:solidFill>
                  <a:srgbClr val="0D0D0D"/>
                </a:solidFill>
                <a:effectLst/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" panose="020B0604020202020204" pitchFamily="34" charset="0"/>
              </a:rPr>
              <a:t>Theming</a:t>
            </a:r>
            <a:r>
              <a:rPr lang="en-US" sz="1800" dirty="0">
                <a:solidFill>
                  <a:srgbClr val="0D0D0D"/>
                </a:solidFill>
                <a:effectLst/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" panose="020B0604020202020204" pitchFamily="34" charset="0"/>
              </a:rPr>
              <a:t>” which involves an institution being placed into a narrative that is mostly unrelated to its original purpose.</a:t>
            </a:r>
            <a:endParaRPr lang="en-GB" sz="1800" dirty="0">
              <a:solidFill>
                <a:srgbClr val="000000"/>
              </a:solidFill>
              <a:uFill>
                <a:solidFill>
                  <a:srgbClr val="000000"/>
                </a:solidFill>
              </a:uFill>
              <a:latin typeface="Calibri" panose="020F0502020204030204" pitchFamily="34" charset="0"/>
              <a:ea typeface="Arial" panose="020B0604020202020204" pitchFamily="34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en-GB" sz="1800" dirty="0">
                <a:solidFill>
                  <a:srgbClr val="0D0D0D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 </a:t>
            </a:r>
            <a:r>
              <a:rPr lang="en-US" sz="1800" dirty="0">
                <a:solidFill>
                  <a:srgbClr val="0D0D0D"/>
                </a:solidFill>
                <a:effectLst/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" panose="020B0604020202020204" pitchFamily="34" charset="0"/>
              </a:rPr>
              <a:t> “</a:t>
            </a:r>
            <a:r>
              <a:rPr lang="en-US" sz="1800" b="1" dirty="0">
                <a:solidFill>
                  <a:srgbClr val="0D0D0D"/>
                </a:solidFill>
                <a:effectLst/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" panose="020B0604020202020204" pitchFamily="34" charset="0"/>
              </a:rPr>
              <a:t>Hybrid consumption</a:t>
            </a:r>
            <a:r>
              <a:rPr lang="en-US" sz="1800" dirty="0">
                <a:solidFill>
                  <a:srgbClr val="0D0D0D"/>
                </a:solidFill>
                <a:effectLst/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" panose="020B0604020202020204" pitchFamily="34" charset="0"/>
              </a:rPr>
              <a:t>” attracting fans and potential consumers through various commercial means.</a:t>
            </a:r>
            <a:endParaRPr lang="en-GB" sz="1800" dirty="0">
              <a:solidFill>
                <a:srgbClr val="000000"/>
              </a:solidFill>
              <a:effectLst/>
              <a:uFill>
                <a:solidFill>
                  <a:srgbClr val="000000"/>
                </a:solidFill>
              </a:uFill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indent="0">
              <a:buNone/>
            </a:pPr>
            <a:endParaRPr lang="en-GB" dirty="0"/>
          </a:p>
          <a:p>
            <a:endParaRPr lang="en-GB" dirty="0"/>
          </a:p>
        </p:txBody>
      </p:sp>
      <p:pic>
        <p:nvPicPr>
          <p:cNvPr id="21506" name="Picture 2" descr="Welcome to Wrexham | Stream on Hulu">
            <a:extLst>
              <a:ext uri="{FF2B5EF4-FFF2-40B4-BE49-F238E27FC236}">
                <a16:creationId xmlns:a16="http://schemas.microsoft.com/office/drawing/2014/main" id="{4B8AD246-9DB1-144D-DE82-100D337D1E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699" y="202855"/>
            <a:ext cx="4057405" cy="17120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122574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CC798F-11C4-032C-EAA6-1281AD1674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"/>
            <a:ext cx="10515600" cy="1311964"/>
          </a:xfrm>
        </p:spPr>
        <p:txBody>
          <a:bodyPr/>
          <a:lstStyle/>
          <a:p>
            <a:r>
              <a:rPr lang="en-GB" b="1" dirty="0">
                <a:solidFill>
                  <a:srgbClr val="FF0000"/>
                </a:solidFill>
              </a:rPr>
              <a:t>Opportunity for Change  - </a:t>
            </a:r>
            <a:r>
              <a:rPr lang="en-GB" sz="2800" dirty="0"/>
              <a:t>Guardian 20</a:t>
            </a:r>
            <a:r>
              <a:rPr lang="en-GB" sz="2800" baseline="30000" dirty="0"/>
              <a:t>th</a:t>
            </a:r>
            <a:r>
              <a:rPr lang="en-GB" sz="2800" dirty="0"/>
              <a:t> September 2023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5B3DA43-75FA-AD36-9E3D-A9B11E48CE5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-59635" y="1099930"/>
            <a:ext cx="12192000" cy="4997520"/>
          </a:xfrm>
        </p:spPr>
        <p:txBody>
          <a:bodyPr>
            <a:normAutofit lnSpcReduction="10000"/>
          </a:bodyPr>
          <a:lstStyle/>
          <a:p>
            <a:r>
              <a:rPr lang="en-GB" dirty="0"/>
              <a:t>Global Commodification of Football</a:t>
            </a:r>
          </a:p>
          <a:p>
            <a:r>
              <a:rPr lang="en-GB" dirty="0"/>
              <a:t>Circus of Money – Hollywood Cash </a:t>
            </a:r>
          </a:p>
          <a:p>
            <a:r>
              <a:rPr lang="en-GB" dirty="0"/>
              <a:t>Commercialisation</a:t>
            </a:r>
          </a:p>
          <a:p>
            <a:r>
              <a:rPr lang="en-GB" dirty="0"/>
              <a:t>Marketable Product </a:t>
            </a:r>
          </a:p>
          <a:p>
            <a:r>
              <a:rPr lang="en-GB" dirty="0"/>
              <a:t>Authenticity of Football Culture – Red Carpet Glamour Meets Terrace </a:t>
            </a:r>
            <a:r>
              <a:rPr lang="en-GB" dirty="0" err="1"/>
              <a:t>Cultute</a:t>
            </a:r>
            <a:endParaRPr lang="en-GB" dirty="0"/>
          </a:p>
          <a:p>
            <a:r>
              <a:rPr lang="en-GB" dirty="0"/>
              <a:t>Hype – Synthesis of Bingeable Content</a:t>
            </a:r>
          </a:p>
          <a:p>
            <a:r>
              <a:rPr lang="en-GB" dirty="0"/>
              <a:t>Global Impact – Global Commodification of Football</a:t>
            </a:r>
          </a:p>
          <a:p>
            <a:r>
              <a:rPr lang="en-GB" dirty="0"/>
              <a:t>Celebrity Fronted Commercial Documentary</a:t>
            </a:r>
          </a:p>
          <a:p>
            <a:r>
              <a:rPr lang="en-GB" dirty="0"/>
              <a:t>Royal Visits &amp; Celeb Filling – Community Care</a:t>
            </a:r>
          </a:p>
          <a:p>
            <a:r>
              <a:rPr lang="en-GB" dirty="0"/>
              <a:t>Highly Competitive Streaming Market</a:t>
            </a:r>
          </a:p>
        </p:txBody>
      </p:sp>
      <p:pic>
        <p:nvPicPr>
          <p:cNvPr id="20482" name="Picture 2" descr="Ryan Reynolds and Rob McElhenney make 'awe-inspiring' first trip to Wrexham  home match | ITV News">
            <a:extLst>
              <a:ext uri="{FF2B5EF4-FFF2-40B4-BE49-F238E27FC236}">
                <a16:creationId xmlns:a16="http://schemas.microsoft.com/office/drawing/2014/main" id="{6FA8DFF3-9B3A-C15F-161D-A719E1E19F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5578" y="1099930"/>
            <a:ext cx="2847975" cy="1600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1156013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BACB9D-891D-7AEB-D0B6-0B590D8C88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rgbClr val="FF0000"/>
                </a:solidFill>
              </a:rPr>
              <a:t>Welcome to Wrexham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54C96FC-EDA7-CA2D-FB62-107BCC042B8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Focus not just on Football</a:t>
            </a:r>
          </a:p>
          <a:p>
            <a:r>
              <a:rPr lang="en-GB" dirty="0"/>
              <a:t>Bromance</a:t>
            </a:r>
          </a:p>
          <a:p>
            <a:r>
              <a:rPr lang="en-GB" dirty="0"/>
              <a:t>1</a:t>
            </a:r>
            <a:r>
              <a:rPr lang="en-GB" baseline="30000" dirty="0"/>
              <a:t>st</a:t>
            </a:r>
            <a:r>
              <a:rPr lang="en-GB" dirty="0"/>
              <a:t> Visits to Wales</a:t>
            </a:r>
          </a:p>
          <a:p>
            <a:r>
              <a:rPr lang="en-GB" dirty="0"/>
              <a:t>Corporate Style Video</a:t>
            </a:r>
          </a:p>
          <a:p>
            <a:r>
              <a:rPr lang="en-GB" dirty="0"/>
              <a:t>Fly on the Wall</a:t>
            </a:r>
          </a:p>
          <a:p>
            <a:r>
              <a:rPr lang="en-GB" dirty="0"/>
              <a:t>Commercial</a:t>
            </a:r>
          </a:p>
        </p:txBody>
      </p:sp>
      <p:pic>
        <p:nvPicPr>
          <p:cNvPr id="4098" name="Picture 2">
            <a:extLst>
              <a:ext uri="{FF2B5EF4-FFF2-40B4-BE49-F238E27FC236}">
                <a16:creationId xmlns:a16="http://schemas.microsoft.com/office/drawing/2014/main" id="{74F08453-D8C1-597A-5684-5A0CBB759D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37939" y="1855442"/>
            <a:ext cx="3365915" cy="33659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5073378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62A6A4-5C6F-18EA-FAC1-9CFEE138BA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-132521"/>
            <a:ext cx="10515600" cy="1823210"/>
          </a:xfrm>
        </p:spPr>
        <p:txBody>
          <a:bodyPr/>
          <a:lstStyle/>
          <a:p>
            <a:r>
              <a:rPr lang="en-GB" b="1" dirty="0">
                <a:solidFill>
                  <a:srgbClr val="FF0000"/>
                </a:solidFill>
              </a:rPr>
              <a:t>Solutions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880C99-11F3-D9ED-5199-FDF10EBD7ED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6017" y="1484243"/>
            <a:ext cx="11247783" cy="4692720"/>
          </a:xfrm>
        </p:spPr>
        <p:txBody>
          <a:bodyPr/>
          <a:lstStyle/>
          <a:p>
            <a:r>
              <a:rPr lang="en-GB" dirty="0"/>
              <a:t>Sports Clubs Struggle to Survive </a:t>
            </a:r>
          </a:p>
          <a:p>
            <a:r>
              <a:rPr lang="en-GB" dirty="0"/>
              <a:t>Issues of Competition within the Sport &amp; across Sport</a:t>
            </a:r>
          </a:p>
          <a:p>
            <a:r>
              <a:rPr lang="en-GB" dirty="0"/>
              <a:t>Sports Washing </a:t>
            </a:r>
          </a:p>
          <a:p>
            <a:r>
              <a:rPr lang="en-GB" dirty="0"/>
              <a:t>Petro Dictatorships – Saudi, Russia …..</a:t>
            </a:r>
          </a:p>
          <a:p>
            <a:r>
              <a:rPr lang="en-GB" dirty="0"/>
              <a:t>Clubs fighting for Survival</a:t>
            </a:r>
          </a:p>
          <a:p>
            <a:r>
              <a:rPr lang="en-GB" dirty="0"/>
              <a:t>Stripped of </a:t>
            </a:r>
            <a:r>
              <a:rPr lang="en-GB" dirty="0" err="1"/>
              <a:t>Assetts</a:t>
            </a:r>
            <a:endParaRPr lang="en-GB" dirty="0"/>
          </a:p>
          <a:p>
            <a:r>
              <a:rPr lang="en-GB" dirty="0"/>
              <a:t>Rely on Success</a:t>
            </a:r>
          </a:p>
          <a:p>
            <a:r>
              <a:rPr lang="en-GB" dirty="0"/>
              <a:t>Cost of Relegation – Television Rights – Balloon Payments</a:t>
            </a:r>
          </a:p>
        </p:txBody>
      </p:sp>
      <p:pic>
        <p:nvPicPr>
          <p:cNvPr id="19458" name="Picture 2" descr="Turns out Rob McElhenney and Ryan Reynolds never met until they bought  Wrexham AFC together">
            <a:extLst>
              <a:ext uri="{FF2B5EF4-FFF2-40B4-BE49-F238E27FC236}">
                <a16:creationId xmlns:a16="http://schemas.microsoft.com/office/drawing/2014/main" id="{3D724986-1E5B-D45B-C40E-ABCB347452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9477" y="681037"/>
            <a:ext cx="3836505" cy="42421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9405539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769409-0A0E-F008-1B2A-78EBE65BCC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4435" y="365125"/>
            <a:ext cx="10989365" cy="2285310"/>
          </a:xfrm>
        </p:spPr>
        <p:txBody>
          <a:bodyPr/>
          <a:lstStyle/>
          <a:p>
            <a:r>
              <a:rPr lang="en-GB" b="1" dirty="0">
                <a:solidFill>
                  <a:srgbClr val="FF0000"/>
                </a:solidFill>
              </a:rPr>
              <a:t>PLAYER POWER V MONEY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BDF9FED-51C2-7A2A-6BC6-60AEC946B19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2643" y="2716695"/>
            <a:ext cx="11241157" cy="3460267"/>
          </a:xfrm>
        </p:spPr>
        <p:txBody>
          <a:bodyPr/>
          <a:lstStyle/>
          <a:p>
            <a:r>
              <a:rPr lang="en-GB" dirty="0"/>
              <a:t>Palmer 2021-2 brought from Wimbledon</a:t>
            </a:r>
          </a:p>
          <a:p>
            <a:r>
              <a:rPr lang="en-GB" dirty="0"/>
              <a:t>Pivotal</a:t>
            </a:r>
          </a:p>
          <a:p>
            <a:r>
              <a:rPr lang="en-GB" dirty="0"/>
              <a:t>Deprived Cash Strapped Wimbledon of Striker</a:t>
            </a:r>
          </a:p>
          <a:p>
            <a:r>
              <a:rPr lang="en-GB" dirty="0"/>
              <a:t>Result Relegation</a:t>
            </a:r>
          </a:p>
        </p:txBody>
      </p:sp>
      <p:pic>
        <p:nvPicPr>
          <p:cNvPr id="18434" name="Picture 2" descr="Ryan Reynolds &amp; Rob McElhenney make huge admission about Wrexham promotion">
            <a:extLst>
              <a:ext uri="{FF2B5EF4-FFF2-40B4-BE49-F238E27FC236}">
                <a16:creationId xmlns:a16="http://schemas.microsoft.com/office/drawing/2014/main" id="{B0E389C0-41C5-6BDA-CC08-6F954FEBF2D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3952" y="217927"/>
            <a:ext cx="5196135" cy="33005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2384762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EDA819-C9DC-1CE2-0F16-8447AC4DCD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rgbClr val="FF0000"/>
                </a:solidFill>
              </a:rPr>
              <a:t>ROB &amp; RYAN STRATEGY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D2F62A6-B6EF-1A57-3B10-EB410DD425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90688"/>
            <a:ext cx="10515600" cy="4486275"/>
          </a:xfrm>
        </p:spPr>
        <p:txBody>
          <a:bodyPr/>
          <a:lstStyle/>
          <a:p>
            <a:r>
              <a:rPr lang="en-GB" dirty="0"/>
              <a:t>2021 Bought Club for £2m</a:t>
            </a:r>
          </a:p>
          <a:p>
            <a:r>
              <a:rPr lang="en-GB" dirty="0"/>
              <a:t>Take Wrexham to the World Stage</a:t>
            </a:r>
          </a:p>
          <a:p>
            <a:r>
              <a:rPr lang="en-GB" dirty="0"/>
              <a:t>Community Engagement</a:t>
            </a:r>
          </a:p>
          <a:p>
            <a:r>
              <a:rPr lang="en-GB" dirty="0"/>
              <a:t>Wrexham FC Won National League </a:t>
            </a:r>
          </a:p>
          <a:p>
            <a:r>
              <a:rPr lang="en-GB" dirty="0"/>
              <a:t>Promoted to League 2 (4</a:t>
            </a:r>
            <a:r>
              <a:rPr lang="en-GB" baseline="30000" dirty="0"/>
              <a:t>th</a:t>
            </a:r>
            <a:r>
              <a:rPr lang="en-GB" dirty="0"/>
              <a:t> Tier)</a:t>
            </a:r>
          </a:p>
          <a:p>
            <a:r>
              <a:rPr lang="en-GB" dirty="0"/>
              <a:t>Goal Premier League</a:t>
            </a:r>
          </a:p>
          <a:p>
            <a:r>
              <a:rPr lang="en-GB" dirty="0" err="1"/>
              <a:t>Womens</a:t>
            </a:r>
            <a:r>
              <a:rPr lang="en-GB" dirty="0"/>
              <a:t>, Disabled &amp; Youth Impacts</a:t>
            </a:r>
          </a:p>
          <a:p>
            <a:endParaRPr lang="en-GB" dirty="0"/>
          </a:p>
        </p:txBody>
      </p:sp>
      <p:pic>
        <p:nvPicPr>
          <p:cNvPr id="17410" name="Picture 2" descr="Eleven ways Ryan Reynolds and Rob McElhenney have already had an impact on  life in Wrexham | The Leader">
            <a:extLst>
              <a:ext uri="{FF2B5EF4-FFF2-40B4-BE49-F238E27FC236}">
                <a16:creationId xmlns:a16="http://schemas.microsoft.com/office/drawing/2014/main" id="{4B8FCE99-2843-330F-0412-6BB4DEDB9D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0076" y="1056057"/>
            <a:ext cx="5343264" cy="35556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2363208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F6C65F-6096-5360-0D96-61C67BDB55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rgbClr val="FF0000"/>
                </a:solidFill>
              </a:rPr>
              <a:t>Strategic Approach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22A78DD-A97F-5DF0-DC39-679495FA97D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Business World</a:t>
            </a:r>
          </a:p>
          <a:p>
            <a:r>
              <a:rPr lang="en-GB" dirty="0"/>
              <a:t>Marketing Strategies</a:t>
            </a:r>
          </a:p>
          <a:p>
            <a:r>
              <a:rPr lang="en-GB" dirty="0"/>
              <a:t>Media Partnerships</a:t>
            </a:r>
          </a:p>
          <a:p>
            <a:r>
              <a:rPr lang="en-GB" dirty="0"/>
              <a:t>Sponsorship Deals </a:t>
            </a:r>
          </a:p>
          <a:p>
            <a:r>
              <a:rPr lang="en-GB" dirty="0"/>
              <a:t>Sports Franchise Opportunities</a:t>
            </a:r>
          </a:p>
          <a:p>
            <a:r>
              <a:rPr lang="en-GB" dirty="0"/>
              <a:t>Merchandising </a:t>
            </a:r>
          </a:p>
          <a:p>
            <a:r>
              <a:rPr lang="en-GB" dirty="0"/>
              <a:t>Commercial Opportunities</a:t>
            </a:r>
          </a:p>
        </p:txBody>
      </p:sp>
      <p:pic>
        <p:nvPicPr>
          <p:cNvPr id="5122" name="Picture 2" descr="Pictures of Rob &amp; Ryan at Wrexham from deadline.com">
            <a:extLst>
              <a:ext uri="{FF2B5EF4-FFF2-40B4-BE49-F238E27FC236}">
                <a16:creationId xmlns:a16="http://schemas.microsoft.com/office/drawing/2014/main" id="{DDFFB280-BEEB-5891-A2B4-2F7E688435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3044" y="1055619"/>
            <a:ext cx="4230756" cy="42307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3461182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769C7A-1DCC-1574-55A8-FA20F8704E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9026" y="365125"/>
            <a:ext cx="11900452" cy="1325563"/>
          </a:xfrm>
        </p:spPr>
        <p:txBody>
          <a:bodyPr/>
          <a:lstStyle/>
          <a:p>
            <a:r>
              <a:rPr lang="en-GB" b="1" dirty="0">
                <a:solidFill>
                  <a:srgbClr val="FF0000"/>
                </a:solidFill>
              </a:rPr>
              <a:t>Disney – Story of Cars – Fell in Love with the Town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6338613-C7D5-6651-4345-AAFF10DB3AD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9513" y="1825625"/>
            <a:ext cx="12112487" cy="4351338"/>
          </a:xfrm>
        </p:spPr>
        <p:txBody>
          <a:bodyPr/>
          <a:lstStyle/>
          <a:p>
            <a:r>
              <a:rPr lang="en-GB" dirty="0"/>
              <a:t>Impassive Observers (Investors) to Love of the Game &amp; Changed the Community </a:t>
            </a:r>
          </a:p>
        </p:txBody>
      </p:sp>
      <p:pic>
        <p:nvPicPr>
          <p:cNvPr id="6146" name="Picture 2">
            <a:extLst>
              <a:ext uri="{FF2B5EF4-FFF2-40B4-BE49-F238E27FC236}">
                <a16:creationId xmlns:a16="http://schemas.microsoft.com/office/drawing/2014/main" id="{734BEFE8-93EA-8F52-B9A0-10DB370D95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9027" y="2354744"/>
            <a:ext cx="3004930" cy="30049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417280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0FE748-AED1-E9AC-D0FF-D6B9A09974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rgbClr val="FF0000"/>
                </a:solidFill>
              </a:rPr>
              <a:t>Commercial Impact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7172688-6C24-3D76-0476-4D3AD28F519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Welcome to Wrexham </a:t>
            </a:r>
          </a:p>
          <a:p>
            <a:r>
              <a:rPr lang="en-GB" dirty="0"/>
              <a:t>Disney Partnership</a:t>
            </a:r>
          </a:p>
          <a:p>
            <a:r>
              <a:rPr lang="en-GB" dirty="0"/>
              <a:t>Each Episode generated £430K locally</a:t>
            </a:r>
          </a:p>
          <a:p>
            <a:r>
              <a:rPr lang="en-GB" dirty="0"/>
              <a:t>Impacts for Club &amp; Owners</a:t>
            </a:r>
          </a:p>
          <a:p>
            <a:r>
              <a:rPr lang="en-GB" dirty="0"/>
              <a:t>Tourism Impacts</a:t>
            </a:r>
          </a:p>
        </p:txBody>
      </p:sp>
      <p:pic>
        <p:nvPicPr>
          <p:cNvPr id="7170" name="Picture 2" descr="One year of Rob McElhenney and Ryan Reynolds at Wrexham AFC ...">
            <a:extLst>
              <a:ext uri="{FF2B5EF4-FFF2-40B4-BE49-F238E27FC236}">
                <a16:creationId xmlns:a16="http://schemas.microsoft.com/office/drawing/2014/main" id="{C6FB66EB-BC62-E4E8-EA87-EFD55748D8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3789" y="1578044"/>
            <a:ext cx="5057979" cy="34975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3458513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E5F946-05FC-4234-6467-125D1A84AD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rgbClr val="FF0000"/>
                </a:solidFill>
              </a:rPr>
              <a:t>Disneyfication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5DBDD07-51A8-2631-616B-FEF84B188D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9513" y="1690688"/>
            <a:ext cx="11608905" cy="4351338"/>
          </a:xfrm>
        </p:spPr>
        <p:txBody>
          <a:bodyPr/>
          <a:lstStyle/>
          <a:p>
            <a:r>
              <a:rPr lang="en-GB" dirty="0"/>
              <a:t>Paul </a:t>
            </a:r>
            <a:r>
              <a:rPr lang="en-GB" dirty="0" err="1"/>
              <a:t>Widdop</a:t>
            </a:r>
            <a:r>
              <a:rPr lang="en-GB" dirty="0"/>
              <a:t> (MMU) &amp; Simon Chadwick (SKEMA Business School)</a:t>
            </a:r>
          </a:p>
          <a:p>
            <a:r>
              <a:rPr lang="en-GB" dirty="0"/>
              <a:t>2023 Academic Research</a:t>
            </a:r>
          </a:p>
          <a:p>
            <a:endParaRPr lang="en-GB" dirty="0"/>
          </a:p>
          <a:p>
            <a:r>
              <a:rPr lang="en-GB" dirty="0"/>
              <a:t>Creates Sentimentality</a:t>
            </a:r>
          </a:p>
          <a:p>
            <a:r>
              <a:rPr lang="en-GB" dirty="0"/>
              <a:t>Compelling Entertainment</a:t>
            </a:r>
          </a:p>
          <a:p>
            <a:r>
              <a:rPr lang="en-GB" dirty="0"/>
              <a:t>Mass Audiences</a:t>
            </a:r>
          </a:p>
          <a:p>
            <a:r>
              <a:rPr lang="en-GB" dirty="0"/>
              <a:t>Synonymous with Globalisation, Commercialisation &amp; Commodification</a:t>
            </a:r>
          </a:p>
        </p:txBody>
      </p:sp>
      <p:pic>
        <p:nvPicPr>
          <p:cNvPr id="16386" name="Picture 2" descr="Ryan Reynolds and Rob McElhenney set to visit North Wales for Wrexham home  game - North Wales Live">
            <a:extLst>
              <a:ext uri="{FF2B5EF4-FFF2-40B4-BE49-F238E27FC236}">
                <a16:creationId xmlns:a16="http://schemas.microsoft.com/office/drawing/2014/main" id="{900E9EB4-AFBD-69AD-E857-8250F7E987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1532" y="2177361"/>
            <a:ext cx="3396906" cy="22604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7447270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482D6C-D16F-24E1-86ED-99D6011067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43809" y="-112642"/>
            <a:ext cx="8709991" cy="1590260"/>
          </a:xfrm>
        </p:spPr>
        <p:txBody>
          <a:bodyPr/>
          <a:lstStyle/>
          <a:p>
            <a:r>
              <a:rPr lang="en-GB" b="1" dirty="0">
                <a:solidFill>
                  <a:srgbClr val="FF0000"/>
                </a:solidFill>
              </a:rPr>
              <a:t>DISNEYFICATION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EF465D-67F2-DB77-A5FF-A0D645CC397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9148" y="1126435"/>
            <a:ext cx="11214652" cy="5050528"/>
          </a:xfrm>
        </p:spPr>
        <p:txBody>
          <a:bodyPr/>
          <a:lstStyle/>
          <a:p>
            <a:r>
              <a:rPr lang="en-GB" b="1" dirty="0"/>
              <a:t>Theming</a:t>
            </a:r>
          </a:p>
          <a:p>
            <a:r>
              <a:rPr lang="en-GB" dirty="0"/>
              <a:t>Narrative relating to original purpose</a:t>
            </a:r>
          </a:p>
          <a:p>
            <a:r>
              <a:rPr lang="en-GB" dirty="0"/>
              <a:t>Digital Content for US Market</a:t>
            </a:r>
          </a:p>
          <a:p>
            <a:r>
              <a:rPr lang="en-GB" b="1" dirty="0"/>
              <a:t>Hybrid Consumption</a:t>
            </a:r>
          </a:p>
          <a:p>
            <a:r>
              <a:rPr lang="en-GB" dirty="0"/>
              <a:t>Attracts Fans &amp; Consumers by Commercial Means</a:t>
            </a:r>
          </a:p>
          <a:p>
            <a:r>
              <a:rPr lang="en-GB" dirty="0"/>
              <a:t>10K Stadium, 319K Watch each Episode, 1M TikTok Followers</a:t>
            </a:r>
          </a:p>
          <a:p>
            <a:r>
              <a:rPr lang="en-GB" b="1" dirty="0"/>
              <a:t>Sales &amp; Marketing</a:t>
            </a:r>
          </a:p>
          <a:p>
            <a:r>
              <a:rPr lang="en-GB" dirty="0"/>
              <a:t>Branding (TikTok on Shirts), Merchandising</a:t>
            </a:r>
          </a:p>
          <a:p>
            <a:r>
              <a:rPr lang="en-GB" dirty="0"/>
              <a:t>Visit Wrexham Online Store, Aviation Gin, United Sponsorship</a:t>
            </a:r>
          </a:p>
          <a:p>
            <a:pPr marL="0" indent="0">
              <a:buNone/>
            </a:pPr>
            <a:endParaRPr lang="en-GB" b="1" dirty="0"/>
          </a:p>
          <a:p>
            <a:endParaRPr lang="en-GB" dirty="0"/>
          </a:p>
        </p:txBody>
      </p:sp>
      <p:pic>
        <p:nvPicPr>
          <p:cNvPr id="15362" name="Picture 2" descr="Ryan Reynolds and Rob McElhenney celebrate first promotion as Wrexham  owners - Daily Star">
            <a:extLst>
              <a:ext uri="{FF2B5EF4-FFF2-40B4-BE49-F238E27FC236}">
                <a16:creationId xmlns:a16="http://schemas.microsoft.com/office/drawing/2014/main" id="{ED346DC4-B3F6-6AC1-A5CD-AEECE59C0BF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7965" y="106893"/>
            <a:ext cx="4644887" cy="31663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6740620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894A68-79D9-8FED-A7E7-3AB21A75B4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"/>
            <a:ext cx="10515600" cy="1358347"/>
          </a:xfrm>
        </p:spPr>
        <p:txBody>
          <a:bodyPr/>
          <a:lstStyle/>
          <a:p>
            <a:r>
              <a:rPr lang="en-GB" b="1" dirty="0">
                <a:solidFill>
                  <a:srgbClr val="FF0000"/>
                </a:solidFill>
              </a:rPr>
              <a:t>Theme Park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6E356AC-C17B-958C-A77F-BECD5D5936F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113183"/>
            <a:ext cx="11274287" cy="5010772"/>
          </a:xfrm>
        </p:spPr>
        <p:txBody>
          <a:bodyPr/>
          <a:lstStyle/>
          <a:p>
            <a:r>
              <a:rPr lang="en-GB" dirty="0"/>
              <a:t>Racecourse Ground  - Bought back from Wrexham Glyndwr University</a:t>
            </a:r>
          </a:p>
          <a:p>
            <a:r>
              <a:rPr lang="en-GB" dirty="0"/>
              <a:t>Public Ownership – New 5,500 Stand (£18m LA Funding) </a:t>
            </a:r>
          </a:p>
          <a:p>
            <a:r>
              <a:rPr lang="en-GB" dirty="0"/>
              <a:t>Change Destination </a:t>
            </a:r>
          </a:p>
          <a:p>
            <a:r>
              <a:rPr lang="en-GB" dirty="0"/>
              <a:t>Soaring Visitor Numbers</a:t>
            </a:r>
          </a:p>
          <a:p>
            <a:r>
              <a:rPr lang="en-GB" dirty="0"/>
              <a:t>Local Economic Impacts</a:t>
            </a:r>
          </a:p>
          <a:p>
            <a:r>
              <a:rPr lang="en-GB" dirty="0"/>
              <a:t>Tangible – Hotels, Bars &amp; Facilities</a:t>
            </a:r>
          </a:p>
          <a:p>
            <a:r>
              <a:rPr lang="en-GB" dirty="0"/>
              <a:t>Financial Returns</a:t>
            </a:r>
          </a:p>
          <a:p>
            <a:r>
              <a:rPr lang="en-GB" dirty="0" err="1"/>
              <a:t>Fantasty</a:t>
            </a:r>
            <a:r>
              <a:rPr lang="en-GB" dirty="0"/>
              <a:t> – American Dream</a:t>
            </a:r>
          </a:p>
          <a:p>
            <a:r>
              <a:rPr lang="en-GB" dirty="0"/>
              <a:t>Fan Base</a:t>
            </a:r>
          </a:p>
        </p:txBody>
      </p:sp>
      <p:pic>
        <p:nvPicPr>
          <p:cNvPr id="14338" name="Picture 2" descr="Welcome to Wrexham: Ryan Reynolds, Rob McElhenney Breathed New Life Into  City">
            <a:extLst>
              <a:ext uri="{FF2B5EF4-FFF2-40B4-BE49-F238E27FC236}">
                <a16:creationId xmlns:a16="http://schemas.microsoft.com/office/drawing/2014/main" id="{E38D1FE3-4DCC-26C5-9451-C61FF41CFB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05373" y="2211648"/>
            <a:ext cx="4480071" cy="33557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7149129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ACE9F1-70F6-260E-C3AC-432E61C450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rgbClr val="FF0000"/>
                </a:solidFill>
              </a:rPr>
              <a:t>FAN BASE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FC6830D-BECA-285B-6D65-ABE9F2F45C6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70991"/>
            <a:ext cx="10515600" cy="4705972"/>
          </a:xfrm>
        </p:spPr>
        <p:txBody>
          <a:bodyPr/>
          <a:lstStyle/>
          <a:p>
            <a:r>
              <a:rPr lang="en-GB" dirty="0"/>
              <a:t>Marketing Case Study</a:t>
            </a:r>
          </a:p>
          <a:p>
            <a:r>
              <a:rPr lang="en-GB" dirty="0"/>
              <a:t>Integrating into Fan Experience</a:t>
            </a:r>
          </a:p>
          <a:p>
            <a:r>
              <a:rPr lang="en-GB" dirty="0"/>
              <a:t>Leverage</a:t>
            </a:r>
          </a:p>
          <a:p>
            <a:r>
              <a:rPr lang="en-GB" dirty="0"/>
              <a:t>Diverse Story Telling</a:t>
            </a:r>
          </a:p>
          <a:p>
            <a:r>
              <a:rPr lang="en-GB" dirty="0"/>
              <a:t>Touchpoints</a:t>
            </a:r>
          </a:p>
          <a:p>
            <a:r>
              <a:rPr lang="en-GB" dirty="0"/>
              <a:t>Branding</a:t>
            </a:r>
          </a:p>
          <a:p>
            <a:r>
              <a:rPr lang="en-GB" dirty="0"/>
              <a:t>Community Engagement</a:t>
            </a:r>
          </a:p>
          <a:p>
            <a:r>
              <a:rPr lang="en-GB" dirty="0"/>
              <a:t>Success – Sponsorship = Risk if Team </a:t>
            </a:r>
            <a:r>
              <a:rPr lang="en-GB" dirty="0" err="1"/>
              <a:t>Loosses</a:t>
            </a:r>
            <a:endParaRPr lang="en-GB" dirty="0"/>
          </a:p>
        </p:txBody>
      </p:sp>
      <p:pic>
        <p:nvPicPr>
          <p:cNvPr id="8194" name="Picture 2" descr="Wrexham FC: Ryan Reynolds and Rob McElhenney lose £3m">
            <a:extLst>
              <a:ext uri="{FF2B5EF4-FFF2-40B4-BE49-F238E27FC236}">
                <a16:creationId xmlns:a16="http://schemas.microsoft.com/office/drawing/2014/main" id="{7F6EE382-6B20-12FD-F3B3-6205AA50BC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0231" y="1180358"/>
            <a:ext cx="5485177" cy="30735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360854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D044B7-A042-00A7-2FC6-F659B9A2E8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rgbClr val="FF0000"/>
                </a:solidFill>
              </a:rPr>
              <a:t>Keys to Success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8E4020A-EA56-C869-AFFB-3ABE522F2A4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Scorecard to Select Club to Invest In</a:t>
            </a:r>
          </a:p>
          <a:p>
            <a:r>
              <a:rPr lang="en-GB" dirty="0"/>
              <a:t>Cost </a:t>
            </a:r>
          </a:p>
          <a:p>
            <a:r>
              <a:rPr lang="en-GB" dirty="0"/>
              <a:t>Fan Numbers</a:t>
            </a:r>
          </a:p>
          <a:p>
            <a:r>
              <a:rPr lang="en-GB" dirty="0"/>
              <a:t>Latent Fan Potential</a:t>
            </a:r>
          </a:p>
          <a:p>
            <a:r>
              <a:rPr lang="en-GB" dirty="0"/>
              <a:t>Catchment Area</a:t>
            </a:r>
          </a:p>
          <a:p>
            <a:r>
              <a:rPr lang="en-GB" dirty="0"/>
              <a:t>Club History</a:t>
            </a:r>
          </a:p>
          <a:p>
            <a:r>
              <a:rPr lang="en-GB" dirty="0"/>
              <a:t>Opportunity</a:t>
            </a:r>
          </a:p>
        </p:txBody>
      </p:sp>
      <p:pic>
        <p:nvPicPr>
          <p:cNvPr id="9218" name="Picture 2" descr="Pictures show Ryan Reynolds and Rob McElhenney celebrating ...">
            <a:extLst>
              <a:ext uri="{FF2B5EF4-FFF2-40B4-BE49-F238E27FC236}">
                <a16:creationId xmlns:a16="http://schemas.microsoft.com/office/drawing/2014/main" id="{735C0FBD-0D44-D95C-523C-F387933CA3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0557" y="1145866"/>
            <a:ext cx="5351443" cy="38435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3271152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126071-7D8D-6F55-0E86-2736E3A854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"/>
            <a:ext cx="10515600" cy="1133060"/>
          </a:xfrm>
        </p:spPr>
        <p:txBody>
          <a:bodyPr/>
          <a:lstStyle/>
          <a:p>
            <a:r>
              <a:rPr lang="en-GB" b="1" dirty="0">
                <a:solidFill>
                  <a:srgbClr val="FF0000"/>
                </a:solidFill>
              </a:rPr>
              <a:t>Strategic Response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BF621D2-0129-6FA8-6F31-08BB7FB131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2765" y="1133061"/>
            <a:ext cx="11261035" cy="5043902"/>
          </a:xfrm>
        </p:spPr>
        <p:txBody>
          <a:bodyPr>
            <a:normAutofit lnSpcReduction="10000"/>
          </a:bodyPr>
          <a:lstStyle/>
          <a:p>
            <a:r>
              <a:rPr lang="en-GB" b="1" dirty="0"/>
              <a:t>Prioritise Storytelling</a:t>
            </a:r>
          </a:p>
          <a:p>
            <a:r>
              <a:rPr lang="en-GB" dirty="0"/>
              <a:t>Develop Engagement </a:t>
            </a:r>
          </a:p>
          <a:p>
            <a:r>
              <a:rPr lang="en-GB" dirty="0"/>
              <a:t>Fan Experience</a:t>
            </a:r>
          </a:p>
          <a:p>
            <a:r>
              <a:rPr lang="en-GB" dirty="0"/>
              <a:t>Diverse Storytelling – Influencers, Player Tie Ins</a:t>
            </a:r>
          </a:p>
          <a:p>
            <a:r>
              <a:rPr lang="en-GB" dirty="0"/>
              <a:t>Social Media</a:t>
            </a:r>
          </a:p>
          <a:p>
            <a:r>
              <a:rPr lang="en-GB" b="1" dirty="0"/>
              <a:t>Integration</a:t>
            </a:r>
          </a:p>
          <a:p>
            <a:r>
              <a:rPr lang="en-GB" dirty="0"/>
              <a:t>Sponsorship to Partnership</a:t>
            </a:r>
          </a:p>
          <a:p>
            <a:r>
              <a:rPr lang="en-GB" dirty="0"/>
              <a:t>Wrexham, </a:t>
            </a:r>
            <a:r>
              <a:rPr lang="en-GB" dirty="0" err="1"/>
              <a:t>WRob</a:t>
            </a:r>
            <a:r>
              <a:rPr lang="en-GB" dirty="0"/>
              <a:t> &amp; </a:t>
            </a:r>
            <a:r>
              <a:rPr lang="en-GB" dirty="0" err="1"/>
              <a:t>WRyan</a:t>
            </a:r>
            <a:r>
              <a:rPr lang="en-GB" dirty="0"/>
              <a:t> Factor</a:t>
            </a:r>
          </a:p>
          <a:p>
            <a:r>
              <a:rPr lang="en-GB" dirty="0"/>
              <a:t>Funding Local Programmes</a:t>
            </a:r>
          </a:p>
          <a:p>
            <a:r>
              <a:rPr lang="en-GB" dirty="0"/>
              <a:t>All levels of Performance, Teams, Players, Coaches &amp; Support Staff</a:t>
            </a:r>
          </a:p>
        </p:txBody>
      </p:sp>
      <p:pic>
        <p:nvPicPr>
          <p:cNvPr id="10242" name="Picture 2" descr="Ryan Reynolds and Rob McElhenny explain reasons for buying club in first  visit to Wrexham | ITV News Wales">
            <a:extLst>
              <a:ext uri="{FF2B5EF4-FFF2-40B4-BE49-F238E27FC236}">
                <a16:creationId xmlns:a16="http://schemas.microsoft.com/office/drawing/2014/main" id="{67B05BA1-2FD5-62DA-7AF6-852289AEC8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4132" y="1066799"/>
            <a:ext cx="4579694" cy="37371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3419134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9CB175-877F-AB7B-551D-91CD67298E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-457199"/>
            <a:ext cx="10515600" cy="2147888"/>
          </a:xfrm>
        </p:spPr>
        <p:txBody>
          <a:bodyPr/>
          <a:lstStyle/>
          <a:p>
            <a:r>
              <a:rPr lang="en-GB" b="1" dirty="0">
                <a:solidFill>
                  <a:srgbClr val="FF0000"/>
                </a:solidFill>
              </a:rPr>
              <a:t>Mission Statement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2B0D12-39FD-52DA-8CFB-B834F685B83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98174" y="1126435"/>
            <a:ext cx="11055626" cy="5050528"/>
          </a:xfrm>
        </p:spPr>
        <p:txBody>
          <a:bodyPr/>
          <a:lstStyle/>
          <a:p>
            <a:r>
              <a:rPr lang="en-GB" dirty="0"/>
              <a:t>Grow the Team </a:t>
            </a:r>
          </a:p>
          <a:p>
            <a:r>
              <a:rPr lang="en-GB" dirty="0"/>
              <a:t>Measure with Goals &amp; Heart</a:t>
            </a:r>
          </a:p>
          <a:p>
            <a:r>
              <a:rPr lang="en-GB" dirty="0"/>
              <a:t>Return to EFL</a:t>
            </a:r>
          </a:p>
          <a:p>
            <a:r>
              <a:rPr lang="en-GB" dirty="0"/>
              <a:t>Increase Attendance</a:t>
            </a:r>
          </a:p>
          <a:p>
            <a:r>
              <a:rPr lang="en-GB" dirty="0"/>
              <a:t>Community Impact – Substance &amp; Heart</a:t>
            </a:r>
          </a:p>
          <a:p>
            <a:r>
              <a:rPr lang="en-GB" dirty="0"/>
              <a:t>Global Support – North America to Iceland – USA Invasion</a:t>
            </a:r>
          </a:p>
          <a:p>
            <a:r>
              <a:rPr lang="en-GB" dirty="0"/>
              <a:t>Influencer Marketing Authenticity </a:t>
            </a:r>
          </a:p>
          <a:p>
            <a:r>
              <a:rPr lang="en-GB" dirty="0"/>
              <a:t>Sense of Place</a:t>
            </a:r>
          </a:p>
          <a:p>
            <a:r>
              <a:rPr lang="en-GB" dirty="0"/>
              <a:t>Engage Future Generations Virtually</a:t>
            </a:r>
          </a:p>
        </p:txBody>
      </p:sp>
      <p:pic>
        <p:nvPicPr>
          <p:cNvPr id="11266" name="Picture 2" descr="How Ryan Reynolds and Rob McElhenney Ended Up Owning Wrexham AFC">
            <a:extLst>
              <a:ext uri="{FF2B5EF4-FFF2-40B4-BE49-F238E27FC236}">
                <a16:creationId xmlns:a16="http://schemas.microsoft.com/office/drawing/2014/main" id="{CD87A8B9-AC1D-6400-1BE0-E34E1A4587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72568" y="616745"/>
            <a:ext cx="4120600" cy="23075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7866120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BD233B-7624-EBFB-6D16-1882487718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20278" y="-92765"/>
            <a:ext cx="8133522" cy="1133061"/>
          </a:xfrm>
        </p:spPr>
        <p:txBody>
          <a:bodyPr>
            <a:normAutofit/>
          </a:bodyPr>
          <a:lstStyle/>
          <a:p>
            <a:r>
              <a:rPr lang="en-GB" b="1" dirty="0">
                <a:solidFill>
                  <a:srgbClr val="FF0000"/>
                </a:solidFill>
              </a:rPr>
              <a:t>GO WREXHAM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75BE4ADB-55FB-70A7-6AE7-1779B9B129D6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783" y="801757"/>
            <a:ext cx="11801059" cy="49894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0499255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358290-D6F7-695D-F51D-5AF9F47895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rgbClr val="FF0000"/>
                </a:solidFill>
              </a:rPr>
              <a:t>Alternative Fan Engagement Strategies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C612BA2-BDFB-83B6-1D3F-3E803E5D1DF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05409" y="1825625"/>
            <a:ext cx="11148391" cy="4351338"/>
          </a:xfrm>
        </p:spPr>
        <p:txBody>
          <a:bodyPr/>
          <a:lstStyle/>
          <a:p>
            <a:r>
              <a:rPr lang="en-GB" dirty="0"/>
              <a:t>Manchester United</a:t>
            </a:r>
          </a:p>
          <a:p>
            <a:r>
              <a:rPr lang="en-GB" dirty="0"/>
              <a:t>Profit Only – Commercialisation &amp; Big Business</a:t>
            </a:r>
          </a:p>
          <a:p>
            <a:r>
              <a:rPr lang="en-GB" dirty="0"/>
              <a:t>United Stand Global Membership 1.6m</a:t>
            </a:r>
          </a:p>
          <a:p>
            <a:r>
              <a:rPr lang="en-GB" dirty="0"/>
              <a:t>Wales – 16</a:t>
            </a:r>
            <a:r>
              <a:rPr lang="en-GB" baseline="30000" dirty="0"/>
              <a:t>th</a:t>
            </a:r>
            <a:r>
              <a:rPr lang="en-GB" dirty="0"/>
              <a:t> Man, We are Wales…..</a:t>
            </a:r>
          </a:p>
          <a:p>
            <a:r>
              <a:rPr lang="en-GB" dirty="0"/>
              <a:t>NFL Legend Tom Brady Buying into Birmingham City</a:t>
            </a:r>
          </a:p>
          <a:p>
            <a:r>
              <a:rPr lang="en-GB" dirty="0"/>
              <a:t>Fan Based – Streaming, Social Media, Influencers</a:t>
            </a:r>
          </a:p>
          <a:p>
            <a:r>
              <a:rPr lang="en-GB" dirty="0"/>
              <a:t>Role Model Influence</a:t>
            </a:r>
          </a:p>
          <a:p>
            <a:r>
              <a:rPr lang="en-GB" dirty="0"/>
              <a:t>Performance Related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13314" name="Picture 2" descr="Watch Rob McElhenney and Ryan Reynolds celebrate Wrexham AFC's first win of  season">
            <a:extLst>
              <a:ext uri="{FF2B5EF4-FFF2-40B4-BE49-F238E27FC236}">
                <a16:creationId xmlns:a16="http://schemas.microsoft.com/office/drawing/2014/main" id="{1AF7CB4C-AFA8-E387-FAE5-8891555E0D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8477" y="2035244"/>
            <a:ext cx="3798114" cy="24108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1646643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D361DF-0917-1440-089D-92CF65DEF8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15408" y="-371061"/>
            <a:ext cx="7338391" cy="1736035"/>
          </a:xfrm>
        </p:spPr>
        <p:txBody>
          <a:bodyPr/>
          <a:lstStyle/>
          <a:p>
            <a:r>
              <a:rPr lang="en-GB" b="1" dirty="0">
                <a:solidFill>
                  <a:srgbClr val="FF0000"/>
                </a:solidFill>
              </a:rPr>
              <a:t>Reflection &amp; Review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5E3E52-085A-8CFD-076B-6D043E3F560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2887" y="768626"/>
            <a:ext cx="11280913" cy="5408337"/>
          </a:xfrm>
        </p:spPr>
        <p:txBody>
          <a:bodyPr/>
          <a:lstStyle/>
          <a:p>
            <a:r>
              <a:rPr lang="en-GB" dirty="0"/>
              <a:t>Assignment Application</a:t>
            </a:r>
          </a:p>
          <a:p>
            <a:r>
              <a:rPr lang="en-GB" dirty="0"/>
              <a:t>Strategic Approach</a:t>
            </a:r>
          </a:p>
          <a:p>
            <a:r>
              <a:rPr lang="en-GB" dirty="0"/>
              <a:t>Business Model</a:t>
            </a:r>
          </a:p>
          <a:p>
            <a:r>
              <a:rPr lang="en-GB" dirty="0"/>
              <a:t>Disneyfication</a:t>
            </a:r>
          </a:p>
          <a:p>
            <a:r>
              <a:rPr lang="en-GB" dirty="0"/>
              <a:t>Fan Engagement </a:t>
            </a:r>
          </a:p>
          <a:p>
            <a:r>
              <a:rPr lang="en-GB" dirty="0"/>
              <a:t>Spectator Experience</a:t>
            </a:r>
          </a:p>
          <a:p>
            <a:r>
              <a:rPr lang="en-GB" dirty="0"/>
              <a:t>Commercialisation</a:t>
            </a:r>
          </a:p>
          <a:p>
            <a:r>
              <a:rPr lang="en-GB" dirty="0"/>
              <a:t>Influencer, Sponsorship, Community Engagement &amp; Passion</a:t>
            </a:r>
          </a:p>
          <a:p>
            <a:r>
              <a:rPr lang="en-GB" dirty="0"/>
              <a:t>Sport Tourism</a:t>
            </a:r>
          </a:p>
          <a:p>
            <a:r>
              <a:rPr lang="en-GB" dirty="0"/>
              <a:t>Future………</a:t>
            </a:r>
          </a:p>
        </p:txBody>
      </p:sp>
      <p:pic>
        <p:nvPicPr>
          <p:cNvPr id="12290" name="Picture 2" descr="Is the Ryan Reynolds &amp; Rob McElhenney buzz fading at Wrexham? Club captain  Ben Tozer responds to global appeal question | Goal.com">
            <a:extLst>
              <a:ext uri="{FF2B5EF4-FFF2-40B4-BE49-F238E27FC236}">
                <a16:creationId xmlns:a16="http://schemas.microsoft.com/office/drawing/2014/main" id="{A4166A4E-83D8-B9F0-F88A-3E528AAC10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0278" y="1007166"/>
            <a:ext cx="5892484" cy="32997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5836767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741</Words>
  <Application>Microsoft Office PowerPoint</Application>
  <PresentationFormat>Widescreen</PresentationFormat>
  <Paragraphs>169</Paragraphs>
  <Slides>22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6" baseType="lpstr">
      <vt:lpstr>Arial</vt:lpstr>
      <vt:lpstr>Calibri</vt:lpstr>
      <vt:lpstr>Calibri Light</vt:lpstr>
      <vt:lpstr>Office Theme</vt:lpstr>
      <vt:lpstr>PowerPoint Presentation</vt:lpstr>
      <vt:lpstr>Introduction to the Session!</vt:lpstr>
      <vt:lpstr>Wrexham </vt:lpstr>
      <vt:lpstr>Disneyfication of Sport</vt:lpstr>
      <vt:lpstr>Opportunity for Change  - Guardian 20th September 2023</vt:lpstr>
      <vt:lpstr>Welcome to Wrexham</vt:lpstr>
      <vt:lpstr>Solutions</vt:lpstr>
      <vt:lpstr>PLAYER POWER V MONEY</vt:lpstr>
      <vt:lpstr>ROB &amp; RYAN STRATEGY</vt:lpstr>
      <vt:lpstr>Strategic Approach</vt:lpstr>
      <vt:lpstr>Disney – Story of Cars – Fell in Love with the Town</vt:lpstr>
      <vt:lpstr>Commercial Impact</vt:lpstr>
      <vt:lpstr>Disneyfication</vt:lpstr>
      <vt:lpstr>DISNEYFICATION</vt:lpstr>
      <vt:lpstr>Theme Park</vt:lpstr>
      <vt:lpstr>FAN BASE</vt:lpstr>
      <vt:lpstr>Keys to Success</vt:lpstr>
      <vt:lpstr>Strategic Response</vt:lpstr>
      <vt:lpstr>Mission Statement</vt:lpstr>
      <vt:lpstr>GO WREXHAM</vt:lpstr>
      <vt:lpstr>Alternative Fan Engagement Strategies</vt:lpstr>
      <vt:lpstr>Reflection &amp; Review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Robyn Griffiths</dc:creator>
  <cp:lastModifiedBy>Jacqui Jones</cp:lastModifiedBy>
  <cp:revision>6</cp:revision>
  <dcterms:created xsi:type="dcterms:W3CDTF">2023-09-15T09:31:09Z</dcterms:created>
  <dcterms:modified xsi:type="dcterms:W3CDTF">2023-11-27T20:36:01Z</dcterms:modified>
</cp:coreProperties>
</file>