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0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99" r:id="rId11"/>
    <p:sldId id="300" r:id="rId12"/>
    <p:sldId id="264" r:id="rId13"/>
    <p:sldId id="295" r:id="rId14"/>
    <p:sldId id="266" r:id="rId15"/>
    <p:sldId id="296" r:id="rId16"/>
    <p:sldId id="297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98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1" r:id="rId40"/>
    <p:sldId id="292" r:id="rId41"/>
    <p:sldId id="293" r:id="rId42"/>
    <p:sldId id="294" r:id="rId4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1CFCD-4064-42B6-A85F-F4CD04B90773}" type="datetimeFigureOut">
              <a:rPr lang="en-GB" smtClean="0"/>
              <a:t>03/03/2017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EDA01-CD7F-4AD5-8A54-D5D59D7297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53835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1CFCD-4064-42B6-A85F-F4CD04B90773}" type="datetimeFigureOut">
              <a:rPr lang="en-GB" smtClean="0"/>
              <a:t>03/03/2017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EDA01-CD7F-4AD5-8A54-D5D59D7297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22309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1CFCD-4064-42B6-A85F-F4CD04B90773}" type="datetimeFigureOut">
              <a:rPr lang="en-GB" smtClean="0"/>
              <a:t>03/03/2017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EDA01-CD7F-4AD5-8A54-D5D59D7297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80130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1CFCD-4064-42B6-A85F-F4CD04B90773}" type="datetimeFigureOut">
              <a:rPr lang="en-GB" smtClean="0"/>
              <a:t>03/03/2017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EDA01-CD7F-4AD5-8A54-D5D59D7297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48964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1CFCD-4064-42B6-A85F-F4CD04B90773}" type="datetimeFigureOut">
              <a:rPr lang="en-GB" smtClean="0"/>
              <a:t>03/03/2017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EDA01-CD7F-4AD5-8A54-D5D59D7297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15341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1CFCD-4064-42B6-A85F-F4CD04B90773}" type="datetimeFigureOut">
              <a:rPr lang="en-GB" smtClean="0"/>
              <a:t>03/03/2017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EDA01-CD7F-4AD5-8A54-D5D59D7297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5293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1CFCD-4064-42B6-A85F-F4CD04B90773}" type="datetimeFigureOut">
              <a:rPr lang="en-GB" smtClean="0"/>
              <a:t>03/03/2017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EDA01-CD7F-4AD5-8A54-D5D59D7297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0023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1CFCD-4064-42B6-A85F-F4CD04B90773}" type="datetimeFigureOut">
              <a:rPr lang="en-GB" smtClean="0"/>
              <a:t>03/03/2017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EDA01-CD7F-4AD5-8A54-D5D59D7297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83394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1CFCD-4064-42B6-A85F-F4CD04B90773}" type="datetimeFigureOut">
              <a:rPr lang="en-GB" smtClean="0"/>
              <a:t>03/03/2017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EDA01-CD7F-4AD5-8A54-D5D59D7297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84314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1CFCD-4064-42B6-A85F-F4CD04B90773}" type="datetimeFigureOut">
              <a:rPr lang="en-GB" smtClean="0"/>
              <a:t>03/03/2017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EDA01-CD7F-4AD5-8A54-D5D59D7297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83578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1CFCD-4064-42B6-A85F-F4CD04B90773}" type="datetimeFigureOut">
              <a:rPr lang="en-GB" smtClean="0"/>
              <a:t>03/03/2017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EDA01-CD7F-4AD5-8A54-D5D59D7297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2907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01CFCD-4064-42B6-A85F-F4CD04B90773}" type="datetimeFigureOut">
              <a:rPr lang="en-GB" smtClean="0"/>
              <a:t>03/03/2017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DEDA01-CD7F-4AD5-8A54-D5D59D7297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4249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Microwaves 1:  Plane Waves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Dr John Rees,</a:t>
            </a:r>
          </a:p>
          <a:p>
            <a:r>
              <a:rPr lang="en-GB" dirty="0" smtClean="0"/>
              <a:t>19</a:t>
            </a:r>
            <a:r>
              <a:rPr lang="en-GB" baseline="30000" dirty="0" smtClean="0"/>
              <a:t>th</a:t>
            </a:r>
            <a:r>
              <a:rPr lang="en-GB" dirty="0" smtClean="0"/>
              <a:t> February, 2016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84993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James Clerk Maxwell [1855]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“… In order therefore to appreciate the requirements of the science [</a:t>
            </a:r>
            <a:r>
              <a:rPr lang="en-GB" dirty="0" smtClean="0"/>
              <a:t>of electromagnetism</a:t>
            </a:r>
            <a:r>
              <a:rPr lang="en-GB" dirty="0"/>
              <a:t>], the student must make himself familiar with </a:t>
            </a:r>
            <a:r>
              <a:rPr lang="en-GB" dirty="0" smtClean="0"/>
              <a:t>a considerable </a:t>
            </a:r>
            <a:r>
              <a:rPr lang="en-GB" dirty="0"/>
              <a:t>body of most intricate mathematics, the mere retention </a:t>
            </a:r>
            <a:r>
              <a:rPr lang="en-GB" dirty="0" smtClean="0"/>
              <a:t>of which </a:t>
            </a:r>
            <a:r>
              <a:rPr lang="en-GB" dirty="0"/>
              <a:t>in the memory materially interferes with further progress </a:t>
            </a:r>
            <a:r>
              <a:rPr lang="en-GB" dirty="0" smtClean="0"/>
              <a:t>…”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90007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Plane Electromagnetic Wave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Content Placeholder 4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lnSpcReduction="10000"/>
              </a:bodyPr>
              <a:lstStyle/>
              <a:p>
                <a:r>
                  <a:rPr lang="en-GB" dirty="0" smtClean="0"/>
                  <a:t>Sinuisoidal time variations, frequency </a:t>
                </a:r>
                <a:r>
                  <a:rPr lang="el-GR" dirty="0" smtClean="0"/>
                  <a:t>ω</a:t>
                </a:r>
                <a:endParaRPr lang="en-GB" dirty="0"/>
              </a:p>
              <a:p>
                <a:r>
                  <a:rPr lang="en-GB" dirty="0" smtClean="0"/>
                  <a:t>Plane electromagnetic wave travelling in the positive z-direction in a uniform medium</a:t>
                </a:r>
              </a:p>
              <a:p>
                <a:r>
                  <a:rPr lang="en-GB" dirty="0" smtClean="0"/>
                  <a:t>This is a phasor</a:t>
                </a:r>
              </a:p>
              <a:p>
                <a:endParaRPr lang="en-GB" dirty="0"/>
              </a:p>
              <a:p>
                <a:endParaRPr lang="en-GB" dirty="0" smtClean="0"/>
              </a:p>
              <a:p>
                <a:pPr marL="0" indent="0">
                  <a:buNone/>
                </a:pPr>
                <a:endParaRPr lang="en-GB" dirty="0" smtClean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GB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sub>
                    </m:sSub>
                    <m:r>
                      <a:rPr lang="en-GB" b="0" i="1" smtClean="0">
                        <a:latin typeface="Cambria Math" panose="02040503050406030204" pitchFamily="18" charset="0"/>
                      </a:rPr>
                      <m:t>= </m:t>
                    </m:r>
                    <m:sSub>
                      <m:sSubPr>
                        <m:ctrlPr>
                          <a:rPr lang="en-GB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sSup>
                      <m:sSupPr>
                        <m:ctrlPr>
                          <a:rPr lang="en-GB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𝑒</m:t>
                        </m:r>
                      </m:e>
                      <m:sup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𝑗𝑘𝑧</m:t>
                        </m:r>
                      </m:sup>
                    </m:sSup>
                    <m:r>
                      <a:rPr lang="en-GB" b="0" i="1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en-GB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GB" b="0" i="1" smtClean="0">
                        <a:latin typeface="Cambria Math" panose="02040503050406030204" pitchFamily="18" charset="0"/>
                      </a:rPr>
                      <m:t> &amp; 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𝑐𝑜𝑛𝑠𝑡𝑎𝑛𝑡</m:t>
                    </m:r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5" name="Content Placeholder 4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704" t="-283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3888" y="3356992"/>
            <a:ext cx="2540642" cy="1570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2318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Actual Field Given By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𝑅𝑒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 </m:t>
                    </m:r>
                    <m:d>
                      <m:dPr>
                        <m:begChr m:val="["/>
                        <m:endChr m:val="]"/>
                        <m:ctrlPr>
                          <a:rPr lang="en-GB" b="0" i="1" smtClean="0">
                            <a:latin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GB" b="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𝐸</m:t>
                            </m:r>
                          </m:e>
                          <m:sub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</m:sub>
                        </m:sSub>
                        <m:sSup>
                          <m:sSupPr>
                            <m:ctrlPr>
                              <a:rPr lang="en-GB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𝑒</m:t>
                            </m:r>
                          </m:e>
                          <m:sup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𝑗𝑤𝑡</m:t>
                            </m:r>
                          </m:sup>
                        </m:sSup>
                      </m:e>
                    </m:d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𝑅𝑒</m:t>
                    </m:r>
                    <m:d>
                      <m:dPr>
                        <m:begChr m:val="["/>
                        <m:endChr m:val="]"/>
                        <m:ctrlPr>
                          <a:rPr lang="en-GB" i="1">
                            <a:latin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GB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𝐸</m:t>
                            </m:r>
                          </m:e>
                          <m:sub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𝑜</m:t>
                            </m:r>
                          </m:sub>
                        </m:sSub>
                        <m:r>
                          <a:rPr lang="en-GB" i="1">
                            <a:latin typeface="Cambria Math" panose="02040503050406030204" pitchFamily="18" charset="0"/>
                          </a:rPr>
                          <m:t>𝑒𝑥𝑝</m:t>
                        </m:r>
                        <m:d>
                          <m:dPr>
                            <m:begChr m:val="{"/>
                            <m:endChr m:val="}"/>
                            <m:ctrlPr>
                              <a:rPr lang="en-GB" i="1" smtClean="0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𝑗</m:t>
                            </m:r>
                            <m:d>
                              <m:dPr>
                                <m:ctrlPr>
                                  <a:rPr lang="en-GB" b="0" i="1" smtClean="0">
                                    <a:latin typeface="Cambria Math"/>
                                  </a:rPr>
                                </m:ctrlPr>
                              </m:dPr>
                              <m:e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𝑤𝑡</m:t>
                                </m:r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𝑘𝑧</m:t>
                                </m:r>
                              </m:e>
                            </m:d>
                          </m:e>
                        </m:d>
                      </m:e>
                    </m:d>
                  </m:oMath>
                </a14:m>
                <a:endParaRPr lang="en-GB" dirty="0" smtClean="0"/>
              </a:p>
              <a:p>
                <a:pPr marL="0" indent="0">
                  <a:buNone/>
                </a:pPr>
                <a:r>
                  <a:rPr lang="en-GB" b="0" dirty="0" smtClean="0"/>
                  <a:t> 		      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= </m:t>
                    </m:r>
                    <m:d>
                      <m:dPr>
                        <m:begChr m:val="|"/>
                        <m:endChr m:val="|"/>
                        <m:ctrlPr>
                          <a:rPr lang="en-GB" b="0" i="1" smtClean="0">
                            <a:latin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GB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𝐸</m:t>
                            </m:r>
                          </m:e>
                          <m:sub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𝑜</m:t>
                            </m:r>
                          </m:sub>
                        </m:sSub>
                      </m:e>
                    </m:d>
                    <m:r>
                      <m:rPr>
                        <m:sty m:val="p"/>
                      </m:rPr>
                      <a:rPr lang="en-GB" b="0" i="0" smtClean="0">
                        <a:latin typeface="Cambria Math" panose="02040503050406030204" pitchFamily="18" charset="0"/>
                      </a:rPr>
                      <m:t>cos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⁡</m:t>
                    </m:r>
                    <m:d>
                      <m:dPr>
                        <m:ctrlPr>
                          <a:rPr lang="en-GB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𝑤𝑡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𝑘𝑧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𝜙</m:t>
                        </m:r>
                      </m:e>
                    </m:d>
                  </m:oMath>
                </a14:m>
                <a:endParaRPr lang="en-GB" dirty="0" smtClean="0"/>
              </a:p>
              <a:p>
                <a:pPr marL="0" indent="0">
                  <a:buNone/>
                </a:pPr>
                <a:r>
                  <a:rPr lang="en-GB" dirty="0"/>
                  <a:t> </a:t>
                </a:r>
                <a:r>
                  <a:rPr lang="en-GB" dirty="0" smtClean="0"/>
                  <a:t>       where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>
                            <a:latin typeface="Cambria Math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𝑜</m:t>
                        </m:r>
                      </m:sub>
                    </m:sSub>
                    <m:r>
                      <a:rPr lang="en-GB" b="0" i="1" smtClean="0">
                        <a:latin typeface="Cambria Math" panose="02040503050406030204" pitchFamily="18" charset="0"/>
                      </a:rPr>
                      <m:t>=|</m:t>
                    </m:r>
                    <m:sSub>
                      <m:sSubPr>
                        <m:ctrlPr>
                          <a:rPr lang="en-GB" i="1">
                            <a:latin typeface="Cambria Math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𝑜</m:t>
                        </m:r>
                      </m:sub>
                    </m:sSub>
                    <m:r>
                      <a:rPr lang="en-GB" b="0" i="1" smtClean="0">
                        <a:latin typeface="Cambria Math" panose="02040503050406030204" pitchFamily="18" charset="0"/>
                      </a:rPr>
                      <m:t>|</m:t>
                    </m:r>
                    <m:sSup>
                      <m:sSupPr>
                        <m:ctrlPr>
                          <a:rPr lang="en-GB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𝑒</m:t>
                        </m:r>
                      </m:e>
                      <m:sup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𝑗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𝜙</m:t>
                        </m:r>
                      </m:sup>
                    </m:sSup>
                  </m:oMath>
                </a14:m>
                <a:endParaRPr lang="en-GB" dirty="0" smtClean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Straight Connector 4"/>
          <p:cNvCxnSpPr/>
          <p:nvPr/>
        </p:nvCxnSpPr>
        <p:spPr>
          <a:xfrm>
            <a:off x="3779912" y="3501008"/>
            <a:ext cx="288032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4067944" y="4077072"/>
            <a:ext cx="16403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Peak amplitude</a:t>
            </a:r>
            <a:endParaRPr lang="en-GB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4355976" y="3284984"/>
            <a:ext cx="720080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5076056" y="3501008"/>
            <a:ext cx="29590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Phase at reference point z = 0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6543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Phase Velocity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l-GR" dirty="0" smtClean="0"/>
                  <a:t>ω</a:t>
                </a:r>
                <a:r>
                  <a:rPr lang="en-GB" dirty="0" smtClean="0"/>
                  <a:t>t – </a:t>
                </a:r>
                <a:r>
                  <a:rPr lang="en-GB" dirty="0" err="1" smtClean="0"/>
                  <a:t>kz</a:t>
                </a:r>
                <a:r>
                  <a:rPr lang="en-GB" dirty="0" smtClean="0"/>
                  <a:t> +</a:t>
                </a:r>
                <a:r>
                  <a:rPr lang="el-GR" dirty="0" smtClean="0"/>
                  <a:t>φ</a:t>
                </a:r>
                <a:r>
                  <a:rPr lang="en-GB" dirty="0" smtClean="0"/>
                  <a:t> = constant</a:t>
                </a:r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/>
                          </a:rPr>
                          <m:t>𝑑𝑧</m:t>
                        </m:r>
                      </m:num>
                      <m:den>
                        <m:r>
                          <a:rPr lang="en-GB" b="0" i="1" smtClean="0"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GB" dirty="0">
                        <a:latin typeface="Cambria Math"/>
                        <a:ea typeface="Cambria Math"/>
                      </a:rPr>
                      <m:t>=</m:t>
                    </m:r>
                    <m:f>
                      <m:fPr>
                        <m:ctrlPr>
                          <a:rPr lang="en-GB" i="1" dirty="0" smtClean="0">
                            <a:latin typeface="Cambria Math"/>
                            <a:ea typeface="Cambria Math"/>
                          </a:rPr>
                        </m:ctrlPr>
                      </m:fPr>
                      <m:num>
                        <m:r>
                          <a:rPr lang="el-GR" i="1" dirty="0" smtClean="0">
                            <a:latin typeface="Cambria Math"/>
                            <a:ea typeface="Cambria Math"/>
                          </a:rPr>
                          <m:t>𝜔</m:t>
                        </m:r>
                      </m:num>
                      <m:den>
                        <m:r>
                          <a:rPr lang="en-GB" b="0" i="1" dirty="0" smtClean="0">
                            <a:latin typeface="Cambria Math"/>
                            <a:ea typeface="Cambria Math"/>
                          </a:rPr>
                          <m:t>𝑘</m:t>
                        </m:r>
                      </m:den>
                    </m:f>
                  </m:oMath>
                </a14:m>
                <a:r>
                  <a:rPr lang="en-GB" dirty="0" smtClean="0"/>
                  <a:t> where k is the phase constant</a:t>
                </a:r>
              </a:p>
              <a:p>
                <a:r>
                  <a:rPr lang="en-GB" dirty="0" smtClean="0"/>
                  <a:t>Wavelength, </a:t>
                </a:r>
                <a:r>
                  <a:rPr lang="el-GR" dirty="0" smtClean="0"/>
                  <a:t>λ</a:t>
                </a:r>
                <a:r>
                  <a:rPr lang="en-GB" dirty="0"/>
                  <a:t> </a:t>
                </a:r>
                <a:r>
                  <a:rPr lang="en-GB" dirty="0" smtClean="0"/>
                  <a:t>= distance by which phase changes by 2</a:t>
                </a:r>
                <a:r>
                  <a:rPr lang="el-GR" dirty="0" smtClean="0"/>
                  <a:t>π</a:t>
                </a:r>
                <a:r>
                  <a:rPr lang="en-GB" dirty="0" smtClean="0"/>
                  <a:t>, so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/>
                      </a:rPr>
                      <m:t>𝑘</m:t>
                    </m:r>
                    <m:r>
                      <a:rPr lang="en-GB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GB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/>
                          </a:rPr>
                          <m:t>2</m:t>
                        </m:r>
                        <m:r>
                          <a:rPr lang="en-GB" b="0" i="1" smtClean="0">
                            <a:latin typeface="Cambria Math"/>
                            <a:ea typeface="Cambria Math"/>
                          </a:rPr>
                          <m:t>𝜋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l-GR" b="0" i="1" smtClean="0">
                            <a:latin typeface="Cambria Math"/>
                          </a:rPr>
                          <m:t>λ</m:t>
                        </m:r>
                      </m:den>
                    </m:f>
                  </m:oMath>
                </a14:m>
                <a:endParaRPr lang="en-GB" dirty="0" smtClean="0"/>
              </a:p>
              <a:p>
                <a:r>
                  <a:rPr lang="en-GB" dirty="0" smtClean="0"/>
                  <a:t>Over a plane, z = constant, amplitude and phase are unchanging</a:t>
                </a:r>
              </a:p>
              <a:p>
                <a:r>
                  <a:rPr lang="en-GB" dirty="0" smtClean="0"/>
                  <a:t>This is the definition of a </a:t>
                </a:r>
                <a:r>
                  <a:rPr lang="en-GB" i="1" dirty="0" smtClean="0"/>
                  <a:t>plane</a:t>
                </a:r>
                <a:r>
                  <a:rPr lang="en-GB" dirty="0" smtClean="0"/>
                  <a:t> wave</a:t>
                </a:r>
                <a:endParaRPr lang="en-GB" i="1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630" t="-1752" b="-67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61647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Plane Wave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Content Placeholder 1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772816"/>
                <a:ext cx="8229600" cy="4525963"/>
              </a:xfrm>
            </p:spPr>
            <p:txBody>
              <a:bodyPr>
                <a:normAutofit/>
              </a:bodyPr>
              <a:lstStyle/>
              <a:p>
                <a:endParaRPr lang="en-GB" dirty="0" smtClean="0"/>
              </a:p>
              <a:p>
                <a:endParaRPr lang="en-GB" dirty="0"/>
              </a:p>
              <a:p>
                <a:endParaRPr lang="en-GB" dirty="0" smtClean="0"/>
              </a:p>
              <a:p>
                <a:pPr marL="0" indent="0">
                  <a:buNone/>
                </a:pPr>
                <a:endParaRPr lang="en-GB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𝑥</m:t>
                          </m:r>
                        </m:sub>
                      </m:sSub>
                      <m:r>
                        <a:rPr lang="en-GB" i="1">
                          <a:latin typeface="Cambria Math" panose="02040503050406030204" pitchFamily="18" charset="0"/>
                        </a:rPr>
                        <m:t>= </m:t>
                      </m:r>
                      <m:sSub>
                        <m:sSubPr>
                          <m:ctrlPr>
                            <a:rPr lang="en-GB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sSup>
                        <m:sSupPr>
                          <m:ctrlPr>
                            <a:rPr lang="en-GB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𝑗𝑘𝑧</m:t>
                          </m:r>
                        </m:sup>
                      </m:sSup>
                    </m:oMath>
                  </m:oMathPara>
                </a14:m>
                <a:endParaRPr lang="en-GB" dirty="0"/>
              </a:p>
              <a:p>
                <a:pPr marL="0" indent="0">
                  <a:buNone/>
                </a:pPr>
                <a:r>
                  <a:rPr lang="en-GB" dirty="0" smtClean="0"/>
                  <a:t>Can show that: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𝐻</m:t>
                          </m:r>
                        </m:e>
                        <m:sub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𝑦</m:t>
                          </m:r>
                        </m:sub>
                      </m:sSub>
                      <m:r>
                        <a:rPr lang="en-GB" i="1"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en-GB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GB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𝐸</m:t>
                              </m:r>
                            </m:e>
                            <m:sub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</m:num>
                        <m:den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𝑍</m:t>
                          </m:r>
                        </m:den>
                      </m:f>
                      <m:sSup>
                        <m:sSupPr>
                          <m:ctrlPr>
                            <a:rPr lang="en-GB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𝑗𝑘𝑧</m:t>
                          </m:r>
                        </m:sup>
                      </m:sSup>
                      <m:r>
                        <a:rPr lang="en-GB" i="1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𝑤h𝑒𝑟𝑒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𝑍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𝑎𝑛𝑑</m:t>
                      </m:r>
                      <m:r>
                        <a:rPr lang="en-GB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i="1">
                          <a:latin typeface="Cambria Math" panose="02040503050406030204" pitchFamily="18" charset="0"/>
                        </a:rPr>
                        <m:t>𝑘</m:t>
                      </m:r>
                      <m:r>
                        <a:rPr lang="en-GB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i="1">
                          <a:latin typeface="Cambria Math" panose="02040503050406030204" pitchFamily="18" charset="0"/>
                        </a:rPr>
                        <m:t>𝑐𝑜𝑛𝑠𝑡𝑎𝑛𝑡</m:t>
                      </m:r>
                    </m:oMath>
                  </m:oMathPara>
                </a14:m>
                <a:endParaRPr lang="en-GB" dirty="0"/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2" name="Content Placeholder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772816"/>
                <a:ext cx="8229600" cy="4525963"/>
              </a:xfrm>
              <a:blipFill rotWithShape="0">
                <a:blip r:embed="rId2"/>
                <a:stretch>
                  <a:fillRect l="-185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Straight Arrow Connector 5"/>
          <p:cNvCxnSpPr/>
          <p:nvPr/>
        </p:nvCxnSpPr>
        <p:spPr>
          <a:xfrm flipV="1">
            <a:off x="4283968" y="1655264"/>
            <a:ext cx="0" cy="13681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flipH="1">
            <a:off x="3059832" y="3023416"/>
            <a:ext cx="122413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V="1">
            <a:off x="4283968" y="2339340"/>
            <a:ext cx="576064" cy="68407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4284617" y="1443304"/>
            <a:ext cx="19355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 smtClean="0"/>
              <a:t>H</a:t>
            </a:r>
            <a:r>
              <a:rPr lang="en-GB" baseline="-25000" dirty="0" err="1" smtClean="0"/>
              <a:t>y</a:t>
            </a:r>
            <a:r>
              <a:rPr lang="en-GB" baseline="-25000" dirty="0" smtClean="0"/>
              <a:t> </a:t>
            </a:r>
            <a:r>
              <a:rPr lang="en-GB" dirty="0" smtClean="0"/>
              <a:t>= magnetic field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2771800" y="3140968"/>
            <a:ext cx="17235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E</a:t>
            </a:r>
            <a:r>
              <a:rPr lang="en-GB" baseline="-25000" dirty="0" smtClean="0"/>
              <a:t>x </a:t>
            </a:r>
            <a:r>
              <a:rPr lang="en-GB" dirty="0" smtClean="0"/>
              <a:t>= electric field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4932040" y="2364881"/>
            <a:ext cx="21793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z = direction of travel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199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Plane Wave Impedance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Content Placeholder 3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 lnSpcReduction="10000"/>
              </a:bodyPr>
              <a:lstStyle/>
              <a:p>
                <a:pPr marL="0" indent="0">
                  <a:buNone/>
                </a:pPr>
                <a:r>
                  <a:rPr lang="en-GB" b="0" dirty="0" smtClean="0"/>
                  <a:t>	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𝑍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GB" b="0" i="1" smtClean="0">
                            <a:latin typeface="Cambria Math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en-GB" b="0" i="1" smtClean="0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en-GB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𝜇</m:t>
                            </m:r>
                          </m:num>
                          <m:den>
                            <m:r>
                              <a:rPr lang="en-GB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𝜖</m:t>
                            </m:r>
                          </m:den>
                        </m:f>
                      </m:e>
                    </m:rad>
                  </m:oMath>
                </a14:m>
                <a:r>
                  <a:rPr lang="en-GB" dirty="0" smtClean="0"/>
                  <a:t> , 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ad>
                      <m:radPr>
                        <m:degHide m:val="on"/>
                        <m:ctrlPr>
                          <a:rPr lang="en-GB" b="0" i="1" smtClean="0">
                            <a:latin typeface="Cambria Math"/>
                            <a:ea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𝜇𝜖</m:t>
                        </m:r>
                      </m:e>
                    </m:rad>
                  </m:oMath>
                </a14:m>
                <a:endParaRPr lang="en-GB" dirty="0" smtClean="0"/>
              </a:p>
              <a:p>
                <a:pPr marL="0" indent="0">
                  <a:buNone/>
                </a:pPr>
                <a:r>
                  <a:rPr lang="en-GB" dirty="0" smtClean="0"/>
                  <a:t>	where μ = permeability , </a:t>
                </a:r>
                <a:r>
                  <a:rPr lang="az-Cyrl-AZ" dirty="0" smtClean="0"/>
                  <a:t>Є</a:t>
                </a:r>
                <a:r>
                  <a:rPr lang="en-GB" dirty="0" smtClean="0"/>
                  <a:t> = permittivity</a:t>
                </a:r>
              </a:p>
              <a:p>
                <a:pPr marL="0" indent="0">
                  <a:buNone/>
                </a:pPr>
                <a:r>
                  <a:rPr lang="en-GB" dirty="0" smtClean="0"/>
                  <a:t>	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i="1" smtClean="0">
                            <a:latin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GB" b="0" i="1" smtClean="0">
                                <a:latin typeface="Cambria Math"/>
                              </a:rPr>
                              <m:t>𝐸</m:t>
                            </m:r>
                          </m:e>
                          <m:sub>
                            <m:r>
                              <a:rPr lang="en-GB" b="0" i="1" smtClean="0">
                                <a:latin typeface="Cambria Math"/>
                              </a:rPr>
                              <m:t>𝑥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GB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GB" b="0" i="1" smtClean="0">
                                <a:latin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GB" b="0" i="1" smtClean="0">
                                <a:latin typeface="Cambria Math"/>
                              </a:rPr>
                              <m:t>𝑦</m:t>
                            </m:r>
                          </m:sub>
                        </m:sSub>
                      </m:den>
                    </m:f>
                    <m:r>
                      <a:rPr lang="en-GB" i="1" smtClean="0">
                        <a:latin typeface="Cambria Math"/>
                        <a:ea typeface="Cambria Math"/>
                      </a:rPr>
                      <m:t>=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/>
                      </a:rPr>
                      <m:t>𝑍</m:t>
                    </m:r>
                  </m:oMath>
                </a14:m>
                <a:endParaRPr lang="en-GB" dirty="0" smtClean="0"/>
              </a:p>
              <a:p>
                <a:r>
                  <a:rPr lang="en-GB" dirty="0" smtClean="0"/>
                  <a:t>This is a real value; E</a:t>
                </a:r>
                <a:r>
                  <a:rPr lang="en-GB" baseline="-25000" dirty="0" smtClean="0"/>
                  <a:t>x</a:t>
                </a:r>
                <a:r>
                  <a:rPr lang="en-GB" dirty="0" smtClean="0"/>
                  <a:t>, </a:t>
                </a:r>
                <a:r>
                  <a:rPr lang="en-GB" dirty="0" err="1" smtClean="0"/>
                  <a:t>H</a:t>
                </a:r>
                <a:r>
                  <a:rPr lang="en-GB" baseline="-25000" dirty="0" err="1" smtClean="0"/>
                  <a:t>y</a:t>
                </a:r>
                <a:r>
                  <a:rPr lang="en-GB" dirty="0" smtClean="0"/>
                  <a:t> are in phase</a:t>
                </a:r>
              </a:p>
              <a:p>
                <a:r>
                  <a:rPr lang="en-GB" dirty="0" smtClean="0"/>
                  <a:t>The dimensions of z = </a:t>
                </a:r>
                <a:r>
                  <a:rPr lang="el-GR" dirty="0" smtClean="0"/>
                  <a:t>Ω</a:t>
                </a:r>
                <a:r>
                  <a:rPr lang="en-GB" dirty="0" smtClean="0"/>
                  <a:t>.  This is the characteristic impedance of the medium</a:t>
                </a:r>
              </a:p>
              <a:p>
                <a:r>
                  <a:rPr lang="en-GB" dirty="0" smtClean="0"/>
                  <a:t>For free space, this is 377</a:t>
                </a:r>
                <a:r>
                  <a:rPr lang="el-GR" dirty="0" smtClean="0"/>
                  <a:t>Ω</a:t>
                </a:r>
                <a:endParaRPr lang="en-GB" dirty="0"/>
              </a:p>
            </p:txBody>
          </p:sp>
        </mc:Choice>
        <mc:Fallback xmlns="">
          <p:sp>
            <p:nvSpPr>
              <p:cNvPr id="4" name="Content Placeholder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481" r="-20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7754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Plane Waves Cont.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ontent Placeholder 5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14:m>
                  <m:oMath xmlns:m="http://schemas.openxmlformats.org/officeDocument/2006/math">
                    <m:bar>
                      <m:barPr>
                        <m:ctrlPr>
                          <a:rPr lang="en-GB" b="0" i="1" dirty="0" smtClean="0">
                            <a:latin typeface="Cambria Math"/>
                          </a:rPr>
                        </m:ctrlPr>
                      </m:barPr>
                      <m:e>
                        <m:r>
                          <a:rPr lang="en-GB" b="0" i="1" dirty="0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</m:bar>
                    <m:r>
                      <a:rPr lang="en-GB" b="0" i="1" dirty="0" smtClean="0">
                        <a:latin typeface="Cambria Math" panose="02040503050406030204" pitchFamily="18" charset="0"/>
                      </a:rPr>
                      <m:t>, </m:t>
                    </m:r>
                    <m:bar>
                      <m:barPr>
                        <m:ctrlPr>
                          <a:rPr lang="en-GB" b="0" i="1" dirty="0" smtClean="0">
                            <a:latin typeface="Cambria Math"/>
                          </a:rPr>
                        </m:ctrlPr>
                      </m:barPr>
                      <m:e>
                        <m:r>
                          <a:rPr lang="en-GB" b="0" i="1" dirty="0" smtClean="0"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</m:bar>
                    <m:r>
                      <a:rPr lang="en-GB" b="0" i="1" dirty="0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en-GB" b="0" i="1" dirty="0" smtClean="0">
                        <a:latin typeface="Cambria Math" panose="02040503050406030204" pitchFamily="18" charset="0"/>
                      </a:rPr>
                      <m:t>𝑎𝑛𝑑</m:t>
                    </m:r>
                    <m:r>
                      <a:rPr lang="en-GB" b="0" i="1" dirty="0" smtClean="0">
                        <a:latin typeface="Cambria Math" panose="02040503050406030204" pitchFamily="18" charset="0"/>
                      </a:rPr>
                      <m:t> </m:t>
                    </m:r>
                    <m:bar>
                      <m:barPr>
                        <m:ctrlPr>
                          <a:rPr lang="en-GB" b="0" i="1" dirty="0" smtClean="0">
                            <a:latin typeface="Cambria Math"/>
                          </a:rPr>
                        </m:ctrlPr>
                      </m:barPr>
                      <m:e>
                        <m:r>
                          <a:rPr lang="en-GB" b="0" i="1" dirty="0" smtClean="0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</m:bar>
                  </m:oMath>
                </a14:m>
                <a:r>
                  <a:rPr lang="en-GB" baseline="-25000" dirty="0" smtClean="0"/>
                  <a:t>z</a:t>
                </a:r>
                <a:r>
                  <a:rPr lang="en-GB" dirty="0" smtClean="0"/>
                  <a:t> form a right-hand set</a:t>
                </a:r>
              </a:p>
              <a:p>
                <a:endParaRPr lang="en-GB" dirty="0"/>
              </a:p>
              <a:p>
                <a:r>
                  <a:rPr lang="en-GB" dirty="0" smtClean="0"/>
                  <a:t>There is a second independent solution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i="1">
                            <a:latin typeface="Cambria Math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sub>
                    </m:sSub>
                    <m:r>
                      <a:rPr lang="en-GB" i="1">
                        <a:latin typeface="Cambria Math" panose="02040503050406030204" pitchFamily="18" charset="0"/>
                      </a:rPr>
                      <m:t>= </m:t>
                    </m:r>
                    <m:sSub>
                      <m:sSubPr>
                        <m:ctrlPr>
                          <a:rPr lang="en-GB" i="1">
                            <a:latin typeface="Cambria Math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sSup>
                      <m:sSupPr>
                        <m:ctrlPr>
                          <a:rPr lang="en-GB" i="1">
                            <a:latin typeface="Cambria Math"/>
                          </a:rPr>
                        </m:ctrlPr>
                      </m:sSup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𝑒</m:t>
                        </m:r>
                      </m:e>
                      <m:sup>
                        <m:r>
                          <a:rPr lang="en-GB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𝑗𝑘𝑧</m:t>
                        </m:r>
                      </m:sup>
                    </m:sSup>
                  </m:oMath>
                </a14:m>
                <a:r>
                  <a:rPr lang="en-GB" dirty="0" smtClean="0"/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>
                            <a:latin typeface="Cambria Math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𝑦</m:t>
                        </m:r>
                      </m:sub>
                    </m:sSub>
                    <m:r>
                      <a:rPr lang="en-GB" i="1">
                        <a:latin typeface="Cambria Math" panose="02040503050406030204" pitchFamily="18" charset="0"/>
                      </a:rPr>
                      <m:t>= </m:t>
                    </m:r>
                    <m:f>
                      <m:fPr>
                        <m:ctrlPr>
                          <a:rPr lang="en-GB" i="1">
                            <a:latin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𝐸</m:t>
                            </m:r>
                          </m:e>
                          <m:sub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num>
                      <m:den>
                        <m:r>
                          <a:rPr lang="en-GB" i="1">
                            <a:latin typeface="Cambria Math" panose="02040503050406030204" pitchFamily="18" charset="0"/>
                          </a:rPr>
                          <m:t>𝑍</m:t>
                        </m:r>
                      </m:den>
                    </m:f>
                    <m:sSup>
                      <m:sSupPr>
                        <m:ctrlPr>
                          <a:rPr lang="en-GB" i="1">
                            <a:latin typeface="Cambria Math"/>
                          </a:rPr>
                        </m:ctrlPr>
                      </m:sSup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𝑒</m:t>
                        </m:r>
                      </m:e>
                      <m:sup>
                        <m:r>
                          <a:rPr lang="en-GB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𝑗𝑘𝑧</m:t>
                        </m:r>
                      </m:sup>
                    </m:sSup>
                  </m:oMath>
                </a14:m>
                <a:endParaRPr lang="en-GB" dirty="0" smtClean="0"/>
              </a:p>
              <a:p>
                <a:r>
                  <a:rPr lang="en-GB" dirty="0" smtClean="0"/>
                  <a:t>The reflected wave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𝑒</m:t>
                        </m:r>
                      </m:e>
                      <m:sup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𝑗𝑘𝑧</m:t>
                        </m:r>
                      </m:sup>
                    </m:sSup>
                  </m:oMath>
                </a14:m>
                <a:r>
                  <a:rPr lang="en-GB" dirty="0" smtClean="0"/>
                  <a:t> is possible, and </a:t>
                </a:r>
                <a14:m>
                  <m:oMath xmlns:m="http://schemas.openxmlformats.org/officeDocument/2006/math">
                    <m:bar>
                      <m:barPr>
                        <m:ctrlPr>
                          <a:rPr lang="en-GB" i="1" dirty="0">
                            <a:latin typeface="Cambria Math"/>
                          </a:rPr>
                        </m:ctrlPr>
                      </m:barPr>
                      <m:e>
                        <m:r>
                          <a:rPr lang="en-GB" i="1" dirty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</m:bar>
                  </m:oMath>
                </a14:m>
                <a:r>
                  <a:rPr lang="en-GB" dirty="0" smtClean="0"/>
                  <a:t> (or </a:t>
                </a:r>
                <a14:m>
                  <m:oMath xmlns:m="http://schemas.openxmlformats.org/officeDocument/2006/math">
                    <m:bar>
                      <m:barPr>
                        <m:ctrlPr>
                          <a:rPr lang="en-GB" i="1" dirty="0" smtClean="0">
                            <a:latin typeface="Cambria Math"/>
                          </a:rPr>
                        </m:ctrlPr>
                      </m:barPr>
                      <m:e>
                        <m:r>
                          <a:rPr lang="en-GB" i="1" dirty="0"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</m:bar>
                  </m:oMath>
                </a14:m>
                <a:r>
                  <a:rPr lang="en-GB" dirty="0" smtClean="0"/>
                  <a:t>) must reverse in sign</a:t>
                </a:r>
                <a:endParaRPr lang="en-GB" dirty="0"/>
              </a:p>
            </p:txBody>
          </p:sp>
        </mc:Choice>
        <mc:Fallback xmlns="">
          <p:sp>
            <p:nvSpPr>
              <p:cNvPr id="6" name="Content Placeholder 5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704" t="-1617" r="-281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63062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Velocities of Propagation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en-GB" dirty="0" smtClean="0"/>
                  <a:t>Consider a lossless medium, where </a:t>
                </a:r>
                <a14:m>
                  <m:oMath xmlns:m="http://schemas.openxmlformats.org/officeDocument/2006/math">
                    <m:r>
                      <a:rPr lang="en-GB" i="1">
                        <a:latin typeface="Cambria Math"/>
                      </a:rPr>
                      <m:t>𝑘</m:t>
                    </m:r>
                    <m:r>
                      <a:rPr lang="en-GB" i="1">
                        <a:latin typeface="Cambria Math"/>
                        <a:ea typeface="Cambria Math"/>
                      </a:rPr>
                      <m:t>=</m:t>
                    </m:r>
                    <m:r>
                      <a:rPr lang="en-GB" i="1">
                        <a:latin typeface="Cambria Math"/>
                        <a:ea typeface="Cambria Math"/>
                      </a:rPr>
                      <m:t>𝜔</m:t>
                    </m:r>
                    <m:rad>
                      <m:radPr>
                        <m:degHide m:val="on"/>
                        <m:ctrlPr>
                          <a:rPr lang="en-GB" i="1">
                            <a:latin typeface="Cambria Math"/>
                            <a:ea typeface="Cambria Math"/>
                          </a:rPr>
                        </m:ctrlPr>
                      </m:radPr>
                      <m:deg/>
                      <m:e>
                        <m:r>
                          <a:rPr lang="en-GB" i="1">
                            <a:latin typeface="Cambria Math"/>
                            <a:ea typeface="Cambria Math"/>
                          </a:rPr>
                          <m:t>𝜇𝜀</m:t>
                        </m:r>
                      </m:e>
                    </m:rad>
                  </m:oMath>
                </a14:m>
                <a:endParaRPr lang="en-GB" dirty="0" smtClean="0"/>
              </a:p>
              <a:p>
                <a:pPr marL="0" indent="0">
                  <a:buNone/>
                </a:pPr>
                <a:r>
                  <a:rPr lang="en-GB" dirty="0" smtClean="0"/>
                  <a:t>Phase velocity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  <m:r>
                      <a:rPr lang="en-GB" b="0" i="1" smtClean="0">
                        <a:latin typeface="Cambria Math" panose="02040503050406030204" pitchFamily="18" charset="0"/>
                      </a:rPr>
                      <m:t>= </m:t>
                    </m:r>
                    <m:f>
                      <m:fPr>
                        <m:ctrlPr>
                          <a:rPr lang="en-GB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𝜔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</m:den>
                    </m:f>
                    <m:r>
                      <a:rPr lang="en-GB" b="0" i="1" smtClean="0">
                        <a:latin typeface="Cambria Math" panose="02040503050406030204" pitchFamily="18" charset="0"/>
                      </a:rPr>
                      <m:t>= </m:t>
                    </m:r>
                    <m:f>
                      <m:fPr>
                        <m:ctrlPr>
                          <a:rPr lang="en-GB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lang="en-GB" b="0" i="1" smtClean="0">
                                <a:latin typeface="Cambria Math"/>
                              </a:rPr>
                            </m:ctrlPr>
                          </m:radPr>
                          <m:deg/>
                          <m:e>
                            <m:r>
                              <a:rPr lang="en-GB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𝜇𝜖</m:t>
                            </m:r>
                          </m:e>
                        </m:rad>
                      </m:den>
                    </m:f>
                  </m:oMath>
                </a14:m>
                <a:endParaRPr lang="en-GB" dirty="0" smtClean="0"/>
              </a:p>
              <a:p>
                <a:pPr marL="0" indent="0">
                  <a:buNone/>
                </a:pPr>
                <a:r>
                  <a:rPr lang="en-GB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∴ </a:t>
                </a:r>
                <a:r>
                  <a:rPr lang="el-GR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ω</a:t>
                </a:r>
                <a:r>
                  <a:rPr lang="en-GB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=k/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GB" i="1"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en-GB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𝜇𝜖</m:t>
                        </m:r>
                      </m:e>
                    </m:rad>
                  </m:oMath>
                </a14:m>
                <a:endParaRPr lang="en-GB" dirty="0" smtClean="0"/>
              </a:p>
              <a:p>
                <a:pPr marL="0" indent="0">
                  <a:buNone/>
                </a:pPr>
                <a:r>
                  <a:rPr lang="en-GB" dirty="0" smtClean="0"/>
                  <a:t>Group velocity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>
                            <a:latin typeface="Cambria Math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𝑔</m:t>
                        </m:r>
                      </m:sub>
                    </m:sSub>
                    <m:r>
                      <a:rPr lang="en-GB" i="1">
                        <a:latin typeface="Cambria Math" panose="02040503050406030204" pitchFamily="18" charset="0"/>
                      </a:rPr>
                      <m:t>= </m:t>
                    </m:r>
                    <m:f>
                      <m:fPr>
                        <m:ctrlPr>
                          <a:rPr lang="en-GB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GB" i="1" smtClean="0">
                            <a:latin typeface="Cambria Math" panose="02040503050406030204" pitchFamily="18" charset="0"/>
                          </a:rPr>
                          <m:t>𝑑</m:t>
                        </m:r>
                        <m:r>
                          <a:rPr lang="en-GB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𝜔</m:t>
                        </m:r>
                      </m:num>
                      <m:den>
                        <m:r>
                          <a:rPr lang="en-GB" i="1" smtClean="0">
                            <a:latin typeface="Cambria Math" panose="02040503050406030204" pitchFamily="18" charset="0"/>
                          </a:rPr>
                          <m:t>𝑑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</m:den>
                    </m:f>
                    <m:r>
                      <a:rPr lang="en-GB" i="1">
                        <a:latin typeface="Cambria Math" panose="02040503050406030204" pitchFamily="18" charset="0"/>
                      </a:rPr>
                      <m:t>= </m:t>
                    </m:r>
                    <m:f>
                      <m:fPr>
                        <m:ctrlPr>
                          <a:rPr lang="en-GB" i="1">
                            <a:latin typeface="Cambria Math"/>
                          </a:rPr>
                        </m:ctrlPr>
                      </m:fPr>
                      <m:num>
                        <m:r>
                          <a:rPr lang="en-GB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lang="en-GB" i="1">
                                <a:latin typeface="Cambria Math"/>
                              </a:rPr>
                            </m:ctrlPr>
                          </m:radPr>
                          <m:deg/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𝜇𝜖</m:t>
                            </m:r>
                          </m:e>
                        </m:rad>
                      </m:den>
                    </m:f>
                  </m:oMath>
                </a14:m>
                <a:endParaRPr lang="en-GB" dirty="0" smtClean="0"/>
              </a:p>
              <a:p>
                <a:r>
                  <a:rPr lang="en-GB" dirty="0" smtClean="0"/>
                  <a:t>And so, for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/>
                      </a:rPr>
                      <m:t>𝑘</m:t>
                    </m:r>
                    <m:r>
                      <a:rPr lang="en-GB" b="0" i="1" smtClean="0">
                        <a:latin typeface="Cambria Math"/>
                        <a:ea typeface="Cambria Math"/>
                      </a:rPr>
                      <m:t>=</m:t>
                    </m:r>
                    <m:r>
                      <a:rPr lang="en-GB" b="0" i="1" smtClean="0">
                        <a:latin typeface="Cambria Math"/>
                        <a:ea typeface="Cambria Math"/>
                      </a:rPr>
                      <m:t>𝜔</m:t>
                    </m:r>
                    <m:rad>
                      <m:radPr>
                        <m:degHide m:val="on"/>
                        <m:ctrlPr>
                          <a:rPr lang="en-GB" b="0" i="1" smtClean="0">
                            <a:latin typeface="Cambria Math"/>
                            <a:ea typeface="Cambria Math"/>
                          </a:rPr>
                        </m:ctrlPr>
                      </m:radPr>
                      <m:deg/>
                      <m:e>
                        <m:r>
                          <a:rPr lang="en-GB" b="0" i="1" smtClean="0">
                            <a:latin typeface="Cambria Math"/>
                            <a:ea typeface="Cambria Math"/>
                          </a:rPr>
                          <m:t>𝜇𝜀</m:t>
                        </m:r>
                      </m:e>
                    </m:rad>
                  </m:oMath>
                </a14:m>
                <a:r>
                  <a:rPr lang="en-GB" dirty="0" smtClean="0"/>
                  <a:t>, i.e. for a lossless medium, there is no dispersion</a:t>
                </a:r>
                <a:endParaRPr lang="en-GB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852" t="-16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82058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Velocities of Propagation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lnSpcReduction="10000"/>
              </a:bodyPr>
              <a:lstStyle/>
              <a:p>
                <a:r>
                  <a:rPr lang="en-GB" dirty="0" smtClean="0"/>
                  <a:t>Light, medium refractive </a:t>
                </a:r>
                <a:r>
                  <a:rPr lang="en-GB" dirty="0"/>
                  <a:t>index </a:t>
                </a:r>
                <a:r>
                  <a:rPr lang="en-GB" i="1" dirty="0"/>
                  <a:t>n</a:t>
                </a:r>
                <a:r>
                  <a:rPr lang="en-GB" dirty="0"/>
                  <a:t>, vacuum wavelength </a:t>
                </a:r>
                <a:r>
                  <a:rPr lang="en-GB" i="1" dirty="0"/>
                  <a:t>λ</a:t>
                </a:r>
                <a:r>
                  <a:rPr lang="en-GB" i="1" baseline="-25000" dirty="0"/>
                  <a:t>0</a:t>
                </a:r>
                <a:r>
                  <a:rPr lang="en-GB" dirty="0"/>
                  <a:t>, and wavelength in the medium </a:t>
                </a:r>
                <a:r>
                  <a:rPr lang="en-GB" i="1" dirty="0" smtClean="0"/>
                  <a:t>λ</a:t>
                </a:r>
                <a:r>
                  <a:rPr lang="en-GB" dirty="0" smtClean="0"/>
                  <a:t>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GB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𝜆</m:t>
                          </m:r>
                        </m:e>
                        <m:sub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𝜋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𝑐</m:t>
                          </m:r>
                        </m:num>
                        <m:den>
                          <m:r>
                            <a:rPr lang="en-GB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𝜔</m:t>
                          </m:r>
                        </m:den>
                      </m:f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en-GB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𝜆</m:t>
                      </m:r>
                      <m:r>
                        <a:rPr lang="en-GB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b="0" i="1" smtClean="0">
                              <a:latin typeface="Cambria Math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𝜋</m:t>
                          </m:r>
                        </m:num>
                        <m:den>
                          <m:r>
                            <a:rPr lang="en-GB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𝑘</m:t>
                          </m:r>
                        </m:den>
                      </m:f>
                      <m:r>
                        <a:rPr lang="en-GB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en-GB" b="0" i="1" smtClean="0">
                              <a:latin typeface="Cambria Math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𝜋</m:t>
                          </m:r>
                          <m:sSub>
                            <m:sSubPr>
                              <m:ctrlPr>
                                <a:rPr lang="en-GB" b="0" i="1" smtClean="0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en-GB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𝑝</m:t>
                              </m:r>
                            </m:sub>
                          </m:sSub>
                        </m:num>
                        <m:den>
                          <m:r>
                            <a:rPr lang="en-GB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𝜔</m:t>
                          </m:r>
                        </m:den>
                      </m:f>
                      <m:r>
                        <a:rPr lang="en-GB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 </m:t>
                      </m:r>
                      <m:r>
                        <a:rPr lang="en-GB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𝑛</m:t>
                      </m:r>
                      <m:r>
                        <a:rPr lang="en-GB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b="0" i="1" smtClean="0">
                              <a:latin typeface="Cambria Math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𝑐</m:t>
                          </m:r>
                        </m:num>
                        <m:den>
                          <m:sSub>
                            <m:sSubPr>
                              <m:ctrlPr>
                                <a:rPr lang="en-GB" b="0" i="1" smtClean="0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en-GB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𝑝</m:t>
                              </m:r>
                            </m:sub>
                          </m:sSub>
                        </m:den>
                      </m:f>
                      <m:r>
                        <a:rPr lang="en-GB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en-GB" b="0" i="1" smtClean="0">
                              <a:latin typeface="Cambria Math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GB" b="0" i="1" smtClean="0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𝜆</m:t>
                              </m:r>
                            </m:e>
                            <m:sub>
                              <m:r>
                                <a:rPr lang="en-GB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</m:num>
                        <m:den>
                          <m:r>
                            <a:rPr lang="en-GB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𝜆</m:t>
                          </m:r>
                        </m:den>
                      </m:f>
                    </m:oMath>
                  </m:oMathPara>
                </a14:m>
                <a:endParaRPr lang="en-GB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𝑔</m:t>
                          </m:r>
                        </m:sub>
                      </m:sSub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 </m:t>
                      </m:r>
                      <m:sSub>
                        <m:sSubPr>
                          <m:ctrlPr>
                            <a:rPr lang="en-GB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𝑘</m:t>
                      </m:r>
                      <m:f>
                        <m:fPr>
                          <m:ctrlPr>
                            <a:rPr lang="en-GB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𝜕</m:t>
                          </m:r>
                          <m:sSub>
                            <m:sSubPr>
                              <m:ctrlPr>
                                <a:rPr lang="en-GB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sub>
                          </m:sSub>
                        </m:num>
                        <m:den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𝜕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den>
                      </m:f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GB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GB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𝜆</m:t>
                      </m:r>
                      <m:f>
                        <m:fPr>
                          <m:ctrlPr>
                            <a:rPr lang="en-GB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𝜕</m:t>
                          </m:r>
                          <m:sSub>
                            <m:sSubPr>
                              <m:ctrlPr>
                                <a:rPr lang="en-GB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sub>
                          </m:sSub>
                        </m:num>
                        <m:den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𝜕</m:t>
                          </m:r>
                          <m:r>
                            <a:rPr lang="en-GB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𝜆</m:t>
                          </m:r>
                        </m:den>
                      </m:f>
                    </m:oMath>
                  </m:oMathPara>
                </a14:m>
                <a:endParaRPr lang="en-GB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𝑔</m:t>
                          </m:r>
                        </m:sub>
                      </m:sSub>
                      <m:r>
                        <a:rPr lang="en-GB" i="1">
                          <a:latin typeface="Cambria Math" panose="02040503050406030204" pitchFamily="18" charset="0"/>
                        </a:rPr>
                        <m:t>= </m:t>
                      </m:r>
                      <m:sSub>
                        <m:sSubPr>
                          <m:ctrlPr>
                            <a:rPr lang="en-GB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r>
                        <a:rPr lang="en-GB" i="1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GB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GB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sub>
                          </m:sSub>
                          <m:r>
                            <a:rPr lang="en-GB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𝜆</m:t>
                          </m:r>
                        </m:num>
                        <m:den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   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den>
                      </m:f>
                      <m:f>
                        <m:fPr>
                          <m:ctrlPr>
                            <a:rPr lang="en-GB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𝜕</m:t>
                          </m:r>
                          <m:r>
                            <a:rPr lang="en-GB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num>
                        <m:den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𝜕</m:t>
                          </m:r>
                          <m:r>
                            <a:rPr lang="en-GB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𝜆</m:t>
                          </m:r>
                        </m:den>
                      </m:f>
                      <m:r>
                        <a:rPr lang="en-GB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GB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d>
                        <m:dPr>
                          <m:ctrlPr>
                            <a:rPr lang="en-GB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1+</m:t>
                          </m:r>
                          <m:f>
                            <m:fPr>
                              <m:ctrlPr>
                                <a:rPr lang="en-GB" i="1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en-GB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𝜆</m:t>
                              </m:r>
                            </m:num>
                            <m:den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den>
                          </m:f>
                          <m:f>
                            <m:fPr>
                              <m:ctrlPr>
                                <a:rPr lang="en-GB" i="1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𝜕</m:t>
                              </m:r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num>
                            <m:den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𝜕</m:t>
                              </m:r>
                              <m:r>
                                <a:rPr lang="en-GB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𝜆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en-GB" dirty="0" smtClean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704" t="-283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37076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 Example:  Refraction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 smtClean="0"/>
              <a:t>Light falls on some </a:t>
            </a:r>
            <a:r>
              <a:rPr lang="en-GB" dirty="0"/>
              <a:t>glass </a:t>
            </a:r>
            <a:r>
              <a:rPr lang="en-GB" dirty="0" smtClean="0"/>
              <a:t>with a </a:t>
            </a:r>
            <a:r>
              <a:rPr lang="en-GB" dirty="0"/>
              <a:t>slightly different refractive index for red light and blue light: n = 1.51 at 400 nm, n = 1.49 at 600 nm. </a:t>
            </a: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(</a:t>
            </a:r>
            <a:r>
              <a:rPr lang="en-GB" dirty="0" err="1" smtClean="0"/>
              <a:t>i</a:t>
            </a:r>
            <a:r>
              <a:rPr lang="en-GB" dirty="0" smtClean="0"/>
              <a:t>) This </a:t>
            </a:r>
            <a:r>
              <a:rPr lang="en-GB" dirty="0"/>
              <a:t>is a </a:t>
            </a:r>
            <a:r>
              <a:rPr lang="en-GB" b="1" dirty="0">
                <a:solidFill>
                  <a:srgbClr val="FF0000"/>
                </a:solidFill>
              </a:rPr>
              <a:t>fall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/>
              <a:t>of </a:t>
            </a:r>
            <a:r>
              <a:rPr lang="en-GB" dirty="0" err="1"/>
              <a:t>δn</a:t>
            </a:r>
            <a:r>
              <a:rPr lang="en-GB" dirty="0"/>
              <a:t> = 0.02 in </a:t>
            </a:r>
            <a:r>
              <a:rPr lang="en-GB" dirty="0" err="1"/>
              <a:t>δλ</a:t>
            </a:r>
            <a:r>
              <a:rPr lang="en-GB" dirty="0"/>
              <a:t> = 200 </a:t>
            </a:r>
            <a:r>
              <a:rPr lang="en-GB" dirty="0" smtClean="0"/>
              <a:t>nm</a:t>
            </a:r>
          </a:p>
          <a:p>
            <a:pPr marL="0" indent="0">
              <a:buNone/>
            </a:pPr>
            <a:r>
              <a:rPr lang="en-GB" dirty="0" smtClean="0"/>
              <a:t>(ii)  The </a:t>
            </a:r>
            <a:r>
              <a:rPr lang="en-GB" dirty="0"/>
              <a:t>mean λ is 500 nm and the mean n is </a:t>
            </a:r>
            <a:r>
              <a:rPr lang="en-GB" dirty="0" smtClean="0"/>
              <a:t>1.5</a:t>
            </a:r>
          </a:p>
          <a:p>
            <a:pPr marL="0" indent="0">
              <a:buNone/>
            </a:pPr>
            <a:r>
              <a:rPr lang="en-GB" dirty="0" smtClean="0"/>
              <a:t>(iii) </a:t>
            </a:r>
            <a:r>
              <a:rPr lang="en-GB" dirty="0" err="1" smtClean="0"/>
              <a:t>v</a:t>
            </a:r>
            <a:r>
              <a:rPr lang="en-GB" baseline="-25000" dirty="0" err="1" smtClean="0"/>
              <a:t>p</a:t>
            </a:r>
            <a:r>
              <a:rPr lang="en-GB" dirty="0" smtClean="0"/>
              <a:t> </a:t>
            </a:r>
            <a:r>
              <a:rPr lang="en-GB" dirty="0"/>
              <a:t>= 2 × 10</a:t>
            </a:r>
            <a:r>
              <a:rPr lang="en-GB" baseline="30000" dirty="0"/>
              <a:t>8</a:t>
            </a:r>
            <a:r>
              <a:rPr lang="en-GB" dirty="0"/>
              <a:t> m/s 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(iv) v</a:t>
            </a:r>
            <a:r>
              <a:rPr lang="en-GB" baseline="-25000" dirty="0" smtClean="0"/>
              <a:t>g</a:t>
            </a:r>
            <a:r>
              <a:rPr lang="en-GB" dirty="0" smtClean="0"/>
              <a:t> </a:t>
            </a:r>
            <a:r>
              <a:rPr lang="en-GB" dirty="0"/>
              <a:t>= 2 × 10</a:t>
            </a:r>
            <a:r>
              <a:rPr lang="en-GB" baseline="30000" dirty="0"/>
              <a:t>8</a:t>
            </a:r>
            <a:r>
              <a:rPr lang="en-GB" dirty="0"/>
              <a:t> (1 </a:t>
            </a:r>
            <a:r>
              <a:rPr lang="en-GB" b="1" dirty="0">
                <a:solidFill>
                  <a:srgbClr val="FF0000"/>
                </a:solidFill>
              </a:rPr>
              <a:t>−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/>
              <a:t>(500/1.5)(.02/200)) </a:t>
            </a:r>
            <a:endParaRPr lang="en-GB" dirty="0" smtClean="0"/>
          </a:p>
          <a:p>
            <a:pPr marL="0" indent="0">
              <a:buNone/>
            </a:pPr>
            <a:r>
              <a:rPr lang="en-GB" dirty="0"/>
              <a:t>	</a:t>
            </a:r>
            <a:r>
              <a:rPr lang="en-GB" dirty="0" smtClean="0"/>
              <a:t>= </a:t>
            </a:r>
            <a:r>
              <a:rPr lang="en-GB" dirty="0"/>
              <a:t>2 × 10</a:t>
            </a:r>
            <a:r>
              <a:rPr lang="en-GB" baseline="30000" dirty="0"/>
              <a:t>8</a:t>
            </a:r>
            <a:r>
              <a:rPr lang="en-GB" dirty="0"/>
              <a:t> (1 − .0333) </a:t>
            </a:r>
            <a:endParaRPr lang="en-GB" dirty="0" smtClean="0"/>
          </a:p>
          <a:p>
            <a:pPr marL="0" indent="0">
              <a:buNone/>
            </a:pPr>
            <a:r>
              <a:rPr lang="en-GB" dirty="0"/>
              <a:t>	</a:t>
            </a:r>
            <a:r>
              <a:rPr lang="en-GB" dirty="0" smtClean="0"/>
              <a:t>= </a:t>
            </a:r>
            <a:r>
              <a:rPr lang="en-GB" dirty="0"/>
              <a:t>1.93 </a:t>
            </a:r>
            <a:r>
              <a:rPr lang="en-GB" dirty="0" smtClean="0"/>
              <a:t>x 10</a:t>
            </a:r>
            <a:r>
              <a:rPr lang="en-GB" baseline="30000" dirty="0" smtClean="0"/>
              <a:t>8</a:t>
            </a:r>
            <a:r>
              <a:rPr lang="en-GB" dirty="0" smtClean="0"/>
              <a:t> </a:t>
            </a:r>
            <a:r>
              <a:rPr lang="en-GB" dirty="0"/>
              <a:t>m/s</a:t>
            </a:r>
          </a:p>
        </p:txBody>
      </p:sp>
    </p:spTree>
    <p:extLst>
      <p:ext uri="{BB962C8B-B14F-4D97-AF65-F5344CB8AC3E}">
        <p14:creationId xmlns:p14="http://schemas.microsoft.com/office/powerpoint/2010/main" val="2097406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Power Flow in a Plane Wave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GB" dirty="0" smtClean="0"/>
                  <a:t>Circuit Theory analogy</a:t>
                </a:r>
              </a:p>
              <a:p>
                <a:pPr marL="457200" lvl="1" indent="0">
                  <a:buNone/>
                </a:pPr>
                <a:r>
                  <a:rPr lang="en-GB" dirty="0" smtClean="0"/>
                  <a:t>	v = |</a:t>
                </a:r>
                <a:r>
                  <a:rPr lang="en-GB" dirty="0" err="1" smtClean="0"/>
                  <a:t>V|cos</a:t>
                </a:r>
                <a:r>
                  <a:rPr lang="en-GB" dirty="0" smtClean="0"/>
                  <a:t> </a:t>
                </a:r>
                <a:r>
                  <a:rPr lang="el-GR" dirty="0" smtClean="0"/>
                  <a:t>ω</a:t>
                </a:r>
                <a:r>
                  <a:rPr lang="en-GB" dirty="0" smtClean="0"/>
                  <a:t>t = Re (</a:t>
                </a:r>
                <a:r>
                  <a:rPr lang="en-GB" dirty="0" err="1" smtClean="0"/>
                  <a:t>Ve</a:t>
                </a:r>
                <a:r>
                  <a:rPr lang="en-GB" baseline="30000" dirty="0" err="1" smtClean="0"/>
                  <a:t>j</a:t>
                </a:r>
                <a:r>
                  <a:rPr lang="el-GR" baseline="30000" dirty="0" smtClean="0"/>
                  <a:t>ω</a:t>
                </a:r>
                <a:r>
                  <a:rPr lang="en-GB" baseline="30000" dirty="0" smtClean="0"/>
                  <a:t>t</a:t>
                </a:r>
                <a:r>
                  <a:rPr lang="en-GB" dirty="0" smtClean="0"/>
                  <a:t>); v=|</a:t>
                </a:r>
                <a:r>
                  <a:rPr lang="en-GB" dirty="0" err="1" smtClean="0"/>
                  <a:t>v|e</a:t>
                </a:r>
                <a:r>
                  <a:rPr lang="en-GB" baseline="30000" dirty="0" err="1" smtClean="0"/>
                  <a:t>j</a:t>
                </a:r>
                <a:r>
                  <a:rPr lang="el-GR" baseline="30000" dirty="0" smtClean="0"/>
                  <a:t>α</a:t>
                </a:r>
                <a:r>
                  <a:rPr lang="en-GB" dirty="0" smtClean="0"/>
                  <a:t> </a:t>
                </a:r>
              </a:p>
              <a:p>
                <a:pPr marL="457200" lvl="1" indent="0">
                  <a:buNone/>
                </a:pPr>
                <a:r>
                  <a:rPr lang="en-GB" dirty="0" smtClean="0"/>
                  <a:t>	</a:t>
                </a:r>
                <a:r>
                  <a:rPr lang="en-GB" dirty="0" err="1" smtClean="0"/>
                  <a:t>i</a:t>
                </a:r>
                <a:r>
                  <a:rPr lang="en-GB" dirty="0" smtClean="0"/>
                  <a:t> = </a:t>
                </a:r>
                <a:r>
                  <a:rPr lang="en-GB" dirty="0"/>
                  <a:t>|</a:t>
                </a:r>
                <a:r>
                  <a:rPr lang="en-GB" dirty="0" err="1"/>
                  <a:t>I|cos</a:t>
                </a:r>
                <a:r>
                  <a:rPr lang="en-GB" dirty="0"/>
                  <a:t> </a:t>
                </a:r>
                <a:r>
                  <a:rPr lang="en-GB" dirty="0" smtClean="0"/>
                  <a:t>(</a:t>
                </a:r>
                <a:r>
                  <a:rPr lang="el-GR" dirty="0" smtClean="0"/>
                  <a:t>ω</a:t>
                </a:r>
                <a:r>
                  <a:rPr lang="en-GB" dirty="0" smtClean="0"/>
                  <a:t>t+</a:t>
                </a:r>
                <a:r>
                  <a:rPr lang="el-GR" dirty="0" smtClean="0"/>
                  <a:t>φ</a:t>
                </a:r>
                <a:r>
                  <a:rPr lang="en-GB" dirty="0" smtClean="0"/>
                  <a:t>) = Re (</a:t>
                </a:r>
                <a:r>
                  <a:rPr lang="en-GB" dirty="0" err="1" smtClean="0"/>
                  <a:t>Ie</a:t>
                </a:r>
                <a:r>
                  <a:rPr lang="en-GB" baseline="30000" dirty="0" err="1" smtClean="0"/>
                  <a:t>j</a:t>
                </a:r>
                <a:r>
                  <a:rPr lang="el-GR" baseline="30000" dirty="0" smtClean="0"/>
                  <a:t>ω</a:t>
                </a:r>
                <a:r>
                  <a:rPr lang="en-GB" baseline="30000" dirty="0" smtClean="0"/>
                  <a:t>t</a:t>
                </a:r>
                <a:r>
                  <a:rPr lang="en-GB" dirty="0" smtClean="0"/>
                  <a:t>);  I=|</a:t>
                </a:r>
                <a:r>
                  <a:rPr lang="en-GB" dirty="0" err="1" smtClean="0"/>
                  <a:t>I|e</a:t>
                </a:r>
                <a:r>
                  <a:rPr lang="en-GB" baseline="30000" dirty="0" err="1" smtClean="0"/>
                  <a:t>j</a:t>
                </a:r>
                <a:r>
                  <a:rPr lang="en-GB" baseline="300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𝜙</a:t>
                </a:r>
                <a:endParaRPr lang="en-GB" dirty="0" smtClean="0"/>
              </a:p>
              <a:p>
                <a:pPr marL="457200" lvl="1" indent="0">
                  <a:buNone/>
                </a:pPr>
                <a:endParaRPr lang="en-GB" dirty="0" smtClean="0"/>
              </a:p>
              <a:p>
                <a:pPr marL="457200" lvl="1" indent="0">
                  <a:buNone/>
                </a:pPr>
                <a:r>
                  <a:rPr lang="en-GB" dirty="0" smtClean="0"/>
                  <a:t>Integrated over one cycle,</a:t>
                </a:r>
              </a:p>
              <a:p>
                <a:pPr marL="457200" lvl="1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𝐴𝑣𝑒𝑟𝑎𝑔𝑒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𝑝𝑜𝑤𝑒𝑟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en-GB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den>
                      </m:f>
                      <m:nary>
                        <m:naryPr>
                          <m:ctrlPr>
                            <a:rPr lang="en-GB" b="0" i="1" smtClean="0">
                              <a:latin typeface="Cambria Math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GB" b="0" i="1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sub>
                        <m:sup/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𝑣𝑖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𝑑𝑡</m:t>
                          </m:r>
                        </m:e>
                      </m:nary>
                    </m:oMath>
                  </m:oMathPara>
                </a14:m>
                <a:endParaRPr lang="en-GB" dirty="0"/>
              </a:p>
              <a:p>
                <a:pPr marL="457200" lvl="1" indent="0">
                  <a:buNone/>
                </a:pPr>
                <a:r>
                  <a:rPr lang="en-GB" dirty="0" smtClean="0"/>
                  <a:t>		</a:t>
                </a:r>
                <a:r>
                  <a:rPr lang="en-GB" dirty="0"/>
                  <a:t>                </a:t>
                </a:r>
                <a:r>
                  <a:rPr lang="en-GB" dirty="0" smtClean="0"/>
                  <a:t>= |V||</a:t>
                </a:r>
                <a:r>
                  <a:rPr lang="en-GB" dirty="0" err="1" smtClean="0"/>
                  <a:t>I|cos</a:t>
                </a:r>
                <a:r>
                  <a:rPr lang="en-GB" dirty="0" smtClean="0"/>
                  <a:t> </a:t>
                </a:r>
                <a:r>
                  <a:rPr lang="el-GR" dirty="0" smtClean="0"/>
                  <a:t>φ</a:t>
                </a:r>
                <a:r>
                  <a:rPr lang="en-GB" dirty="0" smtClean="0"/>
                  <a:t> = ½ Re </a:t>
                </a:r>
                <a:r>
                  <a:rPr lang="en-GB" smtClean="0"/>
                  <a:t>VI</a:t>
                </a:r>
                <a:r>
                  <a:rPr lang="en-GB" baseline="30000" smtClean="0"/>
                  <a:t>*</a:t>
                </a:r>
                <a:endParaRPr lang="en-GB" baseline="30000" dirty="0" smtClean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704" t="-175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08554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Averaged for </a:t>
            </a:r>
            <a:r>
              <a:rPr lang="en-GB" dirty="0" err="1" smtClean="0"/>
              <a:t>Sinuisoidal</a:t>
            </a:r>
            <a:r>
              <a:rPr lang="en-GB" dirty="0" smtClean="0"/>
              <a:t> Fields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GB" dirty="0" smtClean="0"/>
                  <a:t>Known as </a:t>
                </a:r>
                <a:r>
                  <a:rPr lang="en-GB" dirty="0" err="1" smtClean="0"/>
                  <a:t>Poynting’s</a:t>
                </a:r>
                <a:r>
                  <a:rPr lang="en-GB" dirty="0" smtClean="0"/>
                  <a:t> Vector</a:t>
                </a:r>
              </a:p>
              <a:p>
                <a:r>
                  <a:rPr lang="en-GB" dirty="0" smtClean="0"/>
                  <a:t>Power flow averaged for </a:t>
                </a:r>
                <a:r>
                  <a:rPr lang="en-GB" dirty="0" err="1" smtClean="0"/>
                  <a:t>sinuisoidal</a:t>
                </a:r>
                <a:r>
                  <a:rPr lang="en-GB" dirty="0" smtClean="0"/>
                  <a:t> fields is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𝑆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GB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𝑅𝑒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 </m:t>
                    </m:r>
                    <m:bar>
                      <m:barPr>
                        <m:ctrlPr>
                          <a:rPr lang="en-GB" b="0" i="1" smtClean="0">
                            <a:latin typeface="Cambria Math"/>
                          </a:rPr>
                        </m:ctrlPr>
                      </m:bar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</m:ba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GB" b="0" i="1" smtClean="0">
                            <a:latin typeface="Cambria Math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bar>
                          <m:barPr>
                            <m:ctrlPr>
                              <a:rPr lang="en-GB" b="0" i="1" smtClean="0">
                                <a:latin typeface="Cambria Math"/>
                                <a:ea typeface="Cambria Math" panose="02040503050406030204" pitchFamily="18" charset="0"/>
                              </a:rPr>
                            </m:ctrlPr>
                          </m:barPr>
                          <m:e>
                            <m:r>
                              <a:rPr lang="en-GB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𝐻</m:t>
                            </m:r>
                          </m:e>
                        </m:bar>
                      </m:e>
                      <m:sup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∗</m:t>
                        </m:r>
                      </m:sup>
                    </m:sSup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dirty="0" smtClean="0"/>
                  <a:t>		c.f.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i="1">
                            <a:latin typeface="Cambria Math"/>
                          </a:rPr>
                        </m:ctrlPr>
                      </m:fPr>
                      <m:num>
                        <m:r>
                          <a:rPr lang="en-GB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GB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i="1">
                        <a:latin typeface="Cambria Math" panose="02040503050406030204" pitchFamily="18" charset="0"/>
                      </a:rPr>
                      <m:t>𝑅𝑒</m:t>
                    </m:r>
                    <m:r>
                      <a:rPr lang="en-GB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𝑉</m:t>
                    </m:r>
                    <m:sSup>
                      <m:sSupPr>
                        <m:ctrlPr>
                          <a:rPr lang="en-GB" i="1">
                            <a:latin typeface="Cambria Math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𝐼</m:t>
                        </m:r>
                      </m:e>
                      <m:sup>
                        <m:r>
                          <a:rPr lang="en-GB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∗</m:t>
                        </m:r>
                      </m:sup>
                    </m:sSup>
                  </m:oMath>
                </a14:m>
                <a:endParaRPr lang="en-GB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       =</m:t>
                      </m:r>
                      <m:f>
                        <m:fPr>
                          <m:ctrlPr>
                            <a:rPr lang="en-GB" b="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GB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𝐸</m:t>
                              </m:r>
                            </m:e>
                            <m:sub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𝑜</m:t>
                              </m:r>
                            </m:sub>
                          </m:sSub>
                          <m:sSubSup>
                            <m:sSubSupPr>
                              <m:ctrlPr>
                                <a:rPr lang="en-GB" b="0" i="1" smtClean="0">
                                  <a:latin typeface="Cambria Math"/>
                                </a:rPr>
                              </m:ctrlPr>
                            </m:sSubSupPr>
                            <m:e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𝐸</m:t>
                              </m:r>
                            </m:e>
                            <m:sub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  <m:sup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∗</m:t>
                              </m:r>
                            </m:sup>
                          </m:sSubSup>
                        </m:num>
                        <m:den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𝑍</m:t>
                          </m:r>
                        </m:den>
                      </m:f>
                    </m:oMath>
                  </m:oMathPara>
                </a14:m>
                <a:endParaRPr lang="en-GB" dirty="0" smtClean="0"/>
              </a:p>
              <a:p>
                <a:pPr marL="0" indent="0">
                  <a:buNone/>
                </a:pPr>
                <a:r>
                  <a:rPr lang="en-GB" dirty="0" smtClean="0"/>
                  <a:t>       </a:t>
                </a:r>
                <a14:m>
                  <m:oMath xmlns:m="http://schemas.openxmlformats.org/officeDocument/2006/math">
                    <m:r>
                      <a:rPr lang="en-GB" sz="440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4400" i="1">
                            <a:latin typeface="Cambria Math"/>
                          </a:rPr>
                        </m:ctrlPr>
                      </m:fPr>
                      <m:num>
                        <m:sSubSup>
                          <m:sSubSupPr>
                            <m:ctrlPr>
                              <a:rPr lang="en-GB" sz="4400" i="1" smtClean="0">
                                <a:latin typeface="Cambria Math"/>
                              </a:rPr>
                            </m:ctrlPr>
                          </m:sSubSupPr>
                          <m:e>
                            <m:r>
                              <a:rPr lang="en-GB" sz="4400" i="1">
                                <a:latin typeface="Cambria Math" panose="02040503050406030204" pitchFamily="18" charset="0"/>
                              </a:rPr>
                              <m:t>𝐸</m:t>
                            </m:r>
                          </m:e>
                          <m:sub>
                            <m:r>
                              <a:rPr lang="en-GB" sz="44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  <m:sup>
                            <m:r>
                              <a:rPr lang="en-GB" sz="44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</m:num>
                      <m:den>
                        <m:r>
                          <a:rPr lang="en-GB" sz="4400" i="1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GB" sz="4400" i="1">
                            <a:latin typeface="Cambria Math" panose="02040503050406030204" pitchFamily="18" charset="0"/>
                          </a:rPr>
                          <m:t>𝑍</m:t>
                        </m:r>
                      </m:den>
                    </m:f>
                    <m:r>
                      <a:rPr lang="en-GB" sz="4400" b="0" i="0" smtClean="0">
                        <a:latin typeface="Cambria Math" panose="02040503050406030204" pitchFamily="18" charset="0"/>
                      </a:rPr>
                      <m:t>        </m:t>
                    </m:r>
                  </m:oMath>
                </a14:m>
                <a:r>
                  <a:rPr lang="en-GB" dirty="0" smtClean="0"/>
                  <a:t>for E</a:t>
                </a:r>
                <a:r>
                  <a:rPr lang="en-GB" baseline="-25000" dirty="0" smtClean="0"/>
                  <a:t>x</a:t>
                </a:r>
                <a:r>
                  <a:rPr lang="en-GB" dirty="0" smtClean="0"/>
                  <a:t> = etc.</a:t>
                </a:r>
                <a:endParaRPr lang="en-GB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704" t="-175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92226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Parallel Plate TEM Waveguide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Content Placeholder 37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lnSpcReduction="10000"/>
              </a:bodyPr>
              <a:lstStyle/>
              <a:p>
                <a:r>
                  <a:rPr lang="en-GB" dirty="0" smtClean="0"/>
                  <a:t>Two perfectly conducting plates, assume no fringing</a:t>
                </a:r>
              </a:p>
              <a:p>
                <a:endParaRPr lang="en-GB" dirty="0"/>
              </a:p>
              <a:p>
                <a:endParaRPr lang="en-GB" dirty="0" smtClean="0"/>
              </a:p>
              <a:p>
                <a:endParaRPr lang="en-GB" dirty="0"/>
              </a:p>
              <a:p>
                <a:endParaRPr lang="en-GB" dirty="0" smtClean="0"/>
              </a:p>
              <a:p>
                <a:pPr marL="0" indent="0">
                  <a:buNone/>
                </a:pPr>
                <a:r>
                  <a:rPr lang="en-GB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∴ We have a plane wave,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𝑦</m:t>
                          </m:r>
                        </m:sub>
                      </m:sSub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 </m:t>
                      </m:r>
                      <m:sSub>
                        <m:sSubPr>
                          <m:ctrlPr>
                            <a:rPr lang="en-GB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sSup>
                        <m:sSupPr>
                          <m:ctrlPr>
                            <a:rPr lang="en-GB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𝑗𝑘𝑧</m:t>
                          </m:r>
                        </m:sup>
                      </m:sSup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8" name="Content Placeholder 37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852" t="-283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Straight Connector 4"/>
          <p:cNvCxnSpPr/>
          <p:nvPr/>
        </p:nvCxnSpPr>
        <p:spPr>
          <a:xfrm flipH="1">
            <a:off x="2262553" y="2852247"/>
            <a:ext cx="1296144" cy="86409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 flipH="1">
            <a:off x="3990745" y="2852247"/>
            <a:ext cx="1296144" cy="86409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2262553" y="3716343"/>
            <a:ext cx="172819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2262553" y="3284295"/>
            <a:ext cx="1296144" cy="86409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H="1">
            <a:off x="3990745" y="3284295"/>
            <a:ext cx="1296144" cy="86409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2262553" y="4148391"/>
            <a:ext cx="172819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2478577" y="3644335"/>
            <a:ext cx="1512168" cy="0"/>
          </a:xfrm>
          <a:prstGeom prst="straightConnector1">
            <a:avLst/>
          </a:prstGeom>
          <a:ln>
            <a:headEnd type="stealt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3990745" y="3716343"/>
            <a:ext cx="0" cy="432048"/>
          </a:xfrm>
          <a:prstGeom prst="straightConnector1">
            <a:avLst/>
          </a:prstGeom>
          <a:ln>
            <a:headEnd type="stealt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>
            <a:off x="2118537" y="3716343"/>
            <a:ext cx="0" cy="432048"/>
          </a:xfrm>
          <a:prstGeom prst="straightConnector1">
            <a:avLst/>
          </a:prstGeom>
          <a:ln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V="1">
            <a:off x="2694601" y="4004375"/>
            <a:ext cx="648072" cy="432048"/>
          </a:xfrm>
          <a:prstGeom prst="straightConnector1">
            <a:avLst/>
          </a:prstGeom>
          <a:ln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3087024" y="3275003"/>
            <a:ext cx="2952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a</a:t>
            </a:r>
            <a:endParaRPr lang="en-GB" dirty="0"/>
          </a:p>
        </p:txBody>
      </p:sp>
      <p:sp>
        <p:nvSpPr>
          <p:cNvPr id="25" name="TextBox 24"/>
          <p:cNvSpPr txBox="1"/>
          <p:nvPr/>
        </p:nvSpPr>
        <p:spPr>
          <a:xfrm>
            <a:off x="4061744" y="3644335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b</a:t>
            </a:r>
            <a:endParaRPr lang="en-GB" dirty="0"/>
          </a:p>
        </p:txBody>
      </p:sp>
      <p:sp>
        <p:nvSpPr>
          <p:cNvPr id="26" name="TextBox 25"/>
          <p:cNvSpPr txBox="1"/>
          <p:nvPr/>
        </p:nvSpPr>
        <p:spPr>
          <a:xfrm>
            <a:off x="1790967" y="3747012"/>
            <a:ext cx="3161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V</a:t>
            </a:r>
            <a:endParaRPr lang="en-GB" dirty="0"/>
          </a:p>
        </p:txBody>
      </p:sp>
      <p:sp>
        <p:nvSpPr>
          <p:cNvPr id="27" name="TextBox 26"/>
          <p:cNvSpPr txBox="1"/>
          <p:nvPr/>
        </p:nvSpPr>
        <p:spPr>
          <a:xfrm>
            <a:off x="2910625" y="4174611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I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977762" y="2955613"/>
            <a:ext cx="14975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Dielectric slab</a:t>
            </a:r>
            <a:endParaRPr lang="en-GB" dirty="0"/>
          </a:p>
        </p:txBody>
      </p:sp>
      <p:cxnSp>
        <p:nvCxnSpPr>
          <p:cNvPr id="30" name="Straight Arrow Connector 29"/>
          <p:cNvCxnSpPr/>
          <p:nvPr/>
        </p:nvCxnSpPr>
        <p:spPr>
          <a:xfrm flipV="1">
            <a:off x="6208351" y="3932367"/>
            <a:ext cx="0" cy="441372"/>
          </a:xfrm>
          <a:prstGeom prst="straightConnector1">
            <a:avLst/>
          </a:prstGeom>
          <a:ln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 flipH="1">
            <a:off x="5790945" y="4373739"/>
            <a:ext cx="417406" cy="0"/>
          </a:xfrm>
          <a:prstGeom prst="straightConnector1">
            <a:avLst/>
          </a:prstGeom>
          <a:ln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 flipV="1">
            <a:off x="6219843" y="4116344"/>
            <a:ext cx="219174" cy="257395"/>
          </a:xfrm>
          <a:prstGeom prst="straightConnector1">
            <a:avLst/>
          </a:prstGeom>
          <a:ln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5582589" y="4071934"/>
            <a:ext cx="2840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x</a:t>
            </a:r>
            <a:endParaRPr lang="en-GB" dirty="0"/>
          </a:p>
        </p:txBody>
      </p:sp>
      <p:sp>
        <p:nvSpPr>
          <p:cNvPr id="36" name="TextBox 35"/>
          <p:cNvSpPr txBox="1"/>
          <p:nvPr/>
        </p:nvSpPr>
        <p:spPr>
          <a:xfrm>
            <a:off x="5920168" y="3644335"/>
            <a:ext cx="2888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y</a:t>
            </a:r>
            <a:endParaRPr lang="en-GB" dirty="0"/>
          </a:p>
        </p:txBody>
      </p:sp>
      <p:sp>
        <p:nvSpPr>
          <p:cNvPr id="37" name="TextBox 36"/>
          <p:cNvSpPr txBox="1"/>
          <p:nvPr/>
        </p:nvSpPr>
        <p:spPr>
          <a:xfrm>
            <a:off x="6444208" y="3558698"/>
            <a:ext cx="2760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z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8321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en-GB" dirty="0" smtClean="0"/>
                  <a:t>By definition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𝑉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𝑏𝐸</m:t>
                          </m:r>
                        </m:e>
                        <m:sub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𝑦</m:t>
                          </m:r>
                        </m:sub>
                      </m:sSub>
                      <m:r>
                        <a:rPr lang="en-GB" i="1">
                          <a:latin typeface="Cambria Math" panose="02040503050406030204" pitchFamily="18" charset="0"/>
                        </a:rPr>
                        <m:t>= </m:t>
                      </m:r>
                      <m:sSub>
                        <m:sSubPr>
                          <m:ctrlPr>
                            <a:rPr lang="en-GB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𝑏</m:t>
                          </m:r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sSup>
                        <m:sSupPr>
                          <m:ctrlPr>
                            <a:rPr lang="en-GB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𝑗𝑘𝑧</m:t>
                          </m:r>
                        </m:sup>
                      </m:sSup>
                    </m:oMath>
                  </m:oMathPara>
                </a14:m>
                <a:endParaRPr lang="en-GB" dirty="0" smtClean="0"/>
              </a:p>
              <a:p>
                <a:r>
                  <a:rPr lang="en-GB" dirty="0" smtClean="0"/>
                  <a:t>By Ampere’s Law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𝐼</m:t>
                          </m:r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𝑎𝐻</m:t>
                          </m:r>
                        </m:e>
                        <m:sub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sub>
                      </m:sSub>
                      <m:r>
                        <a:rPr lang="en-GB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i="1">
                          <a:latin typeface="Cambria Math" panose="02040503050406030204" pitchFamily="18" charset="0"/>
                        </a:rPr>
                        <m:t>𝑎</m:t>
                      </m:r>
                      <m:f>
                        <m:fPr>
                          <m:ctrlPr>
                            <a:rPr lang="en-GB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GB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𝐸</m:t>
                              </m:r>
                            </m:e>
                            <m:sub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𝑍</m:t>
                          </m:r>
                        </m:den>
                      </m:f>
                      <m:sSup>
                        <m:sSupPr>
                          <m:ctrlPr>
                            <a:rPr lang="en-GB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𝑗𝑘𝑧</m:t>
                          </m:r>
                        </m:sup>
                      </m:sSup>
                    </m:oMath>
                  </m:oMathPara>
                </a14:m>
                <a:endParaRPr lang="en-GB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𝑍</m:t>
                          </m:r>
                        </m:e>
                        <m:sub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𝑐</m:t>
                          </m:r>
                        </m:sub>
                      </m:sSub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𝑉</m:t>
                          </m:r>
                        </m:num>
                        <m:den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𝐼</m:t>
                          </m:r>
                        </m:den>
                      </m:f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en-GB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𝑏</m:t>
                          </m:r>
                        </m:num>
                        <m:den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den>
                      </m:f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𝑍</m:t>
                      </m:r>
                      <m:r>
                        <a:rPr lang="en-GB" b="0" i="0" smtClean="0">
                          <a:latin typeface="Cambria Math" panose="02040503050406030204" pitchFamily="18" charset="0"/>
                        </a:rPr>
                        <m:t>                 </m:t>
                      </m:r>
                      <m:r>
                        <a:rPr lang="en-GB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𝛽</m:t>
                      </m:r>
                      <m:r>
                        <a:rPr lang="en-GB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n-GB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𝑘</m:t>
                      </m:r>
                      <m:r>
                        <a:rPr lang="en-GB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 </m:t>
                      </m:r>
                      <m:r>
                        <a:rPr lang="en-GB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𝑘</m:t>
                      </m:r>
                      <m:r>
                        <a:rPr lang="en-GB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n-GB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𝜔</m:t>
                      </m:r>
                      <m:rad>
                        <m:radPr>
                          <m:degHide m:val="on"/>
                          <m:ctrlPr>
                            <a:rPr lang="en-GB" b="0" i="1" smtClean="0">
                              <a:latin typeface="Cambria Math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𝜇𝜖</m:t>
                          </m:r>
                        </m:e>
                      </m:rad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704" t="-175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50942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𝑍</m:t>
                          </m:r>
                        </m:e>
                        <m:sub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𝑐</m:t>
                          </m:r>
                        </m:sub>
                      </m:sSub>
                      <m:r>
                        <a:rPr lang="en-GB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𝑉</m:t>
                          </m:r>
                        </m:num>
                        <m:den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𝐼</m:t>
                          </m:r>
                        </m:den>
                      </m:f>
                      <m:r>
                        <a:rPr lang="en-GB" i="1"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en-GB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𝑏</m:t>
                          </m:r>
                        </m:num>
                        <m:den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𝑎</m:t>
                          </m:r>
                        </m:den>
                      </m:f>
                      <m:r>
                        <a:rPr lang="en-GB" i="1">
                          <a:latin typeface="Cambria Math" panose="02040503050406030204" pitchFamily="18" charset="0"/>
                        </a:rPr>
                        <m:t>𝑍</m:t>
                      </m:r>
                      <m:r>
                        <a:rPr lang="en-GB" b="0" i="0" smtClean="0"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en-GB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𝑏</m:t>
                          </m:r>
                        </m:num>
                        <m:den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den>
                      </m:f>
                      <m:f>
                        <m:fPr>
                          <m:ctrlPr>
                            <a:rPr lang="en-GB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377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GB" i="1">
                                  <a:latin typeface="Cambria Math"/>
                                </a:rPr>
                              </m:ctrlPr>
                            </m:radPr>
                            <m:deg/>
                            <m:e>
                              <m:sSub>
                                <m:sSubPr>
                                  <m:ctrlPr>
                                    <a:rPr lang="en-GB" i="1" smtClean="0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GB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𝜖</m:t>
                                  </m:r>
                                </m:e>
                                <m:sub>
                                  <m:r>
                                    <a:rPr lang="en-GB" b="0" i="1" smtClean="0">
                                      <a:latin typeface="Cambria Math" panose="02040503050406030204" pitchFamily="18" charset="0"/>
                                    </a:rPr>
                                    <m:t>𝑟</m:t>
                                  </m:r>
                                </m:sub>
                              </m:sSub>
                            </m:e>
                          </m:rad>
                        </m:den>
                      </m:f>
                    </m:oMath>
                  </m:oMathPara>
                </a14:m>
                <a:endParaRPr lang="en-GB" dirty="0" smtClean="0"/>
              </a:p>
              <a:p>
                <a:pPr marL="0" indent="0">
                  <a:buNone/>
                </a:pPr>
                <a:r>
                  <a:rPr lang="en-GB" dirty="0" smtClean="0"/>
                  <a:t>Phase constant     </a:t>
                </a:r>
                <a14:m>
                  <m:oMath xmlns:m="http://schemas.openxmlformats.org/officeDocument/2006/math">
                    <m:r>
                      <a:rPr lang="en-GB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𝛽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𝑘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 </m:t>
                    </m:r>
                    <m:f>
                      <m:fPr>
                        <m:ctrlPr>
                          <a:rPr lang="en-GB" b="0" i="1" smtClean="0">
                            <a:latin typeface="Cambria Math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num>
                      <m:den>
                        <m:sSub>
                          <m:sSubPr>
                            <m:ctrlPr>
                              <a:rPr lang="en-GB" b="0" i="1" smtClean="0">
                                <a:latin typeface="Cambria Math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𝜆</m:t>
                            </m:r>
                          </m:e>
                          <m:sub>
                            <m:r>
                              <a:rPr lang="en-GB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𝑔</m:t>
                            </m:r>
                          </m:sub>
                        </m:sSub>
                      </m:den>
                    </m:f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⇒ </m:t>
                    </m:r>
                    <m:sSub>
                      <m:sSubPr>
                        <m:ctrlPr>
                          <a:rPr lang="en-GB" b="0" i="1" smtClean="0">
                            <a:latin typeface="Cambria Math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𝜆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</m:t>
                        </m:r>
                      </m:sub>
                    </m:sSub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 </m:t>
                    </m:r>
                    <m:f>
                      <m:fPr>
                        <m:ctrlPr>
                          <a:rPr lang="en-GB" b="0" i="1" smtClean="0">
                            <a:latin typeface="Cambria Math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b="0" i="1" smtClean="0">
                                <a:latin typeface="Cambria Math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𝜆</m:t>
                            </m:r>
                          </m:e>
                          <m:sub>
                            <m:r>
                              <a:rPr lang="en-GB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𝑜</m:t>
                            </m:r>
                          </m:sub>
                        </m:sSub>
                      </m:num>
                      <m:den>
                        <m:rad>
                          <m:radPr>
                            <m:degHide m:val="on"/>
                            <m:ctrlPr>
                              <a:rPr lang="en-GB" b="0" i="1" smtClean="0">
                                <a:latin typeface="Cambria Math"/>
                                <a:ea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sSub>
                              <m:sSubPr>
                                <m:ctrlPr>
                                  <a:rPr lang="en-GB" b="0" i="1" smtClean="0">
                                    <a:latin typeface="Cambria Math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𝜖</m:t>
                                </m:r>
                              </m:e>
                              <m:sub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𝑟</m:t>
                                </m:r>
                              </m:sub>
                            </m:sSub>
                          </m:e>
                        </m:rad>
                      </m:den>
                    </m:f>
                  </m:oMath>
                </a14:m>
                <a:endParaRPr lang="en-GB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e>
                        <m:sub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𝜔</m:t>
                      </m:r>
                      <m:rad>
                        <m:radPr>
                          <m:degHide m:val="on"/>
                          <m:ctrlPr>
                            <a:rPr lang="en-GB" b="0" i="1" smtClean="0">
                              <a:latin typeface="Cambria Math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sSub>
                            <m:sSubPr>
                              <m:ctrlPr>
                                <a:rPr lang="en-GB" b="0" i="1" smtClean="0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𝜇</m:t>
                              </m:r>
                            </m:e>
                            <m:sub>
                              <m:r>
                                <a:rPr lang="en-GB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GB" b="0" i="1" smtClean="0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𝜖</m:t>
                              </m:r>
                            </m:e>
                            <m:sub>
                              <m:r>
                                <a:rPr lang="en-GB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</m:e>
                      </m:rad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85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91161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Transmission Line Analogy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 smtClean="0"/>
              <a:t>Plane wave incident normally (perpendicularly) to a plane boundary between two dielectrics:</a:t>
            </a:r>
            <a:endParaRPr lang="en-GB" sz="24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436329"/>
            <a:ext cx="5034848" cy="4176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47365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Analogy cont.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GB" dirty="0" smtClean="0"/>
                  <a:t>E and H are formally the same as V and I on a transmission line, with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i="1" dirty="0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GB" i="1" dirty="0">
                            <a:latin typeface="Cambria Math" panose="02040503050406030204" pitchFamily="18" charset="0"/>
                          </a:rPr>
                          <m:t>𝑍</m:t>
                        </m:r>
                      </m:e>
                      <m:sub>
                        <m:r>
                          <a:rPr lang="en-GB" b="0" i="1" dirty="0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GB" i="1"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GB" i="1">
                            <a:latin typeface="Cambria Math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en-GB" i="1">
                                <a:latin typeface="Cambria Math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GB" i="1" smtClean="0">
                                    <a:latin typeface="Cambria Math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𝜇</m:t>
                                </m:r>
                              </m:e>
                              <m:sub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GB" i="1" smtClean="0">
                                    <a:latin typeface="Cambria Math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𝜖</m:t>
                                </m:r>
                              </m:e>
                              <m:sub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</m:sSub>
                          </m:den>
                        </m:f>
                      </m:e>
                    </m:rad>
                  </m:oMath>
                </a14:m>
                <a:r>
                  <a:rPr lang="en-GB" dirty="0"/>
                  <a:t> ,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𝑘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GB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ad>
                      <m:radPr>
                        <m:degHide m:val="on"/>
                        <m:ctrlPr>
                          <a:rPr lang="en-GB" i="1">
                            <a:latin typeface="Cambria Math"/>
                            <a:ea typeface="Cambria Math" panose="02040503050406030204" pitchFamily="18" charset="0"/>
                          </a:rPr>
                        </m:ctrlPr>
                      </m:radPr>
                      <m:deg/>
                      <m:e>
                        <m:sSub>
                          <m:sSubPr>
                            <m:ctrlPr>
                              <a:rPr lang="en-GB" i="1" smtClean="0">
                                <a:latin typeface="Cambria Math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𝜇</m:t>
                            </m:r>
                          </m:e>
                          <m:sub>
                            <m:r>
                              <a:rPr lang="en-GB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sSub>
                          <m:sSubPr>
                            <m:ctrlPr>
                              <a:rPr lang="en-GB" i="1" smtClean="0">
                                <a:latin typeface="Cambria Math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𝜖</m:t>
                            </m:r>
                          </m:e>
                          <m:sub>
                            <m:r>
                              <a:rPr lang="en-GB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e>
                    </m:rad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   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𝑒𝑡𝑐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</m:oMath>
                </a14:m>
                <a:endParaRPr lang="en-GB" dirty="0"/>
              </a:p>
              <a:p>
                <a:r>
                  <a:rPr lang="en-GB" dirty="0" smtClean="0"/>
                  <a:t>At the boundary, tangential components of E and H must be the same on either side</a:t>
                </a:r>
              </a:p>
              <a:p>
                <a:r>
                  <a:rPr lang="en-GB" dirty="0" smtClean="0"/>
                  <a:t>Hence the equivalent transmission lines can be joined directly</a:t>
                </a:r>
                <a:endParaRPr lang="en-GB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704" t="-1752" b="-175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74369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Analogy cont.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GB" dirty="0" smtClean="0"/>
                  <a:t>Reflection Coefficient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r>
                        <a:rPr lang="en-GB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en-GB" b="0" i="1" smtClean="0">
                              <a:latin typeface="Cambria Math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GB" b="0" i="1" smtClean="0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𝐸</m:t>
                              </m:r>
                            </m:e>
                            <m:sub>
                              <m:r>
                                <a:rPr lang="en-GB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𝑦</m:t>
                              </m:r>
                            </m:sub>
                          </m:sSub>
                          <m:r>
                            <a:rPr lang="en-GB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𝑟𝑒𝑓</m:t>
                          </m:r>
                        </m:num>
                        <m:den>
                          <m:sSub>
                            <m:sSubPr>
                              <m:ctrlPr>
                                <a:rPr lang="en-GB" b="0" i="1" smtClean="0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𝐸</m:t>
                              </m:r>
                            </m:e>
                            <m:sub>
                              <m:r>
                                <a:rPr lang="en-GB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𝑦</m:t>
                              </m:r>
                            </m:sub>
                          </m:sSub>
                          <m:r>
                            <a:rPr lang="en-GB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𝑖𝑛𝑐</m:t>
                          </m:r>
                        </m:den>
                      </m:f>
                      <m:r>
                        <a:rPr lang="en-GB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en-GB" b="0" i="1" smtClean="0">
                              <a:latin typeface="Cambria Math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GB" b="0" i="1" smtClean="0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𝑍</m:t>
                              </m:r>
                            </m:e>
                            <m:sub>
                              <m:r>
                                <a:rPr lang="en-GB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GB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GB" b="0" i="1" smtClean="0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𝑍</m:t>
                              </m:r>
                            </m:e>
                            <m:sub>
                              <m:r>
                                <a:rPr lang="en-GB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GB" b="0" i="1" smtClean="0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𝑍</m:t>
                              </m:r>
                            </m:e>
                            <m:sub>
                              <m:r>
                                <a:rPr lang="en-GB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GB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n-GB" b="0" i="1" smtClean="0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𝑍</m:t>
                              </m:r>
                            </m:e>
                            <m:sub>
                              <m:r>
                                <a:rPr lang="en-GB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GB" dirty="0" smtClean="0"/>
              </a:p>
              <a:p>
                <a:endParaRPr lang="en-GB" dirty="0"/>
              </a:p>
              <a:p>
                <a:r>
                  <a:rPr lang="en-GB" dirty="0" smtClean="0"/>
                  <a:t>Transmission Coefficient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𝜏</m:t>
                      </m:r>
                      <m:r>
                        <a:rPr lang="en-GB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en-GB" i="1">
                              <a:latin typeface="Cambria Math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GB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GB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𝑍</m:t>
                              </m:r>
                            </m:e>
                            <m:sub>
                              <m:r>
                                <a:rPr lang="en-GB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GB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𝑍</m:t>
                              </m:r>
                            </m:e>
                            <m:sub>
                              <m:r>
                                <a:rPr lang="en-GB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GB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n-GB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𝑍</m:t>
                              </m:r>
                            </m:e>
                            <m:sub>
                              <m:r>
                                <a:rPr lang="en-GB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en-GB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i="1">
                              <a:latin typeface="Cambria Math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GB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𝐸</m:t>
                              </m:r>
                            </m:e>
                            <m:sub>
                              <m:r>
                                <a:rPr lang="en-GB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𝑦</m:t>
                              </m:r>
                            </m:sub>
                          </m:sSub>
                          <m:r>
                            <a:rPr lang="en-GB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𝑡𝑟𝑎𝑛𝑠</m:t>
                          </m:r>
                        </m:num>
                        <m:den>
                          <m:sSub>
                            <m:sSubPr>
                              <m:ctrlPr>
                                <a:rPr lang="en-GB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𝐸</m:t>
                              </m:r>
                            </m:e>
                            <m:sub>
                              <m:r>
                                <a:rPr lang="en-GB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𝑦</m:t>
                              </m:r>
                            </m:sub>
                          </m:sSub>
                          <m:r>
                            <a:rPr lang="en-GB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𝑖𝑛𝑐</m:t>
                          </m:r>
                        </m:den>
                      </m:f>
                    </m:oMath>
                  </m:oMathPara>
                </a14:m>
                <a:endParaRPr lang="en-GB" dirty="0"/>
              </a:p>
              <a:p>
                <a:endParaRPr lang="en-GB" dirty="0" smtClean="0"/>
              </a:p>
              <a:p>
                <a:endParaRPr lang="en-GB" dirty="0" smtClean="0"/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704" t="-175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48325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Interference in Plane Waves</a:t>
            </a:r>
            <a:endParaRPr lang="en-GB" dirty="0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7593" y="1600200"/>
            <a:ext cx="5828813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6279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Interference</a:t>
            </a:r>
            <a:endParaRPr lang="en-GB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Content Placeholder 3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GB" dirty="0" smtClean="0"/>
                  <a:t>Here</a:t>
                </a:r>
              </a:p>
              <a:p>
                <a:pPr marL="0" indent="0">
                  <a:buNone/>
                </a:pPr>
                <a:endParaRPr lang="en-GB" i="1" dirty="0" smtClean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𝜁</m:t>
                      </m:r>
                      <m:r>
                        <a:rPr lang="en-GB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 </m:t>
                      </m:r>
                      <m:r>
                        <a:rPr lang="en-GB" i="1">
                          <a:latin typeface="Cambria Math" panose="02040503050406030204" pitchFamily="18" charset="0"/>
                        </a:rPr>
                        <m:t>𝑥</m:t>
                      </m:r>
                      <m:func>
                        <m:funcPr>
                          <m:ctrlPr>
                            <a:rPr lang="en-GB" i="1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GB">
                              <a:latin typeface="Cambria Math" panose="02040503050406030204" pitchFamily="18" charset="0"/>
                            </a:rPr>
                            <m:t>sin</m:t>
                          </m:r>
                        </m:fName>
                        <m:e>
                          <m:r>
                            <a:rPr lang="en-GB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𝜃</m:t>
                          </m:r>
                        </m:e>
                      </m:func>
                      <m:r>
                        <a:rPr lang="en-GB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GB" i="1">
                          <a:latin typeface="Cambria Math" panose="02040503050406030204" pitchFamily="18" charset="0"/>
                        </a:rPr>
                        <m:t>𝑧</m:t>
                      </m:r>
                      <m:func>
                        <m:funcPr>
                          <m:ctrlPr>
                            <a:rPr lang="en-GB" i="1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GB">
                              <a:latin typeface="Cambria Math" panose="02040503050406030204" pitchFamily="18" charset="0"/>
                            </a:rPr>
                            <m:t>cos</m:t>
                          </m:r>
                        </m:fName>
                        <m:e>
                          <m:r>
                            <a:rPr lang="en-GB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𝜃</m:t>
                          </m:r>
                        </m:e>
                      </m:func>
                    </m:oMath>
                  </m:oMathPara>
                </a14:m>
                <a:endParaRPr lang="en-GB" dirty="0" smtClean="0"/>
              </a:p>
              <a:p>
                <a:r>
                  <a:rPr lang="en-GB" dirty="0" smtClean="0"/>
                  <a:t>The electric field due to a single inclined plane wave at point (</a:t>
                </a:r>
                <a:r>
                  <a:rPr lang="en-GB" dirty="0" err="1" smtClean="0"/>
                  <a:t>x,z</a:t>
                </a:r>
                <a:r>
                  <a:rPr lang="en-GB" dirty="0" smtClean="0"/>
                  <a:t>) is</a:t>
                </a:r>
              </a:p>
              <a:p>
                <a:pPr marL="0" indent="0">
                  <a:buNone/>
                </a:pPr>
                <a:endParaRPr lang="en-GB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𝑦</m:t>
                          </m:r>
                        </m:sub>
                      </m:sSub>
                      <m:d>
                        <m:dPr>
                          <m:ctrlPr>
                            <a:rPr lang="en-GB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</m:d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 </m:t>
                      </m:r>
                      <m:sSub>
                        <m:sSubPr>
                          <m:ctrlPr>
                            <a:rPr lang="en-GB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𝑒𝑥𝑝</m:t>
                      </m:r>
                      <m:d>
                        <m:dPr>
                          <m:begChr m:val="{"/>
                          <m:endChr m:val="}"/>
                          <m:ctrlPr>
                            <a:rPr lang="en-GB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𝑗𝑘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  <m:func>
                            <m:funcPr>
                              <m:ctrlPr>
                                <a:rPr lang="en-GB" b="0" i="1" smtClean="0">
                                  <a:latin typeface="Cambria Math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en-GB" b="0" i="0" smtClean="0">
                                  <a:latin typeface="Cambria Math" panose="02040503050406030204" pitchFamily="18" charset="0"/>
                                </a:rPr>
                                <m:t>sin</m:t>
                              </m:r>
                            </m:fName>
                            <m:e>
                              <m:r>
                                <a:rPr lang="en-GB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𝜃</m:t>
                              </m:r>
                            </m:e>
                          </m:func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𝑧</m:t>
                          </m:r>
                          <m:func>
                            <m:funcPr>
                              <m:ctrlPr>
                                <a:rPr lang="en-GB" b="0" i="1" smtClean="0">
                                  <a:latin typeface="Cambria Math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en-GB" b="0" i="0" smtClean="0">
                                  <a:latin typeface="Cambria Math" panose="02040503050406030204" pitchFamily="18" charset="0"/>
                                </a:rPr>
                                <m:t>cos</m:t>
                              </m:r>
                            </m:fName>
                            <m:e>
                              <m:r>
                                <a:rPr lang="en-GB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𝜃</m:t>
                              </m:r>
                              <m:r>
                                <a:rPr lang="en-GB" b="0" i="1" smtClean="0">
                                  <a:latin typeface="Cambria Math"/>
                                  <a:ea typeface="Cambria Math" panose="02040503050406030204" pitchFamily="18" charset="0"/>
                                </a:rPr>
                                <m:t>)</m:t>
                              </m:r>
                            </m:e>
                          </m:func>
                        </m:e>
                      </m:d>
                    </m:oMath>
                  </m:oMathPara>
                </a14:m>
                <a:endParaRPr lang="en-GB" dirty="0"/>
              </a:p>
              <a:p>
                <a:endParaRPr lang="en-GB" dirty="0"/>
              </a:p>
            </p:txBody>
          </p:sp>
        </mc:Choice>
        <mc:Fallback>
          <p:sp>
            <p:nvSpPr>
              <p:cNvPr id="4" name="Content Placeholder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630" t="-1752" r="-207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600200"/>
            <a:ext cx="4145506" cy="6518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60524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Interference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Take the magnetic field component as</a:t>
            </a:r>
            <a:endParaRPr lang="en-GB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492896"/>
            <a:ext cx="4600575" cy="354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3" y="4077073"/>
            <a:ext cx="936104" cy="745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22602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Interference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Content Placeholder 3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en-GB" sz="2400" dirty="0" smtClean="0"/>
                  <a:t>Magnetic field components given by: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𝐻</m:t>
                          </m:r>
                        </m:e>
                        <m:sub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sub>
                      </m:sSub>
                      <m:d>
                        <m:dPr>
                          <m:ctrlPr>
                            <a:rPr lang="en-GB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</m:d>
                      <m:r>
                        <a:rPr lang="en-GB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b="0" i="0" smtClean="0"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GB" i="1" dirty="0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GB" i="1" dirty="0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GB" b="0" i="1" dirty="0" smtClean="0">
                                  <a:latin typeface="Cambria Math" panose="02040503050406030204" pitchFamily="18" charset="0"/>
                                </a:rPr>
                                <m:t>𝐸</m:t>
                              </m:r>
                            </m:e>
                            <m:sub>
                              <m:r>
                                <a:rPr lang="en-GB" b="0" i="1" dirty="0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func>
                            <m:funcPr>
                              <m:ctrlPr>
                                <a:rPr lang="en-GB" i="1">
                                  <a:latin typeface="Cambria Math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en-GB">
                                  <a:latin typeface="Cambria Math" panose="02040503050406030204" pitchFamily="18" charset="0"/>
                                </a:rPr>
                                <m:t>cos</m:t>
                              </m:r>
                            </m:fName>
                            <m:e>
                              <m:r>
                                <a:rPr lang="en-GB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𝜃</m:t>
                              </m:r>
                            </m:e>
                          </m:func>
                        </m:num>
                        <m:den>
                          <m:r>
                            <a:rPr lang="en-GB" b="0" i="1" dirty="0" smtClean="0">
                              <a:latin typeface="Cambria Math" panose="02040503050406030204" pitchFamily="18" charset="0"/>
                            </a:rPr>
                            <m:t>𝑍</m:t>
                          </m:r>
                        </m:den>
                      </m:f>
                      <m:r>
                        <a:rPr lang="en-GB" i="1">
                          <a:latin typeface="Cambria Math" panose="02040503050406030204" pitchFamily="18" charset="0"/>
                        </a:rPr>
                        <m:t>𝑒𝑥𝑝</m:t>
                      </m:r>
                      <m:d>
                        <m:dPr>
                          <m:begChr m:val="{"/>
                          <m:endChr m:val="}"/>
                          <m:ctrlPr>
                            <a:rPr lang="en-GB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𝑗𝑘</m:t>
                          </m:r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GB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𝜁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)</m:t>
                          </m:r>
                        </m:e>
                      </m:d>
                    </m:oMath>
                  </m:oMathPara>
                </a14:m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𝐻</m:t>
                          </m:r>
                        </m:e>
                        <m:sub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𝑧</m:t>
                          </m:r>
                        </m:sub>
                      </m:sSub>
                      <m:d>
                        <m:dPr>
                          <m:ctrlPr>
                            <a:rPr lang="en-GB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</m:d>
                      <m:r>
                        <a:rPr lang="en-GB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i="1" dirty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GB" i="1" dirty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GB" i="1" dirty="0">
                                  <a:latin typeface="Cambria Math" panose="02040503050406030204" pitchFamily="18" charset="0"/>
                                </a:rPr>
                                <m:t>𝐸</m:t>
                              </m:r>
                            </m:e>
                            <m:sub>
                              <m:r>
                                <a:rPr lang="en-GB" i="1" dirty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func>
                            <m:funcPr>
                              <m:ctrlPr>
                                <a:rPr lang="en-GB" i="1" dirty="0" smtClean="0">
                                  <a:latin typeface="Cambria Math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en-GB" i="0" dirty="0" smtClean="0">
                                  <a:latin typeface="Cambria Math" panose="02040503050406030204" pitchFamily="18" charset="0"/>
                                </a:rPr>
                                <m:t>sin</m:t>
                              </m:r>
                            </m:fName>
                            <m:e>
                              <m:r>
                                <m:rPr>
                                  <m:sty m:val="p"/>
                                </m:rPr>
                                <a:rPr lang="en-GB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θ</m:t>
                              </m:r>
                            </m:e>
                          </m:func>
                        </m:num>
                        <m:den>
                          <m:r>
                            <a:rPr lang="en-GB" i="1" dirty="0">
                              <a:latin typeface="Cambria Math" panose="02040503050406030204" pitchFamily="18" charset="0"/>
                            </a:rPr>
                            <m:t>𝑍</m:t>
                          </m:r>
                        </m:den>
                      </m:f>
                      <m:r>
                        <a:rPr lang="en-GB" i="1">
                          <a:latin typeface="Cambria Math" panose="02040503050406030204" pitchFamily="18" charset="0"/>
                        </a:rPr>
                        <m:t>𝑒𝑥𝑝</m:t>
                      </m:r>
                      <m:d>
                        <m:dPr>
                          <m:begChr m:val="{"/>
                          <m:endChr m:val="}"/>
                          <m:ctrlPr>
                            <a:rPr lang="en-GB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𝑗𝑘</m:t>
                          </m:r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GB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𝜁</m:t>
                          </m:r>
                          <m:r>
                            <a:rPr lang="en-GB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)</m:t>
                          </m:r>
                        </m:e>
                      </m:d>
                    </m:oMath>
                  </m:oMathPara>
                </a14:m>
                <a:endParaRPr lang="en-GB" dirty="0" smtClean="0"/>
              </a:p>
              <a:p>
                <a:r>
                  <a:rPr lang="en-GB" sz="2400" dirty="0" smtClean="0"/>
                  <a:t>Consider </a:t>
                </a:r>
                <a:r>
                  <a:rPr lang="en-GB" sz="2400" dirty="0"/>
                  <a:t>a second plane wave, similar to the first, but travelling at -θ to the z-axis. Substituting –θ for θ, the fields at (</a:t>
                </a:r>
                <a:r>
                  <a:rPr lang="en-GB" sz="2400" dirty="0" err="1"/>
                  <a:t>x,z</a:t>
                </a:r>
                <a:r>
                  <a:rPr lang="en-GB" sz="2400" dirty="0"/>
                  <a:t>) due to this plane wave are</a:t>
                </a:r>
                <a:r>
                  <a:rPr lang="en-GB" sz="2400" dirty="0" smtClean="0"/>
                  <a:t>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24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GB" sz="2400" i="1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GB" sz="2400" i="1">
                              <a:latin typeface="Cambria Math" panose="02040503050406030204" pitchFamily="18" charset="0"/>
                            </a:rPr>
                            <m:t>𝑦</m:t>
                          </m:r>
                        </m:sub>
                      </m:sSub>
                      <m:d>
                        <m:dPr>
                          <m:ctrlPr>
                            <a:rPr lang="en-GB" sz="2400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GB" sz="2400" i="1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n-GB" sz="2400" i="1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GB" sz="2400" i="1"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</m:d>
                      <m:r>
                        <a:rPr lang="en-GB" sz="2400" i="1">
                          <a:latin typeface="Cambria Math" panose="02040503050406030204" pitchFamily="18" charset="0"/>
                        </a:rPr>
                        <m:t>= </m:t>
                      </m:r>
                      <m:sSub>
                        <m:sSubPr>
                          <m:ctrlPr>
                            <a:rPr lang="en-GB" sz="24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GB" sz="2400" i="1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GB" sz="24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GB" sz="2400" i="1">
                          <a:latin typeface="Cambria Math" panose="02040503050406030204" pitchFamily="18" charset="0"/>
                        </a:rPr>
                        <m:t>𝑒𝑥𝑝</m:t>
                      </m:r>
                      <m:d>
                        <m:dPr>
                          <m:begChr m:val="{"/>
                          <m:endChr m:val="}"/>
                          <m:ctrlPr>
                            <a:rPr lang="en-GB" sz="2400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GB" sz="2400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GB" sz="2400" i="1">
                              <a:latin typeface="Cambria Math" panose="02040503050406030204" pitchFamily="18" charset="0"/>
                            </a:rPr>
                            <m:t>𝑗𝑘</m:t>
                          </m:r>
                          <m:r>
                            <a:rPr lang="en-GB" sz="2400" i="1">
                              <a:latin typeface="Cambria Math" panose="02040503050406030204" pitchFamily="18" charset="0"/>
                            </a:rPr>
                            <m:t>(−</m:t>
                          </m:r>
                          <m:r>
                            <a:rPr lang="en-GB" sz="2400" i="1">
                              <a:latin typeface="Cambria Math" panose="02040503050406030204" pitchFamily="18" charset="0"/>
                            </a:rPr>
                            <m:t>𝑥</m:t>
                          </m:r>
                          <m:func>
                            <m:funcPr>
                              <m:ctrlPr>
                                <a:rPr lang="en-GB" sz="2400" i="1">
                                  <a:latin typeface="Cambria Math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en-GB" sz="2400">
                                  <a:latin typeface="Cambria Math" panose="02040503050406030204" pitchFamily="18" charset="0"/>
                                </a:rPr>
                                <m:t>sin</m:t>
                              </m:r>
                            </m:fName>
                            <m:e>
                              <m:r>
                                <a:rPr lang="en-GB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𝜃</m:t>
                              </m:r>
                            </m:e>
                          </m:func>
                          <m:r>
                            <a:rPr lang="en-GB" sz="2400" i="1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n-GB" sz="2400" i="1">
                              <a:latin typeface="Cambria Math" panose="02040503050406030204" pitchFamily="18" charset="0"/>
                            </a:rPr>
                            <m:t>𝑧</m:t>
                          </m:r>
                          <m:func>
                            <m:funcPr>
                              <m:ctrlPr>
                                <a:rPr lang="en-GB" sz="2400" i="1">
                                  <a:latin typeface="Cambria Math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en-GB" sz="2400">
                                  <a:latin typeface="Cambria Math" panose="02040503050406030204" pitchFamily="18" charset="0"/>
                                </a:rPr>
                                <m:t>cos</m:t>
                              </m:r>
                            </m:fName>
                            <m:e>
                              <m:r>
                                <a:rPr lang="en-GB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𝜃</m:t>
                              </m:r>
                            </m:e>
                          </m:func>
                        </m:e>
                      </m:d>
                      <m:r>
                        <a:rPr lang="en-GB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</m:t>
                      </m:r>
                      <m:r>
                        <a:rPr lang="en-GB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𝑒𝑡𝑐</m:t>
                      </m:r>
                      <m:r>
                        <a:rPr lang="en-GB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</m:oMath>
                  </m:oMathPara>
                </a14:m>
                <a:endParaRPr lang="en-GB" sz="2400" dirty="0"/>
              </a:p>
              <a:p>
                <a:endParaRPr lang="en-GB" dirty="0" smtClean="0"/>
              </a:p>
              <a:p>
                <a:endParaRPr lang="en-GB" dirty="0"/>
              </a:p>
              <a:p>
                <a:endParaRPr lang="en-GB" dirty="0" smtClean="0"/>
              </a:p>
              <a:p>
                <a:endParaRPr lang="en-GB" dirty="0"/>
              </a:p>
              <a:p>
                <a:endParaRPr lang="en-GB" dirty="0" smtClean="0"/>
              </a:p>
            </p:txBody>
          </p:sp>
        </mc:Choice>
        <mc:Fallback xmlns="">
          <p:sp>
            <p:nvSpPr>
              <p:cNvPr id="4" name="Content Placeholder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963" t="-1078" r="-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2272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Interference</a:t>
            </a:r>
            <a:endParaRPr lang="en-GB" dirty="0"/>
          </a:p>
        </p:txBody>
      </p:sp>
      <p:pic>
        <p:nvPicPr>
          <p:cNvPr id="14339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628800"/>
            <a:ext cx="8229600" cy="4467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42565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Interference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251520" y="1600200"/>
                <a:ext cx="8640960" cy="4525963"/>
              </a:xfrm>
            </p:spPr>
            <p:txBody>
              <a:bodyPr/>
              <a:lstStyle/>
              <a:p>
                <a:r>
                  <a:rPr lang="en-GB" dirty="0" smtClean="0"/>
                  <a:t>The total electric field at (</a:t>
                </a:r>
                <a:r>
                  <a:rPr lang="en-GB" dirty="0" err="1" smtClean="0"/>
                  <a:t>x,z</a:t>
                </a:r>
                <a:r>
                  <a:rPr lang="en-GB" dirty="0" smtClean="0"/>
                  <a:t>) is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𝑦</m:t>
                          </m:r>
                        </m:sub>
                      </m:sSub>
                      <m:d>
                        <m:dPr>
                          <m:ctrlPr>
                            <a:rPr lang="en-GB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</m:d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 </m:t>
                      </m:r>
                      <m:sSub>
                        <m:sSubPr>
                          <m:ctrlPr>
                            <a:rPr lang="en-GB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d>
                        <m:dPr>
                          <m:begChr m:val="["/>
                          <m:endChr m:val="]"/>
                          <m:ctrlPr>
                            <a:rPr lang="en-GB" b="0" i="1" smtClean="0">
                              <a:latin typeface="Cambria Math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GB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𝑒</m:t>
                              </m:r>
                            </m:e>
                            <m:sup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𝑗𝑘𝑥</m:t>
                              </m:r>
                              <m:func>
                                <m:funcPr>
                                  <m:ctrlPr>
                                    <a:rPr lang="en-GB" b="0" i="1" smtClean="0">
                                      <a:latin typeface="Cambria Math"/>
                                    </a:rPr>
                                  </m:ctrlPr>
                                </m:funcPr>
                                <m:fName>
                                  <m:r>
                                    <m:rPr>
                                      <m:sty m:val="p"/>
                                    </m:rPr>
                                    <a:rPr lang="en-GB" b="0" i="0" smtClean="0">
                                      <a:latin typeface="Cambria Math" panose="02040503050406030204" pitchFamily="18" charset="0"/>
                                    </a:rPr>
                                    <m:t>sin</m:t>
                                  </m:r>
                                </m:fName>
                                <m:e>
                                  <m:r>
                                    <a:rPr lang="en-GB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𝜃</m:t>
                                  </m:r>
                                </m:e>
                              </m:func>
                            </m:sup>
                          </m:sSup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+ </m:t>
                          </m:r>
                          <m:sSup>
                            <m:sSupPr>
                              <m:ctrlPr>
                                <a:rPr lang="en-GB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𝑒</m:t>
                              </m:r>
                            </m:e>
                            <m:sup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𝑗𝑘𝑥</m:t>
                              </m:r>
                              <m:func>
                                <m:funcPr>
                                  <m:ctrlPr>
                                    <a:rPr lang="en-GB" b="0" i="1" smtClean="0">
                                      <a:latin typeface="Cambria Math"/>
                                    </a:rPr>
                                  </m:ctrlPr>
                                </m:funcPr>
                                <m:fName>
                                  <m:r>
                                    <m:rPr>
                                      <m:sty m:val="p"/>
                                    </m:rPr>
                                    <a:rPr lang="en-GB" b="0" i="0" smtClean="0">
                                      <a:latin typeface="Cambria Math" panose="02040503050406030204" pitchFamily="18" charset="0"/>
                                    </a:rPr>
                                    <m:t>sin</m:t>
                                  </m:r>
                                </m:fName>
                                <m:e>
                                  <m:r>
                                    <a:rPr lang="en-GB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𝜃</m:t>
                                  </m:r>
                                </m:e>
                              </m:func>
                            </m:sup>
                          </m:sSup>
                        </m:e>
                      </m:d>
                      <m:sSup>
                        <m:sSupPr>
                          <m:ctrlPr>
                            <a:rPr lang="en-GB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𝑗𝑘𝑧</m:t>
                          </m:r>
                          <m:func>
                            <m:funcPr>
                              <m:ctrlPr>
                                <a:rPr lang="en-GB" b="0" i="1" smtClean="0">
                                  <a:latin typeface="Cambria Math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en-GB" b="0" i="0" smtClean="0">
                                  <a:latin typeface="Cambria Math" panose="02040503050406030204" pitchFamily="18" charset="0"/>
                                </a:rPr>
                                <m:t>cos</m:t>
                              </m:r>
                            </m:fName>
                            <m:e>
                              <m:r>
                                <a:rPr lang="en-GB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𝜃</m:t>
                              </m:r>
                            </m:e>
                          </m:func>
                        </m:sup>
                      </m:sSup>
                    </m:oMath>
                  </m:oMathPara>
                </a14:m>
                <a:endParaRPr lang="en-GB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=2</m:t>
                      </m:r>
                      <m:sSub>
                        <m:sSubPr>
                          <m:ctrlPr>
                            <a:rPr lang="en-GB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func>
                        <m:funcPr>
                          <m:ctrlPr>
                            <a:rPr lang="en-GB" b="0" i="1" smtClean="0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GB" b="0" i="0" smtClean="0">
                              <a:latin typeface="Cambria Math" panose="02040503050406030204" pitchFamily="18" charset="0"/>
                            </a:rPr>
                            <m:t>cos</m:t>
                          </m:r>
                        </m:fName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𝑘𝑥</m:t>
                          </m:r>
                          <m:func>
                            <m:funcPr>
                              <m:ctrlPr>
                                <a:rPr lang="en-GB" b="0" i="1" smtClean="0">
                                  <a:latin typeface="Cambria Math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en-GB" b="0" i="0" smtClean="0">
                                  <a:latin typeface="Cambria Math" panose="02040503050406030204" pitchFamily="18" charset="0"/>
                                </a:rPr>
                                <m:t>sin</m:t>
                              </m:r>
                            </m:fName>
                            <m:e>
                              <m:r>
                                <a:rPr lang="en-GB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𝜃</m:t>
                              </m:r>
                              <m:r>
                                <a:rPr lang="en-GB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)</m:t>
                              </m:r>
                              <m:sSup>
                                <m:sSupPr>
                                  <m:ctrlPr>
                                    <a:rPr lang="en-GB" b="0" i="1" smtClean="0">
                                      <a:latin typeface="Cambria Math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𝑒</m:t>
                                  </m:r>
                                </m:e>
                                <m:sup>
                                  <m:r>
                                    <a:rPr lang="en-GB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−</m:t>
                                  </m:r>
                                  <m:r>
                                    <a:rPr lang="en-GB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𝑗𝑘𝑧</m:t>
                                  </m:r>
                                  <m:func>
                                    <m:funcPr>
                                      <m:ctrlPr>
                                        <a:rPr lang="en-GB" b="0" i="1" smtClean="0">
                                          <a:latin typeface="Cambria Math"/>
                                          <a:ea typeface="Cambria Math" panose="02040503050406030204" pitchFamily="18" charset="0"/>
                                        </a:rPr>
                                      </m:ctrlPr>
                                    </m:funcPr>
                                    <m:fName>
                                      <m:r>
                                        <m:rPr>
                                          <m:sty m:val="p"/>
                                        </m:rPr>
                                        <a:rPr lang="en-GB" b="0" i="0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cos</m:t>
                                      </m:r>
                                    </m:fName>
                                    <m:e>
                                      <m:r>
                                        <a:rPr lang="en-GB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𝜃</m:t>
                                      </m:r>
                                    </m:e>
                                  </m:func>
                                </m:sup>
                              </m:sSup>
                            </m:e>
                          </m:func>
                        </m:e>
                      </m:func>
                    </m:oMath>
                  </m:oMathPara>
                </a14:m>
                <a:endParaRPr lang="en-GB" dirty="0" smtClean="0"/>
              </a:p>
              <a:p>
                <a:pPr marL="0" indent="0">
                  <a:buNone/>
                </a:pPr>
                <a:r>
                  <a:rPr lang="en-GB" dirty="0"/>
                  <a:t>	</a:t>
                </a:r>
                <a:r>
                  <a:rPr lang="en-GB" dirty="0" smtClean="0"/>
                  <a:t>		propagating in the z-direction,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𝛽</m:t>
                      </m:r>
                      <m:r>
                        <a:rPr lang="en-GB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n-GB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𝑘</m:t>
                      </m:r>
                      <m:func>
                        <m:funcPr>
                          <m:ctrlPr>
                            <a:rPr lang="en-GB" b="0" i="1" smtClean="0">
                              <a:latin typeface="Cambria Math"/>
                              <a:ea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GB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cos</m:t>
                          </m:r>
                        </m:fName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𝜃</m:t>
                          </m:r>
                        </m:e>
                      </m:func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51520" y="1600200"/>
                <a:ext cx="8640960" cy="4525963"/>
              </a:xfrm>
              <a:blipFill rotWithShape="0">
                <a:blip r:embed="rId2"/>
                <a:stretch>
                  <a:fillRect l="-1622" t="-175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Straight Connector 5"/>
          <p:cNvCxnSpPr/>
          <p:nvPr/>
        </p:nvCxnSpPr>
        <p:spPr>
          <a:xfrm flipH="1">
            <a:off x="2051720" y="3284984"/>
            <a:ext cx="792088" cy="15841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2051720" y="4869160"/>
            <a:ext cx="208050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/>
              <a:t>s</a:t>
            </a:r>
            <a:r>
              <a:rPr lang="en-GB" dirty="0" err="1" smtClean="0"/>
              <a:t>inuisoidal</a:t>
            </a:r>
            <a:r>
              <a:rPr lang="en-GB" dirty="0" smtClean="0"/>
              <a:t> variation</a:t>
            </a:r>
          </a:p>
          <a:p>
            <a:r>
              <a:rPr lang="en-GB" dirty="0"/>
              <a:t>o</a:t>
            </a:r>
            <a:r>
              <a:rPr lang="en-GB" dirty="0" smtClean="0"/>
              <a:t>f amplitude across </a:t>
            </a:r>
          </a:p>
          <a:p>
            <a:r>
              <a:rPr lang="en-GB" dirty="0" smtClean="0"/>
              <a:t>the </a:t>
            </a:r>
            <a:r>
              <a:rPr lang="en-GB" dirty="0" err="1" smtClean="0"/>
              <a:t>wavefront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0837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Interference</a:t>
            </a:r>
            <a:endParaRPr lang="en-GB" dirty="0"/>
          </a:p>
        </p:txBody>
      </p:sp>
      <p:pic>
        <p:nvPicPr>
          <p:cNvPr id="1536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788586"/>
            <a:ext cx="8229600" cy="41491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2602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Parallel Plate Waveguides, TE Mode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lnSpcReduction="10000"/>
              </a:bodyPr>
              <a:lstStyle/>
              <a:p>
                <a:r>
                  <a:rPr lang="en-GB" dirty="0" smtClean="0"/>
                  <a:t>Place two perfectly conducting plates at the zeros</a:t>
                </a:r>
              </a:p>
              <a:p>
                <a:endParaRPr lang="en-GB" dirty="0"/>
              </a:p>
              <a:p>
                <a:endParaRPr lang="en-GB" dirty="0" smtClean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dirty="0" smtClean="0"/>
                  <a:t>Then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𝜆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</m:t>
                        </m:r>
                        <m:func>
                          <m:funcPr>
                            <m:ctrlPr>
                              <a:rPr lang="en-GB" b="0" i="1" smtClean="0">
                                <a:latin typeface="Cambria Math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en-GB" b="0" i="0" smtClean="0">
                                <a:latin typeface="Cambria Math" panose="02040503050406030204" pitchFamily="18" charset="0"/>
                              </a:rPr>
                              <m:t>sin</m:t>
                            </m:r>
                          </m:fName>
                          <m:e>
                            <m:r>
                              <a:rPr lang="en-GB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𝜃</m:t>
                            </m:r>
                          </m:e>
                        </m:func>
                      </m:den>
                    </m:f>
                  </m:oMath>
                </a14:m>
                <a:endParaRPr lang="en-GB" dirty="0" smtClean="0"/>
              </a:p>
              <a:p>
                <a:pPr marL="0" indent="0">
                  <a:buNone/>
                </a:pPr>
                <a:r>
                  <a:rPr lang="en-GB" dirty="0" smtClean="0"/>
                  <a:t>or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GB" i="1" smtClean="0"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GB" i="0" smtClean="0">
                            <a:latin typeface="Cambria Math" panose="02040503050406030204" pitchFamily="18" charset="0"/>
                          </a:rPr>
                          <m:t>sin</m:t>
                        </m:r>
                      </m:fName>
                      <m:e>
                        <m:r>
                          <a:rPr lang="en-GB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𝜃</m:t>
                        </m:r>
                      </m:e>
                    </m:func>
                    <m:r>
                      <a:rPr lang="en-GB" b="0" i="1" smtClean="0">
                        <a:latin typeface="Cambria Math" panose="02040503050406030204" pitchFamily="18" charset="0"/>
                      </a:rPr>
                      <m:t>= </m:t>
                    </m:r>
                    <m:f>
                      <m:fPr>
                        <m:ctrlPr>
                          <a:rPr lang="en-GB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𝜆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den>
                    </m:f>
                    <m:r>
                      <a:rPr lang="en-GB" b="0" i="1" smtClean="0">
                        <a:latin typeface="Cambria Math" panose="02040503050406030204" pitchFamily="18" charset="0"/>
                      </a:rPr>
                      <m:t> ; </m:t>
                    </m:r>
                    <m:func>
                      <m:funcPr>
                        <m:ctrlPr>
                          <a:rPr lang="en-GB" b="0" i="1" smtClean="0"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GB" b="0" i="0" smtClean="0">
                            <a:latin typeface="Cambria Math" panose="02040503050406030204" pitchFamily="18" charset="0"/>
                          </a:rPr>
                          <m:t>cos</m:t>
                        </m:r>
                      </m:fName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𝜃</m:t>
                        </m:r>
                      </m:e>
                    </m:func>
                    <m:r>
                      <a:rPr lang="en-GB" b="0" i="1" smtClean="0">
                        <a:latin typeface="Cambria Math" panose="02040503050406030204" pitchFamily="18" charset="0"/>
                      </a:rPr>
                      <m:t>= </m:t>
                    </m:r>
                    <m:rad>
                      <m:radPr>
                        <m:degHide m:val="on"/>
                        <m:ctrlPr>
                          <a:rPr lang="en-GB" b="0" i="1" smtClean="0"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1−</m:t>
                        </m:r>
                        <m:f>
                          <m:fPr>
                            <m:ctrlPr>
                              <a:rPr lang="en-GB" b="0" i="1" smtClean="0">
                                <a:latin typeface="Cambria Math"/>
                              </a:rPr>
                            </m:ctrlPr>
                          </m:fPr>
                          <m:num>
                            <m:sSup>
                              <m:sSupPr>
                                <m:ctrlPr>
                                  <a:rPr lang="en-GB" b="0" i="1" smtClean="0"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𝜆</m:t>
                                </m:r>
                              </m:e>
                              <m:sup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num>
                          <m:den>
                            <m:sSup>
                              <m:sSupPr>
                                <m:ctrlPr>
                                  <a:rPr lang="en-GB" b="0" i="1" smtClean="0"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4</m:t>
                                </m:r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𝑎</m:t>
                                </m:r>
                              </m:e>
                              <m:sup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den>
                        </m:f>
                      </m:e>
                    </m:rad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852" t="-283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" name="Straight Connector 6"/>
          <p:cNvCxnSpPr/>
          <p:nvPr/>
        </p:nvCxnSpPr>
        <p:spPr>
          <a:xfrm>
            <a:off x="2195736" y="2924944"/>
            <a:ext cx="172819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2207773" y="3801770"/>
            <a:ext cx="172819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3653124" y="2937674"/>
            <a:ext cx="0" cy="859759"/>
          </a:xfrm>
          <a:prstGeom prst="straightConnector1">
            <a:avLst/>
          </a:prstGeom>
          <a:ln>
            <a:headEnd type="stealt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3652455" y="3182887"/>
            <a:ext cx="2952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a</a:t>
            </a:r>
            <a:endParaRPr lang="en-GB" dirty="0"/>
          </a:p>
        </p:txBody>
      </p:sp>
      <p:cxnSp>
        <p:nvCxnSpPr>
          <p:cNvPr id="20" name="Straight Arrow Connector 19"/>
          <p:cNvCxnSpPr/>
          <p:nvPr/>
        </p:nvCxnSpPr>
        <p:spPr>
          <a:xfrm flipV="1">
            <a:off x="2562133" y="2741515"/>
            <a:ext cx="0" cy="556888"/>
          </a:xfrm>
          <a:prstGeom prst="straightConnector1">
            <a:avLst/>
          </a:prstGeom>
          <a:ln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2573651" y="3298403"/>
            <a:ext cx="719433" cy="0"/>
          </a:xfrm>
          <a:prstGeom prst="straightConnector1">
            <a:avLst/>
          </a:prstGeom>
          <a:ln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2431625" y="2390516"/>
            <a:ext cx="2840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x</a:t>
            </a:r>
            <a:endParaRPr lang="en-GB" dirty="0"/>
          </a:p>
        </p:txBody>
      </p:sp>
      <p:sp>
        <p:nvSpPr>
          <p:cNvPr id="25" name="TextBox 24"/>
          <p:cNvSpPr txBox="1"/>
          <p:nvPr/>
        </p:nvSpPr>
        <p:spPr>
          <a:xfrm>
            <a:off x="2968485" y="2983419"/>
            <a:ext cx="2760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z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25101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TE Mode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u="sng" dirty="0" smtClean="0"/>
              <a:t>Note</a:t>
            </a:r>
          </a:p>
          <a:p>
            <a:pPr lvl="1"/>
            <a:r>
              <a:rPr lang="en-GB" dirty="0" smtClean="0"/>
              <a:t>Fields need exist only between the plates</a:t>
            </a:r>
          </a:p>
          <a:p>
            <a:pPr lvl="1"/>
            <a:r>
              <a:rPr lang="el-GR" dirty="0" smtClean="0"/>
              <a:t>λ</a:t>
            </a:r>
            <a:r>
              <a:rPr lang="en-GB" dirty="0" smtClean="0"/>
              <a:t> is determined by the frequency of the source</a:t>
            </a:r>
          </a:p>
          <a:p>
            <a:pPr lvl="1"/>
            <a:r>
              <a:rPr lang="en-GB" dirty="0" smtClean="0"/>
              <a:t>Angle </a:t>
            </a:r>
            <a:r>
              <a:rPr lang="el-GR" dirty="0" smtClean="0"/>
              <a:t>θ</a:t>
            </a:r>
            <a:r>
              <a:rPr lang="en-GB" dirty="0" smtClean="0"/>
              <a:t> is determined by the geometry, i.e. by the separation of the plates, a</a:t>
            </a:r>
          </a:p>
          <a:p>
            <a:pPr lvl="1"/>
            <a:r>
              <a:rPr lang="en-GB" dirty="0" smtClean="0"/>
              <a:t>(Remember for later): </a:t>
            </a:r>
            <a:endParaRPr lang="en-GB" dirty="0"/>
          </a:p>
        </p:txBody>
      </p:sp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0808" y="4193654"/>
            <a:ext cx="1098228" cy="9494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73577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Cut Off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GB" dirty="0" smtClean="0"/>
                  <a:t>If </a:t>
                </a:r>
                <a:r>
                  <a:rPr lang="el-GR" dirty="0" smtClean="0"/>
                  <a:t>λ</a:t>
                </a:r>
                <a:r>
                  <a:rPr lang="en-GB" dirty="0" smtClean="0"/>
                  <a:t> &gt; 2a, sin </a:t>
                </a:r>
                <a:r>
                  <a:rPr lang="el-GR" dirty="0" smtClean="0"/>
                  <a:t>θ</a:t>
                </a:r>
                <a:r>
                  <a:rPr lang="en-GB" dirty="0" smtClean="0"/>
                  <a:t> &gt; 1, </a:t>
                </a:r>
                <a:r>
                  <a:rPr lang="el-GR" dirty="0" smtClean="0"/>
                  <a:t>θ</a:t>
                </a:r>
                <a:r>
                  <a:rPr lang="en-GB" dirty="0" smtClean="0"/>
                  <a:t> is not real</a:t>
                </a:r>
              </a:p>
              <a:p>
                <a:r>
                  <a:rPr lang="en-GB" dirty="0" smtClean="0"/>
                  <a:t>When </a:t>
                </a:r>
                <a:r>
                  <a:rPr lang="el-GR" dirty="0"/>
                  <a:t>λ </a:t>
                </a:r>
                <a:r>
                  <a:rPr lang="en-GB" dirty="0" smtClean="0"/>
                  <a:t>=</a:t>
                </a:r>
                <a:r>
                  <a:rPr lang="el-GR" dirty="0" smtClean="0"/>
                  <a:t> </a:t>
                </a:r>
                <a:r>
                  <a:rPr lang="el-GR" dirty="0"/>
                  <a:t>2</a:t>
                </a:r>
                <a:r>
                  <a:rPr lang="en-GB" dirty="0" smtClean="0"/>
                  <a:t>a = </a:t>
                </a:r>
                <a:r>
                  <a:rPr lang="el-GR" dirty="0" smtClean="0"/>
                  <a:t>λ</a:t>
                </a:r>
                <a:r>
                  <a:rPr lang="en-GB" baseline="-25000" dirty="0" smtClean="0"/>
                  <a:t>c </a:t>
                </a:r>
                <a:r>
                  <a:rPr lang="en-GB" dirty="0" smtClean="0"/>
                  <a:t>, this is the cut-off wavelength, which corresponds to the cut-off frequency</a:t>
                </a:r>
              </a:p>
              <a:p>
                <a:pPr marL="0" indent="0">
                  <a:buNone/>
                </a:pPr>
                <a:r>
                  <a:rPr lang="en-GB" dirty="0" smtClean="0"/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GB" b="0" i="1" smtClean="0">
                            <a:latin typeface="Cambria Math"/>
                          </a:rPr>
                          <m:t>𝑓</m:t>
                        </m:r>
                      </m:e>
                      <m:sub>
                        <m:r>
                          <a:rPr lang="en-GB" b="0" i="1" smtClean="0">
                            <a:latin typeface="Cambria Math"/>
                          </a:rPr>
                          <m:t>𝑐</m:t>
                        </m:r>
                      </m:sub>
                    </m:sSub>
                    <m:r>
                      <a:rPr lang="en-GB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GB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/>
                          </a:rPr>
                          <m:t>𝑐</m:t>
                        </m:r>
                      </m:num>
                      <m:den>
                        <m:r>
                          <a:rPr lang="en-GB" b="0" i="1" smtClean="0">
                            <a:latin typeface="Cambria Math"/>
                          </a:rPr>
                          <m:t>2</m:t>
                        </m:r>
                        <m:r>
                          <a:rPr lang="en-GB" b="0" i="1" smtClean="0">
                            <a:latin typeface="Cambria Math"/>
                          </a:rPr>
                          <m:t>𝑎</m:t>
                        </m:r>
                      </m:den>
                    </m:f>
                  </m:oMath>
                </a14:m>
                <a:endParaRPr lang="en-GB" baseline="-25000" dirty="0" smtClean="0"/>
              </a:p>
              <a:p>
                <a:pPr marL="0" indent="0">
                  <a:buNone/>
                </a:pPr>
                <a:r>
                  <a:rPr lang="en-GB" baseline="-25000" dirty="0"/>
                  <a:t>	</a:t>
                </a:r>
                <a:r>
                  <a:rPr lang="en-GB" sz="2400" dirty="0" smtClean="0"/>
                  <a:t>where c is the velocity of the EM wave in the dielectric</a:t>
                </a:r>
                <a:endParaRPr lang="en-GB" sz="2400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630" t="-1752" r="-29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66482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Away from Cut-Off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en-GB" dirty="0" smtClean="0"/>
                  <a:t>When f &lt; f</a:t>
                </a:r>
                <a:r>
                  <a:rPr lang="en-GB" baseline="-25000" dirty="0" smtClean="0"/>
                  <a:t>c</a:t>
                </a:r>
                <a:r>
                  <a:rPr lang="en-GB" dirty="0" smtClean="0"/>
                  <a:t> , i.e. </a:t>
                </a:r>
                <a:r>
                  <a:rPr lang="el-GR" dirty="0"/>
                  <a:t>λ </a:t>
                </a:r>
                <a:r>
                  <a:rPr lang="en-GB" dirty="0" smtClean="0"/>
                  <a:t>&gt; </a:t>
                </a:r>
                <a:r>
                  <a:rPr lang="el-GR" dirty="0" smtClean="0"/>
                  <a:t>λ</a:t>
                </a:r>
                <a:r>
                  <a:rPr lang="en-GB" baseline="-25000" dirty="0"/>
                  <a:t>c </a:t>
                </a:r>
                <a:r>
                  <a:rPr lang="en-GB" dirty="0" smtClean="0"/>
                  <a:t>             (</a:t>
                </a:r>
                <a:r>
                  <a:rPr lang="el-GR" dirty="0"/>
                  <a:t>λ</a:t>
                </a:r>
                <a:r>
                  <a:rPr lang="en-GB" baseline="-25000" dirty="0"/>
                  <a:t>c</a:t>
                </a:r>
                <a:r>
                  <a:rPr lang="en-GB" dirty="0" smtClean="0"/>
                  <a:t> = 2a)</a:t>
                </a:r>
              </a:p>
              <a:p>
                <a:pPr marL="0" indent="0">
                  <a:buNone/>
                </a:pPr>
                <a:endParaRPr lang="en-GB" dirty="0" smtClean="0"/>
              </a:p>
              <a:p>
                <a:pPr marL="0" indent="0">
                  <a:buNone/>
                </a:pPr>
                <a:r>
                  <a:rPr lang="en-GB" dirty="0" smtClean="0"/>
                  <a:t>	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GB" i="1"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GB">
                            <a:latin typeface="Cambria Math" panose="02040503050406030204" pitchFamily="18" charset="0"/>
                          </a:rPr>
                          <m:t>cos</m:t>
                        </m:r>
                      </m:fName>
                      <m:e>
                        <m:r>
                          <a:rPr lang="en-GB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𝜃</m:t>
                        </m:r>
                      </m:e>
                    </m:func>
                    <m:r>
                      <a:rPr lang="en-GB" i="1">
                        <a:latin typeface="Cambria Math" panose="02040503050406030204" pitchFamily="18" charset="0"/>
                      </a:rPr>
                      <m:t>= </m:t>
                    </m:r>
                    <m:r>
                      <a:rPr lang="en-GB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±</m:t>
                    </m:r>
                    <m:rad>
                      <m:radPr>
                        <m:degHide m:val="on"/>
                        <m:ctrlPr>
                          <a:rPr lang="en-GB" i="1" smtClean="0"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1−</m:t>
                        </m:r>
                        <m:f>
                          <m:fPr>
                            <m:ctrlPr>
                              <a:rPr lang="en-GB" i="1">
                                <a:latin typeface="Cambria Math"/>
                              </a:rPr>
                            </m:ctrlPr>
                          </m:fPr>
                          <m:num>
                            <m:sSup>
                              <m:sSupPr>
                                <m:ctrlPr>
                                  <a:rPr lang="en-GB" i="1"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𝜆</m:t>
                                </m:r>
                              </m:e>
                              <m:sup>
                                <m:r>
                                  <a:rPr lang="en-GB" i="1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num>
                          <m:den>
                            <m:sSup>
                              <m:sSupPr>
                                <m:ctrlPr>
                                  <a:rPr lang="en-GB" i="1"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lang="en-GB" i="1">
                                    <a:latin typeface="Cambria Math" panose="02040503050406030204" pitchFamily="18" charset="0"/>
                                  </a:rPr>
                                  <m:t>4</m:t>
                                </m:r>
                                <m:r>
                                  <a:rPr lang="en-GB" i="1">
                                    <a:latin typeface="Cambria Math" panose="02040503050406030204" pitchFamily="18" charset="0"/>
                                  </a:rPr>
                                  <m:t>𝑎</m:t>
                                </m:r>
                              </m:e>
                              <m:sup>
                                <m:r>
                                  <a:rPr lang="en-GB" i="1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den>
                        </m:f>
                      </m:e>
                    </m:rad>
                  </m:oMath>
                </a14:m>
                <a:endParaRPr lang="en-GB" dirty="0" smtClean="0"/>
              </a:p>
              <a:p>
                <a:pPr marL="0" indent="0">
                  <a:buNone/>
                </a:pPr>
                <a:r>
                  <a:rPr lang="en-GB" dirty="0" smtClean="0"/>
                  <a:t>		</a:t>
                </a:r>
                <a14:m>
                  <m:oMath xmlns:m="http://schemas.openxmlformats.org/officeDocument/2006/math">
                    <m:r>
                      <a:rPr lang="en-GB" i="1">
                        <a:latin typeface="Cambria Math" panose="02040503050406030204" pitchFamily="18" charset="0"/>
                      </a:rPr>
                      <m:t>= </m:t>
                    </m:r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±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𝑗</m:t>
                    </m:r>
                    <m:rad>
                      <m:radPr>
                        <m:degHide m:val="on"/>
                        <m:ctrlPr>
                          <a:rPr lang="en-GB" i="1">
                            <a:latin typeface="Cambria Math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GB" i="1" smtClean="0">
                                <a:latin typeface="Cambria Math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GB" i="1" smtClean="0">
                                    <a:latin typeface="Cambria Math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en-GB" i="1"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𝜆</m:t>
                                    </m:r>
                                  </m:num>
                                  <m:den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  <m:r>
                                      <a:rPr lang="en-GB" b="0" i="1" smtClean="0">
                                        <a:latin typeface="Cambria Math" panose="02040503050406030204" pitchFamily="18" charset="0"/>
                                      </a:rPr>
                                      <m:t>𝑎</m:t>
                                    </m:r>
                                  </m:den>
                                </m:f>
                              </m:e>
                            </m:d>
                          </m:e>
                          <m:sup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e>
                    </m:rad>
                  </m:oMath>
                </a14:m>
                <a:endParaRPr lang="en-GB" dirty="0"/>
              </a:p>
              <a:p>
                <a:r>
                  <a:rPr lang="en-GB" dirty="0" smtClean="0"/>
                  <a:t>This is purely imaginary</a:t>
                </a:r>
                <a:endParaRPr lang="en-GB" dirty="0"/>
              </a:p>
              <a:p>
                <a:endParaRPr lang="en-GB" dirty="0" smtClean="0"/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704" t="-175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8190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Z-dependence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70000" lnSpcReduction="20000"/>
              </a:bodyPr>
              <a:lstStyle/>
              <a:p>
                <a:r>
                  <a:rPr lang="en-GB" dirty="0" smtClean="0"/>
                  <a:t>Giving the z-dependence</a:t>
                </a:r>
              </a:p>
              <a:p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𝑗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𝛽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𝑧</m:t>
                          </m:r>
                        </m:sup>
                      </m:sSup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𝑒𝑥𝑝</m:t>
                      </m:r>
                      <m:d>
                        <m:dPr>
                          <m:begChr m:val="{"/>
                          <m:endChr m:val="}"/>
                          <m:ctrlPr>
                            <a:rPr lang="en-GB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𝑗𝑘𝑧</m:t>
                          </m:r>
                          <m:func>
                            <m:funcPr>
                              <m:ctrlPr>
                                <a:rPr lang="en-GB" b="0" i="1" smtClean="0">
                                  <a:latin typeface="Cambria Math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en-GB" b="0" i="0" smtClean="0">
                                  <a:latin typeface="Cambria Math" panose="02040503050406030204" pitchFamily="18" charset="0"/>
                                </a:rPr>
                                <m:t>cos</m:t>
                              </m:r>
                            </m:fName>
                            <m:e>
                              <m:r>
                                <a:rPr lang="en-GB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𝜃</m:t>
                              </m:r>
                            </m:e>
                          </m:func>
                        </m:e>
                      </m:d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𝑒𝑥𝑝</m:t>
                      </m:r>
                      <m:d>
                        <m:dPr>
                          <m:begChr m:val="{"/>
                          <m:endChr m:val="}"/>
                          <m:ctrlPr>
                            <a:rPr lang="en-GB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𝑘𝑧</m:t>
                          </m:r>
                          <m:rad>
                            <m:radPr>
                              <m:degHide m:val="on"/>
                              <m:ctrlPr>
                                <a:rPr lang="en-GB" b="0" i="1" smtClean="0">
                                  <a:latin typeface="Cambria Math"/>
                                </a:rPr>
                              </m:ctrlPr>
                            </m:radPr>
                            <m:deg/>
                            <m:e>
                              <m:sSup>
                                <m:sSupPr>
                                  <m:ctrlPr>
                                    <a:rPr lang="en-GB" b="0" i="1" smtClean="0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ctrlPr>
                                        <a:rPr lang="en-GB" b="0" i="1" smtClean="0">
                                          <a:latin typeface="Cambria Math"/>
                                        </a:rPr>
                                      </m:ctrlPr>
                                    </m:dPr>
                                    <m:e>
                                      <m:f>
                                        <m:fPr>
                                          <m:ctrlPr>
                                            <a:rPr lang="en-GB" b="0" i="1" smtClean="0">
                                              <a:latin typeface="Cambria Math"/>
                                            </a:rPr>
                                          </m:ctrlPr>
                                        </m:fPr>
                                        <m:num>
                                          <m:r>
                                            <a:rPr lang="en-GB" b="0" i="1" smtClean="0"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</a:rPr>
                                            <m:t>𝜆</m:t>
                                          </m:r>
                                        </m:num>
                                        <m:den>
                                          <m:r>
                                            <a:rPr lang="en-GB" b="0" i="1" smtClean="0">
                                              <a:latin typeface="Cambria Math" panose="02040503050406030204" pitchFamily="18" charset="0"/>
                                            </a:rPr>
                                            <m:t>2</m:t>
                                          </m:r>
                                          <m:r>
                                            <a:rPr lang="en-GB" b="0" i="1" smtClean="0">
                                              <a:latin typeface="Cambria Math" panose="02040503050406030204" pitchFamily="18" charset="0"/>
                                            </a:rPr>
                                            <m:t>𝑎</m:t>
                                          </m:r>
                                        </m:den>
                                      </m:f>
                                    </m:e>
                                  </m:d>
                                </m:e>
                                <m:sup>
                                  <m:r>
                                    <a:rPr lang="en-GB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−1</m:t>
                              </m:r>
                            </m:e>
                          </m:rad>
                        </m:e>
                      </m:d>
                    </m:oMath>
                  </m:oMathPara>
                </a14:m>
                <a:endParaRPr lang="en-GB" dirty="0" smtClean="0"/>
              </a:p>
              <a:p>
                <a:endParaRPr lang="en-GB" dirty="0" smtClean="0"/>
              </a:p>
              <a:p>
                <a:r>
                  <a:rPr lang="en-GB" dirty="0" smtClean="0"/>
                  <a:t>We can’t have a +</a:t>
                </a:r>
                <a:r>
                  <a:rPr lang="en-GB" dirty="0" err="1" smtClean="0"/>
                  <a:t>ve</a:t>
                </a:r>
                <a:r>
                  <a:rPr lang="en-GB" dirty="0" smtClean="0"/>
                  <a:t> solution as this implies an increasing wave</a:t>
                </a:r>
              </a:p>
              <a:p>
                <a:pPr lvl="1"/>
                <a:r>
                  <a:rPr lang="en-GB" dirty="0" smtClean="0"/>
                  <a:t>Needs increasing energy (for which there is no source), so it is not possible</a:t>
                </a:r>
              </a:p>
              <a:p>
                <a:pPr lvl="1"/>
                <a:r>
                  <a:rPr lang="en-GB" dirty="0" smtClean="0"/>
                  <a:t>Implies a negative exponential decay in the z-direction.  The wave is evanescent, i.e. vanishing</a:t>
                </a:r>
              </a:p>
              <a:p>
                <a:pPr lvl="1"/>
                <a:r>
                  <a:rPr lang="en-GB" dirty="0" smtClean="0"/>
                  <a:t>This wave doesn’t propagate, but decays in the order of wavelengths in the z-direction</a:t>
                </a:r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815" t="-229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41197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Modes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Content Placeholder 3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 lnSpcReduction="10000"/>
              </a:bodyPr>
              <a:lstStyle/>
              <a:p>
                <a:r>
                  <a:rPr lang="en-GB" dirty="0" smtClean="0"/>
                  <a:t>A field pattern with the minimum of variation across the guide is called the </a:t>
                </a:r>
                <a:r>
                  <a:rPr lang="en-GB" b="1" dirty="0" smtClean="0"/>
                  <a:t>fundamental</a:t>
                </a:r>
                <a:r>
                  <a:rPr lang="en-GB" dirty="0" smtClean="0"/>
                  <a:t> or </a:t>
                </a:r>
                <a:r>
                  <a:rPr lang="en-GB" b="1" dirty="0" smtClean="0"/>
                  <a:t>dominant mode</a:t>
                </a:r>
                <a:endParaRPr lang="en-GB" dirty="0" smtClean="0"/>
              </a:p>
              <a:p>
                <a:r>
                  <a:rPr lang="en-GB" dirty="0" smtClean="0"/>
                  <a:t>For T. E. modes, this is one half </a:t>
                </a:r>
                <a:r>
                  <a:rPr lang="en-GB" dirty="0" err="1" smtClean="0"/>
                  <a:t>sinuisoid</a:t>
                </a:r>
                <a:endParaRPr lang="en-GB" dirty="0" smtClean="0"/>
              </a:p>
              <a:p>
                <a:r>
                  <a:rPr lang="en-GB" dirty="0" smtClean="0"/>
                  <a:t>But the boundary conditions can be satisfied for integral multiples of half </a:t>
                </a:r>
                <a:r>
                  <a:rPr lang="en-GB" dirty="0" err="1" smtClean="0"/>
                  <a:t>sinuisoids</a:t>
                </a:r>
                <a:endParaRPr lang="en-GB" dirty="0" smtClean="0"/>
              </a:p>
              <a:p>
                <a:pPr marL="0" indent="0">
                  <a:buNone/>
                </a:pPr>
                <a:r>
                  <a:rPr lang="en-GB" dirty="0" smtClean="0"/>
                  <a:t>    Thus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𝜆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</m:t>
                        </m:r>
                        <m:func>
                          <m:funcPr>
                            <m:ctrlPr>
                              <a:rPr lang="en-GB" b="0" i="1" smtClean="0">
                                <a:latin typeface="Cambria Math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en-GB" b="0" i="0" smtClean="0">
                                <a:latin typeface="Cambria Math" panose="02040503050406030204" pitchFamily="18" charset="0"/>
                              </a:rPr>
                              <m:t>sin</m:t>
                            </m:r>
                          </m:fName>
                          <m:e>
                            <m:r>
                              <a:rPr lang="en-GB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𝜃</m:t>
                            </m:r>
                          </m:e>
                        </m:func>
                      </m:den>
                    </m:f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𝑎</m:t>
                    </m:r>
                  </m:oMath>
                </a14:m>
                <a:endParaRPr lang="en-GB" b="0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    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𝑓𝑜𝑟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𝑛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=1,2,3,4,…</m:t>
                      </m:r>
                    </m:oMath>
                  </m:oMathPara>
                </a14:m>
                <a:endParaRPr lang="en-GB" dirty="0" smtClean="0"/>
              </a:p>
              <a:p>
                <a:pPr marL="0" indent="0">
                  <a:buNone/>
                </a:pPr>
                <a:r>
                  <a:rPr lang="en-GB" dirty="0" smtClean="0"/>
                  <a:t>    (higher order modes)</a:t>
                </a:r>
                <a:endParaRPr lang="en-GB" dirty="0"/>
              </a:p>
            </p:txBody>
          </p:sp>
        </mc:Choice>
        <mc:Fallback xmlns="">
          <p:sp>
            <p:nvSpPr>
              <p:cNvPr id="4" name="Content Placeholder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481" t="-2695" b="-229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Freeform 7"/>
          <p:cNvSpPr/>
          <p:nvPr/>
        </p:nvSpPr>
        <p:spPr>
          <a:xfrm>
            <a:off x="5978414" y="4653136"/>
            <a:ext cx="607094" cy="1119499"/>
          </a:xfrm>
          <a:custGeom>
            <a:avLst/>
            <a:gdLst>
              <a:gd name="connsiteX0" fmla="*/ 0 w 607094"/>
              <a:gd name="connsiteY0" fmla="*/ 0 h 1119499"/>
              <a:gd name="connsiteX1" fmla="*/ 606752 w 607094"/>
              <a:gd name="connsiteY1" fmla="*/ 521294 h 1119499"/>
              <a:gd name="connsiteX2" fmla="*/ 68367 w 607094"/>
              <a:gd name="connsiteY2" fmla="*/ 1119499 h 11194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7094" h="1119499">
                <a:moveTo>
                  <a:pt x="0" y="0"/>
                </a:moveTo>
                <a:cubicBezTo>
                  <a:pt x="297679" y="167355"/>
                  <a:pt x="595358" y="334711"/>
                  <a:pt x="606752" y="521294"/>
                </a:cubicBezTo>
                <a:cubicBezTo>
                  <a:pt x="618146" y="707877"/>
                  <a:pt x="343256" y="913688"/>
                  <a:pt x="68367" y="1119499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" name="Straight Connector 10"/>
          <p:cNvCxnSpPr/>
          <p:nvPr/>
        </p:nvCxnSpPr>
        <p:spPr>
          <a:xfrm>
            <a:off x="5796136" y="4653136"/>
            <a:ext cx="1728192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5868144" y="5772635"/>
            <a:ext cx="1728192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Freeform 13"/>
          <p:cNvSpPr/>
          <p:nvPr/>
        </p:nvSpPr>
        <p:spPr>
          <a:xfrm>
            <a:off x="6839316" y="4653136"/>
            <a:ext cx="634759" cy="1119499"/>
          </a:xfrm>
          <a:custGeom>
            <a:avLst/>
            <a:gdLst>
              <a:gd name="connsiteX0" fmla="*/ 241506 w 634759"/>
              <a:gd name="connsiteY0" fmla="*/ 0 h 1119499"/>
              <a:gd name="connsiteX1" fmla="*/ 634612 w 634759"/>
              <a:gd name="connsiteY1" fmla="*/ 239282 h 1119499"/>
              <a:gd name="connsiteX2" fmla="*/ 284235 w 634759"/>
              <a:gd name="connsiteY2" fmla="*/ 512748 h 1119499"/>
              <a:gd name="connsiteX3" fmla="*/ 2224 w 634759"/>
              <a:gd name="connsiteY3" fmla="*/ 828942 h 1119499"/>
              <a:gd name="connsiteX4" fmla="*/ 438059 w 634759"/>
              <a:gd name="connsiteY4" fmla="*/ 1119499 h 11194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34759" h="1119499">
                <a:moveTo>
                  <a:pt x="241506" y="0"/>
                </a:moveTo>
                <a:cubicBezTo>
                  <a:pt x="434498" y="76912"/>
                  <a:pt x="627490" y="153824"/>
                  <a:pt x="634612" y="239282"/>
                </a:cubicBezTo>
                <a:cubicBezTo>
                  <a:pt x="641734" y="324740"/>
                  <a:pt x="389633" y="414471"/>
                  <a:pt x="284235" y="512748"/>
                </a:cubicBezTo>
                <a:cubicBezTo>
                  <a:pt x="178837" y="611025"/>
                  <a:pt x="-23413" y="727817"/>
                  <a:pt x="2224" y="828942"/>
                </a:cubicBezTo>
                <a:cubicBezTo>
                  <a:pt x="27861" y="930067"/>
                  <a:pt x="232960" y="1024783"/>
                  <a:pt x="438059" y="1119499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5436095" y="5829209"/>
            <a:ext cx="9108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Mode 1</a:t>
            </a:r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6839316" y="5785055"/>
            <a:ext cx="9108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Mode 2</a:t>
            </a:r>
            <a:endParaRPr lang="en-GB" dirty="0"/>
          </a:p>
        </p:txBody>
      </p:sp>
      <p:cxnSp>
        <p:nvCxnSpPr>
          <p:cNvPr id="17" name="Straight Arrow Connector 16"/>
          <p:cNvCxnSpPr/>
          <p:nvPr/>
        </p:nvCxnSpPr>
        <p:spPr>
          <a:xfrm>
            <a:off x="7596336" y="4653136"/>
            <a:ext cx="0" cy="1063465"/>
          </a:xfrm>
          <a:prstGeom prst="straightConnector1">
            <a:avLst/>
          </a:prstGeom>
          <a:ln>
            <a:headEnd type="stealt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7596336" y="5000202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07758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Modes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lnSpcReduction="10000"/>
              </a:bodyPr>
              <a:lstStyle/>
              <a:p>
                <a:r>
                  <a:rPr lang="en-GB" dirty="0" smtClean="0"/>
                  <a:t>And</a:t>
                </a:r>
              </a:p>
              <a:p>
                <a:endParaRPr lang="en-GB" dirty="0"/>
              </a:p>
              <a:p>
                <a:endParaRPr lang="en-GB" dirty="0" smtClean="0"/>
              </a:p>
              <a:p>
                <a:endParaRPr lang="en-GB" dirty="0"/>
              </a:p>
              <a:p>
                <a:endParaRPr lang="en-GB" dirty="0" smtClean="0"/>
              </a:p>
              <a:p>
                <a:endParaRPr lang="en-GB" dirty="0"/>
              </a:p>
              <a:p>
                <a:r>
                  <a:rPr lang="en-GB" dirty="0" smtClean="0"/>
                  <a:t>A mode is cut off when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/>
                      </a:rPr>
                      <m:t>𝑛</m:t>
                    </m:r>
                    <m:r>
                      <a:rPr lang="en-GB" b="0" i="1" smtClean="0">
                        <a:latin typeface="Cambria Math"/>
                      </a:rPr>
                      <m:t>&gt;</m:t>
                    </m:r>
                    <m:f>
                      <m:fPr>
                        <m:ctrlPr>
                          <a:rPr lang="en-GB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/>
                          </a:rPr>
                          <m:t>2</m:t>
                        </m:r>
                        <m:r>
                          <a:rPr lang="en-GB" b="0" i="1" smtClean="0">
                            <a:latin typeface="Cambria Math"/>
                          </a:rPr>
                          <m:t>𝑎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l-GR" b="0" i="1" smtClean="0">
                            <a:latin typeface="Cambria Math"/>
                          </a:rPr>
                          <m:t>λ</m:t>
                        </m:r>
                      </m:den>
                    </m:f>
                  </m:oMath>
                </a14:m>
                <a:endParaRPr lang="en-GB" dirty="0" smtClean="0"/>
              </a:p>
              <a:p>
                <a:r>
                  <a:rPr lang="en-GB" dirty="0" smtClean="0"/>
                  <a:t>Only the fundamental propagates if a &lt; </a:t>
                </a:r>
                <a:r>
                  <a:rPr lang="el-GR" dirty="0" smtClean="0"/>
                  <a:t>λ</a:t>
                </a:r>
                <a:r>
                  <a:rPr lang="en-GB" dirty="0" smtClean="0"/>
                  <a:t> &lt; 2a</a:t>
                </a:r>
                <a:endParaRPr lang="en-GB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630" t="-2830" b="-404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204864"/>
            <a:ext cx="6165686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501008"/>
            <a:ext cx="4232643" cy="13968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94830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Impedance</a:t>
            </a:r>
            <a:endParaRPr lang="en-GB" dirty="0"/>
          </a:p>
        </p:txBody>
      </p:sp>
      <p:pic>
        <p:nvPicPr>
          <p:cNvPr id="2355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628800"/>
            <a:ext cx="5626968" cy="30784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342968"/>
            <a:ext cx="7560954" cy="20383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90406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Rectangular Wave Guides</a:t>
            </a:r>
            <a:endParaRPr lang="en-GB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1691680" y="2204864"/>
            <a:ext cx="15121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240396" y="3645024"/>
            <a:ext cx="15121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1240396" y="2780928"/>
            <a:ext cx="15121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2752564" y="2780928"/>
            <a:ext cx="0" cy="86409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3203848" y="2204864"/>
            <a:ext cx="0" cy="86409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2752564" y="2204864"/>
            <a:ext cx="451284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V="1">
            <a:off x="2755381" y="3068960"/>
            <a:ext cx="451284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3347864" y="2204864"/>
            <a:ext cx="0" cy="864096"/>
          </a:xfrm>
          <a:prstGeom prst="straightConnector1">
            <a:avLst/>
          </a:prstGeom>
          <a:ln>
            <a:headEnd type="stealt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H="1">
            <a:off x="2627784" y="2060848"/>
            <a:ext cx="504056" cy="648072"/>
          </a:xfrm>
          <a:prstGeom prst="straightConnector1">
            <a:avLst/>
          </a:prstGeom>
          <a:ln>
            <a:headEnd type="stealt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3347864" y="2452246"/>
            <a:ext cx="2952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a</a:t>
            </a:r>
            <a:endParaRPr lang="en-GB" dirty="0"/>
          </a:p>
        </p:txBody>
      </p:sp>
      <p:sp>
        <p:nvSpPr>
          <p:cNvPr id="19" name="TextBox 18"/>
          <p:cNvSpPr txBox="1"/>
          <p:nvPr/>
        </p:nvSpPr>
        <p:spPr>
          <a:xfrm>
            <a:off x="2573318" y="2200218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b</a:t>
            </a:r>
            <a:endParaRPr lang="en-GB" dirty="0"/>
          </a:p>
        </p:txBody>
      </p:sp>
      <p:cxnSp>
        <p:nvCxnSpPr>
          <p:cNvPr id="21" name="Straight Connector 20"/>
          <p:cNvCxnSpPr/>
          <p:nvPr/>
        </p:nvCxnSpPr>
        <p:spPr>
          <a:xfrm flipV="1">
            <a:off x="2752564" y="2482691"/>
            <a:ext cx="451284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V="1">
            <a:off x="2752564" y="2665285"/>
            <a:ext cx="451284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V="1">
            <a:off x="2758772" y="2821578"/>
            <a:ext cx="451284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2871266" y="2701094"/>
            <a:ext cx="2968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E</a:t>
            </a:r>
            <a:endParaRPr lang="en-GB" dirty="0"/>
          </a:p>
        </p:txBody>
      </p:sp>
      <p:cxnSp>
        <p:nvCxnSpPr>
          <p:cNvPr id="25" name="Straight Arrow Connector 24"/>
          <p:cNvCxnSpPr/>
          <p:nvPr/>
        </p:nvCxnSpPr>
        <p:spPr>
          <a:xfrm flipV="1">
            <a:off x="4644008" y="2452246"/>
            <a:ext cx="0" cy="43351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flipH="1">
            <a:off x="4427984" y="2885760"/>
            <a:ext cx="216024" cy="35558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>
            <a:off x="4644008" y="2885760"/>
            <a:ext cx="50405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4611280" y="2082914"/>
            <a:ext cx="2840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x</a:t>
            </a:r>
            <a:endParaRPr lang="en-GB" dirty="0"/>
          </a:p>
        </p:txBody>
      </p:sp>
      <p:sp>
        <p:nvSpPr>
          <p:cNvPr id="31" name="TextBox 30"/>
          <p:cNvSpPr txBox="1"/>
          <p:nvPr/>
        </p:nvSpPr>
        <p:spPr>
          <a:xfrm>
            <a:off x="4322418" y="3176842"/>
            <a:ext cx="2888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y</a:t>
            </a:r>
            <a:endParaRPr lang="en-GB" dirty="0"/>
          </a:p>
        </p:txBody>
      </p:sp>
      <p:sp>
        <p:nvSpPr>
          <p:cNvPr id="32" name="TextBox 31"/>
          <p:cNvSpPr txBox="1"/>
          <p:nvPr/>
        </p:nvSpPr>
        <p:spPr>
          <a:xfrm>
            <a:off x="5148064" y="2698569"/>
            <a:ext cx="2760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z</a:t>
            </a:r>
            <a:endParaRPr lang="en-GB" dirty="0"/>
          </a:p>
        </p:txBody>
      </p:sp>
      <p:sp>
        <p:nvSpPr>
          <p:cNvPr id="34" name="Freeform 33"/>
          <p:cNvSpPr/>
          <p:nvPr/>
        </p:nvSpPr>
        <p:spPr>
          <a:xfrm>
            <a:off x="1567533" y="2923463"/>
            <a:ext cx="936385" cy="652790"/>
          </a:xfrm>
          <a:custGeom>
            <a:avLst/>
            <a:gdLst>
              <a:gd name="connsiteX0" fmla="*/ 64714 w 936385"/>
              <a:gd name="connsiteY0" fmla="*/ 16290 h 652790"/>
              <a:gd name="connsiteX1" fmla="*/ 774015 w 936385"/>
              <a:gd name="connsiteY1" fmla="*/ 33382 h 652790"/>
              <a:gd name="connsiteX2" fmla="*/ 936385 w 936385"/>
              <a:gd name="connsiteY2" fmla="*/ 315393 h 652790"/>
              <a:gd name="connsiteX3" fmla="*/ 774015 w 936385"/>
              <a:gd name="connsiteY3" fmla="*/ 605950 h 652790"/>
              <a:gd name="connsiteX4" fmla="*/ 73260 w 936385"/>
              <a:gd name="connsiteY4" fmla="*/ 648679 h 652790"/>
              <a:gd name="connsiteX5" fmla="*/ 56168 w 936385"/>
              <a:gd name="connsiteY5" fmla="*/ 648679 h 6527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36385" h="652790">
                <a:moveTo>
                  <a:pt x="64714" y="16290"/>
                </a:moveTo>
                <a:cubicBezTo>
                  <a:pt x="346725" y="-89"/>
                  <a:pt x="628737" y="-16468"/>
                  <a:pt x="774015" y="33382"/>
                </a:cubicBezTo>
                <a:cubicBezTo>
                  <a:pt x="919293" y="83232"/>
                  <a:pt x="936385" y="219965"/>
                  <a:pt x="936385" y="315393"/>
                </a:cubicBezTo>
                <a:cubicBezTo>
                  <a:pt x="936385" y="410821"/>
                  <a:pt x="917869" y="550402"/>
                  <a:pt x="774015" y="605950"/>
                </a:cubicBezTo>
                <a:cubicBezTo>
                  <a:pt x="630161" y="661498"/>
                  <a:pt x="192901" y="641558"/>
                  <a:pt x="73260" y="648679"/>
                </a:cubicBezTo>
                <a:cubicBezTo>
                  <a:pt x="-46381" y="655800"/>
                  <a:pt x="4893" y="652239"/>
                  <a:pt x="56168" y="648679"/>
                </a:cubicBezTo>
              </a:path>
            </a:pathLst>
          </a:custGeom>
          <a:noFill/>
          <a:ln w="9525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Freeform 35"/>
          <p:cNvSpPr/>
          <p:nvPr/>
        </p:nvSpPr>
        <p:spPr>
          <a:xfrm>
            <a:off x="1562654" y="3014702"/>
            <a:ext cx="727831" cy="470311"/>
          </a:xfrm>
          <a:custGeom>
            <a:avLst/>
            <a:gdLst>
              <a:gd name="connsiteX0" fmla="*/ 64714 w 936385"/>
              <a:gd name="connsiteY0" fmla="*/ 16290 h 652790"/>
              <a:gd name="connsiteX1" fmla="*/ 774015 w 936385"/>
              <a:gd name="connsiteY1" fmla="*/ 33382 h 652790"/>
              <a:gd name="connsiteX2" fmla="*/ 936385 w 936385"/>
              <a:gd name="connsiteY2" fmla="*/ 315393 h 652790"/>
              <a:gd name="connsiteX3" fmla="*/ 774015 w 936385"/>
              <a:gd name="connsiteY3" fmla="*/ 605950 h 652790"/>
              <a:gd name="connsiteX4" fmla="*/ 73260 w 936385"/>
              <a:gd name="connsiteY4" fmla="*/ 648679 h 652790"/>
              <a:gd name="connsiteX5" fmla="*/ 56168 w 936385"/>
              <a:gd name="connsiteY5" fmla="*/ 648679 h 6527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36385" h="652790">
                <a:moveTo>
                  <a:pt x="64714" y="16290"/>
                </a:moveTo>
                <a:cubicBezTo>
                  <a:pt x="346725" y="-89"/>
                  <a:pt x="628737" y="-16468"/>
                  <a:pt x="774015" y="33382"/>
                </a:cubicBezTo>
                <a:cubicBezTo>
                  <a:pt x="919293" y="83232"/>
                  <a:pt x="936385" y="219965"/>
                  <a:pt x="936385" y="315393"/>
                </a:cubicBezTo>
                <a:cubicBezTo>
                  <a:pt x="936385" y="410821"/>
                  <a:pt x="917869" y="550402"/>
                  <a:pt x="774015" y="605950"/>
                </a:cubicBezTo>
                <a:cubicBezTo>
                  <a:pt x="630161" y="661498"/>
                  <a:pt x="192901" y="641558"/>
                  <a:pt x="73260" y="648679"/>
                </a:cubicBezTo>
                <a:cubicBezTo>
                  <a:pt x="-46381" y="655800"/>
                  <a:pt x="4893" y="652239"/>
                  <a:pt x="56168" y="648679"/>
                </a:cubicBezTo>
              </a:path>
            </a:pathLst>
          </a:custGeom>
          <a:noFill/>
          <a:ln w="9525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Box 34"/>
          <p:cNvSpPr txBox="1"/>
          <p:nvPr/>
        </p:nvSpPr>
        <p:spPr>
          <a:xfrm>
            <a:off x="1372608" y="3070426"/>
            <a:ext cx="389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H</a:t>
            </a:r>
            <a:r>
              <a:rPr lang="en-GB" baseline="-25000" dirty="0" smtClean="0"/>
              <a:t>z</a:t>
            </a:r>
            <a:endParaRPr lang="en-GB" dirty="0"/>
          </a:p>
        </p:txBody>
      </p:sp>
      <p:sp>
        <p:nvSpPr>
          <p:cNvPr id="37" name="Content Placeholder 3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The boundary conditions are satisfied with the addition of two further parallel plates</a:t>
            </a:r>
          </a:p>
          <a:p>
            <a:r>
              <a:rPr lang="en-GB" dirty="0" smtClean="0"/>
              <a:t>Fields only penetrate to skin depth, hence isolation is achieved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42502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Rectangular Wave Guides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Design with b &lt; a so that the structure only supports y-directed electric fields.  Then, for a fundamental mode only to propagate,</a:t>
            </a:r>
          </a:p>
          <a:p>
            <a:pPr marL="0" indent="0">
              <a:buNone/>
            </a:pPr>
            <a:r>
              <a:rPr lang="en-GB" dirty="0"/>
              <a:t>	</a:t>
            </a:r>
            <a:r>
              <a:rPr lang="el-GR" dirty="0" smtClean="0"/>
              <a:t>λ</a:t>
            </a:r>
            <a:r>
              <a:rPr lang="en-GB" dirty="0" smtClean="0"/>
              <a:t> &lt; 2a &lt; 2</a:t>
            </a:r>
            <a:r>
              <a:rPr lang="el-GR" dirty="0"/>
              <a:t> </a:t>
            </a:r>
            <a:r>
              <a:rPr lang="el-GR" dirty="0" smtClean="0"/>
              <a:t>λ</a:t>
            </a:r>
            <a:endParaRPr lang="en-GB" dirty="0" smtClean="0"/>
          </a:p>
          <a:p>
            <a:r>
              <a:rPr lang="en-GB" dirty="0" smtClean="0"/>
              <a:t>The orthogonal mode is cut off</a:t>
            </a:r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00026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Mode Designation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We use the style </a:t>
            </a:r>
            <a:r>
              <a:rPr lang="en-GB" dirty="0" err="1" smtClean="0"/>
              <a:t>TE</a:t>
            </a:r>
            <a:r>
              <a:rPr lang="en-GB" baseline="-25000" dirty="0" err="1" smtClean="0"/>
              <a:t>xy</a:t>
            </a:r>
            <a:r>
              <a:rPr lang="en-GB" baseline="-25000" dirty="0" smtClean="0"/>
              <a:t> </a:t>
            </a:r>
            <a:r>
              <a:rPr lang="en-GB" dirty="0" smtClean="0"/>
              <a:t>, or </a:t>
            </a:r>
            <a:r>
              <a:rPr lang="en-GB" dirty="0" err="1" smtClean="0"/>
              <a:t>TM</a:t>
            </a:r>
            <a:r>
              <a:rPr lang="en-GB" baseline="-25000" dirty="0" err="1" smtClean="0"/>
              <a:t>xy</a:t>
            </a:r>
            <a:r>
              <a:rPr lang="en-GB" baseline="-25000" dirty="0" smtClean="0"/>
              <a:t> ,</a:t>
            </a:r>
          </a:p>
          <a:p>
            <a:r>
              <a:rPr lang="en-GB" dirty="0" smtClean="0"/>
              <a:t>E.g. TE</a:t>
            </a:r>
            <a:r>
              <a:rPr lang="en-GB" baseline="-25000" dirty="0" smtClean="0"/>
              <a:t>1</a:t>
            </a:r>
            <a:r>
              <a:rPr lang="en-GB" baseline="-25000" dirty="0"/>
              <a:t>0</a:t>
            </a:r>
            <a:r>
              <a:rPr lang="en-GB" baseline="-25000" dirty="0" smtClean="0"/>
              <a:t> </a:t>
            </a:r>
            <a:r>
              <a:rPr lang="en-GB" dirty="0" smtClean="0"/>
              <a:t>,</a:t>
            </a:r>
          </a:p>
          <a:p>
            <a:pPr lvl="1"/>
            <a:r>
              <a:rPr lang="en-GB" dirty="0" smtClean="0"/>
              <a:t>TE – Electric field, wholly transverse</a:t>
            </a:r>
          </a:p>
          <a:p>
            <a:pPr lvl="1"/>
            <a:r>
              <a:rPr lang="en-GB" dirty="0" smtClean="0"/>
              <a:t>1 - Has one half </a:t>
            </a:r>
            <a:r>
              <a:rPr lang="en-GB" dirty="0" err="1" smtClean="0"/>
              <a:t>sinuisoid</a:t>
            </a:r>
            <a:r>
              <a:rPr lang="en-GB" dirty="0" smtClean="0"/>
              <a:t> variation of the E field in the x-direction</a:t>
            </a:r>
          </a:p>
          <a:p>
            <a:pPr lvl="1"/>
            <a:r>
              <a:rPr lang="en-GB" dirty="0" smtClean="0"/>
              <a:t>0 - Has zero half </a:t>
            </a:r>
            <a:r>
              <a:rPr lang="en-GB" dirty="0" err="1" smtClean="0"/>
              <a:t>sinuisoid</a:t>
            </a:r>
            <a:r>
              <a:rPr lang="en-GB" dirty="0" smtClean="0"/>
              <a:t> variations in the y-direction</a:t>
            </a:r>
          </a:p>
          <a:p>
            <a:r>
              <a:rPr lang="en-GB" dirty="0" smtClean="0"/>
              <a:t>Higher modes, such as TE</a:t>
            </a:r>
            <a:r>
              <a:rPr lang="en-GB" baseline="-25000" dirty="0" smtClean="0"/>
              <a:t>20</a:t>
            </a:r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66179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Consider TE</a:t>
            </a:r>
            <a:r>
              <a:rPr lang="en-GB" baseline="-25000" dirty="0" smtClean="0"/>
              <a:t>10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85000" lnSpcReduction="10000"/>
              </a:bodyPr>
              <a:lstStyle/>
              <a:p>
                <a:r>
                  <a:rPr lang="en-GB" dirty="0" smtClean="0"/>
                  <a:t>Propagation constant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i="1" smtClean="0">
                          <a:latin typeface="Cambria Math"/>
                          <a:ea typeface="Cambria Math"/>
                        </a:rPr>
                        <m:t>𝛽</m:t>
                      </m:r>
                      <m:r>
                        <a:rPr lang="en-GB" b="0" i="1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en-GB" b="0" i="1" smtClean="0">
                          <a:latin typeface="Cambria Math"/>
                          <a:ea typeface="Cambria Math"/>
                        </a:rPr>
                        <m:t>𝑘𝑐𝑜𝑠</m:t>
                      </m:r>
                      <m:r>
                        <a:rPr lang="en-GB" b="0" i="1" smtClean="0">
                          <a:latin typeface="Cambria Math"/>
                          <a:ea typeface="Cambria Math"/>
                        </a:rPr>
                        <m:t>𝜃</m:t>
                      </m:r>
                      <m:r>
                        <a:rPr lang="en-GB" b="0" i="1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en-GB" b="0" i="1" smtClean="0">
                          <a:latin typeface="Cambria Math"/>
                          <a:ea typeface="Cambria Math"/>
                        </a:rPr>
                        <m:t>𝑘</m:t>
                      </m:r>
                      <m:rad>
                        <m:radPr>
                          <m:degHide m:val="on"/>
                          <m:ctrlPr>
                            <a:rPr lang="en-GB" b="0" i="1" smtClean="0">
                              <a:latin typeface="Cambria Math"/>
                              <a:ea typeface="Cambria Math"/>
                            </a:rPr>
                          </m:ctrlPr>
                        </m:radPr>
                        <m:deg/>
                        <m:e>
                          <m:r>
                            <a:rPr lang="en-GB" b="0" i="1" smtClean="0">
                              <a:latin typeface="Cambria Math"/>
                              <a:ea typeface="Cambria Math"/>
                            </a:rPr>
                            <m:t>1−</m:t>
                          </m:r>
                          <m:sSup>
                            <m:sSupPr>
                              <m:ctrlPr>
                                <a:rPr lang="en-GB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GB" i="1">
                                      <a:latin typeface="Cambria Math"/>
                                      <a:ea typeface="Cambria Math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en-GB" i="1"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GB" i="1">
                                          <a:latin typeface="Cambria Math"/>
                                          <a:ea typeface="Cambria Math"/>
                                        </a:rPr>
                                        <m:t>𝜆</m:t>
                                      </m:r>
                                    </m:num>
                                    <m:den>
                                      <m:sSub>
                                        <m:sSubPr>
                                          <m:ctrlPr>
                                            <a:rPr lang="en-GB" i="1">
                                              <a:latin typeface="Cambria Math"/>
                                              <a:ea typeface="Cambria Math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GB" i="1">
                                              <a:latin typeface="Cambria Math"/>
                                              <a:ea typeface="Cambria Math"/>
                                            </a:rPr>
                                            <m:t>𝜆</m:t>
                                          </m:r>
                                        </m:e>
                                        <m:sub>
                                          <m:r>
                                            <a:rPr lang="en-GB" i="1">
                                              <a:latin typeface="Cambria Math"/>
                                              <a:ea typeface="Cambria Math"/>
                                            </a:rPr>
                                            <m:t>𝑐</m:t>
                                          </m:r>
                                        </m:sub>
                                      </m:sSub>
                                    </m:den>
                                  </m:f>
                                </m:e>
                              </m:d>
                            </m:e>
                            <m:sup>
                              <m:r>
                                <a:rPr lang="en-GB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  <m:r>
                        <a:rPr lang="en-GB" b="0" i="1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en-GB" i="1">
                          <a:latin typeface="Cambria Math"/>
                          <a:ea typeface="Cambria Math"/>
                        </a:rPr>
                        <m:t>𝑘</m:t>
                      </m:r>
                      <m:rad>
                        <m:radPr>
                          <m:degHide m:val="on"/>
                          <m:ctrlPr>
                            <a:rPr lang="en-GB" i="1">
                              <a:latin typeface="Cambria Math"/>
                              <a:ea typeface="Cambria Math"/>
                            </a:rPr>
                          </m:ctrlPr>
                        </m:radPr>
                        <m:deg/>
                        <m:e>
                          <m:r>
                            <a:rPr lang="en-GB" i="1">
                              <a:latin typeface="Cambria Math"/>
                              <a:ea typeface="Cambria Math"/>
                            </a:rPr>
                            <m:t>1−</m:t>
                          </m:r>
                          <m:sSup>
                            <m:sSupPr>
                              <m:ctrlPr>
                                <a:rPr lang="en-GB" i="1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GB" i="1">
                                      <a:latin typeface="Cambria Math"/>
                                      <a:ea typeface="Cambria Math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en-GB" i="1"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fPr>
                                    <m:num>
                                      <m:sSub>
                                        <m:sSubPr>
                                          <m:ctrlPr>
                                            <a:rPr lang="en-GB" i="1" smtClean="0">
                                              <a:latin typeface="Cambria Math"/>
                                              <a:ea typeface="Cambria Math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GB" i="1">
                                              <a:latin typeface="Cambria Math"/>
                                              <a:ea typeface="Cambria Math"/>
                                            </a:rPr>
                                            <m:t>𝑓</m:t>
                                          </m:r>
                                        </m:e>
                                        <m:sub>
                                          <m:r>
                                            <a:rPr lang="en-GB" b="0" i="1" smtClean="0">
                                              <a:latin typeface="Cambria Math"/>
                                              <a:ea typeface="Cambria Math"/>
                                            </a:rPr>
                                            <m:t>𝑐</m:t>
                                          </m:r>
                                        </m:sub>
                                      </m:sSub>
                                    </m:num>
                                    <m:den>
                                      <m:r>
                                        <a:rPr lang="en-GB" b="0" i="1" smtClean="0">
                                          <a:latin typeface="Cambria Math"/>
                                          <a:ea typeface="Cambria Math"/>
                                        </a:rPr>
                                        <m:t>𝑓</m:t>
                                      </m:r>
                                    </m:den>
                                  </m:f>
                                </m:e>
                              </m:d>
                            </m:e>
                            <m:sup>
                              <m:r>
                                <a:rPr lang="en-GB" i="1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</m:oMath>
                  </m:oMathPara>
                </a14:m>
                <a:endParaRPr lang="en-GB" dirty="0" smtClean="0"/>
              </a:p>
              <a:p>
                <a:pPr marL="0" indent="0">
                  <a:buNone/>
                </a:pPr>
                <a:r>
                  <a:rPr lang="en-GB" dirty="0" smtClean="0"/>
                  <a:t>	where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/>
                            <a:ea typeface="Cambria Math"/>
                          </a:rPr>
                          <m:t>𝜆</m:t>
                        </m:r>
                      </m:e>
                      <m:sub>
                        <m:r>
                          <a:rPr lang="en-GB" i="1">
                            <a:latin typeface="Cambria Math"/>
                            <a:ea typeface="Cambria Math"/>
                          </a:rPr>
                          <m:t>𝑐</m:t>
                        </m:r>
                      </m:sub>
                    </m:sSub>
                  </m:oMath>
                </a14:m>
                <a:r>
                  <a:rPr lang="en-GB" dirty="0" smtClean="0"/>
                  <a:t>=2a and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/>
                      </a:rPr>
                      <m:t>𝑘</m:t>
                    </m:r>
                    <m:r>
                      <a:rPr lang="en-GB" b="0" i="1" smtClean="0">
                        <a:latin typeface="Cambria Math"/>
                      </a:rPr>
                      <m:t>=</m:t>
                    </m:r>
                    <m:r>
                      <a:rPr lang="en-GB" b="0" i="1" smtClean="0">
                        <a:latin typeface="Cambria Math"/>
                        <a:ea typeface="Cambria Math"/>
                      </a:rPr>
                      <m:t>𝜔</m:t>
                    </m:r>
                    <m:rad>
                      <m:radPr>
                        <m:degHide m:val="on"/>
                        <m:ctrlPr>
                          <a:rPr lang="en-GB" b="0" i="1" smtClean="0">
                            <a:latin typeface="Cambria Math"/>
                            <a:ea typeface="Cambria Math"/>
                          </a:rPr>
                        </m:ctrlPr>
                      </m:radPr>
                      <m:deg/>
                      <m:e>
                        <m:r>
                          <a:rPr lang="en-GB" b="0" i="1" smtClean="0">
                            <a:latin typeface="Cambria Math"/>
                            <a:ea typeface="Cambria Math"/>
                          </a:rPr>
                          <m:t>𝜇𝜖</m:t>
                        </m:r>
                      </m:e>
                    </m:rad>
                  </m:oMath>
                </a14:m>
                <a:endParaRPr lang="en-GB" dirty="0" smtClean="0"/>
              </a:p>
              <a:p>
                <a:r>
                  <a:rPr lang="en-GB" dirty="0" smtClean="0"/>
                  <a:t>Phase velocity of TE</a:t>
                </a:r>
                <a:r>
                  <a:rPr lang="en-GB" baseline="-25000" dirty="0" smtClean="0"/>
                  <a:t>10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GB" i="1">
                              <a:latin typeface="Cambria Math"/>
                            </a:rPr>
                            <m:t>𝑣</m:t>
                          </m:r>
                        </m:e>
                        <m:sub>
                          <m:r>
                            <a:rPr lang="en-GB" b="0" i="1" smtClean="0">
                              <a:latin typeface="Cambria Math"/>
                            </a:rPr>
                            <m:t>𝑝</m:t>
                          </m:r>
                        </m:sub>
                      </m:sSub>
                      <m:r>
                        <a:rPr lang="en-GB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GB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/>
                              <a:ea typeface="Cambria Math"/>
                            </a:rPr>
                            <m:t>𝜔</m:t>
                          </m:r>
                        </m:num>
                        <m:den>
                          <m:r>
                            <a:rPr lang="en-GB" b="0" i="1" smtClean="0">
                              <a:latin typeface="Cambria Math"/>
                              <a:ea typeface="Cambria Math"/>
                            </a:rPr>
                            <m:t>𝛽</m:t>
                          </m:r>
                        </m:den>
                      </m:f>
                      <m:r>
                        <a:rPr lang="en-GB" b="0" i="1" smtClean="0">
                          <a:latin typeface="Cambria Math"/>
                          <a:ea typeface="Cambria Math"/>
                        </a:rPr>
                        <m:t>= </m:t>
                      </m:r>
                      <m:f>
                        <m:fPr>
                          <m:ctrlPr>
                            <a:rPr lang="en-GB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GB" b="0" i="1" smtClean="0"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GB" b="0" i="1" smtClean="0">
                                  <a:latin typeface="Cambria Math"/>
                                  <a:ea typeface="Cambria Math"/>
                                </a:rPr>
                                <m:t>𝜇𝜖</m:t>
                              </m:r>
                            </m:e>
                          </m:rad>
                          <m:rad>
                            <m:radPr>
                              <m:degHide m:val="on"/>
                              <m:ctrlPr>
                                <a:rPr lang="en-GB" b="0" i="1" smtClean="0"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GB" b="0" i="1" smtClean="0">
                                  <a:latin typeface="Cambria Math"/>
                                  <a:ea typeface="Cambria Math"/>
                                </a:rPr>
                                <m:t>1−</m:t>
                              </m:r>
                              <m:sSup>
                                <m:sSupPr>
                                  <m:ctrlPr>
                                    <a:rPr lang="en-GB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ctrlPr>
                                        <a:rPr lang="en-GB" i="1"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dPr>
                                    <m:e>
                                      <m:f>
                                        <m:fPr>
                                          <m:ctrlPr>
                                            <a:rPr lang="en-GB" i="1">
                                              <a:latin typeface="Cambria Math"/>
                                              <a:ea typeface="Cambria Math"/>
                                            </a:rPr>
                                          </m:ctrlPr>
                                        </m:fPr>
                                        <m:num>
                                          <m:r>
                                            <a:rPr lang="en-GB" i="1">
                                              <a:latin typeface="Cambria Math"/>
                                              <a:ea typeface="Cambria Math"/>
                                            </a:rPr>
                                            <m:t>𝜆</m:t>
                                          </m:r>
                                        </m:num>
                                        <m:den>
                                          <m:sSub>
                                            <m:sSubPr>
                                              <m:ctrlPr>
                                                <a:rPr lang="en-GB" i="1">
                                                  <a:latin typeface="Cambria Math"/>
                                                  <a:ea typeface="Cambria Math"/>
                                                </a:rPr>
                                              </m:ctrlPr>
                                            </m:sSubPr>
                                            <m:e>
                                              <m:r>
                                                <a:rPr lang="en-GB" i="1">
                                                  <a:latin typeface="Cambria Math"/>
                                                  <a:ea typeface="Cambria Math"/>
                                                </a:rPr>
                                                <m:t>𝜆</m:t>
                                              </m:r>
                                            </m:e>
                                            <m:sub>
                                              <m:r>
                                                <a:rPr lang="en-GB" i="1">
                                                  <a:latin typeface="Cambria Math"/>
                                                  <a:ea typeface="Cambria Math"/>
                                                </a:rPr>
                                                <m:t>𝑐</m:t>
                                              </m:r>
                                            </m:sub>
                                          </m:sSub>
                                        </m:den>
                                      </m:f>
                                    </m:e>
                                  </m:d>
                                </m:e>
                                <m:sup>
                                  <m:r>
                                    <a:rPr lang="en-GB" b="0" i="1" smtClean="0">
                                      <a:latin typeface="Cambria Math"/>
                                      <a:ea typeface="Cambria Math"/>
                                    </a:rPr>
                                    <m:t>2</m:t>
                                  </m:r>
                                </m:sup>
                              </m:sSup>
                            </m:e>
                          </m:rad>
                        </m:den>
                      </m:f>
                    </m:oMath>
                  </m:oMathPara>
                </a14:m>
                <a:endParaRPr lang="en-GB" dirty="0" smtClean="0"/>
              </a:p>
              <a:p>
                <a:endParaRPr lang="en-GB" dirty="0"/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185" t="-202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58501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Consider TE</a:t>
            </a:r>
            <a:r>
              <a:rPr lang="en-GB" baseline="-25000" dirty="0"/>
              <a:t>10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85000" lnSpcReduction="10000"/>
              </a:bodyPr>
              <a:lstStyle/>
              <a:p>
                <a:r>
                  <a:rPr lang="en-GB" dirty="0" smtClean="0"/>
                  <a:t>Group velocity of TE</a:t>
                </a:r>
                <a:r>
                  <a:rPr lang="en-GB" baseline="-25000" dirty="0" smtClean="0"/>
                  <a:t>10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GB" i="1">
                              <a:latin typeface="Cambria Math"/>
                            </a:rPr>
                            <m:t>𝑣</m:t>
                          </m:r>
                        </m:e>
                        <m:sub>
                          <m:r>
                            <a:rPr lang="en-GB" b="0" i="1" smtClean="0">
                              <a:latin typeface="Cambria Math"/>
                            </a:rPr>
                            <m:t>𝑔</m:t>
                          </m:r>
                        </m:sub>
                      </m:sSub>
                      <m:r>
                        <a:rPr lang="en-GB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GB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GB" i="1" smtClean="0">
                              <a:latin typeface="Cambria Math"/>
                              <a:ea typeface="Cambria Math"/>
                            </a:rPr>
                            <m:t>𝜕</m:t>
                          </m:r>
                          <m:r>
                            <a:rPr lang="en-GB" i="1">
                              <a:latin typeface="Cambria Math"/>
                              <a:ea typeface="Cambria Math"/>
                            </a:rPr>
                            <m:t>𝜔</m:t>
                          </m:r>
                        </m:num>
                        <m:den>
                          <m:r>
                            <a:rPr lang="en-GB" i="1" smtClean="0">
                              <a:latin typeface="Cambria Math"/>
                              <a:ea typeface="Cambria Math"/>
                            </a:rPr>
                            <m:t>𝜕</m:t>
                          </m:r>
                          <m:r>
                            <a:rPr lang="en-GB" i="1">
                              <a:latin typeface="Cambria Math"/>
                              <a:ea typeface="Cambria Math"/>
                            </a:rPr>
                            <m:t>𝛽</m:t>
                          </m:r>
                        </m:den>
                      </m:f>
                      <m:r>
                        <a:rPr lang="en-GB" i="1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en-GB" b="0" i="1" smtClean="0">
                          <a:latin typeface="Cambria Math"/>
                          <a:ea typeface="Cambria Math"/>
                        </a:rPr>
                        <m:t>𝑐</m:t>
                      </m:r>
                      <m:rad>
                        <m:radPr>
                          <m:degHide m:val="on"/>
                          <m:ctrlPr>
                            <a:rPr lang="en-GB" i="1">
                              <a:latin typeface="Cambria Math"/>
                              <a:ea typeface="Cambria Math"/>
                            </a:rPr>
                          </m:ctrlPr>
                        </m:radPr>
                        <m:deg/>
                        <m:e>
                          <m:r>
                            <a:rPr lang="en-GB" i="1">
                              <a:latin typeface="Cambria Math"/>
                              <a:ea typeface="Cambria Math"/>
                            </a:rPr>
                            <m:t>1−</m:t>
                          </m:r>
                          <m:sSup>
                            <m:sSupPr>
                              <m:ctrlPr>
                                <a:rPr lang="en-GB" i="1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GB" i="1">
                                      <a:latin typeface="Cambria Math"/>
                                      <a:ea typeface="Cambria Math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en-GB" i="1"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GB" i="1">
                                          <a:latin typeface="Cambria Math"/>
                                          <a:ea typeface="Cambria Math"/>
                                        </a:rPr>
                                        <m:t>𝜆</m:t>
                                      </m:r>
                                    </m:num>
                                    <m:den>
                                      <m:sSub>
                                        <m:sSubPr>
                                          <m:ctrlPr>
                                            <a:rPr lang="en-GB" i="1">
                                              <a:latin typeface="Cambria Math"/>
                                              <a:ea typeface="Cambria Math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GB" i="1">
                                              <a:latin typeface="Cambria Math"/>
                                              <a:ea typeface="Cambria Math"/>
                                            </a:rPr>
                                            <m:t>𝜆</m:t>
                                          </m:r>
                                        </m:e>
                                        <m:sub>
                                          <m:r>
                                            <a:rPr lang="en-GB" i="1">
                                              <a:latin typeface="Cambria Math"/>
                                              <a:ea typeface="Cambria Math"/>
                                            </a:rPr>
                                            <m:t>𝑐</m:t>
                                          </m:r>
                                        </m:sub>
                                      </m:sSub>
                                    </m:den>
                                  </m:f>
                                </m:e>
                              </m:d>
                            </m:e>
                            <m:sup>
                              <m:r>
                                <a:rPr lang="en-GB" i="1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</m:oMath>
                  </m:oMathPara>
                </a14:m>
                <a:endParaRPr lang="en-GB" dirty="0" smtClean="0">
                  <a:ea typeface="Cambria Math"/>
                </a:endParaRPr>
              </a:p>
              <a:p>
                <a:r>
                  <a:rPr lang="en-GB" dirty="0" smtClean="0"/>
                  <a:t>Guide wavelength of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/>
                            <a:ea typeface="Cambria Math"/>
                          </a:rPr>
                          <m:t>𝜆</m:t>
                        </m:r>
                      </m:e>
                      <m:sub>
                        <m:r>
                          <a:rPr lang="en-GB" b="0" i="1" smtClean="0">
                            <a:latin typeface="Cambria Math"/>
                            <a:ea typeface="Cambria Math"/>
                          </a:rPr>
                          <m:t>𝑔</m:t>
                        </m:r>
                      </m:sub>
                    </m:sSub>
                  </m:oMath>
                </a14:m>
                <a:endParaRPr lang="en-GB" dirty="0" smtClean="0">
                  <a:ea typeface="Cambria Math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i="1" smtClean="0">
                          <a:latin typeface="Cambria Math"/>
                          <a:ea typeface="Cambria Math"/>
                        </a:rPr>
                        <m:t>𝛽</m:t>
                      </m:r>
                      <m:r>
                        <a:rPr lang="en-GB" b="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en-GB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en-GB" i="1">
                              <a:latin typeface="Cambria Math"/>
                              <a:ea typeface="Cambria Math"/>
                            </a:rPr>
                            <m:t>2</m:t>
                          </m:r>
                          <m:r>
                            <a:rPr lang="en-GB" i="1">
                              <a:latin typeface="Cambria Math"/>
                              <a:ea typeface="Cambria Math"/>
                            </a:rPr>
                            <m:t>𝜋</m:t>
                          </m:r>
                        </m:num>
                        <m:den>
                          <m:sSub>
                            <m:sSubPr>
                              <m:ctrlPr>
                                <a:rPr lang="en-GB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en-GB" b="0" i="1" smtClean="0">
                                  <a:latin typeface="Cambria Math"/>
                                  <a:ea typeface="Cambria Math"/>
                                </a:rPr>
                                <m:t>𝜆</m:t>
                              </m:r>
                            </m:e>
                            <m:sub>
                              <m:r>
                                <a:rPr lang="en-GB" b="0" i="1" smtClean="0">
                                  <a:latin typeface="Cambria Math"/>
                                  <a:ea typeface="Cambria Math"/>
                                </a:rPr>
                                <m:t>𝑔</m:t>
                              </m:r>
                            </m:sub>
                          </m:sSub>
                        </m:den>
                      </m:f>
                      <m:r>
                        <a:rPr lang="en-GB" b="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en-GB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  <m:r>
                            <a:rPr lang="en-GB" b="0" i="1" smtClean="0">
                              <a:latin typeface="Cambria Math"/>
                              <a:ea typeface="Cambria Math"/>
                            </a:rPr>
                            <m:t>𝜋</m:t>
                          </m:r>
                        </m:num>
                        <m:den>
                          <m:r>
                            <a:rPr lang="en-GB" b="0" i="1" smtClean="0">
                              <a:latin typeface="Cambria Math"/>
                              <a:ea typeface="Cambria Math"/>
                            </a:rPr>
                            <m:t>𝜆</m:t>
                          </m:r>
                        </m:den>
                      </m:f>
                      <m:rad>
                        <m:radPr>
                          <m:degHide m:val="on"/>
                          <m:ctrlPr>
                            <a:rPr lang="en-GB" b="0" i="1" smtClean="0">
                              <a:latin typeface="Cambria Math"/>
                              <a:ea typeface="Cambria Math"/>
                            </a:rPr>
                          </m:ctrlPr>
                        </m:radPr>
                        <m:deg/>
                        <m:e>
                          <m:r>
                            <a:rPr lang="en-GB" b="0" i="1" smtClean="0">
                              <a:latin typeface="Cambria Math"/>
                              <a:ea typeface="Cambria Math"/>
                            </a:rPr>
                            <m:t>1−</m:t>
                          </m:r>
                          <m:f>
                            <m:fPr>
                              <m:ctrlPr>
                                <a:rPr lang="en-GB" b="0" i="1" smtClean="0"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en-GB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GB" b="0" i="1" smtClean="0">
                                      <a:latin typeface="Cambria Math"/>
                                      <a:ea typeface="Cambria Math"/>
                                    </a:rPr>
                                    <m:t>𝜆</m:t>
                                  </m:r>
                                </m:e>
                                <m:sup>
                                  <m:r>
                                    <a:rPr lang="en-GB" b="0" i="1" smtClean="0">
                                      <a:latin typeface="Cambria Math"/>
                                      <a:ea typeface="Cambria Math"/>
                                    </a:rPr>
                                    <m:t>2</m:t>
                                  </m:r>
                                </m:sup>
                              </m:sSup>
                            </m:num>
                            <m:den>
                              <m:sSubSup>
                                <m:sSubSupPr>
                                  <m:ctrlPr>
                                    <a:rPr lang="en-GB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sSubSupPr>
                                <m:e>
                                  <m:sSubSup>
                                    <m:sSubSupPr>
                                      <m:ctrlPr>
                                        <a:rPr lang="en-GB" b="0" i="1" smtClean="0"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sSubSupPr>
                                    <m:e>
                                      <m:r>
                                        <a:rPr lang="en-GB" i="1">
                                          <a:latin typeface="Cambria Math"/>
                                          <a:ea typeface="Cambria Math"/>
                                        </a:rPr>
                                        <m:t>𝜆</m:t>
                                      </m:r>
                                    </m:e>
                                    <m:sub>
                                      <m:r>
                                        <a:rPr lang="en-GB" i="1">
                                          <a:latin typeface="Cambria Math"/>
                                          <a:ea typeface="Cambria Math"/>
                                        </a:rPr>
                                        <m:t>𝑐</m:t>
                                      </m:r>
                                    </m:sub>
                                    <m:sup/>
                                  </m:sSubSup>
                                </m:e>
                                <m:sub/>
                                <m:sup>
                                  <m:r>
                                    <a:rPr lang="en-GB" b="0" i="1" smtClean="0">
                                      <a:latin typeface="Cambria Math"/>
                                      <a:ea typeface="Cambria Math"/>
                                    </a:rPr>
                                    <m:t>2</m:t>
                                  </m:r>
                                </m:sup>
                              </m:sSubSup>
                            </m:den>
                          </m:f>
                        </m:e>
                      </m:rad>
                    </m:oMath>
                  </m:oMathPara>
                </a14:m>
                <a:endParaRPr lang="en-GB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i="1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num>
                        <m:den>
                          <m:sSup>
                            <m:sSupPr>
                              <m:ctrlPr>
                                <a:rPr lang="en-GB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sSub>
                                <m:sSubPr>
                                  <m:ctrlPr>
                                    <a:rPr lang="en-GB" i="1">
                                      <a:latin typeface="Cambria Math"/>
                                      <a:ea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GB" i="1">
                                      <a:latin typeface="Cambria Math"/>
                                      <a:ea typeface="Cambria Math"/>
                                    </a:rPr>
                                    <m:t>𝜆</m:t>
                                  </m:r>
                                </m:e>
                                <m:sub>
                                  <m:r>
                                    <a:rPr lang="en-GB" i="1">
                                      <a:latin typeface="Cambria Math"/>
                                      <a:ea typeface="Cambria Math"/>
                                    </a:rPr>
                                    <m:t>𝑔</m:t>
                                  </m:r>
                                </m:sub>
                              </m:sSub>
                            </m:e>
                            <m:sup>
                              <m:r>
                                <a:rPr lang="en-GB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en-GB" b="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en-GB" i="1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en-GB" i="1">
                              <a:latin typeface="Cambria Math"/>
                              <a:ea typeface="Cambria Math"/>
                            </a:rPr>
                            <m:t>1</m:t>
                          </m:r>
                        </m:num>
                        <m:den>
                          <m:sSup>
                            <m:sSupPr>
                              <m:ctrlPr>
                                <a:rPr lang="en-GB" i="1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en-GB" i="1" smtClean="0">
                                  <a:latin typeface="Cambria Math"/>
                                  <a:ea typeface="Cambria Math"/>
                                </a:rPr>
                                <m:t>𝜆</m:t>
                              </m:r>
                            </m:e>
                            <m:sup>
                              <m:r>
                                <a:rPr lang="en-GB" i="1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en-GB" b="0" i="1" smtClean="0">
                          <a:latin typeface="Cambria Math"/>
                          <a:ea typeface="Cambria Math"/>
                        </a:rPr>
                        <m:t>−</m:t>
                      </m:r>
                      <m:f>
                        <m:fPr>
                          <m:ctrlPr>
                            <a:rPr lang="en-GB" i="1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en-GB" i="1">
                              <a:latin typeface="Cambria Math"/>
                              <a:ea typeface="Cambria Math"/>
                            </a:rPr>
                            <m:t>1</m:t>
                          </m:r>
                        </m:num>
                        <m:den>
                          <m:sSup>
                            <m:sSupPr>
                              <m:ctrlPr>
                                <a:rPr lang="en-GB" i="1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sSub>
                                <m:sSubPr>
                                  <m:ctrlPr>
                                    <a:rPr lang="en-GB" i="1">
                                      <a:latin typeface="Cambria Math"/>
                                      <a:ea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GB" i="1">
                                      <a:latin typeface="Cambria Math"/>
                                      <a:ea typeface="Cambria Math"/>
                                    </a:rPr>
                                    <m:t>𝜆</m:t>
                                  </m:r>
                                </m:e>
                                <m:sub>
                                  <m:r>
                                    <a:rPr lang="en-GB" b="0" i="1" smtClean="0">
                                      <a:latin typeface="Cambria Math"/>
                                      <a:ea typeface="Cambria Math"/>
                                    </a:rPr>
                                    <m:t>𝑐</m:t>
                                  </m:r>
                                </m:sub>
                              </m:sSub>
                            </m:e>
                            <m:sup>
                              <m:r>
                                <a:rPr lang="en-GB" i="1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en-GB" b="0" i="1" smtClean="0">
                          <a:latin typeface="Cambria Math"/>
                          <a:ea typeface="Cambria Math"/>
                        </a:rPr>
                        <m:t>;        </m:t>
                      </m:r>
                      <m:sSub>
                        <m:sSubPr>
                          <m:ctrlPr>
                            <a:rPr lang="en-GB" b="0" i="1" smtClean="0"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en-GB" i="1">
                              <a:latin typeface="Cambria Math"/>
                              <a:ea typeface="Cambria Math"/>
                            </a:rPr>
                            <m:t>𝜆</m:t>
                          </m:r>
                          <m:r>
                            <m:rPr>
                              <m:nor/>
                            </m:rPr>
                            <a:rPr lang="en-GB" dirty="0"/>
                            <m:t> </m:t>
                          </m:r>
                        </m:e>
                        <m:sub>
                          <m:r>
                            <a:rPr lang="en-GB" b="0" i="1" smtClean="0">
                              <a:latin typeface="Cambria Math"/>
                              <a:ea typeface="Cambria Math"/>
                            </a:rPr>
                            <m:t>𝑐</m:t>
                          </m:r>
                        </m:sub>
                      </m:sSub>
                      <m:r>
                        <a:rPr lang="en-GB" b="0" i="1" smtClean="0">
                          <a:latin typeface="Cambria Math"/>
                          <a:ea typeface="Cambria Math"/>
                        </a:rPr>
                        <m:t>=2</m:t>
                      </m:r>
                      <m:r>
                        <a:rPr lang="en-GB" b="0" i="1" smtClean="0">
                          <a:latin typeface="Cambria Math"/>
                          <a:ea typeface="Cambria Math"/>
                        </a:rPr>
                        <m:t>𝑎</m:t>
                      </m:r>
                      <m:r>
                        <a:rPr lang="en-GB" b="0" i="1" smtClean="0">
                          <a:latin typeface="Cambria Math"/>
                          <a:ea typeface="Cambria Math"/>
                        </a:rPr>
                        <m:t>;  </m:t>
                      </m:r>
                      <m:r>
                        <a:rPr lang="en-GB" b="0" i="1" smtClean="0">
                          <a:latin typeface="Cambria Math"/>
                          <a:ea typeface="Cambria Math"/>
                        </a:rPr>
                        <m:t>𝜆</m:t>
                      </m:r>
                      <m:r>
                        <a:rPr lang="en-GB" b="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en-GB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/>
                              <a:ea typeface="Cambria Math"/>
                            </a:rPr>
                            <m:t>𝑐</m:t>
                          </m:r>
                        </m:num>
                        <m:den>
                          <m:r>
                            <a:rPr lang="en-GB" b="0" i="1" smtClean="0">
                              <a:latin typeface="Cambria Math"/>
                              <a:ea typeface="Cambria Math"/>
                            </a:rPr>
                            <m:t>𝑓</m:t>
                          </m:r>
                        </m:den>
                      </m:f>
                    </m:oMath>
                  </m:oMathPara>
                </a14:m>
                <a:endParaRPr lang="en-GB" dirty="0" smtClean="0"/>
              </a:p>
              <a:p>
                <a:pPr marL="0" indent="0">
                  <a:buNone/>
                </a:pPr>
                <a:endParaRPr lang="en-GB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185" t="-202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00238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TE</a:t>
            </a:r>
            <a:r>
              <a:rPr lang="en-GB" baseline="-25000" dirty="0"/>
              <a:t>10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GB" dirty="0" smtClean="0"/>
                  <a:t>Characteristic impedance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GB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GB" b="0" i="1" smtClean="0">
                            <a:latin typeface="Cambria Math"/>
                          </a:rPr>
                          <m:t>𝑧</m:t>
                        </m:r>
                      </m:e>
                      <m:sub>
                        <m:r>
                          <a:rPr lang="en-GB" b="0" i="1" smtClean="0">
                            <a:latin typeface="Cambria Math"/>
                          </a:rPr>
                          <m:t>𝑇𝐸</m:t>
                        </m:r>
                      </m:sub>
                    </m:sSub>
                    <m:r>
                      <a:rPr lang="en-GB" b="0" i="1" smtClean="0">
                        <a:latin typeface="Cambria Math"/>
                      </a:rPr>
                      <m:t>= </m:t>
                    </m:r>
                    <m:f>
                      <m:fPr>
                        <m:ctrlPr>
                          <a:rPr lang="en-GB" b="0" i="1" smtClean="0">
                            <a:latin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b="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GB" b="0" i="1" smtClean="0">
                                <a:latin typeface="Cambria Math"/>
                              </a:rPr>
                              <m:t>𝐸</m:t>
                            </m:r>
                          </m:e>
                          <m:sub>
                            <m:r>
                              <a:rPr lang="en-GB" b="0" i="1" smtClean="0">
                                <a:latin typeface="Cambria Math"/>
                              </a:rPr>
                              <m:t>𝑦</m:t>
                            </m:r>
                          </m:sub>
                        </m:sSub>
                      </m:num>
                      <m:den>
                        <m:r>
                          <a:rPr lang="en-GB" b="0" i="1" smtClean="0">
                            <a:latin typeface="Cambria Math"/>
                          </a:rPr>
                          <m:t>−</m:t>
                        </m:r>
                        <m:sSub>
                          <m:sSubPr>
                            <m:ctrlPr>
                              <a:rPr lang="en-GB" b="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GB" b="0" i="1" smtClean="0">
                                <a:latin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GB" b="0" i="1" smtClean="0">
                                <a:latin typeface="Cambria Math"/>
                              </a:rPr>
                              <m:t>𝑥</m:t>
                            </m:r>
                          </m:sub>
                        </m:sSub>
                      </m:den>
                    </m:f>
                    <m:r>
                      <a:rPr lang="en-GB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GB" i="1">
                            <a:latin typeface="Cambria Math"/>
                            <a:ea typeface="Cambria Math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/>
                            <a:ea typeface="Cambria Math"/>
                          </a:rPr>
                          <m:t>𝑧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lang="en-GB" i="1">
                                <a:latin typeface="Cambria Math"/>
                                <a:ea typeface="Cambria Math"/>
                              </a:rPr>
                            </m:ctrlPr>
                          </m:radPr>
                          <m:deg/>
                          <m:e>
                            <m:r>
                              <a:rPr lang="en-GB" i="1">
                                <a:latin typeface="Cambria Math"/>
                                <a:ea typeface="Cambria Math"/>
                              </a:rPr>
                              <m:t>1−</m:t>
                            </m:r>
                            <m:sSup>
                              <m:sSupPr>
                                <m:ctrlPr>
                                  <a:rPr lang="en-GB" i="1" smtClean="0">
                                    <a:latin typeface="Cambria Math"/>
                                    <a:ea typeface="Cambria Math"/>
                                  </a:rPr>
                                </m:ctrlPr>
                              </m:sSupPr>
                              <m:e>
                                <m:d>
                                  <m:dPr>
                                    <m:ctrlPr>
                                      <a:rPr lang="en-GB" i="1">
                                        <a:latin typeface="Cambria Math"/>
                                        <a:ea typeface="Cambria Math"/>
                                      </a:rPr>
                                    </m:ctrlPr>
                                  </m:dPr>
                                  <m:e>
                                    <m:f>
                                      <m:fPr>
                                        <m:ctrlPr>
                                          <a:rPr lang="en-GB" i="1">
                                            <a:latin typeface="Cambria Math"/>
                                            <a:ea typeface="Cambria Math"/>
                                          </a:rPr>
                                        </m:ctrlPr>
                                      </m:fPr>
                                      <m:num>
                                        <m:sSup>
                                          <m:sSupPr>
                                            <m:ctrlPr>
                                              <a:rPr lang="en-GB" i="1" smtClean="0">
                                                <a:latin typeface="Cambria Math"/>
                                                <a:ea typeface="Cambria Math"/>
                                              </a:rPr>
                                            </m:ctrlPr>
                                          </m:sSupPr>
                                          <m:e>
                                            <m:r>
                                              <a:rPr lang="en-GB" i="1">
                                                <a:latin typeface="Cambria Math"/>
                                                <a:ea typeface="Cambria Math"/>
                                              </a:rPr>
                                              <m:t>𝜆</m:t>
                                            </m:r>
                                          </m:e>
                                          <m:sup>
                                            <m:r>
                                              <a:rPr lang="en-GB" b="0" i="1" smtClean="0">
                                                <a:latin typeface="Cambria Math"/>
                                                <a:ea typeface="Cambria Math"/>
                                              </a:rPr>
                                              <m:t>2</m:t>
                                            </m:r>
                                          </m:sup>
                                        </m:sSup>
                                      </m:num>
                                      <m:den>
                                        <m:sSup>
                                          <m:sSupPr>
                                            <m:ctrlPr>
                                              <a:rPr lang="en-GB" i="1" smtClean="0">
                                                <a:latin typeface="Cambria Math"/>
                                                <a:ea typeface="Cambria Math"/>
                                              </a:rPr>
                                            </m:ctrlPr>
                                          </m:sSupPr>
                                          <m:e>
                                            <m:sSub>
                                              <m:sSubPr>
                                                <m:ctrlPr>
                                                  <a:rPr lang="en-GB" i="1">
                                                    <a:latin typeface="Cambria Math"/>
                                                    <a:ea typeface="Cambria Math"/>
                                                  </a:rPr>
                                                </m:ctrlPr>
                                              </m:sSubPr>
                                              <m:e>
                                                <m:r>
                                                  <a:rPr lang="en-GB" i="1">
                                                    <a:latin typeface="Cambria Math"/>
                                                    <a:ea typeface="Cambria Math"/>
                                                  </a:rPr>
                                                  <m:t>𝜆</m:t>
                                                </m:r>
                                              </m:e>
                                              <m:sub>
                                                <m:r>
                                                  <a:rPr lang="en-GB" i="1">
                                                    <a:latin typeface="Cambria Math"/>
                                                    <a:ea typeface="Cambria Math"/>
                                                  </a:rPr>
                                                  <m:t>𝑐</m:t>
                                                </m:r>
                                              </m:sub>
                                            </m:sSub>
                                          </m:e>
                                          <m:sup>
                                            <m:r>
                                              <a:rPr lang="en-GB" b="0" i="1" smtClean="0">
                                                <a:latin typeface="Cambria Math"/>
                                                <a:ea typeface="Cambria Math"/>
                                              </a:rPr>
                                              <m:t>2</m:t>
                                            </m:r>
                                          </m:sup>
                                        </m:sSup>
                                      </m:den>
                                    </m:f>
                                  </m:e>
                                </m:d>
                              </m:e>
                              <m:sup/>
                            </m:sSup>
                          </m:e>
                        </m:rad>
                      </m:den>
                    </m:f>
                  </m:oMath>
                </a14:m>
                <a:endParaRPr lang="en-GB" dirty="0" smtClean="0"/>
              </a:p>
              <a:p>
                <a:r>
                  <a:rPr lang="en-GB" dirty="0" smtClean="0"/>
                  <a:t>Remember the transmission line analogy,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>
                            <a:latin typeface="Cambria Math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/>
                          </a:rPr>
                          <m:t>𝐸</m:t>
                        </m:r>
                      </m:e>
                      <m:sub>
                        <m:r>
                          <a:rPr lang="en-GB" i="1">
                            <a:latin typeface="Cambria Math"/>
                          </a:rPr>
                          <m:t>𝑦</m:t>
                        </m:r>
                      </m:sub>
                    </m:sSub>
                  </m:oMath>
                </a14:m>
                <a:r>
                  <a:rPr lang="en-GB" dirty="0" smtClean="0"/>
                  <a:t> for V, </a:t>
                </a:r>
                <a14:m>
                  <m:oMath xmlns:m="http://schemas.openxmlformats.org/officeDocument/2006/math">
                    <m:r>
                      <a:rPr lang="en-GB" i="1">
                        <a:latin typeface="Cambria Math"/>
                      </a:rPr>
                      <m:t>𝐻</m:t>
                    </m:r>
                    <m:r>
                      <a:rPr lang="en-GB" i="1">
                        <a:latin typeface="Cambria Math"/>
                      </a:rPr>
                      <m:t>﷮</m:t>
                    </m:r>
                    <m:r>
                      <a:rPr lang="en-GB" i="1" baseline="-25000">
                        <a:latin typeface="Cambria Math"/>
                      </a:rPr>
                      <m:t>𝑥</m:t>
                    </m:r>
                  </m:oMath>
                </a14:m>
                <a:r>
                  <a:rPr lang="en-GB" dirty="0" smtClean="0"/>
                  <a:t> for I</a:t>
                </a:r>
                <a:endParaRPr lang="en-GB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630" t="-175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83528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Fields in a TE</a:t>
            </a:r>
            <a:r>
              <a:rPr lang="en-GB" baseline="-25000" dirty="0" smtClean="0"/>
              <a:t>10</a:t>
            </a:r>
            <a:r>
              <a:rPr lang="en-GB" dirty="0" smtClean="0"/>
              <a:t> Wave Guide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GB" dirty="0" smtClean="0"/>
                  <a:t>No y variation of fields within a x b cross-section</a:t>
                </a:r>
              </a:p>
              <a:p>
                <a:pPr marL="0" indent="0">
                  <a:buNone/>
                </a:pPr>
                <a:r>
                  <a:rPr lang="en-GB" dirty="0" smtClean="0"/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sub>
                    </m:sSub>
                    <m:d>
                      <m:dPr>
                        <m:ctrlPr>
                          <a:rPr lang="en-GB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</m:d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GB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func>
                      <m:funcPr>
                        <m:ctrlPr>
                          <a:rPr lang="en-GB" b="0" i="1" smtClean="0"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GB" b="0" i="0" smtClean="0">
                            <a:latin typeface="Cambria Math" panose="02040503050406030204" pitchFamily="18" charset="0"/>
                          </a:rPr>
                          <m:t>cos</m:t>
                        </m:r>
                      </m:fName>
                      <m:e>
                        <m:d>
                          <m:dPr>
                            <m:ctrlPr>
                              <a:rPr lang="en-GB" i="1">
                                <a:latin typeface="Cambria Math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GB" i="1"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𝜋</m:t>
                                </m:r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𝑥</m:t>
                                </m:r>
                              </m:num>
                              <m:den>
                                <m:r>
                                  <a:rPr lang="en-GB" i="1">
                                    <a:latin typeface="Cambria Math" panose="02040503050406030204" pitchFamily="18" charset="0"/>
                                  </a:rPr>
                                  <m:t>𝑎</m:t>
                                </m:r>
                              </m:den>
                            </m:f>
                          </m:e>
                        </m:d>
                      </m:e>
                    </m:func>
                    <m:sSup>
                      <m:sSupPr>
                        <m:ctrlPr>
                          <a:rPr lang="en-GB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𝑒</m:t>
                        </m:r>
                      </m:e>
                      <m:sup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𝑗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𝛽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𝑧</m:t>
                        </m:r>
                      </m:sup>
                    </m:sSup>
                  </m:oMath>
                </a14:m>
                <a:endParaRPr lang="en-GB" dirty="0" smtClean="0"/>
              </a:p>
              <a:p>
                <a:pPr marL="0" indent="0">
                  <a:buNone/>
                </a:pPr>
                <a:r>
                  <a:rPr lang="en-GB" dirty="0" smtClean="0"/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>
                            <a:latin typeface="Cambria Math"/>
                          </a:rPr>
                        </m:ctrlPr>
                      </m:sSub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sub>
                    </m:sSub>
                    <m:d>
                      <m:dPr>
                        <m:ctrlPr>
                          <a:rPr lang="en-GB" i="1">
                            <a:latin typeface="Cambria Math"/>
                          </a:rPr>
                        </m:ctrlPr>
                      </m:d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</m:d>
                    <m:r>
                      <a:rPr lang="en-GB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i="1" smtClean="0">
                            <a:latin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𝐸</m:t>
                            </m:r>
                          </m:e>
                          <m:sub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GB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𝑍</m:t>
                            </m:r>
                          </m:e>
                          <m:sub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𝑇𝐸</m:t>
                            </m:r>
                          </m:sub>
                        </m:sSub>
                      </m:den>
                    </m:f>
                    <m:func>
                      <m:funcPr>
                        <m:ctrlPr>
                          <a:rPr lang="en-GB" i="1"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GB">
                            <a:latin typeface="Cambria Math" panose="02040503050406030204" pitchFamily="18" charset="0"/>
                          </a:rPr>
                          <m:t>cos</m:t>
                        </m:r>
                      </m:fName>
                      <m:e>
                        <m:d>
                          <m:dPr>
                            <m:ctrlPr>
                              <a:rPr lang="en-GB" i="1">
                                <a:latin typeface="Cambria Math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GB" i="1"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𝜋</m:t>
                                </m:r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𝑥</m:t>
                                </m:r>
                              </m:num>
                              <m:den>
                                <m:r>
                                  <a:rPr lang="en-GB" i="1">
                                    <a:latin typeface="Cambria Math" panose="02040503050406030204" pitchFamily="18" charset="0"/>
                                  </a:rPr>
                                  <m:t>𝑎</m:t>
                                </m:r>
                              </m:den>
                            </m:f>
                          </m:e>
                        </m:d>
                      </m:e>
                    </m:func>
                    <m:sSup>
                      <m:sSupPr>
                        <m:ctrlPr>
                          <a:rPr lang="en-GB" i="1">
                            <a:latin typeface="Cambria Math"/>
                          </a:rPr>
                        </m:ctrlPr>
                      </m:sSup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𝑒</m:t>
                        </m:r>
                      </m:e>
                      <m:sup>
                        <m:r>
                          <a:rPr lang="en-GB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𝑗</m:t>
                        </m:r>
                        <m:r>
                          <a:rPr lang="en-GB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𝛽</m:t>
                        </m:r>
                        <m:r>
                          <a:rPr lang="en-GB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𝑧</m:t>
                        </m:r>
                      </m:sup>
                    </m:sSup>
                  </m:oMath>
                </a14:m>
                <a:endParaRPr lang="en-GB" dirty="0" smtClean="0"/>
              </a:p>
              <a:p>
                <a:pPr marL="0" indent="0">
                  <a:buNone/>
                </a:pPr>
                <a:r>
                  <a:rPr lang="en-GB" dirty="0" smtClean="0"/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>
                            <a:latin typeface="Cambria Math"/>
                          </a:rPr>
                        </m:ctrlPr>
                      </m:sSub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𝑧</m:t>
                        </m:r>
                      </m:sub>
                    </m:sSub>
                    <m:d>
                      <m:dPr>
                        <m:ctrlPr>
                          <a:rPr lang="en-GB" i="1">
                            <a:latin typeface="Cambria Math"/>
                          </a:rPr>
                        </m:ctrlPr>
                      </m:d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</m:d>
                    <m:r>
                      <a:rPr lang="en-GB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𝑗</m:t>
                    </m:r>
                    <m:f>
                      <m:fPr>
                        <m:ctrlPr>
                          <a:rPr lang="en-GB" b="0" i="1" smtClean="0">
                            <a:latin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𝐸</m:t>
                            </m:r>
                          </m:e>
                          <m:sub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𝑍</m:t>
                        </m:r>
                      </m:den>
                    </m:f>
                    <m:f>
                      <m:fPr>
                        <m:ctrlPr>
                          <a:rPr lang="en-GB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GB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𝜆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den>
                    </m:f>
                    <m:func>
                      <m:funcPr>
                        <m:ctrlPr>
                          <a:rPr lang="en-GB" i="1" smtClean="0"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GB" i="0" smtClean="0">
                            <a:latin typeface="Cambria Math" panose="02040503050406030204" pitchFamily="18" charset="0"/>
                          </a:rPr>
                          <m:t>sin</m:t>
                        </m:r>
                      </m:fName>
                      <m:e>
                        <m:d>
                          <m:dPr>
                            <m:ctrlPr>
                              <a:rPr lang="en-GB" i="1">
                                <a:latin typeface="Cambria Math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GB" i="1"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𝜋</m:t>
                                </m:r>
                                <m:r>
                                  <a:rPr lang="en-GB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𝑥</m:t>
                                </m:r>
                              </m:num>
                              <m:den>
                                <m:r>
                                  <a:rPr lang="en-GB" i="1">
                                    <a:latin typeface="Cambria Math" panose="02040503050406030204" pitchFamily="18" charset="0"/>
                                  </a:rPr>
                                  <m:t>𝑎</m:t>
                                </m:r>
                              </m:den>
                            </m:f>
                          </m:e>
                        </m:d>
                      </m:e>
                    </m:func>
                    <m:sSup>
                      <m:sSupPr>
                        <m:ctrlPr>
                          <a:rPr lang="en-GB" i="1">
                            <a:latin typeface="Cambria Math"/>
                          </a:rPr>
                        </m:ctrlPr>
                      </m:sSup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𝑒</m:t>
                        </m:r>
                      </m:e>
                      <m:sup>
                        <m:r>
                          <a:rPr lang="en-GB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𝑗</m:t>
                        </m:r>
                        <m:r>
                          <a:rPr lang="en-GB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𝛽</m:t>
                        </m:r>
                        <m:r>
                          <a:rPr lang="en-GB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𝑧</m:t>
                        </m:r>
                      </m:sup>
                    </m:sSup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704" t="-175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6801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Power Flow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GB" dirty="0" smtClean="0"/>
                  <a:t>Poynting Vector: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GB" i="1">
                          <a:latin typeface="Cambria Math" panose="02040503050406030204" pitchFamily="18" charset="0"/>
                        </a:rPr>
                        <m:t>𝑆</m:t>
                      </m:r>
                      <m:r>
                        <a:rPr lang="en-GB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GB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i="1">
                          <a:latin typeface="Cambria Math" panose="02040503050406030204" pitchFamily="18" charset="0"/>
                        </a:rPr>
                        <m:t>𝑅𝑒</m:t>
                      </m:r>
                      <m:r>
                        <a:rPr lang="en-GB" i="1">
                          <a:latin typeface="Cambria Math" panose="02040503050406030204" pitchFamily="18" charset="0"/>
                        </a:rPr>
                        <m:t> </m:t>
                      </m:r>
                      <m:bar>
                        <m:barPr>
                          <m:ctrlPr>
                            <a:rPr lang="en-GB" i="1">
                              <a:latin typeface="Cambria Math"/>
                            </a:rPr>
                          </m:ctrlPr>
                        </m:barPr>
                        <m:e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</m:bar>
                      <m:r>
                        <a:rPr lang="en-GB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sSup>
                        <m:sSupPr>
                          <m:ctrlPr>
                            <a:rPr lang="en-GB" i="1">
                              <a:latin typeface="Cambria Math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bar>
                            <m:barPr>
                              <m:ctrlPr>
                                <a:rPr lang="en-GB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barPr>
                            <m:e>
                              <m:r>
                                <a:rPr lang="en-GB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𝐻</m:t>
                              </m:r>
                            </m:e>
                          </m:bar>
                        </m:e>
                        <m:sup>
                          <m:r>
                            <a:rPr lang="en-GB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∗</m:t>
                          </m:r>
                        </m:sup>
                      </m:sSup>
                    </m:oMath>
                  </m:oMathPara>
                </a14:m>
                <a:endParaRPr lang="en-GB" dirty="0"/>
              </a:p>
              <a:p>
                <a:endParaRPr lang="en-GB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/>
                        </a:rPr>
                        <m:t>𝑃</m:t>
                      </m:r>
                      <m:r>
                        <a:rPr lang="en-GB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GB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en-GB" b="0" i="1" smtClean="0">
                              <a:latin typeface="Cambria Math"/>
                            </a:rPr>
                            <m:t>2</m:t>
                          </m:r>
                        </m:den>
                      </m:f>
                      <m:nary>
                        <m:naryPr>
                          <m:ctrlPr>
                            <a:rPr lang="en-GB" b="0" i="1" smtClean="0">
                              <a:latin typeface="Cambria Math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GB" b="0" i="1" smtClean="0">
                              <a:latin typeface="Cambria Math"/>
                            </a:rPr>
                            <m:t>−</m:t>
                          </m:r>
                          <m:r>
                            <a:rPr lang="en-GB" b="0" i="1" smtClean="0">
                              <a:latin typeface="Cambria Math"/>
                            </a:rPr>
                            <m:t>𝑎</m:t>
                          </m:r>
                          <m:r>
                            <a:rPr lang="en-GB" b="0" i="1" smtClean="0">
                              <a:latin typeface="Cambria Math"/>
                            </a:rPr>
                            <m:t>/2</m:t>
                          </m:r>
                        </m:sub>
                        <m:sup>
                          <m:r>
                            <a:rPr lang="en-GB" b="0" i="1" smtClean="0">
                              <a:latin typeface="Cambria Math"/>
                            </a:rPr>
                            <m:t>𝑎</m:t>
                          </m:r>
                          <m:r>
                            <a:rPr lang="en-GB" b="0" i="1" smtClean="0">
                              <a:latin typeface="Cambria Math"/>
                            </a:rPr>
                            <m:t>/2</m:t>
                          </m:r>
                        </m:sup>
                        <m:e>
                          <m:nary>
                            <m:naryPr>
                              <m:ctrlPr>
                                <a:rPr lang="en-GB" b="0" i="1" smtClean="0">
                                  <a:latin typeface="Cambria Math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23"/>
                                </m:rPr>
                                <a:rPr lang="en-GB" b="0" i="1" smtClean="0">
                                  <a:latin typeface="Cambria Math"/>
                                </a:rPr>
                                <m:t>−</m:t>
                              </m:r>
                              <m:r>
                                <a:rPr lang="en-GB" b="0" i="1" smtClean="0">
                                  <a:latin typeface="Cambria Math"/>
                                </a:rPr>
                                <m:t>𝑏</m:t>
                              </m:r>
                              <m:r>
                                <a:rPr lang="en-GB" b="0" i="1" smtClean="0">
                                  <a:latin typeface="Cambria Math"/>
                                </a:rPr>
                                <m:t>/2</m:t>
                              </m:r>
                            </m:sub>
                            <m:sup>
                              <m:r>
                                <a:rPr lang="en-GB" b="0" i="1" smtClean="0">
                                  <a:latin typeface="Cambria Math"/>
                                </a:rPr>
                                <m:t>𝑏</m:t>
                              </m:r>
                              <m:r>
                                <a:rPr lang="en-GB" b="0" i="1" smtClean="0">
                                  <a:latin typeface="Cambria Math"/>
                                </a:rPr>
                                <m:t>/2</m:t>
                              </m:r>
                            </m:sup>
                            <m:e>
                              <m:d>
                                <m:dPr>
                                  <m:ctrlPr>
                                    <a:rPr lang="en-GB" b="0" i="1" smtClean="0"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en-GB" b="0" i="1" smtClean="0">
                                      <a:latin typeface="Cambria Math"/>
                                    </a:rPr>
                                    <m:t>−</m:t>
                                  </m:r>
                                  <m:sSub>
                                    <m:sSubPr>
                                      <m:ctrlPr>
                                        <a:rPr lang="en-GB" b="0" i="1" smtClean="0">
                                          <a:latin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GB" b="0" i="1" smtClean="0">
                                          <a:latin typeface="Cambria Math"/>
                                        </a:rPr>
                                        <m:t>𝐸</m:t>
                                      </m:r>
                                    </m:e>
                                    <m:sub>
                                      <m:r>
                                        <a:rPr lang="en-GB" b="0" i="1" smtClean="0">
                                          <a:latin typeface="Cambria Math"/>
                                        </a:rPr>
                                        <m:t>𝑦</m:t>
                                      </m:r>
                                    </m:sub>
                                  </m:sSub>
                                  <m:r>
                                    <a:rPr lang="en-GB" b="0" i="1" smtClean="0">
                                      <a:latin typeface="Cambria Math"/>
                                    </a:rPr>
                                    <m:t>.</m:t>
                                  </m:r>
                                  <m:sSub>
                                    <m:sSubPr>
                                      <m:ctrlPr>
                                        <a:rPr lang="en-GB" b="0" i="1" smtClean="0">
                                          <a:latin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GB" b="0" i="1" smtClean="0">
                                          <a:latin typeface="Cambria Math"/>
                                        </a:rPr>
                                        <m:t>𝐻</m:t>
                                      </m:r>
                                    </m:e>
                                    <m:sub>
                                      <m:r>
                                        <a:rPr lang="en-GB" b="0" i="1" smtClean="0">
                                          <a:latin typeface="Cambria Math"/>
                                        </a:rPr>
                                        <m:t>𝑥</m:t>
                                      </m:r>
                                    </m:sub>
                                  </m:sSub>
                                </m:e>
                              </m:d>
                              <m:sSub>
                                <m:sSubPr>
                                  <m:ctrlPr>
                                    <a:rPr lang="en-GB" b="0" i="1" smtClean="0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GB" b="0" i="1" smtClean="0">
                                      <a:latin typeface="Cambria Math"/>
                                    </a:rPr>
                                    <m:t>𝑑</m:t>
                                  </m:r>
                                </m:e>
                                <m:sub>
                                  <m:r>
                                    <a:rPr lang="en-GB" b="0" i="1" smtClean="0">
                                      <a:latin typeface="Cambria Math"/>
                                    </a:rPr>
                                    <m:t>𝑥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en-GB" b="0" i="1" smtClean="0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GB" b="0" i="1" smtClean="0">
                                      <a:latin typeface="Cambria Math"/>
                                    </a:rPr>
                                    <m:t>𝑑</m:t>
                                  </m:r>
                                </m:e>
                                <m:sub>
                                  <m:r>
                                    <a:rPr lang="en-GB" b="0" i="1" smtClean="0">
                                      <a:latin typeface="Cambria Math"/>
                                    </a:rPr>
                                    <m:t>𝑦</m:t>
                                  </m:r>
                                </m:sub>
                              </m:sSub>
                            </m:e>
                          </m:nary>
                        </m:e>
                      </m:nary>
                    </m:oMath>
                  </m:oMathPara>
                </a14:m>
                <a:endParaRPr lang="en-GB" b="0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GB" i="1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GB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en-GB" i="1">
                                  <a:latin typeface="Cambria Math"/>
                                </a:rPr>
                                <m:t>|</m:t>
                              </m:r>
                              <m:sSub>
                                <m:sSubPr>
                                  <m:ctrlPr>
                                    <a:rPr lang="en-GB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GB" i="1">
                                      <a:latin typeface="Cambria Math"/>
                                    </a:rPr>
                                    <m:t>𝐸</m:t>
                                  </m:r>
                                </m:e>
                                <m:sub>
                                  <m:r>
                                    <a:rPr lang="en-GB" i="1">
                                      <a:latin typeface="Cambria Math"/>
                                    </a:rPr>
                                    <m:t>0</m:t>
                                  </m:r>
                                </m:sub>
                              </m:sSub>
                              <m:r>
                                <a:rPr lang="en-GB" i="1">
                                  <a:latin typeface="Cambria Math"/>
                                </a:rPr>
                                <m:t>|</m:t>
                              </m:r>
                            </m:e>
                            <m:sup>
                              <m:r>
                                <a:rPr lang="en-GB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n-GB" i="1">
                              <a:latin typeface="Cambria Math"/>
                            </a:rPr>
                            <m:t>2</m:t>
                          </m:r>
                          <m:sSub>
                            <m:sSubPr>
                              <m:ctrlPr>
                                <a:rPr lang="en-GB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GB" b="0" i="1" smtClean="0">
                                  <a:latin typeface="Cambria Math"/>
                                </a:rPr>
                                <m:t>𝑧</m:t>
                              </m:r>
                            </m:e>
                            <m:sub>
                              <m:r>
                                <a:rPr lang="en-GB" b="0" i="1" smtClean="0">
                                  <a:latin typeface="Cambria Math"/>
                                </a:rPr>
                                <m:t>𝑇𝐸</m:t>
                              </m:r>
                            </m:sub>
                          </m:sSub>
                        </m:den>
                      </m:f>
                      <m:nary>
                        <m:naryPr>
                          <m:ctrlPr>
                            <a:rPr lang="en-GB" i="1">
                              <a:latin typeface="Cambria Math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GB" i="1">
                              <a:latin typeface="Cambria Math"/>
                            </a:rPr>
                            <m:t>−</m:t>
                          </m:r>
                          <m:r>
                            <a:rPr lang="en-GB" i="1">
                              <a:latin typeface="Cambria Math"/>
                            </a:rPr>
                            <m:t>𝑎</m:t>
                          </m:r>
                          <m:r>
                            <a:rPr lang="en-GB" i="1">
                              <a:latin typeface="Cambria Math"/>
                            </a:rPr>
                            <m:t>/2</m:t>
                          </m:r>
                        </m:sub>
                        <m:sup>
                          <m:r>
                            <a:rPr lang="en-GB" i="1">
                              <a:latin typeface="Cambria Math"/>
                            </a:rPr>
                            <m:t>𝑎</m:t>
                          </m:r>
                          <m:r>
                            <a:rPr lang="en-GB" i="1">
                              <a:latin typeface="Cambria Math"/>
                            </a:rPr>
                            <m:t>/2</m:t>
                          </m:r>
                        </m:sup>
                        <m:e>
                          <m:nary>
                            <m:naryPr>
                              <m:ctrlPr>
                                <a:rPr lang="en-GB" i="1">
                                  <a:latin typeface="Cambria Math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23"/>
                                </m:rPr>
                                <a:rPr lang="en-GB" i="1">
                                  <a:latin typeface="Cambria Math"/>
                                </a:rPr>
                                <m:t>−</m:t>
                              </m:r>
                              <m:r>
                                <a:rPr lang="en-GB" i="1">
                                  <a:latin typeface="Cambria Math"/>
                                </a:rPr>
                                <m:t>𝑏</m:t>
                              </m:r>
                              <m:r>
                                <a:rPr lang="en-GB" i="1">
                                  <a:latin typeface="Cambria Math"/>
                                </a:rPr>
                                <m:t>/2</m:t>
                              </m:r>
                            </m:sub>
                            <m:sup>
                              <m:r>
                                <a:rPr lang="en-GB" i="1">
                                  <a:latin typeface="Cambria Math"/>
                                </a:rPr>
                                <m:t>𝑏</m:t>
                              </m:r>
                              <m:r>
                                <a:rPr lang="en-GB" i="1">
                                  <a:latin typeface="Cambria Math"/>
                                </a:rPr>
                                <m:t>/2</m:t>
                              </m:r>
                            </m:sup>
                            <m:e>
                              <m:sSup>
                                <m:sSupPr>
                                  <m:ctrlPr>
                                    <a:rPr lang="en-GB" i="1" smtClean="0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GB" b="0" i="1" smtClean="0">
                                      <a:latin typeface="Cambria Math"/>
                                    </a:rPr>
                                    <m:t>𝑐𝑜𝑠</m:t>
                                  </m:r>
                                </m:e>
                                <m:sup>
                                  <m:r>
                                    <a:rPr lang="en-GB" b="0" i="1" smtClean="0">
                                      <a:latin typeface="Cambria Math"/>
                                    </a:rPr>
                                    <m:t>2</m:t>
                                  </m:r>
                                </m:sup>
                              </m:sSup>
                              <m:d>
                                <m:dPr>
                                  <m:ctrlPr>
                                    <a:rPr lang="en-GB" i="1"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en-GB" i="1" smtClean="0"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GB" i="1">
                                          <a:latin typeface="Cambria Math"/>
                                          <a:ea typeface="Cambria Math"/>
                                        </a:rPr>
                                        <m:t>𝜋</m:t>
                                      </m:r>
                                      <m:r>
                                        <a:rPr lang="en-GB" b="0" i="1" smtClean="0">
                                          <a:latin typeface="Cambria Math"/>
                                          <a:ea typeface="Cambria Math"/>
                                        </a:rPr>
                                        <m:t>𝑥</m:t>
                                      </m:r>
                                    </m:num>
                                    <m:den>
                                      <m:r>
                                        <a:rPr lang="en-GB" b="0" i="1" smtClean="0">
                                          <a:latin typeface="Cambria Math"/>
                                          <a:ea typeface="Cambria Math"/>
                                        </a:rPr>
                                        <m:t>𝑎</m:t>
                                      </m:r>
                                    </m:den>
                                  </m:f>
                                </m:e>
                              </m:d>
                              <m:sSub>
                                <m:sSubPr>
                                  <m:ctrlPr>
                                    <a:rPr lang="en-GB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GB" i="1">
                                      <a:latin typeface="Cambria Math"/>
                                    </a:rPr>
                                    <m:t>𝑑</m:t>
                                  </m:r>
                                </m:e>
                                <m:sub>
                                  <m:r>
                                    <a:rPr lang="en-GB" i="1">
                                      <a:latin typeface="Cambria Math"/>
                                    </a:rPr>
                                    <m:t>𝑥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en-GB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GB" i="1">
                                      <a:latin typeface="Cambria Math"/>
                                    </a:rPr>
                                    <m:t>𝑑</m:t>
                                  </m:r>
                                </m:e>
                                <m:sub>
                                  <m:r>
                                    <a:rPr lang="en-GB" i="1">
                                      <a:latin typeface="Cambria Math"/>
                                    </a:rPr>
                                    <m:t>𝑦</m:t>
                                  </m:r>
                                </m:sub>
                              </m:sSub>
                            </m:e>
                          </m:nary>
                        </m:e>
                      </m:nary>
                      <m:r>
                        <a:rPr lang="en-GB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GB" i="1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GB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en-GB" i="1">
                                  <a:latin typeface="Cambria Math"/>
                                </a:rPr>
                                <m:t>|</m:t>
                              </m:r>
                              <m:sSub>
                                <m:sSubPr>
                                  <m:ctrlPr>
                                    <a:rPr lang="en-GB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GB" i="1">
                                      <a:latin typeface="Cambria Math"/>
                                    </a:rPr>
                                    <m:t>𝐸</m:t>
                                  </m:r>
                                </m:e>
                                <m:sub>
                                  <m:r>
                                    <a:rPr lang="en-GB" i="1">
                                      <a:latin typeface="Cambria Math"/>
                                    </a:rPr>
                                    <m:t>0</m:t>
                                  </m:r>
                                </m:sub>
                              </m:sSub>
                              <m:r>
                                <a:rPr lang="en-GB" i="1">
                                  <a:latin typeface="Cambria Math"/>
                                </a:rPr>
                                <m:t>|</m:t>
                              </m:r>
                            </m:e>
                            <m:sup>
                              <m:r>
                                <a:rPr lang="en-GB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en-GB" b="0" i="1" smtClean="0">
                              <a:latin typeface="Cambria Math"/>
                            </a:rPr>
                            <m:t>𝑎𝑏</m:t>
                          </m:r>
                        </m:num>
                        <m:den>
                          <m:r>
                            <a:rPr lang="en-GB" b="0" i="1" smtClean="0">
                              <a:latin typeface="Cambria Math"/>
                            </a:rPr>
                            <m:t>4</m:t>
                          </m:r>
                          <m:sSub>
                            <m:sSubPr>
                              <m:ctrlPr>
                                <a:rPr lang="en-GB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GB" i="1">
                                  <a:latin typeface="Cambria Math"/>
                                </a:rPr>
                                <m:t>𝑧</m:t>
                              </m:r>
                            </m:e>
                            <m:sub>
                              <m:r>
                                <a:rPr lang="en-GB" i="1">
                                  <a:latin typeface="Cambria Math"/>
                                </a:rPr>
                                <m:t>𝑇𝐸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GB" b="0" dirty="0" smtClean="0"/>
              </a:p>
              <a:p>
                <a:pPr marL="0" indent="0">
                  <a:buNone/>
                </a:pPr>
                <a:endParaRPr lang="en-GB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704" t="-175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95045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991</TotalTime>
  <Words>2002</Words>
  <Application>Microsoft Office PowerPoint</Application>
  <PresentationFormat>On-screen Show (4:3)</PresentationFormat>
  <Paragraphs>259</Paragraphs>
  <Slides>42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3" baseType="lpstr">
      <vt:lpstr>Office Theme</vt:lpstr>
      <vt:lpstr>Microwaves 1:  Plane Waves</vt:lpstr>
      <vt:lpstr>James Clerk Maxwell [1855] </vt:lpstr>
      <vt:lpstr>Plane Electromagnetic Wave</vt:lpstr>
      <vt:lpstr>Actual Field Given By</vt:lpstr>
      <vt:lpstr>Phase Velocity</vt:lpstr>
      <vt:lpstr>Plane Wave</vt:lpstr>
      <vt:lpstr>Plane Wave Impedance</vt:lpstr>
      <vt:lpstr>Plane Waves Cont.</vt:lpstr>
      <vt:lpstr>Velocities of Propagation</vt:lpstr>
      <vt:lpstr>Velocities of Propagation</vt:lpstr>
      <vt:lpstr>An Example:  Refraction</vt:lpstr>
      <vt:lpstr>Power Flow in a Plane Wave</vt:lpstr>
      <vt:lpstr>Averaged for Sinuisoidal Fields</vt:lpstr>
      <vt:lpstr>Parallel Plate TEM Waveguide</vt:lpstr>
      <vt:lpstr>PowerPoint Presentation</vt:lpstr>
      <vt:lpstr>PowerPoint Presentation</vt:lpstr>
      <vt:lpstr>Transmission Line Analogy</vt:lpstr>
      <vt:lpstr>Analogy cont.</vt:lpstr>
      <vt:lpstr>Analogy cont.</vt:lpstr>
      <vt:lpstr>Interference in Plane Waves</vt:lpstr>
      <vt:lpstr>Interference</vt:lpstr>
      <vt:lpstr>Interference </vt:lpstr>
      <vt:lpstr>Interference</vt:lpstr>
      <vt:lpstr>Interference</vt:lpstr>
      <vt:lpstr>Interference</vt:lpstr>
      <vt:lpstr>Interference</vt:lpstr>
      <vt:lpstr>Parallel Plate Waveguides, TE Mode</vt:lpstr>
      <vt:lpstr>TE Mode</vt:lpstr>
      <vt:lpstr>Cut Off</vt:lpstr>
      <vt:lpstr>Away from Cut-Off</vt:lpstr>
      <vt:lpstr>Z-dependence</vt:lpstr>
      <vt:lpstr>Modes</vt:lpstr>
      <vt:lpstr>Modes</vt:lpstr>
      <vt:lpstr>Impedance</vt:lpstr>
      <vt:lpstr>Rectangular Wave Guides</vt:lpstr>
      <vt:lpstr>Rectangular Wave Guides</vt:lpstr>
      <vt:lpstr>Mode Designation</vt:lpstr>
      <vt:lpstr>Consider TE10</vt:lpstr>
      <vt:lpstr>Consider TE10</vt:lpstr>
      <vt:lpstr>TE10</vt:lpstr>
      <vt:lpstr>Fields in a TE10 Wave Guide</vt:lpstr>
      <vt:lpstr>Power Flow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Microwaves 1:  Plane Waves</dc:title>
  <dc:creator>Rees, John</dc:creator>
  <cp:lastModifiedBy>John Rees</cp:lastModifiedBy>
  <cp:revision>33</cp:revision>
  <dcterms:created xsi:type="dcterms:W3CDTF">2016-02-19T13:09:06Z</dcterms:created>
  <dcterms:modified xsi:type="dcterms:W3CDTF">2017-03-03T13:02:56Z</dcterms:modified>
</cp:coreProperties>
</file>