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0"/>
  </p:notesMasterIdLst>
  <p:sldIdLst>
    <p:sldId id="256" r:id="rId2"/>
    <p:sldId id="257" r:id="rId3"/>
    <p:sldId id="258" r:id="rId4"/>
    <p:sldId id="259" r:id="rId5"/>
    <p:sldId id="260" r:id="rId6"/>
    <p:sldId id="261" r:id="rId7"/>
    <p:sldId id="262" r:id="rId8"/>
    <p:sldId id="263"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B22B76C-5470-4C1C-A3DA-C20C581A26A2}" v="6" dt="2024-11-28T10:24:25.02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4660"/>
  </p:normalViewPr>
  <p:slideViewPr>
    <p:cSldViewPr snapToGrid="0">
      <p:cViewPr varScale="1">
        <p:scale>
          <a:sx n="61" d="100"/>
          <a:sy n="61" d="100"/>
        </p:scale>
        <p:origin x="1020"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6"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5" Type="http://schemas.microsoft.com/office/2016/11/relationships/changesInfo" Target="changesInfos/changesInfo1.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ianca Moldoveanu" userId="129a72115cff775a" providerId="LiveId" clId="{0B22B76C-5470-4C1C-A3DA-C20C581A26A2}"/>
    <pc:docChg chg="custSel modSld">
      <pc:chgData name="Bianca Moldoveanu" userId="129a72115cff775a" providerId="LiveId" clId="{0B22B76C-5470-4C1C-A3DA-C20C581A26A2}" dt="2024-11-28T10:23:59.238" v="0" actId="33524"/>
      <pc:docMkLst>
        <pc:docMk/>
      </pc:docMkLst>
      <pc:sldChg chg="modSp mod">
        <pc:chgData name="Bianca Moldoveanu" userId="129a72115cff775a" providerId="LiveId" clId="{0B22B76C-5470-4C1C-A3DA-C20C581A26A2}" dt="2024-11-28T10:23:59.238" v="0" actId="33524"/>
        <pc:sldMkLst>
          <pc:docMk/>
          <pc:sldMk cId="640108597" sldId="256"/>
        </pc:sldMkLst>
        <pc:spChg chg="mod">
          <ac:chgData name="Bianca Moldoveanu" userId="129a72115cff775a" providerId="LiveId" clId="{0B22B76C-5470-4C1C-A3DA-C20C581A26A2}" dt="2024-11-28T10:23:59.238" v="0" actId="33524"/>
          <ac:spMkLst>
            <pc:docMk/>
            <pc:sldMk cId="640108597" sldId="256"/>
            <ac:spMk id="3" creationId="{6F0A8532-601E-C1E7-FD22-63BE9157FC85}"/>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DCBF0B4-E1A0-46B8-9156-F73D2D7D8FDC}" type="datetimeFigureOut">
              <a:rPr lang="en-GB" smtClean="0"/>
              <a:t>28/11/2024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2E13431-672D-4CE5-850D-BEB763A5744E}" type="slidenum">
              <a:rPr lang="en-GB" smtClean="0"/>
              <a:t>‹#›</a:t>
            </a:fld>
            <a:endParaRPr lang="en-GB"/>
          </a:p>
        </p:txBody>
      </p:sp>
    </p:spTree>
    <p:extLst>
      <p:ext uri="{BB962C8B-B14F-4D97-AF65-F5344CB8AC3E}">
        <p14:creationId xmlns:p14="http://schemas.microsoft.com/office/powerpoint/2010/main" val="25536964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82E13431-672D-4CE5-850D-BEB763A5744E}" type="slidenum">
              <a:rPr lang="en-GB" smtClean="0"/>
              <a:t>8</a:t>
            </a:fld>
            <a:endParaRPr lang="en-GB"/>
          </a:p>
        </p:txBody>
      </p:sp>
    </p:spTree>
    <p:extLst>
      <p:ext uri="{BB962C8B-B14F-4D97-AF65-F5344CB8AC3E}">
        <p14:creationId xmlns:p14="http://schemas.microsoft.com/office/powerpoint/2010/main" val="427342577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62DE7B-664D-E5CE-5F15-B775E1C90DA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1F3BEA16-5D04-F830-1133-35391AA107A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1CC40F90-A244-571F-F17F-67C01D1B030A}"/>
              </a:ext>
            </a:extLst>
          </p:cNvPr>
          <p:cNvSpPr>
            <a:spLocks noGrp="1"/>
          </p:cNvSpPr>
          <p:nvPr>
            <p:ph type="dt" sz="half" idx="10"/>
          </p:nvPr>
        </p:nvSpPr>
        <p:spPr/>
        <p:txBody>
          <a:bodyPr/>
          <a:lstStyle/>
          <a:p>
            <a:fld id="{CF1587F6-9512-4FB3-B7D0-AD985FE4E15B}" type="datetimeFigureOut">
              <a:rPr lang="en-GB" smtClean="0"/>
              <a:t>28/11/2024</a:t>
            </a:fld>
            <a:endParaRPr lang="en-GB"/>
          </a:p>
        </p:txBody>
      </p:sp>
      <p:sp>
        <p:nvSpPr>
          <p:cNvPr id="5" name="Footer Placeholder 4">
            <a:extLst>
              <a:ext uri="{FF2B5EF4-FFF2-40B4-BE49-F238E27FC236}">
                <a16:creationId xmlns:a16="http://schemas.microsoft.com/office/drawing/2014/main" id="{0F2D8003-F789-818B-2FAE-1726D39F1D5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6E6A865-4622-5FD5-E8E1-4C79AFEF9292}"/>
              </a:ext>
            </a:extLst>
          </p:cNvPr>
          <p:cNvSpPr>
            <a:spLocks noGrp="1"/>
          </p:cNvSpPr>
          <p:nvPr>
            <p:ph type="sldNum" sz="quarter" idx="12"/>
          </p:nvPr>
        </p:nvSpPr>
        <p:spPr/>
        <p:txBody>
          <a:bodyPr/>
          <a:lstStyle/>
          <a:p>
            <a:fld id="{9D9237AA-43CF-4C12-87D2-8FD48940D9D8}" type="slidenum">
              <a:rPr lang="en-GB" smtClean="0"/>
              <a:t>‹#›</a:t>
            </a:fld>
            <a:endParaRPr lang="en-GB"/>
          </a:p>
        </p:txBody>
      </p:sp>
    </p:spTree>
    <p:extLst>
      <p:ext uri="{BB962C8B-B14F-4D97-AF65-F5344CB8AC3E}">
        <p14:creationId xmlns:p14="http://schemas.microsoft.com/office/powerpoint/2010/main" val="2858694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52790D-982F-3875-0CBA-1B51794D3D9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71765E2-71DB-C7DB-D4F4-DDBFC06E249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2083487-F9B4-EC0A-EC77-34BB22FE9828}"/>
              </a:ext>
            </a:extLst>
          </p:cNvPr>
          <p:cNvSpPr>
            <a:spLocks noGrp="1"/>
          </p:cNvSpPr>
          <p:nvPr>
            <p:ph type="dt" sz="half" idx="10"/>
          </p:nvPr>
        </p:nvSpPr>
        <p:spPr/>
        <p:txBody>
          <a:bodyPr/>
          <a:lstStyle/>
          <a:p>
            <a:fld id="{CF1587F6-9512-4FB3-B7D0-AD985FE4E15B}" type="datetimeFigureOut">
              <a:rPr lang="en-GB" smtClean="0"/>
              <a:t>28/11/2024</a:t>
            </a:fld>
            <a:endParaRPr lang="en-GB"/>
          </a:p>
        </p:txBody>
      </p:sp>
      <p:sp>
        <p:nvSpPr>
          <p:cNvPr id="5" name="Footer Placeholder 4">
            <a:extLst>
              <a:ext uri="{FF2B5EF4-FFF2-40B4-BE49-F238E27FC236}">
                <a16:creationId xmlns:a16="http://schemas.microsoft.com/office/drawing/2014/main" id="{989ACF75-597C-CA9F-2870-EAE26B5FF95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6E904EA-3454-74AF-C536-8869FD821C50}"/>
              </a:ext>
            </a:extLst>
          </p:cNvPr>
          <p:cNvSpPr>
            <a:spLocks noGrp="1"/>
          </p:cNvSpPr>
          <p:nvPr>
            <p:ph type="sldNum" sz="quarter" idx="12"/>
          </p:nvPr>
        </p:nvSpPr>
        <p:spPr/>
        <p:txBody>
          <a:bodyPr/>
          <a:lstStyle/>
          <a:p>
            <a:fld id="{9D9237AA-43CF-4C12-87D2-8FD48940D9D8}" type="slidenum">
              <a:rPr lang="en-GB" smtClean="0"/>
              <a:t>‹#›</a:t>
            </a:fld>
            <a:endParaRPr lang="en-GB"/>
          </a:p>
        </p:txBody>
      </p:sp>
    </p:spTree>
    <p:extLst>
      <p:ext uri="{BB962C8B-B14F-4D97-AF65-F5344CB8AC3E}">
        <p14:creationId xmlns:p14="http://schemas.microsoft.com/office/powerpoint/2010/main" val="228342298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4D93D3-1A91-C600-5D83-16445859893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D1C16AF8-6357-83DC-6D49-8B47ABCC733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AD99151-B49E-A876-A2D5-ECEB6A3F3EFB}"/>
              </a:ext>
            </a:extLst>
          </p:cNvPr>
          <p:cNvSpPr>
            <a:spLocks noGrp="1"/>
          </p:cNvSpPr>
          <p:nvPr>
            <p:ph type="dt" sz="half" idx="10"/>
          </p:nvPr>
        </p:nvSpPr>
        <p:spPr/>
        <p:txBody>
          <a:bodyPr/>
          <a:lstStyle/>
          <a:p>
            <a:fld id="{CF1587F6-9512-4FB3-B7D0-AD985FE4E15B}" type="datetimeFigureOut">
              <a:rPr lang="en-GB" smtClean="0"/>
              <a:t>28/11/2024</a:t>
            </a:fld>
            <a:endParaRPr lang="en-GB"/>
          </a:p>
        </p:txBody>
      </p:sp>
      <p:sp>
        <p:nvSpPr>
          <p:cNvPr id="5" name="Footer Placeholder 4">
            <a:extLst>
              <a:ext uri="{FF2B5EF4-FFF2-40B4-BE49-F238E27FC236}">
                <a16:creationId xmlns:a16="http://schemas.microsoft.com/office/drawing/2014/main" id="{9694CB2A-273D-5158-06F1-913AC5E628D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A2A60A8-D9BF-7078-EEFE-403B7E627084}"/>
              </a:ext>
            </a:extLst>
          </p:cNvPr>
          <p:cNvSpPr>
            <a:spLocks noGrp="1"/>
          </p:cNvSpPr>
          <p:nvPr>
            <p:ph type="sldNum" sz="quarter" idx="12"/>
          </p:nvPr>
        </p:nvSpPr>
        <p:spPr/>
        <p:txBody>
          <a:bodyPr/>
          <a:lstStyle/>
          <a:p>
            <a:fld id="{9D9237AA-43CF-4C12-87D2-8FD48940D9D8}" type="slidenum">
              <a:rPr lang="en-GB" smtClean="0"/>
              <a:t>‹#›</a:t>
            </a:fld>
            <a:endParaRPr lang="en-GB"/>
          </a:p>
        </p:txBody>
      </p:sp>
    </p:spTree>
    <p:extLst>
      <p:ext uri="{BB962C8B-B14F-4D97-AF65-F5344CB8AC3E}">
        <p14:creationId xmlns:p14="http://schemas.microsoft.com/office/powerpoint/2010/main" val="18288673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76069A-913D-5DCC-B3BB-6CA1CE2961A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34A275E-2EF1-2D74-34B0-BF3366DEB932}"/>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262A4A63-D17B-04DB-560F-FA1099BE5435}"/>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0F377AE5-74F2-8135-4BA2-42EC1DFF46ED}"/>
              </a:ext>
            </a:extLst>
          </p:cNvPr>
          <p:cNvSpPr>
            <a:spLocks noGrp="1"/>
          </p:cNvSpPr>
          <p:nvPr>
            <p:ph type="dt" sz="half" idx="10"/>
          </p:nvPr>
        </p:nvSpPr>
        <p:spPr/>
        <p:txBody>
          <a:bodyPr/>
          <a:lstStyle/>
          <a:p>
            <a:fld id="{CF1587F6-9512-4FB3-B7D0-AD985FE4E15B}" type="datetimeFigureOut">
              <a:rPr lang="en-GB" smtClean="0"/>
              <a:t>28/11/2024</a:t>
            </a:fld>
            <a:endParaRPr lang="en-GB"/>
          </a:p>
        </p:txBody>
      </p:sp>
      <p:sp>
        <p:nvSpPr>
          <p:cNvPr id="6" name="Footer Placeholder 5">
            <a:extLst>
              <a:ext uri="{FF2B5EF4-FFF2-40B4-BE49-F238E27FC236}">
                <a16:creationId xmlns:a16="http://schemas.microsoft.com/office/drawing/2014/main" id="{70687D5E-94CF-D4CE-A715-426D58D0BD5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AC839BC-01BC-08BD-3D8B-6FE1321767BE}"/>
              </a:ext>
            </a:extLst>
          </p:cNvPr>
          <p:cNvSpPr>
            <a:spLocks noGrp="1"/>
          </p:cNvSpPr>
          <p:nvPr>
            <p:ph type="sldNum" sz="quarter" idx="12"/>
          </p:nvPr>
        </p:nvSpPr>
        <p:spPr/>
        <p:txBody>
          <a:bodyPr/>
          <a:lstStyle/>
          <a:p>
            <a:fld id="{9D9237AA-43CF-4C12-87D2-8FD48940D9D8}" type="slidenum">
              <a:rPr lang="en-GB" smtClean="0"/>
              <a:t>‹#›</a:t>
            </a:fld>
            <a:endParaRPr lang="en-GB"/>
          </a:p>
        </p:txBody>
      </p:sp>
    </p:spTree>
    <p:extLst>
      <p:ext uri="{BB962C8B-B14F-4D97-AF65-F5344CB8AC3E}">
        <p14:creationId xmlns:p14="http://schemas.microsoft.com/office/powerpoint/2010/main" val="24761856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2AF399-C7EC-5D09-0A6E-4C512D28F406}"/>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FCECEB9-9E32-FE00-AAF2-E5BBEEF84D7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36DA5B5B-ECBF-6926-AE46-FA23250BB98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B1E12465-3774-B358-2FD2-1221BEAE606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4E50729-4BE5-429F-7226-B80BC70EAB1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0FB7F0A9-3706-FDC1-571A-78400BA4149E}"/>
              </a:ext>
            </a:extLst>
          </p:cNvPr>
          <p:cNvSpPr>
            <a:spLocks noGrp="1"/>
          </p:cNvSpPr>
          <p:nvPr>
            <p:ph type="dt" sz="half" idx="10"/>
          </p:nvPr>
        </p:nvSpPr>
        <p:spPr/>
        <p:txBody>
          <a:bodyPr/>
          <a:lstStyle/>
          <a:p>
            <a:fld id="{CF1587F6-9512-4FB3-B7D0-AD985FE4E15B}" type="datetimeFigureOut">
              <a:rPr lang="en-GB" smtClean="0"/>
              <a:t>28/11/2024</a:t>
            </a:fld>
            <a:endParaRPr lang="en-GB"/>
          </a:p>
        </p:txBody>
      </p:sp>
      <p:sp>
        <p:nvSpPr>
          <p:cNvPr id="8" name="Footer Placeholder 7">
            <a:extLst>
              <a:ext uri="{FF2B5EF4-FFF2-40B4-BE49-F238E27FC236}">
                <a16:creationId xmlns:a16="http://schemas.microsoft.com/office/drawing/2014/main" id="{44F58E9B-724D-4452-6829-5637B158E030}"/>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1D284BC8-FD3C-DD68-4DE4-E2CBC0D9CC7C}"/>
              </a:ext>
            </a:extLst>
          </p:cNvPr>
          <p:cNvSpPr>
            <a:spLocks noGrp="1"/>
          </p:cNvSpPr>
          <p:nvPr>
            <p:ph type="sldNum" sz="quarter" idx="12"/>
          </p:nvPr>
        </p:nvSpPr>
        <p:spPr/>
        <p:txBody>
          <a:bodyPr/>
          <a:lstStyle/>
          <a:p>
            <a:fld id="{9D9237AA-43CF-4C12-87D2-8FD48940D9D8}" type="slidenum">
              <a:rPr lang="en-GB" smtClean="0"/>
              <a:t>‹#›</a:t>
            </a:fld>
            <a:endParaRPr lang="en-GB"/>
          </a:p>
        </p:txBody>
      </p:sp>
    </p:spTree>
    <p:extLst>
      <p:ext uri="{BB962C8B-B14F-4D97-AF65-F5344CB8AC3E}">
        <p14:creationId xmlns:p14="http://schemas.microsoft.com/office/powerpoint/2010/main" val="180201615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EF2D93-75E0-41A0-20D3-F0AB74E895B4}"/>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96A82D8B-0554-C5C5-5280-BDD062E9671A}"/>
              </a:ext>
            </a:extLst>
          </p:cNvPr>
          <p:cNvSpPr>
            <a:spLocks noGrp="1"/>
          </p:cNvSpPr>
          <p:nvPr>
            <p:ph type="dt" sz="half" idx="10"/>
          </p:nvPr>
        </p:nvSpPr>
        <p:spPr/>
        <p:txBody>
          <a:bodyPr/>
          <a:lstStyle/>
          <a:p>
            <a:fld id="{CF1587F6-9512-4FB3-B7D0-AD985FE4E15B}" type="datetimeFigureOut">
              <a:rPr lang="en-GB" smtClean="0"/>
              <a:t>28/11/2024</a:t>
            </a:fld>
            <a:endParaRPr lang="en-GB"/>
          </a:p>
        </p:txBody>
      </p:sp>
      <p:sp>
        <p:nvSpPr>
          <p:cNvPr id="4" name="Footer Placeholder 3">
            <a:extLst>
              <a:ext uri="{FF2B5EF4-FFF2-40B4-BE49-F238E27FC236}">
                <a16:creationId xmlns:a16="http://schemas.microsoft.com/office/drawing/2014/main" id="{16D09F8F-005B-FB63-4D42-37430FA43B31}"/>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50E43846-D0B1-9969-80BD-58AE3ADA6524}"/>
              </a:ext>
            </a:extLst>
          </p:cNvPr>
          <p:cNvSpPr>
            <a:spLocks noGrp="1"/>
          </p:cNvSpPr>
          <p:nvPr>
            <p:ph type="sldNum" sz="quarter" idx="12"/>
          </p:nvPr>
        </p:nvSpPr>
        <p:spPr/>
        <p:txBody>
          <a:bodyPr/>
          <a:lstStyle/>
          <a:p>
            <a:fld id="{9D9237AA-43CF-4C12-87D2-8FD48940D9D8}" type="slidenum">
              <a:rPr lang="en-GB" smtClean="0"/>
              <a:t>‹#›</a:t>
            </a:fld>
            <a:endParaRPr lang="en-GB"/>
          </a:p>
        </p:txBody>
      </p:sp>
    </p:spTree>
    <p:extLst>
      <p:ext uri="{BB962C8B-B14F-4D97-AF65-F5344CB8AC3E}">
        <p14:creationId xmlns:p14="http://schemas.microsoft.com/office/powerpoint/2010/main" val="20341431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1C6429B-A855-C357-92A8-A7B807402FDD}"/>
              </a:ext>
            </a:extLst>
          </p:cNvPr>
          <p:cNvSpPr>
            <a:spLocks noGrp="1"/>
          </p:cNvSpPr>
          <p:nvPr>
            <p:ph type="dt" sz="half" idx="10"/>
          </p:nvPr>
        </p:nvSpPr>
        <p:spPr/>
        <p:txBody>
          <a:bodyPr/>
          <a:lstStyle/>
          <a:p>
            <a:fld id="{CF1587F6-9512-4FB3-B7D0-AD985FE4E15B}" type="datetimeFigureOut">
              <a:rPr lang="en-GB" smtClean="0"/>
              <a:t>28/11/2024</a:t>
            </a:fld>
            <a:endParaRPr lang="en-GB"/>
          </a:p>
        </p:txBody>
      </p:sp>
      <p:sp>
        <p:nvSpPr>
          <p:cNvPr id="3" name="Footer Placeholder 2">
            <a:extLst>
              <a:ext uri="{FF2B5EF4-FFF2-40B4-BE49-F238E27FC236}">
                <a16:creationId xmlns:a16="http://schemas.microsoft.com/office/drawing/2014/main" id="{946D0398-CCFE-968E-13AE-7BC314BAEBB6}"/>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AF25C62D-F517-3F78-C510-8CF8CF5E1652}"/>
              </a:ext>
            </a:extLst>
          </p:cNvPr>
          <p:cNvSpPr>
            <a:spLocks noGrp="1"/>
          </p:cNvSpPr>
          <p:nvPr>
            <p:ph type="sldNum" sz="quarter" idx="12"/>
          </p:nvPr>
        </p:nvSpPr>
        <p:spPr/>
        <p:txBody>
          <a:bodyPr/>
          <a:lstStyle/>
          <a:p>
            <a:fld id="{9D9237AA-43CF-4C12-87D2-8FD48940D9D8}" type="slidenum">
              <a:rPr lang="en-GB" smtClean="0"/>
              <a:t>‹#›</a:t>
            </a:fld>
            <a:endParaRPr lang="en-GB"/>
          </a:p>
        </p:txBody>
      </p:sp>
    </p:spTree>
    <p:extLst>
      <p:ext uri="{BB962C8B-B14F-4D97-AF65-F5344CB8AC3E}">
        <p14:creationId xmlns:p14="http://schemas.microsoft.com/office/powerpoint/2010/main" val="96020780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A04795-906C-1D63-E6DF-40A3DE326D4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488A18D2-7CE1-3C24-8642-52B93D1C467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F9F722CF-26DE-433E-724E-BCBD5D0F601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0B43980-5B0E-5632-5AFF-8FB13409FDE0}"/>
              </a:ext>
            </a:extLst>
          </p:cNvPr>
          <p:cNvSpPr>
            <a:spLocks noGrp="1"/>
          </p:cNvSpPr>
          <p:nvPr>
            <p:ph type="dt" sz="half" idx="10"/>
          </p:nvPr>
        </p:nvSpPr>
        <p:spPr/>
        <p:txBody>
          <a:bodyPr/>
          <a:lstStyle/>
          <a:p>
            <a:fld id="{CF1587F6-9512-4FB3-B7D0-AD985FE4E15B}" type="datetimeFigureOut">
              <a:rPr lang="en-GB" smtClean="0"/>
              <a:t>28/11/2024</a:t>
            </a:fld>
            <a:endParaRPr lang="en-GB"/>
          </a:p>
        </p:txBody>
      </p:sp>
      <p:sp>
        <p:nvSpPr>
          <p:cNvPr id="6" name="Footer Placeholder 5">
            <a:extLst>
              <a:ext uri="{FF2B5EF4-FFF2-40B4-BE49-F238E27FC236}">
                <a16:creationId xmlns:a16="http://schemas.microsoft.com/office/drawing/2014/main" id="{5345B39E-020D-9C68-75FF-B1842E3D095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082ECED-55F3-BD21-C5BB-B7F8D5E6E422}"/>
              </a:ext>
            </a:extLst>
          </p:cNvPr>
          <p:cNvSpPr>
            <a:spLocks noGrp="1"/>
          </p:cNvSpPr>
          <p:nvPr>
            <p:ph type="sldNum" sz="quarter" idx="12"/>
          </p:nvPr>
        </p:nvSpPr>
        <p:spPr/>
        <p:txBody>
          <a:bodyPr/>
          <a:lstStyle/>
          <a:p>
            <a:fld id="{9D9237AA-43CF-4C12-87D2-8FD48940D9D8}" type="slidenum">
              <a:rPr lang="en-GB" smtClean="0"/>
              <a:t>‹#›</a:t>
            </a:fld>
            <a:endParaRPr lang="en-GB"/>
          </a:p>
        </p:txBody>
      </p:sp>
    </p:spTree>
    <p:extLst>
      <p:ext uri="{BB962C8B-B14F-4D97-AF65-F5344CB8AC3E}">
        <p14:creationId xmlns:p14="http://schemas.microsoft.com/office/powerpoint/2010/main" val="23475936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ED5907-F037-E252-B43B-18250B803DA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175AF914-8742-0AF3-8ADC-8203186E536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4493C4C1-BAB3-1EF6-7FA9-15DD44117F6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7901B55-A69C-7BC0-C2B1-12A480F09FC4}"/>
              </a:ext>
            </a:extLst>
          </p:cNvPr>
          <p:cNvSpPr>
            <a:spLocks noGrp="1"/>
          </p:cNvSpPr>
          <p:nvPr>
            <p:ph type="dt" sz="half" idx="10"/>
          </p:nvPr>
        </p:nvSpPr>
        <p:spPr/>
        <p:txBody>
          <a:bodyPr/>
          <a:lstStyle/>
          <a:p>
            <a:fld id="{CF1587F6-9512-4FB3-B7D0-AD985FE4E15B}" type="datetimeFigureOut">
              <a:rPr lang="en-GB" smtClean="0"/>
              <a:t>28/11/2024</a:t>
            </a:fld>
            <a:endParaRPr lang="en-GB"/>
          </a:p>
        </p:txBody>
      </p:sp>
      <p:sp>
        <p:nvSpPr>
          <p:cNvPr id="6" name="Footer Placeholder 5">
            <a:extLst>
              <a:ext uri="{FF2B5EF4-FFF2-40B4-BE49-F238E27FC236}">
                <a16:creationId xmlns:a16="http://schemas.microsoft.com/office/drawing/2014/main" id="{A1583DEB-2510-33EC-CCA3-9C70C8DC95D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F32E6CA-89EE-F680-B74C-117075C29F24}"/>
              </a:ext>
            </a:extLst>
          </p:cNvPr>
          <p:cNvSpPr>
            <a:spLocks noGrp="1"/>
          </p:cNvSpPr>
          <p:nvPr>
            <p:ph type="sldNum" sz="quarter" idx="12"/>
          </p:nvPr>
        </p:nvSpPr>
        <p:spPr/>
        <p:txBody>
          <a:bodyPr/>
          <a:lstStyle/>
          <a:p>
            <a:fld id="{9D9237AA-43CF-4C12-87D2-8FD48940D9D8}" type="slidenum">
              <a:rPr lang="en-GB" smtClean="0"/>
              <a:t>‹#›</a:t>
            </a:fld>
            <a:endParaRPr lang="en-GB"/>
          </a:p>
        </p:txBody>
      </p:sp>
    </p:spTree>
    <p:extLst>
      <p:ext uri="{BB962C8B-B14F-4D97-AF65-F5344CB8AC3E}">
        <p14:creationId xmlns:p14="http://schemas.microsoft.com/office/powerpoint/2010/main" val="6977164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199A0D-E0AB-65B5-F43E-B72A85204D09}"/>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725F3DF-8DF8-8B5C-0030-C8FBC79FC50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1EB8892-5F02-FFF7-DDDB-864789112396}"/>
              </a:ext>
            </a:extLst>
          </p:cNvPr>
          <p:cNvSpPr>
            <a:spLocks noGrp="1"/>
          </p:cNvSpPr>
          <p:nvPr>
            <p:ph type="dt" sz="half" idx="10"/>
          </p:nvPr>
        </p:nvSpPr>
        <p:spPr/>
        <p:txBody>
          <a:bodyPr/>
          <a:lstStyle/>
          <a:p>
            <a:fld id="{CF1587F6-9512-4FB3-B7D0-AD985FE4E15B}" type="datetimeFigureOut">
              <a:rPr lang="en-GB" smtClean="0"/>
              <a:t>28/11/2024</a:t>
            </a:fld>
            <a:endParaRPr lang="en-GB"/>
          </a:p>
        </p:txBody>
      </p:sp>
      <p:sp>
        <p:nvSpPr>
          <p:cNvPr id="5" name="Footer Placeholder 4">
            <a:extLst>
              <a:ext uri="{FF2B5EF4-FFF2-40B4-BE49-F238E27FC236}">
                <a16:creationId xmlns:a16="http://schemas.microsoft.com/office/drawing/2014/main" id="{13F065A9-B7E3-DDA3-EA96-7F3EFCAB381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89DE58D-E752-6091-9D38-74EAA33F318E}"/>
              </a:ext>
            </a:extLst>
          </p:cNvPr>
          <p:cNvSpPr>
            <a:spLocks noGrp="1"/>
          </p:cNvSpPr>
          <p:nvPr>
            <p:ph type="sldNum" sz="quarter" idx="12"/>
          </p:nvPr>
        </p:nvSpPr>
        <p:spPr/>
        <p:txBody>
          <a:bodyPr/>
          <a:lstStyle/>
          <a:p>
            <a:fld id="{9D9237AA-43CF-4C12-87D2-8FD48940D9D8}" type="slidenum">
              <a:rPr lang="en-GB" smtClean="0"/>
              <a:t>‹#›</a:t>
            </a:fld>
            <a:endParaRPr lang="en-GB"/>
          </a:p>
        </p:txBody>
      </p:sp>
    </p:spTree>
    <p:extLst>
      <p:ext uri="{BB962C8B-B14F-4D97-AF65-F5344CB8AC3E}">
        <p14:creationId xmlns:p14="http://schemas.microsoft.com/office/powerpoint/2010/main" val="25050164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21AFEB1-259E-5524-E3DB-60169E20D683}"/>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49D9E54-DCA8-843A-709E-B5E1097AC2E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E1068ED-BBA6-FB8E-50D3-C7F3A8007106}"/>
              </a:ext>
            </a:extLst>
          </p:cNvPr>
          <p:cNvSpPr>
            <a:spLocks noGrp="1"/>
          </p:cNvSpPr>
          <p:nvPr>
            <p:ph type="dt" sz="half" idx="10"/>
          </p:nvPr>
        </p:nvSpPr>
        <p:spPr/>
        <p:txBody>
          <a:bodyPr/>
          <a:lstStyle/>
          <a:p>
            <a:fld id="{CF1587F6-9512-4FB3-B7D0-AD985FE4E15B}" type="datetimeFigureOut">
              <a:rPr lang="en-GB" smtClean="0"/>
              <a:t>28/11/2024</a:t>
            </a:fld>
            <a:endParaRPr lang="en-GB"/>
          </a:p>
        </p:txBody>
      </p:sp>
      <p:sp>
        <p:nvSpPr>
          <p:cNvPr id="5" name="Footer Placeholder 4">
            <a:extLst>
              <a:ext uri="{FF2B5EF4-FFF2-40B4-BE49-F238E27FC236}">
                <a16:creationId xmlns:a16="http://schemas.microsoft.com/office/drawing/2014/main" id="{66165CB2-FA50-C5FF-6EE5-8B5851B18D5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3BB6FFC-0CF0-38B1-1499-F196085DEDCC}"/>
              </a:ext>
            </a:extLst>
          </p:cNvPr>
          <p:cNvSpPr>
            <a:spLocks noGrp="1"/>
          </p:cNvSpPr>
          <p:nvPr>
            <p:ph type="sldNum" sz="quarter" idx="12"/>
          </p:nvPr>
        </p:nvSpPr>
        <p:spPr/>
        <p:txBody>
          <a:bodyPr/>
          <a:lstStyle/>
          <a:p>
            <a:fld id="{9D9237AA-43CF-4C12-87D2-8FD48940D9D8}" type="slidenum">
              <a:rPr lang="en-GB" smtClean="0"/>
              <a:t>‹#›</a:t>
            </a:fld>
            <a:endParaRPr lang="en-GB"/>
          </a:p>
        </p:txBody>
      </p:sp>
    </p:spTree>
    <p:extLst>
      <p:ext uri="{BB962C8B-B14F-4D97-AF65-F5344CB8AC3E}">
        <p14:creationId xmlns:p14="http://schemas.microsoft.com/office/powerpoint/2010/main" val="200015613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7C2026C-10FD-BB44-EA3F-F7DB951111A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A017B46-29FD-50D5-E641-11028B18C7C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B1C7210-B935-2E7A-9236-6BAB016524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F1587F6-9512-4FB3-B7D0-AD985FE4E15B}" type="datetimeFigureOut">
              <a:rPr lang="en-GB" smtClean="0"/>
              <a:t>28/11/2024</a:t>
            </a:fld>
            <a:endParaRPr lang="en-GB"/>
          </a:p>
        </p:txBody>
      </p:sp>
      <p:sp>
        <p:nvSpPr>
          <p:cNvPr id="5" name="Footer Placeholder 4">
            <a:extLst>
              <a:ext uri="{FF2B5EF4-FFF2-40B4-BE49-F238E27FC236}">
                <a16:creationId xmlns:a16="http://schemas.microsoft.com/office/drawing/2014/main" id="{11AE6AB2-42A2-454C-139E-F991BB03B98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6DBAD3CD-6E6B-E1C1-ECAA-34155E2DBA5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D9237AA-43CF-4C12-87D2-8FD48940D9D8}" type="slidenum">
              <a:rPr lang="en-GB" smtClean="0"/>
              <a:t>‹#›</a:t>
            </a:fld>
            <a:endParaRPr lang="en-GB"/>
          </a:p>
        </p:txBody>
      </p:sp>
    </p:spTree>
    <p:extLst>
      <p:ext uri="{BB962C8B-B14F-4D97-AF65-F5344CB8AC3E}">
        <p14:creationId xmlns:p14="http://schemas.microsoft.com/office/powerpoint/2010/main" val="388310593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37B6DB-D76F-249B-DB73-1C262CF07FEE}"/>
              </a:ext>
            </a:extLst>
          </p:cNvPr>
          <p:cNvSpPr>
            <a:spLocks noGrp="1"/>
          </p:cNvSpPr>
          <p:nvPr>
            <p:ph type="ctrTitle"/>
          </p:nvPr>
        </p:nvSpPr>
        <p:spPr/>
        <p:txBody>
          <a:bodyPr/>
          <a:lstStyle/>
          <a:p>
            <a:r>
              <a:rPr lang="en-US" dirty="0">
                <a:latin typeface="Times New Roman" panose="02020603050405020304" pitchFamily="18" charset="0"/>
                <a:cs typeface="Times New Roman" panose="02020603050405020304" pitchFamily="18" charset="0"/>
              </a:rPr>
              <a:t>Reflection</a:t>
            </a:r>
            <a:endParaRPr lang="en-GB" dirty="0">
              <a:latin typeface="Times New Roman" panose="02020603050405020304" pitchFamily="18" charset="0"/>
              <a:cs typeface="Times New Roman" panose="02020603050405020304" pitchFamily="18" charset="0"/>
            </a:endParaRPr>
          </a:p>
        </p:txBody>
      </p:sp>
      <p:sp>
        <p:nvSpPr>
          <p:cNvPr id="3" name="Subtitle 2">
            <a:extLst>
              <a:ext uri="{FF2B5EF4-FFF2-40B4-BE49-F238E27FC236}">
                <a16:creationId xmlns:a16="http://schemas.microsoft.com/office/drawing/2014/main" id="{6F0A8532-601E-C1E7-FD22-63BE9157FC85}"/>
              </a:ext>
            </a:extLst>
          </p:cNvPr>
          <p:cNvSpPr>
            <a:spLocks noGrp="1"/>
          </p:cNvSpPr>
          <p:nvPr>
            <p:ph type="subTitle" idx="1"/>
          </p:nvPr>
        </p:nvSpPr>
        <p:spPr/>
        <p:txBody>
          <a:bodyPr>
            <a:normAutofit/>
          </a:bodyPr>
          <a:lstStyle/>
          <a:p>
            <a:r>
              <a:rPr lang="en-US" sz="4000" dirty="0">
                <a:latin typeface="Times New Roman" panose="02020603050405020304" pitchFamily="18" charset="0"/>
                <a:cs typeface="Times New Roman" panose="02020603050405020304" pitchFamily="18" charset="0"/>
              </a:rPr>
              <a:t>Teamwork</a:t>
            </a:r>
            <a:endParaRPr lang="en-GB" sz="4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401085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E84EE3-A8C0-2DD8-C178-7EDB8F2D3FD5}"/>
              </a:ext>
            </a:extLst>
          </p:cNvPr>
          <p:cNvSpPr>
            <a:spLocks noGrp="1"/>
          </p:cNvSpPr>
          <p:nvPr>
            <p:ph type="title"/>
          </p:nvPr>
        </p:nvSpPr>
        <p:spPr/>
        <p:txBody>
          <a:bodyPr/>
          <a:lstStyle/>
          <a:p>
            <a:pPr algn="ctr"/>
            <a:r>
              <a:rPr lang="en-US" b="1" dirty="0">
                <a:latin typeface="Times New Roman" panose="02020603050405020304" pitchFamily="18" charset="0"/>
                <a:cs typeface="Times New Roman" panose="02020603050405020304" pitchFamily="18" charset="0"/>
              </a:rPr>
              <a:t>Understanding the Foundations of Effective Teams</a:t>
            </a:r>
            <a:endParaRPr lang="en-GB"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196318AC-BE22-2E3C-6C28-02B5058249B2}"/>
              </a:ext>
            </a:extLst>
          </p:cNvPr>
          <p:cNvSpPr>
            <a:spLocks noGrp="1"/>
          </p:cNvSpPr>
          <p:nvPr>
            <p:ph idx="1"/>
          </p:nvPr>
        </p:nvSpPr>
        <p:spPr/>
        <p:txBody>
          <a:bodyPr>
            <a:normAutofit fontScale="85000" lnSpcReduction="20000"/>
          </a:bodyPr>
          <a:lstStyle/>
          <a:p>
            <a:r>
              <a:rPr lang="en-US" dirty="0">
                <a:latin typeface="Times New Roman" panose="02020603050405020304" pitchFamily="18" charset="0"/>
                <a:cs typeface="Times New Roman" panose="02020603050405020304" pitchFamily="18" charset="0"/>
              </a:rPr>
              <a:t>Effective communication helps achieve a common purpose where everyone working in the team understands what is being pursued (Kowalski, 2018).</a:t>
            </a:r>
          </a:p>
          <a:p>
            <a:r>
              <a:rPr lang="en-US" dirty="0">
                <a:latin typeface="Times New Roman" panose="02020603050405020304" pitchFamily="18" charset="0"/>
                <a:cs typeface="Times New Roman" panose="02020603050405020304" pitchFamily="18" charset="0"/>
              </a:rPr>
              <a:t>Increased clarity and specialization provide each team member with a clear understanding of how their efforts fit into the bigger picture, and what other people are doing.</a:t>
            </a:r>
          </a:p>
          <a:p>
            <a:r>
              <a:rPr lang="en-US" dirty="0">
                <a:latin typeface="Times New Roman" panose="02020603050405020304" pitchFamily="18" charset="0"/>
                <a:cs typeface="Times New Roman" panose="02020603050405020304" pitchFamily="18" charset="0"/>
              </a:rPr>
              <a:t>Mutual trust contributes to teamwork in that it fosters working in a team by encouraging team members to be open and dependable to other members of the team (Rao, 2016).</a:t>
            </a:r>
          </a:p>
          <a:p>
            <a:r>
              <a:rPr lang="en-US" dirty="0">
                <a:latin typeface="Times New Roman" panose="02020603050405020304" pitchFamily="18" charset="0"/>
                <a:cs typeface="Times New Roman" panose="02020603050405020304" pitchFamily="18" charset="0"/>
              </a:rPr>
              <a:t>Team cohesion fosters a good working atmosphere and cooperation among the different members of the team.</a:t>
            </a:r>
          </a:p>
          <a:p>
            <a:r>
              <a:rPr lang="en-US" dirty="0">
                <a:latin typeface="Times New Roman" panose="02020603050405020304" pitchFamily="18" charset="0"/>
                <a:cs typeface="Times New Roman" panose="02020603050405020304" pitchFamily="18" charset="0"/>
              </a:rPr>
              <a:t>Accountability for the defined objectives guarantees the members work towards the goals and objectives of the team instead of self-serving motives (Rao, 2016).</a:t>
            </a:r>
          </a:p>
          <a:p>
            <a:r>
              <a:rPr lang="en-US" dirty="0">
                <a:latin typeface="Times New Roman" panose="02020603050405020304" pitchFamily="18" charset="0"/>
                <a:cs typeface="Times New Roman" panose="02020603050405020304" pitchFamily="18" charset="0"/>
              </a:rPr>
              <a:t>Feedbacks encourage openness and ensures that the team tackles any concerns without having misunderstandings (Kowalski, 2018).</a:t>
            </a:r>
          </a:p>
          <a:p>
            <a:endParaRPr lang="en-GB"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510345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A6595A-E275-86F6-3AC4-4DC03E7FAFAC}"/>
              </a:ext>
            </a:extLst>
          </p:cNvPr>
          <p:cNvSpPr>
            <a:spLocks noGrp="1"/>
          </p:cNvSpPr>
          <p:nvPr>
            <p:ph type="title"/>
          </p:nvPr>
        </p:nvSpPr>
        <p:spPr/>
        <p:txBody>
          <a:bodyPr/>
          <a:lstStyle/>
          <a:p>
            <a:pPr algn="ctr"/>
            <a:r>
              <a:rPr lang="en-US" b="1" dirty="0">
                <a:latin typeface="Times New Roman" panose="02020603050405020304" pitchFamily="18" charset="0"/>
                <a:cs typeface="Times New Roman" panose="02020603050405020304" pitchFamily="18" charset="0"/>
              </a:rPr>
              <a:t>The Power of Relationships in Teams</a:t>
            </a:r>
            <a:endParaRPr lang="en-GB"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EC76674D-C27D-1235-2DC8-546351EBB9F6}"/>
              </a:ext>
            </a:extLst>
          </p:cNvPr>
          <p:cNvSpPr>
            <a:spLocks noGrp="1"/>
          </p:cNvSpPr>
          <p:nvPr>
            <p:ph idx="1"/>
          </p:nvPr>
        </p:nvSpPr>
        <p:spPr/>
        <p:txBody>
          <a:bodyPr>
            <a:normAutofit fontScale="77500" lnSpcReduction="20000"/>
          </a:bodyPr>
          <a:lstStyle/>
          <a:p>
            <a:pPr marL="0" indent="0">
              <a:buNone/>
            </a:pPr>
            <a:endParaRPr lang="en-US"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Trust is another important component that cannot be overemphasized in teamwork because it leads to positive relationships between or among team members.</a:t>
            </a:r>
          </a:p>
          <a:p>
            <a:r>
              <a:rPr lang="en-US" dirty="0">
                <a:latin typeface="Times New Roman" panose="02020603050405020304" pitchFamily="18" charset="0"/>
                <a:cs typeface="Times New Roman" panose="02020603050405020304" pitchFamily="18" charset="0"/>
              </a:rPr>
              <a:t>To foster stronger relations, the Know-Like-Trust model enhances the areas of knowing, liking, and trusting other team members.</a:t>
            </a:r>
          </a:p>
          <a:p>
            <a:r>
              <a:rPr lang="en-US" dirty="0">
                <a:latin typeface="Times New Roman" panose="02020603050405020304" pitchFamily="18" charset="0"/>
                <a:cs typeface="Times New Roman" panose="02020603050405020304" pitchFamily="18" charset="0"/>
              </a:rPr>
              <a:t>Teamwork is advantageous because ideas are considered from multiple angles, which helps to find the best solutions and get better results (Alexander, 2002).</a:t>
            </a:r>
          </a:p>
          <a:p>
            <a:r>
              <a:rPr lang="en-US" dirty="0">
                <a:latin typeface="Times New Roman" panose="02020603050405020304" pitchFamily="18" charset="0"/>
                <a:cs typeface="Times New Roman" panose="02020603050405020304" pitchFamily="18" charset="0"/>
              </a:rPr>
              <a:t>It is common to experience some conflicts in maintaining relationships since there may be instances where misunderstandings may occur, or expectations may not be met that necessitate an intervention.</a:t>
            </a:r>
          </a:p>
          <a:p>
            <a:r>
              <a:rPr lang="en-US" dirty="0">
                <a:latin typeface="Times New Roman" panose="02020603050405020304" pitchFamily="18" charset="0"/>
                <a:cs typeface="Times New Roman" panose="02020603050405020304" pitchFamily="18" charset="0"/>
              </a:rPr>
              <a:t>Empathy should be especially emphasized in teams as active listening and perceiving the co-workers’ position fosters a positive atmosphere (Adamson et al., 2018).</a:t>
            </a:r>
          </a:p>
          <a:p>
            <a:r>
              <a:rPr lang="en-US" dirty="0">
                <a:latin typeface="Times New Roman" panose="02020603050405020304" pitchFamily="18" charset="0"/>
                <a:cs typeface="Times New Roman" panose="02020603050405020304" pitchFamily="18" charset="0"/>
              </a:rPr>
              <a:t>Feedback systems help maintain openness and create a constructive approach to the daily interactions and development of relationships (Potosky, 2022).</a:t>
            </a:r>
            <a:endParaRPr lang="en-GB"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9873619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C68F68-611E-65C7-CAB5-D0BD91BA5350}"/>
              </a:ext>
            </a:extLst>
          </p:cNvPr>
          <p:cNvSpPr>
            <a:spLocks noGrp="1"/>
          </p:cNvSpPr>
          <p:nvPr>
            <p:ph type="title"/>
          </p:nvPr>
        </p:nvSpPr>
        <p:spPr/>
        <p:txBody>
          <a:bodyPr/>
          <a:lstStyle/>
          <a:p>
            <a:pPr algn="ctr"/>
            <a:r>
              <a:rPr lang="en-GB" b="1" dirty="0">
                <a:latin typeface="Times New Roman" panose="02020603050405020304" pitchFamily="18" charset="0"/>
                <a:cs typeface="Times New Roman" panose="02020603050405020304" pitchFamily="18" charset="0"/>
              </a:rPr>
              <a:t>Understanding People Dynamics</a:t>
            </a:r>
          </a:p>
        </p:txBody>
      </p:sp>
      <p:sp>
        <p:nvSpPr>
          <p:cNvPr id="3" name="Content Placeholder 2">
            <a:extLst>
              <a:ext uri="{FF2B5EF4-FFF2-40B4-BE49-F238E27FC236}">
                <a16:creationId xmlns:a16="http://schemas.microsoft.com/office/drawing/2014/main" id="{BF467252-CD62-507C-7A97-699665D402BD}"/>
              </a:ext>
            </a:extLst>
          </p:cNvPr>
          <p:cNvSpPr>
            <a:spLocks noGrp="1"/>
          </p:cNvSpPr>
          <p:nvPr>
            <p:ph idx="1"/>
          </p:nvPr>
        </p:nvSpPr>
        <p:spPr/>
        <p:txBody>
          <a:bodyPr>
            <a:normAutofit fontScale="77500" lnSpcReduction="20000"/>
          </a:bodyPr>
          <a:lstStyle/>
          <a:p>
            <a:r>
              <a:rPr lang="en-US" dirty="0">
                <a:latin typeface="Times New Roman" panose="02020603050405020304" pitchFamily="18" charset="0"/>
                <a:cs typeface="Times New Roman" panose="02020603050405020304" pitchFamily="18" charset="0"/>
              </a:rPr>
              <a:t>Transactional Analysis enables team members to interpret relationships by recognizing behaviors in Parent, Adult, and Child states, hence improving relationship interactions (</a:t>
            </a:r>
            <a:r>
              <a:rPr lang="en-US" dirty="0" err="1">
                <a:latin typeface="Times New Roman" panose="02020603050405020304" pitchFamily="18" charset="0"/>
                <a:cs typeface="Times New Roman" panose="02020603050405020304" pitchFamily="18" charset="0"/>
              </a:rPr>
              <a:t>Laugeri</a:t>
            </a:r>
            <a:r>
              <a:rPr lang="en-US" dirty="0">
                <a:latin typeface="Times New Roman" panose="02020603050405020304" pitchFamily="18" charset="0"/>
                <a:cs typeface="Times New Roman" panose="02020603050405020304" pitchFamily="18" charset="0"/>
              </a:rPr>
              <a:t>, 2020).</a:t>
            </a:r>
          </a:p>
          <a:p>
            <a:r>
              <a:rPr lang="en-US" b="0" i="0" dirty="0">
                <a:solidFill>
                  <a:srgbClr val="000000"/>
                </a:solidFill>
                <a:effectLst/>
                <a:latin typeface="Times New Roman" panose="02020603050405020304" pitchFamily="18" charset="0"/>
                <a:cs typeface="Times New Roman" panose="02020603050405020304" pitchFamily="18" charset="0"/>
              </a:rPr>
              <a:t>The Drama Triangle creates roles like Victim, Persecutor, and Rescuer that can be damaging to team development thus enabling teams to avoid such a cycle (Clark, 2020).</a:t>
            </a:r>
          </a:p>
          <a:p>
            <a:r>
              <a:rPr lang="en-US" dirty="0">
                <a:latin typeface="Times New Roman" panose="02020603050405020304" pitchFamily="18" charset="0"/>
                <a:cs typeface="Times New Roman" panose="02020603050405020304" pitchFamily="18" charset="0"/>
              </a:rPr>
              <a:t>Applying the principles of positive psychology in the work setting helps to ensure that all team members follow the strength-based approach and adopt a developmental outlook.</a:t>
            </a:r>
          </a:p>
          <a:p>
            <a:r>
              <a:rPr lang="en-US" dirty="0">
                <a:latin typeface="Times New Roman" panose="02020603050405020304" pitchFamily="18" charset="0"/>
                <a:cs typeface="Times New Roman" panose="02020603050405020304" pitchFamily="18" charset="0"/>
              </a:rPr>
              <a:t>The general idea is to be receptive and make room for listening and thus for dialogue, which will create a basis for cooperation and appreciation.</a:t>
            </a:r>
          </a:p>
          <a:p>
            <a:r>
              <a:rPr lang="en-US" dirty="0">
                <a:latin typeface="Times New Roman" panose="02020603050405020304" pitchFamily="18" charset="0"/>
                <a:cs typeface="Times New Roman" panose="02020603050405020304" pitchFamily="18" charset="0"/>
              </a:rPr>
              <a:t>Being able to cope with or negotiate the processes of the people within the team would help in the overall functionality of the teams irrespective of the personality types.</a:t>
            </a:r>
          </a:p>
          <a:p>
            <a:r>
              <a:rPr lang="en-US" dirty="0">
                <a:latin typeface="Times New Roman" panose="02020603050405020304" pitchFamily="18" charset="0"/>
                <a:cs typeface="Times New Roman" panose="02020603050405020304" pitchFamily="18" charset="0"/>
              </a:rPr>
              <a:t>Self-assessment leads to the identification of talent within the team that should be harnessed and aspects that require development.</a:t>
            </a:r>
          </a:p>
          <a:p>
            <a:pPr marL="0" indent="0">
              <a:buNone/>
            </a:pP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8169954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CBD602-3F9D-63A0-EE01-30A207D97B75}"/>
              </a:ext>
            </a:extLst>
          </p:cNvPr>
          <p:cNvSpPr>
            <a:spLocks noGrp="1"/>
          </p:cNvSpPr>
          <p:nvPr>
            <p:ph type="title"/>
          </p:nvPr>
        </p:nvSpPr>
        <p:spPr/>
        <p:txBody>
          <a:bodyPr/>
          <a:lstStyle/>
          <a:p>
            <a:pPr algn="ctr"/>
            <a:r>
              <a:rPr lang="en-GB" b="1" dirty="0">
                <a:latin typeface="Times New Roman" panose="02020603050405020304" pitchFamily="18" charset="0"/>
                <a:cs typeface="Times New Roman" panose="02020603050405020304" pitchFamily="18" charset="0"/>
              </a:rPr>
              <a:t>Conflict Management in Teams</a:t>
            </a:r>
          </a:p>
        </p:txBody>
      </p:sp>
      <p:sp>
        <p:nvSpPr>
          <p:cNvPr id="3" name="Content Placeholder 2">
            <a:extLst>
              <a:ext uri="{FF2B5EF4-FFF2-40B4-BE49-F238E27FC236}">
                <a16:creationId xmlns:a16="http://schemas.microsoft.com/office/drawing/2014/main" id="{53B13AA4-D3C9-3A02-C360-438983FD0113}"/>
              </a:ext>
            </a:extLst>
          </p:cNvPr>
          <p:cNvSpPr>
            <a:spLocks noGrp="1"/>
          </p:cNvSpPr>
          <p:nvPr>
            <p:ph idx="1"/>
          </p:nvPr>
        </p:nvSpPr>
        <p:spPr/>
        <p:txBody>
          <a:bodyPr>
            <a:normAutofit fontScale="85000" lnSpcReduction="20000"/>
          </a:bodyPr>
          <a:lstStyle/>
          <a:p>
            <a:r>
              <a:rPr lang="en-US" dirty="0">
                <a:latin typeface="Times New Roman" panose="02020603050405020304" pitchFamily="18" charset="0"/>
                <a:cs typeface="Times New Roman" panose="02020603050405020304" pitchFamily="18" charset="0"/>
              </a:rPr>
              <a:t>Conflicts are normal and necessary in any team because through them, growth can be encouraged and potential problems exposed.</a:t>
            </a:r>
          </a:p>
          <a:p>
            <a:r>
              <a:rPr lang="en-US" dirty="0">
                <a:latin typeface="Times New Roman" panose="02020603050405020304" pitchFamily="18" charset="0"/>
                <a:cs typeface="Times New Roman" panose="02020603050405020304" pitchFamily="18" charset="0"/>
              </a:rPr>
              <a:t>Positive conflicts allow the further development of ideas and creativity; on the other hand, negative conflicts bring stress and hinder effectiveness.</a:t>
            </a:r>
          </a:p>
          <a:p>
            <a:r>
              <a:rPr lang="en-US" dirty="0">
                <a:latin typeface="Times New Roman" panose="02020603050405020304" pitchFamily="18" charset="0"/>
                <a:cs typeface="Times New Roman" panose="02020603050405020304" pitchFamily="18" charset="0"/>
              </a:rPr>
              <a:t>The Thomas-Kilmann model outlines various forms of conflict management, including an avoidance strategy, an accommodation strategy, and a collaboration strategy (Benke, 2023).</a:t>
            </a:r>
          </a:p>
          <a:p>
            <a:r>
              <a:rPr lang="en-US" dirty="0">
                <a:latin typeface="Times New Roman" panose="02020603050405020304" pitchFamily="18" charset="0"/>
                <a:cs typeface="Times New Roman" panose="02020603050405020304" pitchFamily="18" charset="0"/>
              </a:rPr>
              <a:t>Effective conflict management is the anticipation and management of conflict before it occurs.</a:t>
            </a:r>
          </a:p>
          <a:p>
            <a:r>
              <a:rPr lang="en-US" dirty="0">
                <a:latin typeface="Times New Roman" panose="02020603050405020304" pitchFamily="18" charset="0"/>
                <a:cs typeface="Times New Roman" panose="02020603050405020304" pitchFamily="18" charset="0"/>
              </a:rPr>
              <a:t>Conflict can be beneficial to the teams because they can study those incidents and avoid repetition in the future.</a:t>
            </a:r>
          </a:p>
          <a:p>
            <a:r>
              <a:rPr lang="en-US" dirty="0">
                <a:latin typeface="Times New Roman" panose="02020603050405020304" pitchFamily="18" charset="0"/>
                <a:cs typeface="Times New Roman" panose="02020603050405020304" pitchFamily="18" charset="0"/>
              </a:rPr>
              <a:t>As managers, the leaders are involved in the promotion of dialogue by encouraging employees to express themselves, helping in the resolution of disagreements, and ensuring that consensus meets organizational objectives.</a:t>
            </a:r>
            <a:endParaRPr lang="en-GB"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8028345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81B094-C13D-ADFE-5CE3-655723BAC157}"/>
              </a:ext>
            </a:extLst>
          </p:cNvPr>
          <p:cNvSpPr>
            <a:spLocks noGrp="1"/>
          </p:cNvSpPr>
          <p:nvPr>
            <p:ph type="title"/>
          </p:nvPr>
        </p:nvSpPr>
        <p:spPr/>
        <p:txBody>
          <a:bodyPr/>
          <a:lstStyle/>
          <a:p>
            <a:pPr algn="ctr"/>
            <a:r>
              <a:rPr lang="en-US" b="1" dirty="0">
                <a:latin typeface="Times New Roman" panose="02020603050405020304" pitchFamily="18" charset="0"/>
                <a:cs typeface="Times New Roman" panose="02020603050405020304" pitchFamily="18" charset="0"/>
              </a:rPr>
              <a:t>Building Team Engagement and Motivation</a:t>
            </a:r>
            <a:endParaRPr lang="en-GB"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8351A492-635A-38EB-2360-EC11E28EC397}"/>
              </a:ext>
            </a:extLst>
          </p:cNvPr>
          <p:cNvSpPr>
            <a:spLocks noGrp="1"/>
          </p:cNvSpPr>
          <p:nvPr>
            <p:ph idx="1"/>
          </p:nvPr>
        </p:nvSpPr>
        <p:spPr/>
        <p:txBody>
          <a:bodyPr>
            <a:normAutofit fontScale="85000" lnSpcReduction="20000"/>
          </a:bodyPr>
          <a:lstStyle/>
          <a:p>
            <a:r>
              <a:rPr lang="en-US" b="0" i="0" dirty="0">
                <a:solidFill>
                  <a:srgbClr val="000000"/>
                </a:solidFill>
                <a:effectLst/>
                <a:latin typeface="Times New Roman" panose="02020603050405020304" pitchFamily="18" charset="0"/>
                <a:cs typeface="Times New Roman" panose="02020603050405020304" pitchFamily="18" charset="0"/>
              </a:rPr>
              <a:t>Interpersonal communication is an essential element of the human relationship in a group which makes each member to feel that he is important.</a:t>
            </a:r>
            <a:endParaRPr lang="en-US"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Through Belbin’s team roles, it is established that in any team, it is crucial to know each member’s contribution and the impact they make on the overall success of the team (Isaac, 2016).</a:t>
            </a:r>
          </a:p>
          <a:p>
            <a:r>
              <a:rPr lang="en-US" dirty="0">
                <a:latin typeface="Times New Roman" panose="02020603050405020304" pitchFamily="18" charset="0"/>
                <a:cs typeface="Times New Roman" panose="02020603050405020304" pitchFamily="18" charset="0"/>
              </a:rPr>
              <a:t>Reinforcement strategies, including praising workers, and linking personal targets with group targets boost allegiance and passion levels.</a:t>
            </a:r>
          </a:p>
          <a:p>
            <a:r>
              <a:rPr lang="en-US" dirty="0">
                <a:latin typeface="Times New Roman" panose="02020603050405020304" pitchFamily="18" charset="0"/>
                <a:cs typeface="Times New Roman" panose="02020603050405020304" pitchFamily="18" charset="0"/>
              </a:rPr>
              <a:t>Rewarding each member of the group enhances positive </a:t>
            </a:r>
            <a:r>
              <a:rPr lang="en-US" dirty="0" err="1">
                <a:latin typeface="Times New Roman" panose="02020603050405020304" pitchFamily="18" charset="0"/>
                <a:cs typeface="Times New Roman" panose="02020603050405020304" pitchFamily="18" charset="0"/>
              </a:rPr>
              <a:t>behaviours</a:t>
            </a:r>
            <a:r>
              <a:rPr lang="en-US" dirty="0">
                <a:latin typeface="Times New Roman" panose="02020603050405020304" pitchFamily="18" charset="0"/>
                <a:cs typeface="Times New Roman" panose="02020603050405020304" pitchFamily="18" charset="0"/>
              </a:rPr>
              <a:t> and develops a sense of ownership of the group’s achievements.</a:t>
            </a:r>
          </a:p>
          <a:p>
            <a:r>
              <a:rPr lang="en-US" dirty="0">
                <a:latin typeface="Times New Roman" panose="02020603050405020304" pitchFamily="18" charset="0"/>
                <a:cs typeface="Times New Roman" panose="02020603050405020304" pitchFamily="18" charset="0"/>
              </a:rPr>
              <a:t>Rewarding and acknowledging individual contribution fosters and promotes contribution from other people in the teams (Kozlowski, 2006).</a:t>
            </a:r>
          </a:p>
          <a:p>
            <a:r>
              <a:rPr lang="en-US" dirty="0">
                <a:latin typeface="Times New Roman" panose="02020603050405020304" pitchFamily="18" charset="0"/>
                <a:cs typeface="Times New Roman" panose="02020603050405020304" pitchFamily="18" charset="0"/>
              </a:rPr>
              <a:t>Thus, it is crucial to work through barriers to engagement, including disinterest or conflict, diligently by discussing them to get to the root of the problem.</a:t>
            </a:r>
            <a:endParaRPr lang="en-GB"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5757808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382763-F279-6564-B7A3-4F0713A5EAA6}"/>
              </a:ext>
            </a:extLst>
          </p:cNvPr>
          <p:cNvSpPr>
            <a:spLocks noGrp="1"/>
          </p:cNvSpPr>
          <p:nvPr>
            <p:ph type="title"/>
          </p:nvPr>
        </p:nvSpPr>
        <p:spPr/>
        <p:txBody>
          <a:bodyPr/>
          <a:lstStyle/>
          <a:p>
            <a:pPr algn="ctr"/>
            <a:r>
              <a:rPr lang="en-US" b="1" dirty="0">
                <a:latin typeface="Times New Roman" panose="02020603050405020304" pitchFamily="18" charset="0"/>
                <a:cs typeface="Times New Roman" panose="02020603050405020304" pitchFamily="18" charset="0"/>
              </a:rPr>
              <a:t>The Journey of Team Development</a:t>
            </a:r>
            <a:endParaRPr lang="en-GB"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3B8E76A1-9988-A76A-4E6C-477815C4FC7F}"/>
              </a:ext>
            </a:extLst>
          </p:cNvPr>
          <p:cNvSpPr>
            <a:spLocks noGrp="1"/>
          </p:cNvSpPr>
          <p:nvPr>
            <p:ph idx="1"/>
          </p:nvPr>
        </p:nvSpPr>
        <p:spPr/>
        <p:txBody>
          <a:bodyPr>
            <a:normAutofit lnSpcReduction="10000"/>
          </a:bodyPr>
          <a:lstStyle/>
          <a:p>
            <a:pPr>
              <a:buFont typeface="+mj-lt"/>
              <a:buAutoNum type="arabicPeriod"/>
            </a:pPr>
            <a:r>
              <a:rPr lang="en-US" b="1" dirty="0">
                <a:latin typeface="Times New Roman" panose="02020603050405020304" pitchFamily="18" charset="0"/>
                <a:cs typeface="Times New Roman" panose="02020603050405020304" pitchFamily="18" charset="0"/>
              </a:rPr>
              <a:t>Tuckman’s Model</a:t>
            </a:r>
            <a:r>
              <a:rPr lang="en-US" dirty="0">
                <a:latin typeface="Times New Roman" panose="02020603050405020304" pitchFamily="18" charset="0"/>
                <a:cs typeface="Times New Roman" panose="02020603050405020304" pitchFamily="18" charset="0"/>
              </a:rPr>
              <a:t>: Stages of Forming, Storming, Norming, Performing, and Adjourning.</a:t>
            </a:r>
          </a:p>
          <a:p>
            <a:pPr>
              <a:buFont typeface="+mj-lt"/>
              <a:buAutoNum type="arabicPeriod"/>
            </a:pPr>
            <a:r>
              <a:rPr lang="en-US" b="1" dirty="0">
                <a:latin typeface="Times New Roman" panose="02020603050405020304" pitchFamily="18" charset="0"/>
                <a:cs typeface="Times New Roman" panose="02020603050405020304" pitchFamily="18" charset="0"/>
              </a:rPr>
              <a:t>Transitioning Through Stages</a:t>
            </a:r>
            <a:r>
              <a:rPr lang="en-US" dirty="0">
                <a:latin typeface="Times New Roman" panose="02020603050405020304" pitchFamily="18" charset="0"/>
                <a:cs typeface="Times New Roman" panose="02020603050405020304" pitchFamily="18" charset="0"/>
              </a:rPr>
              <a:t>: Strategies to progress smoothly.</a:t>
            </a:r>
          </a:p>
          <a:p>
            <a:pPr>
              <a:buFont typeface="+mj-lt"/>
              <a:buAutoNum type="arabicPeriod"/>
            </a:pPr>
            <a:r>
              <a:rPr lang="en-US" b="1" dirty="0">
                <a:latin typeface="Times New Roman" panose="02020603050405020304" pitchFamily="18" charset="0"/>
                <a:cs typeface="Times New Roman" panose="02020603050405020304" pitchFamily="18" charset="0"/>
              </a:rPr>
              <a:t>Challenges in Each Stage</a:t>
            </a:r>
            <a:r>
              <a:rPr lang="en-US" dirty="0">
                <a:latin typeface="Times New Roman" panose="02020603050405020304" pitchFamily="18" charset="0"/>
                <a:cs typeface="Times New Roman" panose="02020603050405020304" pitchFamily="18" charset="0"/>
              </a:rPr>
              <a:t>: Recognizing and addressing common pitfalls.</a:t>
            </a:r>
          </a:p>
          <a:p>
            <a:pPr>
              <a:buFont typeface="+mj-lt"/>
              <a:buAutoNum type="arabicPeriod"/>
            </a:pPr>
            <a:r>
              <a:rPr lang="en-US" b="1" dirty="0">
                <a:latin typeface="Times New Roman" panose="02020603050405020304" pitchFamily="18" charset="0"/>
                <a:cs typeface="Times New Roman" panose="02020603050405020304" pitchFamily="18" charset="0"/>
              </a:rPr>
              <a:t>The Role of Leadership in Development</a:t>
            </a:r>
            <a:r>
              <a:rPr lang="en-US" dirty="0">
                <a:latin typeface="Times New Roman" panose="02020603050405020304" pitchFamily="18" charset="0"/>
                <a:cs typeface="Times New Roman" panose="02020603050405020304" pitchFamily="18" charset="0"/>
              </a:rPr>
              <a:t>: Guiding the team through its lifecycle.</a:t>
            </a:r>
          </a:p>
          <a:p>
            <a:pPr>
              <a:buFont typeface="+mj-lt"/>
              <a:buAutoNum type="arabicPeriod"/>
            </a:pPr>
            <a:r>
              <a:rPr lang="en-US" b="1" dirty="0">
                <a:latin typeface="Times New Roman" panose="02020603050405020304" pitchFamily="18" charset="0"/>
                <a:cs typeface="Times New Roman" panose="02020603050405020304" pitchFamily="18" charset="0"/>
              </a:rPr>
              <a:t>Building Team Cohesion</a:t>
            </a:r>
            <a:r>
              <a:rPr lang="en-US" dirty="0">
                <a:latin typeface="Times New Roman" panose="02020603050405020304" pitchFamily="18" charset="0"/>
                <a:cs typeface="Times New Roman" panose="02020603050405020304" pitchFamily="18" charset="0"/>
              </a:rPr>
              <a:t>: Activities to strengthen group dynamics.</a:t>
            </a:r>
          </a:p>
          <a:p>
            <a:pPr>
              <a:buFont typeface="+mj-lt"/>
              <a:buAutoNum type="arabicPeriod"/>
            </a:pPr>
            <a:r>
              <a:rPr lang="en-US" b="1" dirty="0">
                <a:latin typeface="Times New Roman" panose="02020603050405020304" pitchFamily="18" charset="0"/>
                <a:cs typeface="Times New Roman" panose="02020603050405020304" pitchFamily="18" charset="0"/>
              </a:rPr>
              <a:t>Celebrating Growth</a:t>
            </a:r>
            <a:r>
              <a:rPr lang="en-US" dirty="0">
                <a:latin typeface="Times New Roman" panose="02020603050405020304" pitchFamily="18" charset="0"/>
                <a:cs typeface="Times New Roman" panose="02020603050405020304" pitchFamily="18" charset="0"/>
              </a:rPr>
              <a:t>: Reflecting on progress to motivate continued effort.</a:t>
            </a:r>
          </a:p>
          <a:p>
            <a:endParaRPr lang="en-GB"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6804829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26E397-44CB-21C9-E57D-9EE268066B9F}"/>
              </a:ext>
            </a:extLst>
          </p:cNvPr>
          <p:cNvSpPr>
            <a:spLocks noGrp="1"/>
          </p:cNvSpPr>
          <p:nvPr>
            <p:ph type="title"/>
          </p:nvPr>
        </p:nvSpPr>
        <p:spPr/>
        <p:txBody>
          <a:bodyPr/>
          <a:lstStyle/>
          <a:p>
            <a:pPr algn="ctr"/>
            <a:r>
              <a:rPr lang="en-US" b="1" dirty="0">
                <a:latin typeface="Times New Roman" panose="02020603050405020304" pitchFamily="18" charset="0"/>
                <a:cs typeface="Times New Roman" panose="02020603050405020304" pitchFamily="18" charset="0"/>
              </a:rPr>
              <a:t>References </a:t>
            </a:r>
            <a:endParaRPr lang="en-GB"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5C4E765E-4EB8-4686-798F-32E3509F8BA9}"/>
              </a:ext>
            </a:extLst>
          </p:cNvPr>
          <p:cNvSpPr>
            <a:spLocks noGrp="1"/>
          </p:cNvSpPr>
          <p:nvPr>
            <p:ph idx="1"/>
          </p:nvPr>
        </p:nvSpPr>
        <p:spPr/>
        <p:txBody>
          <a:bodyPr>
            <a:normAutofit fontScale="55000" lnSpcReduction="20000"/>
          </a:bodyPr>
          <a:lstStyle/>
          <a:p>
            <a:r>
              <a:rPr lang="en-US" b="0" i="0" dirty="0">
                <a:solidFill>
                  <a:srgbClr val="222222"/>
                </a:solidFill>
                <a:effectLst/>
                <a:latin typeface="Times New Roman" panose="02020603050405020304" pitchFamily="18" charset="0"/>
                <a:cs typeface="Times New Roman" panose="02020603050405020304" pitchFamily="18" charset="0"/>
              </a:rPr>
              <a:t>Kowalski, K., 2018. Building effective teams. </a:t>
            </a:r>
            <a:r>
              <a:rPr lang="en-US" b="0" i="1" dirty="0">
                <a:solidFill>
                  <a:srgbClr val="222222"/>
                </a:solidFill>
                <a:effectLst/>
                <a:latin typeface="Times New Roman" panose="02020603050405020304" pitchFamily="18" charset="0"/>
                <a:cs typeface="Times New Roman" panose="02020603050405020304" pitchFamily="18" charset="0"/>
              </a:rPr>
              <a:t>Leading and Managing in Nursing-E-Book</a:t>
            </a:r>
            <a:r>
              <a:rPr lang="en-US" b="0" i="0" dirty="0">
                <a:solidFill>
                  <a:srgbClr val="222222"/>
                </a:solidFill>
                <a:effectLst/>
                <a:latin typeface="Times New Roman" panose="02020603050405020304" pitchFamily="18" charset="0"/>
                <a:cs typeface="Times New Roman" panose="02020603050405020304" pitchFamily="18" charset="0"/>
              </a:rPr>
              <a:t>, p.336.</a:t>
            </a:r>
          </a:p>
          <a:p>
            <a:r>
              <a:rPr lang="en-US" b="0" i="0" dirty="0">
                <a:solidFill>
                  <a:srgbClr val="222222"/>
                </a:solidFill>
                <a:effectLst/>
                <a:latin typeface="Times New Roman" panose="02020603050405020304" pitchFamily="18" charset="0"/>
                <a:cs typeface="Times New Roman" panose="02020603050405020304" pitchFamily="18" charset="0"/>
              </a:rPr>
              <a:t>Rao, M.S., 2016. Collaborate to build effective teams to achieve organizational excellence and effectiveness. </a:t>
            </a:r>
            <a:r>
              <a:rPr lang="en-US" b="0" i="1" dirty="0">
                <a:solidFill>
                  <a:srgbClr val="222222"/>
                </a:solidFill>
                <a:effectLst/>
                <a:latin typeface="Times New Roman" panose="02020603050405020304" pitchFamily="18" charset="0"/>
                <a:cs typeface="Times New Roman" panose="02020603050405020304" pitchFamily="18" charset="0"/>
              </a:rPr>
              <a:t>Industrial and Commercial Training</a:t>
            </a:r>
            <a:r>
              <a:rPr lang="en-US" b="0" i="0" dirty="0">
                <a:solidFill>
                  <a:srgbClr val="222222"/>
                </a:solidFill>
                <a:effectLst/>
                <a:latin typeface="Times New Roman" panose="02020603050405020304" pitchFamily="18" charset="0"/>
                <a:cs typeface="Times New Roman" panose="02020603050405020304" pitchFamily="18" charset="0"/>
              </a:rPr>
              <a:t>, </a:t>
            </a:r>
            <a:r>
              <a:rPr lang="en-US" b="0" i="1" dirty="0">
                <a:solidFill>
                  <a:srgbClr val="222222"/>
                </a:solidFill>
                <a:effectLst/>
                <a:latin typeface="Times New Roman" panose="02020603050405020304" pitchFamily="18" charset="0"/>
                <a:cs typeface="Times New Roman" panose="02020603050405020304" pitchFamily="18" charset="0"/>
              </a:rPr>
              <a:t>48</a:t>
            </a:r>
            <a:r>
              <a:rPr lang="en-US" b="0" i="0" dirty="0">
                <a:solidFill>
                  <a:srgbClr val="222222"/>
                </a:solidFill>
                <a:effectLst/>
                <a:latin typeface="Times New Roman" panose="02020603050405020304" pitchFamily="18" charset="0"/>
                <a:cs typeface="Times New Roman" panose="02020603050405020304" pitchFamily="18" charset="0"/>
              </a:rPr>
              <a:t>(1), pp.24-28.</a:t>
            </a:r>
          </a:p>
          <a:p>
            <a:r>
              <a:rPr lang="en-US" b="0" i="0" dirty="0">
                <a:solidFill>
                  <a:srgbClr val="222222"/>
                </a:solidFill>
                <a:effectLst/>
                <a:latin typeface="Times New Roman" panose="02020603050405020304" pitchFamily="18" charset="0"/>
                <a:cs typeface="Times New Roman" panose="02020603050405020304" pitchFamily="18" charset="0"/>
              </a:rPr>
              <a:t>Alexander, P.M., 2002, September. Teamwork, time, trust and information. In </a:t>
            </a:r>
            <a:r>
              <a:rPr lang="en-US" b="0" i="1" dirty="0">
                <a:solidFill>
                  <a:srgbClr val="222222"/>
                </a:solidFill>
                <a:effectLst/>
                <a:latin typeface="Times New Roman" panose="02020603050405020304" pitchFamily="18" charset="0"/>
                <a:cs typeface="Times New Roman" panose="02020603050405020304" pitchFamily="18" charset="0"/>
              </a:rPr>
              <a:t>ACM International Conference Proceeding Series</a:t>
            </a:r>
            <a:r>
              <a:rPr lang="en-US" b="0" i="0" dirty="0">
                <a:solidFill>
                  <a:srgbClr val="222222"/>
                </a:solidFill>
                <a:effectLst/>
                <a:latin typeface="Times New Roman" panose="02020603050405020304" pitchFamily="18" charset="0"/>
                <a:cs typeface="Times New Roman" panose="02020603050405020304" pitchFamily="18" charset="0"/>
              </a:rPr>
              <a:t> (Vol. 30, pp. 65-74).</a:t>
            </a:r>
          </a:p>
          <a:p>
            <a:r>
              <a:rPr lang="en-US" b="0" i="0" dirty="0">
                <a:solidFill>
                  <a:srgbClr val="222222"/>
                </a:solidFill>
                <a:effectLst/>
                <a:latin typeface="Times New Roman" panose="02020603050405020304" pitchFamily="18" charset="0"/>
                <a:cs typeface="Times New Roman" panose="02020603050405020304" pitchFamily="18" charset="0"/>
              </a:rPr>
              <a:t>Adamson, K., Loomis, C., Cadell, S. and Verweel, L.C., 2018. Interprofessional empathy: A four-stage model for a new understanding of teamwork. </a:t>
            </a:r>
            <a:r>
              <a:rPr lang="en-US" b="0" i="1" dirty="0">
                <a:solidFill>
                  <a:srgbClr val="222222"/>
                </a:solidFill>
                <a:effectLst/>
                <a:latin typeface="Times New Roman" panose="02020603050405020304" pitchFamily="18" charset="0"/>
                <a:cs typeface="Times New Roman" panose="02020603050405020304" pitchFamily="18" charset="0"/>
              </a:rPr>
              <a:t>Journal of Interprofessional Care</a:t>
            </a:r>
            <a:r>
              <a:rPr lang="en-US" b="0" i="0" dirty="0">
                <a:solidFill>
                  <a:srgbClr val="222222"/>
                </a:solidFill>
                <a:effectLst/>
                <a:latin typeface="Times New Roman" panose="02020603050405020304" pitchFamily="18" charset="0"/>
                <a:cs typeface="Times New Roman" panose="02020603050405020304" pitchFamily="18" charset="0"/>
              </a:rPr>
              <a:t>, </a:t>
            </a:r>
            <a:r>
              <a:rPr lang="en-US" b="0" i="1" dirty="0">
                <a:solidFill>
                  <a:srgbClr val="222222"/>
                </a:solidFill>
                <a:effectLst/>
                <a:latin typeface="Times New Roman" panose="02020603050405020304" pitchFamily="18" charset="0"/>
                <a:cs typeface="Times New Roman" panose="02020603050405020304" pitchFamily="18" charset="0"/>
              </a:rPr>
              <a:t>32</a:t>
            </a:r>
            <a:r>
              <a:rPr lang="en-US" b="0" i="0" dirty="0">
                <a:solidFill>
                  <a:srgbClr val="222222"/>
                </a:solidFill>
                <a:effectLst/>
                <a:latin typeface="Times New Roman" panose="02020603050405020304" pitchFamily="18" charset="0"/>
                <a:cs typeface="Times New Roman" panose="02020603050405020304" pitchFamily="18" charset="0"/>
              </a:rPr>
              <a:t>(6), pp.752-761.</a:t>
            </a:r>
          </a:p>
          <a:p>
            <a:r>
              <a:rPr lang="en-US" b="0" i="0" dirty="0">
                <a:solidFill>
                  <a:srgbClr val="222222"/>
                </a:solidFill>
                <a:effectLst/>
                <a:latin typeface="Times New Roman" panose="02020603050405020304" pitchFamily="18" charset="0"/>
                <a:cs typeface="Times New Roman" panose="02020603050405020304" pitchFamily="18" charset="0"/>
              </a:rPr>
              <a:t>Potosky, D., Godé, C. and Lebraty, J.F., 2022. Modeling the feedback process in teams: a field study of teamwork. </a:t>
            </a:r>
            <a:r>
              <a:rPr lang="en-US" b="0" i="1" dirty="0">
                <a:solidFill>
                  <a:srgbClr val="222222"/>
                </a:solidFill>
                <a:effectLst/>
                <a:latin typeface="Times New Roman" panose="02020603050405020304" pitchFamily="18" charset="0"/>
                <a:cs typeface="Times New Roman" panose="02020603050405020304" pitchFamily="18" charset="0"/>
              </a:rPr>
              <a:t>Group &amp; Organization Management</a:t>
            </a:r>
            <a:r>
              <a:rPr lang="en-US" b="0" i="0" dirty="0">
                <a:solidFill>
                  <a:srgbClr val="222222"/>
                </a:solidFill>
                <a:effectLst/>
                <a:latin typeface="Times New Roman" panose="02020603050405020304" pitchFamily="18" charset="0"/>
                <a:cs typeface="Times New Roman" panose="02020603050405020304" pitchFamily="18" charset="0"/>
              </a:rPr>
              <a:t>, </a:t>
            </a:r>
            <a:r>
              <a:rPr lang="en-US" b="0" i="1" dirty="0">
                <a:solidFill>
                  <a:srgbClr val="222222"/>
                </a:solidFill>
                <a:effectLst/>
                <a:latin typeface="Times New Roman" panose="02020603050405020304" pitchFamily="18" charset="0"/>
                <a:cs typeface="Times New Roman" panose="02020603050405020304" pitchFamily="18" charset="0"/>
              </a:rPr>
              <a:t>47</a:t>
            </a:r>
            <a:r>
              <a:rPr lang="en-US" b="0" i="0" dirty="0">
                <a:solidFill>
                  <a:srgbClr val="222222"/>
                </a:solidFill>
                <a:effectLst/>
                <a:latin typeface="Times New Roman" panose="02020603050405020304" pitchFamily="18" charset="0"/>
                <a:cs typeface="Times New Roman" panose="02020603050405020304" pitchFamily="18" charset="0"/>
              </a:rPr>
              <a:t>(6), pp.1218-1258.</a:t>
            </a:r>
          </a:p>
          <a:p>
            <a:r>
              <a:rPr lang="en-GB" b="0" i="0" dirty="0">
                <a:solidFill>
                  <a:srgbClr val="222222"/>
                </a:solidFill>
                <a:effectLst/>
                <a:latin typeface="Times New Roman" panose="02020603050405020304" pitchFamily="18" charset="0"/>
                <a:cs typeface="Times New Roman" panose="02020603050405020304" pitchFamily="18" charset="0"/>
              </a:rPr>
              <a:t>Laugeri, M., 2020. Emerging change: A New transactional analysis frame for effective dialogue at work. </a:t>
            </a:r>
            <a:r>
              <a:rPr lang="en-GB" b="0" i="1" dirty="0">
                <a:solidFill>
                  <a:srgbClr val="222222"/>
                </a:solidFill>
                <a:effectLst/>
                <a:latin typeface="Times New Roman" panose="02020603050405020304" pitchFamily="18" charset="0"/>
                <a:cs typeface="Times New Roman" panose="02020603050405020304" pitchFamily="18" charset="0"/>
              </a:rPr>
              <a:t>Transactional Analysis Journal</a:t>
            </a:r>
            <a:r>
              <a:rPr lang="en-GB" b="0" i="0" dirty="0">
                <a:solidFill>
                  <a:srgbClr val="222222"/>
                </a:solidFill>
                <a:effectLst/>
                <a:latin typeface="Times New Roman" panose="02020603050405020304" pitchFamily="18" charset="0"/>
                <a:cs typeface="Times New Roman" panose="02020603050405020304" pitchFamily="18" charset="0"/>
              </a:rPr>
              <a:t>, </a:t>
            </a:r>
            <a:r>
              <a:rPr lang="en-GB" b="0" i="1" dirty="0">
                <a:solidFill>
                  <a:srgbClr val="222222"/>
                </a:solidFill>
                <a:effectLst/>
                <a:latin typeface="Times New Roman" panose="02020603050405020304" pitchFamily="18" charset="0"/>
                <a:cs typeface="Times New Roman" panose="02020603050405020304" pitchFamily="18" charset="0"/>
              </a:rPr>
              <a:t>50</a:t>
            </a:r>
            <a:r>
              <a:rPr lang="en-GB" b="0" i="0" dirty="0">
                <a:solidFill>
                  <a:srgbClr val="222222"/>
                </a:solidFill>
                <a:effectLst/>
                <a:latin typeface="Times New Roman" panose="02020603050405020304" pitchFamily="18" charset="0"/>
                <a:cs typeface="Times New Roman" panose="02020603050405020304" pitchFamily="18" charset="0"/>
              </a:rPr>
              <a:t>(2), pp.143-159.</a:t>
            </a:r>
          </a:p>
          <a:p>
            <a:r>
              <a:rPr lang="en-US" b="0" i="0" dirty="0">
                <a:solidFill>
                  <a:srgbClr val="222222"/>
                </a:solidFill>
                <a:effectLst/>
                <a:latin typeface="Times New Roman" panose="02020603050405020304" pitchFamily="18" charset="0"/>
                <a:cs typeface="Times New Roman" panose="02020603050405020304" pitchFamily="18" charset="0"/>
              </a:rPr>
              <a:t>Clark, D.J., 2020. Escaping the Drama Triangle: Strategies for Successful Research Administration from the Psychology of Codependence. </a:t>
            </a:r>
            <a:r>
              <a:rPr lang="en-US" b="0" i="1" dirty="0">
                <a:solidFill>
                  <a:srgbClr val="222222"/>
                </a:solidFill>
                <a:effectLst/>
                <a:latin typeface="Times New Roman" panose="02020603050405020304" pitchFamily="18" charset="0"/>
                <a:cs typeface="Times New Roman" panose="02020603050405020304" pitchFamily="18" charset="0"/>
              </a:rPr>
              <a:t>Journal of Research Administration</a:t>
            </a:r>
            <a:r>
              <a:rPr lang="en-US" b="0" i="0" dirty="0">
                <a:solidFill>
                  <a:srgbClr val="222222"/>
                </a:solidFill>
                <a:effectLst/>
                <a:latin typeface="Times New Roman" panose="02020603050405020304" pitchFamily="18" charset="0"/>
                <a:cs typeface="Times New Roman" panose="02020603050405020304" pitchFamily="18" charset="0"/>
              </a:rPr>
              <a:t>, </a:t>
            </a:r>
            <a:r>
              <a:rPr lang="en-US" b="0" i="1" dirty="0">
                <a:solidFill>
                  <a:srgbClr val="222222"/>
                </a:solidFill>
                <a:effectLst/>
                <a:latin typeface="Times New Roman" panose="02020603050405020304" pitchFamily="18" charset="0"/>
                <a:cs typeface="Times New Roman" panose="02020603050405020304" pitchFamily="18" charset="0"/>
              </a:rPr>
              <a:t>51</a:t>
            </a:r>
            <a:r>
              <a:rPr lang="en-US" b="0" i="0" dirty="0">
                <a:solidFill>
                  <a:srgbClr val="222222"/>
                </a:solidFill>
                <a:effectLst/>
                <a:latin typeface="Times New Roman" panose="02020603050405020304" pitchFamily="18" charset="0"/>
                <a:cs typeface="Times New Roman" panose="02020603050405020304" pitchFamily="18" charset="0"/>
              </a:rPr>
              <a:t>(2), pp.84-101.</a:t>
            </a:r>
          </a:p>
          <a:p>
            <a:r>
              <a:rPr lang="en-US" b="0" i="0" dirty="0">
                <a:solidFill>
                  <a:srgbClr val="222222"/>
                </a:solidFill>
                <a:effectLst/>
                <a:latin typeface="Times New Roman" panose="02020603050405020304" pitchFamily="18" charset="0"/>
                <a:cs typeface="Times New Roman" panose="02020603050405020304" pitchFamily="18" charset="0"/>
              </a:rPr>
              <a:t>Benke, M., 2023. HOW TO SOLVE CONFLICT SITUATIONS BETTER WITH THE MODEL OF THOMAS AND KILMANN. </a:t>
            </a:r>
            <a:r>
              <a:rPr lang="en-US" b="0" i="1" dirty="0">
                <a:solidFill>
                  <a:srgbClr val="222222"/>
                </a:solidFill>
                <a:effectLst/>
                <a:latin typeface="Times New Roman" panose="02020603050405020304" pitchFamily="18" charset="0"/>
                <a:cs typeface="Times New Roman" panose="02020603050405020304" pitchFamily="18" charset="0"/>
              </a:rPr>
              <a:t>Economic and Social Development: Book of Proceedings</a:t>
            </a:r>
            <a:r>
              <a:rPr lang="en-US" b="0" i="0" dirty="0">
                <a:solidFill>
                  <a:srgbClr val="222222"/>
                </a:solidFill>
                <a:effectLst/>
                <a:latin typeface="Times New Roman" panose="02020603050405020304" pitchFamily="18" charset="0"/>
                <a:cs typeface="Times New Roman" panose="02020603050405020304" pitchFamily="18" charset="0"/>
              </a:rPr>
              <a:t>, pp.229-238.</a:t>
            </a:r>
          </a:p>
          <a:p>
            <a:r>
              <a:rPr lang="en-US" b="0" i="0" dirty="0">
                <a:solidFill>
                  <a:srgbClr val="222222"/>
                </a:solidFill>
                <a:effectLst/>
                <a:latin typeface="Times New Roman" panose="02020603050405020304" pitchFamily="18" charset="0"/>
                <a:cs typeface="Times New Roman" panose="02020603050405020304" pitchFamily="18" charset="0"/>
              </a:rPr>
              <a:t>Isaac, M. and Carson, K., 2016. </a:t>
            </a:r>
            <a:r>
              <a:rPr lang="en-US" b="0" i="1" dirty="0">
                <a:solidFill>
                  <a:srgbClr val="222222"/>
                </a:solidFill>
                <a:effectLst/>
                <a:latin typeface="Times New Roman" panose="02020603050405020304" pitchFamily="18" charset="0"/>
                <a:cs typeface="Times New Roman" panose="02020603050405020304" pitchFamily="18" charset="0"/>
              </a:rPr>
              <a:t>A Guide to Belbin Team Roles</a:t>
            </a:r>
            <a:r>
              <a:rPr lang="en-US" b="0" i="0" dirty="0">
                <a:solidFill>
                  <a:srgbClr val="222222"/>
                </a:solidFill>
                <a:effectLst/>
                <a:latin typeface="Times New Roman" panose="02020603050405020304" pitchFamily="18" charset="0"/>
                <a:cs typeface="Times New Roman" panose="02020603050405020304" pitchFamily="18" charset="0"/>
              </a:rPr>
              <a:t>. Bridge Publishing.</a:t>
            </a:r>
          </a:p>
          <a:p>
            <a:r>
              <a:rPr lang="en-US" b="0" i="0" dirty="0">
                <a:solidFill>
                  <a:srgbClr val="222222"/>
                </a:solidFill>
                <a:effectLst/>
                <a:latin typeface="Times New Roman" panose="02020603050405020304" pitchFamily="18" charset="0"/>
                <a:cs typeface="Times New Roman" panose="02020603050405020304" pitchFamily="18" charset="0"/>
              </a:rPr>
              <a:t>Kozlowski, S.W. and Ilgen, D.R., 2006. Enhancing the effectiveness of work groups and teams. </a:t>
            </a:r>
            <a:r>
              <a:rPr lang="en-US" b="0" i="1" dirty="0">
                <a:solidFill>
                  <a:srgbClr val="222222"/>
                </a:solidFill>
                <a:effectLst/>
                <a:latin typeface="Times New Roman" panose="02020603050405020304" pitchFamily="18" charset="0"/>
                <a:cs typeface="Times New Roman" panose="02020603050405020304" pitchFamily="18" charset="0"/>
              </a:rPr>
              <a:t>Psychological science in the public interest</a:t>
            </a:r>
            <a:r>
              <a:rPr lang="en-US" b="0" i="0" dirty="0">
                <a:solidFill>
                  <a:srgbClr val="222222"/>
                </a:solidFill>
                <a:effectLst/>
                <a:latin typeface="Times New Roman" panose="02020603050405020304" pitchFamily="18" charset="0"/>
                <a:cs typeface="Times New Roman" panose="02020603050405020304" pitchFamily="18" charset="0"/>
              </a:rPr>
              <a:t>, </a:t>
            </a:r>
            <a:r>
              <a:rPr lang="en-US" b="0" i="1" dirty="0">
                <a:solidFill>
                  <a:srgbClr val="222222"/>
                </a:solidFill>
                <a:effectLst/>
                <a:latin typeface="Times New Roman" panose="02020603050405020304" pitchFamily="18" charset="0"/>
                <a:cs typeface="Times New Roman" panose="02020603050405020304" pitchFamily="18" charset="0"/>
              </a:rPr>
              <a:t>7</a:t>
            </a:r>
            <a:r>
              <a:rPr lang="en-US" b="0" i="0" dirty="0">
                <a:solidFill>
                  <a:srgbClr val="222222"/>
                </a:solidFill>
                <a:effectLst/>
                <a:latin typeface="Times New Roman" panose="02020603050405020304" pitchFamily="18" charset="0"/>
                <a:cs typeface="Times New Roman" panose="02020603050405020304" pitchFamily="18" charset="0"/>
              </a:rPr>
              <a:t>(3), pp.77-124.</a:t>
            </a:r>
            <a:endParaRPr lang="en-GB"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7366187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23</TotalTime>
  <Words>1188</Words>
  <Application>Microsoft Office PowerPoint</Application>
  <PresentationFormat>Widescreen</PresentationFormat>
  <Paragraphs>57</Paragraphs>
  <Slides>8</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8</vt:i4>
      </vt:variant>
    </vt:vector>
  </HeadingPairs>
  <TitlesOfParts>
    <vt:vector size="14" baseType="lpstr">
      <vt:lpstr>Aptos</vt:lpstr>
      <vt:lpstr>Arial</vt:lpstr>
      <vt:lpstr>Calibri</vt:lpstr>
      <vt:lpstr>Calibri Light</vt:lpstr>
      <vt:lpstr>Times New Roman</vt:lpstr>
      <vt:lpstr>Office Theme</vt:lpstr>
      <vt:lpstr>Reflection</vt:lpstr>
      <vt:lpstr>Understanding the Foundations of Effective Teams</vt:lpstr>
      <vt:lpstr>The Power of Relationships in Teams</vt:lpstr>
      <vt:lpstr>Understanding People Dynamics</vt:lpstr>
      <vt:lpstr>Conflict Management in Teams</vt:lpstr>
      <vt:lpstr>Building Team Engagement and Motivation</vt:lpstr>
      <vt:lpstr>The Journey of Team Development</vt:lpstr>
      <vt:lpstr>References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254792976070</dc:creator>
  <cp:lastModifiedBy>Bianca Moldoveanu</cp:lastModifiedBy>
  <cp:revision>3</cp:revision>
  <dcterms:created xsi:type="dcterms:W3CDTF">2024-11-27T03:27:08Z</dcterms:created>
  <dcterms:modified xsi:type="dcterms:W3CDTF">2024-11-28T10:24:29Z</dcterms:modified>
</cp:coreProperties>
</file>