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0000"/>
    <a:srgbClr val="913DC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41B846-7E91-0344-B4DB-16900FFCA5CC}" v="6" dt="2023-01-19T19:08:29.0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4"/>
    <p:restoredTop sz="95816"/>
  </p:normalViewPr>
  <p:slideViewPr>
    <p:cSldViewPr snapToGrid="0" snapToObjects="1">
      <p:cViewPr varScale="1">
        <p:scale>
          <a:sx n="121" d="100"/>
          <a:sy n="121" d="100"/>
        </p:scale>
        <p:origin x="76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tins (2005133)" userId="ab57cec8-12fa-4239-8b50-fc6dd70ccd07" providerId="ADAL" clId="{DC41B846-7E91-0344-B4DB-16900FFCA5CC}"/>
    <pc:docChg chg="undo custSel mod modSld">
      <pc:chgData name="Ana Martins (2005133)" userId="ab57cec8-12fa-4239-8b50-fc6dd70ccd07" providerId="ADAL" clId="{DC41B846-7E91-0344-B4DB-16900FFCA5CC}" dt="2023-01-19T19:20:26.728" v="193" actId="255"/>
      <pc:docMkLst>
        <pc:docMk/>
      </pc:docMkLst>
      <pc:sldChg chg="modSp mod">
        <pc:chgData name="Ana Martins (2005133)" userId="ab57cec8-12fa-4239-8b50-fc6dd70ccd07" providerId="ADAL" clId="{DC41B846-7E91-0344-B4DB-16900FFCA5CC}" dt="2023-01-19T19:02:01.365" v="29" actId="20577"/>
        <pc:sldMkLst>
          <pc:docMk/>
          <pc:sldMk cId="296141599" sldId="256"/>
        </pc:sldMkLst>
        <pc:spChg chg="mod">
          <ac:chgData name="Ana Martins (2005133)" userId="ab57cec8-12fa-4239-8b50-fc6dd70ccd07" providerId="ADAL" clId="{DC41B846-7E91-0344-B4DB-16900FFCA5CC}" dt="2023-01-19T19:02:01.365" v="29" actId="20577"/>
          <ac:spMkLst>
            <pc:docMk/>
            <pc:sldMk cId="296141599" sldId="256"/>
            <ac:spMk id="46" creationId="{2400E2D7-129B-AB4D-A0ED-5F3C9C4C1543}"/>
          </ac:spMkLst>
        </pc:spChg>
        <pc:spChg chg="mod">
          <ac:chgData name="Ana Martins (2005133)" userId="ab57cec8-12fa-4239-8b50-fc6dd70ccd07" providerId="ADAL" clId="{DC41B846-7E91-0344-B4DB-16900FFCA5CC}" dt="2023-01-19T19:01:25.820" v="22" actId="20577"/>
          <ac:spMkLst>
            <pc:docMk/>
            <pc:sldMk cId="296141599" sldId="256"/>
            <ac:spMk id="47" creationId="{7E59B16F-9806-334E-BE0D-03BDB9897A37}"/>
          </ac:spMkLst>
        </pc:spChg>
      </pc:sldChg>
      <pc:sldChg chg="modSp mod">
        <pc:chgData name="Ana Martins (2005133)" userId="ab57cec8-12fa-4239-8b50-fc6dd70ccd07" providerId="ADAL" clId="{DC41B846-7E91-0344-B4DB-16900FFCA5CC}" dt="2023-01-19T19:09:20.209" v="137" actId="5793"/>
        <pc:sldMkLst>
          <pc:docMk/>
          <pc:sldMk cId="1842783717" sldId="257"/>
        </pc:sldMkLst>
        <pc:spChg chg="mod">
          <ac:chgData name="Ana Martins (2005133)" userId="ab57cec8-12fa-4239-8b50-fc6dd70ccd07" providerId="ADAL" clId="{DC41B846-7E91-0344-B4DB-16900FFCA5CC}" dt="2023-01-19T18:51:10.486" v="3" actId="1076"/>
          <ac:spMkLst>
            <pc:docMk/>
            <pc:sldMk cId="1842783717" sldId="257"/>
            <ac:spMk id="2" creationId="{51A3BFDF-6E72-D040-A2B6-7DD9F939F71E}"/>
          </ac:spMkLst>
        </pc:spChg>
        <pc:spChg chg="mod">
          <ac:chgData name="Ana Martins (2005133)" userId="ab57cec8-12fa-4239-8b50-fc6dd70ccd07" providerId="ADAL" clId="{DC41B846-7E91-0344-B4DB-16900FFCA5CC}" dt="2023-01-19T19:09:20.209" v="137" actId="5793"/>
          <ac:spMkLst>
            <pc:docMk/>
            <pc:sldMk cId="1842783717" sldId="257"/>
            <ac:spMk id="3" creationId="{A7D80760-F6D7-8A4B-A346-1ACDA638C879}"/>
          </ac:spMkLst>
        </pc:spChg>
      </pc:sldChg>
      <pc:sldChg chg="modSp mod">
        <pc:chgData name="Ana Martins (2005133)" userId="ab57cec8-12fa-4239-8b50-fc6dd70ccd07" providerId="ADAL" clId="{DC41B846-7E91-0344-B4DB-16900FFCA5CC}" dt="2023-01-19T19:19:57.557" v="187" actId="27636"/>
        <pc:sldMkLst>
          <pc:docMk/>
          <pc:sldMk cId="1261805702" sldId="258"/>
        </pc:sldMkLst>
        <pc:spChg chg="mod">
          <ac:chgData name="Ana Martins (2005133)" userId="ab57cec8-12fa-4239-8b50-fc6dd70ccd07" providerId="ADAL" clId="{DC41B846-7E91-0344-B4DB-16900FFCA5CC}" dt="2023-01-19T19:19:57.557" v="187" actId="27636"/>
          <ac:spMkLst>
            <pc:docMk/>
            <pc:sldMk cId="1261805702" sldId="258"/>
            <ac:spMk id="3" creationId="{CFD84DCC-B93A-2F4E-8F85-7EF2CD364A4B}"/>
          </ac:spMkLst>
        </pc:spChg>
      </pc:sldChg>
      <pc:sldChg chg="modSp mod">
        <pc:chgData name="Ana Martins (2005133)" userId="ab57cec8-12fa-4239-8b50-fc6dd70ccd07" providerId="ADAL" clId="{DC41B846-7E91-0344-B4DB-16900FFCA5CC}" dt="2023-01-19T19:20:12.163" v="190" actId="404"/>
        <pc:sldMkLst>
          <pc:docMk/>
          <pc:sldMk cId="4255797520" sldId="259"/>
        </pc:sldMkLst>
        <pc:spChg chg="mod">
          <ac:chgData name="Ana Martins (2005133)" userId="ab57cec8-12fa-4239-8b50-fc6dd70ccd07" providerId="ADAL" clId="{DC41B846-7E91-0344-B4DB-16900FFCA5CC}" dt="2023-01-19T19:20:12.163" v="190" actId="404"/>
          <ac:spMkLst>
            <pc:docMk/>
            <pc:sldMk cId="4255797520" sldId="259"/>
            <ac:spMk id="3" creationId="{7799FD3C-86B4-CD41-8CD8-3A5CC5E2C4F2}"/>
          </ac:spMkLst>
        </pc:spChg>
      </pc:sldChg>
      <pc:sldChg chg="modSp mod">
        <pc:chgData name="Ana Martins (2005133)" userId="ab57cec8-12fa-4239-8b50-fc6dd70ccd07" providerId="ADAL" clId="{DC41B846-7E91-0344-B4DB-16900FFCA5CC}" dt="2023-01-19T19:20:26.728" v="193" actId="255"/>
        <pc:sldMkLst>
          <pc:docMk/>
          <pc:sldMk cId="2559714012" sldId="260"/>
        </pc:sldMkLst>
        <pc:spChg chg="mod">
          <ac:chgData name="Ana Martins (2005133)" userId="ab57cec8-12fa-4239-8b50-fc6dd70ccd07" providerId="ADAL" clId="{DC41B846-7E91-0344-B4DB-16900FFCA5CC}" dt="2023-01-19T19:20:26.728" v="193" actId="255"/>
          <ac:spMkLst>
            <pc:docMk/>
            <pc:sldMk cId="2559714012" sldId="260"/>
            <ac:spMk id="3" creationId="{75D80EE0-6B46-7746-A8C0-6E47F93E357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3AA6E6-3A76-564E-8D0B-70EC8719B218}" type="datetimeFigureOut">
              <a:rPr lang="en-US" smtClean="0"/>
              <a:t>1/19/23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AB56C-65A7-464C-8819-DB6DD01D8F88}" type="slidenum">
              <a:rPr lang="en-US" smtClean="0"/>
              <a:t>‹#›</a:t>
            </a:fld>
            <a:endParaRPr lang="en-US"/>
          </a:p>
        </p:txBody>
      </p:sp>
    </p:spTree>
    <p:extLst>
      <p:ext uri="{BB962C8B-B14F-4D97-AF65-F5344CB8AC3E}">
        <p14:creationId xmlns:p14="http://schemas.microsoft.com/office/powerpoint/2010/main" val="1526212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DAB56C-65A7-464C-8819-DB6DD01D8F88}" type="slidenum">
              <a:rPr lang="en-US" smtClean="0"/>
              <a:t>3</a:t>
            </a:fld>
            <a:endParaRPr lang="en-US"/>
          </a:p>
        </p:txBody>
      </p:sp>
    </p:spTree>
    <p:extLst>
      <p:ext uri="{BB962C8B-B14F-4D97-AF65-F5344CB8AC3E}">
        <p14:creationId xmlns:p14="http://schemas.microsoft.com/office/powerpoint/2010/main" val="1654070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0FBC6-08D4-8443-ABBF-3DCEF32EAA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45A4538-3367-9B48-93E8-C5BB360DE9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198248B-4997-2147-8E6C-CF0BFEF78141}"/>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5" name="Footer Placeholder 4">
            <a:extLst>
              <a:ext uri="{FF2B5EF4-FFF2-40B4-BE49-F238E27FC236}">
                <a16:creationId xmlns:a16="http://schemas.microsoft.com/office/drawing/2014/main" id="{C0276A07-5C27-9F41-BAFF-4B829A082D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761981-ABF8-3B46-867D-5E9910A23396}"/>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1687076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38DA3-681B-594F-B464-131E17B0D2A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C819B8-4095-654B-A474-EF03EEC0D4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14FD32D-74A6-CA41-91C6-31761D9827C5}"/>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5" name="Footer Placeholder 4">
            <a:extLst>
              <a:ext uri="{FF2B5EF4-FFF2-40B4-BE49-F238E27FC236}">
                <a16:creationId xmlns:a16="http://schemas.microsoft.com/office/drawing/2014/main" id="{2D49E6AC-0A53-674D-A5C1-D11D2934E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29EA59-EA18-0C4C-A957-5C92B6BA6942}"/>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1820744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DCED-21BB-5344-885D-805308F66D4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ABED51A-E52F-DB4C-8822-4EC73B70A3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FAEF873-DD14-B547-80E4-34D22EF23BF3}"/>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5" name="Footer Placeholder 4">
            <a:extLst>
              <a:ext uri="{FF2B5EF4-FFF2-40B4-BE49-F238E27FC236}">
                <a16:creationId xmlns:a16="http://schemas.microsoft.com/office/drawing/2014/main" id="{D861AC1D-EBF0-3144-8C9E-2E89E2A524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4FC7A0-9D2B-514C-8810-6F304CD73DA3}"/>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918734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91027-339D-8E4A-BDBD-281969EDD5B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83C377A-1E8D-0B4C-A438-FEC574C809B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FC6E114-B399-A74E-B1C6-7D9C77EB26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AFBE214-D56B-2B49-BBAB-03530CF5AC0E}"/>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6" name="Footer Placeholder 5">
            <a:extLst>
              <a:ext uri="{FF2B5EF4-FFF2-40B4-BE49-F238E27FC236}">
                <a16:creationId xmlns:a16="http://schemas.microsoft.com/office/drawing/2014/main" id="{693DCB35-1E7D-6B4F-9085-42BBBD3D5C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D59983-3227-FE45-89D7-8C1A9D20F087}"/>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2182646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3A18B-C6C0-C947-A91A-E906A12390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3F25C6-471C-9E42-A97A-E7114D25F7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1837942-9A5C-C94C-A72A-FF298F5A804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6D13F6D-AFA7-9740-A1EF-0AABEE65AB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8BB10E0-A39E-EB44-8521-4BBB4F613AF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7B7A40C-322B-6348-A815-68CE03017341}"/>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8" name="Footer Placeholder 7">
            <a:extLst>
              <a:ext uri="{FF2B5EF4-FFF2-40B4-BE49-F238E27FC236}">
                <a16:creationId xmlns:a16="http://schemas.microsoft.com/office/drawing/2014/main" id="{33358389-0A99-2748-AF75-DF9EE0058AF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23A3D64-B823-9747-A505-09C81E365FCA}"/>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2652425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6D99A-3001-8E43-B8DE-0467DECB605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FC2618D-3105-1D40-A77E-D5E433C2BA84}"/>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4" name="Footer Placeholder 3">
            <a:extLst>
              <a:ext uri="{FF2B5EF4-FFF2-40B4-BE49-F238E27FC236}">
                <a16:creationId xmlns:a16="http://schemas.microsoft.com/office/drawing/2014/main" id="{D99BF466-BC2A-F241-B265-37960A7F92B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1685A0-85D5-FF46-B9B8-13D80DC6D503}"/>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4100165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CAA302-FE90-6949-9192-F05EDEBD71E3}"/>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3" name="Footer Placeholder 2">
            <a:extLst>
              <a:ext uri="{FF2B5EF4-FFF2-40B4-BE49-F238E27FC236}">
                <a16:creationId xmlns:a16="http://schemas.microsoft.com/office/drawing/2014/main" id="{0109C694-AAEF-2C4B-9EE1-8D80752F14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5D18062-A7EB-FB48-956F-8C542EC57989}"/>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2254775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F0B62-456C-2F40-A49D-A686B9B269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C59AC76-1CB2-684F-9596-A978E220A2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8261129-C29E-0D4B-A4DC-B1B88E65D7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7217351-8DAD-F14E-8CD6-9F2601937C82}"/>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6" name="Footer Placeholder 5">
            <a:extLst>
              <a:ext uri="{FF2B5EF4-FFF2-40B4-BE49-F238E27FC236}">
                <a16:creationId xmlns:a16="http://schemas.microsoft.com/office/drawing/2014/main" id="{D56D5127-AFFA-CD41-B51C-3ACC4A1A17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A594CD-1999-3543-8672-23A36C8E138E}"/>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2388047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77157-E41D-4243-A808-AFABF71C76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6727736-2196-F448-92CD-36AD7F5736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70E343-3FD7-EC49-AFAA-1B18AFA110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E7B9DE-85BF-FC48-B110-882E56470FFC}"/>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6" name="Footer Placeholder 5">
            <a:extLst>
              <a:ext uri="{FF2B5EF4-FFF2-40B4-BE49-F238E27FC236}">
                <a16:creationId xmlns:a16="http://schemas.microsoft.com/office/drawing/2014/main" id="{7CBFF310-F689-1945-A5A5-8129D7573A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71D128-17B8-0943-B95B-5FCCD0A9ED87}"/>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1450860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272EB-2BAA-7E4A-BC8E-3FFEE6672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8BC599-4C8C-3B4A-B0C5-CB81BBDBE4B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D6B46CE-16FD-A049-BAC4-4FC857C619E5}"/>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5" name="Footer Placeholder 4">
            <a:extLst>
              <a:ext uri="{FF2B5EF4-FFF2-40B4-BE49-F238E27FC236}">
                <a16:creationId xmlns:a16="http://schemas.microsoft.com/office/drawing/2014/main" id="{4DE0E962-7F22-EA43-B28E-EA0120A8C2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FE102F-8AF8-F447-80AC-19507B5B721C}"/>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3391033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A2649B-87FC-4141-AB14-6D4FC31F6BD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DF9A81-3BD0-FB43-B9C4-F354501C12C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D06070-F0E1-9645-82E5-5CCD676562AE}"/>
              </a:ext>
            </a:extLst>
          </p:cNvPr>
          <p:cNvSpPr>
            <a:spLocks noGrp="1"/>
          </p:cNvSpPr>
          <p:nvPr>
            <p:ph type="dt" sz="half" idx="10"/>
          </p:nvPr>
        </p:nvSpPr>
        <p:spPr/>
        <p:txBody>
          <a:bodyPr/>
          <a:lstStyle/>
          <a:p>
            <a:fld id="{0AD1089B-D60B-6C4A-AC61-4453764040D4}" type="datetimeFigureOut">
              <a:rPr lang="en-US" smtClean="0"/>
              <a:t>1/19/23</a:t>
            </a:fld>
            <a:endParaRPr lang="en-US"/>
          </a:p>
        </p:txBody>
      </p:sp>
      <p:sp>
        <p:nvSpPr>
          <p:cNvPr id="5" name="Footer Placeholder 4">
            <a:extLst>
              <a:ext uri="{FF2B5EF4-FFF2-40B4-BE49-F238E27FC236}">
                <a16:creationId xmlns:a16="http://schemas.microsoft.com/office/drawing/2014/main" id="{4534F6F2-5191-FE46-BB99-EEA4DB9535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FBCFF4-FFD6-3C41-953B-A76F51540A01}"/>
              </a:ext>
            </a:extLst>
          </p:cNvPr>
          <p:cNvSpPr>
            <a:spLocks noGrp="1"/>
          </p:cNvSpPr>
          <p:nvPr>
            <p:ph type="sldNum" sz="quarter" idx="12"/>
          </p:nvPr>
        </p:nvSpPr>
        <p:spPr/>
        <p:txBody>
          <a:bodyPr/>
          <a:lstStyle/>
          <a:p>
            <a:fld id="{BAE61985-71C3-DB4B-8AC5-4D89365D4A9B}" type="slidenum">
              <a:rPr lang="en-US" smtClean="0"/>
              <a:t>‹#›</a:t>
            </a:fld>
            <a:endParaRPr lang="en-US"/>
          </a:p>
        </p:txBody>
      </p:sp>
    </p:spTree>
    <p:extLst>
      <p:ext uri="{BB962C8B-B14F-4D97-AF65-F5344CB8AC3E}">
        <p14:creationId xmlns:p14="http://schemas.microsoft.com/office/powerpoint/2010/main" val="8532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E443B-E72A-454A-82DA-C0D690CBF4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D9591C7-0B23-614C-A9C1-1A5A1E4579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78A6C9-6E8B-AE47-8963-9DA95D3C7D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D1089B-D60B-6C4A-AC61-4453764040D4}" type="datetimeFigureOut">
              <a:rPr lang="en-US" smtClean="0"/>
              <a:t>1/19/23</a:t>
            </a:fld>
            <a:endParaRPr lang="en-US"/>
          </a:p>
        </p:txBody>
      </p:sp>
      <p:sp>
        <p:nvSpPr>
          <p:cNvPr id="5" name="Footer Placeholder 4">
            <a:extLst>
              <a:ext uri="{FF2B5EF4-FFF2-40B4-BE49-F238E27FC236}">
                <a16:creationId xmlns:a16="http://schemas.microsoft.com/office/drawing/2014/main" id="{53A3C449-DF65-454A-B8AE-B234615225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878973-CB4E-254B-98FC-F591690EA0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E61985-71C3-DB4B-8AC5-4D89365D4A9B}" type="slidenum">
              <a:rPr lang="en-US" smtClean="0"/>
              <a:t>‹#›</a:t>
            </a:fld>
            <a:endParaRPr lang="en-US"/>
          </a:p>
        </p:txBody>
      </p:sp>
    </p:spTree>
    <p:extLst>
      <p:ext uri="{BB962C8B-B14F-4D97-AF65-F5344CB8AC3E}">
        <p14:creationId xmlns:p14="http://schemas.microsoft.com/office/powerpoint/2010/main" val="2625767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hcbgroup.com/typesofspecialeducationalneeds.html" TargetMode="External"/><Relationship Id="rId3" Type="http://schemas.openxmlformats.org/officeDocument/2006/relationships/hyperlink" Target="https://www.cdc.gov/ncbddd/autism/signs.html" TargetMode="External"/><Relationship Id="rId7" Type="http://schemas.openxmlformats.org/officeDocument/2006/relationships/hyperlink" Target="https://link.springer.com/article/10.1007/s00779-010-0294-8" TargetMode="External"/><Relationship Id="rId2" Type="http://schemas.openxmlformats.org/officeDocument/2006/relationships/hyperlink" Target="https://www.healthychildren.org/English/health-issues/conditions/Autism/Pages/Early-Signs-of-Autism-Spectrum-Disorders.aspx"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5705114/" TargetMode="External"/><Relationship Id="rId5" Type="http://schemas.openxmlformats.org/officeDocument/2006/relationships/hyperlink" Target="https://www.appliedbehavioranalysisprograms.com/lists/5-ways-autism-can-affect-learning/" TargetMode="External"/><Relationship Id="rId4" Type="http://schemas.openxmlformats.org/officeDocument/2006/relationships/hyperlink" Target="https://www.cdc.gov/ncbddd/autism/screening.html" TargetMode="External"/><Relationship Id="rId9" Type="http://schemas.openxmlformats.org/officeDocument/2006/relationships/hyperlink" Target="https://www.autismparentingmagazine.com/benefits-of-autism-visual-support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nature.com/articles/s41572-019-0138-4" TargetMode="External"/><Relationship Id="rId3" Type="http://schemas.openxmlformats.org/officeDocument/2006/relationships/hyperlink" Target="https://www.healthline.com/health/autism/nonverbal-autism" TargetMode="External"/><Relationship Id="rId7" Type="http://schemas.openxmlformats.org/officeDocument/2006/relationships/hyperlink" Target="https://www.autismparentingmagazine.com/visual-timer-benefit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health.ucsd.edu/news/features/pages/2015-03-05-22-signs-of-autism.aspx" TargetMode="External"/><Relationship Id="rId5" Type="http://schemas.openxmlformats.org/officeDocument/2006/relationships/hyperlink" Target="https://www.earlyyearscareers.com/eyc/enabling-environment/using-visual-aids-in-your-setting-to-support-communication/" TargetMode="External"/><Relationship Id="rId10" Type="http://schemas.openxmlformats.org/officeDocument/2006/relationships/hyperlink" Target="https://www.sciencedirect.com/science/article/abs/pii/S1750946707000311" TargetMode="External"/><Relationship Id="rId4" Type="http://schemas.openxmlformats.org/officeDocument/2006/relationships/hyperlink" Target="https://www.ncbi.nlm.nih.gov/pmc/articles/PMC8324853/" TargetMode="External"/><Relationship Id="rId9" Type="http://schemas.openxmlformats.org/officeDocument/2006/relationships/hyperlink" Target="https://www.autismspeaks.org/sites/default/files/2018-08/Visual%20Supports%20Tool%20Kit.pdf"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nhs.uk/conditions/autism/getting-diagnosed/how-to-get-diagnosed/" TargetMode="External"/><Relationship Id="rId3" Type="http://schemas.openxmlformats.org/officeDocument/2006/relationships/hyperlink" Target="https://journals.sagepub.com/doi/abs/10.1177/004005991104300603?journalCode=tcxa" TargetMode="External"/><Relationship Id="rId7" Type="http://schemas.openxmlformats.org/officeDocument/2006/relationships/hyperlink" Target="https://www.nhs.uk/conditions/autism/signs/children/" TargetMode="External"/><Relationship Id="rId2" Type="http://schemas.openxmlformats.org/officeDocument/2006/relationships/hyperlink" Target="https://www.mayoclinic.org/diseases-conditions/autism-spectrum-disorder/symptoms-causes/syc-20352928" TargetMode="External"/><Relationship Id="rId1" Type="http://schemas.openxmlformats.org/officeDocument/2006/relationships/slideLayout" Target="../slideLayouts/slideLayout2.xml"/><Relationship Id="rId6" Type="http://schemas.openxmlformats.org/officeDocument/2006/relationships/hyperlink" Target="https://www.nhs.uk/conditions/autism/what-is-autism/" TargetMode="External"/><Relationship Id="rId5" Type="http://schemas.openxmlformats.org/officeDocument/2006/relationships/hyperlink" Target="https://www.autism.org.uk/advice-and-guidance/what-is-autism/autistic-women-and-girls" TargetMode="External"/><Relationship Id="rId4" Type="http://schemas.openxmlformats.org/officeDocument/2006/relationships/hyperlink" Target="https://www.autism.org.uk/advice-and-guidance/topics/communication/understanding-and-developing-communication" TargetMode="External"/><Relationship Id="rId9" Type="http://schemas.openxmlformats.org/officeDocument/2006/relationships/hyperlink" Target="https://www.osfhealthcare.org/blog/the-autism-spectrum-explained/"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pubs.asha.org/doi/abs/10.1044/0161-1461%282003/015%29" TargetMode="External"/><Relationship Id="rId3" Type="http://schemas.openxmlformats.org/officeDocument/2006/relationships/hyperlink" Target="https://files.eric.ed.gov/fulltext/EJ1230419.pdf" TargetMode="External"/><Relationship Id="rId7" Type="http://schemas.openxmlformats.org/officeDocument/2006/relationships/hyperlink" Target="https://www.aspirationchildpsychology.com.au/visual-aids-for-children-on-the-spectrum/" TargetMode="External"/><Relationship Id="rId2" Type="http://schemas.openxmlformats.org/officeDocument/2006/relationships/hyperlink" Target="https://otsimo.com/en/eye-contact-autism-spectrum/" TargetMode="External"/><Relationship Id="rId1" Type="http://schemas.openxmlformats.org/officeDocument/2006/relationships/slideLayout" Target="../slideLayouts/slideLayout2.xml"/><Relationship Id="rId6" Type="http://schemas.openxmlformats.org/officeDocument/2006/relationships/hyperlink" Target="https://www.verywellhealth.com/autism-symptoms-and-eye-contact-260565" TargetMode="External"/><Relationship Id="rId5" Type="http://schemas.openxmlformats.org/officeDocument/2006/relationships/hyperlink" Target="https://raisingchildren.net.au/autism/communicating-relationships/communicating/communication-asd" TargetMode="External"/><Relationship Id="rId4" Type="http://schemas.openxmlformats.org/officeDocument/2006/relationships/hyperlink" Target="https://raisingchildren.net.au/autism/development/language-development/language-development-as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F48BC115-689D-3347-A051-41AB438102DC}"/>
              </a:ext>
            </a:extLst>
          </p:cNvPr>
          <p:cNvSpPr txBox="1"/>
          <p:nvPr/>
        </p:nvSpPr>
        <p:spPr>
          <a:xfrm>
            <a:off x="185738" y="157218"/>
            <a:ext cx="10172700" cy="369332"/>
          </a:xfrm>
          <a:prstGeom prst="rect">
            <a:avLst/>
          </a:prstGeom>
          <a:solidFill>
            <a:schemeClr val="accent6"/>
          </a:solidFill>
          <a:ln>
            <a:solidFill>
              <a:schemeClr val="accent6"/>
            </a:solidFill>
          </a:ln>
        </p:spPr>
        <p:txBody>
          <a:bodyPr wrap="square" rtlCol="0">
            <a:spAutoFit/>
          </a:bodyPr>
          <a:lstStyle/>
          <a:p>
            <a:r>
              <a:rPr lang="en-US" dirty="0">
                <a:latin typeface="Arial" panose="020B0604020202020204" pitchFamily="34" charset="0"/>
                <a:cs typeface="Arial" panose="020B0604020202020204" pitchFamily="34" charset="0"/>
              </a:rPr>
              <a:t>Autistic Spectrum Disorder </a:t>
            </a:r>
          </a:p>
        </p:txBody>
      </p:sp>
      <p:sp>
        <p:nvSpPr>
          <p:cNvPr id="24" name="TextBox 23">
            <a:extLst>
              <a:ext uri="{FF2B5EF4-FFF2-40B4-BE49-F238E27FC236}">
                <a16:creationId xmlns:a16="http://schemas.microsoft.com/office/drawing/2014/main" id="{D643B8D3-1DA8-C94C-AA34-FDE05C4E1263}"/>
              </a:ext>
            </a:extLst>
          </p:cNvPr>
          <p:cNvSpPr txBox="1"/>
          <p:nvPr/>
        </p:nvSpPr>
        <p:spPr>
          <a:xfrm>
            <a:off x="215442" y="1545961"/>
            <a:ext cx="3762702" cy="276999"/>
          </a:xfrm>
          <a:prstGeom prst="rect">
            <a:avLst/>
          </a:prstGeom>
          <a:solidFill>
            <a:schemeClr val="accent2"/>
          </a:solidFill>
          <a:ln>
            <a:solidFill>
              <a:schemeClr val="accent2"/>
            </a:solidFill>
          </a:ln>
        </p:spPr>
        <p:txBody>
          <a:bodyPr wrap="square" rtlCol="0">
            <a:spAutoFit/>
          </a:bodyPr>
          <a:lstStyle/>
          <a:p>
            <a:r>
              <a:rPr lang="en-US" sz="1200" dirty="0">
                <a:latin typeface="Arial" panose="020B0604020202020204" pitchFamily="34" charset="0"/>
                <a:cs typeface="Arial" panose="020B0604020202020204" pitchFamily="34" charset="0"/>
              </a:rPr>
              <a:t>Identification and diagnosis </a:t>
            </a:r>
          </a:p>
        </p:txBody>
      </p:sp>
      <p:sp>
        <p:nvSpPr>
          <p:cNvPr id="26" name="TextBox 25">
            <a:extLst>
              <a:ext uri="{FF2B5EF4-FFF2-40B4-BE49-F238E27FC236}">
                <a16:creationId xmlns:a16="http://schemas.microsoft.com/office/drawing/2014/main" id="{4EE958BE-3C4C-1B47-97F7-8839AE348E73}"/>
              </a:ext>
            </a:extLst>
          </p:cNvPr>
          <p:cNvSpPr txBox="1"/>
          <p:nvPr/>
        </p:nvSpPr>
        <p:spPr>
          <a:xfrm>
            <a:off x="8276415" y="1434390"/>
            <a:ext cx="3818204" cy="276999"/>
          </a:xfrm>
          <a:prstGeom prst="rect">
            <a:avLst/>
          </a:prstGeom>
          <a:solidFill>
            <a:schemeClr val="accent1"/>
          </a:solidFill>
          <a:ln>
            <a:solidFill>
              <a:schemeClr val="accent1"/>
            </a:solidFill>
          </a:ln>
        </p:spPr>
        <p:txBody>
          <a:bodyPr wrap="square" rtlCol="0">
            <a:spAutoFit/>
          </a:bodyPr>
          <a:lstStyle/>
          <a:p>
            <a:r>
              <a:rPr lang="en-US" sz="1200" dirty="0">
                <a:latin typeface="Arial" panose="020B0604020202020204" pitchFamily="34" charset="0"/>
                <a:cs typeface="Arial" panose="020B0604020202020204" pitchFamily="34" charset="0"/>
              </a:rPr>
              <a:t>Strategies</a:t>
            </a:r>
          </a:p>
        </p:txBody>
      </p:sp>
      <p:sp>
        <p:nvSpPr>
          <p:cNvPr id="28" name="TextBox 27">
            <a:extLst>
              <a:ext uri="{FF2B5EF4-FFF2-40B4-BE49-F238E27FC236}">
                <a16:creationId xmlns:a16="http://schemas.microsoft.com/office/drawing/2014/main" id="{EC77EFBC-B4D3-8C41-94CD-48E41E29577D}"/>
              </a:ext>
            </a:extLst>
          </p:cNvPr>
          <p:cNvSpPr txBox="1"/>
          <p:nvPr/>
        </p:nvSpPr>
        <p:spPr>
          <a:xfrm>
            <a:off x="7514646" y="5546980"/>
            <a:ext cx="4577330" cy="369332"/>
          </a:xfrm>
          <a:prstGeom prst="rect">
            <a:avLst/>
          </a:prstGeom>
          <a:solidFill>
            <a:srgbClr val="913DCD"/>
          </a:solidFill>
          <a:ln>
            <a:solidFill>
              <a:srgbClr val="7030A0"/>
            </a:solidFill>
          </a:ln>
        </p:spPr>
        <p:txBody>
          <a:bodyPr wrap="square" rtlCol="0">
            <a:spAutoFit/>
          </a:bodyPr>
          <a:lstStyle/>
          <a:p>
            <a:r>
              <a:rPr lang="en-US" sz="1200" dirty="0">
                <a:latin typeface="Arial" panose="020B0604020202020204" pitchFamily="34" charset="0"/>
                <a:cs typeface="Arial" panose="020B0604020202020204" pitchFamily="34" charset="0"/>
              </a:rPr>
              <a:t>Conclusion</a:t>
            </a:r>
            <a:r>
              <a:rPr lang="en-US" dirty="0">
                <a:latin typeface="Arial" panose="020B0604020202020204" pitchFamily="34" charset="0"/>
                <a:cs typeface="Arial" panose="020B0604020202020204" pitchFamily="34" charset="0"/>
              </a:rPr>
              <a:t> </a:t>
            </a:r>
          </a:p>
        </p:txBody>
      </p:sp>
      <p:sp>
        <p:nvSpPr>
          <p:cNvPr id="30" name="TextBox 29">
            <a:extLst>
              <a:ext uri="{FF2B5EF4-FFF2-40B4-BE49-F238E27FC236}">
                <a16:creationId xmlns:a16="http://schemas.microsoft.com/office/drawing/2014/main" id="{1BE0B274-4596-B645-90EF-C5DD2CE1BDE8}"/>
              </a:ext>
            </a:extLst>
          </p:cNvPr>
          <p:cNvSpPr txBox="1"/>
          <p:nvPr/>
        </p:nvSpPr>
        <p:spPr>
          <a:xfrm>
            <a:off x="185735" y="565244"/>
            <a:ext cx="11908883" cy="369332"/>
          </a:xfrm>
          <a:prstGeom prst="rect">
            <a:avLst/>
          </a:prstGeom>
          <a:solidFill>
            <a:schemeClr val="accent4"/>
          </a:solidFill>
          <a:ln>
            <a:solidFill>
              <a:schemeClr val="accent4">
                <a:lumMod val="60000"/>
                <a:lumOff val="40000"/>
              </a:schemeClr>
            </a:solidFill>
          </a:ln>
        </p:spPr>
        <p:txBody>
          <a:bodyPr wrap="square" rtlCol="0">
            <a:spAutoFit/>
          </a:bodyPr>
          <a:lstStyle/>
          <a:p>
            <a:r>
              <a:rPr lang="en-US" sz="1200" dirty="0">
                <a:latin typeface="Arial" panose="020B0604020202020204" pitchFamily="34" charset="0"/>
                <a:cs typeface="Arial" panose="020B0604020202020204" pitchFamily="34" charset="0"/>
              </a:rPr>
              <a:t>Introduction</a:t>
            </a:r>
            <a:r>
              <a:rPr lang="en-US" dirty="0">
                <a:latin typeface="Arial" panose="020B0604020202020204" pitchFamily="34" charset="0"/>
                <a:cs typeface="Arial" panose="020B0604020202020204" pitchFamily="34" charset="0"/>
              </a:rPr>
              <a:t> </a:t>
            </a:r>
            <a:r>
              <a:rPr lang="en-US" dirty="0"/>
              <a:t> </a:t>
            </a:r>
          </a:p>
        </p:txBody>
      </p:sp>
      <p:sp>
        <p:nvSpPr>
          <p:cNvPr id="35" name="TextBox 34">
            <a:extLst>
              <a:ext uri="{FF2B5EF4-FFF2-40B4-BE49-F238E27FC236}">
                <a16:creationId xmlns:a16="http://schemas.microsoft.com/office/drawing/2014/main" id="{30ECED97-A52A-8443-A4FD-B17CD95F93E0}"/>
              </a:ext>
            </a:extLst>
          </p:cNvPr>
          <p:cNvSpPr txBox="1"/>
          <p:nvPr/>
        </p:nvSpPr>
        <p:spPr>
          <a:xfrm>
            <a:off x="4041558" y="1492420"/>
            <a:ext cx="4108028" cy="276999"/>
          </a:xfrm>
          <a:prstGeom prst="rect">
            <a:avLst/>
          </a:prstGeom>
          <a:solidFill>
            <a:srgbClr val="DC0000"/>
          </a:solidFill>
          <a:ln>
            <a:solidFill>
              <a:srgbClr val="FF0000"/>
            </a:solidFill>
          </a:ln>
        </p:spPr>
        <p:txBody>
          <a:bodyPr wrap="square" rtlCol="0">
            <a:spAutoFit/>
          </a:bodyPr>
          <a:lstStyle/>
          <a:p>
            <a:r>
              <a:rPr lang="en-US" sz="1200" dirty="0">
                <a:latin typeface="Arial" panose="020B0604020202020204" pitchFamily="34" charset="0"/>
                <a:cs typeface="Arial" panose="020B0604020202020204" pitchFamily="34" charset="0"/>
              </a:rPr>
              <a:t>Barriers and challenges </a:t>
            </a:r>
          </a:p>
        </p:txBody>
      </p:sp>
      <p:sp>
        <p:nvSpPr>
          <p:cNvPr id="43" name="TextBox 42">
            <a:extLst>
              <a:ext uri="{FF2B5EF4-FFF2-40B4-BE49-F238E27FC236}">
                <a16:creationId xmlns:a16="http://schemas.microsoft.com/office/drawing/2014/main" id="{7D6B7DCF-CD99-0C47-9131-345F76CB4BFB}"/>
              </a:ext>
            </a:extLst>
          </p:cNvPr>
          <p:cNvSpPr txBox="1"/>
          <p:nvPr/>
        </p:nvSpPr>
        <p:spPr>
          <a:xfrm>
            <a:off x="7510504" y="5918031"/>
            <a:ext cx="4577330" cy="830997"/>
          </a:xfrm>
          <a:prstGeom prst="rect">
            <a:avLst/>
          </a:prstGeom>
          <a:noFill/>
          <a:ln>
            <a:solidFill>
              <a:srgbClr val="7030A0"/>
            </a:solidFill>
          </a:ln>
        </p:spPr>
        <p:txBody>
          <a:bodyPr wrap="square" rtlCol="0">
            <a:spAutoFit/>
          </a:bodyPr>
          <a:lstStyle/>
          <a:p>
            <a:pPr algn="just"/>
            <a:r>
              <a:rPr lang="en-GB" sz="800" dirty="0">
                <a:effectLst/>
                <a:latin typeface="Arial" panose="020B0604020202020204" pitchFamily="34" charset="0"/>
                <a:ea typeface="Calibri" panose="020F0502020204030204" pitchFamily="34" charset="0"/>
                <a:cs typeface="Arial" panose="020B0604020202020204" pitchFamily="34" charset="0"/>
              </a:rPr>
              <a:t>To conclude it is evident that children with autism need to be diagnosed as early as possible so that support and guidance can be considered for the child to have the best possible outcome in life (HCB Solicitors, no date). As explained throughout the poster, enhanced resources and a learning environment provide children with essential opportunities to develop both their social and communication skills. However, certain areas need more implementing to effectively support the child’s needs. </a:t>
            </a:r>
          </a:p>
        </p:txBody>
      </p:sp>
      <p:sp>
        <p:nvSpPr>
          <p:cNvPr id="44" name="TextBox 43">
            <a:extLst>
              <a:ext uri="{FF2B5EF4-FFF2-40B4-BE49-F238E27FC236}">
                <a16:creationId xmlns:a16="http://schemas.microsoft.com/office/drawing/2014/main" id="{FFBD1BC9-933F-B642-BA21-D5795F4011B6}"/>
              </a:ext>
            </a:extLst>
          </p:cNvPr>
          <p:cNvSpPr txBox="1"/>
          <p:nvPr/>
        </p:nvSpPr>
        <p:spPr>
          <a:xfrm>
            <a:off x="4041558" y="1769419"/>
            <a:ext cx="4108028" cy="2923877"/>
          </a:xfrm>
          <a:prstGeom prst="rect">
            <a:avLst/>
          </a:prstGeom>
          <a:noFill/>
          <a:ln>
            <a:solidFill>
              <a:srgbClr val="FF0000"/>
            </a:solidFill>
          </a:ln>
        </p:spPr>
        <p:txBody>
          <a:bodyPr wrap="square" rtlCol="0">
            <a:spAutoFit/>
          </a:bodyPr>
          <a:lstStyle/>
          <a:p>
            <a:pPr algn="just"/>
            <a:r>
              <a:rPr lang="en-GB" sz="800" b="1" dirty="0">
                <a:effectLst/>
                <a:latin typeface="Arial" panose="020B0604020202020204" pitchFamily="34" charset="0"/>
                <a:ea typeface="Calibri" panose="020F0502020204030204" pitchFamily="34" charset="0"/>
                <a:cs typeface="Arial" panose="020B0604020202020204" pitchFamily="34" charset="0"/>
              </a:rPr>
              <a:t>Both non-verbal and verbal communication - </a:t>
            </a:r>
            <a:r>
              <a:rPr lang="en-GB" sz="800" dirty="0">
                <a:effectLst/>
                <a:latin typeface="Arial" panose="020B0604020202020204" pitchFamily="34" charset="0"/>
                <a:ea typeface="Calibri" panose="020F0502020204030204" pitchFamily="34" charset="0"/>
                <a:cs typeface="Arial" panose="020B0604020202020204" pitchFamily="34" charset="0"/>
              </a:rPr>
              <a:t>As presented by Cerny (2022) autism can affect the way in which a child communicates with others. As suggested by Raising Children Network (2020) children with autistic spectrum disorder can show forms of difficulties in effectively interacting and communicating with others and may only communicate with others if asking for something rather than sharing feelings and opinions. </a:t>
            </a:r>
          </a:p>
          <a:p>
            <a:pPr algn="just"/>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gn="just"/>
            <a:r>
              <a:rPr lang="en-GB" sz="800" dirty="0">
                <a:effectLst/>
                <a:latin typeface="Arial" panose="020B0604020202020204" pitchFamily="34" charset="0"/>
                <a:ea typeface="Calibri" panose="020F0502020204030204" pitchFamily="34" charset="0"/>
                <a:cs typeface="Arial" panose="020B0604020202020204" pitchFamily="34" charset="0"/>
              </a:rPr>
              <a:t>As stated by Holland (2021) some children with communication barriers have minimal support needs as others may need a more substantial support system.  Cerny (2022) and The National Autistic Society (2023) describe how children who struggle to verbally communicate can often communicate nonverbally, however, that can be a difficult for children with autism as small actions like eye contact and certain gestures or facial emotions can be challenging for them. </a:t>
            </a:r>
          </a:p>
          <a:p>
            <a:pPr algn="just"/>
            <a:r>
              <a:rPr lang="en-GB" sz="800" dirty="0">
                <a:effectLst/>
                <a:latin typeface="Arial" panose="020B0604020202020204" pitchFamily="34" charset="0"/>
                <a:ea typeface="Calibri" panose="020F0502020204030204" pitchFamily="34" charset="0"/>
                <a:cs typeface="Arial" panose="020B0604020202020204" pitchFamily="34" charset="0"/>
              </a:rPr>
              <a:t> </a:t>
            </a:r>
          </a:p>
          <a:p>
            <a:pPr algn="just"/>
            <a:r>
              <a:rPr lang="en-GB" sz="800" dirty="0">
                <a:effectLst/>
                <a:latin typeface="Arial" panose="020B0604020202020204" pitchFamily="34" charset="0"/>
                <a:ea typeface="Calibri" panose="020F0502020204030204" pitchFamily="34" charset="0"/>
                <a:cs typeface="Arial" panose="020B0604020202020204" pitchFamily="34" charset="0"/>
              </a:rPr>
              <a:t>Some children with autism can also show delays in areas of their language or struggle to use verbal language and can communicate through these signs (The National Autistic Society, 2023 and Raising Children Network, 2021): </a:t>
            </a:r>
          </a:p>
          <a:p>
            <a:pPr marL="342900" lvl="0" indent="-342900" algn="just">
              <a:buFont typeface="Symbol" pitchFamily="2"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Crying </a:t>
            </a:r>
          </a:p>
          <a:p>
            <a:pPr marL="342900" lvl="0" indent="-342900" algn="just">
              <a:buFont typeface="Symbol" pitchFamily="2"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Trying to reach for an object </a:t>
            </a:r>
          </a:p>
          <a:p>
            <a:pPr marL="342900" lvl="0" indent="-342900" algn="just">
              <a:buFont typeface="Symbol" pitchFamily="2"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Repeating certain words </a:t>
            </a:r>
          </a:p>
          <a:p>
            <a:pPr marL="342900" lvl="0" indent="-342900" algn="just">
              <a:buFont typeface="Symbol" pitchFamily="2"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Upset behaviour </a:t>
            </a:r>
          </a:p>
          <a:p>
            <a:pPr algn="just"/>
            <a:r>
              <a:rPr lang="en-GB" sz="800" dirty="0">
                <a:effectLst/>
                <a:latin typeface="Arial" panose="020B0604020202020204" pitchFamily="34" charset="0"/>
                <a:ea typeface="Calibri" panose="020F0502020204030204" pitchFamily="34" charset="0"/>
                <a:cs typeface="Arial" panose="020B0604020202020204" pitchFamily="34" charset="0"/>
              </a:rPr>
              <a:t>(The National Autistic Society, 2023).</a:t>
            </a:r>
          </a:p>
          <a:p>
            <a:pPr algn="just"/>
            <a:endParaRPr lang="en-GB" sz="800" dirty="0">
              <a:latin typeface="Arial" panose="020B0604020202020204" pitchFamily="34" charset="0"/>
              <a:ea typeface="Calibri" panose="020F050202020403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90E834C8-731E-3649-9A67-0E78E872AFE5}"/>
              </a:ext>
            </a:extLst>
          </p:cNvPr>
          <p:cNvSpPr txBox="1"/>
          <p:nvPr/>
        </p:nvSpPr>
        <p:spPr>
          <a:xfrm>
            <a:off x="215441" y="1822960"/>
            <a:ext cx="3762703" cy="4647426"/>
          </a:xfrm>
          <a:prstGeom prst="rect">
            <a:avLst/>
          </a:prstGeom>
          <a:noFill/>
          <a:ln>
            <a:solidFill>
              <a:schemeClr val="accent2"/>
            </a:solidFill>
          </a:ln>
        </p:spPr>
        <p:txBody>
          <a:bodyPr wrap="square" rtlCol="0">
            <a:spAutoFit/>
          </a:bodyPr>
          <a:lstStyle/>
          <a:p>
            <a:pPr algn="just"/>
            <a:r>
              <a:rPr lang="en-US" sz="800" dirty="0">
                <a:effectLst/>
                <a:latin typeface="Arial" panose="020B0604020202020204" pitchFamily="34" charset="0"/>
                <a:ea typeface="Calibri" panose="020F0502020204030204" pitchFamily="34" charset="0"/>
                <a:cs typeface="Arial" panose="020B0604020202020204" pitchFamily="34" charset="0"/>
              </a:rPr>
              <a:t>As stated by the NHS (2022a) autism can be noticed when a child is very young or even when they have reached adulthood. HCB Solicitors (no date) and Centers for Disease Control and Prevention (2022b) both state that, it is essential for a diagnosis to be identified as soon as possible as this will be able to ensure that the extent of the individuals needs is understood by families and practitioners. As suggested by the NHS (2022c) this can allow them to learn and understand how they are able to support and help meet the individual’s independent needs. Signifying that the earlier a child can be ‘identified the better the long-term outcome’ will be (Matson </a:t>
            </a:r>
            <a:r>
              <a:rPr lang="en-US" sz="800" i="1" dirty="0">
                <a:effectLst/>
                <a:latin typeface="Arial" panose="020B0604020202020204" pitchFamily="34" charset="0"/>
                <a:ea typeface="Calibri" panose="020F0502020204030204" pitchFamily="34" charset="0"/>
                <a:cs typeface="Arial" panose="020B0604020202020204" pitchFamily="34" charset="0"/>
              </a:rPr>
              <a:t>et al.</a:t>
            </a:r>
            <a:r>
              <a:rPr lang="en-US" sz="800" dirty="0">
                <a:effectLst/>
                <a:latin typeface="Arial" panose="020B0604020202020204" pitchFamily="34" charset="0"/>
                <a:ea typeface="Calibri" panose="020F0502020204030204" pitchFamily="34" charset="0"/>
                <a:cs typeface="Arial" panose="020B0604020202020204" pitchFamily="34" charset="0"/>
              </a:rPr>
              <a:t>, 2008 and Woods and </a:t>
            </a:r>
            <a:r>
              <a:rPr lang="en-US" sz="800" dirty="0" err="1">
                <a:effectLst/>
                <a:latin typeface="Arial" panose="020B0604020202020204" pitchFamily="34" charset="0"/>
                <a:ea typeface="Calibri" panose="020F0502020204030204" pitchFamily="34" charset="0"/>
                <a:cs typeface="Arial" panose="020B0604020202020204" pitchFamily="34" charset="0"/>
              </a:rPr>
              <a:t>Wetherby</a:t>
            </a:r>
            <a:r>
              <a:rPr lang="en-US" sz="800" dirty="0">
                <a:latin typeface="Arial" panose="020B0604020202020204" pitchFamily="34" charset="0"/>
                <a:ea typeface="Calibri" panose="020F0502020204030204" pitchFamily="34" charset="0"/>
                <a:cs typeface="Arial" panose="020B0604020202020204" pitchFamily="34" charset="0"/>
              </a:rPr>
              <a:t>, </a:t>
            </a:r>
            <a:r>
              <a:rPr lang="en-US" sz="800" dirty="0">
                <a:effectLst/>
                <a:latin typeface="Arial" panose="020B0604020202020204" pitchFamily="34" charset="0"/>
                <a:ea typeface="Calibri" panose="020F0502020204030204" pitchFamily="34" charset="0"/>
                <a:cs typeface="Arial" panose="020B0604020202020204" pitchFamily="34" charset="0"/>
              </a:rPr>
              <a:t>2003). According to Matson </a:t>
            </a:r>
            <a:r>
              <a:rPr lang="en-US" sz="800" i="1" dirty="0">
                <a:effectLst/>
                <a:latin typeface="Arial" panose="020B0604020202020204" pitchFamily="34" charset="0"/>
                <a:ea typeface="Calibri" panose="020F0502020204030204" pitchFamily="34" charset="0"/>
                <a:cs typeface="Arial" panose="020B0604020202020204" pitchFamily="34" charset="0"/>
              </a:rPr>
              <a:t>et al. </a:t>
            </a:r>
            <a:r>
              <a:rPr lang="en-US" sz="800" dirty="0">
                <a:effectLst/>
                <a:latin typeface="Arial" panose="020B0604020202020204" pitchFamily="34" charset="0"/>
                <a:ea typeface="Calibri" panose="020F0502020204030204" pitchFamily="34" charset="0"/>
                <a:cs typeface="Arial" panose="020B0604020202020204" pitchFamily="34" charset="0"/>
              </a:rPr>
              <a:t>(2008) a significant amount of attention has been applied to identifying autism early. </a:t>
            </a:r>
          </a:p>
          <a:p>
            <a:pPr algn="just"/>
            <a:endParaRPr lang="en-US" sz="800" dirty="0">
              <a:latin typeface="Arial" panose="020B0604020202020204" pitchFamily="34" charset="0"/>
              <a:ea typeface="Calibri" panose="020F0502020204030204" pitchFamily="34" charset="0"/>
              <a:cs typeface="Arial" panose="020B0604020202020204" pitchFamily="34" charset="0"/>
            </a:endParaRPr>
          </a:p>
          <a:p>
            <a:pPr algn="just"/>
            <a:r>
              <a:rPr lang="en-US" sz="800" dirty="0">
                <a:effectLst/>
                <a:latin typeface="Arial" panose="020B0604020202020204" pitchFamily="34" charset="0"/>
                <a:ea typeface="Calibri" panose="020F0502020204030204" pitchFamily="34" charset="0"/>
                <a:cs typeface="Arial" panose="020B0604020202020204" pitchFamily="34" charset="0"/>
              </a:rPr>
              <a:t>However, as presented by Centers for Disease Control and Prevention (2022b) identifying autism in an individual child can be difficult since there are no medical tests in existence to make a diagnosis. An identification will be made by a doctor after they have considered the child’s development history and behaviours (Centers for Disease Control and Prevention, 2022b). </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gn="just"/>
            <a:r>
              <a:rPr lang="en-US" sz="800" dirty="0">
                <a:effectLst/>
                <a:latin typeface="Arial" panose="020B0604020202020204" pitchFamily="34" charset="0"/>
                <a:ea typeface="Calibri" panose="020F0502020204030204" pitchFamily="34" charset="0"/>
                <a:cs typeface="Arial" panose="020B0604020202020204" pitchFamily="34" charset="0"/>
              </a:rPr>
              <a:t> </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algn="just"/>
            <a:r>
              <a:rPr lang="en-GB" sz="800" dirty="0">
                <a:effectLst/>
                <a:latin typeface="Arial" panose="020B0604020202020204" pitchFamily="34" charset="0"/>
                <a:ea typeface="Calibri" panose="020F0502020204030204" pitchFamily="34" charset="0"/>
                <a:cs typeface="Arial" panose="020B0604020202020204" pitchFamily="34" charset="0"/>
              </a:rPr>
              <a:t>As presented by the NHS (2022b) and National Autistic Society (no date) boys and men are more likely to be diagnosed with autism at a faster rate compared to girls and women.  There are various theories surrounding this with the idea that women and girls are able to hide and mask their difficulties better by not generally fitting the profile and features of an individual who has been diagnosed with autism (National Autistic Society, no date). </a:t>
            </a:r>
          </a:p>
          <a:p>
            <a:pPr algn="just"/>
            <a:endParaRPr lang="en-GB" sz="800" dirty="0">
              <a:latin typeface="Arial" panose="020B0604020202020204" pitchFamily="34" charset="0"/>
              <a:ea typeface="Calibri" panose="020F0502020204030204" pitchFamily="34" charset="0"/>
              <a:cs typeface="Arial" panose="020B0604020202020204" pitchFamily="34" charset="0"/>
            </a:endParaRPr>
          </a:p>
          <a:p>
            <a:pPr algn="just"/>
            <a:r>
              <a:rPr lang="en-GB" sz="800" dirty="0">
                <a:effectLst/>
                <a:latin typeface="Arial" panose="020B0604020202020204" pitchFamily="34" charset="0"/>
                <a:ea typeface="Calibri" panose="020F0502020204030204" pitchFamily="34" charset="0"/>
                <a:cs typeface="Arial" panose="020B0604020202020204" pitchFamily="34" charset="0"/>
              </a:rPr>
              <a:t>Autism Spectrum </a:t>
            </a:r>
            <a:r>
              <a:rPr lang="en-GB" sz="800" dirty="0">
                <a:latin typeface="Arial" panose="020B0604020202020204" pitchFamily="34" charset="0"/>
                <a:ea typeface="Calibri" panose="020F0502020204030204" pitchFamily="34" charset="0"/>
                <a:cs typeface="Arial" panose="020B0604020202020204" pitchFamily="34" charset="0"/>
              </a:rPr>
              <a:t>Disorder has various signs and symptoms in young children such as:</a:t>
            </a:r>
          </a:p>
          <a:p>
            <a:pPr marL="171450" indent="-171450" algn="just">
              <a:buFont typeface="Arial" panose="020B0604020202020204" pitchFamily="34" charset="0"/>
              <a:buChar char="•"/>
            </a:pPr>
            <a:r>
              <a:rPr lang="en-GB" sz="800" dirty="0">
                <a:latin typeface="Arial" panose="020B0604020202020204" pitchFamily="34" charset="0"/>
                <a:ea typeface="Calibri" panose="020F0502020204030204" pitchFamily="34" charset="0"/>
                <a:cs typeface="Arial" panose="020B0604020202020204" pitchFamily="34" charset="0"/>
              </a:rPr>
              <a:t>The child may not be able to maintain eye contact.</a:t>
            </a:r>
          </a:p>
          <a:p>
            <a:pPr marL="171450" indent="-171450" algn="just">
              <a:buFont typeface="Arial" panose="020B0604020202020204" pitchFamily="34" charset="0"/>
              <a:buChar char="•"/>
            </a:pPr>
            <a:r>
              <a:rPr lang="en-GB" sz="800" dirty="0">
                <a:latin typeface="Arial" panose="020B0604020202020204" pitchFamily="34" charset="0"/>
                <a:ea typeface="Calibri" panose="020F0502020204030204" pitchFamily="34" charset="0"/>
                <a:cs typeface="Arial" panose="020B0604020202020204" pitchFamily="34" charset="0"/>
              </a:rPr>
              <a:t>May have difficult in understanding the feeling and emotions of others through facial expressions </a:t>
            </a:r>
          </a:p>
          <a:p>
            <a:pPr marL="171450" indent="-171450" algn="just">
              <a:buFont typeface="Arial" panose="020B0604020202020204" pitchFamily="34" charset="0"/>
              <a:buChar char="•"/>
            </a:pPr>
            <a:r>
              <a:rPr lang="en-GB" sz="800" dirty="0">
                <a:latin typeface="Arial" panose="020B0604020202020204" pitchFamily="34" charset="0"/>
                <a:ea typeface="Calibri" panose="020F0502020204030204" pitchFamily="34" charset="0"/>
                <a:cs typeface="Arial" panose="020B0604020202020204" pitchFamily="34" charset="0"/>
              </a:rPr>
              <a:t>Doesn’t respond to their name.</a:t>
            </a:r>
          </a:p>
          <a:p>
            <a:pPr marL="171450" indent="-171450" algn="just">
              <a:buFont typeface="Arial" panose="020B0604020202020204" pitchFamily="34" charset="0"/>
              <a:buChar char="•"/>
            </a:pPr>
            <a:r>
              <a:rPr lang="en-GB" sz="800" dirty="0">
                <a:latin typeface="Arial" panose="020B0604020202020204" pitchFamily="34" charset="0"/>
                <a:ea typeface="Calibri" panose="020F0502020204030204" pitchFamily="34" charset="0"/>
                <a:cs typeface="Arial" panose="020B0604020202020204" pitchFamily="34" charset="0"/>
              </a:rPr>
              <a:t>Is less likely to indicate empathy for others.</a:t>
            </a:r>
          </a:p>
          <a:p>
            <a:pPr marL="171450" indent="-171450" algn="just">
              <a:buFont typeface="Arial" panose="020B0604020202020204" pitchFamily="34" charset="0"/>
              <a:buChar char="•"/>
            </a:pPr>
            <a:r>
              <a:rPr lang="en-GB" sz="800" dirty="0">
                <a:latin typeface="Arial" panose="020B0604020202020204" pitchFamily="34" charset="0"/>
                <a:ea typeface="Calibri" panose="020F0502020204030204" pitchFamily="34" charset="0"/>
                <a:cs typeface="Arial" panose="020B0604020202020204" pitchFamily="34" charset="0"/>
              </a:rPr>
              <a:t>Can begin to show no interest in communicating or conversing with others.</a:t>
            </a:r>
          </a:p>
          <a:p>
            <a:pPr algn="just"/>
            <a:endParaRPr lang="en-GB" sz="800" dirty="0">
              <a:latin typeface="Arial" panose="020B0604020202020204" pitchFamily="34" charset="0"/>
              <a:ea typeface="Calibri" panose="020F0502020204030204" pitchFamily="34" charset="0"/>
              <a:cs typeface="Arial" panose="020B0604020202020204" pitchFamily="34" charset="0"/>
            </a:endParaRPr>
          </a:p>
          <a:p>
            <a:pPr algn="just"/>
            <a:r>
              <a:rPr lang="en-GB" sz="800" dirty="0">
                <a:latin typeface="Arial" panose="020B0604020202020204" pitchFamily="34" charset="0"/>
                <a:ea typeface="Calibri" panose="020F0502020204030204" pitchFamily="34" charset="0"/>
                <a:cs typeface="Arial" panose="020B0604020202020204" pitchFamily="34" charset="0"/>
              </a:rPr>
              <a:t>(American Academy of Paediatrics, 2021 and Mayo Clinic, 2023 and </a:t>
            </a:r>
            <a:r>
              <a:rPr lang="en-GB" sz="800" dirty="0" err="1">
                <a:latin typeface="Arial" panose="020B0604020202020204" pitchFamily="34" charset="0"/>
                <a:ea typeface="Calibri" panose="020F0502020204030204" pitchFamily="34" charset="0"/>
                <a:cs typeface="Arial" panose="020B0604020202020204" pitchFamily="34" charset="0"/>
              </a:rPr>
              <a:t>LaFee</a:t>
            </a:r>
            <a:r>
              <a:rPr lang="en-GB" sz="800" dirty="0">
                <a:latin typeface="Arial" panose="020B0604020202020204" pitchFamily="34" charset="0"/>
                <a:ea typeface="Calibri" panose="020F0502020204030204" pitchFamily="34" charset="0"/>
                <a:cs typeface="Arial" panose="020B0604020202020204" pitchFamily="34" charset="0"/>
              </a:rPr>
              <a:t>, 2015).</a:t>
            </a:r>
          </a:p>
          <a:p>
            <a:pPr algn="just"/>
            <a:endParaRPr lang="en-GB" sz="800" dirty="0">
              <a:latin typeface="Arial" panose="020B0604020202020204" pitchFamily="34" charset="0"/>
              <a:ea typeface="Calibri" panose="020F050202020403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2400E2D7-129B-AB4D-A0ED-5F3C9C4C1543}"/>
              </a:ext>
            </a:extLst>
          </p:cNvPr>
          <p:cNvSpPr txBox="1"/>
          <p:nvPr/>
        </p:nvSpPr>
        <p:spPr>
          <a:xfrm>
            <a:off x="8276415" y="1720154"/>
            <a:ext cx="3818204" cy="2308324"/>
          </a:xfrm>
          <a:prstGeom prst="rect">
            <a:avLst/>
          </a:prstGeom>
          <a:noFill/>
          <a:ln>
            <a:solidFill>
              <a:schemeClr val="accent1"/>
            </a:solidFill>
          </a:ln>
        </p:spPr>
        <p:txBody>
          <a:bodyPr wrap="square" rtlCol="0">
            <a:spAutoFit/>
          </a:bodyPr>
          <a:lstStyle/>
          <a:p>
            <a:pPr algn="just"/>
            <a:r>
              <a:rPr lang="en-GB" sz="800" dirty="0" err="1">
                <a:effectLst/>
                <a:latin typeface="Calibri" panose="020F0502020204030204" pitchFamily="34" charset="0"/>
                <a:ea typeface="Calibri" panose="020F0502020204030204" pitchFamily="34" charset="0"/>
                <a:cs typeface="Times New Roman" panose="02020603050405020304" pitchFamily="18" charset="0"/>
              </a:rPr>
              <a:t>Pawlett</a:t>
            </a:r>
            <a:r>
              <a:rPr lang="en-GB" sz="800" dirty="0">
                <a:effectLst/>
                <a:latin typeface="Calibri" panose="020F0502020204030204" pitchFamily="34" charset="0"/>
                <a:ea typeface="Calibri" panose="020F0502020204030204" pitchFamily="34" charset="0"/>
                <a:cs typeface="Times New Roman" panose="02020603050405020304" pitchFamily="18" charset="0"/>
              </a:rPr>
              <a:t> (2017) points out that, some children with autism can have difficulties with abstract thinking but can show visual strengths. As indicated by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Meaden</a:t>
            </a:r>
            <a:r>
              <a:rPr lang="en-GB" sz="800" dirty="0">
                <a:effectLst/>
                <a:latin typeface="Calibri" panose="020F0502020204030204" pitchFamily="34" charset="0"/>
                <a:ea typeface="Calibri" panose="020F0502020204030204" pitchFamily="34" charset="0"/>
                <a:cs typeface="Times New Roman" panose="02020603050405020304" pitchFamily="18" charset="0"/>
              </a:rPr>
              <a:t> </a:t>
            </a:r>
            <a:r>
              <a:rPr lang="en-GB" sz="8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800" dirty="0">
                <a:effectLst/>
                <a:latin typeface="Calibri" panose="020F0502020204030204" pitchFamily="34" charset="0"/>
                <a:ea typeface="Calibri" panose="020F0502020204030204" pitchFamily="34" charset="0"/>
                <a:cs typeface="Times New Roman" panose="02020603050405020304" pitchFamily="18" charset="0"/>
              </a:rPr>
              <a:t>. (2011) there are a variety of visual aid resources available for practitioners to use in a learning environment enhancing children learning development, hence visual aids being a common strategy used. Loring </a:t>
            </a:r>
            <a:r>
              <a:rPr lang="en-GB" sz="8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800" dirty="0">
                <a:effectLst/>
                <a:latin typeface="Calibri" panose="020F0502020204030204" pitchFamily="34" charset="0"/>
                <a:ea typeface="Calibri" panose="020F0502020204030204" pitchFamily="34" charset="0"/>
                <a:cs typeface="Times New Roman" panose="02020603050405020304" pitchFamily="18" charset="0"/>
              </a:rPr>
              <a:t>. (no date) refers visual aids a picture or a visual item that can be used by the child or practitioner to communicate with one another. </a:t>
            </a:r>
          </a:p>
          <a:p>
            <a:pPr algn="just"/>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algn="just"/>
            <a:r>
              <a:rPr lang="en-GB" sz="800" dirty="0">
                <a:effectLst/>
                <a:latin typeface="Calibri" panose="020F0502020204030204" pitchFamily="34" charset="0"/>
                <a:ea typeface="Calibri" panose="020F0502020204030204" pitchFamily="34" charset="0"/>
                <a:cs typeface="Times New Roman" panose="02020603050405020304" pitchFamily="18" charset="0"/>
              </a:rPr>
              <a:t>As stated by Hobbs (2021) visual aids are a way for children to non-verbally communicate with others and understand the environment around them. Providing children with visual aids gives them the opportunity to create a sense of independence allowing them to make choices on their own while expressing their needs and emotions (Hobbs, 2021). </a:t>
            </a:r>
          </a:p>
          <a:p>
            <a:pPr algn="just"/>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algn="just"/>
            <a:r>
              <a:rPr lang="en-GB" sz="800" dirty="0">
                <a:effectLst/>
                <a:latin typeface="Calibri" panose="020F0502020204030204" pitchFamily="34" charset="0"/>
                <a:ea typeface="Calibri" panose="020F0502020204030204" pitchFamily="34" charset="0"/>
                <a:cs typeface="Times New Roman" panose="02020603050405020304" pitchFamily="18" charset="0"/>
              </a:rPr>
              <a:t>However, as indicated by </a:t>
            </a:r>
            <a:r>
              <a:rPr lang="en-GB" sz="800" i="1" dirty="0">
                <a:effectLst/>
                <a:latin typeface="Calibri" panose="020F0502020204030204" pitchFamily="34" charset="0"/>
                <a:ea typeface="Calibri" panose="020F0502020204030204" pitchFamily="34" charset="0"/>
                <a:cs typeface="Times New Roman" panose="02020603050405020304" pitchFamily="18" charset="0"/>
              </a:rPr>
              <a:t>Hayes et al.</a:t>
            </a:r>
            <a:r>
              <a:rPr lang="en-GB" sz="800" dirty="0">
                <a:effectLst/>
                <a:latin typeface="Calibri" panose="020F0502020204030204" pitchFamily="34" charset="0"/>
                <a:ea typeface="Calibri" panose="020F0502020204030204" pitchFamily="34" charset="0"/>
                <a:cs typeface="Times New Roman" panose="02020603050405020304" pitchFamily="18" charset="0"/>
              </a:rPr>
              <a:t> (2010) visual aids can be difficult for parents and practitioners as there is certain challenges in using these methods. This is due to it needing to ensure effective support and improvement in both communication and social skills for children with autism. It can also be a difficult for both the parents and practitioners to monitor the effectiveness of these visual aids daily (Hayes </a:t>
            </a:r>
            <a:r>
              <a:rPr lang="en-GB" sz="8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800" dirty="0">
                <a:effectLst/>
                <a:latin typeface="Calibri" panose="020F0502020204030204" pitchFamily="34" charset="0"/>
                <a:ea typeface="Calibri" panose="020F0502020204030204" pitchFamily="34" charset="0"/>
                <a:cs typeface="Times New Roman" panose="02020603050405020304" pitchFamily="18" charset="0"/>
              </a:rPr>
              <a:t> 2010). </a:t>
            </a:r>
          </a:p>
        </p:txBody>
      </p:sp>
      <p:sp>
        <p:nvSpPr>
          <p:cNvPr id="47" name="TextBox 46">
            <a:extLst>
              <a:ext uri="{FF2B5EF4-FFF2-40B4-BE49-F238E27FC236}">
                <a16:creationId xmlns:a16="http://schemas.microsoft.com/office/drawing/2014/main" id="{7E59B16F-9806-334E-BE0D-03BDB9897A37}"/>
              </a:ext>
            </a:extLst>
          </p:cNvPr>
          <p:cNvSpPr txBox="1"/>
          <p:nvPr/>
        </p:nvSpPr>
        <p:spPr>
          <a:xfrm>
            <a:off x="185734" y="878631"/>
            <a:ext cx="11908883" cy="492443"/>
          </a:xfrm>
          <a:prstGeom prst="rect">
            <a:avLst/>
          </a:prstGeom>
          <a:solidFill>
            <a:schemeClr val="bg1"/>
          </a:solidFill>
          <a:ln>
            <a:solidFill>
              <a:schemeClr val="accent4">
                <a:lumMod val="60000"/>
                <a:lumOff val="40000"/>
              </a:schemeClr>
            </a:solidFill>
          </a:ln>
        </p:spPr>
        <p:txBody>
          <a:bodyPr wrap="square" rtlCol="0">
            <a:spAutoFit/>
          </a:bodyPr>
          <a:lstStyle/>
          <a:p>
            <a:pPr algn="just"/>
            <a:r>
              <a:rPr lang="en-US" sz="800" dirty="0">
                <a:latin typeface="Arial" panose="020B0604020202020204" pitchFamily="34" charset="0"/>
                <a:cs typeface="Arial" panose="020B0604020202020204" pitchFamily="34" charset="0"/>
              </a:rPr>
              <a:t>The Centers for Disease Control and Prevention (2022) and NHS (2022a) both state that Autistic Spectrum Disorder is a developmental disability that occurs when there is a difference in the child or adult’s brain and is something in which a person is born with. As stated by Lord </a:t>
            </a:r>
            <a:r>
              <a:rPr lang="en-US" sz="800" i="1" dirty="0">
                <a:latin typeface="Arial" panose="020B0604020202020204" pitchFamily="34" charset="0"/>
                <a:cs typeface="Arial" panose="020B0604020202020204" pitchFamily="34" charset="0"/>
              </a:rPr>
              <a:t>et al</a:t>
            </a:r>
            <a:r>
              <a:rPr lang="en-US" sz="800" dirty="0">
                <a:latin typeface="Arial" panose="020B0604020202020204" pitchFamily="34" charset="0"/>
                <a:cs typeface="Arial" panose="020B0604020202020204" pitchFamily="34" charset="0"/>
              </a:rPr>
              <a:t>. (2020) and Hu </a:t>
            </a:r>
            <a:r>
              <a:rPr lang="en-US" sz="800" i="1" dirty="0">
                <a:latin typeface="Arial" panose="020B0604020202020204" pitchFamily="34" charset="0"/>
                <a:cs typeface="Arial" panose="020B0604020202020204" pitchFamily="34" charset="0"/>
              </a:rPr>
              <a:t>et al. </a:t>
            </a:r>
            <a:r>
              <a:rPr lang="en-US" sz="800" dirty="0">
                <a:latin typeface="Arial" panose="020B0604020202020204" pitchFamily="34" charset="0"/>
                <a:cs typeface="Arial" panose="020B0604020202020204" pitchFamily="34" charset="0"/>
              </a:rPr>
              <a:t>(2021) autistic spectrum disorder is the term used to describe how individuals have an impairment in social communication and repetitive behaviours that can begin to affect them in the early stages of their development.  Matson </a:t>
            </a:r>
            <a:r>
              <a:rPr lang="en-US" sz="800" i="1" dirty="0">
                <a:latin typeface="Arial" panose="020B0604020202020204" pitchFamily="34" charset="0"/>
                <a:cs typeface="Arial" panose="020B0604020202020204" pitchFamily="34" charset="0"/>
              </a:rPr>
              <a:t>et al. </a:t>
            </a:r>
            <a:r>
              <a:rPr lang="en-US" sz="800" dirty="0">
                <a:latin typeface="Arial" panose="020B0604020202020204" pitchFamily="34" charset="0"/>
                <a:cs typeface="Arial" panose="020B0604020202020204" pitchFamily="34" charset="0"/>
              </a:rPr>
              <a:t>(2008) points outs that, fifty percent of parents had made reports that their children had shown characteristics of autism by the age of two</a:t>
            </a:r>
            <a:r>
              <a:rPr lang="en-US" sz="900" dirty="0">
                <a:latin typeface="Arial" panose="020B0604020202020204" pitchFamily="34" charset="0"/>
                <a:cs typeface="Arial" panose="020B0604020202020204" pitchFamily="34" charset="0"/>
              </a:rPr>
              <a:t>.</a:t>
            </a:r>
          </a:p>
        </p:txBody>
      </p:sp>
      <p:sp>
        <p:nvSpPr>
          <p:cNvPr id="48" name="TextBox 47">
            <a:extLst>
              <a:ext uri="{FF2B5EF4-FFF2-40B4-BE49-F238E27FC236}">
                <a16:creationId xmlns:a16="http://schemas.microsoft.com/office/drawing/2014/main" id="{CA5306D6-4AFD-244B-B134-06A193FB7483}"/>
              </a:ext>
            </a:extLst>
          </p:cNvPr>
          <p:cNvSpPr txBox="1"/>
          <p:nvPr/>
        </p:nvSpPr>
        <p:spPr>
          <a:xfrm>
            <a:off x="10530685" y="127458"/>
            <a:ext cx="1295119" cy="400110"/>
          </a:xfrm>
          <a:prstGeom prst="rect">
            <a:avLst/>
          </a:prstGeom>
          <a:solidFill>
            <a:schemeClr val="bg1"/>
          </a:solidFill>
        </p:spPr>
        <p:txBody>
          <a:bodyPr wrap="square" rtlCol="0">
            <a:spAutoFit/>
          </a:bodyPr>
          <a:lstStyle/>
          <a:p>
            <a:r>
              <a:rPr lang="en-US" sz="1000" dirty="0">
                <a:latin typeface="Arial" panose="020B0604020202020204" pitchFamily="34" charset="0"/>
                <a:cs typeface="Arial" panose="020B0604020202020204" pitchFamily="34" charset="0"/>
              </a:rPr>
              <a:t>1067 words</a:t>
            </a:r>
          </a:p>
          <a:p>
            <a:r>
              <a:rPr lang="en-US" sz="1000" dirty="0">
                <a:latin typeface="Arial" panose="020B0604020202020204" pitchFamily="34" charset="0"/>
                <a:cs typeface="Arial" panose="020B0604020202020204" pitchFamily="34" charset="0"/>
              </a:rPr>
              <a:t>2005133</a:t>
            </a:r>
          </a:p>
        </p:txBody>
      </p:sp>
      <p:sp>
        <p:nvSpPr>
          <p:cNvPr id="4" name="TextBox 3">
            <a:extLst>
              <a:ext uri="{FF2B5EF4-FFF2-40B4-BE49-F238E27FC236}">
                <a16:creationId xmlns:a16="http://schemas.microsoft.com/office/drawing/2014/main" id="{F147873A-74D3-6047-AC82-753887408949}"/>
              </a:ext>
            </a:extLst>
          </p:cNvPr>
          <p:cNvSpPr txBox="1"/>
          <p:nvPr/>
        </p:nvSpPr>
        <p:spPr>
          <a:xfrm>
            <a:off x="4055062" y="4761790"/>
            <a:ext cx="3379968" cy="1938992"/>
          </a:xfrm>
          <a:prstGeom prst="rect">
            <a:avLst/>
          </a:prstGeom>
          <a:noFill/>
          <a:ln>
            <a:solidFill>
              <a:srgbClr val="DC0000"/>
            </a:solidFill>
          </a:ln>
        </p:spPr>
        <p:txBody>
          <a:bodyPr wrap="square" rtlCol="0">
            <a:spAutoFit/>
          </a:bodyPr>
          <a:lstStyle/>
          <a:p>
            <a:pPr algn="just"/>
            <a:r>
              <a:rPr lang="en-GB" sz="800" b="1" dirty="0">
                <a:effectLst/>
                <a:latin typeface="Calibri" panose="020F0502020204030204" pitchFamily="34" charset="0"/>
                <a:ea typeface="Calibri" panose="020F0502020204030204" pitchFamily="34" charset="0"/>
                <a:cs typeface="Times New Roman" panose="02020603050405020304" pitchFamily="18" charset="0"/>
              </a:rPr>
              <a:t>Lack of eye contact – </a:t>
            </a:r>
            <a:r>
              <a:rPr lang="en-GB" sz="800" dirty="0">
                <a:effectLst/>
                <a:latin typeface="Calibri" panose="020F0502020204030204" pitchFamily="34" charset="0"/>
                <a:ea typeface="Calibri" panose="020F0502020204030204" pitchFamily="34" charset="0"/>
                <a:cs typeface="Times New Roman" panose="02020603050405020304" pitchFamily="18" charset="0"/>
              </a:rPr>
              <a:t>As suggested by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Hadjikhani</a:t>
            </a:r>
            <a:r>
              <a:rPr lang="en-GB" sz="800" dirty="0">
                <a:effectLst/>
                <a:latin typeface="Calibri" panose="020F0502020204030204" pitchFamily="34" charset="0"/>
                <a:ea typeface="Calibri" panose="020F0502020204030204" pitchFamily="34" charset="0"/>
                <a:cs typeface="Times New Roman" panose="02020603050405020304" pitchFamily="18" charset="0"/>
              </a:rPr>
              <a:t> (2017) children with autism spectrum disorder may struggle to maintain eye contact with others throughout their life and can cause social and occupational barriers for the individual.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Hadjikhani</a:t>
            </a:r>
            <a:r>
              <a:rPr lang="en-GB" sz="800" dirty="0">
                <a:effectLst/>
                <a:latin typeface="Calibri" panose="020F0502020204030204" pitchFamily="34" charset="0"/>
                <a:ea typeface="Calibri" panose="020F0502020204030204" pitchFamily="34" charset="0"/>
                <a:cs typeface="Times New Roman" panose="02020603050405020304" pitchFamily="18" charset="0"/>
              </a:rPr>
              <a:t> (2017) suggests that eye contact is a form of communication and relaying emotions but avoiding eye contact with others can result in the child missing social and emotional opportunities with others affecting their social cognitive development later in life. </a:t>
            </a:r>
          </a:p>
          <a:p>
            <a:pPr algn="just"/>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algn="just"/>
            <a:r>
              <a:rPr lang="en-GB" sz="800" dirty="0">
                <a:effectLst/>
                <a:latin typeface="Calibri" panose="020F0502020204030204" pitchFamily="34" charset="0"/>
                <a:ea typeface="Calibri" panose="020F0502020204030204" pitchFamily="34" charset="0"/>
                <a:cs typeface="Times New Roman" panose="02020603050405020304" pitchFamily="18" charset="0"/>
              </a:rPr>
              <a:t>Rudy (2023) and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Otsimo</a:t>
            </a:r>
            <a:r>
              <a:rPr lang="en-GB" sz="800" dirty="0">
                <a:effectLst/>
                <a:latin typeface="Calibri" panose="020F0502020204030204" pitchFamily="34" charset="0"/>
                <a:ea typeface="Calibri" panose="020F0502020204030204" pitchFamily="34" charset="0"/>
                <a:cs typeface="Times New Roman" panose="02020603050405020304" pitchFamily="18" charset="0"/>
              </a:rPr>
              <a:t> Editorial Team (2022) state that research was carried out and findings discovered that some people with autism found that eye contact can be: </a:t>
            </a:r>
          </a:p>
          <a:p>
            <a:pPr marL="342900" lvl="0" indent="-342900" algn="just">
              <a:buFont typeface="Symbol" pitchFamily="2" charset="2"/>
              <a:buChar char=""/>
            </a:pPr>
            <a:r>
              <a:rPr lang="en-GB" sz="800" dirty="0">
                <a:effectLst/>
                <a:latin typeface="Calibri" panose="020F0502020204030204" pitchFamily="34" charset="0"/>
                <a:ea typeface="Calibri" panose="020F0502020204030204" pitchFamily="34" charset="0"/>
                <a:cs typeface="Times New Roman" panose="02020603050405020304" pitchFamily="18" charset="0"/>
              </a:rPr>
              <a:t>Invasive</a:t>
            </a:r>
          </a:p>
          <a:p>
            <a:pPr marL="342900" lvl="0" indent="-342900" algn="just">
              <a:buFont typeface="Symbol" pitchFamily="2" charset="2"/>
              <a:buChar char=""/>
            </a:pPr>
            <a:r>
              <a:rPr lang="en-GB" sz="800" dirty="0">
                <a:effectLst/>
                <a:latin typeface="Calibri" panose="020F0502020204030204" pitchFamily="34" charset="0"/>
                <a:ea typeface="Calibri" panose="020F0502020204030204" pitchFamily="34" charset="0"/>
                <a:cs typeface="Times New Roman" panose="02020603050405020304" pitchFamily="18" charset="0"/>
              </a:rPr>
              <a:t>Distracting </a:t>
            </a:r>
          </a:p>
          <a:p>
            <a:pPr marL="342900" lvl="0" indent="-342900" algn="just">
              <a:buFont typeface="Symbol" pitchFamily="2" charset="2"/>
              <a:buChar char=""/>
            </a:pPr>
            <a:r>
              <a:rPr lang="en-GB" sz="800" dirty="0">
                <a:effectLst/>
                <a:latin typeface="Calibri" panose="020F0502020204030204" pitchFamily="34" charset="0"/>
                <a:ea typeface="Calibri" panose="020F0502020204030204" pitchFamily="34" charset="0"/>
                <a:cs typeface="Times New Roman" panose="02020603050405020304" pitchFamily="18" charset="0"/>
              </a:rPr>
              <a:t>Intense </a:t>
            </a:r>
          </a:p>
          <a:p>
            <a:pPr marL="342900" lvl="0" indent="-342900" algn="just">
              <a:buFont typeface="Symbol" pitchFamily="2" charset="2"/>
              <a:buChar char=""/>
            </a:pPr>
            <a:r>
              <a:rPr lang="en-GB" sz="800" dirty="0">
                <a:effectLst/>
                <a:latin typeface="Calibri" panose="020F0502020204030204" pitchFamily="34" charset="0"/>
                <a:ea typeface="Calibri" panose="020F0502020204030204" pitchFamily="34" charset="0"/>
                <a:cs typeface="Times New Roman" panose="02020603050405020304" pitchFamily="18" charset="0"/>
              </a:rPr>
              <a:t>Difficult to maintain eye contact and communicate at the same time</a:t>
            </a:r>
          </a:p>
        </p:txBody>
      </p:sp>
      <p:pic>
        <p:nvPicPr>
          <p:cNvPr id="1026" name="Picture 2" descr="child's silhouette with autism spelled out in cartoonpuzzle pieces">
            <a:extLst>
              <a:ext uri="{FF2B5EF4-FFF2-40B4-BE49-F238E27FC236}">
                <a16:creationId xmlns:a16="http://schemas.microsoft.com/office/drawing/2014/main" id="{56B1284F-1368-1E4A-9E97-92454744A2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2040" y="4123295"/>
            <a:ext cx="3379969" cy="136966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1DBCBD7-0F2C-D747-B483-13E33FF20909}"/>
              </a:ext>
            </a:extLst>
          </p:cNvPr>
          <p:cNvSpPr txBox="1"/>
          <p:nvPr/>
        </p:nvSpPr>
        <p:spPr>
          <a:xfrm>
            <a:off x="7510504" y="5073282"/>
            <a:ext cx="1650619" cy="215444"/>
          </a:xfrm>
          <a:prstGeom prst="rect">
            <a:avLst/>
          </a:prstGeom>
          <a:noFill/>
        </p:spPr>
        <p:txBody>
          <a:bodyPr wrap="square" rtlCol="0">
            <a:spAutoFit/>
          </a:bodyPr>
          <a:lstStyle/>
          <a:p>
            <a:r>
              <a:rPr lang="en-US" sz="800" dirty="0"/>
              <a:t>[Image: </a:t>
            </a:r>
            <a:r>
              <a:rPr lang="en-US" sz="800" dirty="0" err="1"/>
              <a:t>Nightengale</a:t>
            </a:r>
            <a:r>
              <a:rPr lang="en-US" sz="800" dirty="0"/>
              <a:t>, 2021] </a:t>
            </a:r>
          </a:p>
        </p:txBody>
      </p:sp>
    </p:spTree>
    <p:extLst>
      <p:ext uri="{BB962C8B-B14F-4D97-AF65-F5344CB8AC3E}">
        <p14:creationId xmlns:p14="http://schemas.microsoft.com/office/powerpoint/2010/main" val="296141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3BFDF-6E72-D040-A2B6-7DD9F939F71E}"/>
              </a:ext>
            </a:extLst>
          </p:cNvPr>
          <p:cNvSpPr>
            <a:spLocks noGrp="1"/>
          </p:cNvSpPr>
          <p:nvPr>
            <p:ph type="title"/>
          </p:nvPr>
        </p:nvSpPr>
        <p:spPr>
          <a:xfrm>
            <a:off x="838201" y="520212"/>
            <a:ext cx="10515600" cy="443767"/>
          </a:xfrm>
        </p:spPr>
        <p:txBody>
          <a:bodyPr>
            <a:noAutofit/>
          </a:bodyPr>
          <a:lstStyle/>
          <a:p>
            <a:r>
              <a:rPr lang="en-US" sz="1400" dirty="0">
                <a:latin typeface="Arial" panose="020B0604020202020204" pitchFamily="34" charset="0"/>
                <a:cs typeface="Arial" panose="020B0604020202020204" pitchFamily="34" charset="0"/>
              </a:rPr>
              <a:t>References</a:t>
            </a:r>
            <a:r>
              <a:rPr lang="en-US" sz="24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A7D80760-F6D7-8A4B-A346-1ACDA638C879}"/>
              </a:ext>
            </a:extLst>
          </p:cNvPr>
          <p:cNvSpPr>
            <a:spLocks noGrp="1"/>
          </p:cNvSpPr>
          <p:nvPr>
            <p:ph idx="1"/>
          </p:nvPr>
        </p:nvSpPr>
        <p:spPr>
          <a:xfrm>
            <a:off x="838199" y="963979"/>
            <a:ext cx="10679723" cy="5243390"/>
          </a:xfrm>
        </p:spPr>
        <p:txBody>
          <a:bodyPr>
            <a:normAutofit fontScale="62500" lnSpcReduction="20000"/>
          </a:bodyPr>
          <a:lstStyle/>
          <a:p>
            <a:pPr marL="0" indent="0" algn="just">
              <a:lnSpc>
                <a:spcPct val="150000"/>
              </a:lnSpc>
              <a:buNone/>
            </a:pPr>
            <a:r>
              <a:rPr lang="en-US" sz="1900" dirty="0">
                <a:effectLst/>
                <a:latin typeface="Arial" panose="020B0604020202020204" pitchFamily="34" charset="0"/>
                <a:ea typeface="Calibri" panose="020F0502020204030204" pitchFamily="34" charset="0"/>
                <a:cs typeface="Times New Roman" panose="02020603050405020304" pitchFamily="18" charset="0"/>
              </a:rPr>
              <a:t>American Academy of Pediatrics (2021) </a:t>
            </a:r>
            <a:r>
              <a:rPr lang="en-US" sz="1900" i="1" dirty="0">
                <a:effectLst/>
                <a:latin typeface="Arial" panose="020B0604020202020204" pitchFamily="34" charset="0"/>
                <a:ea typeface="Calibri" panose="020F0502020204030204" pitchFamily="34" charset="0"/>
                <a:cs typeface="Times New Roman" panose="02020603050405020304" pitchFamily="18" charset="0"/>
              </a:rPr>
              <a:t>What are the early signs of autism? </a:t>
            </a:r>
            <a:r>
              <a:rPr lang="en-US" sz="19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9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https://www.healthychildren.org/English/health-issues/conditions/Autism/Pages/Early-Signs-of-Autism-Spectrum-Disorders.aspx</a:t>
            </a:r>
            <a:r>
              <a:rPr lang="en-US" sz="1900" dirty="0">
                <a:effectLst/>
                <a:latin typeface="Arial" panose="020B0604020202020204" pitchFamily="34" charset="0"/>
                <a:ea typeface="Calibri" panose="020F0502020204030204" pitchFamily="34" charset="0"/>
                <a:cs typeface="Times New Roman" panose="02020603050405020304" pitchFamily="18" charset="0"/>
              </a:rPr>
              <a:t>  (16 January 2023).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900" dirty="0">
                <a:effectLst/>
                <a:latin typeface="Arial" panose="020B0604020202020204" pitchFamily="34" charset="0"/>
                <a:ea typeface="Calibri" panose="020F0502020204030204" pitchFamily="34" charset="0"/>
                <a:cs typeface="Times New Roman" panose="02020603050405020304" pitchFamily="18" charset="0"/>
              </a:rPr>
              <a:t>Centers for Disease Control and Prevention (2022a) </a:t>
            </a:r>
            <a:r>
              <a:rPr lang="en-US" sz="1900" i="1" dirty="0">
                <a:effectLst/>
                <a:latin typeface="Arial" panose="020B0604020202020204" pitchFamily="34" charset="0"/>
                <a:ea typeface="Calibri" panose="020F0502020204030204" pitchFamily="34" charset="0"/>
                <a:cs typeface="Times New Roman" panose="02020603050405020304" pitchFamily="18" charset="0"/>
              </a:rPr>
              <a:t>Signs and Symptoms</a:t>
            </a:r>
            <a:r>
              <a:rPr lang="en-US" sz="19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9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https://www.cdc.gov/ncbddd/autism/signs.html</a:t>
            </a:r>
            <a:r>
              <a:rPr lang="en-US" sz="1900" dirty="0">
                <a:effectLst/>
                <a:latin typeface="Arial" panose="020B0604020202020204" pitchFamily="34" charset="0"/>
                <a:ea typeface="Calibri" panose="020F0502020204030204" pitchFamily="34" charset="0"/>
                <a:cs typeface="Times New Roman" panose="02020603050405020304" pitchFamily="18" charset="0"/>
              </a:rPr>
              <a:t> (Accessed: 12 January 2023).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900" dirty="0">
                <a:effectLst/>
                <a:latin typeface="Arial" panose="020B0604020202020204" pitchFamily="34" charset="0"/>
                <a:ea typeface="Calibri" panose="020F0502020204030204" pitchFamily="34" charset="0"/>
                <a:cs typeface="Times New Roman" panose="02020603050405020304" pitchFamily="18" charset="0"/>
              </a:rPr>
              <a:t>Centers for Disease Control and Prevention (2022b) </a:t>
            </a:r>
            <a:r>
              <a:rPr lang="en-US" sz="1900" i="1" dirty="0">
                <a:effectLst/>
                <a:latin typeface="Arial" panose="020B0604020202020204" pitchFamily="34" charset="0"/>
                <a:ea typeface="Calibri" panose="020F0502020204030204" pitchFamily="34" charset="0"/>
                <a:cs typeface="Times New Roman" panose="02020603050405020304" pitchFamily="18" charset="0"/>
              </a:rPr>
              <a:t>Screening and diagnosis</a:t>
            </a:r>
            <a:r>
              <a:rPr lang="en-US" sz="19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9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https://www.cdc.gov/ncbddd/autism/screening.html</a:t>
            </a:r>
            <a:r>
              <a:rPr lang="en-US" sz="1900" dirty="0">
                <a:effectLst/>
                <a:latin typeface="Arial" panose="020B0604020202020204" pitchFamily="34" charset="0"/>
                <a:ea typeface="Calibri" panose="020F0502020204030204" pitchFamily="34" charset="0"/>
                <a:cs typeface="Times New Roman" panose="02020603050405020304" pitchFamily="18" charset="0"/>
              </a:rPr>
              <a:t>  (Accessed: 16 January 2023).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900" dirty="0">
                <a:effectLst/>
                <a:latin typeface="Arial" panose="020B0604020202020204" pitchFamily="34" charset="0"/>
                <a:ea typeface="Calibri" panose="020F0502020204030204" pitchFamily="34" charset="0"/>
                <a:cs typeface="Times New Roman" panose="02020603050405020304" pitchFamily="18" charset="0"/>
              </a:rPr>
              <a:t>Cerny. B, (2022) </a:t>
            </a:r>
            <a:r>
              <a:rPr lang="en-US" sz="1900" i="1" dirty="0">
                <a:effectLst/>
                <a:latin typeface="Arial" panose="020B0604020202020204" pitchFamily="34" charset="0"/>
                <a:ea typeface="Calibri" panose="020F0502020204030204" pitchFamily="34" charset="0"/>
                <a:cs typeface="Times New Roman" panose="02020603050405020304" pitchFamily="18" charset="0"/>
              </a:rPr>
              <a:t>5 ways autism can affect learning</a:t>
            </a:r>
            <a:r>
              <a:rPr lang="en-US" sz="19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9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https://www.appliedbehavioranalysisprograms.com/lists/5-ways-autism-can-affect-learning/</a:t>
            </a:r>
            <a:r>
              <a:rPr lang="en-US" sz="1900" dirty="0">
                <a:effectLst/>
                <a:latin typeface="Arial" panose="020B0604020202020204" pitchFamily="34" charset="0"/>
                <a:ea typeface="Calibri" panose="020F0502020204030204" pitchFamily="34" charset="0"/>
                <a:cs typeface="Times New Roman" panose="02020603050405020304" pitchFamily="18" charset="0"/>
              </a:rPr>
              <a:t> (Accessed: 17 January 2023). </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900" dirty="0" err="1">
                <a:effectLst/>
                <a:latin typeface="Arial" panose="020B0604020202020204" pitchFamily="34" charset="0"/>
                <a:ea typeface="Calibri" panose="020F0502020204030204" pitchFamily="34" charset="0"/>
                <a:cs typeface="Times New Roman" panose="02020603050405020304" pitchFamily="18" charset="0"/>
              </a:rPr>
              <a:t>Hadjikhani</a:t>
            </a:r>
            <a:r>
              <a:rPr lang="en-US" sz="1900" dirty="0">
                <a:effectLst/>
                <a:latin typeface="Arial" panose="020B0604020202020204" pitchFamily="34" charset="0"/>
                <a:ea typeface="Calibri" panose="020F0502020204030204" pitchFamily="34" charset="0"/>
                <a:cs typeface="Times New Roman" panose="02020603050405020304" pitchFamily="18" charset="0"/>
              </a:rPr>
              <a:t>. N, (2017) ‘How do adults and teens with self-declared autism spectrum disorder experience eye contact? A qualitative analysis of first-hand accounts’. </a:t>
            </a:r>
            <a:r>
              <a:rPr lang="en-US" sz="1900" i="1" dirty="0">
                <a:effectLst/>
                <a:latin typeface="Arial" panose="020B0604020202020204" pitchFamily="34" charset="0"/>
                <a:ea typeface="Calibri" panose="020F0502020204030204" pitchFamily="34" charset="0"/>
                <a:cs typeface="Times New Roman" panose="02020603050405020304" pitchFamily="18" charset="0"/>
              </a:rPr>
              <a:t>National library of medicine</a:t>
            </a:r>
            <a:r>
              <a:rPr lang="en-US" sz="1900" dirty="0">
                <a:effectLst/>
                <a:latin typeface="Arial" panose="020B0604020202020204" pitchFamily="34" charset="0"/>
                <a:ea typeface="Calibri" panose="020F0502020204030204" pitchFamily="34" charset="0"/>
                <a:cs typeface="Times New Roman" panose="02020603050405020304" pitchFamily="18" charset="0"/>
              </a:rPr>
              <a:t>. 12(11). Available at: </a:t>
            </a:r>
            <a:r>
              <a:rPr lang="en-US" sz="19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https://www.ncbi.nlm.nih.gov/pmc/articles/PMC5705114/</a:t>
            </a:r>
            <a:r>
              <a:rPr lang="en-US" sz="1900" dirty="0">
                <a:effectLst/>
                <a:latin typeface="Arial" panose="020B0604020202020204" pitchFamily="34" charset="0"/>
                <a:ea typeface="Calibri" panose="020F0502020204030204" pitchFamily="34" charset="0"/>
                <a:cs typeface="Times New Roman" panose="02020603050405020304" pitchFamily="18" charset="0"/>
              </a:rPr>
              <a:t>  (Accessed: 18 January 2023).</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900" dirty="0">
                <a:latin typeface="Arial" panose="020B0604020202020204" pitchFamily="34" charset="0"/>
                <a:ea typeface="Calibri" panose="020F0502020204030204" pitchFamily="34" charset="0"/>
                <a:cs typeface="Times New Roman" panose="02020603050405020304" pitchFamily="18" charset="0"/>
              </a:rPr>
              <a:t>H</a:t>
            </a:r>
            <a:r>
              <a:rPr lang="en-US" sz="1900" dirty="0">
                <a:effectLst/>
                <a:latin typeface="Arial" panose="020B0604020202020204" pitchFamily="34" charset="0"/>
                <a:ea typeface="Calibri" panose="020F0502020204030204" pitchFamily="34" charset="0"/>
                <a:cs typeface="Times New Roman" panose="02020603050405020304" pitchFamily="18" charset="0"/>
              </a:rPr>
              <a:t>ayes. R. G. </a:t>
            </a:r>
            <a:r>
              <a:rPr lang="en-US" sz="1900" i="1" dirty="0">
                <a:effectLst/>
                <a:latin typeface="Arial" panose="020B0604020202020204" pitchFamily="34" charset="0"/>
                <a:ea typeface="Calibri" panose="020F0502020204030204" pitchFamily="34" charset="0"/>
                <a:cs typeface="Times New Roman" panose="02020603050405020304" pitchFamily="18" charset="0"/>
              </a:rPr>
              <a:t>et al. </a:t>
            </a:r>
            <a:r>
              <a:rPr lang="en-US" sz="1900" dirty="0">
                <a:effectLst/>
                <a:latin typeface="Arial" panose="020B0604020202020204" pitchFamily="34" charset="0"/>
                <a:ea typeface="Calibri" panose="020F0502020204030204" pitchFamily="34" charset="0"/>
                <a:cs typeface="Times New Roman" panose="02020603050405020304" pitchFamily="18" charset="0"/>
              </a:rPr>
              <a:t>(2010) ‘Interactive visual supports for children with autism’. </a:t>
            </a:r>
            <a:r>
              <a:rPr lang="en-US" sz="1900" i="1" dirty="0">
                <a:effectLst/>
                <a:latin typeface="Arial" panose="020B0604020202020204" pitchFamily="34" charset="0"/>
                <a:ea typeface="Calibri" panose="020F0502020204030204" pitchFamily="34" charset="0"/>
                <a:cs typeface="Times New Roman" panose="02020603050405020304" pitchFamily="18" charset="0"/>
              </a:rPr>
              <a:t>Pers </a:t>
            </a:r>
            <a:r>
              <a:rPr lang="en-US" sz="1900" i="1" dirty="0" err="1">
                <a:effectLst/>
                <a:latin typeface="Arial" panose="020B0604020202020204" pitchFamily="34" charset="0"/>
                <a:ea typeface="Calibri" panose="020F0502020204030204" pitchFamily="34" charset="0"/>
                <a:cs typeface="Times New Roman" panose="02020603050405020304" pitchFamily="18" charset="0"/>
              </a:rPr>
              <a:t>Ubiquit</a:t>
            </a:r>
            <a:r>
              <a:rPr lang="en-US" sz="1900" i="1" dirty="0">
                <a:effectLst/>
                <a:latin typeface="Arial" panose="020B0604020202020204" pitchFamily="34" charset="0"/>
                <a:ea typeface="Calibri" panose="020F0502020204030204" pitchFamily="34" charset="0"/>
                <a:cs typeface="Times New Roman" panose="02020603050405020304" pitchFamily="18" charset="0"/>
              </a:rPr>
              <a:t> </a:t>
            </a:r>
            <a:r>
              <a:rPr lang="en-US" sz="1900" i="1" dirty="0" err="1">
                <a:effectLst/>
                <a:latin typeface="Arial" panose="020B0604020202020204" pitchFamily="34" charset="0"/>
                <a:ea typeface="Calibri" panose="020F0502020204030204" pitchFamily="34" charset="0"/>
                <a:cs typeface="Times New Roman" panose="02020603050405020304" pitchFamily="18" charset="0"/>
              </a:rPr>
              <a:t>Comput</a:t>
            </a:r>
            <a:r>
              <a:rPr lang="en-US" sz="1900" dirty="0">
                <a:effectLst/>
                <a:latin typeface="Arial" panose="020B0604020202020204" pitchFamily="34" charset="0"/>
                <a:ea typeface="Calibri" panose="020F0502020204030204" pitchFamily="34" charset="0"/>
                <a:cs typeface="Times New Roman" panose="02020603050405020304" pitchFamily="18" charset="0"/>
              </a:rPr>
              <a:t>. 14. Pp 663 – 680. Available at: </a:t>
            </a:r>
            <a:r>
              <a:rPr lang="en-US" sz="19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https://link.springer.com/article/10.1007/s00779-010-0294-8</a:t>
            </a:r>
            <a:r>
              <a:rPr lang="en-US" sz="1900" dirty="0">
                <a:effectLst/>
                <a:latin typeface="Arial" panose="020B0604020202020204" pitchFamily="34" charset="0"/>
                <a:ea typeface="Calibri" panose="020F0502020204030204" pitchFamily="34" charset="0"/>
                <a:cs typeface="Times New Roman" panose="02020603050405020304" pitchFamily="18" charset="0"/>
              </a:rPr>
              <a:t>  (Accessed: 18 January 2023). </a:t>
            </a:r>
          </a:p>
          <a:p>
            <a:pPr marL="0" indent="0" algn="just">
              <a:lnSpc>
                <a:spcPct val="150000"/>
              </a:lnSpc>
              <a:buNone/>
            </a:pPr>
            <a:r>
              <a:rPr lang="en-US" sz="1900" dirty="0">
                <a:effectLst/>
                <a:latin typeface="Arial" panose="020B0604020202020204" pitchFamily="34" charset="0"/>
                <a:ea typeface="Calibri" panose="020F0502020204030204" pitchFamily="34" charset="0"/>
                <a:cs typeface="Times New Roman" panose="02020603050405020304" pitchFamily="18" charset="0"/>
              </a:rPr>
              <a:t>HCB Solicitors (no date) </a:t>
            </a:r>
            <a:r>
              <a:rPr lang="en-US" sz="1900" i="1" dirty="0">
                <a:effectLst/>
                <a:latin typeface="Arial" panose="020B0604020202020204" pitchFamily="34" charset="0"/>
                <a:ea typeface="Calibri" panose="020F0502020204030204" pitchFamily="34" charset="0"/>
                <a:cs typeface="Times New Roman" panose="02020603050405020304" pitchFamily="18" charset="0"/>
              </a:rPr>
              <a:t>Types of Special Educational Needs. </a:t>
            </a:r>
            <a:r>
              <a:rPr lang="en-US" sz="19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9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https://www.hcbgroup.com/typesofspecialeducationalneeds.html#Autistic%20spectrum%20condition</a:t>
            </a:r>
            <a:r>
              <a:rPr lang="en-US" sz="1900" dirty="0">
                <a:effectLst/>
                <a:latin typeface="Arial" panose="020B0604020202020204" pitchFamily="34" charset="0"/>
                <a:ea typeface="Calibri" panose="020F0502020204030204" pitchFamily="34" charset="0"/>
                <a:cs typeface="Times New Roman" panose="02020603050405020304" pitchFamily="18" charset="0"/>
              </a:rPr>
              <a:t> (Accessed: 15 November 2023). </a:t>
            </a:r>
          </a:p>
          <a:p>
            <a:pPr marL="0" indent="0" algn="just">
              <a:lnSpc>
                <a:spcPct val="150000"/>
              </a:lnSpc>
              <a:buNone/>
            </a:pPr>
            <a:r>
              <a:rPr lang="en-US" sz="1900" dirty="0">
                <a:effectLst/>
                <a:latin typeface="Arial" panose="020B0604020202020204" pitchFamily="34" charset="0"/>
                <a:ea typeface="Calibri" panose="020F0502020204030204" pitchFamily="34" charset="0"/>
                <a:cs typeface="Times New Roman" panose="02020603050405020304" pitchFamily="18" charset="0"/>
              </a:rPr>
              <a:t>Hobbs. G. K, (2021) ‘The benefits of visual supports for children with autism</a:t>
            </a:r>
            <a:r>
              <a:rPr lang="en-US" sz="1900" i="1" dirty="0">
                <a:effectLst/>
                <a:latin typeface="Arial" panose="020B0604020202020204" pitchFamily="34" charset="0"/>
                <a:ea typeface="Calibri" panose="020F0502020204030204" pitchFamily="34" charset="0"/>
                <a:cs typeface="Times New Roman" panose="02020603050405020304" pitchFamily="18" charset="0"/>
              </a:rPr>
              <a:t>’. Autism Parenting Magazine. </a:t>
            </a:r>
            <a:r>
              <a:rPr lang="en-US" sz="1900" dirty="0">
                <a:effectLst/>
                <a:latin typeface="Arial" panose="020B0604020202020204" pitchFamily="34" charset="0"/>
                <a:ea typeface="Calibri" panose="020F0502020204030204" pitchFamily="34" charset="0"/>
                <a:cs typeface="Times New Roman" panose="02020603050405020304" pitchFamily="18" charset="0"/>
              </a:rPr>
              <a:t>October</a:t>
            </a:r>
            <a:r>
              <a:rPr lang="en-US" sz="1900" i="1" dirty="0">
                <a:effectLst/>
                <a:latin typeface="Arial" panose="020B0604020202020204" pitchFamily="34" charset="0"/>
                <a:ea typeface="Calibri" panose="020F0502020204030204" pitchFamily="34" charset="0"/>
                <a:cs typeface="Times New Roman" panose="02020603050405020304" pitchFamily="18" charset="0"/>
              </a:rPr>
              <a:t>. </a:t>
            </a:r>
            <a:r>
              <a:rPr lang="en-US" sz="19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9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https://www.autismparentingmagazine.com/benefits-of-autism-visual-supports/</a:t>
            </a:r>
            <a:r>
              <a:rPr lang="en-US" sz="1900" dirty="0">
                <a:effectLst/>
                <a:latin typeface="Arial" panose="020B0604020202020204" pitchFamily="34" charset="0"/>
                <a:ea typeface="Calibri" panose="020F0502020204030204" pitchFamily="34" charset="0"/>
                <a:cs typeface="Times New Roman" panose="02020603050405020304" pitchFamily="18" charset="0"/>
              </a:rPr>
              <a:t>  (Accessed: 18 January 2023</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2783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D84DCC-B93A-2F4E-8F85-7EF2CD364A4B}"/>
              </a:ext>
            </a:extLst>
          </p:cNvPr>
          <p:cNvSpPr>
            <a:spLocks noGrp="1"/>
          </p:cNvSpPr>
          <p:nvPr>
            <p:ph idx="1"/>
          </p:nvPr>
        </p:nvSpPr>
        <p:spPr>
          <a:xfrm>
            <a:off x="838200" y="507371"/>
            <a:ext cx="10515600" cy="5843257"/>
          </a:xfrm>
        </p:spPr>
        <p:txBody>
          <a:bodyPr>
            <a:normAutofit fontScale="92500"/>
          </a:bodyPr>
          <a:lstStyle/>
          <a:p>
            <a:pPr marL="0" indent="0" algn="just">
              <a:lnSpc>
                <a:spcPct val="150000"/>
              </a:lnSpc>
              <a:buNone/>
            </a:pPr>
            <a:r>
              <a:rPr lang="en-US" sz="1300" dirty="0">
                <a:effectLst/>
                <a:latin typeface="Arial" panose="020B0604020202020204" pitchFamily="34" charset="0"/>
                <a:ea typeface="Calibri" panose="020F0502020204030204" pitchFamily="34" charset="0"/>
                <a:cs typeface="Arial" panose="020B0604020202020204" pitchFamily="34" charset="0"/>
              </a:rPr>
              <a:t>Holland. K, (2021) ‘Understanding nonspeaking autism’. </a:t>
            </a:r>
            <a:r>
              <a:rPr lang="en-US" sz="1300" i="1" dirty="0">
                <a:effectLst/>
                <a:latin typeface="Arial" panose="020B0604020202020204" pitchFamily="34" charset="0"/>
                <a:ea typeface="Calibri" panose="020F0502020204030204" pitchFamily="34" charset="0"/>
                <a:cs typeface="Arial" panose="020B0604020202020204" pitchFamily="34" charset="0"/>
              </a:rPr>
              <a:t>Healthline. </a:t>
            </a:r>
            <a:r>
              <a:rPr lang="en-US" sz="1300" dirty="0">
                <a:effectLst/>
                <a:latin typeface="Arial" panose="020B0604020202020204" pitchFamily="34" charset="0"/>
                <a:ea typeface="Calibri" panose="020F0502020204030204" pitchFamily="34" charset="0"/>
                <a:cs typeface="Arial" panose="020B0604020202020204" pitchFamily="34" charset="0"/>
              </a:rPr>
              <a:t>November 1. [blog]. Available at: </a:t>
            </a:r>
            <a:r>
              <a:rPr lang="en-US"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https://www.healthline.com/health/autism/nonverbal-autism</a:t>
            </a:r>
            <a:r>
              <a:rPr lang="en-US" sz="1300" dirty="0">
                <a:effectLst/>
                <a:latin typeface="Arial" panose="020B0604020202020204" pitchFamily="34" charset="0"/>
                <a:ea typeface="Calibri" panose="020F0502020204030204" pitchFamily="34" charset="0"/>
                <a:cs typeface="Arial" panose="020B0604020202020204" pitchFamily="34" charset="0"/>
              </a:rPr>
              <a:t>  (Accessed: 17 January 2023). </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300" dirty="0">
                <a:effectLst/>
                <a:latin typeface="Arial" panose="020B0604020202020204" pitchFamily="34" charset="0"/>
                <a:ea typeface="Calibri" panose="020F0502020204030204" pitchFamily="34" charset="0"/>
                <a:cs typeface="Arial" panose="020B0604020202020204" pitchFamily="34" charset="0"/>
              </a:rPr>
              <a:t>Hu. X. </a:t>
            </a:r>
            <a:r>
              <a:rPr lang="en-US" sz="1300" i="1" dirty="0">
                <a:effectLst/>
                <a:latin typeface="Arial" panose="020B0604020202020204" pitchFamily="34" charset="0"/>
                <a:ea typeface="Calibri" panose="020F0502020204030204" pitchFamily="34" charset="0"/>
                <a:cs typeface="Arial" panose="020B0604020202020204" pitchFamily="34" charset="0"/>
              </a:rPr>
              <a:t>et al</a:t>
            </a:r>
            <a:r>
              <a:rPr lang="en-US" sz="1300" dirty="0">
                <a:effectLst/>
                <a:latin typeface="Arial" panose="020B0604020202020204" pitchFamily="34" charset="0"/>
                <a:ea typeface="Calibri" panose="020F0502020204030204" pitchFamily="34" charset="0"/>
                <a:cs typeface="Arial" panose="020B0604020202020204" pitchFamily="34" charset="0"/>
              </a:rPr>
              <a:t>., (2021) ‘The influence of visual supports and motivation on motor performance of the MABC-2 for Chinese school-aged children with autism spectrum disorder’. </a:t>
            </a:r>
            <a:r>
              <a:rPr lang="en-US" sz="1300" i="1" dirty="0">
                <a:effectLst/>
                <a:latin typeface="Arial" panose="020B0604020202020204" pitchFamily="34" charset="0"/>
                <a:ea typeface="Calibri" panose="020F0502020204030204" pitchFamily="34" charset="0"/>
                <a:cs typeface="Arial" panose="020B0604020202020204" pitchFamily="34" charset="0"/>
              </a:rPr>
              <a:t>National library of medicine</a:t>
            </a:r>
            <a:r>
              <a:rPr lang="en-US" sz="1300" dirty="0">
                <a:effectLst/>
                <a:latin typeface="Arial" panose="020B0604020202020204" pitchFamily="34" charset="0"/>
                <a:ea typeface="Calibri" panose="020F0502020204030204" pitchFamily="34" charset="0"/>
                <a:cs typeface="Arial" panose="020B0604020202020204" pitchFamily="34" charset="0"/>
              </a:rPr>
              <a:t>. 11. Available at: </a:t>
            </a:r>
            <a:r>
              <a:rPr lang="en-US"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https://www.ncbi.nlm.nih.gov/pmc/articles/PMC8324853/</a:t>
            </a:r>
            <a:r>
              <a:rPr lang="en-US" sz="1300" dirty="0">
                <a:effectLst/>
                <a:latin typeface="Arial" panose="020B0604020202020204" pitchFamily="34" charset="0"/>
                <a:ea typeface="Calibri" panose="020F0502020204030204" pitchFamily="34" charset="0"/>
                <a:cs typeface="Arial" panose="020B0604020202020204" pitchFamily="34" charset="0"/>
              </a:rPr>
              <a:t>  (13 January 2023). </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300" dirty="0">
                <a:effectLst/>
                <a:latin typeface="Arial" panose="020B0604020202020204" pitchFamily="34" charset="0"/>
                <a:ea typeface="Calibri" panose="020F0502020204030204" pitchFamily="34" charset="0"/>
                <a:cs typeface="Arial" panose="020B0604020202020204" pitchFamily="34" charset="0"/>
              </a:rPr>
              <a:t>Kimberley (2016) Using visual aids in your setting to support communication. Available at: </a:t>
            </a:r>
            <a:r>
              <a:rPr lang="en-US"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https://www.earlyyearscareers.com/eyc/enabling-environment/using-visual-aids-in-your-setting-to-support-communication/</a:t>
            </a:r>
            <a:r>
              <a:rPr lang="en-US" sz="1300" dirty="0">
                <a:effectLst/>
                <a:latin typeface="Arial" panose="020B0604020202020204" pitchFamily="34" charset="0"/>
                <a:ea typeface="Calibri" panose="020F0502020204030204" pitchFamily="34" charset="0"/>
                <a:cs typeface="Arial" panose="020B0604020202020204" pitchFamily="34" charset="0"/>
              </a:rPr>
              <a:t>  (19 January 2023). </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300" dirty="0" err="1">
                <a:effectLst/>
                <a:latin typeface="Arial" panose="020B0604020202020204" pitchFamily="34" charset="0"/>
                <a:ea typeface="Calibri" panose="020F0502020204030204" pitchFamily="34" charset="0"/>
                <a:cs typeface="Arial" panose="020B0604020202020204" pitchFamily="34" charset="0"/>
              </a:rPr>
              <a:t>LaFee</a:t>
            </a:r>
            <a:r>
              <a:rPr lang="en-US" sz="1300" dirty="0">
                <a:effectLst/>
                <a:latin typeface="Arial" panose="020B0604020202020204" pitchFamily="34" charset="0"/>
                <a:ea typeface="Calibri" panose="020F0502020204030204" pitchFamily="34" charset="0"/>
                <a:cs typeface="Arial" panose="020B0604020202020204" pitchFamily="34" charset="0"/>
              </a:rPr>
              <a:t>. S., (2015) ‘22 Early warning signs of Autism’. </a:t>
            </a:r>
            <a:r>
              <a:rPr lang="en-US" sz="1300" i="1" dirty="0">
                <a:effectLst/>
                <a:latin typeface="Arial" panose="020B0604020202020204" pitchFamily="34" charset="0"/>
                <a:ea typeface="Calibri" panose="020F0502020204030204" pitchFamily="34" charset="0"/>
                <a:cs typeface="Arial" panose="020B0604020202020204" pitchFamily="34" charset="0"/>
              </a:rPr>
              <a:t>UC San Diego Health</a:t>
            </a:r>
            <a:r>
              <a:rPr lang="en-US" sz="1300" dirty="0">
                <a:effectLst/>
                <a:latin typeface="Arial" panose="020B0604020202020204" pitchFamily="34" charset="0"/>
                <a:ea typeface="Calibri" panose="020F0502020204030204" pitchFamily="34" charset="0"/>
                <a:cs typeface="Arial" panose="020B0604020202020204" pitchFamily="34" charset="0"/>
              </a:rPr>
              <a:t>. Available at: </a:t>
            </a:r>
            <a:r>
              <a:rPr lang="en-US"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https://health.ucsd.edu/news/features/pages/2015-03-05-22-signs-of-autism.aspx</a:t>
            </a:r>
            <a:r>
              <a:rPr lang="en-US" sz="1300" dirty="0">
                <a:effectLst/>
                <a:latin typeface="Arial" panose="020B0604020202020204" pitchFamily="34" charset="0"/>
                <a:ea typeface="Calibri" panose="020F0502020204030204" pitchFamily="34" charset="0"/>
                <a:cs typeface="Arial" panose="020B0604020202020204" pitchFamily="34" charset="0"/>
              </a:rPr>
              <a:t>  (Accessed: 16 January 2023).</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300" dirty="0">
                <a:effectLst/>
                <a:latin typeface="Arial" panose="020B0604020202020204" pitchFamily="34" charset="0"/>
                <a:ea typeface="Calibri" panose="020F0502020204030204" pitchFamily="34" charset="0"/>
                <a:cs typeface="Arial" panose="020B0604020202020204" pitchFamily="34" charset="0"/>
              </a:rPr>
              <a:t>Loftus. Y. (2021) ‘Benefits of using a visual timer for autism’. </a:t>
            </a:r>
            <a:r>
              <a:rPr lang="en-US" sz="1300" i="1" dirty="0">
                <a:effectLst/>
                <a:latin typeface="Arial" panose="020B0604020202020204" pitchFamily="34" charset="0"/>
                <a:ea typeface="Calibri" panose="020F0502020204030204" pitchFamily="34" charset="0"/>
                <a:cs typeface="Arial" panose="020B0604020202020204" pitchFamily="34" charset="0"/>
              </a:rPr>
              <a:t>Autism parenting magazine</a:t>
            </a:r>
            <a:r>
              <a:rPr lang="en-US" sz="1300" dirty="0">
                <a:effectLst/>
                <a:latin typeface="Arial" panose="020B0604020202020204" pitchFamily="34" charset="0"/>
                <a:ea typeface="Calibri" panose="020F0502020204030204" pitchFamily="34" charset="0"/>
                <a:cs typeface="Arial" panose="020B0604020202020204" pitchFamily="34" charset="0"/>
              </a:rPr>
              <a:t>. September. Available at: </a:t>
            </a:r>
            <a:r>
              <a:rPr lang="en-US"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https://www.autismparentingmagazine.com/visual-timer-benefits/</a:t>
            </a:r>
            <a:r>
              <a:rPr lang="en-US" sz="1300" dirty="0">
                <a:effectLst/>
                <a:latin typeface="Arial" panose="020B0604020202020204" pitchFamily="34" charset="0"/>
                <a:ea typeface="Calibri" panose="020F0502020204030204" pitchFamily="34" charset="0"/>
                <a:cs typeface="Arial" panose="020B0604020202020204" pitchFamily="34" charset="0"/>
              </a:rPr>
              <a:t>  (Accessed: 19 January 2023). </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300" dirty="0">
                <a:effectLst/>
                <a:latin typeface="Arial" panose="020B0604020202020204" pitchFamily="34" charset="0"/>
                <a:ea typeface="Calibri" panose="020F0502020204030204" pitchFamily="34" charset="0"/>
                <a:cs typeface="Arial" panose="020B0604020202020204" pitchFamily="34" charset="0"/>
              </a:rPr>
              <a:t>Lord </a:t>
            </a:r>
            <a:r>
              <a:rPr lang="en-US" sz="1300" i="1" dirty="0">
                <a:effectLst/>
                <a:latin typeface="Arial" panose="020B0604020202020204" pitchFamily="34" charset="0"/>
                <a:ea typeface="Calibri" panose="020F0502020204030204" pitchFamily="34" charset="0"/>
                <a:cs typeface="Arial" panose="020B0604020202020204" pitchFamily="34" charset="0"/>
              </a:rPr>
              <a:t>et al. </a:t>
            </a:r>
            <a:r>
              <a:rPr lang="en-US" sz="1300" dirty="0">
                <a:effectLst/>
                <a:latin typeface="Arial" panose="020B0604020202020204" pitchFamily="34" charset="0"/>
                <a:ea typeface="Calibri" panose="020F0502020204030204" pitchFamily="34" charset="0"/>
                <a:cs typeface="Arial" panose="020B0604020202020204" pitchFamily="34" charset="0"/>
              </a:rPr>
              <a:t>(2020) ‘Autism spectrum disorder’. </a:t>
            </a:r>
            <a:r>
              <a:rPr lang="en-US" sz="1300" i="1" dirty="0">
                <a:effectLst/>
                <a:latin typeface="Arial" panose="020B0604020202020204" pitchFamily="34" charset="0"/>
                <a:ea typeface="Calibri" panose="020F0502020204030204" pitchFamily="34" charset="0"/>
                <a:cs typeface="Arial" panose="020B0604020202020204" pitchFamily="34" charset="0"/>
              </a:rPr>
              <a:t>Nature reviews disease primers. 6 (5). </a:t>
            </a:r>
            <a:r>
              <a:rPr lang="en-US" sz="1300" dirty="0">
                <a:effectLst/>
                <a:latin typeface="Arial" panose="020B0604020202020204" pitchFamily="34" charset="0"/>
                <a:ea typeface="Calibri" panose="020F0502020204030204" pitchFamily="34" charset="0"/>
                <a:cs typeface="Arial" panose="020B0604020202020204" pitchFamily="34" charset="0"/>
              </a:rPr>
              <a:t>Available at: </a:t>
            </a:r>
            <a:r>
              <a:rPr lang="en-US"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https://www.nature.com/articles/s41572-019-0138-4</a:t>
            </a:r>
            <a:r>
              <a:rPr lang="en-US" sz="1300" dirty="0">
                <a:effectLst/>
                <a:latin typeface="Arial" panose="020B0604020202020204" pitchFamily="34" charset="0"/>
                <a:ea typeface="Calibri" panose="020F0502020204030204" pitchFamily="34" charset="0"/>
                <a:cs typeface="Arial" panose="020B0604020202020204" pitchFamily="34" charset="0"/>
              </a:rPr>
              <a:t>  (Accessed: 13 January 2023). </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300" dirty="0">
                <a:effectLst/>
                <a:latin typeface="Arial" panose="020B0604020202020204" pitchFamily="34" charset="0"/>
                <a:ea typeface="Calibri" panose="020F0502020204030204" pitchFamily="34" charset="0"/>
                <a:cs typeface="Arial" panose="020B0604020202020204" pitchFamily="34" charset="0"/>
              </a:rPr>
              <a:t>Loring. W. </a:t>
            </a:r>
            <a:r>
              <a:rPr lang="en-US" sz="1300" i="1" dirty="0">
                <a:effectLst/>
                <a:latin typeface="Arial" panose="020B0604020202020204" pitchFamily="34" charset="0"/>
                <a:ea typeface="Calibri" panose="020F0502020204030204" pitchFamily="34" charset="0"/>
                <a:cs typeface="Arial" panose="020B0604020202020204" pitchFamily="34" charset="0"/>
              </a:rPr>
              <a:t>et al</a:t>
            </a:r>
            <a:r>
              <a:rPr lang="en-US" sz="1300" dirty="0">
                <a:effectLst/>
                <a:latin typeface="Arial" panose="020B0604020202020204" pitchFamily="34" charset="0"/>
                <a:ea typeface="Calibri" panose="020F0502020204030204" pitchFamily="34" charset="0"/>
                <a:cs typeface="Arial" panose="020B0604020202020204" pitchFamily="34" charset="0"/>
              </a:rPr>
              <a:t>. (no date) </a:t>
            </a:r>
            <a:r>
              <a:rPr lang="en-US" sz="1300" i="1" dirty="0">
                <a:effectLst/>
                <a:latin typeface="Arial" panose="020B0604020202020204" pitchFamily="34" charset="0"/>
                <a:ea typeface="Calibri" panose="020F0502020204030204" pitchFamily="34" charset="0"/>
                <a:cs typeface="Arial" panose="020B0604020202020204" pitchFamily="34" charset="0"/>
              </a:rPr>
              <a:t>Visual supports and autism</a:t>
            </a:r>
            <a:r>
              <a:rPr lang="en-US" sz="1300" dirty="0">
                <a:effectLst/>
                <a:latin typeface="Arial" panose="020B0604020202020204" pitchFamily="34" charset="0"/>
                <a:ea typeface="Calibri" panose="020F0502020204030204" pitchFamily="34" charset="0"/>
                <a:cs typeface="Arial" panose="020B0604020202020204" pitchFamily="34" charset="0"/>
              </a:rPr>
              <a:t>. Available at: </a:t>
            </a:r>
            <a:r>
              <a:rPr lang="en-US"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https://www.autismspeaks.org/sites/default/files/2018-08/Visual%20Supports%20Tool%20Kit.pdf</a:t>
            </a:r>
            <a:r>
              <a:rPr lang="en-US" sz="1300" dirty="0">
                <a:effectLst/>
                <a:latin typeface="Arial" panose="020B0604020202020204" pitchFamily="34" charset="0"/>
                <a:ea typeface="Calibri" panose="020F0502020204030204" pitchFamily="34" charset="0"/>
                <a:cs typeface="Arial" panose="020B0604020202020204" pitchFamily="34" charset="0"/>
              </a:rPr>
              <a:t>  (18 January 2023). </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300" dirty="0">
                <a:effectLst/>
                <a:latin typeface="Arial" panose="020B0604020202020204" pitchFamily="34" charset="0"/>
                <a:ea typeface="Calibri" panose="020F0502020204030204" pitchFamily="34" charset="0"/>
                <a:cs typeface="Arial" panose="020B0604020202020204" pitchFamily="34" charset="0"/>
              </a:rPr>
              <a:t>Matson </a:t>
            </a:r>
            <a:r>
              <a:rPr lang="en-US" sz="1300" i="1" dirty="0">
                <a:effectLst/>
                <a:latin typeface="Arial" panose="020B0604020202020204" pitchFamily="34" charset="0"/>
                <a:ea typeface="Calibri" panose="020F0502020204030204" pitchFamily="34" charset="0"/>
                <a:cs typeface="Arial" panose="020B0604020202020204" pitchFamily="34" charset="0"/>
              </a:rPr>
              <a:t>et al. </a:t>
            </a:r>
            <a:r>
              <a:rPr lang="en-US" sz="1300" dirty="0">
                <a:effectLst/>
                <a:latin typeface="Arial" panose="020B0604020202020204" pitchFamily="34" charset="0"/>
                <a:ea typeface="Calibri" panose="020F0502020204030204" pitchFamily="34" charset="0"/>
                <a:cs typeface="Arial" panose="020B0604020202020204" pitchFamily="34" charset="0"/>
              </a:rPr>
              <a:t>(2008) ‘Early identification and diagnosis in autism spectrum disorders in young children and infants: How early is too early?’. </a:t>
            </a:r>
            <a:r>
              <a:rPr lang="en-US" sz="1300" i="1" dirty="0">
                <a:effectLst/>
                <a:latin typeface="Arial" panose="020B0604020202020204" pitchFamily="34" charset="0"/>
                <a:ea typeface="Calibri" panose="020F0502020204030204" pitchFamily="34" charset="0"/>
                <a:cs typeface="Arial" panose="020B0604020202020204" pitchFamily="34" charset="0"/>
              </a:rPr>
              <a:t>Research in Autism Spectrum Disorders</a:t>
            </a:r>
            <a:r>
              <a:rPr lang="en-US" sz="1300" dirty="0">
                <a:effectLst/>
                <a:latin typeface="Arial" panose="020B0604020202020204" pitchFamily="34" charset="0"/>
                <a:ea typeface="Calibri" panose="020F0502020204030204" pitchFamily="34" charset="0"/>
                <a:cs typeface="Arial" panose="020B0604020202020204" pitchFamily="34" charset="0"/>
              </a:rPr>
              <a:t>. 2(1). Pp 75-84. Available at: </a:t>
            </a:r>
            <a:r>
              <a:rPr lang="en-US" sz="13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https://www.sciencedirect.com/science/article/abs/pii/S1750946707000311</a:t>
            </a:r>
            <a:r>
              <a:rPr lang="en-US" sz="1300" dirty="0">
                <a:effectLst/>
                <a:latin typeface="Arial" panose="020B0604020202020204" pitchFamily="34" charset="0"/>
                <a:ea typeface="Calibri" panose="020F0502020204030204" pitchFamily="34" charset="0"/>
                <a:cs typeface="Arial" panose="020B0604020202020204" pitchFamily="34" charset="0"/>
              </a:rPr>
              <a:t>  (Accessed: 15 January 2023).</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60000"/>
              </a:lnSpc>
              <a:buNone/>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1805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99FD3C-86B4-CD41-8CD8-3A5CC5E2C4F2}"/>
              </a:ext>
            </a:extLst>
          </p:cNvPr>
          <p:cNvSpPr>
            <a:spLocks noGrp="1"/>
          </p:cNvSpPr>
          <p:nvPr>
            <p:ph idx="1"/>
          </p:nvPr>
        </p:nvSpPr>
        <p:spPr>
          <a:xfrm>
            <a:off x="838200" y="606736"/>
            <a:ext cx="10515600" cy="5644528"/>
          </a:xfrm>
        </p:spPr>
        <p:txBody>
          <a:bodyPr>
            <a:normAutofit/>
          </a:bodyPr>
          <a:lstStyle/>
          <a:p>
            <a:pPr marL="0" indent="0" algn="just">
              <a:lnSpc>
                <a:spcPct val="150000"/>
              </a:lnSpc>
              <a:buNone/>
            </a:pPr>
            <a:r>
              <a:rPr lang="en-US" sz="1200" dirty="0">
                <a:effectLst/>
                <a:latin typeface="Arial" panose="020B0604020202020204" pitchFamily="34" charset="0"/>
                <a:ea typeface="Calibri" panose="020F0502020204030204" pitchFamily="34" charset="0"/>
                <a:cs typeface="Times New Roman" panose="02020603050405020304" pitchFamily="18" charset="0"/>
              </a:rPr>
              <a:t>Mayo Clinic (2023) </a:t>
            </a:r>
            <a:r>
              <a:rPr lang="en-US" sz="1200" i="1" dirty="0">
                <a:effectLst/>
                <a:latin typeface="Arial" panose="020B0604020202020204" pitchFamily="34" charset="0"/>
                <a:ea typeface="Calibri" panose="020F0502020204030204" pitchFamily="34" charset="0"/>
                <a:cs typeface="Times New Roman" panose="02020603050405020304" pitchFamily="18" charset="0"/>
              </a:rPr>
              <a:t>autism spectrum disorder</a:t>
            </a:r>
            <a:r>
              <a:rPr lang="en-US" sz="12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https://www.mayoclinic.org/diseases-conditions/autism-spectrum-disorder/symptoms-causes/syc-20352928</a:t>
            </a:r>
            <a:r>
              <a:rPr lang="en-US" sz="1200" dirty="0">
                <a:effectLst/>
                <a:latin typeface="Arial" panose="020B0604020202020204" pitchFamily="34" charset="0"/>
                <a:ea typeface="Calibri" panose="020F0502020204030204" pitchFamily="34" charset="0"/>
                <a:cs typeface="Times New Roman" panose="02020603050405020304" pitchFamily="18" charset="0"/>
              </a:rPr>
              <a:t>  (Accessed: 16 January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200" dirty="0" err="1">
                <a:effectLst/>
                <a:latin typeface="Arial" panose="020B0604020202020204" pitchFamily="34" charset="0"/>
                <a:ea typeface="Calibri" panose="020F0502020204030204" pitchFamily="34" charset="0"/>
                <a:cs typeface="Times New Roman" panose="02020603050405020304" pitchFamily="18" charset="0"/>
              </a:rPr>
              <a:t>Meadan</a:t>
            </a:r>
            <a:r>
              <a:rPr lang="en-US" sz="1200" dirty="0">
                <a:effectLst/>
                <a:latin typeface="Arial" panose="020B0604020202020204" pitchFamily="34" charset="0"/>
                <a:ea typeface="Calibri" panose="020F0502020204030204" pitchFamily="34" charset="0"/>
                <a:cs typeface="Times New Roman" panose="02020603050405020304" pitchFamily="18" charset="0"/>
              </a:rPr>
              <a:t>. H. </a:t>
            </a:r>
            <a:r>
              <a:rPr lang="en-US" sz="1200" i="1" dirty="0">
                <a:effectLst/>
                <a:latin typeface="Arial" panose="020B0604020202020204" pitchFamily="34" charset="0"/>
                <a:ea typeface="Calibri" panose="020F0502020204030204" pitchFamily="34" charset="0"/>
                <a:cs typeface="Times New Roman" panose="02020603050405020304" pitchFamily="18" charset="0"/>
              </a:rPr>
              <a:t>et al</a:t>
            </a:r>
            <a:r>
              <a:rPr lang="en-US" sz="1200" dirty="0">
                <a:effectLst/>
                <a:latin typeface="Arial" panose="020B0604020202020204" pitchFamily="34" charset="0"/>
                <a:ea typeface="Calibri" panose="020F0502020204030204" pitchFamily="34" charset="0"/>
                <a:cs typeface="Times New Roman" panose="02020603050405020304" pitchFamily="18" charset="0"/>
              </a:rPr>
              <a:t>. (2011) ‘Using visual supports with young children with autism spectrum disorder’. </a:t>
            </a:r>
            <a:r>
              <a:rPr lang="en-US" sz="1200" i="1" dirty="0">
                <a:effectLst/>
                <a:latin typeface="Arial" panose="020B0604020202020204" pitchFamily="34" charset="0"/>
                <a:ea typeface="Calibri" panose="020F0502020204030204" pitchFamily="34" charset="0"/>
                <a:cs typeface="Times New Roman" panose="02020603050405020304" pitchFamily="18" charset="0"/>
              </a:rPr>
              <a:t>SAGE Journals</a:t>
            </a:r>
            <a:r>
              <a:rPr lang="en-US" sz="12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https://journals.sagepub.com/doi/abs/10.1177/004005991104300603?journalCode=tcxa</a:t>
            </a:r>
            <a:r>
              <a:rPr lang="en-US" sz="1200" dirty="0">
                <a:effectLst/>
                <a:latin typeface="Arial" panose="020B0604020202020204" pitchFamily="34" charset="0"/>
                <a:ea typeface="Calibri" panose="020F0502020204030204" pitchFamily="34" charset="0"/>
                <a:cs typeface="Times New Roman" panose="02020603050405020304" pitchFamily="18" charset="0"/>
              </a:rPr>
              <a:t>  (Accessed: 18 January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200" dirty="0">
                <a:effectLst/>
                <a:latin typeface="Arial" panose="020B0604020202020204" pitchFamily="34" charset="0"/>
                <a:ea typeface="Calibri" panose="020F0502020204030204" pitchFamily="34" charset="0"/>
                <a:cs typeface="Times New Roman" panose="02020603050405020304" pitchFamily="18" charset="0"/>
              </a:rPr>
              <a:t>National Autistic Society (2023) </a:t>
            </a:r>
            <a:r>
              <a:rPr lang="en-US" sz="1200" i="1" dirty="0">
                <a:effectLst/>
                <a:latin typeface="Arial" panose="020B0604020202020204" pitchFamily="34" charset="0"/>
                <a:ea typeface="Calibri" panose="020F0502020204030204" pitchFamily="34" charset="0"/>
                <a:cs typeface="Times New Roman" panose="02020603050405020304" pitchFamily="18" charset="0"/>
              </a:rPr>
              <a:t>Understanding and developing communication</a:t>
            </a:r>
            <a:r>
              <a:rPr lang="en-US" sz="12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https://www.autism.org.uk/advice-and-guidance/topics/communication/understanding-and-developing-communication</a:t>
            </a:r>
            <a:r>
              <a:rPr lang="en-US" sz="1200" dirty="0">
                <a:effectLst/>
                <a:latin typeface="Arial" panose="020B0604020202020204" pitchFamily="34" charset="0"/>
                <a:ea typeface="Calibri" panose="020F0502020204030204" pitchFamily="34" charset="0"/>
                <a:cs typeface="Times New Roman" panose="02020603050405020304" pitchFamily="18" charset="0"/>
              </a:rPr>
              <a:t>  (Accessed: 17 January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200" dirty="0">
                <a:effectLst/>
                <a:latin typeface="Arial" panose="020B0604020202020204" pitchFamily="34" charset="0"/>
                <a:ea typeface="Calibri" panose="020F0502020204030204" pitchFamily="34" charset="0"/>
                <a:cs typeface="Times New Roman" panose="02020603050405020304" pitchFamily="18" charset="0"/>
              </a:rPr>
              <a:t>National Autistic Society (no date) </a:t>
            </a:r>
            <a:r>
              <a:rPr lang="en-US" sz="1200" i="1" dirty="0">
                <a:effectLst/>
                <a:latin typeface="Arial" panose="020B0604020202020204" pitchFamily="34" charset="0"/>
                <a:ea typeface="Calibri" panose="020F0502020204030204" pitchFamily="34" charset="0"/>
                <a:cs typeface="Times New Roman" panose="02020603050405020304" pitchFamily="18" charset="0"/>
              </a:rPr>
              <a:t>Autistic women and girls. </a:t>
            </a:r>
            <a:r>
              <a:rPr lang="en-US" sz="12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https://www.autism.org.uk/advice-and-guidance/what-is-autism/autistic-women-and-girls</a:t>
            </a:r>
            <a:r>
              <a:rPr lang="en-US" sz="1200" dirty="0">
                <a:effectLst/>
                <a:latin typeface="Arial" panose="020B0604020202020204" pitchFamily="34" charset="0"/>
                <a:ea typeface="Calibri" panose="020F0502020204030204" pitchFamily="34" charset="0"/>
                <a:cs typeface="Times New Roman" panose="02020603050405020304" pitchFamily="18" charset="0"/>
              </a:rPr>
              <a:t>  (Accessed: 16 January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200" dirty="0">
                <a:effectLst/>
                <a:latin typeface="Arial" panose="020B0604020202020204" pitchFamily="34" charset="0"/>
                <a:ea typeface="Calibri" panose="020F0502020204030204" pitchFamily="34" charset="0"/>
                <a:cs typeface="Times New Roman" panose="02020603050405020304" pitchFamily="18" charset="0"/>
              </a:rPr>
              <a:t>NHS (2022a) </a:t>
            </a:r>
            <a:r>
              <a:rPr lang="en-US" sz="1200" i="1" dirty="0">
                <a:effectLst/>
                <a:latin typeface="Arial" panose="020B0604020202020204" pitchFamily="34" charset="0"/>
                <a:ea typeface="Calibri" panose="020F0502020204030204" pitchFamily="34" charset="0"/>
                <a:cs typeface="Times New Roman" panose="02020603050405020304" pitchFamily="18" charset="0"/>
              </a:rPr>
              <a:t>What is autism? </a:t>
            </a:r>
            <a:r>
              <a:rPr lang="en-US" sz="12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https://www.nhs.uk/conditions/autism/what-is-autism/</a:t>
            </a:r>
            <a:r>
              <a:rPr lang="en-US" sz="1200" dirty="0">
                <a:effectLst/>
                <a:latin typeface="Arial" panose="020B0604020202020204" pitchFamily="34" charset="0"/>
                <a:ea typeface="Calibri" panose="020F0502020204030204" pitchFamily="34" charset="0"/>
                <a:cs typeface="Times New Roman" panose="02020603050405020304" pitchFamily="18" charset="0"/>
              </a:rPr>
              <a:t>  (Accessed: 13 January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200" dirty="0">
                <a:effectLst/>
                <a:latin typeface="Arial" panose="020B0604020202020204" pitchFamily="34" charset="0"/>
                <a:ea typeface="Calibri" panose="020F0502020204030204" pitchFamily="34" charset="0"/>
                <a:cs typeface="Times New Roman" panose="02020603050405020304" pitchFamily="18" charset="0"/>
              </a:rPr>
              <a:t>NHS (2022b) </a:t>
            </a:r>
            <a:r>
              <a:rPr lang="en-US" sz="1200" i="1" dirty="0">
                <a:effectLst/>
                <a:latin typeface="Arial" panose="020B0604020202020204" pitchFamily="34" charset="0"/>
                <a:ea typeface="Calibri" panose="020F0502020204030204" pitchFamily="34" charset="0"/>
                <a:cs typeface="Times New Roman" panose="02020603050405020304" pitchFamily="18" charset="0"/>
              </a:rPr>
              <a:t>Signs of autism in children. </a:t>
            </a:r>
            <a:r>
              <a:rPr lang="en-US" sz="12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https://www.nhs.uk/conditions/autism/signs/children/</a:t>
            </a:r>
            <a:r>
              <a:rPr lang="en-US" sz="1200" dirty="0">
                <a:effectLst/>
                <a:latin typeface="Arial" panose="020B0604020202020204" pitchFamily="34" charset="0"/>
                <a:ea typeface="Calibri" panose="020F0502020204030204" pitchFamily="34" charset="0"/>
                <a:cs typeface="Times New Roman" panose="02020603050405020304" pitchFamily="18" charset="0"/>
              </a:rPr>
              <a:t>  (Accessed: 16 January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200" dirty="0">
                <a:effectLst/>
                <a:latin typeface="Arial" panose="020B0604020202020204" pitchFamily="34" charset="0"/>
                <a:ea typeface="Calibri" panose="020F0502020204030204" pitchFamily="34" charset="0"/>
                <a:cs typeface="Times New Roman" panose="02020603050405020304" pitchFamily="18" charset="0"/>
              </a:rPr>
              <a:t>NHS (2022c) </a:t>
            </a:r>
            <a:r>
              <a:rPr lang="en-US" sz="1200" i="1" dirty="0">
                <a:effectLst/>
                <a:latin typeface="Arial" panose="020B0604020202020204" pitchFamily="34" charset="0"/>
                <a:ea typeface="Calibri" panose="020F0502020204030204" pitchFamily="34" charset="0"/>
                <a:cs typeface="Times New Roman" panose="02020603050405020304" pitchFamily="18" charset="0"/>
              </a:rPr>
              <a:t>How to get diagnosed</a:t>
            </a:r>
            <a:r>
              <a:rPr lang="en-US" sz="12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US"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https://www.nhs.uk/conditions/autism/getting-diagnosed/how-to-get-diagnosed/</a:t>
            </a:r>
            <a:r>
              <a:rPr lang="en-US" sz="1200" dirty="0">
                <a:effectLst/>
                <a:latin typeface="Arial" panose="020B0604020202020204" pitchFamily="34" charset="0"/>
                <a:ea typeface="Calibri" panose="020F0502020204030204" pitchFamily="34" charset="0"/>
                <a:cs typeface="Times New Roman" panose="02020603050405020304" pitchFamily="18" charset="0"/>
              </a:rPr>
              <a:t>  (Accessed: 16 January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buNone/>
            </a:pPr>
            <a:r>
              <a:rPr lang="en-US" sz="1200" dirty="0" err="1">
                <a:effectLst/>
                <a:latin typeface="Arial" panose="020B0604020202020204" pitchFamily="34" charset="0"/>
                <a:ea typeface="Calibri" panose="020F0502020204030204" pitchFamily="34" charset="0"/>
                <a:cs typeface="Times New Roman" panose="02020603050405020304" pitchFamily="18" charset="0"/>
              </a:rPr>
              <a:t>Nightengale</a:t>
            </a:r>
            <a:r>
              <a:rPr lang="en-US" sz="1200" dirty="0">
                <a:effectLst/>
                <a:latin typeface="Arial" panose="020B0604020202020204" pitchFamily="34" charset="0"/>
                <a:ea typeface="Calibri" panose="020F0502020204030204" pitchFamily="34" charset="0"/>
                <a:cs typeface="Times New Roman" panose="02020603050405020304" pitchFamily="18" charset="0"/>
              </a:rPr>
              <a:t>. L. (2021) ‘</a:t>
            </a:r>
            <a:r>
              <a:rPr lang="en-US" sz="1200" i="1" dirty="0">
                <a:effectLst/>
                <a:latin typeface="Arial" panose="020B0604020202020204" pitchFamily="34" charset="0"/>
                <a:ea typeface="Calibri" panose="020F0502020204030204" pitchFamily="34" charset="0"/>
                <a:cs typeface="Times New Roman" panose="02020603050405020304" pitchFamily="18" charset="0"/>
              </a:rPr>
              <a:t>The autism spectrum explained</a:t>
            </a:r>
            <a:r>
              <a:rPr lang="en-US" sz="1200" dirty="0">
                <a:effectLst/>
                <a:latin typeface="Arial" panose="020B0604020202020204" pitchFamily="34" charset="0"/>
                <a:ea typeface="Calibri" panose="020F0502020204030204" pitchFamily="34" charset="0"/>
                <a:cs typeface="Times New Roman" panose="02020603050405020304" pitchFamily="18" charset="0"/>
              </a:rPr>
              <a:t>’. [image]. Available at: </a:t>
            </a:r>
            <a:r>
              <a:rPr lang="en-US"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https://www.osfhealthcare.org/blog/the-autism-spectrum-explained/</a:t>
            </a:r>
            <a:r>
              <a:rPr lang="en-US" sz="1200" dirty="0">
                <a:effectLst/>
                <a:latin typeface="Arial" panose="020B0604020202020204" pitchFamily="34" charset="0"/>
                <a:ea typeface="Calibri" panose="020F0502020204030204" pitchFamily="34" charset="0"/>
                <a:cs typeface="Times New Roman" panose="02020603050405020304" pitchFamily="18" charset="0"/>
              </a:rPr>
              <a:t>  (Accessed: 18 January 2023).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60000"/>
              </a:lnSpc>
              <a:buNone/>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5797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D80EE0-6B46-7746-A8C0-6E47F93E3572}"/>
              </a:ext>
            </a:extLst>
          </p:cNvPr>
          <p:cNvSpPr>
            <a:spLocks noGrp="1"/>
          </p:cNvSpPr>
          <p:nvPr>
            <p:ph idx="1"/>
          </p:nvPr>
        </p:nvSpPr>
        <p:spPr>
          <a:xfrm>
            <a:off x="838200" y="555812"/>
            <a:ext cx="10515600" cy="5621151"/>
          </a:xfrm>
        </p:spPr>
        <p:txBody>
          <a:bodyPr>
            <a:normAutofit/>
          </a:bodyPr>
          <a:lstStyle/>
          <a:p>
            <a:pPr marL="0" indent="0" algn="just">
              <a:lnSpc>
                <a:spcPct val="150000"/>
              </a:lnSpc>
              <a:buNone/>
            </a:pPr>
            <a:r>
              <a:rPr lang="en-US" sz="1200" dirty="0" err="1">
                <a:effectLst/>
                <a:latin typeface="Arial" panose="020B0604020202020204" pitchFamily="34" charset="0"/>
                <a:ea typeface="Calibri" panose="020F0502020204030204" pitchFamily="34" charset="0"/>
                <a:cs typeface="Arial" panose="020B0604020202020204" pitchFamily="34" charset="0"/>
              </a:rPr>
              <a:t>Otsimo</a:t>
            </a:r>
            <a:r>
              <a:rPr lang="en-US" sz="1200" dirty="0">
                <a:effectLst/>
                <a:latin typeface="Arial" panose="020B0604020202020204" pitchFamily="34" charset="0"/>
                <a:ea typeface="Calibri" panose="020F0502020204030204" pitchFamily="34" charset="0"/>
                <a:cs typeface="Arial" panose="020B0604020202020204" pitchFamily="34" charset="0"/>
              </a:rPr>
              <a:t> Editorial Team (2022) ‘Eye contact and autism’. </a:t>
            </a:r>
            <a:r>
              <a:rPr lang="en-US" sz="1200" i="1" dirty="0" err="1">
                <a:effectLst/>
                <a:latin typeface="Arial" panose="020B0604020202020204" pitchFamily="34" charset="0"/>
                <a:ea typeface="Calibri" panose="020F0502020204030204" pitchFamily="34" charset="0"/>
                <a:cs typeface="Arial" panose="020B0604020202020204" pitchFamily="34" charset="0"/>
              </a:rPr>
              <a:t>Otsimo</a:t>
            </a:r>
            <a:r>
              <a:rPr lang="en-US" sz="1200" dirty="0">
                <a:effectLst/>
                <a:latin typeface="Arial" panose="020B0604020202020204" pitchFamily="34" charset="0"/>
                <a:ea typeface="Calibri" panose="020F0502020204030204" pitchFamily="34" charset="0"/>
                <a:cs typeface="Arial" panose="020B0604020202020204" pitchFamily="34" charset="0"/>
              </a:rPr>
              <a:t>. 23 December. [blog]. Available at: </a:t>
            </a:r>
            <a:r>
              <a:rPr lang="en-US"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https://otsimo.com/en/eye-contact-autism-spectrum/</a:t>
            </a:r>
            <a:r>
              <a:rPr lang="en-US" sz="1200" dirty="0">
                <a:effectLst/>
                <a:latin typeface="Arial" panose="020B0604020202020204" pitchFamily="34" charset="0"/>
                <a:ea typeface="Calibri" panose="020F0502020204030204" pitchFamily="34" charset="0"/>
                <a:cs typeface="Arial" panose="020B0604020202020204" pitchFamily="34" charset="0"/>
              </a:rPr>
              <a:t>  (Accessed: 18 January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200" dirty="0">
                <a:effectLst/>
                <a:latin typeface="Arial" panose="020B0604020202020204" pitchFamily="34" charset="0"/>
                <a:ea typeface="Calibri" panose="020F0502020204030204" pitchFamily="34" charset="0"/>
                <a:cs typeface="Arial" panose="020B0604020202020204" pitchFamily="34" charset="0"/>
              </a:rPr>
              <a:t>Pawlett. J, (2017)  ‘Removing barriers to learning for children with autism spectrum disorder’. </a:t>
            </a:r>
            <a:r>
              <a:rPr lang="en-US" sz="1200" i="1" dirty="0">
                <a:effectLst/>
                <a:latin typeface="Arial" panose="020B0604020202020204" pitchFamily="34" charset="0"/>
                <a:ea typeface="Calibri" panose="020F0502020204030204" pitchFamily="34" charset="0"/>
                <a:cs typeface="Arial" panose="020B0604020202020204" pitchFamily="34" charset="0"/>
              </a:rPr>
              <a:t>BU Journal of graduate studies in education</a:t>
            </a:r>
            <a:r>
              <a:rPr lang="en-US" sz="1200" dirty="0">
                <a:effectLst/>
                <a:latin typeface="Arial" panose="020B0604020202020204" pitchFamily="34" charset="0"/>
                <a:ea typeface="Calibri" panose="020F0502020204030204" pitchFamily="34" charset="0"/>
                <a:cs typeface="Arial" panose="020B0604020202020204" pitchFamily="34" charset="0"/>
              </a:rPr>
              <a:t>. 9(2). Pp 31 – 36. Available at: </a:t>
            </a:r>
            <a:r>
              <a:rPr lang="en-US"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https://files.eric.ed.gov/fulltext/EJ1230419.pdf</a:t>
            </a:r>
            <a:r>
              <a:rPr lang="en-US" sz="1200" dirty="0">
                <a:effectLst/>
                <a:latin typeface="Arial" panose="020B0604020202020204" pitchFamily="34" charset="0"/>
                <a:ea typeface="Calibri" panose="020F0502020204030204" pitchFamily="34" charset="0"/>
                <a:cs typeface="Arial" panose="020B0604020202020204" pitchFamily="34" charset="0"/>
              </a:rPr>
              <a:t>  (Accessed: 18 January 2023).</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200" dirty="0">
                <a:effectLst/>
                <a:latin typeface="Arial" panose="020B0604020202020204" pitchFamily="34" charset="0"/>
                <a:ea typeface="Calibri" panose="020F0502020204030204" pitchFamily="34" charset="0"/>
                <a:cs typeface="Arial" panose="020B0604020202020204" pitchFamily="34" charset="0"/>
              </a:rPr>
              <a:t>Raising Children Network (2020) </a:t>
            </a:r>
            <a:r>
              <a:rPr lang="en-US" sz="1200" i="1" dirty="0">
                <a:effectLst/>
                <a:latin typeface="Arial" panose="020B0604020202020204" pitchFamily="34" charset="0"/>
                <a:ea typeface="Calibri" panose="020F0502020204030204" pitchFamily="34" charset="0"/>
                <a:cs typeface="Arial" panose="020B0604020202020204" pitchFamily="34" charset="0"/>
              </a:rPr>
              <a:t>Language development in autistic children</a:t>
            </a:r>
            <a:r>
              <a:rPr lang="en-US" sz="12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https://raisingchildren.net.au/autism/development/language-development/language-development-asd</a:t>
            </a:r>
            <a:r>
              <a:rPr lang="en-US" sz="1200" dirty="0">
                <a:effectLst/>
                <a:latin typeface="Arial" panose="020B0604020202020204" pitchFamily="34" charset="0"/>
                <a:ea typeface="Calibri" panose="020F0502020204030204" pitchFamily="34" charset="0"/>
                <a:cs typeface="Arial" panose="020B0604020202020204" pitchFamily="34" charset="0"/>
              </a:rPr>
              <a:t>  (Accessed: 17 January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200" dirty="0">
                <a:effectLst/>
                <a:latin typeface="Arial" panose="020B0604020202020204" pitchFamily="34" charset="0"/>
                <a:ea typeface="Calibri" panose="020F0502020204030204" pitchFamily="34" charset="0"/>
                <a:cs typeface="Arial" panose="020B0604020202020204" pitchFamily="34" charset="0"/>
              </a:rPr>
              <a:t>Raising Children Network (2021) </a:t>
            </a:r>
            <a:r>
              <a:rPr lang="en-US" sz="1200" i="1" dirty="0">
                <a:effectLst/>
                <a:latin typeface="Arial" panose="020B0604020202020204" pitchFamily="34" charset="0"/>
                <a:ea typeface="Calibri" panose="020F0502020204030204" pitchFamily="34" charset="0"/>
                <a:cs typeface="Arial" panose="020B0604020202020204" pitchFamily="34" charset="0"/>
              </a:rPr>
              <a:t>Communication: autistic children</a:t>
            </a:r>
            <a:r>
              <a:rPr lang="en-US" sz="12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https://raisingchildren.net.au/autism/communicating-relationships/communicating/communication-asd</a:t>
            </a:r>
            <a:r>
              <a:rPr lang="en-US" sz="1200" dirty="0">
                <a:effectLst/>
                <a:latin typeface="Arial" panose="020B0604020202020204" pitchFamily="34" charset="0"/>
                <a:ea typeface="Calibri" panose="020F0502020204030204" pitchFamily="34" charset="0"/>
                <a:cs typeface="Arial" panose="020B0604020202020204" pitchFamily="34" charset="0"/>
              </a:rPr>
              <a:t>  (Accessed: 17 January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200" dirty="0">
                <a:effectLst/>
                <a:latin typeface="Arial" panose="020B0604020202020204" pitchFamily="34" charset="0"/>
                <a:ea typeface="Calibri" panose="020F0502020204030204" pitchFamily="34" charset="0"/>
                <a:cs typeface="Arial" panose="020B0604020202020204" pitchFamily="34" charset="0"/>
              </a:rPr>
              <a:t>Rudy. J. L. (2023) ‘Lack of eye contact as a symptom of autism’. </a:t>
            </a:r>
            <a:r>
              <a:rPr lang="en-US" sz="1200" i="1" dirty="0" err="1">
                <a:effectLst/>
                <a:latin typeface="Arial" panose="020B0604020202020204" pitchFamily="34" charset="0"/>
                <a:ea typeface="Calibri" panose="020F0502020204030204" pitchFamily="34" charset="0"/>
                <a:cs typeface="Arial" panose="020B0604020202020204" pitchFamily="34" charset="0"/>
              </a:rPr>
              <a:t>Verywell</a:t>
            </a:r>
            <a:r>
              <a:rPr lang="en-US" sz="1200" i="1" dirty="0">
                <a:effectLst/>
                <a:latin typeface="Arial" panose="020B0604020202020204" pitchFamily="34" charset="0"/>
                <a:ea typeface="Calibri" panose="020F0502020204030204" pitchFamily="34" charset="0"/>
                <a:cs typeface="Arial" panose="020B0604020202020204" pitchFamily="34" charset="0"/>
              </a:rPr>
              <a:t> health</a:t>
            </a:r>
            <a:r>
              <a:rPr lang="en-US" sz="1200" dirty="0">
                <a:effectLst/>
                <a:latin typeface="Arial" panose="020B0604020202020204" pitchFamily="34" charset="0"/>
                <a:ea typeface="Calibri" panose="020F0502020204030204" pitchFamily="34" charset="0"/>
                <a:cs typeface="Arial" panose="020B0604020202020204" pitchFamily="34" charset="0"/>
              </a:rPr>
              <a:t>. 16 January. [blog]. Available at: </a:t>
            </a:r>
            <a:r>
              <a:rPr lang="en-US"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https://www.verywellhealth.com/autism-symptoms-and-eye-contact-260565</a:t>
            </a:r>
            <a:r>
              <a:rPr lang="en-US" sz="1200" dirty="0">
                <a:effectLst/>
                <a:latin typeface="Arial" panose="020B0604020202020204" pitchFamily="34" charset="0"/>
                <a:ea typeface="Calibri" panose="020F0502020204030204" pitchFamily="34" charset="0"/>
                <a:cs typeface="Arial" panose="020B0604020202020204" pitchFamily="34" charset="0"/>
              </a:rPr>
              <a:t>  (Accessed: 18 January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200" dirty="0" err="1">
                <a:effectLst/>
                <a:latin typeface="Arial" panose="020B0604020202020204" pitchFamily="34" charset="0"/>
                <a:ea typeface="Calibri" panose="020F0502020204030204" pitchFamily="34" charset="0"/>
                <a:cs typeface="Arial" panose="020B0604020202020204" pitchFamily="34" charset="0"/>
              </a:rPr>
              <a:t>Wehbe</a:t>
            </a:r>
            <a:r>
              <a:rPr lang="en-US" sz="1200" dirty="0">
                <a:effectLst/>
                <a:latin typeface="Arial" panose="020B0604020202020204" pitchFamily="34" charset="0"/>
                <a:ea typeface="Calibri" panose="020F0502020204030204" pitchFamily="34" charset="0"/>
                <a:cs typeface="Arial" panose="020B0604020202020204" pitchFamily="34" charset="0"/>
              </a:rPr>
              <a:t>. D. (2021) </a:t>
            </a:r>
            <a:r>
              <a:rPr lang="en-US" sz="1200" i="1" dirty="0">
                <a:effectLst/>
                <a:latin typeface="Arial" panose="020B0604020202020204" pitchFamily="34" charset="0"/>
                <a:ea typeface="Calibri" panose="020F0502020204030204" pitchFamily="34" charset="0"/>
                <a:cs typeface="Arial" panose="020B0604020202020204" pitchFamily="34" charset="0"/>
              </a:rPr>
              <a:t>Visual aids for children on the spectrum</a:t>
            </a:r>
            <a:r>
              <a:rPr lang="en-US" sz="12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https://www.aspirationchildpsychology.com.au/visual-aids-for-children-on-the-spectrum/</a:t>
            </a:r>
            <a:r>
              <a:rPr lang="en-US" sz="1200" dirty="0">
                <a:effectLst/>
                <a:latin typeface="Arial" panose="020B0604020202020204" pitchFamily="34" charset="0"/>
                <a:ea typeface="Calibri" panose="020F0502020204030204" pitchFamily="34" charset="0"/>
                <a:cs typeface="Arial" panose="020B0604020202020204" pitchFamily="34" charset="0"/>
              </a:rPr>
              <a:t>  (Accessed: 19 January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US" sz="1200" dirty="0">
                <a:effectLst/>
                <a:latin typeface="Arial" panose="020B0604020202020204" pitchFamily="34" charset="0"/>
                <a:ea typeface="Calibri" panose="020F0502020204030204" pitchFamily="34" charset="0"/>
                <a:cs typeface="Arial" panose="020B0604020202020204" pitchFamily="34" charset="0"/>
              </a:rPr>
              <a:t>Woods. J. J. and </a:t>
            </a:r>
            <a:r>
              <a:rPr lang="en-US" sz="1200" dirty="0" err="1">
                <a:effectLst/>
                <a:latin typeface="Arial" panose="020B0604020202020204" pitchFamily="34" charset="0"/>
                <a:ea typeface="Calibri" panose="020F0502020204030204" pitchFamily="34" charset="0"/>
                <a:cs typeface="Arial" panose="020B0604020202020204" pitchFamily="34" charset="0"/>
              </a:rPr>
              <a:t>Wetherby</a:t>
            </a:r>
            <a:r>
              <a:rPr lang="en-US" sz="1200" dirty="0">
                <a:effectLst/>
                <a:latin typeface="Arial" panose="020B0604020202020204" pitchFamily="34" charset="0"/>
                <a:ea typeface="Calibri" panose="020F0502020204030204" pitchFamily="34" charset="0"/>
                <a:cs typeface="Arial" panose="020B0604020202020204" pitchFamily="34" charset="0"/>
              </a:rPr>
              <a:t>. M. A, (2003) </a:t>
            </a:r>
            <a:r>
              <a:rPr lang="en-US" sz="1200" i="1" dirty="0">
                <a:effectLst/>
                <a:latin typeface="Arial" panose="020B0604020202020204" pitchFamily="34" charset="0"/>
                <a:ea typeface="Calibri" panose="020F0502020204030204" pitchFamily="34" charset="0"/>
                <a:cs typeface="Arial" panose="020B0604020202020204" pitchFamily="34" charset="0"/>
              </a:rPr>
              <a:t>Early identification of and intervention for infants and toddlers who are at risk for Autism Spectrum Disorder</a:t>
            </a:r>
            <a:r>
              <a:rPr lang="en-US" sz="12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https://pubs.asha.org/doi/abs/10.1044/0161-1461%282003/015%29</a:t>
            </a:r>
            <a:r>
              <a:rPr lang="en-US" sz="1200" dirty="0">
                <a:effectLst/>
                <a:latin typeface="Arial" panose="020B0604020202020204" pitchFamily="34" charset="0"/>
                <a:ea typeface="Calibri" panose="020F0502020204030204" pitchFamily="34" charset="0"/>
                <a:cs typeface="Arial" panose="020B0604020202020204" pitchFamily="34" charset="0"/>
              </a:rPr>
              <a:t>  (Accessed: 16 January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97140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14521</TotalTime>
  <Words>2583</Words>
  <Application>Microsoft Macintosh PowerPoint</Application>
  <PresentationFormat>Widescreen</PresentationFormat>
  <Paragraphs>80</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Symbol</vt:lpstr>
      <vt:lpstr>Office Theme</vt:lpstr>
      <vt:lpstr>PowerPoint Presentation</vt:lpstr>
      <vt:lpstr>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Ana Martins (2005133)</dc:creator>
  <cp:lastModifiedBy>Ana Martins (2005133)</cp:lastModifiedBy>
  <cp:revision>58</cp:revision>
  <dcterms:created xsi:type="dcterms:W3CDTF">2023-01-09T16:36:13Z</dcterms:created>
  <dcterms:modified xsi:type="dcterms:W3CDTF">2023-01-19T19:20:31Z</dcterms:modified>
</cp:coreProperties>
</file>