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6" r:id="rId13"/>
    <p:sldId id="267" r:id="rId14"/>
    <p:sldId id="275" r:id="rId15"/>
    <p:sldId id="268" r:id="rId16"/>
    <p:sldId id="277" r:id="rId17"/>
    <p:sldId id="269" r:id="rId18"/>
    <p:sldId id="270" r:id="rId19"/>
    <p:sldId id="274" r:id="rId20"/>
    <p:sldId id="271" r:id="rId21"/>
    <p:sldId id="272"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8" autoAdjust="0"/>
    <p:restoredTop sz="94660"/>
  </p:normalViewPr>
  <p:slideViewPr>
    <p:cSldViewPr snapToGrid="0">
      <p:cViewPr varScale="1">
        <p:scale>
          <a:sx n="64" d="100"/>
          <a:sy n="64" d="100"/>
        </p:scale>
        <p:origin x="7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598D-448E-51E3-1494-212E20E3DED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0EDDE77-A0AF-8E7F-680E-4D402DF454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7CE775F-7247-81DA-730A-EB3815C24117}"/>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5C4AC577-5369-F715-50A4-C8D5041F4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06001-814E-D6A0-B3AF-2488539382D6}"/>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369839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6A95A-6079-8EDF-820B-E3CF0065331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BC145D-EFB6-E157-0FE3-C4C875FDF9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8ACF57-4F40-F124-B320-2F98B0FD1813}"/>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65E46606-70A3-3028-323C-4237F27B8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34E58F-0446-9A9E-FC72-0D251236526D}"/>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3469008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8FED-22F2-6F3C-FAD7-EDC0E3E201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18F0590-A64D-AABD-A766-F4AAC6060C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F814AE-ABA7-08DA-847B-4F0D93C0D102}"/>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0F02E2D7-94B5-C994-6781-31B3C2A618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5857C-DA0C-25CD-12EA-CE2E9AAF3FEF}"/>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455143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C9B31-805D-51FD-5C0C-E99C64DFE12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5527A2-B4AD-FC6A-33BB-F59812B0B2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921134-0E35-A16A-64F6-3630549A13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40D06E-1D69-3F8E-B608-181F43C7B0E6}"/>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6" name="Footer Placeholder 5">
            <a:extLst>
              <a:ext uri="{FF2B5EF4-FFF2-40B4-BE49-F238E27FC236}">
                <a16:creationId xmlns:a16="http://schemas.microsoft.com/office/drawing/2014/main" id="{AB124A7A-175E-8DC3-73D9-67E2C8B632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4BACA4-1A5D-CAF0-C0D0-4C53DCFC926C}"/>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107831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D0CF-3C92-5714-1366-6477609973E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0041001-A056-C2DD-CD91-F7235333B6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ABB123-169B-78FC-A88C-F4EE9967F1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8AF1F4D-1127-5BE8-4799-7E53102D7A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D2A1EC6-1BE9-311E-1F41-2293011DC5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43C7A2F-CA85-E5F6-FDEA-FCD9E11E6F49}"/>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8" name="Footer Placeholder 7">
            <a:extLst>
              <a:ext uri="{FF2B5EF4-FFF2-40B4-BE49-F238E27FC236}">
                <a16:creationId xmlns:a16="http://schemas.microsoft.com/office/drawing/2014/main" id="{ADE5DB68-CDAF-7950-223F-C0911C9033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FE337C-287A-D8E4-3C51-4ABF368584E8}"/>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408657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EC490-2E81-43D4-6EBD-64D23FCA183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61AD816-7A9C-5D17-84D8-D1A97BEEED36}"/>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4" name="Footer Placeholder 3">
            <a:extLst>
              <a:ext uri="{FF2B5EF4-FFF2-40B4-BE49-F238E27FC236}">
                <a16:creationId xmlns:a16="http://schemas.microsoft.com/office/drawing/2014/main" id="{442E6532-B10F-DDE9-2D84-91464967BF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58CB3D-E1D1-8CD9-40EE-523D9CA4EAAC}"/>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1943653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00298D-B9C7-DD7F-F1E1-EB152EAA463D}"/>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3" name="Footer Placeholder 2">
            <a:extLst>
              <a:ext uri="{FF2B5EF4-FFF2-40B4-BE49-F238E27FC236}">
                <a16:creationId xmlns:a16="http://schemas.microsoft.com/office/drawing/2014/main" id="{B47B0196-D101-4FCE-2685-E4A7D4BBD9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4FDD4B-B811-3573-65A6-20E1C370AC72}"/>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2100985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2272D-A205-A4B0-59E1-52ABBFA78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AC7674A-8D33-D6F4-20EB-46A51AAE9B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301471-A7D4-7F4C-8EF2-4339CE7A0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360AB0-02F7-E59F-9686-87A23AAA1350}"/>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6" name="Footer Placeholder 5">
            <a:extLst>
              <a:ext uri="{FF2B5EF4-FFF2-40B4-BE49-F238E27FC236}">
                <a16:creationId xmlns:a16="http://schemas.microsoft.com/office/drawing/2014/main" id="{9C838F2F-E6C7-E135-5068-72BBB3453A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69C780-B948-C5BE-3D3E-FC11D5236C10}"/>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3895231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47D9-46CC-EC90-3746-ED05680AEF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D617DB9-86B1-2D28-1C6A-939FE064D2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4C7CEE-19FD-115C-2C0A-B00751D820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47CA3D-FFB5-76E2-7279-051B7E4AAE62}"/>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6" name="Footer Placeholder 5">
            <a:extLst>
              <a:ext uri="{FF2B5EF4-FFF2-40B4-BE49-F238E27FC236}">
                <a16:creationId xmlns:a16="http://schemas.microsoft.com/office/drawing/2014/main" id="{EDD02F6D-819B-FA7E-28C2-9CE82E1D8C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7780F3-3314-08EB-75D3-5AD21F8B0E94}"/>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1006244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4466-4DE0-86CA-57D3-7F0EC4F846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3A6FA0F-444F-C2AE-C861-6FA4394016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790DD4-1E62-A4B7-B1A8-97B774A639D5}"/>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4C2D338C-7F43-ABB2-72DA-9EAB8B51C9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18BD-662B-DC80-00C6-B69725AEB3D1}"/>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2513074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97CF55-51E8-6FCF-C371-5B5098BC35B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1F7143F-B586-F2C5-391A-EB9ADE31DE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E287C6-A3DB-3C53-95D4-738AC3A7CAF2}"/>
              </a:ext>
            </a:extLst>
          </p:cNvPr>
          <p:cNvSpPr>
            <a:spLocks noGrp="1"/>
          </p:cNvSpPr>
          <p:nvPr>
            <p:ph type="dt" sz="half" idx="10"/>
          </p:nvPr>
        </p:nvSpPr>
        <p:spPr/>
        <p:txBody>
          <a:body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858B6BE2-0442-2FAF-16ED-B8F9FBA61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92855-1759-C26D-F4B1-2494A1B87D1A}"/>
              </a:ext>
            </a:extLst>
          </p:cNvPr>
          <p:cNvSpPr>
            <a:spLocks noGrp="1"/>
          </p:cNvSpPr>
          <p:nvPr>
            <p:ph type="sldNum" sz="quarter" idx="12"/>
          </p:nvPr>
        </p:nvSpPr>
        <p:spPr/>
        <p:txBody>
          <a:bodyPr/>
          <a:lstStyle/>
          <a:p>
            <a:fld id="{55330171-4B5E-44F9-81AE-C9854CA23DC8}" type="slidenum">
              <a:rPr lang="en-GB" smtClean="0"/>
              <a:t>‹#›</a:t>
            </a:fld>
            <a:endParaRPr lang="en-GB"/>
          </a:p>
        </p:txBody>
      </p:sp>
    </p:spTree>
    <p:extLst>
      <p:ext uri="{BB962C8B-B14F-4D97-AF65-F5344CB8AC3E}">
        <p14:creationId xmlns:p14="http://schemas.microsoft.com/office/powerpoint/2010/main" val="4287953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0AC9A3-225A-7BF6-0568-084382D897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41746B4-95D1-6939-DC5F-B46014CC72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A2EF97-FF0A-5AD1-38A4-B5F4809BD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0BEB04-FDC6-4562-9467-3CB5D19B5F57}" type="datetimeFigureOut">
              <a:rPr lang="en-GB" smtClean="0"/>
              <a:t>29/07/2026</a:t>
            </a:fld>
            <a:endParaRPr lang="en-GB"/>
          </a:p>
        </p:txBody>
      </p:sp>
      <p:sp>
        <p:nvSpPr>
          <p:cNvPr id="5" name="Footer Placeholder 4">
            <a:extLst>
              <a:ext uri="{FF2B5EF4-FFF2-40B4-BE49-F238E27FC236}">
                <a16:creationId xmlns:a16="http://schemas.microsoft.com/office/drawing/2014/main" id="{8D28EBF3-F4A6-DE18-4B73-F1DE26AF45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784B9B-8AB6-737D-76D7-D586E1514F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330171-4B5E-44F9-81AE-C9854CA23DC8}" type="slidenum">
              <a:rPr lang="en-GB" smtClean="0"/>
              <a:t>‹#›</a:t>
            </a:fld>
            <a:endParaRPr lang="en-GB"/>
          </a:p>
        </p:txBody>
      </p:sp>
    </p:spTree>
    <p:extLst>
      <p:ext uri="{BB962C8B-B14F-4D97-AF65-F5344CB8AC3E}">
        <p14:creationId xmlns:p14="http://schemas.microsoft.com/office/powerpoint/2010/main" val="854467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D3EBB-D0A7-5945-0DD5-96A45ADE90CE}"/>
              </a:ext>
            </a:extLst>
          </p:cNvPr>
          <p:cNvSpPr>
            <a:spLocks noGrp="1"/>
          </p:cNvSpPr>
          <p:nvPr>
            <p:ph type="ctrTitle"/>
          </p:nvPr>
        </p:nvSpPr>
        <p:spPr>
          <a:xfrm>
            <a:off x="382772" y="1122363"/>
            <a:ext cx="10285228" cy="2387600"/>
          </a:xfrm>
        </p:spPr>
        <p:txBody>
          <a:bodyPr>
            <a:normAutofit fontScale="90000"/>
          </a:bodyPr>
          <a:lstStyle/>
          <a:p>
            <a:r>
              <a:rPr lang="en-GB" dirty="0"/>
              <a:t>Part C: Developing a Professional Project Management Plan</a:t>
            </a:r>
          </a:p>
        </p:txBody>
      </p:sp>
      <p:sp>
        <p:nvSpPr>
          <p:cNvPr id="3" name="Subtitle 2">
            <a:extLst>
              <a:ext uri="{FF2B5EF4-FFF2-40B4-BE49-F238E27FC236}">
                <a16:creationId xmlns:a16="http://schemas.microsoft.com/office/drawing/2014/main" id="{70B1AA3C-4F81-432A-5E11-83EC63953F1B}"/>
              </a:ext>
            </a:extLst>
          </p:cNvPr>
          <p:cNvSpPr>
            <a:spLocks noGrp="1"/>
          </p:cNvSpPr>
          <p:nvPr>
            <p:ph type="subTitle" idx="1"/>
          </p:nvPr>
        </p:nvSpPr>
        <p:spPr>
          <a:xfrm>
            <a:off x="1524000" y="4253022"/>
            <a:ext cx="9144000" cy="1004777"/>
          </a:xfrm>
        </p:spPr>
        <p:txBody>
          <a:bodyPr/>
          <a:lstStyle/>
          <a:p>
            <a:r>
              <a:rPr lang="en-GB" dirty="0">
                <a:solidFill>
                  <a:srgbClr val="FF0000"/>
                </a:solidFill>
              </a:rPr>
              <a:t>From Project Idea to Project Delivery</a:t>
            </a:r>
          </a:p>
        </p:txBody>
      </p:sp>
    </p:spTree>
    <p:extLst>
      <p:ext uri="{BB962C8B-B14F-4D97-AF65-F5344CB8AC3E}">
        <p14:creationId xmlns:p14="http://schemas.microsoft.com/office/powerpoint/2010/main" val="1258464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6D4C-9479-FE18-E2A9-41B74A37E2D4}"/>
              </a:ext>
            </a:extLst>
          </p:cNvPr>
          <p:cNvSpPr>
            <a:spLocks noGrp="1"/>
          </p:cNvSpPr>
          <p:nvPr>
            <p:ph type="title"/>
          </p:nvPr>
        </p:nvSpPr>
        <p:spPr/>
        <p:txBody>
          <a:bodyPr/>
          <a:lstStyle/>
          <a:p>
            <a:r>
              <a:rPr lang="en-GB" b="1" dirty="0"/>
              <a:t>Part C: Project Management Plan (2,500 words)</a:t>
            </a:r>
          </a:p>
        </p:txBody>
      </p:sp>
      <p:sp>
        <p:nvSpPr>
          <p:cNvPr id="3" name="Content Placeholder 2">
            <a:extLst>
              <a:ext uri="{FF2B5EF4-FFF2-40B4-BE49-F238E27FC236}">
                <a16:creationId xmlns:a16="http://schemas.microsoft.com/office/drawing/2014/main" id="{DCE4E6A6-C53B-0654-6D29-C8975D4B6B53}"/>
              </a:ext>
            </a:extLst>
          </p:cNvPr>
          <p:cNvSpPr>
            <a:spLocks noGrp="1"/>
          </p:cNvSpPr>
          <p:nvPr>
            <p:ph idx="1"/>
          </p:nvPr>
        </p:nvSpPr>
        <p:spPr/>
        <p:txBody>
          <a:bodyPr/>
          <a:lstStyle/>
          <a:p>
            <a:pPr marL="0" indent="0">
              <a:buNone/>
            </a:pPr>
            <a:r>
              <a:rPr lang="en-GB" dirty="0"/>
              <a:t>"A good project proposal tells stakeholders what you want to do.</a:t>
            </a:r>
            <a:br>
              <a:rPr lang="en-GB" dirty="0"/>
            </a:br>
            <a:r>
              <a:rPr lang="en-GB" dirty="0"/>
              <a:t>A project management plan tells them exactly how you will do it.“</a:t>
            </a:r>
          </a:p>
          <a:p>
            <a:pPr marL="0" indent="0">
              <a:buNone/>
            </a:pPr>
            <a:endParaRPr lang="en-GB" dirty="0"/>
          </a:p>
          <a:p>
            <a:r>
              <a:rPr lang="en-GB" dirty="0"/>
              <a:t>You have already convinced us that your project is worthwhile.</a:t>
            </a:r>
          </a:p>
          <a:p>
            <a:r>
              <a:rPr lang="en-GB" dirty="0"/>
              <a:t>You have reflected on feedback.</a:t>
            </a:r>
          </a:p>
          <a:p>
            <a:r>
              <a:rPr lang="en-GB" dirty="0"/>
              <a:t>Now it's time to demonstrate that you can manage the project.</a:t>
            </a:r>
          </a:p>
          <a:p>
            <a:pPr marL="0" indent="0">
              <a:buNone/>
            </a:pPr>
            <a:endParaRPr lang="en-GB" dirty="0"/>
          </a:p>
        </p:txBody>
      </p:sp>
    </p:spTree>
    <p:extLst>
      <p:ext uri="{BB962C8B-B14F-4D97-AF65-F5344CB8AC3E}">
        <p14:creationId xmlns:p14="http://schemas.microsoft.com/office/powerpoint/2010/main" val="2747265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AA7D1-B627-92D6-EECB-79FC5CE83FD2}"/>
              </a:ext>
            </a:extLst>
          </p:cNvPr>
          <p:cNvSpPr>
            <a:spLocks noGrp="1"/>
          </p:cNvSpPr>
          <p:nvPr>
            <p:ph type="title"/>
          </p:nvPr>
        </p:nvSpPr>
        <p:spPr/>
        <p:txBody>
          <a:bodyPr/>
          <a:lstStyle/>
          <a:p>
            <a:r>
              <a:rPr lang="en-GB" b="1" dirty="0"/>
              <a:t>Think Like a Project Manager</a:t>
            </a:r>
            <a:br>
              <a:rPr lang="en-GB" b="1" dirty="0"/>
            </a:br>
            <a:endParaRPr lang="en-GB" dirty="0"/>
          </a:p>
        </p:txBody>
      </p:sp>
      <p:sp>
        <p:nvSpPr>
          <p:cNvPr id="3" name="Content Placeholder 2">
            <a:extLst>
              <a:ext uri="{FF2B5EF4-FFF2-40B4-BE49-F238E27FC236}">
                <a16:creationId xmlns:a16="http://schemas.microsoft.com/office/drawing/2014/main" id="{CEF835DD-DD70-D63D-D503-AC1B44B6244F}"/>
              </a:ext>
            </a:extLst>
          </p:cNvPr>
          <p:cNvSpPr>
            <a:spLocks noGrp="1"/>
          </p:cNvSpPr>
          <p:nvPr>
            <p:ph idx="1"/>
          </p:nvPr>
        </p:nvSpPr>
        <p:spPr/>
        <p:txBody>
          <a:bodyPr/>
          <a:lstStyle/>
          <a:p>
            <a:pPr marL="0" indent="0">
              <a:buNone/>
            </a:pPr>
            <a:r>
              <a:rPr lang="en-GB" dirty="0"/>
              <a:t>Imagine the local council appoints you tomorrow as the Project Manager.</a:t>
            </a:r>
          </a:p>
          <a:p>
            <a:r>
              <a:rPr lang="en-GB" dirty="0"/>
              <a:t>What would they expect from you?</a:t>
            </a:r>
          </a:p>
          <a:p>
            <a:r>
              <a:rPr lang="en-GB" dirty="0">
                <a:solidFill>
                  <a:srgbClr val="FF0000"/>
                </a:solidFill>
              </a:rPr>
              <a:t>Not theory.</a:t>
            </a:r>
          </a:p>
          <a:p>
            <a:r>
              <a:rPr lang="en-GB" dirty="0">
                <a:solidFill>
                  <a:srgbClr val="92D050"/>
                </a:solidFill>
              </a:rPr>
              <a:t>But, a plan.</a:t>
            </a:r>
          </a:p>
          <a:p>
            <a:r>
              <a:rPr lang="en-GB" dirty="0">
                <a:highlight>
                  <a:srgbClr val="00FF00"/>
                </a:highlight>
              </a:rPr>
              <a:t>A realistic plan</a:t>
            </a:r>
            <a:r>
              <a:rPr lang="en-GB" dirty="0"/>
              <a:t>.</a:t>
            </a:r>
          </a:p>
          <a:p>
            <a:pPr marL="0" indent="0">
              <a:buNone/>
            </a:pPr>
            <a:endParaRPr lang="en-GB" dirty="0"/>
          </a:p>
        </p:txBody>
      </p:sp>
    </p:spTree>
    <p:extLst>
      <p:ext uri="{BB962C8B-B14F-4D97-AF65-F5344CB8AC3E}">
        <p14:creationId xmlns:p14="http://schemas.microsoft.com/office/powerpoint/2010/main" val="2370538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A73EA-4A20-8B48-6DB8-C1285E2DF7B2}"/>
              </a:ext>
            </a:extLst>
          </p:cNvPr>
          <p:cNvSpPr>
            <a:spLocks noGrp="1"/>
          </p:cNvSpPr>
          <p:nvPr>
            <p:ph type="title"/>
          </p:nvPr>
        </p:nvSpPr>
        <p:spPr/>
        <p:txBody>
          <a:bodyPr/>
          <a:lstStyle/>
          <a:p>
            <a:r>
              <a:rPr lang="en-GB" b="1" dirty="0"/>
              <a:t>Think Like a Project Manager</a:t>
            </a:r>
          </a:p>
        </p:txBody>
      </p:sp>
      <p:sp>
        <p:nvSpPr>
          <p:cNvPr id="3" name="Content Placeholder 2">
            <a:extLst>
              <a:ext uri="{FF2B5EF4-FFF2-40B4-BE49-F238E27FC236}">
                <a16:creationId xmlns:a16="http://schemas.microsoft.com/office/drawing/2014/main" id="{8F27C637-EE28-A12E-54A7-A2F54719A617}"/>
              </a:ext>
            </a:extLst>
          </p:cNvPr>
          <p:cNvSpPr>
            <a:spLocks noGrp="1"/>
          </p:cNvSpPr>
          <p:nvPr>
            <p:ph idx="1"/>
          </p:nvPr>
        </p:nvSpPr>
        <p:spPr/>
        <p:txBody>
          <a:bodyPr/>
          <a:lstStyle/>
          <a:p>
            <a:pPr marL="0" indent="0">
              <a:buNone/>
            </a:pPr>
            <a:r>
              <a:rPr lang="en-GB" dirty="0"/>
              <a:t>Professional Project Managers answer questions such as:</a:t>
            </a:r>
          </a:p>
          <a:p>
            <a:r>
              <a:rPr lang="en-GB" dirty="0"/>
              <a:t>What are we building? </a:t>
            </a:r>
          </a:p>
          <a:p>
            <a:r>
              <a:rPr lang="en-GB" dirty="0"/>
              <a:t>Who is involved? </a:t>
            </a:r>
          </a:p>
          <a:p>
            <a:r>
              <a:rPr lang="en-GB" dirty="0"/>
              <a:t>How long will it take? </a:t>
            </a:r>
          </a:p>
          <a:p>
            <a:r>
              <a:rPr lang="en-GB" dirty="0"/>
              <a:t>How much will it cost? </a:t>
            </a:r>
          </a:p>
          <a:p>
            <a:r>
              <a:rPr lang="en-GB" dirty="0"/>
              <a:t>What risks exist? </a:t>
            </a:r>
          </a:p>
          <a:p>
            <a:r>
              <a:rPr lang="en-GB" dirty="0"/>
              <a:t>How will success be measured?</a:t>
            </a:r>
          </a:p>
          <a:p>
            <a:pPr marL="0" indent="0">
              <a:buNone/>
            </a:pPr>
            <a:endParaRPr lang="en-GB" dirty="0"/>
          </a:p>
        </p:txBody>
      </p:sp>
    </p:spTree>
    <p:extLst>
      <p:ext uri="{BB962C8B-B14F-4D97-AF65-F5344CB8AC3E}">
        <p14:creationId xmlns:p14="http://schemas.microsoft.com/office/powerpoint/2010/main" val="75375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89842-897B-44B1-1254-EE7DE409B918}"/>
              </a:ext>
            </a:extLst>
          </p:cNvPr>
          <p:cNvSpPr>
            <a:spLocks noGrp="1"/>
          </p:cNvSpPr>
          <p:nvPr>
            <p:ph type="title"/>
          </p:nvPr>
        </p:nvSpPr>
        <p:spPr/>
        <p:txBody>
          <a:bodyPr/>
          <a:lstStyle/>
          <a:p>
            <a:r>
              <a:rPr lang="en-GB" b="1" dirty="0"/>
              <a:t>What Makes a Good Project Management Plan?</a:t>
            </a:r>
          </a:p>
        </p:txBody>
      </p:sp>
      <p:sp>
        <p:nvSpPr>
          <p:cNvPr id="3" name="Content Placeholder 2">
            <a:extLst>
              <a:ext uri="{FF2B5EF4-FFF2-40B4-BE49-F238E27FC236}">
                <a16:creationId xmlns:a16="http://schemas.microsoft.com/office/drawing/2014/main" id="{DDC8D14F-98C4-F950-4B5E-52AB6F46615E}"/>
              </a:ext>
            </a:extLst>
          </p:cNvPr>
          <p:cNvSpPr>
            <a:spLocks noGrp="1"/>
          </p:cNvSpPr>
          <p:nvPr>
            <p:ph idx="1"/>
          </p:nvPr>
        </p:nvSpPr>
        <p:spPr>
          <a:xfrm>
            <a:off x="838200" y="1825625"/>
            <a:ext cx="6455735" cy="4351338"/>
          </a:xfrm>
        </p:spPr>
        <p:txBody>
          <a:bodyPr>
            <a:normAutofit fontScale="92500" lnSpcReduction="20000"/>
          </a:bodyPr>
          <a:lstStyle/>
          <a:p>
            <a:pPr marL="0" indent="0">
              <a:buNone/>
            </a:pPr>
            <a:r>
              <a:rPr lang="en-GB" dirty="0"/>
              <a:t>Instead of describing project management,</a:t>
            </a:r>
          </a:p>
          <a:p>
            <a:pPr marL="0" indent="0">
              <a:buNone/>
            </a:pPr>
            <a:r>
              <a:rPr lang="en-GB" dirty="0">
                <a:solidFill>
                  <a:srgbClr val="92D050"/>
                </a:solidFill>
              </a:rPr>
              <a:t>SHOW IT.</a:t>
            </a:r>
          </a:p>
          <a:p>
            <a:pPr marL="0" indent="0">
              <a:buNone/>
            </a:pPr>
            <a:r>
              <a:rPr lang="en-GB" dirty="0"/>
              <a:t>Your report should demonstrate:</a:t>
            </a:r>
          </a:p>
          <a:p>
            <a:pPr marL="0" indent="0">
              <a:buNone/>
            </a:pPr>
            <a:r>
              <a:rPr lang="en-GB" dirty="0">
                <a:solidFill>
                  <a:srgbClr val="92D050"/>
                </a:solidFill>
              </a:rPr>
              <a:t>✔ Planning</a:t>
            </a:r>
          </a:p>
          <a:p>
            <a:pPr marL="0" indent="0">
              <a:buNone/>
            </a:pPr>
            <a:r>
              <a:rPr lang="en-GB" dirty="0">
                <a:solidFill>
                  <a:srgbClr val="92D050"/>
                </a:solidFill>
              </a:rPr>
              <a:t>✔ Organisation</a:t>
            </a:r>
          </a:p>
          <a:p>
            <a:pPr marL="0" indent="0">
              <a:buNone/>
            </a:pPr>
            <a:r>
              <a:rPr lang="en-GB" dirty="0">
                <a:solidFill>
                  <a:srgbClr val="92D050"/>
                </a:solidFill>
              </a:rPr>
              <a:t>✔ Scheduling</a:t>
            </a:r>
          </a:p>
          <a:p>
            <a:pPr marL="0" indent="0">
              <a:buNone/>
            </a:pPr>
            <a:r>
              <a:rPr lang="en-GB" dirty="0">
                <a:solidFill>
                  <a:srgbClr val="92D050"/>
                </a:solidFill>
              </a:rPr>
              <a:t>✔ Risk Management</a:t>
            </a:r>
          </a:p>
          <a:p>
            <a:pPr marL="0" indent="0">
              <a:buNone/>
            </a:pPr>
            <a:r>
              <a:rPr lang="en-GB" dirty="0">
                <a:solidFill>
                  <a:srgbClr val="92D050"/>
                </a:solidFill>
              </a:rPr>
              <a:t>✔ Stakeholder Management</a:t>
            </a:r>
          </a:p>
          <a:p>
            <a:pPr marL="0" indent="0">
              <a:buNone/>
            </a:pPr>
            <a:r>
              <a:rPr lang="en-GB" dirty="0">
                <a:solidFill>
                  <a:srgbClr val="92D050"/>
                </a:solidFill>
              </a:rPr>
              <a:t>✔ Resource Planning</a:t>
            </a:r>
          </a:p>
          <a:p>
            <a:pPr marL="0" indent="0">
              <a:buNone/>
            </a:pPr>
            <a:r>
              <a:rPr lang="en-GB" dirty="0">
                <a:solidFill>
                  <a:srgbClr val="92D050"/>
                </a:solidFill>
              </a:rPr>
              <a:t>✔ Decision Making</a:t>
            </a:r>
          </a:p>
          <a:p>
            <a:pPr marL="0" indent="0">
              <a:buNone/>
            </a:pPr>
            <a:endParaRPr lang="en-GB" dirty="0"/>
          </a:p>
        </p:txBody>
      </p:sp>
    </p:spTree>
    <p:extLst>
      <p:ext uri="{BB962C8B-B14F-4D97-AF65-F5344CB8AC3E}">
        <p14:creationId xmlns:p14="http://schemas.microsoft.com/office/powerpoint/2010/main" val="403370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01A66-118A-FFE3-B034-05ABA5306F46}"/>
              </a:ext>
            </a:extLst>
          </p:cNvPr>
          <p:cNvSpPr>
            <a:spLocks noGrp="1"/>
          </p:cNvSpPr>
          <p:nvPr>
            <p:ph type="title"/>
          </p:nvPr>
        </p:nvSpPr>
        <p:spPr>
          <a:xfrm>
            <a:off x="838200" y="35404"/>
            <a:ext cx="10515600" cy="1325563"/>
          </a:xfrm>
        </p:spPr>
        <p:txBody>
          <a:bodyPr/>
          <a:lstStyle/>
          <a:p>
            <a:pPr algn="ctr"/>
            <a:r>
              <a:rPr lang="en-GB" b="1" dirty="0"/>
              <a:t>Report Structure</a:t>
            </a:r>
          </a:p>
        </p:txBody>
      </p:sp>
      <p:sp>
        <p:nvSpPr>
          <p:cNvPr id="3" name="Content Placeholder 2">
            <a:extLst>
              <a:ext uri="{FF2B5EF4-FFF2-40B4-BE49-F238E27FC236}">
                <a16:creationId xmlns:a16="http://schemas.microsoft.com/office/drawing/2014/main" id="{918759F4-998A-38B0-FE5D-82BC3004857D}"/>
              </a:ext>
            </a:extLst>
          </p:cNvPr>
          <p:cNvSpPr>
            <a:spLocks noGrp="1"/>
          </p:cNvSpPr>
          <p:nvPr>
            <p:ph idx="1"/>
          </p:nvPr>
        </p:nvSpPr>
        <p:spPr>
          <a:xfrm>
            <a:off x="3389128" y="1360967"/>
            <a:ext cx="7455195" cy="5131908"/>
          </a:xfrm>
        </p:spPr>
        <p:txBody>
          <a:bodyPr>
            <a:normAutofit fontScale="92500" lnSpcReduction="10000"/>
          </a:bodyPr>
          <a:lstStyle/>
          <a:p>
            <a:pPr marL="514350" indent="-514350">
              <a:buAutoNum type="arabicPeriod"/>
            </a:pPr>
            <a:r>
              <a:rPr lang="en-GB" dirty="0"/>
              <a:t>Introduction </a:t>
            </a:r>
          </a:p>
          <a:p>
            <a:pPr marL="514350" indent="-514350">
              <a:buAutoNum type="arabicPeriod"/>
            </a:pPr>
            <a:r>
              <a:rPr lang="en-GB" dirty="0"/>
              <a:t>Project Description </a:t>
            </a:r>
          </a:p>
          <a:p>
            <a:pPr marL="514350" indent="-514350">
              <a:buAutoNum type="arabicPeriod"/>
            </a:pPr>
            <a:r>
              <a:rPr lang="en-GB" dirty="0"/>
              <a:t>Scope </a:t>
            </a:r>
          </a:p>
          <a:p>
            <a:pPr marL="514350" indent="-514350">
              <a:buAutoNum type="arabicPeriod"/>
            </a:pPr>
            <a:r>
              <a:rPr lang="en-GB" dirty="0"/>
              <a:t>Work Breakdown Structure (WBS) </a:t>
            </a:r>
          </a:p>
          <a:p>
            <a:pPr marL="514350" indent="-514350">
              <a:buAutoNum type="arabicPeriod"/>
            </a:pPr>
            <a:r>
              <a:rPr lang="en-GB" dirty="0"/>
              <a:t>Quad Chart </a:t>
            </a:r>
          </a:p>
          <a:p>
            <a:pPr marL="514350" indent="-514350">
              <a:buAutoNum type="arabicPeriod"/>
            </a:pPr>
            <a:r>
              <a:rPr lang="en-GB" dirty="0"/>
              <a:t>Gantt Chart </a:t>
            </a:r>
          </a:p>
          <a:p>
            <a:pPr marL="514350" indent="-514350">
              <a:buAutoNum type="arabicPeriod"/>
            </a:pPr>
            <a:r>
              <a:rPr lang="en-GB" dirty="0"/>
              <a:t>Stakeholder Involvement </a:t>
            </a:r>
          </a:p>
          <a:p>
            <a:pPr marL="514350" indent="-514350">
              <a:buAutoNum type="arabicPeriod"/>
            </a:pPr>
            <a:r>
              <a:rPr lang="en-GB" dirty="0"/>
              <a:t>Allocation of Resources </a:t>
            </a:r>
          </a:p>
          <a:p>
            <a:pPr marL="514350" indent="-514350">
              <a:buAutoNum type="arabicPeriod"/>
            </a:pPr>
            <a:r>
              <a:rPr lang="en-GB" dirty="0"/>
              <a:t>Risk Analysis </a:t>
            </a:r>
          </a:p>
          <a:p>
            <a:pPr marL="514350" indent="-514350">
              <a:buAutoNum type="arabicPeriod"/>
            </a:pPr>
            <a:r>
              <a:rPr lang="en-GB" dirty="0"/>
              <a:t>Conclusion </a:t>
            </a:r>
          </a:p>
          <a:p>
            <a:pPr marL="514350" indent="-514350">
              <a:buAutoNum type="arabicPeriod"/>
            </a:pPr>
            <a:r>
              <a:rPr lang="en-GB" dirty="0"/>
              <a:t>References</a:t>
            </a:r>
          </a:p>
        </p:txBody>
      </p:sp>
    </p:spTree>
    <p:extLst>
      <p:ext uri="{BB962C8B-B14F-4D97-AF65-F5344CB8AC3E}">
        <p14:creationId xmlns:p14="http://schemas.microsoft.com/office/powerpoint/2010/main" val="2067211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589B8-5B53-9B62-F6CE-6F0838802387}"/>
              </a:ext>
            </a:extLst>
          </p:cNvPr>
          <p:cNvSpPr>
            <a:spLocks noGrp="1"/>
          </p:cNvSpPr>
          <p:nvPr>
            <p:ph type="title"/>
          </p:nvPr>
        </p:nvSpPr>
        <p:spPr/>
        <p:txBody>
          <a:bodyPr/>
          <a:lstStyle/>
          <a:p>
            <a:r>
              <a:rPr lang="en-GB" dirty="0"/>
              <a:t>Section 1: Introduction</a:t>
            </a:r>
          </a:p>
        </p:txBody>
      </p:sp>
      <p:sp>
        <p:nvSpPr>
          <p:cNvPr id="3" name="Content Placeholder 2">
            <a:extLst>
              <a:ext uri="{FF2B5EF4-FFF2-40B4-BE49-F238E27FC236}">
                <a16:creationId xmlns:a16="http://schemas.microsoft.com/office/drawing/2014/main" id="{B1054DDC-EC78-8C25-D0C6-39DEB5051521}"/>
              </a:ext>
            </a:extLst>
          </p:cNvPr>
          <p:cNvSpPr>
            <a:spLocks noGrp="1"/>
          </p:cNvSpPr>
          <p:nvPr>
            <p:ph idx="1"/>
          </p:nvPr>
        </p:nvSpPr>
        <p:spPr/>
        <p:txBody>
          <a:bodyPr/>
          <a:lstStyle/>
          <a:p>
            <a:pPr marL="0" indent="0">
              <a:buNone/>
            </a:pPr>
            <a:r>
              <a:rPr lang="en-GB" dirty="0"/>
              <a:t>Purpose</a:t>
            </a:r>
          </a:p>
          <a:p>
            <a:pPr marL="0" indent="0">
              <a:buNone/>
            </a:pPr>
            <a:r>
              <a:rPr lang="en-GB" dirty="0"/>
              <a:t>Introduce the project.</a:t>
            </a:r>
          </a:p>
          <a:p>
            <a:pPr marL="0" indent="0">
              <a:buNone/>
            </a:pPr>
            <a:r>
              <a:rPr lang="en-GB" dirty="0"/>
              <a:t>Answer:</a:t>
            </a:r>
          </a:p>
          <a:p>
            <a:r>
              <a:rPr lang="en-GB" dirty="0"/>
              <a:t>Why is this project needed? </a:t>
            </a:r>
          </a:p>
          <a:p>
            <a:r>
              <a:rPr lang="en-GB" dirty="0"/>
              <a:t>What problem is it solving? </a:t>
            </a:r>
          </a:p>
          <a:p>
            <a:r>
              <a:rPr lang="en-GB" dirty="0"/>
              <a:t>Why is it important? </a:t>
            </a:r>
          </a:p>
          <a:p>
            <a:pPr marL="0" indent="0">
              <a:buNone/>
            </a:pPr>
            <a:r>
              <a:rPr lang="en-GB" dirty="0"/>
              <a:t>Do NOT write pages of background.</a:t>
            </a:r>
          </a:p>
          <a:p>
            <a:pPr marL="0" indent="0">
              <a:buNone/>
            </a:pPr>
            <a:r>
              <a:rPr lang="en-GB" dirty="0"/>
              <a:t>Approximately 200–300 words.</a:t>
            </a:r>
          </a:p>
          <a:p>
            <a:pPr marL="0" indent="0">
              <a:buNone/>
            </a:pPr>
            <a:endParaRPr lang="en-GB" dirty="0"/>
          </a:p>
        </p:txBody>
      </p:sp>
    </p:spTree>
    <p:extLst>
      <p:ext uri="{BB962C8B-B14F-4D97-AF65-F5344CB8AC3E}">
        <p14:creationId xmlns:p14="http://schemas.microsoft.com/office/powerpoint/2010/main" val="2828407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3FEA-119C-FDAE-3A69-5C6A923F7032}"/>
              </a:ext>
            </a:extLst>
          </p:cNvPr>
          <p:cNvSpPr>
            <a:spLocks noGrp="1"/>
          </p:cNvSpPr>
          <p:nvPr>
            <p:ph type="title"/>
          </p:nvPr>
        </p:nvSpPr>
        <p:spPr/>
        <p:txBody>
          <a:bodyPr/>
          <a:lstStyle/>
          <a:p>
            <a:r>
              <a:rPr lang="en-GB" b="1" dirty="0"/>
              <a:t>Section 2: Project Description</a:t>
            </a:r>
          </a:p>
        </p:txBody>
      </p:sp>
      <p:sp>
        <p:nvSpPr>
          <p:cNvPr id="3" name="Content Placeholder 2">
            <a:extLst>
              <a:ext uri="{FF2B5EF4-FFF2-40B4-BE49-F238E27FC236}">
                <a16:creationId xmlns:a16="http://schemas.microsoft.com/office/drawing/2014/main" id="{678814E9-0CBC-47AE-7A6B-F7EBD8399EB5}"/>
              </a:ext>
            </a:extLst>
          </p:cNvPr>
          <p:cNvSpPr>
            <a:spLocks noGrp="1"/>
          </p:cNvSpPr>
          <p:nvPr>
            <p:ph idx="1"/>
          </p:nvPr>
        </p:nvSpPr>
        <p:spPr>
          <a:xfrm>
            <a:off x="838200" y="1825625"/>
            <a:ext cx="10515600" cy="4830356"/>
          </a:xfrm>
        </p:spPr>
        <p:txBody>
          <a:bodyPr>
            <a:normAutofit fontScale="92500" lnSpcReduction="20000"/>
          </a:bodyPr>
          <a:lstStyle/>
          <a:p>
            <a:pPr marL="0" indent="0">
              <a:buNone/>
            </a:pPr>
            <a:r>
              <a:rPr lang="en-GB" dirty="0"/>
              <a:t>Now explain</a:t>
            </a:r>
          </a:p>
          <a:p>
            <a:r>
              <a:rPr lang="en-GB" dirty="0"/>
              <a:t>Your chosen project</a:t>
            </a:r>
          </a:p>
          <a:p>
            <a:r>
              <a:rPr lang="en-GB" dirty="0"/>
              <a:t>Objectives</a:t>
            </a:r>
          </a:p>
          <a:p>
            <a:r>
              <a:rPr lang="en-GB" dirty="0"/>
              <a:t>Deliverables</a:t>
            </a:r>
          </a:p>
          <a:p>
            <a:r>
              <a:rPr lang="en-GB" dirty="0"/>
              <a:t>Expected outcomes</a:t>
            </a:r>
          </a:p>
          <a:p>
            <a:r>
              <a:rPr lang="en-GB" dirty="0"/>
              <a:t>Success criteria</a:t>
            </a:r>
          </a:p>
          <a:p>
            <a:pPr marL="0" indent="0">
              <a:buNone/>
            </a:pPr>
            <a:r>
              <a:rPr lang="en-GB" dirty="0"/>
              <a:t>Example: If rebuilding the transport hub,</a:t>
            </a:r>
          </a:p>
          <a:p>
            <a:r>
              <a:rPr lang="en-GB" dirty="0"/>
              <a:t>Explain exactly what will be delivered.</a:t>
            </a:r>
          </a:p>
          <a:p>
            <a:r>
              <a:rPr lang="en-GB" dirty="0"/>
              <a:t>Not simply</a:t>
            </a:r>
          </a:p>
          <a:p>
            <a:pPr marL="0" indent="0">
              <a:buNone/>
            </a:pPr>
            <a:r>
              <a:rPr lang="en-GB" dirty="0"/>
              <a:t>                       "Improve transport."</a:t>
            </a:r>
          </a:p>
          <a:p>
            <a:r>
              <a:rPr lang="en-GB" dirty="0"/>
              <a:t>Be specific.</a:t>
            </a:r>
          </a:p>
          <a:p>
            <a:pPr marL="0" indent="0">
              <a:buNone/>
            </a:pPr>
            <a:endParaRPr lang="en-GB" dirty="0"/>
          </a:p>
        </p:txBody>
      </p:sp>
    </p:spTree>
    <p:extLst>
      <p:ext uri="{BB962C8B-B14F-4D97-AF65-F5344CB8AC3E}">
        <p14:creationId xmlns:p14="http://schemas.microsoft.com/office/powerpoint/2010/main" val="714213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2196-5D9F-34CD-CBC7-A10613297385}"/>
              </a:ext>
            </a:extLst>
          </p:cNvPr>
          <p:cNvSpPr>
            <a:spLocks noGrp="1"/>
          </p:cNvSpPr>
          <p:nvPr>
            <p:ph type="title"/>
          </p:nvPr>
        </p:nvSpPr>
        <p:spPr/>
        <p:txBody>
          <a:bodyPr/>
          <a:lstStyle/>
          <a:p>
            <a:pPr algn="ctr"/>
            <a:r>
              <a:rPr lang="en-GB" b="1" dirty="0"/>
              <a:t>Section 3: Scope</a:t>
            </a:r>
            <a:br>
              <a:rPr lang="en-GB" b="1" dirty="0"/>
            </a:br>
            <a:endParaRPr lang="en-GB" dirty="0"/>
          </a:p>
        </p:txBody>
      </p:sp>
      <p:sp>
        <p:nvSpPr>
          <p:cNvPr id="3" name="Content Placeholder 2">
            <a:extLst>
              <a:ext uri="{FF2B5EF4-FFF2-40B4-BE49-F238E27FC236}">
                <a16:creationId xmlns:a16="http://schemas.microsoft.com/office/drawing/2014/main" id="{6BF8B9B9-7A86-DE1E-38A4-A85627FE0977}"/>
              </a:ext>
            </a:extLst>
          </p:cNvPr>
          <p:cNvSpPr>
            <a:spLocks noGrp="1"/>
          </p:cNvSpPr>
          <p:nvPr>
            <p:ph idx="1"/>
          </p:nvPr>
        </p:nvSpPr>
        <p:spPr>
          <a:xfrm>
            <a:off x="519223" y="1690688"/>
            <a:ext cx="5902842" cy="4351338"/>
          </a:xfrm>
        </p:spPr>
        <p:txBody>
          <a:bodyPr/>
          <a:lstStyle/>
          <a:p>
            <a:pPr marL="0" indent="0">
              <a:buNone/>
            </a:pPr>
            <a:r>
              <a:rPr lang="en-GB" dirty="0"/>
              <a:t>One of the most important sections.</a:t>
            </a:r>
          </a:p>
          <a:p>
            <a:pPr marL="0" indent="0">
              <a:buNone/>
            </a:pPr>
            <a:r>
              <a:rPr lang="en-GB" dirty="0"/>
              <a:t>You should include</a:t>
            </a:r>
          </a:p>
          <a:p>
            <a:pPr marL="0" indent="0">
              <a:buNone/>
            </a:pPr>
            <a:r>
              <a:rPr lang="en-GB" b="1" dirty="0"/>
              <a:t>In Scope</a:t>
            </a:r>
          </a:p>
          <a:p>
            <a:pPr marL="0" indent="0">
              <a:buNone/>
            </a:pPr>
            <a:r>
              <a:rPr lang="en-GB" dirty="0"/>
              <a:t>✔ Construction</a:t>
            </a:r>
          </a:p>
          <a:p>
            <a:pPr marL="0" indent="0">
              <a:buNone/>
            </a:pPr>
            <a:r>
              <a:rPr lang="en-GB" dirty="0"/>
              <a:t>✔ Testing</a:t>
            </a:r>
          </a:p>
          <a:p>
            <a:pPr marL="0" indent="0">
              <a:buNone/>
            </a:pPr>
            <a:r>
              <a:rPr lang="en-GB" dirty="0"/>
              <a:t>✔ Staff training</a:t>
            </a:r>
          </a:p>
          <a:p>
            <a:pPr marL="0" indent="0">
              <a:buNone/>
            </a:pPr>
            <a:r>
              <a:rPr lang="en-GB" dirty="0"/>
              <a:t>✔ Stakeholder communication</a:t>
            </a:r>
          </a:p>
          <a:p>
            <a:pPr marL="0" indent="0">
              <a:buNone/>
            </a:pPr>
            <a:endParaRPr lang="en-GB" dirty="0"/>
          </a:p>
        </p:txBody>
      </p:sp>
      <p:sp>
        <p:nvSpPr>
          <p:cNvPr id="4" name="Content Placeholder 2">
            <a:extLst>
              <a:ext uri="{FF2B5EF4-FFF2-40B4-BE49-F238E27FC236}">
                <a16:creationId xmlns:a16="http://schemas.microsoft.com/office/drawing/2014/main" id="{94A56911-E126-3320-0B96-E9660225A1D2}"/>
              </a:ext>
            </a:extLst>
          </p:cNvPr>
          <p:cNvSpPr txBox="1">
            <a:spLocks/>
          </p:cNvSpPr>
          <p:nvPr/>
        </p:nvSpPr>
        <p:spPr>
          <a:xfrm>
            <a:off x="6741041" y="1680167"/>
            <a:ext cx="516742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Out of Scope</a:t>
            </a:r>
          </a:p>
          <a:p>
            <a:pPr marL="0" indent="0">
              <a:buNone/>
            </a:pPr>
            <a:r>
              <a:rPr lang="en-GB" dirty="0"/>
              <a:t>✘ Future maintenance</a:t>
            </a:r>
          </a:p>
          <a:p>
            <a:pPr marL="0" indent="0">
              <a:buNone/>
            </a:pPr>
            <a:r>
              <a:rPr lang="en-GB" dirty="0"/>
              <a:t>✘ Long-term operations</a:t>
            </a:r>
          </a:p>
          <a:p>
            <a:pPr marL="0" indent="0">
              <a:buNone/>
            </a:pPr>
            <a:r>
              <a:rPr lang="en-GB" dirty="0"/>
              <a:t>✘ Commercial retail development</a:t>
            </a:r>
          </a:p>
          <a:p>
            <a:r>
              <a:rPr lang="en-GB" dirty="0"/>
              <a:t>A poorly defined scope causes project failure.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791655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EC340-6F05-DD95-6133-85017BC86851}"/>
              </a:ext>
            </a:extLst>
          </p:cNvPr>
          <p:cNvSpPr>
            <a:spLocks noGrp="1"/>
          </p:cNvSpPr>
          <p:nvPr>
            <p:ph type="title"/>
          </p:nvPr>
        </p:nvSpPr>
        <p:spPr/>
        <p:txBody>
          <a:bodyPr/>
          <a:lstStyle/>
          <a:p>
            <a:r>
              <a:rPr lang="en-GB" dirty="0"/>
              <a:t>Section 4: Work Breakdown Structure (WBS)</a:t>
            </a:r>
          </a:p>
        </p:txBody>
      </p:sp>
      <p:pic>
        <p:nvPicPr>
          <p:cNvPr id="7" name="Picture 6">
            <a:extLst>
              <a:ext uri="{FF2B5EF4-FFF2-40B4-BE49-F238E27FC236}">
                <a16:creationId xmlns:a16="http://schemas.microsoft.com/office/drawing/2014/main" id="{37D94306-0160-21E7-16EF-FB4307C3514C}"/>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2399228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5C30-2DA3-D6E2-02E0-620ACAFE4C2A}"/>
              </a:ext>
            </a:extLst>
          </p:cNvPr>
          <p:cNvSpPr>
            <a:spLocks noGrp="1"/>
          </p:cNvSpPr>
          <p:nvPr>
            <p:ph type="title"/>
          </p:nvPr>
        </p:nvSpPr>
        <p:spPr/>
        <p:txBody>
          <a:bodyPr/>
          <a:lstStyle/>
          <a:p>
            <a:r>
              <a:rPr lang="en-GB" b="1" dirty="0"/>
              <a:t>Section 5 &amp; 6</a:t>
            </a:r>
            <a:br>
              <a:rPr lang="en-GB" b="1" dirty="0"/>
            </a:br>
            <a:endParaRPr lang="en-GB" dirty="0"/>
          </a:p>
        </p:txBody>
      </p:sp>
      <p:sp>
        <p:nvSpPr>
          <p:cNvPr id="3" name="Content Placeholder 2">
            <a:extLst>
              <a:ext uri="{FF2B5EF4-FFF2-40B4-BE49-F238E27FC236}">
                <a16:creationId xmlns:a16="http://schemas.microsoft.com/office/drawing/2014/main" id="{62BED351-8D4A-77B8-F845-294222A5A184}"/>
              </a:ext>
            </a:extLst>
          </p:cNvPr>
          <p:cNvSpPr>
            <a:spLocks noGrp="1"/>
          </p:cNvSpPr>
          <p:nvPr>
            <p:ph idx="1"/>
          </p:nvPr>
        </p:nvSpPr>
        <p:spPr/>
        <p:txBody>
          <a:bodyPr>
            <a:normAutofit/>
          </a:bodyPr>
          <a:lstStyle/>
          <a:p>
            <a:pPr marL="0" indent="0">
              <a:buNone/>
            </a:pPr>
            <a:r>
              <a:rPr lang="en-GB" b="1" dirty="0"/>
              <a:t>Quad Chart</a:t>
            </a:r>
            <a:endParaRPr lang="en-GB" dirty="0"/>
          </a:p>
          <a:p>
            <a:pPr marL="0" indent="0">
              <a:buNone/>
            </a:pPr>
            <a:r>
              <a:rPr lang="en-GB" dirty="0"/>
              <a:t>One-page executive summary</a:t>
            </a:r>
          </a:p>
          <a:p>
            <a:pPr marL="0" indent="0">
              <a:buNone/>
            </a:pPr>
            <a:r>
              <a:rPr lang="en-GB" dirty="0"/>
              <a:t>Contains:</a:t>
            </a:r>
          </a:p>
          <a:p>
            <a:r>
              <a:rPr lang="en-GB" dirty="0"/>
              <a:t> Purpose (Aim/Objectives )</a:t>
            </a:r>
          </a:p>
          <a:p>
            <a:r>
              <a:rPr lang="en-GB" dirty="0"/>
              <a:t>Stakeholders (Customers)</a:t>
            </a:r>
          </a:p>
          <a:p>
            <a:r>
              <a:rPr lang="en-GB" dirty="0"/>
              <a:t>Desired End Results </a:t>
            </a:r>
          </a:p>
          <a:p>
            <a:r>
              <a:rPr lang="en-GB" dirty="0"/>
              <a:t>Measure of Success</a:t>
            </a:r>
          </a:p>
          <a:p>
            <a:pPr marL="0" indent="0">
              <a:buNone/>
            </a:pPr>
            <a:r>
              <a:rPr lang="en-GB" dirty="0"/>
              <a:t>Senior managers love Quad Charts.</a:t>
            </a:r>
          </a:p>
          <a:p>
            <a:pPr marL="0" indent="0">
              <a:buNone/>
            </a:pPr>
            <a:endParaRPr lang="en-GB" dirty="0"/>
          </a:p>
        </p:txBody>
      </p:sp>
    </p:spTree>
    <p:extLst>
      <p:ext uri="{BB962C8B-B14F-4D97-AF65-F5344CB8AC3E}">
        <p14:creationId xmlns:p14="http://schemas.microsoft.com/office/powerpoint/2010/main" val="798643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455447-63D0-EF9D-0CA2-809A810AD3B9}"/>
              </a:ext>
            </a:extLst>
          </p:cNvPr>
          <p:cNvPicPr>
            <a:picLocks noChangeAspect="1"/>
          </p:cNvPicPr>
          <p:nvPr/>
        </p:nvPicPr>
        <p:blipFill>
          <a:blip r:embed="rId2"/>
          <a:stretch>
            <a:fillRect/>
          </a:stretch>
        </p:blipFill>
        <p:spPr>
          <a:xfrm>
            <a:off x="297712" y="0"/>
            <a:ext cx="11461897" cy="6858000"/>
          </a:xfrm>
          <a:prstGeom prst="rect">
            <a:avLst/>
          </a:prstGeom>
        </p:spPr>
      </p:pic>
    </p:spTree>
    <p:extLst>
      <p:ext uri="{BB962C8B-B14F-4D97-AF65-F5344CB8AC3E}">
        <p14:creationId xmlns:p14="http://schemas.microsoft.com/office/powerpoint/2010/main" val="3729649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3DFF8-3598-9667-C1EF-13C932C98E57}"/>
              </a:ext>
            </a:extLst>
          </p:cNvPr>
          <p:cNvSpPr>
            <a:spLocks noGrp="1"/>
          </p:cNvSpPr>
          <p:nvPr>
            <p:ph type="title"/>
          </p:nvPr>
        </p:nvSpPr>
        <p:spPr/>
        <p:txBody>
          <a:bodyPr/>
          <a:lstStyle/>
          <a:p>
            <a:r>
              <a:rPr lang="en-GB" b="1" dirty="0"/>
              <a:t>Section 5 &amp; 6</a:t>
            </a:r>
          </a:p>
        </p:txBody>
      </p:sp>
      <p:sp>
        <p:nvSpPr>
          <p:cNvPr id="3" name="Content Placeholder 2">
            <a:extLst>
              <a:ext uri="{FF2B5EF4-FFF2-40B4-BE49-F238E27FC236}">
                <a16:creationId xmlns:a16="http://schemas.microsoft.com/office/drawing/2014/main" id="{D7B0BE3A-0C9F-9759-7E2A-A1583E210F79}"/>
              </a:ext>
            </a:extLst>
          </p:cNvPr>
          <p:cNvSpPr>
            <a:spLocks noGrp="1"/>
          </p:cNvSpPr>
          <p:nvPr>
            <p:ph idx="1"/>
          </p:nvPr>
        </p:nvSpPr>
        <p:spPr/>
        <p:txBody>
          <a:bodyPr/>
          <a:lstStyle/>
          <a:p>
            <a:pPr marL="0" indent="0">
              <a:buNone/>
            </a:pPr>
            <a:r>
              <a:rPr lang="en-GB" b="1" dirty="0"/>
              <a:t>Gantt Chart</a:t>
            </a:r>
          </a:p>
          <a:p>
            <a:r>
              <a:rPr lang="en-GB" dirty="0"/>
              <a:t>Visual schedule</a:t>
            </a:r>
          </a:p>
          <a:p>
            <a:r>
              <a:rPr lang="en-GB" dirty="0"/>
              <a:t>Activities</a:t>
            </a:r>
          </a:p>
          <a:p>
            <a:r>
              <a:rPr lang="en-GB" dirty="0"/>
              <a:t>Milestones</a:t>
            </a:r>
          </a:p>
          <a:p>
            <a:r>
              <a:rPr lang="en-GB" dirty="0"/>
              <a:t>Dependencies</a:t>
            </a:r>
          </a:p>
          <a:p>
            <a:r>
              <a:rPr lang="en-GB" dirty="0"/>
              <a:t>Critical path</a:t>
            </a:r>
          </a:p>
          <a:p>
            <a:pPr marL="0" indent="0">
              <a:buNone/>
            </a:pPr>
            <a:r>
              <a:rPr lang="en-GB" dirty="0"/>
              <a:t>No project manager works without a schedule.</a:t>
            </a:r>
          </a:p>
          <a:p>
            <a:pPr marL="0" indent="0">
              <a:buNone/>
            </a:pPr>
            <a:endParaRPr lang="en-GB" dirty="0"/>
          </a:p>
        </p:txBody>
      </p:sp>
    </p:spTree>
    <p:extLst>
      <p:ext uri="{BB962C8B-B14F-4D97-AF65-F5344CB8AC3E}">
        <p14:creationId xmlns:p14="http://schemas.microsoft.com/office/powerpoint/2010/main" val="1953730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44BF7D-A1DE-04C4-0B63-05DB275160FF}"/>
              </a:ext>
            </a:extLst>
          </p:cNvPr>
          <p:cNvPicPr>
            <a:picLocks noChangeAspect="1"/>
          </p:cNvPicPr>
          <p:nvPr/>
        </p:nvPicPr>
        <p:blipFill>
          <a:blip r:embed="rId2"/>
          <a:stretch>
            <a:fillRect/>
          </a:stretch>
        </p:blipFill>
        <p:spPr>
          <a:xfrm>
            <a:off x="0" y="0"/>
            <a:ext cx="11844670" cy="6858000"/>
          </a:xfrm>
          <a:prstGeom prst="rect">
            <a:avLst/>
          </a:prstGeom>
        </p:spPr>
      </p:pic>
    </p:spTree>
    <p:extLst>
      <p:ext uri="{BB962C8B-B14F-4D97-AF65-F5344CB8AC3E}">
        <p14:creationId xmlns:p14="http://schemas.microsoft.com/office/powerpoint/2010/main" val="3934097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EEB3-F14C-A6A4-C971-20589E2D3F20}"/>
              </a:ext>
            </a:extLst>
          </p:cNvPr>
          <p:cNvSpPr>
            <a:spLocks noGrp="1"/>
          </p:cNvSpPr>
          <p:nvPr>
            <p:ph type="title"/>
          </p:nvPr>
        </p:nvSpPr>
        <p:spPr/>
        <p:txBody>
          <a:bodyPr/>
          <a:lstStyle/>
          <a:p>
            <a:r>
              <a:rPr lang="en-GB" b="1" dirty="0"/>
              <a:t>Section 7 - Stakeholder Management</a:t>
            </a:r>
          </a:p>
        </p:txBody>
      </p:sp>
      <p:sp>
        <p:nvSpPr>
          <p:cNvPr id="3" name="Content Placeholder 2">
            <a:extLst>
              <a:ext uri="{FF2B5EF4-FFF2-40B4-BE49-F238E27FC236}">
                <a16:creationId xmlns:a16="http://schemas.microsoft.com/office/drawing/2014/main" id="{ADCEC3E6-9546-5F0E-C8D0-24266BB7C32A}"/>
              </a:ext>
            </a:extLst>
          </p:cNvPr>
          <p:cNvSpPr>
            <a:spLocks noGrp="1"/>
          </p:cNvSpPr>
          <p:nvPr>
            <p:ph idx="1"/>
          </p:nvPr>
        </p:nvSpPr>
        <p:spPr>
          <a:xfrm>
            <a:off x="838200" y="1825625"/>
            <a:ext cx="5257800" cy="4351338"/>
          </a:xfrm>
        </p:spPr>
        <p:txBody>
          <a:bodyPr>
            <a:normAutofit fontScale="92500" lnSpcReduction="20000"/>
          </a:bodyPr>
          <a:lstStyle/>
          <a:p>
            <a:r>
              <a:rPr lang="en-GB" dirty="0"/>
              <a:t>Who can influence your project?</a:t>
            </a:r>
          </a:p>
          <a:p>
            <a:r>
              <a:rPr lang="en-GB" dirty="0"/>
              <a:t>Who is affected?</a:t>
            </a:r>
          </a:p>
          <a:p>
            <a:r>
              <a:rPr lang="en-GB" dirty="0"/>
              <a:t>Examples</a:t>
            </a:r>
          </a:p>
          <a:p>
            <a:r>
              <a:rPr lang="en-GB" dirty="0"/>
              <a:t>Government</a:t>
            </a:r>
          </a:p>
          <a:p>
            <a:r>
              <a:rPr lang="en-GB" dirty="0"/>
              <a:t>Local Authority</a:t>
            </a:r>
          </a:p>
          <a:p>
            <a:r>
              <a:rPr lang="en-GB" dirty="0"/>
              <a:t>Residents</a:t>
            </a:r>
          </a:p>
          <a:p>
            <a:r>
              <a:rPr lang="en-GB" dirty="0"/>
              <a:t>Businesses</a:t>
            </a:r>
          </a:p>
          <a:p>
            <a:r>
              <a:rPr lang="en-GB" dirty="0"/>
              <a:t>Contractors</a:t>
            </a:r>
          </a:p>
          <a:p>
            <a:r>
              <a:rPr lang="en-GB" dirty="0"/>
              <a:t>Transport operators</a:t>
            </a:r>
          </a:p>
          <a:p>
            <a:r>
              <a:rPr lang="en-GB" dirty="0"/>
              <a:t>Environmental agencies</a:t>
            </a:r>
          </a:p>
          <a:p>
            <a:pPr marL="0" indent="0">
              <a:buNone/>
            </a:pPr>
            <a:endParaRPr lang="en-GB" dirty="0"/>
          </a:p>
        </p:txBody>
      </p:sp>
      <p:sp>
        <p:nvSpPr>
          <p:cNvPr id="4" name="Content Placeholder 2">
            <a:extLst>
              <a:ext uri="{FF2B5EF4-FFF2-40B4-BE49-F238E27FC236}">
                <a16:creationId xmlns:a16="http://schemas.microsoft.com/office/drawing/2014/main" id="{DD8BFC98-766B-0F82-9887-EF5B365C5044}"/>
              </a:ext>
            </a:extLst>
          </p:cNvPr>
          <p:cNvSpPr txBox="1">
            <a:spLocks/>
          </p:cNvSpPr>
          <p:nvPr/>
        </p:nvSpPr>
        <p:spPr>
          <a:xfrm>
            <a:off x="6430925" y="1690688"/>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You should consider using:</a:t>
            </a:r>
          </a:p>
          <a:p>
            <a:r>
              <a:rPr lang="en-GB" dirty="0"/>
              <a:t>Power–Interest Matrix </a:t>
            </a:r>
          </a:p>
          <a:p>
            <a:r>
              <a:rPr lang="en-GB" dirty="0"/>
              <a:t>Stakeholder Register </a:t>
            </a:r>
          </a:p>
          <a:p>
            <a:r>
              <a:rPr lang="en-GB" dirty="0"/>
              <a:t>Communication Plan</a:t>
            </a:r>
          </a:p>
          <a:p>
            <a:r>
              <a:rPr lang="en-GB" dirty="0"/>
              <a:t>RACI Matrix</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607679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C8B0E2-6C31-F2B7-EEF7-0685B7F1C5B7}"/>
              </a:ext>
            </a:extLst>
          </p:cNvPr>
          <p:cNvPicPr>
            <a:picLocks noChangeAspect="1"/>
          </p:cNvPicPr>
          <p:nvPr/>
        </p:nvPicPr>
        <p:blipFill>
          <a:blip r:embed="rId2"/>
          <a:stretch>
            <a:fillRect/>
          </a:stretch>
        </p:blipFill>
        <p:spPr>
          <a:xfrm>
            <a:off x="425302" y="0"/>
            <a:ext cx="10814198" cy="6858000"/>
          </a:xfrm>
          <a:prstGeom prst="rect">
            <a:avLst/>
          </a:prstGeom>
        </p:spPr>
      </p:pic>
    </p:spTree>
    <p:extLst>
      <p:ext uri="{BB962C8B-B14F-4D97-AF65-F5344CB8AC3E}">
        <p14:creationId xmlns:p14="http://schemas.microsoft.com/office/powerpoint/2010/main" val="1807341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D2517-5E35-F398-7427-DAF00D427C3C}"/>
              </a:ext>
            </a:extLst>
          </p:cNvPr>
          <p:cNvSpPr>
            <a:spLocks noGrp="1"/>
          </p:cNvSpPr>
          <p:nvPr>
            <p:ph type="title"/>
          </p:nvPr>
        </p:nvSpPr>
        <p:spPr/>
        <p:txBody>
          <a:bodyPr/>
          <a:lstStyle/>
          <a:p>
            <a:r>
              <a:rPr lang="en-GB" b="1" dirty="0"/>
              <a:t>Section 8 - Resource Allocation</a:t>
            </a:r>
            <a:br>
              <a:rPr lang="en-GB" b="1" dirty="0"/>
            </a:br>
            <a:endParaRPr lang="en-GB" dirty="0"/>
          </a:p>
        </p:txBody>
      </p:sp>
      <p:sp>
        <p:nvSpPr>
          <p:cNvPr id="3" name="Content Placeholder 2">
            <a:extLst>
              <a:ext uri="{FF2B5EF4-FFF2-40B4-BE49-F238E27FC236}">
                <a16:creationId xmlns:a16="http://schemas.microsoft.com/office/drawing/2014/main" id="{74416AFE-2E53-3E02-59D5-D8C66DF44035}"/>
              </a:ext>
            </a:extLst>
          </p:cNvPr>
          <p:cNvSpPr>
            <a:spLocks noGrp="1"/>
          </p:cNvSpPr>
          <p:nvPr>
            <p:ph idx="1"/>
          </p:nvPr>
        </p:nvSpPr>
        <p:spPr/>
        <p:txBody>
          <a:bodyPr>
            <a:normAutofit fontScale="55000" lnSpcReduction="20000"/>
          </a:bodyPr>
          <a:lstStyle/>
          <a:p>
            <a:pPr marL="0" indent="0">
              <a:buNone/>
            </a:pPr>
            <a:r>
              <a:rPr lang="en-GB" dirty="0"/>
              <a:t>Think beyond money.</a:t>
            </a:r>
          </a:p>
          <a:p>
            <a:pPr marL="0" indent="0">
              <a:buNone/>
            </a:pPr>
            <a:r>
              <a:rPr lang="en-GB" dirty="0"/>
              <a:t>Resources include:</a:t>
            </a:r>
          </a:p>
          <a:p>
            <a:r>
              <a:rPr lang="en-GB" dirty="0"/>
              <a:t>People</a:t>
            </a:r>
          </a:p>
          <a:p>
            <a:r>
              <a:rPr lang="en-GB" dirty="0"/>
              <a:t>Equipment</a:t>
            </a:r>
          </a:p>
          <a:p>
            <a:r>
              <a:rPr lang="en-GB" dirty="0"/>
              <a:t>Technology</a:t>
            </a:r>
          </a:p>
          <a:p>
            <a:r>
              <a:rPr lang="en-GB" dirty="0"/>
              <a:t>Buildings</a:t>
            </a:r>
          </a:p>
          <a:p>
            <a:r>
              <a:rPr lang="en-GB" dirty="0"/>
              <a:t>Materials</a:t>
            </a:r>
          </a:p>
          <a:p>
            <a:r>
              <a:rPr lang="en-GB" dirty="0"/>
              <a:t>Time</a:t>
            </a:r>
          </a:p>
          <a:p>
            <a:r>
              <a:rPr lang="en-GB" dirty="0"/>
              <a:t>Budget</a:t>
            </a:r>
          </a:p>
          <a:p>
            <a:r>
              <a:rPr lang="en-GB" dirty="0"/>
              <a:t>Facilities</a:t>
            </a:r>
          </a:p>
          <a:p>
            <a:r>
              <a:rPr lang="en-GB" dirty="0"/>
              <a:t>Information</a:t>
            </a:r>
          </a:p>
          <a:p>
            <a:pPr marL="0" indent="0">
              <a:buNone/>
            </a:pPr>
            <a:endParaRPr lang="en-GB" dirty="0"/>
          </a:p>
          <a:p>
            <a:pPr marL="0" indent="0">
              <a:buNone/>
            </a:pPr>
            <a:r>
              <a:rPr lang="en-GB" dirty="0"/>
              <a:t>Every project consumes resources.</a:t>
            </a:r>
          </a:p>
          <a:p>
            <a:pPr marL="0" indent="0">
              <a:buNone/>
            </a:pPr>
            <a:r>
              <a:rPr lang="en-GB" dirty="0"/>
              <a:t>Managing them well determines project success.</a:t>
            </a:r>
          </a:p>
          <a:p>
            <a:pPr marL="0" indent="0">
              <a:buNone/>
            </a:pPr>
            <a:endParaRPr lang="en-GB" dirty="0"/>
          </a:p>
        </p:txBody>
      </p:sp>
    </p:spTree>
    <p:extLst>
      <p:ext uri="{BB962C8B-B14F-4D97-AF65-F5344CB8AC3E}">
        <p14:creationId xmlns:p14="http://schemas.microsoft.com/office/powerpoint/2010/main" val="150277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9B54F-9D8C-8433-3CFA-72D9ACB89332}"/>
              </a:ext>
            </a:extLst>
          </p:cNvPr>
          <p:cNvSpPr>
            <a:spLocks noGrp="1"/>
          </p:cNvSpPr>
          <p:nvPr>
            <p:ph type="title"/>
          </p:nvPr>
        </p:nvSpPr>
        <p:spPr/>
        <p:txBody>
          <a:bodyPr/>
          <a:lstStyle/>
          <a:p>
            <a:r>
              <a:rPr lang="en-GB" b="1" dirty="0"/>
              <a:t>Section 9 - Risk Analysis</a:t>
            </a:r>
          </a:p>
        </p:txBody>
      </p:sp>
      <p:sp>
        <p:nvSpPr>
          <p:cNvPr id="3" name="Content Placeholder 2">
            <a:extLst>
              <a:ext uri="{FF2B5EF4-FFF2-40B4-BE49-F238E27FC236}">
                <a16:creationId xmlns:a16="http://schemas.microsoft.com/office/drawing/2014/main" id="{42882C67-3044-D1A3-65E4-2E710E400922}"/>
              </a:ext>
            </a:extLst>
          </p:cNvPr>
          <p:cNvSpPr>
            <a:spLocks noGrp="1"/>
          </p:cNvSpPr>
          <p:nvPr>
            <p:ph idx="1"/>
          </p:nvPr>
        </p:nvSpPr>
        <p:spPr/>
        <p:txBody>
          <a:bodyPr>
            <a:normAutofit fontScale="92500" lnSpcReduction="20000"/>
          </a:bodyPr>
          <a:lstStyle/>
          <a:p>
            <a:pPr marL="0" indent="0">
              <a:buNone/>
            </a:pPr>
            <a:r>
              <a:rPr lang="en-GB" dirty="0"/>
              <a:t>You should include</a:t>
            </a:r>
          </a:p>
          <a:p>
            <a:r>
              <a:rPr lang="en-GB" dirty="0"/>
              <a:t>Risk</a:t>
            </a:r>
          </a:p>
          <a:p>
            <a:r>
              <a:rPr lang="en-GB" dirty="0"/>
              <a:t>Likelihood</a:t>
            </a:r>
          </a:p>
          <a:p>
            <a:r>
              <a:rPr lang="en-GB" dirty="0"/>
              <a:t>Impact</a:t>
            </a:r>
          </a:p>
          <a:p>
            <a:r>
              <a:rPr lang="en-GB" dirty="0"/>
              <a:t>Mitigation</a:t>
            </a:r>
          </a:p>
          <a:p>
            <a:r>
              <a:rPr lang="en-GB" dirty="0"/>
              <a:t>Risk Owner</a:t>
            </a:r>
          </a:p>
          <a:p>
            <a:r>
              <a:rPr lang="en-GB" dirty="0"/>
              <a:t>Contingency</a:t>
            </a:r>
          </a:p>
          <a:p>
            <a:r>
              <a:rPr lang="en-GB" dirty="0"/>
              <a:t>Remind them:</a:t>
            </a:r>
          </a:p>
          <a:p>
            <a:pPr marL="0" indent="0">
              <a:buNone/>
            </a:pPr>
            <a:r>
              <a:rPr lang="en-GB" dirty="0"/>
              <a:t>Don't just identify risks.</a:t>
            </a:r>
          </a:p>
          <a:p>
            <a:pPr marL="0" indent="0">
              <a:buNone/>
            </a:pPr>
            <a:r>
              <a:rPr lang="en-GB" dirty="0"/>
              <a:t>                                            Explain how you will manage them.</a:t>
            </a:r>
          </a:p>
        </p:txBody>
      </p:sp>
    </p:spTree>
    <p:extLst>
      <p:ext uri="{BB962C8B-B14F-4D97-AF65-F5344CB8AC3E}">
        <p14:creationId xmlns:p14="http://schemas.microsoft.com/office/powerpoint/2010/main" val="1277643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D1889-741B-0076-B279-0D665BD7227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CB21F8E-C973-D8CB-15E9-75A74BADE9AA}"/>
              </a:ext>
            </a:extLst>
          </p:cNvPr>
          <p:cNvSpPr>
            <a:spLocks noGrp="1"/>
          </p:cNvSpPr>
          <p:nvPr>
            <p:ph idx="1"/>
          </p:nvPr>
        </p:nvSpPr>
        <p:spPr>
          <a:xfrm>
            <a:off x="838200" y="1534706"/>
            <a:ext cx="6009167" cy="1151491"/>
          </a:xfrm>
        </p:spPr>
        <p:txBody>
          <a:bodyPr/>
          <a:lstStyle/>
          <a:p>
            <a:r>
              <a:rPr lang="en-GB" b="1" dirty="0"/>
              <a:t>12–15 scholarly references</a:t>
            </a:r>
            <a:r>
              <a:rPr lang="en-GB" dirty="0"/>
              <a:t>,</a:t>
            </a:r>
          </a:p>
        </p:txBody>
      </p:sp>
    </p:spTree>
    <p:extLst>
      <p:ext uri="{BB962C8B-B14F-4D97-AF65-F5344CB8AC3E}">
        <p14:creationId xmlns:p14="http://schemas.microsoft.com/office/powerpoint/2010/main" val="2415944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D6A9-F9FA-D748-3F51-CC60C6C6F8BA}"/>
              </a:ext>
            </a:extLst>
          </p:cNvPr>
          <p:cNvSpPr>
            <a:spLocks noGrp="1"/>
          </p:cNvSpPr>
          <p:nvPr>
            <p:ph type="title"/>
          </p:nvPr>
        </p:nvSpPr>
        <p:spPr/>
        <p:txBody>
          <a:bodyPr/>
          <a:lstStyle/>
          <a:p>
            <a:r>
              <a:rPr lang="en-GB" b="1" dirty="0"/>
              <a:t>What Distinction Students Do</a:t>
            </a:r>
            <a:br>
              <a:rPr lang="en-GB" b="1" dirty="0"/>
            </a:br>
            <a:endParaRPr lang="en-GB" dirty="0"/>
          </a:p>
        </p:txBody>
      </p:sp>
      <p:sp>
        <p:nvSpPr>
          <p:cNvPr id="3" name="Content Placeholder 2">
            <a:extLst>
              <a:ext uri="{FF2B5EF4-FFF2-40B4-BE49-F238E27FC236}">
                <a16:creationId xmlns:a16="http://schemas.microsoft.com/office/drawing/2014/main" id="{F859B16D-08D6-E929-7CCC-8C9FA922FB03}"/>
              </a:ext>
            </a:extLst>
          </p:cNvPr>
          <p:cNvSpPr>
            <a:spLocks noGrp="1"/>
          </p:cNvSpPr>
          <p:nvPr>
            <p:ph idx="1"/>
          </p:nvPr>
        </p:nvSpPr>
        <p:spPr>
          <a:xfrm>
            <a:off x="340242" y="1190846"/>
            <a:ext cx="11013558" cy="5667153"/>
          </a:xfrm>
        </p:spPr>
        <p:txBody>
          <a:bodyPr>
            <a:normAutofit/>
          </a:bodyPr>
          <a:lstStyle/>
          <a:p>
            <a:r>
              <a:rPr lang="en-GB" dirty="0"/>
              <a:t>They don't just insert tools.</a:t>
            </a:r>
          </a:p>
          <a:p>
            <a:r>
              <a:rPr lang="en-GB" dirty="0"/>
              <a:t>They explain WHY.</a:t>
            </a:r>
          </a:p>
          <a:p>
            <a:pPr marL="0" indent="0">
              <a:buNone/>
            </a:pPr>
            <a:r>
              <a:rPr lang="en-GB" dirty="0"/>
              <a:t>Example</a:t>
            </a:r>
          </a:p>
          <a:p>
            <a:r>
              <a:rPr lang="en-GB" dirty="0"/>
              <a:t>Poor</a:t>
            </a:r>
          </a:p>
          <a:p>
            <a:pPr marL="0" indent="0">
              <a:buNone/>
            </a:pPr>
            <a:r>
              <a:rPr lang="en-GB" dirty="0"/>
              <a:t>       “Here is my Gantt Chart.”</a:t>
            </a:r>
          </a:p>
          <a:p>
            <a:r>
              <a:rPr lang="en-GB" dirty="0"/>
              <a:t>Excellent</a:t>
            </a:r>
          </a:p>
          <a:p>
            <a:pPr marL="0" indent="0">
              <a:buNone/>
            </a:pPr>
            <a:r>
              <a:rPr lang="en-GB" dirty="0"/>
              <a:t>     “The Gantt Chart demonstrates task dependencies and enables effective monitoring of project progress by identifying critical milestones and sequencing activities to minimise delays.”</a:t>
            </a:r>
          </a:p>
          <a:p>
            <a:pPr marL="0" indent="0">
              <a:buNone/>
            </a:pPr>
            <a:r>
              <a:rPr lang="en-GB" dirty="0">
                <a:highlight>
                  <a:srgbClr val="00FF00"/>
                </a:highlight>
              </a:rPr>
              <a:t>Every figure should be discussed in the report.</a:t>
            </a:r>
          </a:p>
          <a:p>
            <a:pPr marL="0" indent="0">
              <a:buNone/>
            </a:pPr>
            <a:endParaRPr lang="en-GB" dirty="0"/>
          </a:p>
        </p:txBody>
      </p:sp>
    </p:spTree>
    <p:extLst>
      <p:ext uri="{BB962C8B-B14F-4D97-AF65-F5344CB8AC3E}">
        <p14:creationId xmlns:p14="http://schemas.microsoft.com/office/powerpoint/2010/main" val="3779331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9BF35-1926-C7CC-0A4F-4D2A48D8A611}"/>
              </a:ext>
            </a:extLst>
          </p:cNvPr>
          <p:cNvSpPr>
            <a:spLocks noGrp="1"/>
          </p:cNvSpPr>
          <p:nvPr>
            <p:ph type="title"/>
          </p:nvPr>
        </p:nvSpPr>
        <p:spPr/>
        <p:txBody>
          <a:bodyPr/>
          <a:lstStyle/>
          <a:p>
            <a:r>
              <a:rPr lang="en-GB" b="1" dirty="0"/>
              <a:t>Finally!</a:t>
            </a:r>
            <a:br>
              <a:rPr lang="en-GB" b="1" dirty="0"/>
            </a:br>
            <a:endParaRPr lang="en-GB" dirty="0"/>
          </a:p>
        </p:txBody>
      </p:sp>
      <p:sp>
        <p:nvSpPr>
          <p:cNvPr id="3" name="Content Placeholder 2">
            <a:extLst>
              <a:ext uri="{FF2B5EF4-FFF2-40B4-BE49-F238E27FC236}">
                <a16:creationId xmlns:a16="http://schemas.microsoft.com/office/drawing/2014/main" id="{D18680D5-B861-430A-E44E-5BEC42DA88A4}"/>
              </a:ext>
            </a:extLst>
          </p:cNvPr>
          <p:cNvSpPr>
            <a:spLocks noGrp="1"/>
          </p:cNvSpPr>
          <p:nvPr>
            <p:ph idx="1"/>
          </p:nvPr>
        </p:nvSpPr>
        <p:spPr>
          <a:xfrm>
            <a:off x="297712" y="1148316"/>
            <a:ext cx="11056088" cy="5344559"/>
          </a:xfrm>
        </p:spPr>
        <p:txBody>
          <a:bodyPr>
            <a:normAutofit/>
          </a:bodyPr>
          <a:lstStyle/>
          <a:p>
            <a:r>
              <a:rPr lang="en-GB" b="1" dirty="0"/>
              <a:t>Don't think of Part C as writing an essay. Think of it as preparing a document you would hand to a client, project sponsor, or steering committee. </a:t>
            </a:r>
          </a:p>
          <a:p>
            <a:r>
              <a:rPr lang="en-GB" b="1" dirty="0"/>
              <a:t>Every section should answer a practical management question: What are we doing? Why are we doing it? Who is involved? What resources are needed? What could go wrong? How will we know we have succeeded? </a:t>
            </a:r>
          </a:p>
          <a:p>
            <a:r>
              <a:rPr lang="en-GB" b="1" dirty="0"/>
              <a:t>If your report answers those questions clearly and supports your decisions with project management theory and evidence, you will not only meet the assessment requirements but also demonstrate the professional thinking expected of a project manager.</a:t>
            </a:r>
            <a:endParaRPr lang="en-GB" dirty="0"/>
          </a:p>
          <a:p>
            <a:pPr marL="0" indent="0">
              <a:buNone/>
            </a:pPr>
            <a:endParaRPr lang="en-GB" dirty="0"/>
          </a:p>
        </p:txBody>
      </p:sp>
    </p:spTree>
    <p:extLst>
      <p:ext uri="{BB962C8B-B14F-4D97-AF65-F5344CB8AC3E}">
        <p14:creationId xmlns:p14="http://schemas.microsoft.com/office/powerpoint/2010/main" val="2568244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9E9B-1A58-AC8E-C5B1-29266CF35D6F}"/>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D46E008-CC0E-6AA8-AED4-B3598A1598C9}"/>
              </a:ext>
            </a:extLst>
          </p:cNvPr>
          <p:cNvSpPr>
            <a:spLocks noGrp="1"/>
          </p:cNvSpPr>
          <p:nvPr>
            <p:ph idx="1"/>
          </p:nvPr>
        </p:nvSpPr>
        <p:spPr/>
        <p:txBody>
          <a:bodyPr/>
          <a:lstStyle/>
          <a:p>
            <a:pPr marL="0" indent="0">
              <a:buNone/>
            </a:pPr>
            <a:r>
              <a:rPr lang="en-GB" dirty="0"/>
              <a:t>"</a:t>
            </a:r>
            <a:r>
              <a:rPr lang="en-GB" i="1" dirty="0">
                <a:solidFill>
                  <a:srgbClr val="FF0000"/>
                </a:solidFill>
              </a:rPr>
              <a:t>A project management plan is not judged by how many tools you include, but by how effectively you apply those tools to your chosen project. Every diagram, table, chart and model should support a management decision. Don't use project management tools because the assessment asks for them—use them because they help you plan, control and deliver a successful project."</a:t>
            </a:r>
          </a:p>
        </p:txBody>
      </p:sp>
    </p:spTree>
    <p:extLst>
      <p:ext uri="{BB962C8B-B14F-4D97-AF65-F5344CB8AC3E}">
        <p14:creationId xmlns:p14="http://schemas.microsoft.com/office/powerpoint/2010/main" val="31788535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TotalTime>
  <Words>776</Words>
  <Application>Microsoft Office PowerPoint</Application>
  <PresentationFormat>Widescreen</PresentationFormat>
  <Paragraphs>156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Part C: Developing a Professional Project Management Plan</vt:lpstr>
      <vt:lpstr>Part C: Project Management Plan (2,500 words)</vt:lpstr>
      <vt:lpstr>Think Like a Project Manager </vt:lpstr>
      <vt:lpstr>Think Like a Project Manager</vt:lpstr>
      <vt:lpstr>What Makes a Good Project Management Plan?</vt:lpstr>
      <vt:lpstr>Report Structure</vt:lpstr>
      <vt:lpstr>Section 1: Introduction</vt:lpstr>
      <vt:lpstr>Section 2: Project Description</vt:lpstr>
      <vt:lpstr>Section 3: Scope </vt:lpstr>
      <vt:lpstr>Section 4: Work Breakdown Structure (WBS)</vt:lpstr>
      <vt:lpstr>Section 5 &amp; 6 </vt:lpstr>
      <vt:lpstr>PowerPoint Presentation</vt:lpstr>
      <vt:lpstr>Section 5 &amp; 6</vt:lpstr>
      <vt:lpstr>PowerPoint Presentation</vt:lpstr>
      <vt:lpstr>Section 7 - Stakeholder Management</vt:lpstr>
      <vt:lpstr>PowerPoint Presentation</vt:lpstr>
      <vt:lpstr>Section 8 - Resource Allocation </vt:lpstr>
      <vt:lpstr>Section 9 - Risk Analysis</vt:lpstr>
      <vt:lpstr>References </vt:lpstr>
      <vt:lpstr>What Distinction Students Do </vt:lpstr>
      <vt:lpstr>Finally! </vt:lpstr>
      <vt:lpstr>Conclusion </vt:lpstr>
    </vt:vector>
  </TitlesOfParts>
  <Company>University Of Northampton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Xavier Matieni</dc:creator>
  <cp:lastModifiedBy>Xavier Matieni</cp:lastModifiedBy>
  <cp:revision>1</cp:revision>
  <dcterms:created xsi:type="dcterms:W3CDTF">2026-07-31T12:57:53Z</dcterms:created>
  <dcterms:modified xsi:type="dcterms:W3CDTF">2026-07-31T13:31:13Z</dcterms:modified>
</cp:coreProperties>
</file>