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61" r:id="rId6"/>
    <p:sldId id="264" r:id="rId7"/>
    <p:sldId id="263" r:id="rId8"/>
    <p:sldId id="257" r:id="rId9"/>
    <p:sldId id="258" r:id="rId10"/>
    <p:sldId id="259" r:id="rId11"/>
    <p:sldId id="260" r:id="rId12"/>
    <p:sldId id="262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8BE4569-A622-412F-B5FB-A0BD79BD2AE0}" v="2" dt="2022-10-06T22:12:15.1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59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D1FDB-1EEA-50B4-4E48-33BD062A0B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5C7805-9C80-3F61-7025-C1926E3A20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D3284C-4C04-9C05-04F9-A7C5732615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4B841C-BB02-468B-BAD8-8B1A307F1CF2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AE0B84-42E5-6DBE-9A6D-18918DC4DB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B5C326-43BB-3D08-EFFC-692787AB11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03783-70A7-463C-A7D7-20B9863452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1106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AA161-78C4-CB7B-4B99-D9DE05AC73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2D2BC2-06F3-5E1E-403E-1A4C76A0A6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07D120-671E-3D0C-02D7-32235A851E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4B841C-BB02-468B-BAD8-8B1A307F1CF2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881C7C-95B4-7C5B-9FCE-E399970AE4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ED1EE8-8DBF-806F-7AAC-50EE5119D7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03783-70A7-463C-A7D7-20B9863452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0193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253EE-9E46-76AF-0F2A-EE7136AB2A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81DB32-8BA3-7126-035B-B5FF421004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74BFD3-5155-DF48-2BB2-FC8ACFEA2F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4B841C-BB02-468B-BAD8-8B1A307F1CF2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B8A4C0-1E85-9E1A-6EEC-342BFC4971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5A23DD-E185-9E8D-470E-6434914CA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03783-70A7-463C-A7D7-20B9863452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14486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7986A-A522-F080-0CD7-C39FAE2D3E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285E74-C961-77FE-FDED-05F27037F7F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DA3EB5-67A2-7554-0EF0-F53DD8C950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246498-1830-113F-F713-A7A9EBFD80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4B841C-BB02-468B-BAD8-8B1A307F1CF2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00D932-6669-4AF9-5739-93BDFF163D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EA1AA5-9336-A103-2B4A-11E263102F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03783-70A7-463C-A7D7-20B9863452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8208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66CF6-5367-56C6-2F32-44223CADE3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373E0D-EAE7-D550-1CF4-85F3DE7274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25558C-72B8-FEB8-7B92-2ADB8A85BF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F3A567-3DA7-E3EF-B863-82BB9B0D033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401783-9D50-C13E-CF3E-FC270D140B1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620FB14-B5C3-53EE-CA2C-D0C27C2C2F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4B841C-BB02-468B-BAD8-8B1A307F1CF2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5A5E4D-9F25-9428-A6D3-3842B0F4B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168F407-3254-ACBE-B415-4C90254E6C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03783-70A7-463C-A7D7-20B9863452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3530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AC280B-3457-8D58-C548-A24323D9CE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25F89B1-4578-4FF8-2FD0-2A2304C01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4B841C-BB02-468B-BAD8-8B1A307F1CF2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5094335-B458-CB86-3507-F68B4AEE47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712136-50D2-BD25-767C-ADA56DB12C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03783-70A7-463C-A7D7-20B9863452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62882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66B1197-59C8-7DDD-80B8-1B47B414D2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4B841C-BB02-468B-BAD8-8B1A307F1CF2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A003568-A9DB-CD82-F1B7-CEF0CA6490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524ACE-DC97-2263-0293-C3C7D12C28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03783-70A7-463C-A7D7-20B9863452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64293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155707-A06D-A051-439D-5D2B746B6E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BB76F5-D7AD-90B4-62EC-F5D107DD66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922D8E-6D0D-D971-09DD-4FDC78D78A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C69DAD-AC5B-562A-E3C2-B2C02DB016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4B841C-BB02-468B-BAD8-8B1A307F1CF2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A26A79-97C0-934F-4F7C-BCF4939047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43AA66-66AA-461B-8369-B7E4E7A6DB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03783-70A7-463C-A7D7-20B9863452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55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71152-6A6D-8FBA-685B-F19AB4B9FF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F0CA93-0F95-5E3F-2D84-244A1E4C559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824915-A5B7-E6B3-6DDB-A16A6754FA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2E70AD-1BB7-C00D-D85D-6520A91DEA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4B841C-BB02-468B-BAD8-8B1A307F1CF2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03DE9F-E135-1133-F304-CE371B5BC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FB3AFD-1C62-A720-BAA9-32F98873B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03783-70A7-463C-A7D7-20B9863452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5106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28B60-EA7A-8689-810D-F38C08FE2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3252B57-7241-5701-6228-98C0D18FAA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BA5FB6-3809-410B-CFF5-14A6550B87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4B841C-BB02-468B-BAD8-8B1A307F1CF2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BF42EE-7A62-8812-08B6-33A5FD40CF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CE5BF9-5C2B-BFC0-02CE-8829B0B034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03783-70A7-463C-A7D7-20B9863452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8381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6E26E1B-6F3B-8EB3-9CA7-C2ADF05E79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B46AF6D-CF3C-37FE-B278-CA82F7EC21E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4F8C1A-5E51-BC66-19AF-ED531DAED8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4B841C-BB02-468B-BAD8-8B1A307F1CF2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DD3AA6-B26E-E3DD-F788-E5A3FE125C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8245F5-6033-4D05-50F0-CAF7C1B31B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03783-70A7-463C-A7D7-20B9863452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0725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4286263-8B30-0537-1E36-A29E7BE4B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A040CD-A2A0-F600-88EB-04FC15DCC1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F008FA-1CEA-77EC-068F-EB68557530D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4B841C-BB02-468B-BAD8-8B1A307F1CF2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25BE16-5662-6630-07A4-B54AC7EC35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6ECFA1-AA97-5420-4FA5-C4AB1B1C3EB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F03783-70A7-463C-A7D7-20B9863452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04476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D958F6-91B8-E0E8-7936-515C180BFE8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Group by</a:t>
            </a: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E0A71C1-52C8-8CB9-DC88-7936A897913C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524000" y="4045199"/>
            <a:ext cx="8965721" cy="769441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The 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DC143C"/>
                </a:solidFill>
                <a:effectLst/>
                <a:latin typeface="Consolas" panose="020B0609020204030204" pitchFamily="49" charset="0"/>
              </a:rPr>
              <a:t>GROUP BY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 statement groups rows that have the same values into summary rows,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like "find the number of customers in each country".</a:t>
            </a:r>
            <a:endParaRPr kumimoji="0" lang="en-US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The 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DC143C"/>
                </a:solidFill>
                <a:effectLst/>
                <a:latin typeface="Consolas" panose="020B0609020204030204" pitchFamily="49" charset="0"/>
              </a:rPr>
              <a:t>GROUP BY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 statement is often used with aggregate functions (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DC143C"/>
                </a:solidFill>
                <a:effectLst/>
                <a:latin typeface="Consolas" panose="020B0609020204030204" pitchFamily="49" charset="0"/>
              </a:rPr>
              <a:t>COUNT()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, 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DC143C"/>
                </a:solidFill>
                <a:effectLst/>
                <a:latin typeface="Consolas" panose="020B0609020204030204" pitchFamily="49" charset="0"/>
              </a:rPr>
              <a:t>MAX()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, 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DC143C"/>
                </a:solidFill>
                <a:effectLst/>
                <a:latin typeface="Consolas" panose="020B0609020204030204" pitchFamily="49" charset="0"/>
              </a:rPr>
              <a:t>MIN()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, 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DC143C"/>
                </a:solidFill>
                <a:effectLst/>
                <a:latin typeface="Consolas" panose="020B0609020204030204" pitchFamily="49" charset="0"/>
              </a:rPr>
              <a:t>SUM()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, 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DC143C"/>
                </a:solidFill>
                <a:effectLst/>
                <a:latin typeface="Consolas" panose="020B0609020204030204" pitchFamily="49" charset="0"/>
              </a:rPr>
              <a:t>AVG()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to group the result-set by one or more columns.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29797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2078F-4202-95CD-F741-164E41BEB5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Order by</a:t>
            </a: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DE0AA17-F29B-A8B7-BC68-544AF250EF3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The 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DC143C"/>
                </a:solidFill>
                <a:effectLst/>
                <a:latin typeface="Consolas" panose="020B0609020204030204" pitchFamily="49" charset="0"/>
              </a:rPr>
              <a:t>ORDER BY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 keyword is used to sort the result-set in ascending or descending order.</a:t>
            </a:r>
            <a:r>
              <a:rPr kumimoji="0" lang="en-US" altLang="en-US" sz="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49112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0F039D-F75F-EE8F-35BA-770B9A517A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Sequences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FA1CF-E058-C354-459E-5C8E6CF7E1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34251"/>
            <a:ext cx="10515600" cy="4351338"/>
          </a:xfrm>
        </p:spPr>
        <p:txBody>
          <a:bodyPr/>
          <a:lstStyle/>
          <a:p>
            <a:r>
              <a:rPr lang="en-US" dirty="0"/>
              <a:t>create sequence </a:t>
            </a:r>
            <a:r>
              <a:rPr lang="en-US" dirty="0" err="1">
                <a:highlight>
                  <a:srgbClr val="FFFF00"/>
                </a:highlight>
              </a:rPr>
              <a:t>Users_seq</a:t>
            </a:r>
            <a:r>
              <a:rPr lang="en-US" dirty="0">
                <a:highlight>
                  <a:srgbClr val="FFFF00"/>
                </a:highlight>
              </a:rPr>
              <a:t> </a:t>
            </a:r>
            <a:r>
              <a:rPr lang="en-US" dirty="0"/>
              <a:t>increment </a:t>
            </a:r>
            <a:r>
              <a:rPr lang="en-US" dirty="0">
                <a:highlight>
                  <a:srgbClr val="FFFF00"/>
                </a:highlight>
              </a:rPr>
              <a:t>1</a:t>
            </a:r>
            <a:r>
              <a:rPr lang="en-US" dirty="0"/>
              <a:t> start </a:t>
            </a:r>
            <a:r>
              <a:rPr lang="en-US" dirty="0">
                <a:highlight>
                  <a:srgbClr val="FFFF00"/>
                </a:highlight>
              </a:rPr>
              <a:t>1</a:t>
            </a:r>
            <a:r>
              <a:rPr lang="en-US" dirty="0"/>
              <a:t>;</a:t>
            </a:r>
          </a:p>
          <a:p>
            <a:endParaRPr lang="en-US" dirty="0"/>
          </a:p>
          <a:p>
            <a:r>
              <a:rPr lang="en-US" dirty="0"/>
              <a:t>Can be used on insert by replacing the id value with</a:t>
            </a:r>
          </a:p>
          <a:p>
            <a:pPr marL="0" indent="0">
              <a:buNone/>
            </a:pPr>
            <a:r>
              <a:rPr lang="en-US" dirty="0"/>
              <a:t> NEXTVAL('</a:t>
            </a:r>
            <a:r>
              <a:rPr lang="en-US" dirty="0" err="1"/>
              <a:t>Users_seq</a:t>
            </a:r>
            <a:r>
              <a:rPr lang="en-US" dirty="0"/>
              <a:t>’)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0C546EE-FD82-322A-FAF4-57BF1CE475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1558" y="4748732"/>
            <a:ext cx="9059539" cy="276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1141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4373D6-E328-A2D2-729D-9AEBCB316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Indexes </a:t>
            </a: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1B9FAB4-832E-B2FF-35C3-D017791E4B4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199" y="3431909"/>
            <a:ext cx="9617015" cy="1138773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The 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DC143C"/>
                </a:solidFill>
                <a:effectLst/>
                <a:latin typeface="Consolas" panose="020B0609020204030204" pitchFamily="49" charset="0"/>
              </a:rPr>
              <a:t>CREATE INDEX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 statement is used to create indexes in tables.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Indexes are used to retrieve data from the database more quickly than otherwise.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The users cannot see the indexes, they are just used to speed up searches/queries.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100" dirty="0">
              <a:solidFill>
                <a:srgbClr val="000000"/>
              </a:solidFill>
              <a:latin typeface="Verdana" panose="020B060403050404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sz="1200" b="0" i="0" dirty="0">
                <a:solidFill>
                  <a:srgbClr val="0000CD"/>
                </a:solidFill>
                <a:effectLst/>
                <a:latin typeface="Consolas" panose="020B0609020204030204" pitchFamily="49" charset="0"/>
              </a:rPr>
              <a:t>CREATE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 </a:t>
            </a:r>
            <a:r>
              <a:rPr lang="en-US" sz="1200" b="0" i="0" dirty="0">
                <a:solidFill>
                  <a:srgbClr val="0000CD"/>
                </a:solidFill>
                <a:effectLst/>
                <a:latin typeface="Consolas" panose="020B0609020204030204" pitchFamily="49" charset="0"/>
              </a:rPr>
              <a:t>INDEX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 </a:t>
            </a:r>
            <a:r>
              <a:rPr lang="en-US" sz="1200" b="0" i="0" dirty="0" err="1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index_BookTitle</a:t>
            </a:r>
            <a:br>
              <a:rPr lang="en-US" sz="1200" dirty="0"/>
            </a:br>
            <a:r>
              <a:rPr lang="en-US" sz="1200" b="0" i="0" dirty="0">
                <a:solidFill>
                  <a:srgbClr val="0000CD"/>
                </a:solidFill>
                <a:effectLst/>
                <a:latin typeface="Consolas" panose="020B0609020204030204" pitchFamily="49" charset="0"/>
              </a:rPr>
              <a:t>ON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 Books (</a:t>
            </a:r>
            <a:r>
              <a:rPr lang="en-US" sz="1200" b="0" i="0" dirty="0" err="1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BookTitle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);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14100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8317B9-2006-2AD0-C989-277DC9DEDA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Full join	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E66811-4FA7-FCD0-686F-6631A0DE42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GETS EVERYTHING from the specified tables </a:t>
            </a:r>
            <a:endParaRPr lang="en-GB" dirty="0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2B4A8C86-69F7-DB54-E123-EB69D0250F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3500" y="3310731"/>
            <a:ext cx="19050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22024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D1DAB5-9775-5B78-7B8D-95CB2B8CD7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Inner join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A59B40-670A-2E29-6848-7B46637761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97821"/>
            <a:ext cx="10515600" cy="4351338"/>
          </a:xfrm>
        </p:spPr>
        <p:txBody>
          <a:bodyPr/>
          <a:lstStyle/>
          <a:p>
            <a:r>
              <a:rPr lang="en-US" dirty="0"/>
              <a:t>Gets the values from the specified tables when there is matching data records </a:t>
            </a:r>
            <a:endParaRPr lang="en-GB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3853F584-48CA-A0AF-9DD3-C92C7B607F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2345" y="3247396"/>
            <a:ext cx="19050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37853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0C60F7-85DF-AA70-4DDF-3CE5B6F916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Left join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86F8E3-5FDB-9189-B5A6-BB39CF93E3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/>
          <a:lstStyle/>
          <a:p>
            <a:r>
              <a:rPr lang="en-US" dirty="0"/>
              <a:t>Gets all results from the left table</a:t>
            </a:r>
          </a:p>
          <a:p>
            <a:r>
              <a:rPr lang="en-US" dirty="0"/>
              <a:t>Then gets any results that match </a:t>
            </a:r>
          </a:p>
          <a:p>
            <a:endParaRPr lang="en-GB" dirty="0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35E40C02-0266-2D81-04DB-29C10CA58F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3500" y="3429000"/>
            <a:ext cx="19050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82054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0C60F7-85DF-AA70-4DDF-3CE5B6F916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Right join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86F8E3-5FDB-9189-B5A6-BB39CF93E3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/>
          <a:lstStyle/>
          <a:p>
            <a:r>
              <a:rPr lang="en-US" dirty="0"/>
              <a:t>Gets all results from the right table</a:t>
            </a:r>
          </a:p>
          <a:p>
            <a:r>
              <a:rPr lang="en-US" dirty="0"/>
              <a:t>Then gets any results that match </a:t>
            </a:r>
          </a:p>
          <a:p>
            <a:endParaRPr lang="en-GB" dirty="0"/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2FD86246-8668-321F-2042-402D5007A8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3500" y="3175794"/>
            <a:ext cx="19050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28888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3F1C97-06CF-B93D-6059-AB4BF1166B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Challenges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005B8D-477E-1659-BA92-1A794138D4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Get the count of books of a specific genre </a:t>
            </a:r>
            <a:endParaRPr lang="en-US" dirty="0"/>
          </a:p>
          <a:p>
            <a:r>
              <a:rPr lang="en-US" dirty="0"/>
              <a:t>Get the total amount of books</a:t>
            </a:r>
          </a:p>
          <a:p>
            <a:r>
              <a:rPr lang="en-US" dirty="0"/>
              <a:t>Get the total cost of all of the held books</a:t>
            </a:r>
          </a:p>
          <a:p>
            <a:r>
              <a:rPr lang="en-US" dirty="0"/>
              <a:t>Get the total cost of all of the orders combined</a:t>
            </a:r>
          </a:p>
          <a:p>
            <a:r>
              <a:rPr lang="en-US" dirty="0"/>
              <a:t>How many of each book have been ordered </a:t>
            </a:r>
          </a:p>
          <a:p>
            <a:r>
              <a:rPr lang="en-US" dirty="0"/>
              <a:t>How many book titles start with B – hint “LIKE” </a:t>
            </a:r>
          </a:p>
          <a:p>
            <a:r>
              <a:rPr lang="en-US" dirty="0" err="1"/>
              <a:t>Fulljoin</a:t>
            </a:r>
            <a:r>
              <a:rPr lang="en-US" dirty="0"/>
              <a:t> books – customers – orders</a:t>
            </a:r>
          </a:p>
          <a:p>
            <a:r>
              <a:rPr lang="en-US" dirty="0"/>
              <a:t>right join orders and books – to see what books have sold</a:t>
            </a:r>
          </a:p>
          <a:p>
            <a:r>
              <a:rPr lang="en-US" dirty="0"/>
              <a:t>Left join on orders and books – what do you see</a:t>
            </a:r>
          </a:p>
          <a:p>
            <a:r>
              <a:rPr lang="en-US" dirty="0"/>
              <a:t>Inner join all tables </a:t>
            </a:r>
          </a:p>
        </p:txBody>
      </p:sp>
    </p:spTree>
    <p:extLst>
      <p:ext uri="{BB962C8B-B14F-4D97-AF65-F5344CB8AC3E}">
        <p14:creationId xmlns:p14="http://schemas.microsoft.com/office/powerpoint/2010/main" val="27530899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0A08CB929A79E4FBBCF4501CB879322" ma:contentTypeVersion="13" ma:contentTypeDescription="Create a new document." ma:contentTypeScope="" ma:versionID="1ae360223a4894453393f2e41d5a4885">
  <xsd:schema xmlns:xsd="http://www.w3.org/2001/XMLSchema" xmlns:xs="http://www.w3.org/2001/XMLSchema" xmlns:p="http://schemas.microsoft.com/office/2006/metadata/properties" xmlns:ns3="97e90ac9-f7c9-4ef0-b151-0ad37f9b04e3" xmlns:ns4="e89b0d28-101f-4150-bb20-b1c24cca2db8" targetNamespace="http://schemas.microsoft.com/office/2006/metadata/properties" ma:root="true" ma:fieldsID="b10e8583e9c44e35e7d574b8deccc613" ns3:_="" ns4:_="">
    <xsd:import namespace="97e90ac9-f7c9-4ef0-b151-0ad37f9b04e3"/>
    <xsd:import namespace="e89b0d28-101f-4150-bb20-b1c24cca2db8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  <xsd:element ref="ns4:MediaServiceDateTaken" minOccurs="0"/>
                <xsd:element ref="ns4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7e90ac9-f7c9-4ef0-b151-0ad37f9b04e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89b0d28-101f-4150-bb20-b1c24cca2db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5F900A4-5338-4B58-89DF-806F51CEB57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0079A80-680B-4BD9-AF2B-7FD130CF14A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7e90ac9-f7c9-4ef0-b151-0ad37f9b04e3"/>
    <ds:schemaRef ds:uri="e89b0d28-101f-4150-bb20-b1c24cca2db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B67BA62-35B8-411D-9646-814891466E04}">
  <ds:schemaRefs>
    <ds:schemaRef ds:uri="http://schemas.microsoft.com/office/2006/metadata/properties"/>
    <ds:schemaRef ds:uri="http://purl.org/dc/elements/1.1/"/>
    <ds:schemaRef ds:uri="http://www.w3.org/XML/1998/namespace"/>
    <ds:schemaRef ds:uri="http://schemas.microsoft.com/office/2006/documentManagement/types"/>
    <ds:schemaRef ds:uri="http://purl.org/dc/terms/"/>
    <ds:schemaRef ds:uri="http://purl.org/dc/dcmitype/"/>
    <ds:schemaRef ds:uri="http://schemas.openxmlformats.org/package/2006/metadata/core-properties"/>
    <ds:schemaRef ds:uri="http://schemas.microsoft.com/office/infopath/2007/PartnerControls"/>
    <ds:schemaRef ds:uri="e89b0d28-101f-4150-bb20-b1c24cca2db8"/>
    <ds:schemaRef ds:uri="97e90ac9-f7c9-4ef0-b151-0ad37f9b04e3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305</Words>
  <Application>Microsoft Office PowerPoint</Application>
  <PresentationFormat>Widescreen</PresentationFormat>
  <Paragraphs>39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Calibri Light</vt:lpstr>
      <vt:lpstr>Consolas</vt:lpstr>
      <vt:lpstr>Verdana</vt:lpstr>
      <vt:lpstr>Office Theme</vt:lpstr>
      <vt:lpstr>Group by</vt:lpstr>
      <vt:lpstr>Order by</vt:lpstr>
      <vt:lpstr>Sequences </vt:lpstr>
      <vt:lpstr>Indexes </vt:lpstr>
      <vt:lpstr>Full join </vt:lpstr>
      <vt:lpstr>Inner join </vt:lpstr>
      <vt:lpstr>Left join</vt:lpstr>
      <vt:lpstr>Right join</vt:lpstr>
      <vt:lpstr>Challenges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by</dc:title>
  <dc:creator>Nathan</dc:creator>
  <cp:lastModifiedBy>Nathan</cp:lastModifiedBy>
  <cp:revision>2</cp:revision>
  <dcterms:created xsi:type="dcterms:W3CDTF">2022-10-06T21:44:16Z</dcterms:created>
  <dcterms:modified xsi:type="dcterms:W3CDTF">2022-10-07T10:25:38Z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0x010100E0A08CB929A79E4FBBCF4501CB879322</vt:lpwstr>
  </property>
</Properties>
</file>