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4" r:id="rId6"/>
    <p:sldId id="265" r:id="rId7"/>
    <p:sldId id="263" r:id="rId8"/>
    <p:sldId id="261" r:id="rId9"/>
    <p:sldId id="262"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962"/>
    <p:restoredTop sz="95859"/>
  </p:normalViewPr>
  <p:slideViewPr>
    <p:cSldViewPr snapToGrid="0" snapToObjects="1">
      <p:cViewPr varScale="1">
        <p:scale>
          <a:sx n="125" d="100"/>
          <a:sy n="125" d="100"/>
        </p:scale>
        <p:origin x="19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4/6/22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4/6/22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4/6/22</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4/6/22</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4/6/22</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4/6/22</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4/6/22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4/6/22</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A742E-7A15-A44E-8F15-2F0FE2895831}"/>
              </a:ext>
            </a:extLst>
          </p:cNvPr>
          <p:cNvSpPr>
            <a:spLocks noGrp="1"/>
          </p:cNvSpPr>
          <p:nvPr>
            <p:ph type="ctrTitle"/>
          </p:nvPr>
        </p:nvSpPr>
        <p:spPr/>
        <p:txBody>
          <a:bodyPr/>
          <a:lstStyle/>
          <a:p>
            <a:r>
              <a:rPr lang="en-US" dirty="0"/>
              <a:t>Introduction to research</a:t>
            </a:r>
          </a:p>
        </p:txBody>
      </p:sp>
      <p:sp>
        <p:nvSpPr>
          <p:cNvPr id="3" name="Subtitle 2">
            <a:extLst>
              <a:ext uri="{FF2B5EF4-FFF2-40B4-BE49-F238E27FC236}">
                <a16:creationId xmlns:a16="http://schemas.microsoft.com/office/drawing/2014/main" id="{4E04F802-EA7C-4841-B05C-B935AD01B825}"/>
              </a:ext>
            </a:extLst>
          </p:cNvPr>
          <p:cNvSpPr>
            <a:spLocks noGrp="1"/>
          </p:cNvSpPr>
          <p:nvPr>
            <p:ph type="subTitle" idx="1"/>
          </p:nvPr>
        </p:nvSpPr>
        <p:spPr/>
        <p:txBody>
          <a:bodyPr/>
          <a:lstStyle/>
          <a:p>
            <a:r>
              <a:rPr lang="en-US" dirty="0"/>
              <a:t>Cristina </a:t>
            </a:r>
            <a:r>
              <a:rPr lang="en-US" dirty="0" err="1"/>
              <a:t>Ilie</a:t>
            </a:r>
            <a:endParaRPr lang="en-US" dirty="0"/>
          </a:p>
          <a:p>
            <a:r>
              <a:rPr lang="en-GB" dirty="0"/>
              <a:t> ID: 2008191</a:t>
            </a:r>
            <a:endParaRPr lang="en-US" dirty="0"/>
          </a:p>
        </p:txBody>
      </p:sp>
    </p:spTree>
    <p:extLst>
      <p:ext uri="{BB962C8B-B14F-4D97-AF65-F5344CB8AC3E}">
        <p14:creationId xmlns:p14="http://schemas.microsoft.com/office/powerpoint/2010/main" val="1163416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F19B7-94FF-2342-B4F1-8581760BBF27}"/>
              </a:ext>
            </a:extLst>
          </p:cNvPr>
          <p:cNvSpPr>
            <a:spLocks noGrp="1"/>
          </p:cNvSpPr>
          <p:nvPr>
            <p:ph type="title"/>
          </p:nvPr>
        </p:nvSpPr>
        <p:spPr>
          <a:xfrm>
            <a:off x="575733" y="2349925"/>
            <a:ext cx="4131734" cy="2456442"/>
          </a:xfrm>
        </p:spPr>
        <p:txBody>
          <a:bodyPr>
            <a:normAutofit/>
          </a:bodyPr>
          <a:lstStyle/>
          <a:p>
            <a:r>
              <a:rPr lang="en-US" dirty="0"/>
              <a:t>Research topic</a:t>
            </a:r>
            <a:br>
              <a:rPr lang="en-US" dirty="0"/>
            </a:br>
            <a:r>
              <a:rPr lang="en-US" dirty="0"/>
              <a:t>Research objectives</a:t>
            </a:r>
            <a:br>
              <a:rPr lang="en-US" dirty="0"/>
            </a:br>
            <a:r>
              <a:rPr lang="en-US" dirty="0"/>
              <a:t>Research questions</a:t>
            </a:r>
          </a:p>
        </p:txBody>
      </p:sp>
      <p:sp>
        <p:nvSpPr>
          <p:cNvPr id="3" name="Content Placeholder 2">
            <a:extLst>
              <a:ext uri="{FF2B5EF4-FFF2-40B4-BE49-F238E27FC236}">
                <a16:creationId xmlns:a16="http://schemas.microsoft.com/office/drawing/2014/main" id="{7FE90DD3-30E3-8D44-A5D1-0E4726FA94D6}"/>
              </a:ext>
            </a:extLst>
          </p:cNvPr>
          <p:cNvSpPr>
            <a:spLocks noGrp="1"/>
          </p:cNvSpPr>
          <p:nvPr>
            <p:ph idx="1"/>
          </p:nvPr>
        </p:nvSpPr>
        <p:spPr>
          <a:xfrm>
            <a:off x="5147733" y="1072443"/>
            <a:ext cx="6728178" cy="5667023"/>
          </a:xfrm>
        </p:spPr>
        <p:txBody>
          <a:bodyPr>
            <a:normAutofit/>
          </a:bodyPr>
          <a:lstStyle/>
          <a:p>
            <a:r>
              <a:rPr lang="en-US" sz="1900" i="1" dirty="0"/>
              <a:t>Research topic</a:t>
            </a:r>
            <a:r>
              <a:rPr lang="en-US" sz="1900" dirty="0"/>
              <a:t>: The research topic is the risk factor on depression in adolescents. </a:t>
            </a:r>
          </a:p>
          <a:p>
            <a:r>
              <a:rPr lang="en-US" sz="1900" i="1" dirty="0"/>
              <a:t>Research objectives</a:t>
            </a:r>
            <a:r>
              <a:rPr lang="en-US" sz="1900" dirty="0"/>
              <a:t>: </a:t>
            </a:r>
          </a:p>
          <a:p>
            <a:pPr marL="342900" indent="-342900">
              <a:buFont typeface="+mj-lt"/>
              <a:buAutoNum type="arabicPeriod"/>
            </a:pPr>
            <a:r>
              <a:rPr lang="en-US" sz="1900" dirty="0"/>
              <a:t>To define depression</a:t>
            </a:r>
          </a:p>
          <a:p>
            <a:pPr marL="342900" indent="-342900">
              <a:buFont typeface="+mj-lt"/>
              <a:buAutoNum type="arabicPeriod"/>
            </a:pPr>
            <a:r>
              <a:rPr lang="en-US" sz="1900" dirty="0"/>
              <a:t>To identify the causes for depression in adolescents</a:t>
            </a:r>
          </a:p>
          <a:p>
            <a:pPr marL="342900" indent="-342900">
              <a:buFont typeface="+mj-lt"/>
              <a:buAutoNum type="arabicPeriod"/>
            </a:pPr>
            <a:r>
              <a:rPr lang="en-US" sz="1900" dirty="0"/>
              <a:t>To assess how the adolescents are affected by depression</a:t>
            </a:r>
          </a:p>
          <a:p>
            <a:r>
              <a:rPr lang="en-US" sz="1900" i="1" dirty="0"/>
              <a:t>Research questions</a:t>
            </a:r>
            <a:r>
              <a:rPr lang="en-US" sz="1900" dirty="0"/>
              <a:t>: </a:t>
            </a:r>
          </a:p>
          <a:p>
            <a:pPr marL="342900" indent="-342900">
              <a:buAutoNum type="arabicPeriod"/>
            </a:pPr>
            <a:r>
              <a:rPr lang="en-US" sz="1900" dirty="0"/>
              <a:t>What is depression?</a:t>
            </a:r>
          </a:p>
          <a:p>
            <a:pPr marL="342900" indent="-342900">
              <a:buAutoNum type="arabicPeriod"/>
            </a:pPr>
            <a:r>
              <a:rPr lang="en-US" sz="1900" dirty="0"/>
              <a:t>Which are the causes for depression in adolescents?</a:t>
            </a:r>
          </a:p>
          <a:p>
            <a:pPr marL="342900" indent="-342900">
              <a:buAutoNum type="arabicPeriod"/>
            </a:pPr>
            <a:r>
              <a:rPr lang="en-US" sz="1900" dirty="0"/>
              <a:t>How are the adolescents affected by depression?</a:t>
            </a:r>
          </a:p>
          <a:p>
            <a:pPr marL="342900" indent="-342900">
              <a:buAutoNum type="arabicPeriod"/>
            </a:pPr>
            <a:endParaRPr lang="en-US" sz="1900" dirty="0"/>
          </a:p>
          <a:p>
            <a:pPr marL="342900" indent="-342900">
              <a:buAutoNum type="arabicPeriod"/>
            </a:pPr>
            <a:endParaRPr lang="en-US" dirty="0"/>
          </a:p>
          <a:p>
            <a:pPr marL="0" indent="0">
              <a:buNone/>
            </a:pPr>
            <a:endParaRPr lang="en-US" dirty="0"/>
          </a:p>
        </p:txBody>
      </p:sp>
    </p:spTree>
    <p:extLst>
      <p:ext uri="{BB962C8B-B14F-4D97-AF65-F5344CB8AC3E}">
        <p14:creationId xmlns:p14="http://schemas.microsoft.com/office/powerpoint/2010/main" val="3992350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DB9DD-B6BD-8049-8934-54ED5BAC8373}"/>
              </a:ext>
            </a:extLst>
          </p:cNvPr>
          <p:cNvSpPr>
            <a:spLocks noGrp="1"/>
          </p:cNvSpPr>
          <p:nvPr>
            <p:ph type="title"/>
          </p:nvPr>
        </p:nvSpPr>
        <p:spPr/>
        <p:txBody>
          <a:bodyPr/>
          <a:lstStyle/>
          <a:p>
            <a:r>
              <a:rPr lang="en-US" dirty="0"/>
              <a:t>Methodology</a:t>
            </a:r>
          </a:p>
        </p:txBody>
      </p:sp>
      <p:sp>
        <p:nvSpPr>
          <p:cNvPr id="3" name="Content Placeholder 2">
            <a:extLst>
              <a:ext uri="{FF2B5EF4-FFF2-40B4-BE49-F238E27FC236}">
                <a16:creationId xmlns:a16="http://schemas.microsoft.com/office/drawing/2014/main" id="{87779B5E-9DB7-F74B-9513-D443CD2E4ECB}"/>
              </a:ext>
            </a:extLst>
          </p:cNvPr>
          <p:cNvSpPr>
            <a:spLocks noGrp="1"/>
          </p:cNvSpPr>
          <p:nvPr>
            <p:ph idx="1"/>
          </p:nvPr>
        </p:nvSpPr>
        <p:spPr/>
        <p:txBody>
          <a:bodyPr/>
          <a:lstStyle/>
          <a:p>
            <a:r>
              <a:rPr lang="en-US" dirty="0"/>
              <a:t>The method of data collection for this research is secondary data research. </a:t>
            </a:r>
          </a:p>
          <a:p>
            <a:r>
              <a:rPr lang="en-US" dirty="0"/>
              <a:t>This method is relevant for the selected topic as it requires a complex of analysis by looking at different authors and results of previous studies.</a:t>
            </a:r>
          </a:p>
          <a:p>
            <a:r>
              <a:rPr lang="en-US" dirty="0"/>
              <a:t>The secondary data research is used to identify and evaluate the risk factor on depression in adolescents, being connected to the research objectives.</a:t>
            </a:r>
          </a:p>
        </p:txBody>
      </p:sp>
    </p:spTree>
    <p:extLst>
      <p:ext uri="{BB962C8B-B14F-4D97-AF65-F5344CB8AC3E}">
        <p14:creationId xmlns:p14="http://schemas.microsoft.com/office/powerpoint/2010/main" val="1428288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7CB30-B130-9B49-BE41-0F4B78FA450B}"/>
              </a:ext>
            </a:extLst>
          </p:cNvPr>
          <p:cNvSpPr>
            <a:spLocks noGrp="1"/>
          </p:cNvSpPr>
          <p:nvPr>
            <p:ph type="title"/>
          </p:nvPr>
        </p:nvSpPr>
        <p:spPr/>
        <p:txBody>
          <a:bodyPr/>
          <a:lstStyle/>
          <a:p>
            <a:r>
              <a:rPr lang="en-US" dirty="0"/>
              <a:t>Secondary data research</a:t>
            </a:r>
          </a:p>
        </p:txBody>
      </p:sp>
      <p:sp>
        <p:nvSpPr>
          <p:cNvPr id="3" name="Content Placeholder 2">
            <a:extLst>
              <a:ext uri="{FF2B5EF4-FFF2-40B4-BE49-F238E27FC236}">
                <a16:creationId xmlns:a16="http://schemas.microsoft.com/office/drawing/2014/main" id="{C743EF40-43CB-D44E-8111-4C4B0BF3DBD7}"/>
              </a:ext>
            </a:extLst>
          </p:cNvPr>
          <p:cNvSpPr>
            <a:spLocks noGrp="1"/>
          </p:cNvSpPr>
          <p:nvPr>
            <p:ph idx="1"/>
          </p:nvPr>
        </p:nvSpPr>
        <p:spPr>
          <a:xfrm>
            <a:off x="5118447" y="314960"/>
            <a:ext cx="6281873" cy="5736848"/>
          </a:xfrm>
        </p:spPr>
        <p:txBody>
          <a:bodyPr>
            <a:normAutofit/>
          </a:bodyPr>
          <a:lstStyle/>
          <a:p>
            <a:r>
              <a:rPr lang="en-US" dirty="0">
                <a:solidFill>
                  <a:srgbClr val="C00000"/>
                </a:solidFill>
              </a:rPr>
              <a:t>What is depression?</a:t>
            </a:r>
          </a:p>
          <a:p>
            <a:r>
              <a:rPr lang="en-US" dirty="0"/>
              <a:t>According to (Thapar et al, 2012) depression is a disorder that refers to the changes and disturbances of the individual mood and emotions that impact the psychic. </a:t>
            </a:r>
          </a:p>
          <a:p>
            <a:r>
              <a:rPr lang="en-GB" dirty="0"/>
              <a:t>Depression can also be defined as the sum of symptoms and clinical features with associated impairment (</a:t>
            </a:r>
            <a:r>
              <a:rPr lang="en-GB" dirty="0" err="1"/>
              <a:t>Hawrilenko</a:t>
            </a:r>
            <a:r>
              <a:rPr lang="en-GB" dirty="0"/>
              <a:t>, M. </a:t>
            </a:r>
            <a:r>
              <a:rPr lang="en-GB" i="1" dirty="0"/>
              <a:t>et al., </a:t>
            </a:r>
            <a:r>
              <a:rPr lang="en-GB" dirty="0"/>
              <a:t>2021).</a:t>
            </a:r>
          </a:p>
          <a:p>
            <a:pPr marL="0" indent="0">
              <a:buNone/>
            </a:pPr>
            <a:endParaRPr lang="en-GB" dirty="0"/>
          </a:p>
        </p:txBody>
      </p:sp>
      <p:pic>
        <p:nvPicPr>
          <p:cNvPr id="5" name="Picture 4">
            <a:extLst>
              <a:ext uri="{FF2B5EF4-FFF2-40B4-BE49-F238E27FC236}">
                <a16:creationId xmlns:a16="http://schemas.microsoft.com/office/drawing/2014/main" id="{E2E83698-E0E8-3946-A1A2-DFCC79EFC0EF}"/>
              </a:ext>
            </a:extLst>
          </p:cNvPr>
          <p:cNvPicPr>
            <a:picLocks noChangeAspect="1"/>
          </p:cNvPicPr>
          <p:nvPr/>
        </p:nvPicPr>
        <p:blipFill>
          <a:blip r:embed="rId2"/>
          <a:stretch>
            <a:fillRect/>
          </a:stretch>
        </p:blipFill>
        <p:spPr>
          <a:xfrm>
            <a:off x="5423247" y="4617720"/>
            <a:ext cx="3810000" cy="2133600"/>
          </a:xfrm>
          <a:prstGeom prst="rect">
            <a:avLst/>
          </a:prstGeom>
        </p:spPr>
      </p:pic>
    </p:spTree>
    <p:extLst>
      <p:ext uri="{BB962C8B-B14F-4D97-AF65-F5344CB8AC3E}">
        <p14:creationId xmlns:p14="http://schemas.microsoft.com/office/powerpoint/2010/main" val="577107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10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25" name="Rectangle 12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D9878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10;&#10;Description automatically generated">
            <a:extLst>
              <a:ext uri="{FF2B5EF4-FFF2-40B4-BE49-F238E27FC236}">
                <a16:creationId xmlns:a16="http://schemas.microsoft.com/office/drawing/2014/main" id="{EB388A30-B03F-3144-89A0-2ACD75AEC8E1}"/>
              </a:ext>
            </a:extLst>
          </p:cNvPr>
          <p:cNvPicPr>
            <a:picLocks noChangeAspect="1"/>
          </p:cNvPicPr>
          <p:nvPr/>
        </p:nvPicPr>
        <p:blipFill rotWithShape="1">
          <a:blip r:embed="rId2"/>
          <a:srcRect l="10554" r="13180" b="-1"/>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2902A1A6-11E7-EB4E-8F5E-82A6C0036D34}"/>
              </a:ext>
            </a:extLst>
          </p:cNvPr>
          <p:cNvSpPr>
            <a:spLocks noGrp="1"/>
          </p:cNvSpPr>
          <p:nvPr>
            <p:ph idx="1"/>
          </p:nvPr>
        </p:nvSpPr>
        <p:spPr>
          <a:xfrm>
            <a:off x="7293817" y="795527"/>
            <a:ext cx="4099607" cy="5221097"/>
          </a:xfrm>
        </p:spPr>
        <p:txBody>
          <a:bodyPr>
            <a:normAutofit/>
          </a:bodyPr>
          <a:lstStyle/>
          <a:p>
            <a:pPr>
              <a:buClr>
                <a:srgbClr val="D98781"/>
              </a:buClr>
            </a:pPr>
            <a:r>
              <a:rPr lang="en-GB" dirty="0"/>
              <a:t>Depression can be categorised in bipolar disorders and depressive disorders. The depressive disorder can happen only on single occasions or it can recurrent (MDD) or it can be chronical (DD) </a:t>
            </a:r>
            <a:r>
              <a:rPr lang="en-US" dirty="0"/>
              <a:t>(</a:t>
            </a:r>
            <a:r>
              <a:rPr lang="en-GB" dirty="0"/>
              <a:t>Shanahan et al, 2011).</a:t>
            </a:r>
          </a:p>
          <a:p>
            <a:pPr>
              <a:buClr>
                <a:srgbClr val="D98781"/>
              </a:buClr>
            </a:pPr>
            <a:r>
              <a:rPr lang="en-GB" dirty="0"/>
              <a:t>In adolescence depressive disorders are very often unrecognised, despite the fact that the disorder is very common.</a:t>
            </a:r>
          </a:p>
          <a:p>
            <a:pPr>
              <a:buClr>
                <a:srgbClr val="D98781"/>
              </a:buClr>
            </a:pPr>
            <a:endParaRPr lang="en-US" dirty="0"/>
          </a:p>
        </p:txBody>
      </p:sp>
    </p:spTree>
    <p:extLst>
      <p:ext uri="{BB962C8B-B14F-4D97-AF65-F5344CB8AC3E}">
        <p14:creationId xmlns:p14="http://schemas.microsoft.com/office/powerpoint/2010/main" val="596154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B7936-E11F-6C43-8B1D-AA7F016AF49B}"/>
              </a:ext>
            </a:extLst>
          </p:cNvPr>
          <p:cNvSpPr>
            <a:spLocks noGrp="1"/>
          </p:cNvSpPr>
          <p:nvPr>
            <p:ph type="title"/>
          </p:nvPr>
        </p:nvSpPr>
        <p:spPr/>
        <p:txBody>
          <a:bodyPr/>
          <a:lstStyle/>
          <a:p>
            <a:r>
              <a:rPr lang="en-US" dirty="0"/>
              <a:t>Secondary data research</a:t>
            </a:r>
          </a:p>
        </p:txBody>
      </p:sp>
      <p:sp>
        <p:nvSpPr>
          <p:cNvPr id="3" name="Content Placeholder 2">
            <a:extLst>
              <a:ext uri="{FF2B5EF4-FFF2-40B4-BE49-F238E27FC236}">
                <a16:creationId xmlns:a16="http://schemas.microsoft.com/office/drawing/2014/main" id="{6CFA8CB9-C34E-054A-AD50-08A78155642B}"/>
              </a:ext>
            </a:extLst>
          </p:cNvPr>
          <p:cNvSpPr>
            <a:spLocks noGrp="1"/>
          </p:cNvSpPr>
          <p:nvPr>
            <p:ph idx="1"/>
          </p:nvPr>
        </p:nvSpPr>
        <p:spPr>
          <a:xfrm>
            <a:off x="5118447" y="803186"/>
            <a:ext cx="6496904" cy="5498760"/>
          </a:xfrm>
        </p:spPr>
        <p:txBody>
          <a:bodyPr/>
          <a:lstStyle/>
          <a:p>
            <a:pPr>
              <a:lnSpc>
                <a:spcPct val="110000"/>
              </a:lnSpc>
              <a:buClr>
                <a:srgbClr val="FF8069"/>
              </a:buClr>
            </a:pPr>
            <a:r>
              <a:rPr lang="en-US" dirty="0">
                <a:solidFill>
                  <a:srgbClr val="C00000"/>
                </a:solidFill>
              </a:rPr>
              <a:t>What are the possible causes for depression in adolescents?</a:t>
            </a:r>
          </a:p>
          <a:p>
            <a:pPr>
              <a:lnSpc>
                <a:spcPct val="110000"/>
              </a:lnSpc>
              <a:buClr>
                <a:srgbClr val="FF8069"/>
              </a:buClr>
            </a:pPr>
            <a:r>
              <a:rPr lang="en-US" dirty="0"/>
              <a:t>It is very rare that depressive disorders have a single risk factor that leads to depression, that is why when assessing the disorder it must be taken into account aspects related to biological, psychological, interpersonal and social systems.</a:t>
            </a:r>
          </a:p>
          <a:p>
            <a:pPr>
              <a:lnSpc>
                <a:spcPct val="110000"/>
              </a:lnSpc>
              <a:buClr>
                <a:srgbClr val="FF8069"/>
              </a:buClr>
            </a:pPr>
            <a:r>
              <a:rPr lang="en-US" dirty="0"/>
              <a:t>The causes for depression among adults can be quite different than in adolescents because there are reduced possibilities of other mental disorders such as schizophrenia, substance misuse, anxiety (Kendall et al, 2004). </a:t>
            </a:r>
          </a:p>
          <a:p>
            <a:endParaRPr lang="en-US" dirty="0"/>
          </a:p>
        </p:txBody>
      </p:sp>
    </p:spTree>
    <p:extLst>
      <p:ext uri="{BB962C8B-B14F-4D97-AF65-F5344CB8AC3E}">
        <p14:creationId xmlns:p14="http://schemas.microsoft.com/office/powerpoint/2010/main" val="801970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F8069"/>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Graphical user interface, text&#10;&#10;Description automatically generated">
            <a:extLst>
              <a:ext uri="{FF2B5EF4-FFF2-40B4-BE49-F238E27FC236}">
                <a16:creationId xmlns:a16="http://schemas.microsoft.com/office/drawing/2014/main" id="{009E7B88-3485-B44E-803C-1869A4239F61}"/>
              </a:ext>
            </a:extLst>
          </p:cNvPr>
          <p:cNvPicPr>
            <a:picLocks noChangeAspect="1"/>
          </p:cNvPicPr>
          <p:nvPr/>
        </p:nvPicPr>
        <p:blipFill rotWithShape="1">
          <a:blip r:embed="rId2"/>
          <a:srcRect l="4306" r="3408" b="-4"/>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8838592E-C61D-7040-AB70-322A93BE349F}"/>
              </a:ext>
            </a:extLst>
          </p:cNvPr>
          <p:cNvSpPr>
            <a:spLocks noGrp="1"/>
          </p:cNvSpPr>
          <p:nvPr>
            <p:ph idx="1"/>
          </p:nvPr>
        </p:nvSpPr>
        <p:spPr>
          <a:xfrm>
            <a:off x="6380703" y="960438"/>
            <a:ext cx="5028928" cy="4968081"/>
          </a:xfrm>
        </p:spPr>
        <p:txBody>
          <a:bodyPr>
            <a:normAutofit fontScale="92500" lnSpcReduction="10000"/>
          </a:bodyPr>
          <a:lstStyle/>
          <a:p>
            <a:pPr>
              <a:lnSpc>
                <a:spcPct val="110000"/>
              </a:lnSpc>
              <a:buClr>
                <a:srgbClr val="FF8069"/>
              </a:buClr>
            </a:pPr>
            <a:r>
              <a:rPr lang="en-US" dirty="0"/>
              <a:t>For adolescents the recorded factors that can lead to depression are in correlation to the changes from puberty, brain development and cognitive maturation (Young et al, 2019). </a:t>
            </a:r>
          </a:p>
          <a:p>
            <a:pPr>
              <a:lnSpc>
                <a:spcPct val="110000"/>
              </a:lnSpc>
              <a:buClr>
                <a:srgbClr val="FF8069"/>
              </a:buClr>
            </a:pPr>
            <a:r>
              <a:rPr lang="en-US" dirty="0"/>
              <a:t>It has been observed that depression is affecting more the girls, with a noticeable rise of cases after puberty </a:t>
            </a:r>
            <a:r>
              <a:rPr lang="en-GB" dirty="0"/>
              <a:t>(World Health Organization, 2021).</a:t>
            </a:r>
          </a:p>
          <a:p>
            <a:pPr>
              <a:lnSpc>
                <a:spcPct val="110000"/>
              </a:lnSpc>
              <a:buClr>
                <a:srgbClr val="FF8069"/>
              </a:buClr>
            </a:pPr>
            <a:r>
              <a:rPr lang="en-US" dirty="0"/>
              <a:t>The factors that can lead to depression are psychological stress, inherited risk from a family with history of depression, sex hormones, psychological adversity, developmental factors.</a:t>
            </a:r>
          </a:p>
          <a:p>
            <a:pPr>
              <a:lnSpc>
                <a:spcPct val="110000"/>
              </a:lnSpc>
              <a:buClr>
                <a:srgbClr val="FF8069"/>
              </a:buClr>
            </a:pPr>
            <a:r>
              <a:rPr lang="en-US" dirty="0"/>
              <a:t> Depression in adolescents is sometimes an early </a:t>
            </a:r>
            <a:r>
              <a:rPr lang="en-US" dirty="0" err="1"/>
              <a:t>subform</a:t>
            </a:r>
            <a:r>
              <a:rPr lang="en-US" dirty="0"/>
              <a:t> of adult depression (</a:t>
            </a:r>
            <a:r>
              <a:rPr lang="en-US" dirty="0" err="1"/>
              <a:t>Hegeman</a:t>
            </a:r>
            <a:r>
              <a:rPr lang="en-US" dirty="0"/>
              <a:t>, 2012).</a:t>
            </a:r>
          </a:p>
        </p:txBody>
      </p:sp>
    </p:spTree>
    <p:extLst>
      <p:ext uri="{BB962C8B-B14F-4D97-AF65-F5344CB8AC3E}">
        <p14:creationId xmlns:p14="http://schemas.microsoft.com/office/powerpoint/2010/main" val="3870318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B9756-4ED0-F84B-8D84-3E5B63EE6130}"/>
              </a:ext>
            </a:extLst>
          </p:cNvPr>
          <p:cNvSpPr>
            <a:spLocks noGrp="1"/>
          </p:cNvSpPr>
          <p:nvPr>
            <p:ph type="title"/>
          </p:nvPr>
        </p:nvSpPr>
        <p:spPr/>
        <p:txBody>
          <a:bodyPr/>
          <a:lstStyle/>
          <a:p>
            <a:r>
              <a:rPr lang="en-US" dirty="0"/>
              <a:t>Secondary data research</a:t>
            </a:r>
          </a:p>
        </p:txBody>
      </p:sp>
      <p:sp>
        <p:nvSpPr>
          <p:cNvPr id="3" name="Content Placeholder 2">
            <a:extLst>
              <a:ext uri="{FF2B5EF4-FFF2-40B4-BE49-F238E27FC236}">
                <a16:creationId xmlns:a16="http://schemas.microsoft.com/office/drawing/2014/main" id="{9B8D0CA0-443D-AC44-A1F8-B2711E91657B}"/>
              </a:ext>
            </a:extLst>
          </p:cNvPr>
          <p:cNvSpPr>
            <a:spLocks noGrp="1"/>
          </p:cNvSpPr>
          <p:nvPr>
            <p:ph idx="1"/>
          </p:nvPr>
        </p:nvSpPr>
        <p:spPr/>
        <p:txBody>
          <a:bodyPr>
            <a:normAutofit fontScale="92500"/>
          </a:bodyPr>
          <a:lstStyle/>
          <a:p>
            <a:r>
              <a:rPr lang="en-GB" dirty="0">
                <a:solidFill>
                  <a:srgbClr val="C00000"/>
                </a:solidFill>
              </a:rPr>
              <a:t>How adolescents are affected by depression?</a:t>
            </a:r>
          </a:p>
          <a:p>
            <a:r>
              <a:rPr lang="en-GB" dirty="0"/>
              <a:t>Depression can affect the adolescent in different ways</a:t>
            </a:r>
            <a:r>
              <a:rPr lang="en-US" dirty="0"/>
              <a:t>, from social and educational impairments to life threatening actions such as increased smoking, substance abuse, obesity.</a:t>
            </a:r>
            <a:endParaRPr lang="en-GB" dirty="0"/>
          </a:p>
          <a:p>
            <a:r>
              <a:rPr lang="en-GB" dirty="0"/>
              <a:t>Depression also assumes that the individual loses interest for daily activities, can be often sad, can have problems with sleeping, can loose appetite and have reduced levels of energy (de </a:t>
            </a:r>
            <a:r>
              <a:rPr lang="en-GB" dirty="0" err="1"/>
              <a:t>Zamboti</a:t>
            </a:r>
            <a:r>
              <a:rPr lang="en-GB" dirty="0"/>
              <a:t> et. al , 2018).  </a:t>
            </a:r>
          </a:p>
          <a:p>
            <a:r>
              <a:rPr lang="en-GB" dirty="0"/>
              <a:t>The depressive disorder can have different symptoms and can develop pathways in various ways (</a:t>
            </a:r>
            <a:r>
              <a:rPr lang="en-US" dirty="0"/>
              <a:t>Grist et al., 2018)</a:t>
            </a:r>
            <a:r>
              <a:rPr lang="en-GB" dirty="0"/>
              <a:t>.</a:t>
            </a:r>
          </a:p>
          <a:p>
            <a:r>
              <a:rPr lang="en-GB" dirty="0"/>
              <a:t>With depression there is an increased risk for self harm and suicidal behaviour. Suicide has become one of the leading causes for death in adolescents (</a:t>
            </a:r>
            <a:r>
              <a:rPr lang="en-US" dirty="0"/>
              <a:t>Lim et al., 2019).</a:t>
            </a:r>
            <a:endParaRPr lang="en-GB" dirty="0"/>
          </a:p>
          <a:p>
            <a:endParaRPr lang="en-US" dirty="0"/>
          </a:p>
        </p:txBody>
      </p:sp>
    </p:spTree>
    <p:extLst>
      <p:ext uri="{BB962C8B-B14F-4D97-AF65-F5344CB8AC3E}">
        <p14:creationId xmlns:p14="http://schemas.microsoft.com/office/powerpoint/2010/main" val="4058425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8A62-2EE8-D64F-94B3-1971A6924FB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5D8BF17-8E0C-AE45-8AE3-0C814D941485}"/>
              </a:ext>
            </a:extLst>
          </p:cNvPr>
          <p:cNvSpPr>
            <a:spLocks noGrp="1"/>
          </p:cNvSpPr>
          <p:nvPr>
            <p:ph idx="1"/>
          </p:nvPr>
        </p:nvSpPr>
        <p:spPr/>
        <p:txBody>
          <a:bodyPr/>
          <a:lstStyle/>
          <a:p>
            <a:r>
              <a:rPr lang="en-US" dirty="0"/>
              <a:t>This research has achieved its objectives by looking at different definitions of depression and by critically evaluating the causes of depression in adolescents and risk factors.</a:t>
            </a:r>
          </a:p>
          <a:p>
            <a:r>
              <a:rPr lang="en-US" dirty="0"/>
              <a:t>It can be concluded that because of the targeted group adolescents are high risk, it should be taken in consideration a more considerable approach towards diagnosis and treatments. </a:t>
            </a:r>
          </a:p>
          <a:p>
            <a:r>
              <a:rPr lang="en-US" dirty="0"/>
              <a:t>The recommendations for the health and social care systems are in connection with the medical service provision towards preventing and treating depression in adolescents.</a:t>
            </a:r>
          </a:p>
        </p:txBody>
      </p:sp>
    </p:spTree>
    <p:extLst>
      <p:ext uri="{BB962C8B-B14F-4D97-AF65-F5344CB8AC3E}">
        <p14:creationId xmlns:p14="http://schemas.microsoft.com/office/powerpoint/2010/main" val="2115333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87D6D-7FBC-7B4B-9072-8602ED7ADD33}"/>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3731515C-EF8F-9942-AE78-A360B0F060C3}"/>
              </a:ext>
            </a:extLst>
          </p:cNvPr>
          <p:cNvSpPr>
            <a:spLocks noGrp="1"/>
          </p:cNvSpPr>
          <p:nvPr>
            <p:ph idx="1"/>
          </p:nvPr>
        </p:nvSpPr>
        <p:spPr/>
        <p:txBody>
          <a:bodyPr>
            <a:normAutofit fontScale="55000" lnSpcReduction="20000"/>
          </a:bodyPr>
          <a:lstStyle/>
          <a:p>
            <a:endParaRPr lang="en-US" dirty="0"/>
          </a:p>
          <a:p>
            <a:r>
              <a:rPr lang="en-US" dirty="0"/>
              <a:t>de </a:t>
            </a:r>
            <a:r>
              <a:rPr lang="en-US" dirty="0" err="1"/>
              <a:t>Zambotti</a:t>
            </a:r>
            <a:r>
              <a:rPr lang="en-US" dirty="0"/>
              <a:t>, M. et al. (2018) “Insomnia disorder in adolescence: Diagnosis, impact, and treatment”, Sleep medicine reviews, 39.</a:t>
            </a:r>
          </a:p>
          <a:p>
            <a:r>
              <a:rPr lang="en-US" dirty="0"/>
              <a:t>Grist, R. et al. (2018) ‘Technology Delivered Interventions for Depression and Anxiety in Children and Adolescents: A Systematic Review and Meta-analysis”, Clinical child and family psychology review, 22(2)</a:t>
            </a:r>
          </a:p>
          <a:p>
            <a:r>
              <a:rPr lang="en-US" dirty="0" err="1"/>
              <a:t>Hawrilenko</a:t>
            </a:r>
            <a:r>
              <a:rPr lang="en-US" dirty="0"/>
              <a:t>, M. et al. (2021) ‘Individual Differences in the Stability and Change of Childhood Depression: A Growth Mixture Model With Structured Residuals’, Child development, 92(4)</a:t>
            </a:r>
          </a:p>
          <a:p>
            <a:r>
              <a:rPr lang="en-US" dirty="0" err="1"/>
              <a:t>Hegeman</a:t>
            </a:r>
            <a:r>
              <a:rPr lang="en-US" dirty="0"/>
              <a:t>, J. M., </a:t>
            </a:r>
            <a:r>
              <a:rPr lang="en-US" dirty="0" err="1"/>
              <a:t>Kok</a:t>
            </a:r>
            <a:r>
              <a:rPr lang="en-US" dirty="0"/>
              <a:t>, R. M., van der Mast, R. C.,  Gil- </a:t>
            </a:r>
            <a:r>
              <a:rPr lang="en-US" dirty="0" err="1"/>
              <a:t>tay</a:t>
            </a:r>
            <a:r>
              <a:rPr lang="en-US" dirty="0"/>
              <a:t>, E. J. (2012). Phenomenology of depression in older compared with younger adults: Meta-analysis. British Journal of Psychiatry</a:t>
            </a:r>
          </a:p>
          <a:p>
            <a:r>
              <a:rPr lang="en-US" dirty="0"/>
              <a:t>Kendall, P.C. et al. (2004) “Child Anxiety Treatment: Outcomes in Adolescence and Impact on Substance Use and Depression at 7.4-Year Follow-Up”, Journal of consulting and clinical psychology, 72(2)</a:t>
            </a:r>
          </a:p>
          <a:p>
            <a:r>
              <a:rPr lang="en-US" dirty="0"/>
              <a:t>Lim, K.-S. et al. (2019) “Global Lifetime and 12-Month Prevalence of Suicidal Behavior, Deliberate Self-Harm and Non-Suicidal Self-Injury in Children and Adolescents between 1989 and 2018: A Meta-Analysis”, International journal of environmental research and public health, 16(22)</a:t>
            </a:r>
          </a:p>
          <a:p>
            <a:r>
              <a:rPr lang="en-US" dirty="0"/>
              <a:t>Shanahan, L. et al. (2011) “Child-, adolescent- and young adult-onset depressions: differential risk factors in development?”, Psychological medicine, 41(11)</a:t>
            </a:r>
          </a:p>
          <a:p>
            <a:r>
              <a:rPr lang="en-US" dirty="0"/>
              <a:t>Thapar A., </a:t>
            </a:r>
            <a:r>
              <a:rPr lang="en-US" dirty="0" err="1"/>
              <a:t>Collishaw</a:t>
            </a:r>
            <a:r>
              <a:rPr lang="en-US" dirty="0"/>
              <a:t> S., Pine D., Thapar A. K. (2012) “Depression in adolescence”, Lancet, Kidlington: Elsevier Ltd</a:t>
            </a:r>
          </a:p>
          <a:p>
            <a:r>
              <a:rPr lang="en-US" dirty="0"/>
              <a:t>Young, K., Sandman, C. and </a:t>
            </a:r>
            <a:r>
              <a:rPr lang="en-US" dirty="0" err="1"/>
              <a:t>Craske</a:t>
            </a:r>
            <a:r>
              <a:rPr lang="en-US" dirty="0"/>
              <a:t>, M. (2019) “Positive and Negative Emotion Regulation in Adolescence: Links to Anxiety and Depression”, Brain sciences, 9(4)</a:t>
            </a:r>
          </a:p>
          <a:p>
            <a:r>
              <a:rPr lang="en-US" dirty="0"/>
              <a:t>World Health Organization (2021). ”Adolescent mental health” [Online]. Available at:  </a:t>
            </a:r>
            <a:r>
              <a:rPr lang="en-US" dirty="0">
                <a:hlinkClick r:id="rId2"/>
              </a:rPr>
              <a:t>https://www.who.int/news-room/fact-sheets/detail/adolescent-mental-health</a:t>
            </a:r>
            <a:r>
              <a:rPr lang="en-US" dirty="0"/>
              <a:t> Accessed 2.04.2022</a:t>
            </a:r>
          </a:p>
          <a:p>
            <a:endParaRPr lang="en-US" dirty="0"/>
          </a:p>
        </p:txBody>
      </p:sp>
    </p:spTree>
    <p:extLst>
      <p:ext uri="{BB962C8B-B14F-4D97-AF65-F5344CB8AC3E}">
        <p14:creationId xmlns:p14="http://schemas.microsoft.com/office/powerpoint/2010/main" val="184864959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148</TotalTime>
  <Words>1051</Words>
  <Application>Microsoft Macintosh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 Light</vt:lpstr>
      <vt:lpstr>Rockwell</vt:lpstr>
      <vt:lpstr>Wingdings</vt:lpstr>
      <vt:lpstr>Atlas</vt:lpstr>
      <vt:lpstr>Introduction to research</vt:lpstr>
      <vt:lpstr>Research topic Research objectives Research questions</vt:lpstr>
      <vt:lpstr>Methodology</vt:lpstr>
      <vt:lpstr>Secondary data research</vt:lpstr>
      <vt:lpstr>PowerPoint Presentation</vt:lpstr>
      <vt:lpstr>Secondary data research</vt:lpstr>
      <vt:lpstr>PowerPoint Presentation</vt:lpstr>
      <vt:lpstr>Secondary data research</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cn:: Q2xhdWRpdSBJb25lbCAJIEhhaWNh (Student)</dc:creator>
  <cp:lastModifiedBy>cn:: Q2xhdWRpdSBJb25lbCAJIEhhaWNh (Student)</cp:lastModifiedBy>
  <cp:revision>5</cp:revision>
  <dcterms:created xsi:type="dcterms:W3CDTF">2022-04-06T20:49:11Z</dcterms:created>
  <dcterms:modified xsi:type="dcterms:W3CDTF">2022-04-06T23:17:28Z</dcterms:modified>
</cp:coreProperties>
</file>