
<file path=[Content_Types].xml><?xml version="1.0" encoding="utf-8"?>
<Types xmlns="http://schemas.openxmlformats.org/package/2006/content-types">
  <Default Extension="emf" ContentType="image/x-emf"/>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wdp" ContentType="image/vnd.ms-photo"/>
  <Default Extension="xml" ContentType="application/xml"/>
  <Override PartName="/ppt/presentation.xml" ContentType="application/vnd.ms-powerpoint.presentation.macroEnabled.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tags/tag1.xml" ContentType="application/vnd.openxmlformats-officedocument.presentationml.tags+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notesSlides/notesSlide22.xml" ContentType="application/vnd.openxmlformats-officedocument.presentationml.notesSlide+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notesSlides/notesSlide23.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 id="2147483660" r:id="rId2"/>
  </p:sldMasterIdLst>
  <p:notesMasterIdLst>
    <p:notesMasterId r:id="rId55"/>
  </p:notesMasterIdLst>
  <p:handoutMasterIdLst>
    <p:handoutMasterId r:id="rId56"/>
  </p:handoutMasterIdLst>
  <p:sldIdLst>
    <p:sldId id="261" r:id="rId3"/>
    <p:sldId id="259" r:id="rId4"/>
    <p:sldId id="258" r:id="rId5"/>
    <p:sldId id="4761" r:id="rId6"/>
    <p:sldId id="4763" r:id="rId7"/>
    <p:sldId id="323" r:id="rId8"/>
    <p:sldId id="4719" r:id="rId9"/>
    <p:sldId id="4690" r:id="rId10"/>
    <p:sldId id="4720" r:id="rId11"/>
    <p:sldId id="4765" r:id="rId12"/>
    <p:sldId id="309" r:id="rId13"/>
    <p:sldId id="4774" r:id="rId14"/>
    <p:sldId id="4775" r:id="rId15"/>
    <p:sldId id="288" r:id="rId16"/>
    <p:sldId id="4764" r:id="rId17"/>
    <p:sldId id="292" r:id="rId18"/>
    <p:sldId id="4797" r:id="rId19"/>
    <p:sldId id="4798" r:id="rId20"/>
    <p:sldId id="4791" r:id="rId21"/>
    <p:sldId id="4802" r:id="rId22"/>
    <p:sldId id="4804" r:id="rId23"/>
    <p:sldId id="4805" r:id="rId24"/>
    <p:sldId id="4744" r:id="rId25"/>
    <p:sldId id="4787" r:id="rId26"/>
    <p:sldId id="4832" r:id="rId27"/>
    <p:sldId id="4812" r:id="rId28"/>
    <p:sldId id="4810" r:id="rId29"/>
    <p:sldId id="277" r:id="rId30"/>
    <p:sldId id="4727" r:id="rId31"/>
    <p:sldId id="4834" r:id="rId32"/>
    <p:sldId id="4773" r:id="rId33"/>
    <p:sldId id="4836" r:id="rId34"/>
    <p:sldId id="4776" r:id="rId35"/>
    <p:sldId id="4777" r:id="rId36"/>
    <p:sldId id="4770" r:id="rId37"/>
    <p:sldId id="4778" r:id="rId38"/>
    <p:sldId id="333" r:id="rId39"/>
    <p:sldId id="4779" r:id="rId40"/>
    <p:sldId id="4780" r:id="rId41"/>
    <p:sldId id="4837" r:id="rId42"/>
    <p:sldId id="4782" r:id="rId43"/>
    <p:sldId id="4781" r:id="rId44"/>
    <p:sldId id="314" r:id="rId45"/>
    <p:sldId id="316" r:id="rId46"/>
    <p:sldId id="4769" r:id="rId47"/>
    <p:sldId id="4783" r:id="rId48"/>
    <p:sldId id="334" r:id="rId49"/>
    <p:sldId id="335" r:id="rId50"/>
    <p:sldId id="4784" r:id="rId51"/>
    <p:sldId id="4772" r:id="rId52"/>
    <p:sldId id="4785" r:id="rId53"/>
    <p:sldId id="4838" r:id="rId5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141" autoAdjust="0"/>
    <p:restoredTop sz="89199" autoAdjust="0"/>
  </p:normalViewPr>
  <p:slideViewPr>
    <p:cSldViewPr snapToGrid="0">
      <p:cViewPr varScale="1">
        <p:scale>
          <a:sx n="71" d="100"/>
          <a:sy n="71" d="100"/>
        </p:scale>
        <p:origin x="403" y="283"/>
      </p:cViewPr>
      <p:guideLst/>
    </p:cSldViewPr>
  </p:slideViewPr>
  <p:notesTextViewPr>
    <p:cViewPr>
      <p:scale>
        <a:sx n="1" d="1"/>
        <a:sy n="1" d="1"/>
      </p:scale>
      <p:origin x="0" y="0"/>
    </p:cViewPr>
  </p:notesTextViewPr>
  <p:notesViewPr>
    <p:cSldViewPr snapToGrid="0">
      <p:cViewPr varScale="1">
        <p:scale>
          <a:sx n="67" d="100"/>
          <a:sy n="67" d="100"/>
        </p:scale>
        <p:origin x="3120" y="72"/>
      </p:cViewPr>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slide" Target="slides/slide37.xml"/><Relationship Id="rId21" Type="http://schemas.openxmlformats.org/officeDocument/2006/relationships/slide" Target="slides/slide19.xml"/><Relationship Id="rId34" Type="http://schemas.openxmlformats.org/officeDocument/2006/relationships/slide" Target="slides/slide32.xml"/><Relationship Id="rId42" Type="http://schemas.openxmlformats.org/officeDocument/2006/relationships/slide" Target="slides/slide40.xml"/><Relationship Id="rId47" Type="http://schemas.openxmlformats.org/officeDocument/2006/relationships/slide" Target="slides/slide45.xml"/><Relationship Id="rId50" Type="http://schemas.openxmlformats.org/officeDocument/2006/relationships/slide" Target="slides/slide48.xml"/><Relationship Id="rId55" Type="http://schemas.openxmlformats.org/officeDocument/2006/relationships/notesMaster" Target="notesMasters/notesMaster1.xml"/><Relationship Id="rId7" Type="http://schemas.openxmlformats.org/officeDocument/2006/relationships/slide" Target="slides/slide5.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41" Type="http://schemas.openxmlformats.org/officeDocument/2006/relationships/slide" Target="slides/slide39.xml"/><Relationship Id="rId54" Type="http://schemas.openxmlformats.org/officeDocument/2006/relationships/slide" Target="slides/slide5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slide" Target="slides/slide35.xml"/><Relationship Id="rId40" Type="http://schemas.openxmlformats.org/officeDocument/2006/relationships/slide" Target="slides/slide38.xml"/><Relationship Id="rId45" Type="http://schemas.openxmlformats.org/officeDocument/2006/relationships/slide" Target="slides/slide43.xml"/><Relationship Id="rId53" Type="http://schemas.openxmlformats.org/officeDocument/2006/relationships/slide" Target="slides/slide51.xml"/><Relationship Id="rId58" Type="http://schemas.openxmlformats.org/officeDocument/2006/relationships/viewProps" Target="viewProp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slide" Target="slides/slide34.xml"/><Relationship Id="rId49" Type="http://schemas.openxmlformats.org/officeDocument/2006/relationships/slide" Target="slides/slide47.xml"/><Relationship Id="rId57" Type="http://schemas.openxmlformats.org/officeDocument/2006/relationships/presProps" Target="presProps.xml"/><Relationship Id="rId61" Type="http://schemas.microsoft.com/office/2016/11/relationships/changesInfo" Target="changesInfos/changesInfo1.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4" Type="http://schemas.openxmlformats.org/officeDocument/2006/relationships/slide" Target="slides/slide42.xml"/><Relationship Id="rId52" Type="http://schemas.openxmlformats.org/officeDocument/2006/relationships/slide" Target="slides/slide50.xml"/><Relationship Id="rId60" Type="http://schemas.openxmlformats.org/officeDocument/2006/relationships/tableStyles" Target="tableStyles.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slide" Target="slides/slide33.xml"/><Relationship Id="rId43" Type="http://schemas.openxmlformats.org/officeDocument/2006/relationships/slide" Target="slides/slide41.xml"/><Relationship Id="rId48" Type="http://schemas.openxmlformats.org/officeDocument/2006/relationships/slide" Target="slides/slide46.xml"/><Relationship Id="rId56" Type="http://schemas.openxmlformats.org/officeDocument/2006/relationships/handoutMaster" Target="handoutMasters/handoutMaster1.xml"/><Relationship Id="rId8" Type="http://schemas.openxmlformats.org/officeDocument/2006/relationships/slide" Target="slides/slide6.xml"/><Relationship Id="rId51" Type="http://schemas.openxmlformats.org/officeDocument/2006/relationships/slide" Target="slides/slide49.xml"/><Relationship Id="rId3" Type="http://schemas.openxmlformats.org/officeDocument/2006/relationships/slide" Target="slides/slide1.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slide" Target="slides/slide36.xml"/><Relationship Id="rId46" Type="http://schemas.openxmlformats.org/officeDocument/2006/relationships/slide" Target="slides/slide44.xml"/><Relationship Id="rId5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eale Haddon" userId="f1627407aea67b18" providerId="LiveId" clId="{E8239464-8071-46BE-9497-90F4062B95B7}"/>
    <pc:docChg chg="undo custSel addSld delSld modSld">
      <pc:chgData name="Neale Haddon" userId="f1627407aea67b18" providerId="LiveId" clId="{E8239464-8071-46BE-9497-90F4062B95B7}" dt="2025-09-17T12:11:51.170" v="457" actId="2696"/>
      <pc:docMkLst>
        <pc:docMk/>
      </pc:docMkLst>
      <pc:sldChg chg="addSp">
        <pc:chgData name="Neale Haddon" userId="f1627407aea67b18" providerId="LiveId" clId="{E8239464-8071-46BE-9497-90F4062B95B7}" dt="2025-09-17T12:07:11.594" v="336"/>
        <pc:sldMkLst>
          <pc:docMk/>
          <pc:sldMk cId="323089299" sldId="335"/>
        </pc:sldMkLst>
        <pc:spChg chg="add">
          <ac:chgData name="Neale Haddon" userId="f1627407aea67b18" providerId="LiveId" clId="{E8239464-8071-46BE-9497-90F4062B95B7}" dt="2025-09-17T12:07:11.594" v="336"/>
          <ac:spMkLst>
            <pc:docMk/>
            <pc:sldMk cId="323089299" sldId="335"/>
            <ac:spMk id="2" creationId="{6E56AA58-6DD5-D78C-25C2-80E92786A3B6}"/>
          </ac:spMkLst>
        </pc:spChg>
        <pc:spChg chg="add">
          <ac:chgData name="Neale Haddon" userId="f1627407aea67b18" providerId="LiveId" clId="{E8239464-8071-46BE-9497-90F4062B95B7}" dt="2025-09-17T12:07:11.594" v="336"/>
          <ac:spMkLst>
            <pc:docMk/>
            <pc:sldMk cId="323089299" sldId="335"/>
            <ac:spMk id="4" creationId="{BCD073E8-F507-1BA1-3D53-41184D785795}"/>
          </ac:spMkLst>
        </pc:spChg>
        <pc:spChg chg="add">
          <ac:chgData name="Neale Haddon" userId="f1627407aea67b18" providerId="LiveId" clId="{E8239464-8071-46BE-9497-90F4062B95B7}" dt="2025-09-17T12:07:11.594" v="336"/>
          <ac:spMkLst>
            <pc:docMk/>
            <pc:sldMk cId="323089299" sldId="335"/>
            <ac:spMk id="5" creationId="{8CEB17B1-9505-D5E2-7388-2C16F6284954}"/>
          </ac:spMkLst>
        </pc:spChg>
        <pc:spChg chg="add">
          <ac:chgData name="Neale Haddon" userId="f1627407aea67b18" providerId="LiveId" clId="{E8239464-8071-46BE-9497-90F4062B95B7}" dt="2025-09-17T12:07:11.594" v="336"/>
          <ac:spMkLst>
            <pc:docMk/>
            <pc:sldMk cId="323089299" sldId="335"/>
            <ac:spMk id="7" creationId="{42803CE6-DC4F-0874-6C01-5C4B033DB6AD}"/>
          </ac:spMkLst>
        </pc:spChg>
        <pc:spChg chg="add">
          <ac:chgData name="Neale Haddon" userId="f1627407aea67b18" providerId="LiveId" clId="{E8239464-8071-46BE-9497-90F4062B95B7}" dt="2025-09-17T12:07:11.594" v="336"/>
          <ac:spMkLst>
            <pc:docMk/>
            <pc:sldMk cId="323089299" sldId="335"/>
            <ac:spMk id="8" creationId="{223AFDE4-F72C-3A93-27D7-C150AE03CFD2}"/>
          </ac:spMkLst>
        </pc:spChg>
        <pc:spChg chg="add">
          <ac:chgData name="Neale Haddon" userId="f1627407aea67b18" providerId="LiveId" clId="{E8239464-8071-46BE-9497-90F4062B95B7}" dt="2025-09-17T12:07:11.594" v="336"/>
          <ac:spMkLst>
            <pc:docMk/>
            <pc:sldMk cId="323089299" sldId="335"/>
            <ac:spMk id="9" creationId="{ED122EBD-0C4B-A75E-A509-68CB690D4179}"/>
          </ac:spMkLst>
        </pc:spChg>
        <pc:spChg chg="add">
          <ac:chgData name="Neale Haddon" userId="f1627407aea67b18" providerId="LiveId" clId="{E8239464-8071-46BE-9497-90F4062B95B7}" dt="2025-09-17T12:07:11.594" v="336"/>
          <ac:spMkLst>
            <pc:docMk/>
            <pc:sldMk cId="323089299" sldId="335"/>
            <ac:spMk id="10" creationId="{614C2EF4-B877-90F3-2DD2-D0A871BC1BFB}"/>
          </ac:spMkLst>
        </pc:spChg>
        <pc:spChg chg="add">
          <ac:chgData name="Neale Haddon" userId="f1627407aea67b18" providerId="LiveId" clId="{E8239464-8071-46BE-9497-90F4062B95B7}" dt="2025-09-17T12:07:11.594" v="336"/>
          <ac:spMkLst>
            <pc:docMk/>
            <pc:sldMk cId="323089299" sldId="335"/>
            <ac:spMk id="14" creationId="{1E0877CC-2CAF-8EB9-C8AB-6C4A5E382B58}"/>
          </ac:spMkLst>
        </pc:spChg>
        <pc:spChg chg="add">
          <ac:chgData name="Neale Haddon" userId="f1627407aea67b18" providerId="LiveId" clId="{E8239464-8071-46BE-9497-90F4062B95B7}" dt="2025-09-17T12:07:11.594" v="336"/>
          <ac:spMkLst>
            <pc:docMk/>
            <pc:sldMk cId="323089299" sldId="335"/>
            <ac:spMk id="18" creationId="{71B2926A-76D0-3AC9-2D99-85C0753BB3D0}"/>
          </ac:spMkLst>
        </pc:spChg>
        <pc:spChg chg="add">
          <ac:chgData name="Neale Haddon" userId="f1627407aea67b18" providerId="LiveId" clId="{E8239464-8071-46BE-9497-90F4062B95B7}" dt="2025-09-17T12:07:11.594" v="336"/>
          <ac:spMkLst>
            <pc:docMk/>
            <pc:sldMk cId="323089299" sldId="335"/>
            <ac:spMk id="25" creationId="{381E5705-DA34-A684-E020-6422F0D678D9}"/>
          </ac:spMkLst>
        </pc:spChg>
      </pc:sldChg>
      <pc:sldChg chg="modSp mod modAnim">
        <pc:chgData name="Neale Haddon" userId="f1627407aea67b18" providerId="LiveId" clId="{E8239464-8071-46BE-9497-90F4062B95B7}" dt="2025-09-17T11:43:25.714" v="78" actId="113"/>
        <pc:sldMkLst>
          <pc:docMk/>
          <pc:sldMk cId="3393982507" sldId="4727"/>
        </pc:sldMkLst>
        <pc:spChg chg="mod">
          <ac:chgData name="Neale Haddon" userId="f1627407aea67b18" providerId="LiveId" clId="{E8239464-8071-46BE-9497-90F4062B95B7}" dt="2025-09-17T11:37:39.382" v="25" actId="20577"/>
          <ac:spMkLst>
            <pc:docMk/>
            <pc:sldMk cId="3393982507" sldId="4727"/>
            <ac:spMk id="2" creationId="{2D4CAB2D-C7A5-DEFB-1AB8-6D5639A58DE9}"/>
          </ac:spMkLst>
        </pc:spChg>
        <pc:spChg chg="mod">
          <ac:chgData name="Neale Haddon" userId="f1627407aea67b18" providerId="LiveId" clId="{E8239464-8071-46BE-9497-90F4062B95B7}" dt="2025-09-17T11:43:25.714" v="78" actId="113"/>
          <ac:spMkLst>
            <pc:docMk/>
            <pc:sldMk cId="3393982507" sldId="4727"/>
            <ac:spMk id="6" creationId="{4F841EE1-3A23-BF0A-7AEA-42D0D8187FD6}"/>
          </ac:spMkLst>
        </pc:spChg>
        <pc:picChg chg="mod">
          <ac:chgData name="Neale Haddon" userId="f1627407aea67b18" providerId="LiveId" clId="{E8239464-8071-46BE-9497-90F4062B95B7}" dt="2025-09-17T11:43:10.433" v="76" actId="1076"/>
          <ac:picMkLst>
            <pc:docMk/>
            <pc:sldMk cId="3393982507" sldId="4727"/>
            <ac:picMk id="5" creationId="{6BC76E70-D3C3-A873-CB74-3D29FD2F4002}"/>
          </ac:picMkLst>
        </pc:picChg>
      </pc:sldChg>
      <pc:sldChg chg="addSp modSp mod">
        <pc:chgData name="Neale Haddon" userId="f1627407aea67b18" providerId="LiveId" clId="{E8239464-8071-46BE-9497-90F4062B95B7}" dt="2025-09-17T11:51:46.344" v="84"/>
        <pc:sldMkLst>
          <pc:docMk/>
          <pc:sldMk cId="4276844252" sldId="4777"/>
        </pc:sldMkLst>
        <pc:picChg chg="add mod">
          <ac:chgData name="Neale Haddon" userId="f1627407aea67b18" providerId="LiveId" clId="{E8239464-8071-46BE-9497-90F4062B95B7}" dt="2025-09-17T11:51:46.344" v="84"/>
          <ac:picMkLst>
            <pc:docMk/>
            <pc:sldMk cId="4276844252" sldId="4777"/>
            <ac:picMk id="4" creationId="{1CF805B8-E849-1047-4327-B2BBA7BB823E}"/>
          </ac:picMkLst>
        </pc:picChg>
      </pc:sldChg>
      <pc:sldChg chg="modSp mod modNotesTx">
        <pc:chgData name="Neale Haddon" userId="f1627407aea67b18" providerId="LiveId" clId="{E8239464-8071-46BE-9497-90F4062B95B7}" dt="2025-09-17T12:11:10.773" v="455" actId="20577"/>
        <pc:sldMkLst>
          <pc:docMk/>
          <pc:sldMk cId="3156306794" sldId="4784"/>
        </pc:sldMkLst>
        <pc:spChg chg="mod">
          <ac:chgData name="Neale Haddon" userId="f1627407aea67b18" providerId="LiveId" clId="{E8239464-8071-46BE-9497-90F4062B95B7}" dt="2025-09-17T12:11:10.773" v="455" actId="20577"/>
          <ac:spMkLst>
            <pc:docMk/>
            <pc:sldMk cId="3156306794" sldId="4784"/>
            <ac:spMk id="2" creationId="{8D00A03B-7F5A-958E-9DD0-0D0CA51BACE3}"/>
          </ac:spMkLst>
        </pc:spChg>
      </pc:sldChg>
      <pc:sldChg chg="modSp mod">
        <pc:chgData name="Neale Haddon" userId="f1627407aea67b18" providerId="LiveId" clId="{E8239464-8071-46BE-9497-90F4062B95B7}" dt="2025-09-17T11:36:02.692" v="2" actId="255"/>
        <pc:sldMkLst>
          <pc:docMk/>
          <pc:sldMk cId="4161545049" sldId="4787"/>
        </pc:sldMkLst>
        <pc:spChg chg="mod">
          <ac:chgData name="Neale Haddon" userId="f1627407aea67b18" providerId="LiveId" clId="{E8239464-8071-46BE-9497-90F4062B95B7}" dt="2025-09-17T11:36:02.692" v="2" actId="255"/>
          <ac:spMkLst>
            <pc:docMk/>
            <pc:sldMk cId="4161545049" sldId="4787"/>
            <ac:spMk id="9" creationId="{3579B4D1-E765-86FD-34BD-9B5FECC3BEB2}"/>
          </ac:spMkLst>
        </pc:spChg>
      </pc:sldChg>
      <pc:sldChg chg="modSp mod">
        <pc:chgData name="Neale Haddon" userId="f1627407aea67b18" providerId="LiveId" clId="{E8239464-8071-46BE-9497-90F4062B95B7}" dt="2025-09-17T11:35:32.647" v="1" actId="255"/>
        <pc:sldMkLst>
          <pc:docMk/>
          <pc:sldMk cId="458574413" sldId="4804"/>
        </pc:sldMkLst>
        <pc:spChg chg="mod">
          <ac:chgData name="Neale Haddon" userId="f1627407aea67b18" providerId="LiveId" clId="{E8239464-8071-46BE-9497-90F4062B95B7}" dt="2025-09-17T11:35:32.647" v="1" actId="255"/>
          <ac:spMkLst>
            <pc:docMk/>
            <pc:sldMk cId="458574413" sldId="4804"/>
            <ac:spMk id="2" creationId="{2CB22D7D-02BD-4A6B-A4D5-86BC655D2781}"/>
          </ac:spMkLst>
        </pc:spChg>
      </pc:sldChg>
      <pc:sldChg chg="modSp new mod">
        <pc:chgData name="Neale Haddon" userId="f1627407aea67b18" providerId="LiveId" clId="{E8239464-8071-46BE-9497-90F4062B95B7}" dt="2025-09-17T12:01:31.200" v="152" actId="255"/>
        <pc:sldMkLst>
          <pc:docMk/>
          <pc:sldMk cId="3434077490" sldId="4838"/>
        </pc:sldMkLst>
        <pc:spChg chg="mod">
          <ac:chgData name="Neale Haddon" userId="f1627407aea67b18" providerId="LiveId" clId="{E8239464-8071-46BE-9497-90F4062B95B7}" dt="2025-09-17T11:59:13.188" v="149" actId="5793"/>
          <ac:spMkLst>
            <pc:docMk/>
            <pc:sldMk cId="3434077490" sldId="4838"/>
            <ac:spMk id="2" creationId="{0EA0286A-9908-051C-22AD-85DD2CFA8C54}"/>
          </ac:spMkLst>
        </pc:spChg>
        <pc:spChg chg="mod">
          <ac:chgData name="Neale Haddon" userId="f1627407aea67b18" providerId="LiveId" clId="{E8239464-8071-46BE-9497-90F4062B95B7}" dt="2025-09-17T12:01:31.200" v="152" actId="255"/>
          <ac:spMkLst>
            <pc:docMk/>
            <pc:sldMk cId="3434077490" sldId="4838"/>
            <ac:spMk id="3" creationId="{5E6FD320-BED8-8938-8005-48EF3A2A1AFE}"/>
          </ac:spMkLst>
        </pc:spChg>
      </pc:sldChg>
      <pc:sldChg chg="addSp new del">
        <pc:chgData name="Neale Haddon" userId="f1627407aea67b18" providerId="LiveId" clId="{E8239464-8071-46BE-9497-90F4062B95B7}" dt="2025-09-17T12:11:25.699" v="456" actId="2696"/>
        <pc:sldMkLst>
          <pc:docMk/>
          <pc:sldMk cId="2753044756" sldId="4839"/>
        </pc:sldMkLst>
        <pc:spChg chg="add">
          <ac:chgData name="Neale Haddon" userId="f1627407aea67b18" providerId="LiveId" clId="{E8239464-8071-46BE-9497-90F4062B95B7}" dt="2025-09-17T12:07:31.137" v="338"/>
          <ac:spMkLst>
            <pc:docMk/>
            <pc:sldMk cId="2753044756" sldId="4839"/>
            <ac:spMk id="5" creationId="{E9B0FCB4-C92F-5D96-0174-395584471B76}"/>
          </ac:spMkLst>
        </pc:spChg>
        <pc:spChg chg="add">
          <ac:chgData name="Neale Haddon" userId="f1627407aea67b18" providerId="LiveId" clId="{E8239464-8071-46BE-9497-90F4062B95B7}" dt="2025-09-17T12:07:31.137" v="338"/>
          <ac:spMkLst>
            <pc:docMk/>
            <pc:sldMk cId="2753044756" sldId="4839"/>
            <ac:spMk id="7" creationId="{CAA3910D-505D-261A-31AA-6A4727D4F4C3}"/>
          </ac:spMkLst>
        </pc:spChg>
        <pc:spChg chg="add">
          <ac:chgData name="Neale Haddon" userId="f1627407aea67b18" providerId="LiveId" clId="{E8239464-8071-46BE-9497-90F4062B95B7}" dt="2025-09-17T12:07:31.137" v="338"/>
          <ac:spMkLst>
            <pc:docMk/>
            <pc:sldMk cId="2753044756" sldId="4839"/>
            <ac:spMk id="8" creationId="{3A2D9D19-00CA-69F4-D364-C38D33323F38}"/>
          </ac:spMkLst>
        </pc:spChg>
        <pc:spChg chg="add">
          <ac:chgData name="Neale Haddon" userId="f1627407aea67b18" providerId="LiveId" clId="{E8239464-8071-46BE-9497-90F4062B95B7}" dt="2025-09-17T12:07:31.137" v="338"/>
          <ac:spMkLst>
            <pc:docMk/>
            <pc:sldMk cId="2753044756" sldId="4839"/>
            <ac:spMk id="9" creationId="{AA573577-8CD6-78A8-E4D7-D7D1C418F662}"/>
          </ac:spMkLst>
        </pc:spChg>
        <pc:spChg chg="add">
          <ac:chgData name="Neale Haddon" userId="f1627407aea67b18" providerId="LiveId" clId="{E8239464-8071-46BE-9497-90F4062B95B7}" dt="2025-09-17T12:07:31.137" v="338"/>
          <ac:spMkLst>
            <pc:docMk/>
            <pc:sldMk cId="2753044756" sldId="4839"/>
            <ac:spMk id="10" creationId="{152A2B91-5DE7-54C1-F30D-2AF96AC8FADE}"/>
          </ac:spMkLst>
        </pc:spChg>
        <pc:spChg chg="add">
          <ac:chgData name="Neale Haddon" userId="f1627407aea67b18" providerId="LiveId" clId="{E8239464-8071-46BE-9497-90F4062B95B7}" dt="2025-09-17T12:07:31.137" v="338"/>
          <ac:spMkLst>
            <pc:docMk/>
            <pc:sldMk cId="2753044756" sldId="4839"/>
            <ac:spMk id="11" creationId="{1EA87F15-B79A-417F-85C1-C26E83777530}"/>
          </ac:spMkLst>
        </pc:spChg>
        <pc:spChg chg="add">
          <ac:chgData name="Neale Haddon" userId="f1627407aea67b18" providerId="LiveId" clId="{E8239464-8071-46BE-9497-90F4062B95B7}" dt="2025-09-17T12:07:31.137" v="338"/>
          <ac:spMkLst>
            <pc:docMk/>
            <pc:sldMk cId="2753044756" sldId="4839"/>
            <ac:spMk id="13" creationId="{B26A24AC-811C-42B5-A79D-0C395742978E}"/>
          </ac:spMkLst>
        </pc:spChg>
        <pc:spChg chg="add">
          <ac:chgData name="Neale Haddon" userId="f1627407aea67b18" providerId="LiveId" clId="{E8239464-8071-46BE-9497-90F4062B95B7}" dt="2025-09-17T12:07:31.137" v="338"/>
          <ac:spMkLst>
            <pc:docMk/>
            <pc:sldMk cId="2753044756" sldId="4839"/>
            <ac:spMk id="14" creationId="{41EC217E-A9AD-9869-CBD2-CB03A2DFCC00}"/>
          </ac:spMkLst>
        </pc:spChg>
        <pc:spChg chg="add">
          <ac:chgData name="Neale Haddon" userId="f1627407aea67b18" providerId="LiveId" clId="{E8239464-8071-46BE-9497-90F4062B95B7}" dt="2025-09-17T12:07:31.137" v="338"/>
          <ac:spMkLst>
            <pc:docMk/>
            <pc:sldMk cId="2753044756" sldId="4839"/>
            <ac:spMk id="15" creationId="{F2BB571B-FBFD-AD43-5B16-12973EFBEFFA}"/>
          </ac:spMkLst>
        </pc:spChg>
        <pc:spChg chg="add">
          <ac:chgData name="Neale Haddon" userId="f1627407aea67b18" providerId="LiveId" clId="{E8239464-8071-46BE-9497-90F4062B95B7}" dt="2025-09-17T12:07:31.137" v="338"/>
          <ac:spMkLst>
            <pc:docMk/>
            <pc:sldMk cId="2753044756" sldId="4839"/>
            <ac:spMk id="17" creationId="{7283B79D-27B4-B369-07A3-FABC38FE73EA}"/>
          </ac:spMkLst>
        </pc:spChg>
      </pc:sldChg>
      <pc:sldChg chg="delSp add del setBg delDesignElem">
        <pc:chgData name="Neale Haddon" userId="f1627407aea67b18" providerId="LiveId" clId="{E8239464-8071-46BE-9497-90F4062B95B7}" dt="2025-09-17T12:11:51.170" v="457" actId="2696"/>
        <pc:sldMkLst>
          <pc:docMk/>
          <pc:sldMk cId="1289381436" sldId="4840"/>
        </pc:sldMkLst>
        <pc:spChg chg="del">
          <ac:chgData name="Neale Haddon" userId="f1627407aea67b18" providerId="LiveId" clId="{E8239464-8071-46BE-9497-90F4062B95B7}" dt="2025-09-17T12:07:53.216" v="340"/>
          <ac:spMkLst>
            <pc:docMk/>
            <pc:sldMk cId="1289381436" sldId="4840"/>
            <ac:spMk id="39" creationId="{B7E5432C-0826-4492-BB4D-EC86A356BAB2}"/>
          </ac:spMkLst>
        </pc:spChg>
      </pc:sldChg>
    </pc:docChg>
  </pc:docChgLst>
</pc:chgInfo>
</file>

<file path=ppt/diagrams/_rels/data3.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hyperlink" Target="https://researchleap.com/human-capital-spillovers-human-development-index-yogyakarta-special-region-central-java/" TargetMode="External"/><Relationship Id="rId1" Type="http://schemas.openxmlformats.org/officeDocument/2006/relationships/image" Target="../media/image44.png"/><Relationship Id="rId4" Type="http://schemas.openxmlformats.org/officeDocument/2006/relationships/image" Target="../media/image46.jpg"/></Relationships>
</file>

<file path=ppt/diagrams/_rels/data6.xml.rels><?xml version="1.0" encoding="UTF-8" standalone="yes"?>
<Relationships xmlns="http://schemas.openxmlformats.org/package/2006/relationships"><Relationship Id="rId8" Type="http://schemas.openxmlformats.org/officeDocument/2006/relationships/image" Target="../media/image70.svg"/><Relationship Id="rId3" Type="http://schemas.openxmlformats.org/officeDocument/2006/relationships/image" Target="../media/image65.png"/><Relationship Id="rId7" Type="http://schemas.openxmlformats.org/officeDocument/2006/relationships/image" Target="../media/image69.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5" Type="http://schemas.openxmlformats.org/officeDocument/2006/relationships/image" Target="../media/image67.png"/><Relationship Id="rId10" Type="http://schemas.openxmlformats.org/officeDocument/2006/relationships/image" Target="../media/image72.svg"/><Relationship Id="rId4" Type="http://schemas.openxmlformats.org/officeDocument/2006/relationships/image" Target="../media/image66.svg"/><Relationship Id="rId9" Type="http://schemas.openxmlformats.org/officeDocument/2006/relationships/image" Target="../media/image71.png"/></Relationships>
</file>

<file path=ppt/diagrams/_rels/drawing3.xml.rels><?xml version="1.0" encoding="UTF-8" standalone="yes"?>
<Relationships xmlns="http://schemas.openxmlformats.org/package/2006/relationships"><Relationship Id="rId3" Type="http://schemas.openxmlformats.org/officeDocument/2006/relationships/image" Target="../media/image45.jpg"/><Relationship Id="rId2" Type="http://schemas.openxmlformats.org/officeDocument/2006/relationships/hyperlink" Target="https://researchleap.com/human-capital-spillovers-human-development-index-yogyakarta-special-region-central-java/" TargetMode="External"/><Relationship Id="rId1" Type="http://schemas.openxmlformats.org/officeDocument/2006/relationships/image" Target="../media/image44.png"/><Relationship Id="rId4" Type="http://schemas.openxmlformats.org/officeDocument/2006/relationships/image" Target="../media/image46.jpg"/></Relationships>
</file>

<file path=ppt/diagrams/_rels/drawing6.xml.rels><?xml version="1.0" encoding="UTF-8" standalone="yes"?>
<Relationships xmlns="http://schemas.openxmlformats.org/package/2006/relationships"><Relationship Id="rId8" Type="http://schemas.openxmlformats.org/officeDocument/2006/relationships/image" Target="../media/image70.svg"/><Relationship Id="rId3" Type="http://schemas.openxmlformats.org/officeDocument/2006/relationships/image" Target="../media/image65.png"/><Relationship Id="rId7" Type="http://schemas.openxmlformats.org/officeDocument/2006/relationships/image" Target="../media/image69.png"/><Relationship Id="rId2" Type="http://schemas.openxmlformats.org/officeDocument/2006/relationships/image" Target="../media/image64.svg"/><Relationship Id="rId1" Type="http://schemas.openxmlformats.org/officeDocument/2006/relationships/image" Target="../media/image63.png"/><Relationship Id="rId6" Type="http://schemas.openxmlformats.org/officeDocument/2006/relationships/image" Target="../media/image68.svg"/><Relationship Id="rId5" Type="http://schemas.openxmlformats.org/officeDocument/2006/relationships/image" Target="../media/image67.png"/><Relationship Id="rId10" Type="http://schemas.openxmlformats.org/officeDocument/2006/relationships/image" Target="../media/image72.svg"/><Relationship Id="rId4" Type="http://schemas.openxmlformats.org/officeDocument/2006/relationships/image" Target="../media/image66.svg"/><Relationship Id="rId9" Type="http://schemas.openxmlformats.org/officeDocument/2006/relationships/image" Target="../media/image71.pn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E3CDFC4-BC6C-4170-849B-2929138D301F}"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E20CE53D-6E99-40C5-B1D9-CB6A0E03B270}">
      <dgm:prSet phldrT="[Text]"/>
      <dgm:spPr/>
      <dgm:t>
        <a:bodyPr/>
        <a:lstStyle/>
        <a:p>
          <a:r>
            <a:rPr lang="en-GB" dirty="0"/>
            <a:t>Schemas</a:t>
          </a:r>
        </a:p>
      </dgm:t>
    </dgm:pt>
    <dgm:pt modelId="{14541AA7-0DB5-483A-8766-4B416C33F888}" type="parTrans" cxnId="{1AC66029-41E7-433A-9D95-C1BC75A812BF}">
      <dgm:prSet/>
      <dgm:spPr/>
      <dgm:t>
        <a:bodyPr/>
        <a:lstStyle/>
        <a:p>
          <a:endParaRPr lang="en-GB"/>
        </a:p>
      </dgm:t>
    </dgm:pt>
    <dgm:pt modelId="{7D81BDF4-1080-47F2-812A-83465AF9BA4B}" type="sibTrans" cxnId="{1AC66029-41E7-433A-9D95-C1BC75A812BF}">
      <dgm:prSet/>
      <dgm:spPr/>
      <dgm:t>
        <a:bodyPr/>
        <a:lstStyle/>
        <a:p>
          <a:endParaRPr lang="en-GB"/>
        </a:p>
      </dgm:t>
    </dgm:pt>
    <dgm:pt modelId="{65F10633-B72E-47DF-90FB-7B24DCE6E15F}">
      <dgm:prSet phldrT="[Text]"/>
      <dgm:spPr/>
      <dgm:t>
        <a:bodyPr/>
        <a:lstStyle/>
        <a:p>
          <a:r>
            <a:rPr lang="en-GB" dirty="0"/>
            <a:t>Adaptation (assimilation and accommodation)</a:t>
          </a:r>
        </a:p>
      </dgm:t>
    </dgm:pt>
    <dgm:pt modelId="{662FA560-2E39-4D96-8B0D-D7A60C291A79}" type="parTrans" cxnId="{69B04FB4-0BDF-4E54-9913-F9FD4BE6A461}">
      <dgm:prSet/>
      <dgm:spPr/>
      <dgm:t>
        <a:bodyPr/>
        <a:lstStyle/>
        <a:p>
          <a:endParaRPr lang="en-GB"/>
        </a:p>
      </dgm:t>
    </dgm:pt>
    <dgm:pt modelId="{60550445-4705-4691-8CB6-8F769A89FD14}" type="sibTrans" cxnId="{69B04FB4-0BDF-4E54-9913-F9FD4BE6A461}">
      <dgm:prSet/>
      <dgm:spPr/>
      <dgm:t>
        <a:bodyPr/>
        <a:lstStyle/>
        <a:p>
          <a:endParaRPr lang="en-GB"/>
        </a:p>
      </dgm:t>
    </dgm:pt>
    <dgm:pt modelId="{DEDAE2A8-6D08-4A3A-A7FF-656682BAC2BA}">
      <dgm:prSet phldrT="[Text]"/>
      <dgm:spPr/>
      <dgm:t>
        <a:bodyPr/>
        <a:lstStyle/>
        <a:p>
          <a:r>
            <a:rPr lang="en-GB" dirty="0"/>
            <a:t>4 stages </a:t>
          </a:r>
        </a:p>
      </dgm:t>
    </dgm:pt>
    <dgm:pt modelId="{0DE0791A-7A9F-40AD-A699-491CB164E96F}" type="parTrans" cxnId="{FEFED839-1DA8-4F97-A4FE-EFD5F2DF1CA7}">
      <dgm:prSet/>
      <dgm:spPr/>
      <dgm:t>
        <a:bodyPr/>
        <a:lstStyle/>
        <a:p>
          <a:endParaRPr lang="en-GB"/>
        </a:p>
      </dgm:t>
    </dgm:pt>
    <dgm:pt modelId="{B43D831E-E52E-48F8-BC5C-89496FDF4F3B}" type="sibTrans" cxnId="{FEFED839-1DA8-4F97-A4FE-EFD5F2DF1CA7}">
      <dgm:prSet/>
      <dgm:spPr/>
      <dgm:t>
        <a:bodyPr/>
        <a:lstStyle/>
        <a:p>
          <a:endParaRPr lang="en-GB"/>
        </a:p>
      </dgm:t>
    </dgm:pt>
    <dgm:pt modelId="{A4B0C21E-5683-45D2-AF95-2073CFE00892}" type="pres">
      <dgm:prSet presAssocID="{FE3CDFC4-BC6C-4170-849B-2929138D301F}" presName="diagram" presStyleCnt="0">
        <dgm:presLayoutVars>
          <dgm:dir/>
          <dgm:resizeHandles val="exact"/>
        </dgm:presLayoutVars>
      </dgm:prSet>
      <dgm:spPr/>
    </dgm:pt>
    <dgm:pt modelId="{A59293C2-C97F-46D4-954A-1A2793145238}" type="pres">
      <dgm:prSet presAssocID="{E20CE53D-6E99-40C5-B1D9-CB6A0E03B270}" presName="node" presStyleLbl="node1" presStyleIdx="0" presStyleCnt="3">
        <dgm:presLayoutVars>
          <dgm:bulletEnabled val="1"/>
        </dgm:presLayoutVars>
      </dgm:prSet>
      <dgm:spPr/>
    </dgm:pt>
    <dgm:pt modelId="{8E91A9DA-76DC-4C82-A22A-BF59082C75C5}" type="pres">
      <dgm:prSet presAssocID="{7D81BDF4-1080-47F2-812A-83465AF9BA4B}" presName="sibTrans" presStyleCnt="0"/>
      <dgm:spPr/>
    </dgm:pt>
    <dgm:pt modelId="{E4D0FDDF-2FC9-42E2-B6EA-8D67099BD69B}" type="pres">
      <dgm:prSet presAssocID="{65F10633-B72E-47DF-90FB-7B24DCE6E15F}" presName="node" presStyleLbl="node1" presStyleIdx="1" presStyleCnt="3">
        <dgm:presLayoutVars>
          <dgm:bulletEnabled val="1"/>
        </dgm:presLayoutVars>
      </dgm:prSet>
      <dgm:spPr/>
    </dgm:pt>
    <dgm:pt modelId="{5A4C21BF-677F-46E2-B79C-6DDD8FAE96AA}" type="pres">
      <dgm:prSet presAssocID="{60550445-4705-4691-8CB6-8F769A89FD14}" presName="sibTrans" presStyleCnt="0"/>
      <dgm:spPr/>
    </dgm:pt>
    <dgm:pt modelId="{1E4D7352-98E3-43BA-B334-2DFF59D7AA6A}" type="pres">
      <dgm:prSet presAssocID="{DEDAE2A8-6D08-4A3A-A7FF-656682BAC2BA}" presName="node" presStyleLbl="node1" presStyleIdx="2" presStyleCnt="3">
        <dgm:presLayoutVars>
          <dgm:bulletEnabled val="1"/>
        </dgm:presLayoutVars>
      </dgm:prSet>
      <dgm:spPr/>
    </dgm:pt>
  </dgm:ptLst>
  <dgm:cxnLst>
    <dgm:cxn modelId="{ED2B0219-E59F-4B48-AED6-5B6CC180D859}" type="presOf" srcId="{DEDAE2A8-6D08-4A3A-A7FF-656682BAC2BA}" destId="{1E4D7352-98E3-43BA-B334-2DFF59D7AA6A}" srcOrd="0" destOrd="0" presId="urn:microsoft.com/office/officeart/2005/8/layout/default"/>
    <dgm:cxn modelId="{1AC66029-41E7-433A-9D95-C1BC75A812BF}" srcId="{FE3CDFC4-BC6C-4170-849B-2929138D301F}" destId="{E20CE53D-6E99-40C5-B1D9-CB6A0E03B270}" srcOrd="0" destOrd="0" parTransId="{14541AA7-0DB5-483A-8766-4B416C33F888}" sibTransId="{7D81BDF4-1080-47F2-812A-83465AF9BA4B}"/>
    <dgm:cxn modelId="{FEFED839-1DA8-4F97-A4FE-EFD5F2DF1CA7}" srcId="{FE3CDFC4-BC6C-4170-849B-2929138D301F}" destId="{DEDAE2A8-6D08-4A3A-A7FF-656682BAC2BA}" srcOrd="2" destOrd="0" parTransId="{0DE0791A-7A9F-40AD-A699-491CB164E96F}" sibTransId="{B43D831E-E52E-48F8-BC5C-89496FDF4F3B}"/>
    <dgm:cxn modelId="{570065AB-B2FC-4CCC-8F95-17B6C4078323}" type="presOf" srcId="{65F10633-B72E-47DF-90FB-7B24DCE6E15F}" destId="{E4D0FDDF-2FC9-42E2-B6EA-8D67099BD69B}" srcOrd="0" destOrd="0" presId="urn:microsoft.com/office/officeart/2005/8/layout/default"/>
    <dgm:cxn modelId="{69B04FB4-0BDF-4E54-9913-F9FD4BE6A461}" srcId="{FE3CDFC4-BC6C-4170-849B-2929138D301F}" destId="{65F10633-B72E-47DF-90FB-7B24DCE6E15F}" srcOrd="1" destOrd="0" parTransId="{662FA560-2E39-4D96-8B0D-D7A60C291A79}" sibTransId="{60550445-4705-4691-8CB6-8F769A89FD14}"/>
    <dgm:cxn modelId="{DA7E56C0-A86A-4570-880A-3C81CCD6EB59}" type="presOf" srcId="{E20CE53D-6E99-40C5-B1D9-CB6A0E03B270}" destId="{A59293C2-C97F-46D4-954A-1A2793145238}" srcOrd="0" destOrd="0" presId="urn:microsoft.com/office/officeart/2005/8/layout/default"/>
    <dgm:cxn modelId="{DE5270F6-7B10-44B3-81F2-FF71B9C9F086}" type="presOf" srcId="{FE3CDFC4-BC6C-4170-849B-2929138D301F}" destId="{A4B0C21E-5683-45D2-AF95-2073CFE00892}" srcOrd="0" destOrd="0" presId="urn:microsoft.com/office/officeart/2005/8/layout/default"/>
    <dgm:cxn modelId="{8AA6E2AF-4FCD-4956-B37A-BF22EA92DFA9}" type="presParOf" srcId="{A4B0C21E-5683-45D2-AF95-2073CFE00892}" destId="{A59293C2-C97F-46D4-954A-1A2793145238}" srcOrd="0" destOrd="0" presId="urn:microsoft.com/office/officeart/2005/8/layout/default"/>
    <dgm:cxn modelId="{6D4AA61B-53C6-4A75-9E06-5DC240A56FFD}" type="presParOf" srcId="{A4B0C21E-5683-45D2-AF95-2073CFE00892}" destId="{8E91A9DA-76DC-4C82-A22A-BF59082C75C5}" srcOrd="1" destOrd="0" presId="urn:microsoft.com/office/officeart/2005/8/layout/default"/>
    <dgm:cxn modelId="{62292A7B-263D-4309-8948-F8ABAFCB8B62}" type="presParOf" srcId="{A4B0C21E-5683-45D2-AF95-2073CFE00892}" destId="{E4D0FDDF-2FC9-42E2-B6EA-8D67099BD69B}" srcOrd="2" destOrd="0" presId="urn:microsoft.com/office/officeart/2005/8/layout/default"/>
    <dgm:cxn modelId="{E1090862-CFCB-4FB3-B4AC-9AB4E6EEC4C7}" type="presParOf" srcId="{A4B0C21E-5683-45D2-AF95-2073CFE00892}" destId="{5A4C21BF-677F-46E2-B79C-6DDD8FAE96AA}" srcOrd="3" destOrd="0" presId="urn:microsoft.com/office/officeart/2005/8/layout/default"/>
    <dgm:cxn modelId="{336A02C7-1D1A-49FD-8CD3-BBE0ABA202DD}" type="presParOf" srcId="{A4B0C21E-5683-45D2-AF95-2073CFE00892}" destId="{1E4D7352-98E3-43BA-B334-2DFF59D7AA6A}" srcOrd="4"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FEB543C-F982-4F75-ABC2-B2A6B6047FA6}" type="doc">
      <dgm:prSet loTypeId="urn:microsoft.com/office/officeart/2008/layout/LinedList" loCatId="list" qsTypeId="urn:microsoft.com/office/officeart/2005/8/quickstyle/simple1" qsCatId="simple" csTypeId="urn:microsoft.com/office/officeart/2005/8/colors/colorful2" csCatId="colorful" phldr="1"/>
      <dgm:spPr/>
      <dgm:t>
        <a:bodyPr/>
        <a:lstStyle/>
        <a:p>
          <a:endParaRPr lang="en-US"/>
        </a:p>
      </dgm:t>
    </dgm:pt>
    <dgm:pt modelId="{255D88DA-DE69-42E6-99B7-B1A07456B0AD}">
      <dgm:prSet/>
      <dgm:spPr/>
      <dgm:t>
        <a:bodyPr/>
        <a:lstStyle/>
        <a:p>
          <a:r>
            <a:rPr lang="en-GB" b="1" dirty="0"/>
            <a:t>Decentration</a:t>
          </a:r>
          <a:r>
            <a:rPr lang="en-GB" dirty="0"/>
            <a:t> – more than one aspect of an object or situation can be taken into account at the same time.</a:t>
          </a:r>
        </a:p>
        <a:p>
          <a:r>
            <a:rPr lang="en-GB" dirty="0"/>
            <a:t>There is a decline in </a:t>
          </a:r>
          <a:r>
            <a:rPr lang="en-GB" b="1" dirty="0"/>
            <a:t>egocentrism</a:t>
          </a:r>
          <a:r>
            <a:rPr lang="en-GB" dirty="0"/>
            <a:t>. </a:t>
          </a:r>
          <a:endParaRPr lang="en-US" dirty="0"/>
        </a:p>
      </dgm:t>
    </dgm:pt>
    <dgm:pt modelId="{49DF6F62-E334-4D6A-B86D-A0DA1E9EE96A}" type="parTrans" cxnId="{8DB6391A-E3AF-4FBB-BFE0-675C433067FD}">
      <dgm:prSet/>
      <dgm:spPr/>
      <dgm:t>
        <a:bodyPr/>
        <a:lstStyle/>
        <a:p>
          <a:endParaRPr lang="en-US"/>
        </a:p>
      </dgm:t>
    </dgm:pt>
    <dgm:pt modelId="{DF6E5D1A-AA47-4D6A-AB73-6B4206A0686A}" type="sibTrans" cxnId="{8DB6391A-E3AF-4FBB-BFE0-675C433067FD}">
      <dgm:prSet/>
      <dgm:spPr/>
      <dgm:t>
        <a:bodyPr/>
        <a:lstStyle/>
        <a:p>
          <a:endParaRPr lang="en-US"/>
        </a:p>
      </dgm:t>
    </dgm:pt>
    <dgm:pt modelId="{B7C0DE04-211F-487E-98A3-65F2B9DE7D0D}">
      <dgm:prSet/>
      <dgm:spPr/>
      <dgm:t>
        <a:bodyPr/>
        <a:lstStyle/>
        <a:p>
          <a:r>
            <a:rPr lang="en-US" dirty="0"/>
            <a:t>Accumulated schema and becoming more adapt in thinking (or mental operations in Piagetian term) on the world: </a:t>
          </a:r>
        </a:p>
        <a:p>
          <a:r>
            <a:rPr lang="en-US" dirty="0"/>
            <a:t>	</a:t>
          </a:r>
          <a:r>
            <a:rPr lang="en-GB" dirty="0"/>
            <a:t>logical manipulations on the relationships between objects and situation</a:t>
          </a:r>
          <a:endParaRPr lang="en-US" dirty="0"/>
        </a:p>
      </dgm:t>
    </dgm:pt>
    <dgm:pt modelId="{138D9C4F-B77C-4D26-AF84-EF3E35892646}" type="parTrans" cxnId="{4AFCD99A-820E-456E-B94A-D64E33724219}">
      <dgm:prSet/>
      <dgm:spPr/>
      <dgm:t>
        <a:bodyPr/>
        <a:lstStyle/>
        <a:p>
          <a:endParaRPr lang="en-GB"/>
        </a:p>
      </dgm:t>
    </dgm:pt>
    <dgm:pt modelId="{18DBEEE1-4A8C-4C89-B450-B8E27A49F542}" type="sibTrans" cxnId="{4AFCD99A-820E-456E-B94A-D64E33724219}">
      <dgm:prSet/>
      <dgm:spPr/>
      <dgm:t>
        <a:bodyPr/>
        <a:lstStyle/>
        <a:p>
          <a:endParaRPr lang="en-GB"/>
        </a:p>
      </dgm:t>
    </dgm:pt>
    <dgm:pt modelId="{7ECD913F-5DBD-4C99-919A-F7ED1FD5AA78}">
      <dgm:prSet/>
      <dgm:spPr/>
      <dgm:t>
        <a:bodyPr/>
        <a:lstStyle/>
        <a:p>
          <a:r>
            <a:rPr lang="en-GB" dirty="0"/>
            <a:t>More flexible to consider the relationship between objects and related actions before and after change </a:t>
          </a:r>
        </a:p>
        <a:p>
          <a:r>
            <a:rPr lang="en-GB" dirty="0"/>
            <a:t>However, it helps to manipulate the objects </a:t>
          </a:r>
        </a:p>
        <a:p>
          <a:r>
            <a:rPr lang="en-GB" b="1" dirty="0"/>
            <a:t>reversibility</a:t>
          </a:r>
          <a:endParaRPr lang="en-US" b="1" dirty="0"/>
        </a:p>
      </dgm:t>
    </dgm:pt>
    <dgm:pt modelId="{9A8E61F9-A722-4123-9677-03B32CD2E241}" type="parTrans" cxnId="{D2C692B9-9C69-45D4-B563-C6FD92A2A59C}">
      <dgm:prSet/>
      <dgm:spPr/>
      <dgm:t>
        <a:bodyPr/>
        <a:lstStyle/>
        <a:p>
          <a:endParaRPr lang="en-GB"/>
        </a:p>
      </dgm:t>
    </dgm:pt>
    <dgm:pt modelId="{CA67F826-A090-4977-9FF9-85A62DD4249D}" type="sibTrans" cxnId="{D2C692B9-9C69-45D4-B563-C6FD92A2A59C}">
      <dgm:prSet/>
      <dgm:spPr/>
      <dgm:t>
        <a:bodyPr/>
        <a:lstStyle/>
        <a:p>
          <a:endParaRPr lang="en-GB"/>
        </a:p>
      </dgm:t>
    </dgm:pt>
    <dgm:pt modelId="{949FE104-5888-4B62-98B3-A28B21E28DE6}" type="pres">
      <dgm:prSet presAssocID="{6FEB543C-F982-4F75-ABC2-B2A6B6047FA6}" presName="vert0" presStyleCnt="0">
        <dgm:presLayoutVars>
          <dgm:dir/>
          <dgm:animOne val="branch"/>
          <dgm:animLvl val="lvl"/>
        </dgm:presLayoutVars>
      </dgm:prSet>
      <dgm:spPr/>
    </dgm:pt>
    <dgm:pt modelId="{89F1992B-8F59-4C66-BBB3-79DFEC66E340}" type="pres">
      <dgm:prSet presAssocID="{B7C0DE04-211F-487E-98A3-65F2B9DE7D0D}" presName="thickLine" presStyleLbl="alignNode1" presStyleIdx="0" presStyleCnt="3"/>
      <dgm:spPr/>
    </dgm:pt>
    <dgm:pt modelId="{BF102782-C5AD-43CF-A96D-D173D9388E15}" type="pres">
      <dgm:prSet presAssocID="{B7C0DE04-211F-487E-98A3-65F2B9DE7D0D}" presName="horz1" presStyleCnt="0"/>
      <dgm:spPr/>
    </dgm:pt>
    <dgm:pt modelId="{58EE1C7C-9F54-4537-8763-F95104425FC1}" type="pres">
      <dgm:prSet presAssocID="{B7C0DE04-211F-487E-98A3-65F2B9DE7D0D}" presName="tx1" presStyleLbl="revTx" presStyleIdx="0" presStyleCnt="3"/>
      <dgm:spPr/>
    </dgm:pt>
    <dgm:pt modelId="{9DF8A47E-E620-4157-9103-F59ECF618434}" type="pres">
      <dgm:prSet presAssocID="{B7C0DE04-211F-487E-98A3-65F2B9DE7D0D}" presName="vert1" presStyleCnt="0"/>
      <dgm:spPr/>
    </dgm:pt>
    <dgm:pt modelId="{5037A085-0894-4F77-BF70-52E7643CD9BB}" type="pres">
      <dgm:prSet presAssocID="{255D88DA-DE69-42E6-99B7-B1A07456B0AD}" presName="thickLine" presStyleLbl="alignNode1" presStyleIdx="1" presStyleCnt="3"/>
      <dgm:spPr/>
    </dgm:pt>
    <dgm:pt modelId="{252E4126-E719-4C4A-9B9D-632BDF570346}" type="pres">
      <dgm:prSet presAssocID="{255D88DA-DE69-42E6-99B7-B1A07456B0AD}" presName="horz1" presStyleCnt="0"/>
      <dgm:spPr/>
    </dgm:pt>
    <dgm:pt modelId="{D01CEDEA-FB30-4A9E-A00F-27B585B651D2}" type="pres">
      <dgm:prSet presAssocID="{255D88DA-DE69-42E6-99B7-B1A07456B0AD}" presName="tx1" presStyleLbl="revTx" presStyleIdx="1" presStyleCnt="3"/>
      <dgm:spPr/>
    </dgm:pt>
    <dgm:pt modelId="{4E3426DF-173B-4867-8125-A506189F1D5E}" type="pres">
      <dgm:prSet presAssocID="{255D88DA-DE69-42E6-99B7-B1A07456B0AD}" presName="vert1" presStyleCnt="0"/>
      <dgm:spPr/>
    </dgm:pt>
    <dgm:pt modelId="{FD0C8929-8AED-4260-AFA5-A82E7674A6AA}" type="pres">
      <dgm:prSet presAssocID="{7ECD913F-5DBD-4C99-919A-F7ED1FD5AA78}" presName="thickLine" presStyleLbl="alignNode1" presStyleIdx="2" presStyleCnt="3"/>
      <dgm:spPr/>
    </dgm:pt>
    <dgm:pt modelId="{AE9A33BE-EEDF-4CD3-A1E3-8E817C376F66}" type="pres">
      <dgm:prSet presAssocID="{7ECD913F-5DBD-4C99-919A-F7ED1FD5AA78}" presName="horz1" presStyleCnt="0"/>
      <dgm:spPr/>
    </dgm:pt>
    <dgm:pt modelId="{7C81CF34-8C30-49CB-B93E-12DF2B035DE6}" type="pres">
      <dgm:prSet presAssocID="{7ECD913F-5DBD-4C99-919A-F7ED1FD5AA78}" presName="tx1" presStyleLbl="revTx" presStyleIdx="2" presStyleCnt="3"/>
      <dgm:spPr/>
    </dgm:pt>
    <dgm:pt modelId="{730CE930-CB74-4D3C-A8B2-0EC143CF9981}" type="pres">
      <dgm:prSet presAssocID="{7ECD913F-5DBD-4C99-919A-F7ED1FD5AA78}" presName="vert1" presStyleCnt="0"/>
      <dgm:spPr/>
    </dgm:pt>
  </dgm:ptLst>
  <dgm:cxnLst>
    <dgm:cxn modelId="{8DB6391A-E3AF-4FBB-BFE0-675C433067FD}" srcId="{6FEB543C-F982-4F75-ABC2-B2A6B6047FA6}" destId="{255D88DA-DE69-42E6-99B7-B1A07456B0AD}" srcOrd="1" destOrd="0" parTransId="{49DF6F62-E334-4D6A-B86D-A0DA1E9EE96A}" sibTransId="{DF6E5D1A-AA47-4D6A-AB73-6B4206A0686A}"/>
    <dgm:cxn modelId="{73BA2530-12F8-451B-BB31-0ECE416FCB5A}" type="presOf" srcId="{255D88DA-DE69-42E6-99B7-B1A07456B0AD}" destId="{D01CEDEA-FB30-4A9E-A00F-27B585B651D2}" srcOrd="0" destOrd="0" presId="urn:microsoft.com/office/officeart/2008/layout/LinedList"/>
    <dgm:cxn modelId="{4AFCD99A-820E-456E-B94A-D64E33724219}" srcId="{6FEB543C-F982-4F75-ABC2-B2A6B6047FA6}" destId="{B7C0DE04-211F-487E-98A3-65F2B9DE7D0D}" srcOrd="0" destOrd="0" parTransId="{138D9C4F-B77C-4D26-AF84-EF3E35892646}" sibTransId="{18DBEEE1-4A8C-4C89-B450-B8E27A49F542}"/>
    <dgm:cxn modelId="{1FF0A6B2-D923-4ED1-83D2-FA9D4483AAE2}" type="presOf" srcId="{B7C0DE04-211F-487E-98A3-65F2B9DE7D0D}" destId="{58EE1C7C-9F54-4537-8763-F95104425FC1}" srcOrd="0" destOrd="0" presId="urn:microsoft.com/office/officeart/2008/layout/LinedList"/>
    <dgm:cxn modelId="{D2C692B9-9C69-45D4-B563-C6FD92A2A59C}" srcId="{6FEB543C-F982-4F75-ABC2-B2A6B6047FA6}" destId="{7ECD913F-5DBD-4C99-919A-F7ED1FD5AA78}" srcOrd="2" destOrd="0" parTransId="{9A8E61F9-A722-4123-9677-03B32CD2E241}" sibTransId="{CA67F826-A090-4977-9FF9-85A62DD4249D}"/>
    <dgm:cxn modelId="{5B8C54E0-6882-4313-910A-F534FAE6EDD2}" type="presOf" srcId="{7ECD913F-5DBD-4C99-919A-F7ED1FD5AA78}" destId="{7C81CF34-8C30-49CB-B93E-12DF2B035DE6}" srcOrd="0" destOrd="0" presId="urn:microsoft.com/office/officeart/2008/layout/LinedList"/>
    <dgm:cxn modelId="{4D654EE5-A318-493E-B6C6-99C221B4914A}" type="presOf" srcId="{6FEB543C-F982-4F75-ABC2-B2A6B6047FA6}" destId="{949FE104-5888-4B62-98B3-A28B21E28DE6}" srcOrd="0" destOrd="0" presId="urn:microsoft.com/office/officeart/2008/layout/LinedList"/>
    <dgm:cxn modelId="{B7DFD8E0-3D9D-4198-97C3-B8BA32A2CF4A}" type="presParOf" srcId="{949FE104-5888-4B62-98B3-A28B21E28DE6}" destId="{89F1992B-8F59-4C66-BBB3-79DFEC66E340}" srcOrd="0" destOrd="0" presId="urn:microsoft.com/office/officeart/2008/layout/LinedList"/>
    <dgm:cxn modelId="{B07218B3-4E8D-475C-BCD6-25E9B82DBBC4}" type="presParOf" srcId="{949FE104-5888-4B62-98B3-A28B21E28DE6}" destId="{BF102782-C5AD-43CF-A96D-D173D9388E15}" srcOrd="1" destOrd="0" presId="urn:microsoft.com/office/officeart/2008/layout/LinedList"/>
    <dgm:cxn modelId="{6DD96072-D3F6-4D58-BAAF-EEA4AA1BAECA}" type="presParOf" srcId="{BF102782-C5AD-43CF-A96D-D173D9388E15}" destId="{58EE1C7C-9F54-4537-8763-F95104425FC1}" srcOrd="0" destOrd="0" presId="urn:microsoft.com/office/officeart/2008/layout/LinedList"/>
    <dgm:cxn modelId="{FD56D7EC-EE26-44B3-AB82-CA983B42F5F7}" type="presParOf" srcId="{BF102782-C5AD-43CF-A96D-D173D9388E15}" destId="{9DF8A47E-E620-4157-9103-F59ECF618434}" srcOrd="1" destOrd="0" presId="urn:microsoft.com/office/officeart/2008/layout/LinedList"/>
    <dgm:cxn modelId="{FC7874AB-DF87-418A-908E-06F35CA77382}" type="presParOf" srcId="{949FE104-5888-4B62-98B3-A28B21E28DE6}" destId="{5037A085-0894-4F77-BF70-52E7643CD9BB}" srcOrd="2" destOrd="0" presId="urn:microsoft.com/office/officeart/2008/layout/LinedList"/>
    <dgm:cxn modelId="{C79AA72E-1ADC-4963-BCE0-4BA52AE2F5C8}" type="presParOf" srcId="{949FE104-5888-4B62-98B3-A28B21E28DE6}" destId="{252E4126-E719-4C4A-9B9D-632BDF570346}" srcOrd="3" destOrd="0" presId="urn:microsoft.com/office/officeart/2008/layout/LinedList"/>
    <dgm:cxn modelId="{7B9438C8-0E97-410E-B5CB-D40AA783E77B}" type="presParOf" srcId="{252E4126-E719-4C4A-9B9D-632BDF570346}" destId="{D01CEDEA-FB30-4A9E-A00F-27B585B651D2}" srcOrd="0" destOrd="0" presId="urn:microsoft.com/office/officeart/2008/layout/LinedList"/>
    <dgm:cxn modelId="{7AE80456-12DB-41D7-80F8-03316C3C4C7B}" type="presParOf" srcId="{252E4126-E719-4C4A-9B9D-632BDF570346}" destId="{4E3426DF-173B-4867-8125-A506189F1D5E}" srcOrd="1" destOrd="0" presId="urn:microsoft.com/office/officeart/2008/layout/LinedList"/>
    <dgm:cxn modelId="{28E4098D-5342-4B4A-A0CA-62C52230BAD0}" type="presParOf" srcId="{949FE104-5888-4B62-98B3-A28B21E28DE6}" destId="{FD0C8929-8AED-4260-AFA5-A82E7674A6AA}" srcOrd="4" destOrd="0" presId="urn:microsoft.com/office/officeart/2008/layout/LinedList"/>
    <dgm:cxn modelId="{F92E0C64-0304-41A5-8258-16924E8DF9BD}" type="presParOf" srcId="{949FE104-5888-4B62-98B3-A28B21E28DE6}" destId="{AE9A33BE-EEDF-4CD3-A1E3-8E817C376F66}" srcOrd="5" destOrd="0" presId="urn:microsoft.com/office/officeart/2008/layout/LinedList"/>
    <dgm:cxn modelId="{000B8D6D-640B-4DDE-B0F9-AA3B530C33FE}" type="presParOf" srcId="{AE9A33BE-EEDF-4CD3-A1E3-8E817C376F66}" destId="{7C81CF34-8C30-49CB-B93E-12DF2B035DE6}" srcOrd="0" destOrd="0" presId="urn:microsoft.com/office/officeart/2008/layout/LinedList"/>
    <dgm:cxn modelId="{4108655E-F614-4FB1-9285-63E74957620B}" type="presParOf" srcId="{AE9A33BE-EEDF-4CD3-A1E3-8E817C376F66}" destId="{730CE930-CB74-4D3C-A8B2-0EC143CF9981}" srcOrd="1" destOrd="0" presId="urn:microsoft.com/office/officeart/2008/layout/Line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5585F34D-30F7-4793-BB12-DCE05734AC1C}" type="doc">
      <dgm:prSet loTypeId="urn:microsoft.com/office/officeart/2005/8/layout/vList3" loCatId="list" qsTypeId="urn:microsoft.com/office/officeart/2005/8/quickstyle/simple1" qsCatId="simple" csTypeId="urn:microsoft.com/office/officeart/2005/8/colors/accent1_2" csCatId="accent1" phldr="1"/>
      <dgm:spPr/>
    </dgm:pt>
    <dgm:pt modelId="{A0A3B67E-C2B8-4F54-AAF6-0C52F72082CC}">
      <dgm:prSet phldrT="[Text]"/>
      <dgm:spPr/>
      <dgm:t>
        <a:bodyPr/>
        <a:lstStyle/>
        <a:p>
          <a:pPr>
            <a:buClr>
              <a:srgbClr val="330066"/>
            </a:buClr>
            <a:buSzPct val="70000"/>
            <a:buFont typeface="Wingdings" panose="05000000000000000000" pitchFamily="2" charset="2"/>
            <a:buChar char="•"/>
          </a:pPr>
          <a:r>
            <a:rPr lang="en-US" altLang="en-US" dirty="0">
              <a:solidFill>
                <a:schemeClr val="bg1"/>
              </a:solidFill>
            </a:rPr>
            <a:t>Maturation in the stages of development </a:t>
          </a:r>
          <a:endParaRPr lang="en-GB" dirty="0">
            <a:solidFill>
              <a:schemeClr val="bg1"/>
            </a:solidFill>
          </a:endParaRPr>
        </a:p>
      </dgm:t>
    </dgm:pt>
    <dgm:pt modelId="{7AE881C6-2634-49AC-8A1E-3C5E94729021}" type="parTrans" cxnId="{D47C7146-FD8D-457D-8EB9-924832B46F0F}">
      <dgm:prSet/>
      <dgm:spPr/>
      <dgm:t>
        <a:bodyPr/>
        <a:lstStyle/>
        <a:p>
          <a:endParaRPr lang="en-GB"/>
        </a:p>
      </dgm:t>
    </dgm:pt>
    <dgm:pt modelId="{B447FECA-3532-4A44-9D9C-6DE924E79DDE}" type="sibTrans" cxnId="{D47C7146-FD8D-457D-8EB9-924832B46F0F}">
      <dgm:prSet/>
      <dgm:spPr/>
      <dgm:t>
        <a:bodyPr/>
        <a:lstStyle/>
        <a:p>
          <a:endParaRPr lang="en-GB"/>
        </a:p>
      </dgm:t>
    </dgm:pt>
    <dgm:pt modelId="{2F8CC207-4D1F-4BA3-993C-5DBD7D6F4178}">
      <dgm:prSet/>
      <dgm:spPr/>
      <dgm:t>
        <a:bodyPr/>
        <a:lstStyle/>
        <a:p>
          <a:r>
            <a:rPr lang="en-US" altLang="en-US" dirty="0">
              <a:solidFill>
                <a:schemeClr val="bg1"/>
              </a:solidFill>
            </a:rPr>
            <a:t>Developmental readiness </a:t>
          </a:r>
        </a:p>
      </dgm:t>
    </dgm:pt>
    <dgm:pt modelId="{F18A76AF-F49E-4556-90C5-CF4731C861AC}" type="parTrans" cxnId="{14480735-97CA-4336-91B0-D1FF20BDABEF}">
      <dgm:prSet/>
      <dgm:spPr/>
      <dgm:t>
        <a:bodyPr/>
        <a:lstStyle/>
        <a:p>
          <a:endParaRPr lang="en-GB"/>
        </a:p>
      </dgm:t>
    </dgm:pt>
    <dgm:pt modelId="{E17A228C-3443-45AA-8314-4B4DA91DFDFF}" type="sibTrans" cxnId="{14480735-97CA-4336-91B0-D1FF20BDABEF}">
      <dgm:prSet/>
      <dgm:spPr/>
      <dgm:t>
        <a:bodyPr/>
        <a:lstStyle/>
        <a:p>
          <a:endParaRPr lang="en-GB"/>
        </a:p>
      </dgm:t>
    </dgm:pt>
    <dgm:pt modelId="{3ED927C2-DAF8-4939-A65D-F01CE2E639B9}">
      <dgm:prSet/>
      <dgm:spPr/>
      <dgm:t>
        <a:bodyPr/>
        <a:lstStyle/>
        <a:p>
          <a:r>
            <a:rPr lang="en-US" altLang="en-US" dirty="0">
              <a:solidFill>
                <a:schemeClr val="bg1"/>
              </a:solidFill>
            </a:rPr>
            <a:t>‘Concepts’ are acquired out of the child’s ‘actions’  </a:t>
          </a:r>
        </a:p>
      </dgm:t>
    </dgm:pt>
    <dgm:pt modelId="{969D0CC3-C553-4D65-9DDB-F3B2DEF9DF12}" type="parTrans" cxnId="{CA7C8EEA-9CBF-4BCC-8476-6572BE7635BD}">
      <dgm:prSet/>
      <dgm:spPr/>
      <dgm:t>
        <a:bodyPr/>
        <a:lstStyle/>
        <a:p>
          <a:endParaRPr lang="en-GB"/>
        </a:p>
      </dgm:t>
    </dgm:pt>
    <dgm:pt modelId="{090CF530-B009-4420-A8F2-76E746A6FBFF}" type="sibTrans" cxnId="{CA7C8EEA-9CBF-4BCC-8476-6572BE7635BD}">
      <dgm:prSet/>
      <dgm:spPr/>
      <dgm:t>
        <a:bodyPr/>
        <a:lstStyle/>
        <a:p>
          <a:endParaRPr lang="en-GB"/>
        </a:p>
      </dgm:t>
    </dgm:pt>
    <dgm:pt modelId="{455FCC22-1DEE-429A-B035-CEAB5CE868FD}" type="pres">
      <dgm:prSet presAssocID="{5585F34D-30F7-4793-BB12-DCE05734AC1C}" presName="linearFlow" presStyleCnt="0">
        <dgm:presLayoutVars>
          <dgm:dir/>
          <dgm:resizeHandles val="exact"/>
        </dgm:presLayoutVars>
      </dgm:prSet>
      <dgm:spPr/>
    </dgm:pt>
    <dgm:pt modelId="{C51D7D0E-1C6E-43F8-B886-F62BB9D619AF}" type="pres">
      <dgm:prSet presAssocID="{A0A3B67E-C2B8-4F54-AAF6-0C52F72082CC}" presName="composite" presStyleCnt="0"/>
      <dgm:spPr/>
    </dgm:pt>
    <dgm:pt modelId="{F740B891-CA15-4C7F-8579-30D34A885143}" type="pres">
      <dgm:prSet presAssocID="{A0A3B67E-C2B8-4F54-AAF6-0C52F72082CC}" presName="imgShp" presStyleLbl="fgImgPlace1" presStyleIdx="0" presStyleCnt="3"/>
      <dgm:spPr>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54000" r="-54000"/>
          </a:stretch>
        </a:blipFill>
      </dgm:spPr>
    </dgm:pt>
    <dgm:pt modelId="{8DE1A3B5-AD14-4574-8E77-63341F996229}" type="pres">
      <dgm:prSet presAssocID="{A0A3B67E-C2B8-4F54-AAF6-0C52F72082CC}" presName="txShp" presStyleLbl="node1" presStyleIdx="0" presStyleCnt="3">
        <dgm:presLayoutVars>
          <dgm:bulletEnabled val="1"/>
        </dgm:presLayoutVars>
      </dgm:prSet>
      <dgm:spPr/>
    </dgm:pt>
    <dgm:pt modelId="{DE7B93FA-9A0F-4613-B610-8E806118E93D}" type="pres">
      <dgm:prSet presAssocID="{B447FECA-3532-4A44-9D9C-6DE924E79DDE}" presName="spacing" presStyleCnt="0"/>
      <dgm:spPr/>
    </dgm:pt>
    <dgm:pt modelId="{376E518D-2D2A-43CE-8BCB-6057B93198F2}" type="pres">
      <dgm:prSet presAssocID="{2F8CC207-4D1F-4BA3-993C-5DBD7D6F4178}" presName="composite" presStyleCnt="0"/>
      <dgm:spPr/>
    </dgm:pt>
    <dgm:pt modelId="{E6B8E657-3519-4676-8F00-76BA4730D718}" type="pres">
      <dgm:prSet presAssocID="{2F8CC207-4D1F-4BA3-993C-5DBD7D6F4178}" presName="imgShp" presStyleLbl="fgImgPlace1" presStyleIdx="1" presStyleCnt="3"/>
      <dgm:spPr>
        <a:blipFill>
          <a:blip xmlns:r="http://schemas.openxmlformats.org/officeDocument/2006/relationships" r:embed="rId3">
            <a:extLst>
              <a:ext uri="{28A0092B-C50C-407E-A947-70E740481C1C}">
                <a14:useLocalDpi xmlns:a14="http://schemas.microsoft.com/office/drawing/2010/main" val="0"/>
              </a:ext>
            </a:extLst>
          </a:blip>
          <a:srcRect/>
          <a:stretch>
            <a:fillRect t="-4000" b="-4000"/>
          </a:stretch>
        </a:blipFill>
      </dgm:spPr>
    </dgm:pt>
    <dgm:pt modelId="{EAD20F31-62C1-4BB6-A6A6-6D959FDCE2F6}" type="pres">
      <dgm:prSet presAssocID="{2F8CC207-4D1F-4BA3-993C-5DBD7D6F4178}" presName="txShp" presStyleLbl="node1" presStyleIdx="1" presStyleCnt="3">
        <dgm:presLayoutVars>
          <dgm:bulletEnabled val="1"/>
        </dgm:presLayoutVars>
      </dgm:prSet>
      <dgm:spPr/>
    </dgm:pt>
    <dgm:pt modelId="{E9DF2C7C-5603-4D49-8BFE-88DB9D5B6364}" type="pres">
      <dgm:prSet presAssocID="{E17A228C-3443-45AA-8314-4B4DA91DFDFF}" presName="spacing" presStyleCnt="0"/>
      <dgm:spPr/>
    </dgm:pt>
    <dgm:pt modelId="{C4E35027-A31B-4C83-A23F-9D1B68F35918}" type="pres">
      <dgm:prSet presAssocID="{3ED927C2-DAF8-4939-A65D-F01CE2E639B9}" presName="composite" presStyleCnt="0"/>
      <dgm:spPr/>
    </dgm:pt>
    <dgm:pt modelId="{2A155F5B-16CE-4AF5-89C6-938BAE16DB69}" type="pres">
      <dgm:prSet presAssocID="{3ED927C2-DAF8-4939-A65D-F01CE2E639B9}" presName="imgShp" presStyleLbl="fgImgPlace1" presStyleIdx="2" presStyleCnt="3"/>
      <dgm:spPr>
        <a:blipFill>
          <a:blip xmlns:r="http://schemas.openxmlformats.org/officeDocument/2006/relationships" r:embed="rId4">
            <a:extLst>
              <a:ext uri="{28A0092B-C50C-407E-A947-70E740481C1C}">
                <a14:useLocalDpi xmlns:a14="http://schemas.microsoft.com/office/drawing/2010/main" val="0"/>
              </a:ext>
            </a:extLst>
          </a:blip>
          <a:srcRect/>
          <a:stretch>
            <a:fillRect l="-3000" r="-3000"/>
          </a:stretch>
        </a:blipFill>
      </dgm:spPr>
    </dgm:pt>
    <dgm:pt modelId="{791BB752-0AC0-45A7-AD05-94C6557448D8}" type="pres">
      <dgm:prSet presAssocID="{3ED927C2-DAF8-4939-A65D-F01CE2E639B9}" presName="txShp" presStyleLbl="node1" presStyleIdx="2" presStyleCnt="3">
        <dgm:presLayoutVars>
          <dgm:bulletEnabled val="1"/>
        </dgm:presLayoutVars>
      </dgm:prSet>
      <dgm:spPr/>
    </dgm:pt>
  </dgm:ptLst>
  <dgm:cxnLst>
    <dgm:cxn modelId="{14480735-97CA-4336-91B0-D1FF20BDABEF}" srcId="{5585F34D-30F7-4793-BB12-DCE05734AC1C}" destId="{2F8CC207-4D1F-4BA3-993C-5DBD7D6F4178}" srcOrd="1" destOrd="0" parTransId="{F18A76AF-F49E-4556-90C5-CF4731C861AC}" sibTransId="{E17A228C-3443-45AA-8314-4B4DA91DFDFF}"/>
    <dgm:cxn modelId="{D47C7146-FD8D-457D-8EB9-924832B46F0F}" srcId="{5585F34D-30F7-4793-BB12-DCE05734AC1C}" destId="{A0A3B67E-C2B8-4F54-AAF6-0C52F72082CC}" srcOrd="0" destOrd="0" parTransId="{7AE881C6-2634-49AC-8A1E-3C5E94729021}" sibTransId="{B447FECA-3532-4A44-9D9C-6DE924E79DDE}"/>
    <dgm:cxn modelId="{952E0E5A-55D6-4B1B-A445-497ED0F341A8}" type="presOf" srcId="{2F8CC207-4D1F-4BA3-993C-5DBD7D6F4178}" destId="{EAD20F31-62C1-4BB6-A6A6-6D959FDCE2F6}" srcOrd="0" destOrd="0" presId="urn:microsoft.com/office/officeart/2005/8/layout/vList3"/>
    <dgm:cxn modelId="{42B16CBF-2397-45B2-BD05-395C90608005}" type="presOf" srcId="{3ED927C2-DAF8-4939-A65D-F01CE2E639B9}" destId="{791BB752-0AC0-45A7-AD05-94C6557448D8}" srcOrd="0" destOrd="0" presId="urn:microsoft.com/office/officeart/2005/8/layout/vList3"/>
    <dgm:cxn modelId="{66727AE2-D836-49DC-8CD0-9C5A2A3F0787}" type="presOf" srcId="{A0A3B67E-C2B8-4F54-AAF6-0C52F72082CC}" destId="{8DE1A3B5-AD14-4574-8E77-63341F996229}" srcOrd="0" destOrd="0" presId="urn:microsoft.com/office/officeart/2005/8/layout/vList3"/>
    <dgm:cxn modelId="{CA7C8EEA-9CBF-4BCC-8476-6572BE7635BD}" srcId="{5585F34D-30F7-4793-BB12-DCE05734AC1C}" destId="{3ED927C2-DAF8-4939-A65D-F01CE2E639B9}" srcOrd="2" destOrd="0" parTransId="{969D0CC3-C553-4D65-9DDB-F3B2DEF9DF12}" sibTransId="{090CF530-B009-4420-A8F2-76E746A6FBFF}"/>
    <dgm:cxn modelId="{7B16BFF4-CC0B-4D1E-A2D9-24802E98E8AF}" type="presOf" srcId="{5585F34D-30F7-4793-BB12-DCE05734AC1C}" destId="{455FCC22-1DEE-429A-B035-CEAB5CE868FD}" srcOrd="0" destOrd="0" presId="urn:microsoft.com/office/officeart/2005/8/layout/vList3"/>
    <dgm:cxn modelId="{9EAB7C7E-B638-461F-B567-9B0C214F04DA}" type="presParOf" srcId="{455FCC22-1DEE-429A-B035-CEAB5CE868FD}" destId="{C51D7D0E-1C6E-43F8-B886-F62BB9D619AF}" srcOrd="0" destOrd="0" presId="urn:microsoft.com/office/officeart/2005/8/layout/vList3"/>
    <dgm:cxn modelId="{F7B3AD02-BA9D-421E-8437-F51F2AFF28DA}" type="presParOf" srcId="{C51D7D0E-1C6E-43F8-B886-F62BB9D619AF}" destId="{F740B891-CA15-4C7F-8579-30D34A885143}" srcOrd="0" destOrd="0" presId="urn:microsoft.com/office/officeart/2005/8/layout/vList3"/>
    <dgm:cxn modelId="{02869AB5-5E4D-40F7-9823-7984A4693CAC}" type="presParOf" srcId="{C51D7D0E-1C6E-43F8-B886-F62BB9D619AF}" destId="{8DE1A3B5-AD14-4574-8E77-63341F996229}" srcOrd="1" destOrd="0" presId="urn:microsoft.com/office/officeart/2005/8/layout/vList3"/>
    <dgm:cxn modelId="{F0031932-6CD0-478E-BDA4-5C0D5388D192}" type="presParOf" srcId="{455FCC22-1DEE-429A-B035-CEAB5CE868FD}" destId="{DE7B93FA-9A0F-4613-B610-8E806118E93D}" srcOrd="1" destOrd="0" presId="urn:microsoft.com/office/officeart/2005/8/layout/vList3"/>
    <dgm:cxn modelId="{8CCBB874-9723-4D83-ACFB-0080A453080F}" type="presParOf" srcId="{455FCC22-1DEE-429A-B035-CEAB5CE868FD}" destId="{376E518D-2D2A-43CE-8BCB-6057B93198F2}" srcOrd="2" destOrd="0" presId="urn:microsoft.com/office/officeart/2005/8/layout/vList3"/>
    <dgm:cxn modelId="{DF9C7442-F61B-44A5-A7C2-DCA97F8729A1}" type="presParOf" srcId="{376E518D-2D2A-43CE-8BCB-6057B93198F2}" destId="{E6B8E657-3519-4676-8F00-76BA4730D718}" srcOrd="0" destOrd="0" presId="urn:microsoft.com/office/officeart/2005/8/layout/vList3"/>
    <dgm:cxn modelId="{C0D86D2F-C183-4E86-98C9-6635207AEB89}" type="presParOf" srcId="{376E518D-2D2A-43CE-8BCB-6057B93198F2}" destId="{EAD20F31-62C1-4BB6-A6A6-6D959FDCE2F6}" srcOrd="1" destOrd="0" presId="urn:microsoft.com/office/officeart/2005/8/layout/vList3"/>
    <dgm:cxn modelId="{F17FF2BF-21E2-4CB4-B35E-98451DA13C2E}" type="presParOf" srcId="{455FCC22-1DEE-429A-B035-CEAB5CE868FD}" destId="{E9DF2C7C-5603-4D49-8BFE-88DB9D5B6364}" srcOrd="3" destOrd="0" presId="urn:microsoft.com/office/officeart/2005/8/layout/vList3"/>
    <dgm:cxn modelId="{C312CBF0-FFAC-4592-90CA-7C5E6B9A9087}" type="presParOf" srcId="{455FCC22-1DEE-429A-B035-CEAB5CE868FD}" destId="{C4E35027-A31B-4C83-A23F-9D1B68F35918}" srcOrd="4" destOrd="0" presId="urn:microsoft.com/office/officeart/2005/8/layout/vList3"/>
    <dgm:cxn modelId="{0FDC4FFA-C756-4302-A84B-40E059E55113}" type="presParOf" srcId="{C4E35027-A31B-4C83-A23F-9D1B68F35918}" destId="{2A155F5B-16CE-4AF5-89C6-938BAE16DB69}" srcOrd="0" destOrd="0" presId="urn:microsoft.com/office/officeart/2005/8/layout/vList3"/>
    <dgm:cxn modelId="{088C86E1-5F23-410C-9DA1-149899A3716C}" type="presParOf" srcId="{C4E35027-A31B-4C83-A23F-9D1B68F35918}" destId="{791BB752-0AC0-45A7-AD05-94C6557448D8}" srcOrd="1" destOrd="0" presId="urn:microsoft.com/office/officeart/2005/8/layout/vList3"/>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CF6FB0FD-E211-4D09-874D-265B8297152D}" type="doc">
      <dgm:prSet loTypeId="urn:microsoft.com/office/officeart/2008/layout/LinedList" loCatId="list" qsTypeId="urn:microsoft.com/office/officeart/2005/8/quickstyle/simple1" qsCatId="simple" csTypeId="urn:microsoft.com/office/officeart/2005/8/colors/accent1_2" csCatId="accent1"/>
      <dgm:spPr/>
      <dgm:t>
        <a:bodyPr/>
        <a:lstStyle/>
        <a:p>
          <a:endParaRPr lang="en-US"/>
        </a:p>
      </dgm:t>
    </dgm:pt>
    <dgm:pt modelId="{3365FC77-ADB6-4BAE-9272-347BCFE43751}">
      <dgm:prSet/>
      <dgm:spPr/>
      <dgm:t>
        <a:bodyPr/>
        <a:lstStyle/>
        <a:p>
          <a:r>
            <a:rPr lang="en-GB"/>
            <a:t>Studies (e.g. Winsler 2009) show that children use more of this private speech when the tasks are appropriately challenging (not below or well beyond their capabilities). </a:t>
          </a:r>
          <a:endParaRPr lang="en-US"/>
        </a:p>
      </dgm:t>
    </dgm:pt>
    <dgm:pt modelId="{5C8A2F0E-462A-413D-804B-80599C935679}" type="parTrans" cxnId="{4C9F3148-D4E0-418B-90A7-76AC40D524D9}">
      <dgm:prSet/>
      <dgm:spPr/>
      <dgm:t>
        <a:bodyPr/>
        <a:lstStyle/>
        <a:p>
          <a:endParaRPr lang="en-US"/>
        </a:p>
      </dgm:t>
    </dgm:pt>
    <dgm:pt modelId="{4AB66F9A-3F30-4C78-A907-3174D389405F}" type="sibTrans" cxnId="{4C9F3148-D4E0-418B-90A7-76AC40D524D9}">
      <dgm:prSet/>
      <dgm:spPr/>
      <dgm:t>
        <a:bodyPr/>
        <a:lstStyle/>
        <a:p>
          <a:endParaRPr lang="en-US"/>
        </a:p>
      </dgm:t>
    </dgm:pt>
    <dgm:pt modelId="{BC09439E-192B-45F5-A459-81F4534F8AEB}">
      <dgm:prSet/>
      <dgm:spPr/>
      <dgm:t>
        <a:bodyPr/>
        <a:lstStyle/>
        <a:p>
          <a:r>
            <a:rPr lang="en-GB" dirty="0"/>
            <a:t>It is most readily observed when errors are made in the task or they are confused about how to continue with the task. </a:t>
          </a:r>
          <a:endParaRPr lang="en-US" dirty="0"/>
        </a:p>
      </dgm:t>
    </dgm:pt>
    <dgm:pt modelId="{C7BFDDAA-EFCB-4C85-8B71-E1320238B19C}" type="parTrans" cxnId="{46E9E873-8266-4F02-8384-C5F1C51EC04D}">
      <dgm:prSet/>
      <dgm:spPr/>
      <dgm:t>
        <a:bodyPr/>
        <a:lstStyle/>
        <a:p>
          <a:endParaRPr lang="en-US"/>
        </a:p>
      </dgm:t>
    </dgm:pt>
    <dgm:pt modelId="{E6978500-676C-4DC9-A850-B2FC93CAE305}" type="sibTrans" cxnId="{46E9E873-8266-4F02-8384-C5F1C51EC04D}">
      <dgm:prSet/>
      <dgm:spPr/>
      <dgm:t>
        <a:bodyPr/>
        <a:lstStyle/>
        <a:p>
          <a:endParaRPr lang="en-US"/>
        </a:p>
      </dgm:t>
    </dgm:pt>
    <dgm:pt modelId="{B8AB056E-227C-4DF8-BBF9-DA3C4548FC4C}">
      <dgm:prSet/>
      <dgm:spPr/>
      <dgm:t>
        <a:bodyPr/>
        <a:lstStyle/>
        <a:p>
          <a:r>
            <a:rPr lang="en-GB"/>
            <a:t>Those children who actively use private speech during an activity are more engaged in the task than less talkative age-related peers. </a:t>
          </a:r>
          <a:endParaRPr lang="en-US"/>
        </a:p>
      </dgm:t>
    </dgm:pt>
    <dgm:pt modelId="{6BFEF10B-514E-49EE-9A4B-6A8944BF7212}" type="parTrans" cxnId="{CE6CD56D-F0AC-4441-87FA-F0E43F72177E}">
      <dgm:prSet/>
      <dgm:spPr/>
      <dgm:t>
        <a:bodyPr/>
        <a:lstStyle/>
        <a:p>
          <a:endParaRPr lang="en-US"/>
        </a:p>
      </dgm:t>
    </dgm:pt>
    <dgm:pt modelId="{5A926F99-F6F1-42B4-B38A-93C31F25E008}" type="sibTrans" cxnId="{CE6CD56D-F0AC-4441-87FA-F0E43F72177E}">
      <dgm:prSet/>
      <dgm:spPr/>
      <dgm:t>
        <a:bodyPr/>
        <a:lstStyle/>
        <a:p>
          <a:endParaRPr lang="en-US"/>
        </a:p>
      </dgm:t>
    </dgm:pt>
    <dgm:pt modelId="{1079F31F-A8A9-4F04-9F1F-715DDDFC6999}" type="pres">
      <dgm:prSet presAssocID="{CF6FB0FD-E211-4D09-874D-265B8297152D}" presName="vert0" presStyleCnt="0">
        <dgm:presLayoutVars>
          <dgm:dir/>
          <dgm:animOne val="branch"/>
          <dgm:animLvl val="lvl"/>
        </dgm:presLayoutVars>
      </dgm:prSet>
      <dgm:spPr/>
    </dgm:pt>
    <dgm:pt modelId="{BEAE0A48-17E3-4AA9-844D-74FEAA3CE437}" type="pres">
      <dgm:prSet presAssocID="{3365FC77-ADB6-4BAE-9272-347BCFE43751}" presName="thickLine" presStyleLbl="alignNode1" presStyleIdx="0" presStyleCnt="3"/>
      <dgm:spPr/>
    </dgm:pt>
    <dgm:pt modelId="{095FBDCF-45AF-4737-9E37-0025079C3F1D}" type="pres">
      <dgm:prSet presAssocID="{3365FC77-ADB6-4BAE-9272-347BCFE43751}" presName="horz1" presStyleCnt="0"/>
      <dgm:spPr/>
    </dgm:pt>
    <dgm:pt modelId="{7EBFF676-8E10-471E-8E5D-3B7EE586AC9D}" type="pres">
      <dgm:prSet presAssocID="{3365FC77-ADB6-4BAE-9272-347BCFE43751}" presName="tx1" presStyleLbl="revTx" presStyleIdx="0" presStyleCnt="3"/>
      <dgm:spPr/>
    </dgm:pt>
    <dgm:pt modelId="{F2290BB6-CF52-409A-8AFD-E5ABB1CA4957}" type="pres">
      <dgm:prSet presAssocID="{3365FC77-ADB6-4BAE-9272-347BCFE43751}" presName="vert1" presStyleCnt="0"/>
      <dgm:spPr/>
    </dgm:pt>
    <dgm:pt modelId="{7B0B3CCF-D72C-40A3-BEDF-D901E2FB9FEF}" type="pres">
      <dgm:prSet presAssocID="{BC09439E-192B-45F5-A459-81F4534F8AEB}" presName="thickLine" presStyleLbl="alignNode1" presStyleIdx="1" presStyleCnt="3"/>
      <dgm:spPr/>
    </dgm:pt>
    <dgm:pt modelId="{40443066-044E-4230-A124-11A18D179998}" type="pres">
      <dgm:prSet presAssocID="{BC09439E-192B-45F5-A459-81F4534F8AEB}" presName="horz1" presStyleCnt="0"/>
      <dgm:spPr/>
    </dgm:pt>
    <dgm:pt modelId="{7C1BFF21-49A0-4DD6-A6B1-61B80347B5DB}" type="pres">
      <dgm:prSet presAssocID="{BC09439E-192B-45F5-A459-81F4534F8AEB}" presName="tx1" presStyleLbl="revTx" presStyleIdx="1" presStyleCnt="3"/>
      <dgm:spPr/>
    </dgm:pt>
    <dgm:pt modelId="{F8B24E8E-7488-4F95-91E1-B21424BAC630}" type="pres">
      <dgm:prSet presAssocID="{BC09439E-192B-45F5-A459-81F4534F8AEB}" presName="vert1" presStyleCnt="0"/>
      <dgm:spPr/>
    </dgm:pt>
    <dgm:pt modelId="{05D96513-E57A-45EB-B9B8-61EA2F74C93D}" type="pres">
      <dgm:prSet presAssocID="{B8AB056E-227C-4DF8-BBF9-DA3C4548FC4C}" presName="thickLine" presStyleLbl="alignNode1" presStyleIdx="2" presStyleCnt="3"/>
      <dgm:spPr/>
    </dgm:pt>
    <dgm:pt modelId="{A11A5140-C55A-460F-9679-9CD4A81D65E4}" type="pres">
      <dgm:prSet presAssocID="{B8AB056E-227C-4DF8-BBF9-DA3C4548FC4C}" presName="horz1" presStyleCnt="0"/>
      <dgm:spPr/>
    </dgm:pt>
    <dgm:pt modelId="{C5E83A2C-70F6-46AC-B08F-DF16E4D3FFB4}" type="pres">
      <dgm:prSet presAssocID="{B8AB056E-227C-4DF8-BBF9-DA3C4548FC4C}" presName="tx1" presStyleLbl="revTx" presStyleIdx="2" presStyleCnt="3"/>
      <dgm:spPr/>
    </dgm:pt>
    <dgm:pt modelId="{7FBB593D-1CDC-4C10-939D-A6C91673D7E6}" type="pres">
      <dgm:prSet presAssocID="{B8AB056E-227C-4DF8-BBF9-DA3C4548FC4C}" presName="vert1" presStyleCnt="0"/>
      <dgm:spPr/>
    </dgm:pt>
  </dgm:ptLst>
  <dgm:cxnLst>
    <dgm:cxn modelId="{21B22D2C-0853-4B8F-869B-3D4A206CCC95}" type="presOf" srcId="{BC09439E-192B-45F5-A459-81F4534F8AEB}" destId="{7C1BFF21-49A0-4DD6-A6B1-61B80347B5DB}" srcOrd="0" destOrd="0" presId="urn:microsoft.com/office/officeart/2008/layout/LinedList"/>
    <dgm:cxn modelId="{4C9F3148-D4E0-418B-90A7-76AC40D524D9}" srcId="{CF6FB0FD-E211-4D09-874D-265B8297152D}" destId="{3365FC77-ADB6-4BAE-9272-347BCFE43751}" srcOrd="0" destOrd="0" parTransId="{5C8A2F0E-462A-413D-804B-80599C935679}" sibTransId="{4AB66F9A-3F30-4C78-A907-3174D389405F}"/>
    <dgm:cxn modelId="{CE6CD56D-F0AC-4441-87FA-F0E43F72177E}" srcId="{CF6FB0FD-E211-4D09-874D-265B8297152D}" destId="{B8AB056E-227C-4DF8-BBF9-DA3C4548FC4C}" srcOrd="2" destOrd="0" parTransId="{6BFEF10B-514E-49EE-9A4B-6A8944BF7212}" sibTransId="{5A926F99-F6F1-42B4-B38A-93C31F25E008}"/>
    <dgm:cxn modelId="{46E9E873-8266-4F02-8384-C5F1C51EC04D}" srcId="{CF6FB0FD-E211-4D09-874D-265B8297152D}" destId="{BC09439E-192B-45F5-A459-81F4534F8AEB}" srcOrd="1" destOrd="0" parTransId="{C7BFDDAA-EFCB-4C85-8B71-E1320238B19C}" sibTransId="{E6978500-676C-4DC9-A850-B2FC93CAE305}"/>
    <dgm:cxn modelId="{97EBE599-CCCA-4556-B0D1-C444F2660C2A}" type="presOf" srcId="{B8AB056E-227C-4DF8-BBF9-DA3C4548FC4C}" destId="{C5E83A2C-70F6-46AC-B08F-DF16E4D3FFB4}" srcOrd="0" destOrd="0" presId="urn:microsoft.com/office/officeart/2008/layout/LinedList"/>
    <dgm:cxn modelId="{6961E9BC-F583-4630-A0A6-471050A15A2F}" type="presOf" srcId="{3365FC77-ADB6-4BAE-9272-347BCFE43751}" destId="{7EBFF676-8E10-471E-8E5D-3B7EE586AC9D}" srcOrd="0" destOrd="0" presId="urn:microsoft.com/office/officeart/2008/layout/LinedList"/>
    <dgm:cxn modelId="{6D0D6ACD-4F4F-44A9-AD2F-BDE6489FD790}" type="presOf" srcId="{CF6FB0FD-E211-4D09-874D-265B8297152D}" destId="{1079F31F-A8A9-4F04-9F1F-715DDDFC6999}" srcOrd="0" destOrd="0" presId="urn:microsoft.com/office/officeart/2008/layout/LinedList"/>
    <dgm:cxn modelId="{EF5A7D6A-E1A2-46E9-B1C1-71F8F372172F}" type="presParOf" srcId="{1079F31F-A8A9-4F04-9F1F-715DDDFC6999}" destId="{BEAE0A48-17E3-4AA9-844D-74FEAA3CE437}" srcOrd="0" destOrd="0" presId="urn:microsoft.com/office/officeart/2008/layout/LinedList"/>
    <dgm:cxn modelId="{93AE4943-C073-481C-AD1A-3FD0FF5DDD5F}" type="presParOf" srcId="{1079F31F-A8A9-4F04-9F1F-715DDDFC6999}" destId="{095FBDCF-45AF-4737-9E37-0025079C3F1D}" srcOrd="1" destOrd="0" presId="urn:microsoft.com/office/officeart/2008/layout/LinedList"/>
    <dgm:cxn modelId="{8F661C81-0B10-45C0-8933-1768EFB49159}" type="presParOf" srcId="{095FBDCF-45AF-4737-9E37-0025079C3F1D}" destId="{7EBFF676-8E10-471E-8E5D-3B7EE586AC9D}" srcOrd="0" destOrd="0" presId="urn:microsoft.com/office/officeart/2008/layout/LinedList"/>
    <dgm:cxn modelId="{FF7C6445-08FB-4042-A715-AB0D356E099F}" type="presParOf" srcId="{095FBDCF-45AF-4737-9E37-0025079C3F1D}" destId="{F2290BB6-CF52-409A-8AFD-E5ABB1CA4957}" srcOrd="1" destOrd="0" presId="urn:microsoft.com/office/officeart/2008/layout/LinedList"/>
    <dgm:cxn modelId="{CA65C803-1615-4C7A-8A01-A10B99D02914}" type="presParOf" srcId="{1079F31F-A8A9-4F04-9F1F-715DDDFC6999}" destId="{7B0B3CCF-D72C-40A3-BEDF-D901E2FB9FEF}" srcOrd="2" destOrd="0" presId="urn:microsoft.com/office/officeart/2008/layout/LinedList"/>
    <dgm:cxn modelId="{DBBEEFE2-D9D1-445D-908B-397C3FC57E5D}" type="presParOf" srcId="{1079F31F-A8A9-4F04-9F1F-715DDDFC6999}" destId="{40443066-044E-4230-A124-11A18D179998}" srcOrd="3" destOrd="0" presId="urn:microsoft.com/office/officeart/2008/layout/LinedList"/>
    <dgm:cxn modelId="{CF4E3DCD-F533-4708-999F-B38C1BDBAC09}" type="presParOf" srcId="{40443066-044E-4230-A124-11A18D179998}" destId="{7C1BFF21-49A0-4DD6-A6B1-61B80347B5DB}" srcOrd="0" destOrd="0" presId="urn:microsoft.com/office/officeart/2008/layout/LinedList"/>
    <dgm:cxn modelId="{1FD39024-30A3-4076-B2B0-260F4E156DEC}" type="presParOf" srcId="{40443066-044E-4230-A124-11A18D179998}" destId="{F8B24E8E-7488-4F95-91E1-B21424BAC630}" srcOrd="1" destOrd="0" presId="urn:microsoft.com/office/officeart/2008/layout/LinedList"/>
    <dgm:cxn modelId="{B9BD6B2D-D92E-4760-92A5-0C45999C1B6E}" type="presParOf" srcId="{1079F31F-A8A9-4F04-9F1F-715DDDFC6999}" destId="{05D96513-E57A-45EB-B9B8-61EA2F74C93D}" srcOrd="4" destOrd="0" presId="urn:microsoft.com/office/officeart/2008/layout/LinedList"/>
    <dgm:cxn modelId="{CB0541A8-E79E-47BE-B2F9-76A9DCDE0658}" type="presParOf" srcId="{1079F31F-A8A9-4F04-9F1F-715DDDFC6999}" destId="{A11A5140-C55A-460F-9679-9CD4A81D65E4}" srcOrd="5" destOrd="0" presId="urn:microsoft.com/office/officeart/2008/layout/LinedList"/>
    <dgm:cxn modelId="{D2F0C68D-2B33-43C3-8862-53A3AC48EA9B}" type="presParOf" srcId="{A11A5140-C55A-460F-9679-9CD4A81D65E4}" destId="{C5E83A2C-70F6-46AC-B08F-DF16E4D3FFB4}" srcOrd="0" destOrd="0" presId="urn:microsoft.com/office/officeart/2008/layout/LinedList"/>
    <dgm:cxn modelId="{289E0A78-D797-4BDF-897B-1869A2FE9DD6}" type="presParOf" srcId="{A11A5140-C55A-460F-9679-9CD4A81D65E4}" destId="{7FBB593D-1CDC-4C10-939D-A6C91673D7E6}"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27A28A59-D5DF-4B6F-8FB8-3B47B630D2F9}" type="doc">
      <dgm:prSet loTypeId="urn:microsoft.com/office/officeart/2008/layout/LinedList" loCatId="list" qsTypeId="urn:microsoft.com/office/officeart/2005/8/quickstyle/simple1" qsCatId="simple" csTypeId="urn:microsoft.com/office/officeart/2005/8/colors/accent1_2" csCatId="accent1" phldr="1"/>
      <dgm:spPr/>
      <dgm:t>
        <a:bodyPr/>
        <a:lstStyle/>
        <a:p>
          <a:endParaRPr lang="en-US"/>
        </a:p>
      </dgm:t>
    </dgm:pt>
    <dgm:pt modelId="{DF847844-B180-48D1-B0D7-1812FE5821FC}">
      <dgm:prSet custT="1"/>
      <dgm:spPr/>
      <dgm:t>
        <a:bodyPr/>
        <a:lstStyle/>
        <a:p>
          <a:r>
            <a:rPr lang="en-GB" sz="2400" dirty="0"/>
            <a:t>Scaffolding is the process by which someone supports another to work in the ZPD. The person providing the non-intrusive intervention in this process may be a parent, teacher, mentor, coach, or peer who has already mastered that particular skill or ability. </a:t>
          </a:r>
          <a:endParaRPr lang="en-US" sz="2400" dirty="0"/>
        </a:p>
      </dgm:t>
    </dgm:pt>
    <dgm:pt modelId="{09FB87D6-A109-43FE-910D-55C4843569F7}" type="parTrans" cxnId="{CCEEC9EB-697C-4969-9599-C6FAFDB922DC}">
      <dgm:prSet/>
      <dgm:spPr/>
      <dgm:t>
        <a:bodyPr/>
        <a:lstStyle/>
        <a:p>
          <a:endParaRPr lang="en-US"/>
        </a:p>
      </dgm:t>
    </dgm:pt>
    <dgm:pt modelId="{971654F8-ECD7-4550-841E-F9F328A92522}" type="sibTrans" cxnId="{CCEEC9EB-697C-4969-9599-C6FAFDB922DC}">
      <dgm:prSet/>
      <dgm:spPr/>
      <dgm:t>
        <a:bodyPr/>
        <a:lstStyle/>
        <a:p>
          <a:endParaRPr lang="en-US"/>
        </a:p>
      </dgm:t>
    </dgm:pt>
    <dgm:pt modelId="{7414BD3C-A16A-4DD4-9156-B25372D3A224}">
      <dgm:prSet custT="1"/>
      <dgm:spPr/>
      <dgm:t>
        <a:bodyPr/>
        <a:lstStyle/>
        <a:p>
          <a:r>
            <a:rPr lang="en-GB" sz="2400" dirty="0"/>
            <a:t>Learners are encouraged to carry out the parts of the tasks that are within their capacity and the more skilled other supports them or "scaffolds" the rest (Wood, Bruner, Ross, 1976).</a:t>
          </a:r>
          <a:endParaRPr lang="en-US" sz="2400" dirty="0"/>
        </a:p>
      </dgm:t>
    </dgm:pt>
    <dgm:pt modelId="{1D239525-1FE4-4754-B6D5-69B99815E7D1}" type="parTrans" cxnId="{844B9D79-A718-4263-AECA-805DDBEFFEE3}">
      <dgm:prSet/>
      <dgm:spPr/>
      <dgm:t>
        <a:bodyPr/>
        <a:lstStyle/>
        <a:p>
          <a:endParaRPr lang="en-US"/>
        </a:p>
      </dgm:t>
    </dgm:pt>
    <dgm:pt modelId="{3382DBCD-A211-47E4-A08C-DF6E8ABDC2FA}" type="sibTrans" cxnId="{844B9D79-A718-4263-AECA-805DDBEFFEE3}">
      <dgm:prSet/>
      <dgm:spPr/>
      <dgm:t>
        <a:bodyPr/>
        <a:lstStyle/>
        <a:p>
          <a:endParaRPr lang="en-US"/>
        </a:p>
      </dgm:t>
    </dgm:pt>
    <dgm:pt modelId="{E4174CE2-E35B-428C-925C-0FDA85B633D4}" type="pres">
      <dgm:prSet presAssocID="{27A28A59-D5DF-4B6F-8FB8-3B47B630D2F9}" presName="vert0" presStyleCnt="0">
        <dgm:presLayoutVars>
          <dgm:dir/>
          <dgm:animOne val="branch"/>
          <dgm:animLvl val="lvl"/>
        </dgm:presLayoutVars>
      </dgm:prSet>
      <dgm:spPr/>
    </dgm:pt>
    <dgm:pt modelId="{76B6C0EF-9DFA-405F-A52F-2C2279F8D871}" type="pres">
      <dgm:prSet presAssocID="{DF847844-B180-48D1-B0D7-1812FE5821FC}" presName="thickLine" presStyleLbl="alignNode1" presStyleIdx="0" presStyleCnt="2"/>
      <dgm:spPr/>
    </dgm:pt>
    <dgm:pt modelId="{53FCACDC-B502-410E-8275-01CEA8D2AFAC}" type="pres">
      <dgm:prSet presAssocID="{DF847844-B180-48D1-B0D7-1812FE5821FC}" presName="horz1" presStyleCnt="0"/>
      <dgm:spPr/>
    </dgm:pt>
    <dgm:pt modelId="{5F30AA69-7958-4511-B7BC-FB5121D13200}" type="pres">
      <dgm:prSet presAssocID="{DF847844-B180-48D1-B0D7-1812FE5821FC}" presName="tx1" presStyleLbl="revTx" presStyleIdx="0" presStyleCnt="2" custScaleY="170465"/>
      <dgm:spPr/>
    </dgm:pt>
    <dgm:pt modelId="{DC5A16C8-EAE3-465F-B466-65AE85B9C9A3}" type="pres">
      <dgm:prSet presAssocID="{DF847844-B180-48D1-B0D7-1812FE5821FC}" presName="vert1" presStyleCnt="0"/>
      <dgm:spPr/>
    </dgm:pt>
    <dgm:pt modelId="{BC5EF88F-8855-45D4-9082-54E16761C137}" type="pres">
      <dgm:prSet presAssocID="{7414BD3C-A16A-4DD4-9156-B25372D3A224}" presName="thickLine" presStyleLbl="alignNode1" presStyleIdx="1" presStyleCnt="2"/>
      <dgm:spPr/>
    </dgm:pt>
    <dgm:pt modelId="{F3823EAF-CC34-45A3-8906-D4E7BFAD6EF5}" type="pres">
      <dgm:prSet presAssocID="{7414BD3C-A16A-4DD4-9156-B25372D3A224}" presName="horz1" presStyleCnt="0"/>
      <dgm:spPr/>
    </dgm:pt>
    <dgm:pt modelId="{77A6DD9A-4476-4A48-AA39-4BDECAD719F2}" type="pres">
      <dgm:prSet presAssocID="{7414BD3C-A16A-4DD4-9156-B25372D3A224}" presName="tx1" presStyleLbl="revTx" presStyleIdx="1" presStyleCnt="2"/>
      <dgm:spPr/>
    </dgm:pt>
    <dgm:pt modelId="{D3333191-BDDD-4E5A-B6A6-EDB4C8B902BB}" type="pres">
      <dgm:prSet presAssocID="{7414BD3C-A16A-4DD4-9156-B25372D3A224}" presName="vert1" presStyleCnt="0"/>
      <dgm:spPr/>
    </dgm:pt>
  </dgm:ptLst>
  <dgm:cxnLst>
    <dgm:cxn modelId="{844B9D79-A718-4263-AECA-805DDBEFFEE3}" srcId="{27A28A59-D5DF-4B6F-8FB8-3B47B630D2F9}" destId="{7414BD3C-A16A-4DD4-9156-B25372D3A224}" srcOrd="1" destOrd="0" parTransId="{1D239525-1FE4-4754-B6D5-69B99815E7D1}" sibTransId="{3382DBCD-A211-47E4-A08C-DF6E8ABDC2FA}"/>
    <dgm:cxn modelId="{F9A828D7-2F97-4E9D-9C4D-AB1A2DA54936}" type="presOf" srcId="{7414BD3C-A16A-4DD4-9156-B25372D3A224}" destId="{77A6DD9A-4476-4A48-AA39-4BDECAD719F2}" srcOrd="0" destOrd="0" presId="urn:microsoft.com/office/officeart/2008/layout/LinedList"/>
    <dgm:cxn modelId="{CCEEC9EB-697C-4969-9599-C6FAFDB922DC}" srcId="{27A28A59-D5DF-4B6F-8FB8-3B47B630D2F9}" destId="{DF847844-B180-48D1-B0D7-1812FE5821FC}" srcOrd="0" destOrd="0" parTransId="{09FB87D6-A109-43FE-910D-55C4843569F7}" sibTransId="{971654F8-ECD7-4550-841E-F9F328A92522}"/>
    <dgm:cxn modelId="{6ADB33F2-A2EC-4F66-8459-CC3F4CEB320C}" type="presOf" srcId="{DF847844-B180-48D1-B0D7-1812FE5821FC}" destId="{5F30AA69-7958-4511-B7BC-FB5121D13200}" srcOrd="0" destOrd="0" presId="urn:microsoft.com/office/officeart/2008/layout/LinedList"/>
    <dgm:cxn modelId="{2FB2F0FF-1E6D-44D3-B69F-779913D5953F}" type="presOf" srcId="{27A28A59-D5DF-4B6F-8FB8-3B47B630D2F9}" destId="{E4174CE2-E35B-428C-925C-0FDA85B633D4}" srcOrd="0" destOrd="0" presId="urn:microsoft.com/office/officeart/2008/layout/LinedList"/>
    <dgm:cxn modelId="{0FDDEE48-DE56-42EF-AB56-691AE20B789C}" type="presParOf" srcId="{E4174CE2-E35B-428C-925C-0FDA85B633D4}" destId="{76B6C0EF-9DFA-405F-A52F-2C2279F8D871}" srcOrd="0" destOrd="0" presId="urn:microsoft.com/office/officeart/2008/layout/LinedList"/>
    <dgm:cxn modelId="{478F754E-6B3E-44F6-B896-470F67C330EE}" type="presParOf" srcId="{E4174CE2-E35B-428C-925C-0FDA85B633D4}" destId="{53FCACDC-B502-410E-8275-01CEA8D2AFAC}" srcOrd="1" destOrd="0" presId="urn:microsoft.com/office/officeart/2008/layout/LinedList"/>
    <dgm:cxn modelId="{E9F9AB74-6DBD-4D4B-B0F9-FC1F3ECADE33}" type="presParOf" srcId="{53FCACDC-B502-410E-8275-01CEA8D2AFAC}" destId="{5F30AA69-7958-4511-B7BC-FB5121D13200}" srcOrd="0" destOrd="0" presId="urn:microsoft.com/office/officeart/2008/layout/LinedList"/>
    <dgm:cxn modelId="{9853CA0A-F874-4DF1-8D05-0917214A4143}" type="presParOf" srcId="{53FCACDC-B502-410E-8275-01CEA8D2AFAC}" destId="{DC5A16C8-EAE3-465F-B466-65AE85B9C9A3}" srcOrd="1" destOrd="0" presId="urn:microsoft.com/office/officeart/2008/layout/LinedList"/>
    <dgm:cxn modelId="{B00F2992-9B63-426E-AF34-35D33EAEF78D}" type="presParOf" srcId="{E4174CE2-E35B-428C-925C-0FDA85B633D4}" destId="{BC5EF88F-8855-45D4-9082-54E16761C137}" srcOrd="2" destOrd="0" presId="urn:microsoft.com/office/officeart/2008/layout/LinedList"/>
    <dgm:cxn modelId="{674A2149-D721-466D-879A-46C94CE99C6E}" type="presParOf" srcId="{E4174CE2-E35B-428C-925C-0FDA85B633D4}" destId="{F3823EAF-CC34-45A3-8906-D4E7BFAD6EF5}" srcOrd="3" destOrd="0" presId="urn:microsoft.com/office/officeart/2008/layout/LinedList"/>
    <dgm:cxn modelId="{7C7C1373-4D31-4C20-9C3D-027BC5DFD90C}" type="presParOf" srcId="{F3823EAF-CC34-45A3-8906-D4E7BFAD6EF5}" destId="{77A6DD9A-4476-4A48-AA39-4BDECAD719F2}" srcOrd="0" destOrd="0" presId="urn:microsoft.com/office/officeart/2008/layout/LinedList"/>
    <dgm:cxn modelId="{0748B80D-5F37-403D-AE9F-CADFB9665056}" type="presParOf" srcId="{F3823EAF-CC34-45A3-8906-D4E7BFAD6EF5}" destId="{D3333191-BDDD-4E5A-B6A6-EDB4C8B902BB}"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F35D68C9-1B1E-4860-9C95-EEB1E592B744}" type="doc">
      <dgm:prSet loTypeId="urn:microsoft.com/office/officeart/2018/2/layout/IconVerticalSolidList" loCatId="icon" qsTypeId="urn:microsoft.com/office/officeart/2005/8/quickstyle/simple1" qsCatId="simple" csTypeId="urn:microsoft.com/office/officeart/2018/5/colors/Iconchunking_neutralbg_accent1_2" csCatId="accent1" phldr="1"/>
      <dgm:spPr/>
      <dgm:t>
        <a:bodyPr/>
        <a:lstStyle/>
        <a:p>
          <a:endParaRPr lang="en-US"/>
        </a:p>
      </dgm:t>
    </dgm:pt>
    <dgm:pt modelId="{CC040649-83A6-4628-950C-A07A1D2322E5}">
      <dgm:prSet custT="1"/>
      <dgm:spPr/>
      <dgm:t>
        <a:bodyPr/>
        <a:lstStyle/>
        <a:p>
          <a:r>
            <a:rPr lang="en-GB" sz="2400" dirty="0"/>
            <a:t>Interfere as little as possible.</a:t>
          </a:r>
          <a:endParaRPr lang="en-US" sz="2400" dirty="0"/>
        </a:p>
      </dgm:t>
    </dgm:pt>
    <dgm:pt modelId="{6DC06C46-F237-49A8-9293-EC989A332D9A}" type="parTrans" cxnId="{D1F1DB6E-D071-43FB-8935-D2E5A55213C6}">
      <dgm:prSet/>
      <dgm:spPr/>
      <dgm:t>
        <a:bodyPr/>
        <a:lstStyle/>
        <a:p>
          <a:endParaRPr lang="en-US"/>
        </a:p>
      </dgm:t>
    </dgm:pt>
    <dgm:pt modelId="{97EE9501-2D48-4E70-8214-25B1C98386C9}" type="sibTrans" cxnId="{D1F1DB6E-D071-43FB-8935-D2E5A55213C6}">
      <dgm:prSet/>
      <dgm:spPr/>
      <dgm:t>
        <a:bodyPr/>
        <a:lstStyle/>
        <a:p>
          <a:endParaRPr lang="en-US"/>
        </a:p>
      </dgm:t>
    </dgm:pt>
    <dgm:pt modelId="{5968DF56-A32E-4505-B24C-404DD329AF02}">
      <dgm:prSet custT="1"/>
      <dgm:spPr/>
      <dgm:t>
        <a:bodyPr/>
        <a:lstStyle/>
        <a:p>
          <a:r>
            <a:rPr lang="en-GB" sz="2400" dirty="0"/>
            <a:t>Ask a question</a:t>
          </a:r>
          <a:r>
            <a:rPr lang="en-GB" sz="1900" dirty="0"/>
            <a:t>.</a:t>
          </a:r>
          <a:endParaRPr lang="en-US" sz="1900" dirty="0"/>
        </a:p>
      </dgm:t>
    </dgm:pt>
    <dgm:pt modelId="{D2BED64B-4971-4385-AB24-7DFB3F603937}" type="parTrans" cxnId="{0C4E0DF3-36E0-40C9-AE6C-D1056F9E0B3D}">
      <dgm:prSet/>
      <dgm:spPr/>
      <dgm:t>
        <a:bodyPr/>
        <a:lstStyle/>
        <a:p>
          <a:endParaRPr lang="en-US"/>
        </a:p>
      </dgm:t>
    </dgm:pt>
    <dgm:pt modelId="{10D0162A-FBD6-47A0-B44A-DB0F9A6A06B1}" type="sibTrans" cxnId="{0C4E0DF3-36E0-40C9-AE6C-D1056F9E0B3D}">
      <dgm:prSet/>
      <dgm:spPr/>
      <dgm:t>
        <a:bodyPr/>
        <a:lstStyle/>
        <a:p>
          <a:endParaRPr lang="en-US"/>
        </a:p>
      </dgm:t>
    </dgm:pt>
    <dgm:pt modelId="{F820C1B9-6DD3-438F-9DA7-D4BFE3277DD4}">
      <dgm:prSet custT="1"/>
      <dgm:spPr/>
      <dgm:t>
        <a:bodyPr/>
        <a:lstStyle/>
        <a:p>
          <a:r>
            <a:rPr lang="en-GB" sz="2400" dirty="0"/>
            <a:t>Offer a useful hint.</a:t>
          </a:r>
          <a:endParaRPr lang="en-US" sz="2400" dirty="0"/>
        </a:p>
      </dgm:t>
    </dgm:pt>
    <dgm:pt modelId="{8E028EB4-49A1-4270-AAEF-6ADCFC393B1E}" type="parTrans" cxnId="{08D94FC7-B512-47E1-BA73-7E214C16EE7A}">
      <dgm:prSet/>
      <dgm:spPr/>
      <dgm:t>
        <a:bodyPr/>
        <a:lstStyle/>
        <a:p>
          <a:endParaRPr lang="en-US"/>
        </a:p>
      </dgm:t>
    </dgm:pt>
    <dgm:pt modelId="{B34FC75D-8F27-4132-A5DB-6B51A488C7E8}" type="sibTrans" cxnId="{08D94FC7-B512-47E1-BA73-7E214C16EE7A}">
      <dgm:prSet/>
      <dgm:spPr/>
      <dgm:t>
        <a:bodyPr/>
        <a:lstStyle/>
        <a:p>
          <a:endParaRPr lang="en-US"/>
        </a:p>
      </dgm:t>
    </dgm:pt>
    <dgm:pt modelId="{5FA11AC2-5D03-4081-BE0C-104DEDCEADFC}">
      <dgm:prSet custT="1"/>
      <dgm:spPr/>
      <dgm:t>
        <a:bodyPr/>
        <a:lstStyle/>
        <a:p>
          <a:r>
            <a:rPr lang="en-GB" sz="2400" dirty="0"/>
            <a:t>Direct attention at an anomaly.</a:t>
          </a:r>
          <a:endParaRPr lang="en-US" sz="2400" dirty="0"/>
        </a:p>
      </dgm:t>
    </dgm:pt>
    <dgm:pt modelId="{2B970C93-043B-4E8E-98FD-37B3E97609F2}" type="parTrans" cxnId="{83E88791-7E43-4DC3-9E8D-35340C6F61E9}">
      <dgm:prSet/>
      <dgm:spPr/>
      <dgm:t>
        <a:bodyPr/>
        <a:lstStyle/>
        <a:p>
          <a:endParaRPr lang="en-US"/>
        </a:p>
      </dgm:t>
    </dgm:pt>
    <dgm:pt modelId="{0EC48236-FFF1-4277-B9E1-FAADD69587A9}" type="sibTrans" cxnId="{83E88791-7E43-4DC3-9E8D-35340C6F61E9}">
      <dgm:prSet/>
      <dgm:spPr/>
      <dgm:t>
        <a:bodyPr/>
        <a:lstStyle/>
        <a:p>
          <a:endParaRPr lang="en-US"/>
        </a:p>
      </dgm:t>
    </dgm:pt>
    <dgm:pt modelId="{211632BE-CE4F-4DC7-AFA0-33290896903A}">
      <dgm:prSet custT="1"/>
      <dgm:spPr/>
      <dgm:t>
        <a:bodyPr/>
        <a:lstStyle/>
        <a:p>
          <a:r>
            <a:rPr lang="en-GB" sz="2400" dirty="0"/>
            <a:t>Direct attention at an overlooked bit of information.  </a:t>
          </a:r>
          <a:endParaRPr lang="en-US" sz="2400" dirty="0"/>
        </a:p>
      </dgm:t>
    </dgm:pt>
    <dgm:pt modelId="{25238004-5D54-46B7-9A16-CE92B7142A80}" type="parTrans" cxnId="{9D757C41-19DC-46B7-B692-6703EC0275FF}">
      <dgm:prSet/>
      <dgm:spPr/>
      <dgm:t>
        <a:bodyPr/>
        <a:lstStyle/>
        <a:p>
          <a:endParaRPr lang="en-US"/>
        </a:p>
      </dgm:t>
    </dgm:pt>
    <dgm:pt modelId="{729D2F9A-A8DC-499C-B12E-315878E80020}" type="sibTrans" cxnId="{9D757C41-19DC-46B7-B692-6703EC0275FF}">
      <dgm:prSet/>
      <dgm:spPr/>
      <dgm:t>
        <a:bodyPr/>
        <a:lstStyle/>
        <a:p>
          <a:endParaRPr lang="en-US"/>
        </a:p>
      </dgm:t>
    </dgm:pt>
    <dgm:pt modelId="{749DACDD-2401-4DC1-AACD-B10939895C85}" type="pres">
      <dgm:prSet presAssocID="{F35D68C9-1B1E-4860-9C95-EEB1E592B744}" presName="root" presStyleCnt="0">
        <dgm:presLayoutVars>
          <dgm:dir/>
          <dgm:resizeHandles val="exact"/>
        </dgm:presLayoutVars>
      </dgm:prSet>
      <dgm:spPr/>
    </dgm:pt>
    <dgm:pt modelId="{23D86154-8CE0-4DB6-B997-99CDF78FC95D}" type="pres">
      <dgm:prSet presAssocID="{CC040649-83A6-4628-950C-A07A1D2322E5}" presName="compNode" presStyleCnt="0"/>
      <dgm:spPr/>
    </dgm:pt>
    <dgm:pt modelId="{A6206675-9FE4-4106-AAB9-96BB8090FD73}" type="pres">
      <dgm:prSet presAssocID="{CC040649-83A6-4628-950C-A07A1D2322E5}" presName="bgRect" presStyleLbl="bgShp" presStyleIdx="0" presStyleCnt="5"/>
      <dgm:spPr/>
    </dgm:pt>
    <dgm:pt modelId="{19B5C3DD-09C4-4892-895A-530DA351A8FF}" type="pres">
      <dgm:prSet presAssocID="{CC040649-83A6-4628-950C-A07A1D2322E5}"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o sign"/>
        </a:ext>
      </dgm:extLst>
    </dgm:pt>
    <dgm:pt modelId="{9055103B-F792-425A-86E5-37B9A986F7FD}" type="pres">
      <dgm:prSet presAssocID="{CC040649-83A6-4628-950C-A07A1D2322E5}" presName="spaceRect" presStyleCnt="0"/>
      <dgm:spPr/>
    </dgm:pt>
    <dgm:pt modelId="{D3CB4202-3D06-485E-AC9E-C8B914DE753F}" type="pres">
      <dgm:prSet presAssocID="{CC040649-83A6-4628-950C-A07A1D2322E5}" presName="parTx" presStyleLbl="revTx" presStyleIdx="0" presStyleCnt="5">
        <dgm:presLayoutVars>
          <dgm:chMax val="0"/>
          <dgm:chPref val="0"/>
        </dgm:presLayoutVars>
      </dgm:prSet>
      <dgm:spPr/>
    </dgm:pt>
    <dgm:pt modelId="{416106E1-1A5C-4542-A0EA-FD045FBFFFC3}" type="pres">
      <dgm:prSet presAssocID="{97EE9501-2D48-4E70-8214-25B1C98386C9}" presName="sibTrans" presStyleCnt="0"/>
      <dgm:spPr/>
    </dgm:pt>
    <dgm:pt modelId="{BD360AF9-7E73-43CB-AE46-F9F5079D70D7}" type="pres">
      <dgm:prSet presAssocID="{5968DF56-A32E-4505-B24C-404DD329AF02}" presName="compNode" presStyleCnt="0"/>
      <dgm:spPr/>
    </dgm:pt>
    <dgm:pt modelId="{A829F512-E252-4E34-9B6B-BD8498924B1D}" type="pres">
      <dgm:prSet presAssocID="{5968DF56-A32E-4505-B24C-404DD329AF02}" presName="bgRect" presStyleLbl="bgShp" presStyleIdx="1" presStyleCnt="5"/>
      <dgm:spPr/>
    </dgm:pt>
    <dgm:pt modelId="{65528DDC-AB6C-4354-8146-B298B047C1EB}" type="pres">
      <dgm:prSet presAssocID="{5968DF56-A32E-4505-B24C-404DD329AF02}"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426556C9-E1D5-417B-A6DA-24C6D8018E42}" type="pres">
      <dgm:prSet presAssocID="{5968DF56-A32E-4505-B24C-404DD329AF02}" presName="spaceRect" presStyleCnt="0"/>
      <dgm:spPr/>
    </dgm:pt>
    <dgm:pt modelId="{C75736D9-6602-4146-9DA1-20FB06684DD5}" type="pres">
      <dgm:prSet presAssocID="{5968DF56-A32E-4505-B24C-404DD329AF02}" presName="parTx" presStyleLbl="revTx" presStyleIdx="1" presStyleCnt="5">
        <dgm:presLayoutVars>
          <dgm:chMax val="0"/>
          <dgm:chPref val="0"/>
        </dgm:presLayoutVars>
      </dgm:prSet>
      <dgm:spPr/>
    </dgm:pt>
    <dgm:pt modelId="{3F0439C6-EAEE-463C-AE83-96C9A4C0430D}" type="pres">
      <dgm:prSet presAssocID="{10D0162A-FBD6-47A0-B44A-DB0F9A6A06B1}" presName="sibTrans" presStyleCnt="0"/>
      <dgm:spPr/>
    </dgm:pt>
    <dgm:pt modelId="{7CC49B1E-5400-4C51-928E-B6910AFCA975}" type="pres">
      <dgm:prSet presAssocID="{F820C1B9-6DD3-438F-9DA7-D4BFE3277DD4}" presName="compNode" presStyleCnt="0"/>
      <dgm:spPr/>
    </dgm:pt>
    <dgm:pt modelId="{798496FB-03B1-4CFA-AF75-EC025D1024CE}" type="pres">
      <dgm:prSet presAssocID="{F820C1B9-6DD3-438F-9DA7-D4BFE3277DD4}" presName="bgRect" presStyleLbl="bgShp" presStyleIdx="2" presStyleCnt="5"/>
      <dgm:spPr/>
    </dgm:pt>
    <dgm:pt modelId="{C8D59F81-EE80-4A89-BABA-E20CF7D083CB}" type="pres">
      <dgm:prSet presAssocID="{F820C1B9-6DD3-438F-9DA7-D4BFE3277DD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ightbulb"/>
        </a:ext>
      </dgm:extLst>
    </dgm:pt>
    <dgm:pt modelId="{404383C4-E223-49A0-92C1-A428F413DA9B}" type="pres">
      <dgm:prSet presAssocID="{F820C1B9-6DD3-438F-9DA7-D4BFE3277DD4}" presName="spaceRect" presStyleCnt="0"/>
      <dgm:spPr/>
    </dgm:pt>
    <dgm:pt modelId="{9D43AF0C-CAE4-4F4C-8103-8D13A76BAB60}" type="pres">
      <dgm:prSet presAssocID="{F820C1B9-6DD3-438F-9DA7-D4BFE3277DD4}" presName="parTx" presStyleLbl="revTx" presStyleIdx="2" presStyleCnt="5">
        <dgm:presLayoutVars>
          <dgm:chMax val="0"/>
          <dgm:chPref val="0"/>
        </dgm:presLayoutVars>
      </dgm:prSet>
      <dgm:spPr/>
    </dgm:pt>
    <dgm:pt modelId="{BF281D08-782F-40C5-8C8F-C667ED85147B}" type="pres">
      <dgm:prSet presAssocID="{B34FC75D-8F27-4132-A5DB-6B51A488C7E8}" presName="sibTrans" presStyleCnt="0"/>
      <dgm:spPr/>
    </dgm:pt>
    <dgm:pt modelId="{B608C846-0E81-4A88-9150-4F0A4462A0DA}" type="pres">
      <dgm:prSet presAssocID="{5FA11AC2-5D03-4081-BE0C-104DEDCEADFC}" presName="compNode" presStyleCnt="0"/>
      <dgm:spPr/>
    </dgm:pt>
    <dgm:pt modelId="{60823A79-60FD-4828-92B3-F87FA6AB2FEF}" type="pres">
      <dgm:prSet presAssocID="{5FA11AC2-5D03-4081-BE0C-104DEDCEADFC}" presName="bgRect" presStyleLbl="bgShp" presStyleIdx="3" presStyleCnt="5"/>
      <dgm:spPr/>
    </dgm:pt>
    <dgm:pt modelId="{09E3E199-2FCB-4FBE-8712-BB8FA13555FC}" type="pres">
      <dgm:prSet presAssocID="{5FA11AC2-5D03-4081-BE0C-104DEDCEADFC}"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Lighthouse scene"/>
        </a:ext>
      </dgm:extLst>
    </dgm:pt>
    <dgm:pt modelId="{376B2982-661A-45D0-919B-09869ACC2302}" type="pres">
      <dgm:prSet presAssocID="{5FA11AC2-5D03-4081-BE0C-104DEDCEADFC}" presName="spaceRect" presStyleCnt="0"/>
      <dgm:spPr/>
    </dgm:pt>
    <dgm:pt modelId="{EAF847E3-E70C-4CB8-897A-3E3E970EF193}" type="pres">
      <dgm:prSet presAssocID="{5FA11AC2-5D03-4081-BE0C-104DEDCEADFC}" presName="parTx" presStyleLbl="revTx" presStyleIdx="3" presStyleCnt="5">
        <dgm:presLayoutVars>
          <dgm:chMax val="0"/>
          <dgm:chPref val="0"/>
        </dgm:presLayoutVars>
      </dgm:prSet>
      <dgm:spPr/>
    </dgm:pt>
    <dgm:pt modelId="{DA716AE9-9AEC-48FA-99F5-DACDF0D94028}" type="pres">
      <dgm:prSet presAssocID="{0EC48236-FFF1-4277-B9E1-FAADD69587A9}" presName="sibTrans" presStyleCnt="0"/>
      <dgm:spPr/>
    </dgm:pt>
    <dgm:pt modelId="{17F139DB-7B64-45DE-8FA6-C0E63E2E9AA3}" type="pres">
      <dgm:prSet presAssocID="{211632BE-CE4F-4DC7-AFA0-33290896903A}" presName="compNode" presStyleCnt="0"/>
      <dgm:spPr/>
    </dgm:pt>
    <dgm:pt modelId="{422204EC-36E2-43AD-8A0C-DA2D44B611F9}" type="pres">
      <dgm:prSet presAssocID="{211632BE-CE4F-4DC7-AFA0-33290896903A}" presName="bgRect" presStyleLbl="bgShp" presStyleIdx="4" presStyleCnt="5"/>
      <dgm:spPr/>
    </dgm:pt>
    <dgm:pt modelId="{E64731CF-B806-48EB-B237-E7FCB8A7A7C3}" type="pres">
      <dgm:prSet presAssocID="{211632BE-CE4F-4DC7-AFA0-33290896903A}"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Tongue"/>
        </a:ext>
      </dgm:extLst>
    </dgm:pt>
    <dgm:pt modelId="{2B2B4DDD-CFBE-4A18-A9A5-5FA5863C2E6C}" type="pres">
      <dgm:prSet presAssocID="{211632BE-CE4F-4DC7-AFA0-33290896903A}" presName="spaceRect" presStyleCnt="0"/>
      <dgm:spPr/>
    </dgm:pt>
    <dgm:pt modelId="{09BBAEDA-BD11-4D40-B799-EB576F7E5906}" type="pres">
      <dgm:prSet presAssocID="{211632BE-CE4F-4DC7-AFA0-33290896903A}" presName="parTx" presStyleLbl="revTx" presStyleIdx="4" presStyleCnt="5">
        <dgm:presLayoutVars>
          <dgm:chMax val="0"/>
          <dgm:chPref val="0"/>
        </dgm:presLayoutVars>
      </dgm:prSet>
      <dgm:spPr/>
    </dgm:pt>
  </dgm:ptLst>
  <dgm:cxnLst>
    <dgm:cxn modelId="{DE018F07-FB33-4DCC-96D2-161AD88C4D7B}" type="presOf" srcId="{5968DF56-A32E-4505-B24C-404DD329AF02}" destId="{C75736D9-6602-4146-9DA1-20FB06684DD5}" srcOrd="0" destOrd="0" presId="urn:microsoft.com/office/officeart/2018/2/layout/IconVerticalSolidList"/>
    <dgm:cxn modelId="{0018DF10-66B8-483C-992E-570D1C9C2250}" type="presOf" srcId="{F820C1B9-6DD3-438F-9DA7-D4BFE3277DD4}" destId="{9D43AF0C-CAE4-4F4C-8103-8D13A76BAB60}" srcOrd="0" destOrd="0" presId="urn:microsoft.com/office/officeart/2018/2/layout/IconVerticalSolidList"/>
    <dgm:cxn modelId="{6140C513-15BF-4167-B077-5AC5E49FF875}" type="presOf" srcId="{F35D68C9-1B1E-4860-9C95-EEB1E592B744}" destId="{749DACDD-2401-4DC1-AACD-B10939895C85}" srcOrd="0" destOrd="0" presId="urn:microsoft.com/office/officeart/2018/2/layout/IconVerticalSolidList"/>
    <dgm:cxn modelId="{9D757C41-19DC-46B7-B692-6703EC0275FF}" srcId="{F35D68C9-1B1E-4860-9C95-EEB1E592B744}" destId="{211632BE-CE4F-4DC7-AFA0-33290896903A}" srcOrd="4" destOrd="0" parTransId="{25238004-5D54-46B7-9A16-CE92B7142A80}" sibTransId="{729D2F9A-A8DC-499C-B12E-315878E80020}"/>
    <dgm:cxn modelId="{D1F1DB6E-D071-43FB-8935-D2E5A55213C6}" srcId="{F35D68C9-1B1E-4860-9C95-EEB1E592B744}" destId="{CC040649-83A6-4628-950C-A07A1D2322E5}" srcOrd="0" destOrd="0" parTransId="{6DC06C46-F237-49A8-9293-EC989A332D9A}" sibTransId="{97EE9501-2D48-4E70-8214-25B1C98386C9}"/>
    <dgm:cxn modelId="{DED8D588-A7AF-4999-B050-D04751D5C797}" type="presOf" srcId="{211632BE-CE4F-4DC7-AFA0-33290896903A}" destId="{09BBAEDA-BD11-4D40-B799-EB576F7E5906}" srcOrd="0" destOrd="0" presId="urn:microsoft.com/office/officeart/2018/2/layout/IconVerticalSolidList"/>
    <dgm:cxn modelId="{83E88791-7E43-4DC3-9E8D-35340C6F61E9}" srcId="{F35D68C9-1B1E-4860-9C95-EEB1E592B744}" destId="{5FA11AC2-5D03-4081-BE0C-104DEDCEADFC}" srcOrd="3" destOrd="0" parTransId="{2B970C93-043B-4E8E-98FD-37B3E97609F2}" sibTransId="{0EC48236-FFF1-4277-B9E1-FAADD69587A9}"/>
    <dgm:cxn modelId="{88458A99-83EB-42EC-A2B3-049379A2E9E5}" type="presOf" srcId="{5FA11AC2-5D03-4081-BE0C-104DEDCEADFC}" destId="{EAF847E3-E70C-4CB8-897A-3E3E970EF193}" srcOrd="0" destOrd="0" presId="urn:microsoft.com/office/officeart/2018/2/layout/IconVerticalSolidList"/>
    <dgm:cxn modelId="{4E2BE9BE-2F88-4991-8B5D-271945D950A9}" type="presOf" srcId="{CC040649-83A6-4628-950C-A07A1D2322E5}" destId="{D3CB4202-3D06-485E-AC9E-C8B914DE753F}" srcOrd="0" destOrd="0" presId="urn:microsoft.com/office/officeart/2018/2/layout/IconVerticalSolidList"/>
    <dgm:cxn modelId="{08D94FC7-B512-47E1-BA73-7E214C16EE7A}" srcId="{F35D68C9-1B1E-4860-9C95-EEB1E592B744}" destId="{F820C1B9-6DD3-438F-9DA7-D4BFE3277DD4}" srcOrd="2" destOrd="0" parTransId="{8E028EB4-49A1-4270-AAEF-6ADCFC393B1E}" sibTransId="{B34FC75D-8F27-4132-A5DB-6B51A488C7E8}"/>
    <dgm:cxn modelId="{0C4E0DF3-36E0-40C9-AE6C-D1056F9E0B3D}" srcId="{F35D68C9-1B1E-4860-9C95-EEB1E592B744}" destId="{5968DF56-A32E-4505-B24C-404DD329AF02}" srcOrd="1" destOrd="0" parTransId="{D2BED64B-4971-4385-AB24-7DFB3F603937}" sibTransId="{10D0162A-FBD6-47A0-B44A-DB0F9A6A06B1}"/>
    <dgm:cxn modelId="{D33B3FAF-B064-462A-A3DB-BC52C2DC90AF}" type="presParOf" srcId="{749DACDD-2401-4DC1-AACD-B10939895C85}" destId="{23D86154-8CE0-4DB6-B997-99CDF78FC95D}" srcOrd="0" destOrd="0" presId="urn:microsoft.com/office/officeart/2018/2/layout/IconVerticalSolidList"/>
    <dgm:cxn modelId="{6870383B-99D1-4A14-98CF-4600CF04C038}" type="presParOf" srcId="{23D86154-8CE0-4DB6-B997-99CDF78FC95D}" destId="{A6206675-9FE4-4106-AAB9-96BB8090FD73}" srcOrd="0" destOrd="0" presId="urn:microsoft.com/office/officeart/2018/2/layout/IconVerticalSolidList"/>
    <dgm:cxn modelId="{1F81FFF6-9076-440E-A2CD-05B9260D9A4F}" type="presParOf" srcId="{23D86154-8CE0-4DB6-B997-99CDF78FC95D}" destId="{19B5C3DD-09C4-4892-895A-530DA351A8FF}" srcOrd="1" destOrd="0" presId="urn:microsoft.com/office/officeart/2018/2/layout/IconVerticalSolidList"/>
    <dgm:cxn modelId="{CEC724EF-850A-4359-AD74-67B21D82C696}" type="presParOf" srcId="{23D86154-8CE0-4DB6-B997-99CDF78FC95D}" destId="{9055103B-F792-425A-86E5-37B9A986F7FD}" srcOrd="2" destOrd="0" presId="urn:microsoft.com/office/officeart/2018/2/layout/IconVerticalSolidList"/>
    <dgm:cxn modelId="{1CE3D87A-B18D-4813-A688-C617F1A579C7}" type="presParOf" srcId="{23D86154-8CE0-4DB6-B997-99CDF78FC95D}" destId="{D3CB4202-3D06-485E-AC9E-C8B914DE753F}" srcOrd="3" destOrd="0" presId="urn:microsoft.com/office/officeart/2018/2/layout/IconVerticalSolidList"/>
    <dgm:cxn modelId="{60BD5563-D963-4F4A-8B9E-2B14BC4241E3}" type="presParOf" srcId="{749DACDD-2401-4DC1-AACD-B10939895C85}" destId="{416106E1-1A5C-4542-A0EA-FD045FBFFFC3}" srcOrd="1" destOrd="0" presId="urn:microsoft.com/office/officeart/2018/2/layout/IconVerticalSolidList"/>
    <dgm:cxn modelId="{A93E0D66-0A9A-4445-BAF0-702EDC02D81D}" type="presParOf" srcId="{749DACDD-2401-4DC1-AACD-B10939895C85}" destId="{BD360AF9-7E73-43CB-AE46-F9F5079D70D7}" srcOrd="2" destOrd="0" presId="urn:microsoft.com/office/officeart/2018/2/layout/IconVerticalSolidList"/>
    <dgm:cxn modelId="{58F68336-3E3C-491D-AA18-E111A8A78D63}" type="presParOf" srcId="{BD360AF9-7E73-43CB-AE46-F9F5079D70D7}" destId="{A829F512-E252-4E34-9B6B-BD8498924B1D}" srcOrd="0" destOrd="0" presId="urn:microsoft.com/office/officeart/2018/2/layout/IconVerticalSolidList"/>
    <dgm:cxn modelId="{C6E5C87C-0DE2-483A-8763-E09D87873528}" type="presParOf" srcId="{BD360AF9-7E73-43CB-AE46-F9F5079D70D7}" destId="{65528DDC-AB6C-4354-8146-B298B047C1EB}" srcOrd="1" destOrd="0" presId="urn:microsoft.com/office/officeart/2018/2/layout/IconVerticalSolidList"/>
    <dgm:cxn modelId="{D25D9CF5-757F-46FE-BC0C-24FF19BB94CF}" type="presParOf" srcId="{BD360AF9-7E73-43CB-AE46-F9F5079D70D7}" destId="{426556C9-E1D5-417B-A6DA-24C6D8018E42}" srcOrd="2" destOrd="0" presId="urn:microsoft.com/office/officeart/2018/2/layout/IconVerticalSolidList"/>
    <dgm:cxn modelId="{0663C9AC-5F8D-47D1-A1FF-37C8DB2C26D2}" type="presParOf" srcId="{BD360AF9-7E73-43CB-AE46-F9F5079D70D7}" destId="{C75736D9-6602-4146-9DA1-20FB06684DD5}" srcOrd="3" destOrd="0" presId="urn:microsoft.com/office/officeart/2018/2/layout/IconVerticalSolidList"/>
    <dgm:cxn modelId="{DDA89974-7EC5-442E-87FF-4512D7DAF058}" type="presParOf" srcId="{749DACDD-2401-4DC1-AACD-B10939895C85}" destId="{3F0439C6-EAEE-463C-AE83-96C9A4C0430D}" srcOrd="3" destOrd="0" presId="urn:microsoft.com/office/officeart/2018/2/layout/IconVerticalSolidList"/>
    <dgm:cxn modelId="{C5B42851-C478-4522-94EB-295D83E1E534}" type="presParOf" srcId="{749DACDD-2401-4DC1-AACD-B10939895C85}" destId="{7CC49B1E-5400-4C51-928E-B6910AFCA975}" srcOrd="4" destOrd="0" presId="urn:microsoft.com/office/officeart/2018/2/layout/IconVerticalSolidList"/>
    <dgm:cxn modelId="{494BCA25-DFE3-46C9-86A7-C6EC0BAD0024}" type="presParOf" srcId="{7CC49B1E-5400-4C51-928E-B6910AFCA975}" destId="{798496FB-03B1-4CFA-AF75-EC025D1024CE}" srcOrd="0" destOrd="0" presId="urn:microsoft.com/office/officeart/2018/2/layout/IconVerticalSolidList"/>
    <dgm:cxn modelId="{9793B626-0112-40FC-A397-FDBD4165B16D}" type="presParOf" srcId="{7CC49B1E-5400-4C51-928E-B6910AFCA975}" destId="{C8D59F81-EE80-4A89-BABA-E20CF7D083CB}" srcOrd="1" destOrd="0" presId="urn:microsoft.com/office/officeart/2018/2/layout/IconVerticalSolidList"/>
    <dgm:cxn modelId="{126B7F67-39D4-4750-AB18-5CABEE155D0C}" type="presParOf" srcId="{7CC49B1E-5400-4C51-928E-B6910AFCA975}" destId="{404383C4-E223-49A0-92C1-A428F413DA9B}" srcOrd="2" destOrd="0" presId="urn:microsoft.com/office/officeart/2018/2/layout/IconVerticalSolidList"/>
    <dgm:cxn modelId="{0C58B628-E22B-41ED-99DC-F3682EBE1EBA}" type="presParOf" srcId="{7CC49B1E-5400-4C51-928E-B6910AFCA975}" destId="{9D43AF0C-CAE4-4F4C-8103-8D13A76BAB60}" srcOrd="3" destOrd="0" presId="urn:microsoft.com/office/officeart/2018/2/layout/IconVerticalSolidList"/>
    <dgm:cxn modelId="{993C6B5B-088E-4D42-93A3-A1BDCC75E840}" type="presParOf" srcId="{749DACDD-2401-4DC1-AACD-B10939895C85}" destId="{BF281D08-782F-40C5-8C8F-C667ED85147B}" srcOrd="5" destOrd="0" presId="urn:microsoft.com/office/officeart/2018/2/layout/IconVerticalSolidList"/>
    <dgm:cxn modelId="{139638F7-B012-4DA1-B41D-C34C919D3E2D}" type="presParOf" srcId="{749DACDD-2401-4DC1-AACD-B10939895C85}" destId="{B608C846-0E81-4A88-9150-4F0A4462A0DA}" srcOrd="6" destOrd="0" presId="urn:microsoft.com/office/officeart/2018/2/layout/IconVerticalSolidList"/>
    <dgm:cxn modelId="{714F8BE5-47B0-4FE5-B60D-E97F22380F65}" type="presParOf" srcId="{B608C846-0E81-4A88-9150-4F0A4462A0DA}" destId="{60823A79-60FD-4828-92B3-F87FA6AB2FEF}" srcOrd="0" destOrd="0" presId="urn:microsoft.com/office/officeart/2018/2/layout/IconVerticalSolidList"/>
    <dgm:cxn modelId="{A070BB90-B107-4D22-A227-1BB96EB07109}" type="presParOf" srcId="{B608C846-0E81-4A88-9150-4F0A4462A0DA}" destId="{09E3E199-2FCB-4FBE-8712-BB8FA13555FC}" srcOrd="1" destOrd="0" presId="urn:microsoft.com/office/officeart/2018/2/layout/IconVerticalSolidList"/>
    <dgm:cxn modelId="{448CA0F5-0529-45CC-8DA5-46EB391A94A6}" type="presParOf" srcId="{B608C846-0E81-4A88-9150-4F0A4462A0DA}" destId="{376B2982-661A-45D0-919B-09869ACC2302}" srcOrd="2" destOrd="0" presId="urn:microsoft.com/office/officeart/2018/2/layout/IconVerticalSolidList"/>
    <dgm:cxn modelId="{17DAD4D3-4B84-49C0-9DE1-10DF4D085FA0}" type="presParOf" srcId="{B608C846-0E81-4A88-9150-4F0A4462A0DA}" destId="{EAF847E3-E70C-4CB8-897A-3E3E970EF193}" srcOrd="3" destOrd="0" presId="urn:microsoft.com/office/officeart/2018/2/layout/IconVerticalSolidList"/>
    <dgm:cxn modelId="{DFAE53D3-B2A4-4AD0-92E7-5BF19F613ED4}" type="presParOf" srcId="{749DACDD-2401-4DC1-AACD-B10939895C85}" destId="{DA716AE9-9AEC-48FA-99F5-DACDF0D94028}" srcOrd="7" destOrd="0" presId="urn:microsoft.com/office/officeart/2018/2/layout/IconVerticalSolidList"/>
    <dgm:cxn modelId="{310DF6D8-0BA3-4D59-872C-C5A7F25B0CB8}" type="presParOf" srcId="{749DACDD-2401-4DC1-AACD-B10939895C85}" destId="{17F139DB-7B64-45DE-8FA6-C0E63E2E9AA3}" srcOrd="8" destOrd="0" presId="urn:microsoft.com/office/officeart/2018/2/layout/IconVerticalSolidList"/>
    <dgm:cxn modelId="{64BA28D8-ADA8-4258-BFA8-E10F526992A9}" type="presParOf" srcId="{17F139DB-7B64-45DE-8FA6-C0E63E2E9AA3}" destId="{422204EC-36E2-43AD-8A0C-DA2D44B611F9}" srcOrd="0" destOrd="0" presId="urn:microsoft.com/office/officeart/2018/2/layout/IconVerticalSolidList"/>
    <dgm:cxn modelId="{A1C93369-B8BF-49C7-A518-52492198A608}" type="presParOf" srcId="{17F139DB-7B64-45DE-8FA6-C0E63E2E9AA3}" destId="{E64731CF-B806-48EB-B237-E7FCB8A7A7C3}" srcOrd="1" destOrd="0" presId="urn:microsoft.com/office/officeart/2018/2/layout/IconVerticalSolidList"/>
    <dgm:cxn modelId="{FA6148CB-0C63-46B0-A2AF-893830336488}" type="presParOf" srcId="{17F139DB-7B64-45DE-8FA6-C0E63E2E9AA3}" destId="{2B2B4DDD-CFBE-4A18-A9A5-5FA5863C2E6C}" srcOrd="2" destOrd="0" presId="urn:microsoft.com/office/officeart/2018/2/layout/IconVerticalSolidList"/>
    <dgm:cxn modelId="{4AE60484-F985-4588-A772-6CB4B5E964DD}" type="presParOf" srcId="{17F139DB-7B64-45DE-8FA6-C0E63E2E9AA3}" destId="{09BBAEDA-BD11-4D40-B799-EB576F7E5906}"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59293C2-C97F-46D4-954A-1A2793145238}">
      <dsp:nvSpPr>
        <dsp:cNvPr id="0" name=""/>
        <dsp:cNvSpPr/>
      </dsp:nvSpPr>
      <dsp:spPr>
        <a:xfrm>
          <a:off x="626485" y="2296"/>
          <a:ext cx="2707037" cy="1624222"/>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Schemas</a:t>
          </a:r>
        </a:p>
      </dsp:txBody>
      <dsp:txXfrm>
        <a:off x="626485" y="2296"/>
        <a:ext cx="2707037" cy="1624222"/>
      </dsp:txXfrm>
    </dsp:sp>
    <dsp:sp modelId="{E4D0FDDF-2FC9-42E2-B6EA-8D67099BD69B}">
      <dsp:nvSpPr>
        <dsp:cNvPr id="0" name=""/>
        <dsp:cNvSpPr/>
      </dsp:nvSpPr>
      <dsp:spPr>
        <a:xfrm>
          <a:off x="626485" y="1897222"/>
          <a:ext cx="2707037" cy="1624222"/>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Adaptation (assimilation and accommodation)</a:t>
          </a:r>
        </a:p>
      </dsp:txBody>
      <dsp:txXfrm>
        <a:off x="626485" y="1897222"/>
        <a:ext cx="2707037" cy="1624222"/>
      </dsp:txXfrm>
    </dsp:sp>
    <dsp:sp modelId="{1E4D7352-98E3-43BA-B334-2DFF59D7AA6A}">
      <dsp:nvSpPr>
        <dsp:cNvPr id="0" name=""/>
        <dsp:cNvSpPr/>
      </dsp:nvSpPr>
      <dsp:spPr>
        <a:xfrm>
          <a:off x="626485" y="3792148"/>
          <a:ext cx="2707037" cy="1624222"/>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1244600">
            <a:lnSpc>
              <a:spcPct val="90000"/>
            </a:lnSpc>
            <a:spcBef>
              <a:spcPct val="0"/>
            </a:spcBef>
            <a:spcAft>
              <a:spcPct val="35000"/>
            </a:spcAft>
            <a:buNone/>
          </a:pPr>
          <a:r>
            <a:rPr lang="en-GB" sz="2800" kern="1200" dirty="0"/>
            <a:t>4 stages </a:t>
          </a:r>
        </a:p>
      </dsp:txBody>
      <dsp:txXfrm>
        <a:off x="626485" y="3792148"/>
        <a:ext cx="2707037" cy="162422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9F1992B-8F59-4C66-BBB3-79DFEC66E340}">
      <dsp:nvSpPr>
        <dsp:cNvPr id="0" name=""/>
        <dsp:cNvSpPr/>
      </dsp:nvSpPr>
      <dsp:spPr>
        <a:xfrm>
          <a:off x="0" y="2703"/>
          <a:ext cx="6900512" cy="0"/>
        </a:xfrm>
        <a:prstGeom prst="lin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8EE1C7C-9F54-4537-8763-F95104425FC1}">
      <dsp:nvSpPr>
        <dsp:cNvPr id="0" name=""/>
        <dsp:cNvSpPr/>
      </dsp:nvSpPr>
      <dsp:spPr>
        <a:xfrm>
          <a:off x="0" y="2703"/>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US" sz="2200" kern="1200" dirty="0"/>
            <a:t>Accumulated schema and becoming more adapt in thinking (or mental operations in Piagetian term) on the world: </a:t>
          </a:r>
        </a:p>
        <a:p>
          <a:pPr marL="0" lvl="0" indent="0" algn="l" defTabSz="977900">
            <a:lnSpc>
              <a:spcPct val="90000"/>
            </a:lnSpc>
            <a:spcBef>
              <a:spcPct val="0"/>
            </a:spcBef>
            <a:spcAft>
              <a:spcPct val="35000"/>
            </a:spcAft>
            <a:buNone/>
          </a:pPr>
          <a:r>
            <a:rPr lang="en-US" sz="2200" kern="1200" dirty="0"/>
            <a:t>	</a:t>
          </a:r>
          <a:r>
            <a:rPr lang="en-GB" sz="2200" kern="1200" dirty="0"/>
            <a:t>logical manipulations on the relationships between objects and situation</a:t>
          </a:r>
          <a:endParaRPr lang="en-US" sz="2200" kern="1200" dirty="0"/>
        </a:p>
      </dsp:txBody>
      <dsp:txXfrm>
        <a:off x="0" y="2703"/>
        <a:ext cx="6900512" cy="1843578"/>
      </dsp:txXfrm>
    </dsp:sp>
    <dsp:sp modelId="{5037A085-0894-4F77-BF70-52E7643CD9BB}">
      <dsp:nvSpPr>
        <dsp:cNvPr id="0" name=""/>
        <dsp:cNvSpPr/>
      </dsp:nvSpPr>
      <dsp:spPr>
        <a:xfrm>
          <a:off x="0" y="1846281"/>
          <a:ext cx="6900512" cy="0"/>
        </a:xfrm>
        <a:prstGeom prst="line">
          <a:avLst/>
        </a:prstGeom>
        <a:solidFill>
          <a:schemeClr val="accent2">
            <a:hueOff val="-727682"/>
            <a:satOff val="-41964"/>
            <a:lumOff val="4314"/>
            <a:alphaOff val="0"/>
          </a:schemeClr>
        </a:solidFill>
        <a:ln w="12700" cap="flat" cmpd="sng" algn="ctr">
          <a:solidFill>
            <a:schemeClr val="accent2">
              <a:hueOff val="-727682"/>
              <a:satOff val="-41964"/>
              <a:lumOff val="4314"/>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D01CEDEA-FB30-4A9E-A00F-27B585B651D2}">
      <dsp:nvSpPr>
        <dsp:cNvPr id="0" name=""/>
        <dsp:cNvSpPr/>
      </dsp:nvSpPr>
      <dsp:spPr>
        <a:xfrm>
          <a:off x="0" y="1846281"/>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b="1" kern="1200" dirty="0"/>
            <a:t>Decentration</a:t>
          </a:r>
          <a:r>
            <a:rPr lang="en-GB" sz="2200" kern="1200" dirty="0"/>
            <a:t> – more than one aspect of an object or situation can be taken into account at the same time.</a:t>
          </a:r>
        </a:p>
        <a:p>
          <a:pPr marL="0" lvl="0" indent="0" algn="l" defTabSz="977900">
            <a:lnSpc>
              <a:spcPct val="90000"/>
            </a:lnSpc>
            <a:spcBef>
              <a:spcPct val="0"/>
            </a:spcBef>
            <a:spcAft>
              <a:spcPct val="35000"/>
            </a:spcAft>
            <a:buNone/>
          </a:pPr>
          <a:r>
            <a:rPr lang="en-GB" sz="2200" kern="1200" dirty="0"/>
            <a:t>There is a decline in </a:t>
          </a:r>
          <a:r>
            <a:rPr lang="en-GB" sz="2200" b="1" kern="1200" dirty="0"/>
            <a:t>egocentrism</a:t>
          </a:r>
          <a:r>
            <a:rPr lang="en-GB" sz="2200" kern="1200" dirty="0"/>
            <a:t>. </a:t>
          </a:r>
          <a:endParaRPr lang="en-US" sz="2200" kern="1200" dirty="0"/>
        </a:p>
      </dsp:txBody>
      <dsp:txXfrm>
        <a:off x="0" y="1846281"/>
        <a:ext cx="6900512" cy="1843578"/>
      </dsp:txXfrm>
    </dsp:sp>
    <dsp:sp modelId="{FD0C8929-8AED-4260-AFA5-A82E7674A6AA}">
      <dsp:nvSpPr>
        <dsp:cNvPr id="0" name=""/>
        <dsp:cNvSpPr/>
      </dsp:nvSpPr>
      <dsp:spPr>
        <a:xfrm>
          <a:off x="0" y="3689859"/>
          <a:ext cx="6900512" cy="0"/>
        </a:xfrm>
        <a:prstGeom prst="line">
          <a:avLst/>
        </a:prstGeom>
        <a:solidFill>
          <a:schemeClr val="accent2">
            <a:hueOff val="-1455363"/>
            <a:satOff val="-83928"/>
            <a:lumOff val="8628"/>
            <a:alphaOff val="0"/>
          </a:schemeClr>
        </a:solidFill>
        <a:ln w="12700" cap="flat" cmpd="sng" algn="ctr">
          <a:solidFill>
            <a:schemeClr val="accent2">
              <a:hueOff val="-1455363"/>
              <a:satOff val="-83928"/>
              <a:lumOff val="8628"/>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81CF34-8C30-49CB-B93E-12DF2B035DE6}">
      <dsp:nvSpPr>
        <dsp:cNvPr id="0" name=""/>
        <dsp:cNvSpPr/>
      </dsp:nvSpPr>
      <dsp:spPr>
        <a:xfrm>
          <a:off x="0" y="3689859"/>
          <a:ext cx="6900512" cy="1843578"/>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83820" tIns="83820" rIns="83820" bIns="83820" numCol="1" spcCol="1270" anchor="t" anchorCtr="0">
          <a:noAutofit/>
        </a:bodyPr>
        <a:lstStyle/>
        <a:p>
          <a:pPr marL="0" lvl="0" indent="0" algn="l" defTabSz="977900">
            <a:lnSpc>
              <a:spcPct val="90000"/>
            </a:lnSpc>
            <a:spcBef>
              <a:spcPct val="0"/>
            </a:spcBef>
            <a:spcAft>
              <a:spcPct val="35000"/>
            </a:spcAft>
            <a:buNone/>
          </a:pPr>
          <a:r>
            <a:rPr lang="en-GB" sz="2200" kern="1200" dirty="0"/>
            <a:t>More flexible to consider the relationship between objects and related actions before and after change </a:t>
          </a:r>
        </a:p>
        <a:p>
          <a:pPr marL="0" lvl="0" indent="0" algn="l" defTabSz="977900">
            <a:lnSpc>
              <a:spcPct val="90000"/>
            </a:lnSpc>
            <a:spcBef>
              <a:spcPct val="0"/>
            </a:spcBef>
            <a:spcAft>
              <a:spcPct val="35000"/>
            </a:spcAft>
            <a:buNone/>
          </a:pPr>
          <a:r>
            <a:rPr lang="en-GB" sz="2200" kern="1200" dirty="0"/>
            <a:t>However, it helps to manipulate the objects </a:t>
          </a:r>
        </a:p>
        <a:p>
          <a:pPr marL="0" lvl="0" indent="0" algn="l" defTabSz="977900">
            <a:lnSpc>
              <a:spcPct val="90000"/>
            </a:lnSpc>
            <a:spcBef>
              <a:spcPct val="0"/>
            </a:spcBef>
            <a:spcAft>
              <a:spcPct val="35000"/>
            </a:spcAft>
            <a:buNone/>
          </a:pPr>
          <a:r>
            <a:rPr lang="en-GB" sz="2200" b="1" kern="1200" dirty="0"/>
            <a:t>reversibility</a:t>
          </a:r>
          <a:endParaRPr lang="en-US" sz="2200" b="1" kern="1200" dirty="0"/>
        </a:p>
      </dsp:txBody>
      <dsp:txXfrm>
        <a:off x="0" y="3689859"/>
        <a:ext cx="6900512" cy="184357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DE1A3B5-AD14-4574-8E77-63341F996229}">
      <dsp:nvSpPr>
        <dsp:cNvPr id="0" name=""/>
        <dsp:cNvSpPr/>
      </dsp:nvSpPr>
      <dsp:spPr>
        <a:xfrm rot="10800000">
          <a:off x="2596722" y="515"/>
          <a:ext cx="9112809" cy="1205562"/>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1620" tIns="125730" rIns="234696" bIns="125730" numCol="1" spcCol="1270" anchor="ctr" anchorCtr="0">
          <a:noAutofit/>
        </a:bodyPr>
        <a:lstStyle/>
        <a:p>
          <a:pPr marL="0" lvl="0" indent="0" algn="ctr" defTabSz="1466850">
            <a:lnSpc>
              <a:spcPct val="90000"/>
            </a:lnSpc>
            <a:spcBef>
              <a:spcPct val="0"/>
            </a:spcBef>
            <a:spcAft>
              <a:spcPct val="35000"/>
            </a:spcAft>
            <a:buClr>
              <a:srgbClr val="330066"/>
            </a:buClr>
            <a:buSzPct val="70000"/>
            <a:buFont typeface="Wingdings" panose="05000000000000000000" pitchFamily="2" charset="2"/>
            <a:buNone/>
          </a:pPr>
          <a:r>
            <a:rPr lang="en-US" altLang="en-US" sz="3300" kern="1200" dirty="0">
              <a:solidFill>
                <a:schemeClr val="bg1"/>
              </a:solidFill>
            </a:rPr>
            <a:t>Maturation in the stages of development </a:t>
          </a:r>
          <a:endParaRPr lang="en-GB" sz="3300" kern="1200" dirty="0">
            <a:solidFill>
              <a:schemeClr val="bg1"/>
            </a:solidFill>
          </a:endParaRPr>
        </a:p>
      </dsp:txBody>
      <dsp:txXfrm rot="10800000">
        <a:off x="2898112" y="515"/>
        <a:ext cx="8811419" cy="1205562"/>
      </dsp:txXfrm>
    </dsp:sp>
    <dsp:sp modelId="{F740B891-CA15-4C7F-8579-30D34A885143}">
      <dsp:nvSpPr>
        <dsp:cNvPr id="0" name=""/>
        <dsp:cNvSpPr/>
      </dsp:nvSpPr>
      <dsp:spPr>
        <a:xfrm>
          <a:off x="1993941" y="515"/>
          <a:ext cx="1205562" cy="1205562"/>
        </a:xfrm>
        <a:prstGeom prst="ellipse">
          <a:avLst/>
        </a:prstGeom>
        <a:blipFill>
          <a:blip xmlns:r="http://schemas.openxmlformats.org/officeDocument/2006/relationships" r:embed="rId1">
            <a:extLst>
              <a:ext uri="{28A0092B-C50C-407E-A947-70E740481C1C}">
                <a14:useLocalDpi xmlns:a14="http://schemas.microsoft.com/office/drawing/2010/main" val="0"/>
              </a:ext>
              <a:ext uri="{837473B0-CC2E-450A-ABE3-18F120FF3D39}">
                <a1611:picAttrSrcUrl xmlns:a1611="http://schemas.microsoft.com/office/drawing/2016/11/main" r:id="rId2"/>
              </a:ext>
            </a:extLst>
          </a:blip>
          <a:srcRect/>
          <a:stretch>
            <a:fillRect l="-54000" r="-5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EAD20F31-62C1-4BB6-A6A6-6D959FDCE2F6}">
      <dsp:nvSpPr>
        <dsp:cNvPr id="0" name=""/>
        <dsp:cNvSpPr/>
      </dsp:nvSpPr>
      <dsp:spPr>
        <a:xfrm rot="10800000">
          <a:off x="2596722" y="1507468"/>
          <a:ext cx="9112809" cy="1205562"/>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1620" tIns="125730" rIns="234696" bIns="125730" numCol="1" spcCol="1270" anchor="ctr" anchorCtr="0">
          <a:noAutofit/>
        </a:bodyPr>
        <a:lstStyle/>
        <a:p>
          <a:pPr marL="0" lvl="0" indent="0" algn="ctr" defTabSz="1466850">
            <a:lnSpc>
              <a:spcPct val="90000"/>
            </a:lnSpc>
            <a:spcBef>
              <a:spcPct val="0"/>
            </a:spcBef>
            <a:spcAft>
              <a:spcPct val="35000"/>
            </a:spcAft>
            <a:buNone/>
          </a:pPr>
          <a:r>
            <a:rPr lang="en-US" altLang="en-US" sz="3300" kern="1200" dirty="0">
              <a:solidFill>
                <a:schemeClr val="bg1"/>
              </a:solidFill>
            </a:rPr>
            <a:t>Developmental readiness </a:t>
          </a:r>
        </a:p>
      </dsp:txBody>
      <dsp:txXfrm rot="10800000">
        <a:off x="2898112" y="1507468"/>
        <a:ext cx="8811419" cy="1205562"/>
      </dsp:txXfrm>
    </dsp:sp>
    <dsp:sp modelId="{E6B8E657-3519-4676-8F00-76BA4730D718}">
      <dsp:nvSpPr>
        <dsp:cNvPr id="0" name=""/>
        <dsp:cNvSpPr/>
      </dsp:nvSpPr>
      <dsp:spPr>
        <a:xfrm>
          <a:off x="1993941" y="1507468"/>
          <a:ext cx="1205562" cy="1205562"/>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t="-4000" b="-4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 modelId="{791BB752-0AC0-45A7-AD05-94C6557448D8}">
      <dsp:nvSpPr>
        <dsp:cNvPr id="0" name=""/>
        <dsp:cNvSpPr/>
      </dsp:nvSpPr>
      <dsp:spPr>
        <a:xfrm rot="10800000">
          <a:off x="2596722" y="3014421"/>
          <a:ext cx="9112809" cy="1205562"/>
        </a:xfrm>
        <a:prstGeom prst="homePlat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1620" tIns="125730" rIns="234696" bIns="125730" numCol="1" spcCol="1270" anchor="ctr" anchorCtr="0">
          <a:noAutofit/>
        </a:bodyPr>
        <a:lstStyle/>
        <a:p>
          <a:pPr marL="0" lvl="0" indent="0" algn="ctr" defTabSz="1466850">
            <a:lnSpc>
              <a:spcPct val="90000"/>
            </a:lnSpc>
            <a:spcBef>
              <a:spcPct val="0"/>
            </a:spcBef>
            <a:spcAft>
              <a:spcPct val="35000"/>
            </a:spcAft>
            <a:buNone/>
          </a:pPr>
          <a:r>
            <a:rPr lang="en-US" altLang="en-US" sz="3300" kern="1200" dirty="0">
              <a:solidFill>
                <a:schemeClr val="bg1"/>
              </a:solidFill>
            </a:rPr>
            <a:t>‘Concepts’ are acquired out of the child’s ‘actions’  </a:t>
          </a:r>
        </a:p>
      </dsp:txBody>
      <dsp:txXfrm rot="10800000">
        <a:off x="2898112" y="3014421"/>
        <a:ext cx="8811419" cy="1205562"/>
      </dsp:txXfrm>
    </dsp:sp>
    <dsp:sp modelId="{2A155F5B-16CE-4AF5-89C6-938BAE16DB69}">
      <dsp:nvSpPr>
        <dsp:cNvPr id="0" name=""/>
        <dsp:cNvSpPr/>
      </dsp:nvSpPr>
      <dsp:spPr>
        <a:xfrm>
          <a:off x="1993941" y="3014421"/>
          <a:ext cx="1205562" cy="1205562"/>
        </a:xfrm>
        <a:prstGeom prst="ellipse">
          <a:avLst/>
        </a:prstGeom>
        <a:blipFill>
          <a:blip xmlns:r="http://schemas.openxmlformats.org/officeDocument/2006/relationships" r:embed="rId4">
            <a:extLst>
              <a:ext uri="{28A0092B-C50C-407E-A947-70E740481C1C}">
                <a14:useLocalDpi xmlns:a14="http://schemas.microsoft.com/office/drawing/2010/main" val="0"/>
              </a:ext>
            </a:extLst>
          </a:blip>
          <a:srcRect/>
          <a:stretch>
            <a:fillRect l="-3000" r="-3000"/>
          </a:stretch>
        </a:blip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EAE0A48-17E3-4AA9-844D-74FEAA3CE437}">
      <dsp:nvSpPr>
        <dsp:cNvPr id="0" name=""/>
        <dsp:cNvSpPr/>
      </dsp:nvSpPr>
      <dsp:spPr>
        <a:xfrm>
          <a:off x="0" y="212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EBFF676-8E10-471E-8E5D-3B7EE586AC9D}">
      <dsp:nvSpPr>
        <dsp:cNvPr id="0" name=""/>
        <dsp:cNvSpPr/>
      </dsp:nvSpPr>
      <dsp:spPr>
        <a:xfrm>
          <a:off x="0" y="212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Studies (e.g. Winsler 2009) show that children use more of this private speech when the tasks are appropriately challenging (not below or well beyond their capabilities). </a:t>
          </a:r>
          <a:endParaRPr lang="en-US" sz="2900" kern="1200"/>
        </a:p>
      </dsp:txBody>
      <dsp:txXfrm>
        <a:off x="0" y="2124"/>
        <a:ext cx="10515600" cy="1449029"/>
      </dsp:txXfrm>
    </dsp:sp>
    <dsp:sp modelId="{7B0B3CCF-D72C-40A3-BEDF-D901E2FB9FEF}">
      <dsp:nvSpPr>
        <dsp:cNvPr id="0" name=""/>
        <dsp:cNvSpPr/>
      </dsp:nvSpPr>
      <dsp:spPr>
        <a:xfrm>
          <a:off x="0" y="1451154"/>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C1BFF21-49A0-4DD6-A6B1-61B80347B5DB}">
      <dsp:nvSpPr>
        <dsp:cNvPr id="0" name=""/>
        <dsp:cNvSpPr/>
      </dsp:nvSpPr>
      <dsp:spPr>
        <a:xfrm>
          <a:off x="0" y="1451154"/>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dirty="0"/>
            <a:t>It is most readily observed when errors are made in the task or they are confused about how to continue with the task. </a:t>
          </a:r>
          <a:endParaRPr lang="en-US" sz="2900" kern="1200" dirty="0"/>
        </a:p>
      </dsp:txBody>
      <dsp:txXfrm>
        <a:off x="0" y="1451154"/>
        <a:ext cx="10515600" cy="1449029"/>
      </dsp:txXfrm>
    </dsp:sp>
    <dsp:sp modelId="{05D96513-E57A-45EB-B9B8-61EA2F74C93D}">
      <dsp:nvSpPr>
        <dsp:cNvPr id="0" name=""/>
        <dsp:cNvSpPr/>
      </dsp:nvSpPr>
      <dsp:spPr>
        <a:xfrm>
          <a:off x="0" y="2900183"/>
          <a:ext cx="10515600"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5E83A2C-70F6-46AC-B08F-DF16E4D3FFB4}">
      <dsp:nvSpPr>
        <dsp:cNvPr id="0" name=""/>
        <dsp:cNvSpPr/>
      </dsp:nvSpPr>
      <dsp:spPr>
        <a:xfrm>
          <a:off x="0" y="2900183"/>
          <a:ext cx="10515600" cy="144902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10490" tIns="110490" rIns="110490" bIns="110490" numCol="1" spcCol="1270" anchor="t" anchorCtr="0">
          <a:noAutofit/>
        </a:bodyPr>
        <a:lstStyle/>
        <a:p>
          <a:pPr marL="0" lvl="0" indent="0" algn="l" defTabSz="1289050">
            <a:lnSpc>
              <a:spcPct val="90000"/>
            </a:lnSpc>
            <a:spcBef>
              <a:spcPct val="0"/>
            </a:spcBef>
            <a:spcAft>
              <a:spcPct val="35000"/>
            </a:spcAft>
            <a:buNone/>
          </a:pPr>
          <a:r>
            <a:rPr lang="en-GB" sz="2900" kern="1200"/>
            <a:t>Those children who actively use private speech during an activity are more engaged in the task than less talkative age-related peers. </a:t>
          </a:r>
          <a:endParaRPr lang="en-US" sz="2900" kern="1200"/>
        </a:p>
      </dsp:txBody>
      <dsp:txXfrm>
        <a:off x="0" y="2900183"/>
        <a:ext cx="10515600" cy="144902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B6C0EF-9DFA-405F-A52F-2C2279F8D871}">
      <dsp:nvSpPr>
        <dsp:cNvPr id="0" name=""/>
        <dsp:cNvSpPr/>
      </dsp:nvSpPr>
      <dsp:spPr>
        <a:xfrm>
          <a:off x="0" y="704"/>
          <a:ext cx="47958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5F30AA69-7958-4511-B7BC-FB5121D13200}">
      <dsp:nvSpPr>
        <dsp:cNvPr id="0" name=""/>
        <dsp:cNvSpPr/>
      </dsp:nvSpPr>
      <dsp:spPr>
        <a:xfrm>
          <a:off x="0" y="704"/>
          <a:ext cx="4791153" cy="31368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Scaffolding is the process by which someone supports another to work in the ZPD. The person providing the non-intrusive intervention in this process may be a parent, teacher, mentor, coach, or peer who has already mastered that particular skill or ability. </a:t>
          </a:r>
          <a:endParaRPr lang="en-US" sz="2400" kern="1200" dirty="0"/>
        </a:p>
      </dsp:txBody>
      <dsp:txXfrm>
        <a:off x="0" y="704"/>
        <a:ext cx="4791153" cy="3136890"/>
      </dsp:txXfrm>
    </dsp:sp>
    <dsp:sp modelId="{BC5EF88F-8855-45D4-9082-54E16761C137}">
      <dsp:nvSpPr>
        <dsp:cNvPr id="0" name=""/>
        <dsp:cNvSpPr/>
      </dsp:nvSpPr>
      <dsp:spPr>
        <a:xfrm>
          <a:off x="0" y="3137595"/>
          <a:ext cx="4795837" cy="0"/>
        </a:xfrm>
        <a:prstGeom prst="line">
          <a:avLst/>
        </a:prstGeom>
        <a:solidFill>
          <a:schemeClr val="accent1">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77A6DD9A-4476-4A48-AA39-4BDECAD719F2}">
      <dsp:nvSpPr>
        <dsp:cNvPr id="0" name=""/>
        <dsp:cNvSpPr/>
      </dsp:nvSpPr>
      <dsp:spPr>
        <a:xfrm>
          <a:off x="0" y="3137595"/>
          <a:ext cx="4795837" cy="184019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1440" tIns="91440" rIns="91440" bIns="91440" numCol="1" spcCol="1270" anchor="t" anchorCtr="0">
          <a:noAutofit/>
        </a:bodyPr>
        <a:lstStyle/>
        <a:p>
          <a:pPr marL="0" lvl="0" indent="0" algn="l" defTabSz="1066800">
            <a:lnSpc>
              <a:spcPct val="90000"/>
            </a:lnSpc>
            <a:spcBef>
              <a:spcPct val="0"/>
            </a:spcBef>
            <a:spcAft>
              <a:spcPct val="35000"/>
            </a:spcAft>
            <a:buNone/>
          </a:pPr>
          <a:r>
            <a:rPr lang="en-GB" sz="2400" kern="1200" dirty="0"/>
            <a:t>Learners are encouraged to carry out the parts of the tasks that are within their capacity and the more skilled other supports them or "scaffolds" the rest (Wood, Bruner, Ross, 1976).</a:t>
          </a:r>
          <a:endParaRPr lang="en-US" sz="2400" kern="1200" dirty="0"/>
        </a:p>
      </dsp:txBody>
      <dsp:txXfrm>
        <a:off x="0" y="3137595"/>
        <a:ext cx="4795837" cy="184019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6206675-9FE4-4106-AAB9-96BB8090FD73}">
      <dsp:nvSpPr>
        <dsp:cNvPr id="0" name=""/>
        <dsp:cNvSpPr/>
      </dsp:nvSpPr>
      <dsp:spPr>
        <a:xfrm>
          <a:off x="0" y="3400"/>
          <a:ext cx="10515600" cy="724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19B5C3DD-09C4-4892-895A-530DA351A8FF}">
      <dsp:nvSpPr>
        <dsp:cNvPr id="0" name=""/>
        <dsp:cNvSpPr/>
      </dsp:nvSpPr>
      <dsp:spPr>
        <a:xfrm>
          <a:off x="219097" y="166365"/>
          <a:ext cx="398359" cy="39835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CB4202-3D06-485E-AC9E-C8B914DE753F}">
      <dsp:nvSpPr>
        <dsp:cNvPr id="0" name=""/>
        <dsp:cNvSpPr/>
      </dsp:nvSpPr>
      <dsp:spPr>
        <a:xfrm>
          <a:off x="836555" y="3400"/>
          <a:ext cx="9679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1066800">
            <a:lnSpc>
              <a:spcPct val="90000"/>
            </a:lnSpc>
            <a:spcBef>
              <a:spcPct val="0"/>
            </a:spcBef>
            <a:spcAft>
              <a:spcPct val="35000"/>
            </a:spcAft>
            <a:buNone/>
          </a:pPr>
          <a:r>
            <a:rPr lang="en-GB" sz="2400" kern="1200" dirty="0"/>
            <a:t>Interfere as little as possible.</a:t>
          </a:r>
          <a:endParaRPr lang="en-US" sz="2400" kern="1200" dirty="0"/>
        </a:p>
      </dsp:txBody>
      <dsp:txXfrm>
        <a:off x="836555" y="3400"/>
        <a:ext cx="9679044" cy="724290"/>
      </dsp:txXfrm>
    </dsp:sp>
    <dsp:sp modelId="{A829F512-E252-4E34-9B6B-BD8498924B1D}">
      <dsp:nvSpPr>
        <dsp:cNvPr id="0" name=""/>
        <dsp:cNvSpPr/>
      </dsp:nvSpPr>
      <dsp:spPr>
        <a:xfrm>
          <a:off x="0" y="908763"/>
          <a:ext cx="10515600" cy="724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65528DDC-AB6C-4354-8146-B298B047C1EB}">
      <dsp:nvSpPr>
        <dsp:cNvPr id="0" name=""/>
        <dsp:cNvSpPr/>
      </dsp:nvSpPr>
      <dsp:spPr>
        <a:xfrm>
          <a:off x="219097" y="1071728"/>
          <a:ext cx="398359" cy="39835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75736D9-6602-4146-9DA1-20FB06684DD5}">
      <dsp:nvSpPr>
        <dsp:cNvPr id="0" name=""/>
        <dsp:cNvSpPr/>
      </dsp:nvSpPr>
      <dsp:spPr>
        <a:xfrm>
          <a:off x="836555" y="908763"/>
          <a:ext cx="9679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1066800">
            <a:lnSpc>
              <a:spcPct val="90000"/>
            </a:lnSpc>
            <a:spcBef>
              <a:spcPct val="0"/>
            </a:spcBef>
            <a:spcAft>
              <a:spcPct val="35000"/>
            </a:spcAft>
            <a:buNone/>
          </a:pPr>
          <a:r>
            <a:rPr lang="en-GB" sz="2400" kern="1200" dirty="0"/>
            <a:t>Ask a question</a:t>
          </a:r>
          <a:r>
            <a:rPr lang="en-GB" sz="1900" kern="1200" dirty="0"/>
            <a:t>.</a:t>
          </a:r>
          <a:endParaRPr lang="en-US" sz="1900" kern="1200" dirty="0"/>
        </a:p>
      </dsp:txBody>
      <dsp:txXfrm>
        <a:off x="836555" y="908763"/>
        <a:ext cx="9679044" cy="724290"/>
      </dsp:txXfrm>
    </dsp:sp>
    <dsp:sp modelId="{798496FB-03B1-4CFA-AF75-EC025D1024CE}">
      <dsp:nvSpPr>
        <dsp:cNvPr id="0" name=""/>
        <dsp:cNvSpPr/>
      </dsp:nvSpPr>
      <dsp:spPr>
        <a:xfrm>
          <a:off x="0" y="1814126"/>
          <a:ext cx="10515600" cy="724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8D59F81-EE80-4A89-BABA-E20CF7D083CB}">
      <dsp:nvSpPr>
        <dsp:cNvPr id="0" name=""/>
        <dsp:cNvSpPr/>
      </dsp:nvSpPr>
      <dsp:spPr>
        <a:xfrm>
          <a:off x="219097" y="1977092"/>
          <a:ext cx="398359" cy="39835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D43AF0C-CAE4-4F4C-8103-8D13A76BAB60}">
      <dsp:nvSpPr>
        <dsp:cNvPr id="0" name=""/>
        <dsp:cNvSpPr/>
      </dsp:nvSpPr>
      <dsp:spPr>
        <a:xfrm>
          <a:off x="836555" y="1814126"/>
          <a:ext cx="9679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1066800">
            <a:lnSpc>
              <a:spcPct val="90000"/>
            </a:lnSpc>
            <a:spcBef>
              <a:spcPct val="0"/>
            </a:spcBef>
            <a:spcAft>
              <a:spcPct val="35000"/>
            </a:spcAft>
            <a:buNone/>
          </a:pPr>
          <a:r>
            <a:rPr lang="en-GB" sz="2400" kern="1200" dirty="0"/>
            <a:t>Offer a useful hint.</a:t>
          </a:r>
          <a:endParaRPr lang="en-US" sz="2400" kern="1200" dirty="0"/>
        </a:p>
      </dsp:txBody>
      <dsp:txXfrm>
        <a:off x="836555" y="1814126"/>
        <a:ext cx="9679044" cy="724290"/>
      </dsp:txXfrm>
    </dsp:sp>
    <dsp:sp modelId="{60823A79-60FD-4828-92B3-F87FA6AB2FEF}">
      <dsp:nvSpPr>
        <dsp:cNvPr id="0" name=""/>
        <dsp:cNvSpPr/>
      </dsp:nvSpPr>
      <dsp:spPr>
        <a:xfrm>
          <a:off x="0" y="2719489"/>
          <a:ext cx="10515600" cy="724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9E3E199-2FCB-4FBE-8712-BB8FA13555FC}">
      <dsp:nvSpPr>
        <dsp:cNvPr id="0" name=""/>
        <dsp:cNvSpPr/>
      </dsp:nvSpPr>
      <dsp:spPr>
        <a:xfrm>
          <a:off x="219097" y="2882455"/>
          <a:ext cx="398359" cy="39835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AF847E3-E70C-4CB8-897A-3E3E970EF193}">
      <dsp:nvSpPr>
        <dsp:cNvPr id="0" name=""/>
        <dsp:cNvSpPr/>
      </dsp:nvSpPr>
      <dsp:spPr>
        <a:xfrm>
          <a:off x="836555" y="2719489"/>
          <a:ext cx="9679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1066800">
            <a:lnSpc>
              <a:spcPct val="90000"/>
            </a:lnSpc>
            <a:spcBef>
              <a:spcPct val="0"/>
            </a:spcBef>
            <a:spcAft>
              <a:spcPct val="35000"/>
            </a:spcAft>
            <a:buNone/>
          </a:pPr>
          <a:r>
            <a:rPr lang="en-GB" sz="2400" kern="1200" dirty="0"/>
            <a:t>Direct attention at an anomaly.</a:t>
          </a:r>
          <a:endParaRPr lang="en-US" sz="2400" kern="1200" dirty="0"/>
        </a:p>
      </dsp:txBody>
      <dsp:txXfrm>
        <a:off x="836555" y="2719489"/>
        <a:ext cx="9679044" cy="724290"/>
      </dsp:txXfrm>
    </dsp:sp>
    <dsp:sp modelId="{422204EC-36E2-43AD-8A0C-DA2D44B611F9}">
      <dsp:nvSpPr>
        <dsp:cNvPr id="0" name=""/>
        <dsp:cNvSpPr/>
      </dsp:nvSpPr>
      <dsp:spPr>
        <a:xfrm>
          <a:off x="0" y="3624853"/>
          <a:ext cx="10515600" cy="724290"/>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4731CF-B806-48EB-B237-E7FCB8A7A7C3}">
      <dsp:nvSpPr>
        <dsp:cNvPr id="0" name=""/>
        <dsp:cNvSpPr/>
      </dsp:nvSpPr>
      <dsp:spPr>
        <a:xfrm>
          <a:off x="219097" y="3787818"/>
          <a:ext cx="398359" cy="39835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9BBAEDA-BD11-4D40-B799-EB576F7E5906}">
      <dsp:nvSpPr>
        <dsp:cNvPr id="0" name=""/>
        <dsp:cNvSpPr/>
      </dsp:nvSpPr>
      <dsp:spPr>
        <a:xfrm>
          <a:off x="836555" y="3624853"/>
          <a:ext cx="9679044" cy="72429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54" tIns="76654" rIns="76654" bIns="76654" numCol="1" spcCol="1270" anchor="ctr" anchorCtr="0">
          <a:noAutofit/>
        </a:bodyPr>
        <a:lstStyle/>
        <a:p>
          <a:pPr marL="0" lvl="0" indent="0" algn="l" defTabSz="1066800">
            <a:lnSpc>
              <a:spcPct val="90000"/>
            </a:lnSpc>
            <a:spcBef>
              <a:spcPct val="0"/>
            </a:spcBef>
            <a:spcAft>
              <a:spcPct val="35000"/>
            </a:spcAft>
            <a:buNone/>
          </a:pPr>
          <a:r>
            <a:rPr lang="en-GB" sz="2400" kern="1200" dirty="0"/>
            <a:t>Direct attention at an overlooked bit of information.  </a:t>
          </a:r>
          <a:endParaRPr lang="en-US" sz="2400" kern="1200" dirty="0"/>
        </a:p>
      </dsp:txBody>
      <dsp:txXfrm>
        <a:off x="836555" y="3624853"/>
        <a:ext cx="9679044" cy="724290"/>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3.xml><?xml version="1.0" encoding="utf-8"?>
<dgm:layoutDef xmlns:dgm="http://schemas.openxmlformats.org/drawingml/2006/diagram" xmlns:a="http://schemas.openxmlformats.org/drawingml/2006/main" uniqueId="urn:microsoft.com/office/officeart/2005/8/layout/vList3">
  <dgm:title val=""/>
  <dgm:desc val=""/>
  <dgm:catLst>
    <dgm:cat type="list" pri="14000"/>
    <dgm:cat type="convert" pri="3000"/>
    <dgm:cat type="picture" pri="27000"/>
    <dgm:cat type="pictureconvert" pri="27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Flow">
    <dgm:varLst>
      <dgm:dir/>
      <dgm:resizeHandles val="exact"/>
    </dgm:varLst>
    <dgm:alg type="lin">
      <dgm:param type="linDir" val="fromT"/>
      <dgm:param type="vertAlign" val="mid"/>
      <dgm:param type="horzAlign" val="ctr"/>
    </dgm:alg>
    <dgm:shape xmlns:r="http://schemas.openxmlformats.org/officeDocument/2006/relationships" r:blip="">
      <dgm:adjLst/>
    </dgm:shape>
    <dgm:presOf/>
    <dgm:constrLst>
      <dgm:constr type="w" for="ch" forName="composite" refType="w"/>
      <dgm:constr type="h" for="ch" forName="composite" refType="h"/>
      <dgm:constr type="h" for="ch" forName="spacing" refType="h" refFor="ch" refForName="composite" fact="0.25"/>
      <dgm:constr type="h" for="ch" forName="spacing" refType="w" op="lte" fact="0.1"/>
      <dgm:constr type="primFontSz" for="des" ptType="node"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w" for="ch" forName="imgShp" refType="w" fact="0.335"/>
              <dgm:constr type="h" for="ch" forName="imgShp" refType="w" refFor="ch" refForName="imgShp" op="equ"/>
              <dgm:constr type="h" for="ch" forName="imgShp" refType="h" op="lte"/>
              <dgm:constr type="ctrY" for="ch" forName="imgShp" refType="h" fact="0.5"/>
              <dgm:constr type="l" for="ch" forName="imgShp"/>
              <dgm:constr type="w" for="ch" forName="txShp" refType="w" op="equ" fact="0.665"/>
              <dgm:constr type="h" for="ch" forName="txShp" refType="h" refFor="ch" refForName="imgShp" op="equ"/>
              <dgm:constr type="ctrY" for="ch" forName="txShp" refType="h" fact="0.5"/>
              <dgm:constr type="l" for="ch" forName="txShp" refType="w" refFor="ch" refForName="imgShp" fact="0.5"/>
              <dgm:constr type="lMarg" for="ch" forName="txShp" refType="w" refFor="ch" refForName="imgShp" fact="1.25"/>
            </dgm:constrLst>
          </dgm:if>
          <dgm:else name="Name3">
            <dgm:constrLst>
              <dgm:constr type="w" for="ch" forName="imgShp" refType="w" fact="0.335"/>
              <dgm:constr type="h" for="ch" forName="imgShp" refType="w" refFor="ch" refForName="imgShp" op="equ"/>
              <dgm:constr type="h" for="ch" forName="imgShp" refType="h" op="lte"/>
              <dgm:constr type="ctrY" for="ch" forName="imgShp" refType="h" fact="0.5"/>
              <dgm:constr type="r" for="ch" forName="imgShp" refType="w"/>
              <dgm:constr type="w" for="ch" forName="txShp" refType="w" op="equ" fact="0.665"/>
              <dgm:constr type="h" for="ch" forName="txShp" refType="h" refFor="ch" refForName="imgShp" op="equ"/>
              <dgm:constr type="ctrY" for="ch" forName="txShp" refType="h" fact="0.5"/>
              <dgm:constr type="r" for="ch" forName="txShp" refType="ctrX" refFor="ch" refForName="imgShp"/>
              <dgm:constr type="rMarg" for="ch" forName="txShp" refType="w" refFor="ch" refForName="imgShp" fact="1.25"/>
            </dgm:constrLst>
          </dgm:else>
        </dgm:choose>
        <dgm:ruleLst/>
        <dgm:layoutNode name="imgShp" styleLbl="fgImgPlace1">
          <dgm:alg type="sp"/>
          <dgm:shape xmlns:r="http://schemas.openxmlformats.org/officeDocument/2006/relationships" type="ellipse" r:blip="" blipPhldr="1">
            <dgm:adjLst/>
          </dgm:shape>
          <dgm:presOf/>
          <dgm:constrLst/>
          <dgm:ruleLst/>
        </dgm:layoutNode>
        <dgm:layoutNode name="txShp">
          <dgm:varLst>
            <dgm:bulletEnabled val="1"/>
          </dgm:varLst>
          <dgm:alg type="tx"/>
          <dgm:choose name="Name4">
            <dgm:if name="Name5" func="var" arg="dir" op="equ" val="norm">
              <dgm:shape xmlns:r="http://schemas.openxmlformats.org/officeDocument/2006/relationships" rot="180" type="homePlate" r:blip="" zOrderOff="-1">
                <dgm:adjLst/>
              </dgm:shape>
            </dgm:if>
            <dgm:else name="Name6">
              <dgm:shape xmlns:r="http://schemas.openxmlformats.org/officeDocument/2006/relationships" type="homePlate" r:blip="" zOrderOff="-1">
                <dgm:adjLst/>
              </dgm:shape>
            </dgm:else>
          </dgm:choose>
          <dgm:presOf axis="desOrSelf" ptType="node"/>
          <dgm:constrLst>
            <dgm:constr type="tMarg" refType="primFontSz" fact="0.3"/>
            <dgm:constr type="bMarg" refType="primFontSz" fact="0.3"/>
          </dgm:constrLst>
          <dgm:ruleLst>
            <dgm:rule type="primFontSz" val="5" fact="NaN" max="NaN"/>
          </dgm:ruleLst>
        </dgm:layoutNode>
      </dgm:layoutNode>
      <dgm:forEach name="Name7" axis="followSib" ptType="sibTrans" cnt="1">
        <dgm:layoutNode name="spacing">
          <dgm:alg type="sp"/>
          <dgm:shape xmlns:r="http://schemas.openxmlformats.org/officeDocument/2006/relationships" r:blip="">
            <dgm:adjLst/>
          </dgm:shape>
          <dgm:presOf axis="sel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5.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B40B5A6-22C5-4B70-E87A-E6982F37620E}"/>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a:extLst>
              <a:ext uri="{FF2B5EF4-FFF2-40B4-BE49-F238E27FC236}">
                <a16:creationId xmlns:a16="http://schemas.microsoft.com/office/drawing/2014/main" id="{1AF0AEDA-57A9-14CD-3D49-99BB01E1F96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91DEB4E-08B2-44CB-8986-1E8D661D9D0F}" type="datetimeFigureOut">
              <a:rPr lang="en-GB" smtClean="0"/>
              <a:t>17/09/2025</a:t>
            </a:fld>
            <a:endParaRPr lang="en-GB"/>
          </a:p>
        </p:txBody>
      </p:sp>
      <p:sp>
        <p:nvSpPr>
          <p:cNvPr id="4" name="Footer Placeholder 3">
            <a:extLst>
              <a:ext uri="{FF2B5EF4-FFF2-40B4-BE49-F238E27FC236}">
                <a16:creationId xmlns:a16="http://schemas.microsoft.com/office/drawing/2014/main" id="{C0DB21D6-C7A3-2129-0473-6F12C8B545D9}"/>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a:extLst>
              <a:ext uri="{FF2B5EF4-FFF2-40B4-BE49-F238E27FC236}">
                <a16:creationId xmlns:a16="http://schemas.microsoft.com/office/drawing/2014/main" id="{C1B27D20-276F-0577-3ADD-EF3214FE0706}"/>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4A2C2B5B-3932-4D29-9AD9-677951F96F5B}" type="slidenum">
              <a:rPr lang="en-GB" smtClean="0"/>
              <a:t>‹#›</a:t>
            </a:fld>
            <a:endParaRPr lang="en-GB"/>
          </a:p>
        </p:txBody>
      </p:sp>
    </p:spTree>
    <p:extLst>
      <p:ext uri="{BB962C8B-B14F-4D97-AF65-F5344CB8AC3E}">
        <p14:creationId xmlns:p14="http://schemas.microsoft.com/office/powerpoint/2010/main" val="30226882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962E32-8643-42FA-B225-17293107B411}" type="datetimeFigureOut">
              <a:rPr lang="en-GB" smtClean="0"/>
              <a:t>17/09/2025</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2162095-0AB8-47B1-92DF-31A47AB2FC18}" type="slidenum">
              <a:rPr lang="en-GB" smtClean="0"/>
              <a:t>‹#›</a:t>
            </a:fld>
            <a:endParaRPr lang="en-GB"/>
          </a:p>
        </p:txBody>
      </p:sp>
    </p:spTree>
    <p:extLst>
      <p:ext uri="{BB962C8B-B14F-4D97-AF65-F5344CB8AC3E}">
        <p14:creationId xmlns:p14="http://schemas.microsoft.com/office/powerpoint/2010/main" val="379472474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4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5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018F4F3-3C6C-4A42-9AB2-7777092E81B4}" type="slidenum">
              <a:rPr lang="en-GB" smtClean="0"/>
              <a:t>2</a:t>
            </a:fld>
            <a:endParaRPr lang="en-GB"/>
          </a:p>
        </p:txBody>
      </p:sp>
    </p:spTree>
    <p:extLst>
      <p:ext uri="{BB962C8B-B14F-4D97-AF65-F5344CB8AC3E}">
        <p14:creationId xmlns:p14="http://schemas.microsoft.com/office/powerpoint/2010/main" val="21347906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dirty="0">
                <a:cs typeface="Arial" panose="020B0604020202020204" pitchFamily="34" charset="0"/>
              </a:rPr>
              <a:t>most influential and comprehensive theory to explain changes in cognition. </a:t>
            </a:r>
          </a:p>
          <a:p>
            <a:r>
              <a:rPr lang="en-US" sz="1200" dirty="0">
                <a:cs typeface="Arial" panose="020B0604020202020204" pitchFamily="34" charset="0"/>
              </a:rPr>
              <a:t>Unlike Freud’s, Erikson’s or Vygotsky’s developmental theories, concepts in Piaget’s theory about the development of cognition at different stages is supported by a range of different tasks/tests. </a:t>
            </a:r>
          </a:p>
          <a:p>
            <a:r>
              <a:rPr lang="en-US" sz="1200" dirty="0">
                <a:cs typeface="Arial" panose="020B0604020202020204" pitchFamily="34" charset="0"/>
              </a:rPr>
              <a:t> He believed that cognitive development occurs through a sequence of successive qualitative changes in cognitive structures. This means that older children are capable of thoughts that are simply beyond younger children.</a:t>
            </a:r>
          </a:p>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3</a:t>
            </a:fld>
            <a:endParaRPr lang="en-GB"/>
          </a:p>
        </p:txBody>
      </p:sp>
    </p:spTree>
    <p:extLst>
      <p:ext uri="{BB962C8B-B14F-4D97-AF65-F5344CB8AC3E}">
        <p14:creationId xmlns:p14="http://schemas.microsoft.com/office/powerpoint/2010/main" val="34008591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4</a:t>
            </a:fld>
            <a:endParaRPr lang="en-GB"/>
          </a:p>
        </p:txBody>
      </p:sp>
    </p:spTree>
    <p:extLst>
      <p:ext uri="{BB962C8B-B14F-4D97-AF65-F5344CB8AC3E}">
        <p14:creationId xmlns:p14="http://schemas.microsoft.com/office/powerpoint/2010/main" val="297901562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5</a:t>
            </a:fld>
            <a:endParaRPr lang="en-GB"/>
          </a:p>
        </p:txBody>
      </p:sp>
    </p:spTree>
    <p:extLst>
      <p:ext uri="{BB962C8B-B14F-4D97-AF65-F5344CB8AC3E}">
        <p14:creationId xmlns:p14="http://schemas.microsoft.com/office/powerpoint/2010/main" val="72089875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Tree>
    <p:extLst>
      <p:ext uri="{BB962C8B-B14F-4D97-AF65-F5344CB8AC3E}">
        <p14:creationId xmlns:p14="http://schemas.microsoft.com/office/powerpoint/2010/main" val="409897016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Assimilation process is quicker and mostly used for familiar ideas/information. </a:t>
            </a:r>
          </a:p>
          <a:p>
            <a:endParaRPr lang="en-GB" dirty="0"/>
          </a:p>
          <a:p>
            <a:r>
              <a:rPr lang="en-GB" dirty="0"/>
              <a:t>On the other hand, accommodation is more laboured and deliberate.   Sometimes it may require conceptual reorganisation.  </a:t>
            </a:r>
          </a:p>
          <a:p>
            <a:endParaRPr lang="en-GB" dirty="0"/>
          </a:p>
          <a:p>
            <a:r>
              <a:rPr lang="en-GB" dirty="0"/>
              <a:t>Please explain the concept of equilibration   </a:t>
            </a:r>
          </a:p>
        </p:txBody>
      </p:sp>
      <p:sp>
        <p:nvSpPr>
          <p:cNvPr id="4" name="Slide Number Placeholder 3"/>
          <p:cNvSpPr>
            <a:spLocks noGrp="1"/>
          </p:cNvSpPr>
          <p:nvPr>
            <p:ph type="sldNum" sz="quarter" idx="5"/>
          </p:nvPr>
        </p:nvSpPr>
        <p:spPr/>
        <p:txBody>
          <a:bodyPr/>
          <a:lstStyle/>
          <a:p>
            <a:fld id="{22162095-0AB8-47B1-92DF-31A47AB2FC18}" type="slidenum">
              <a:rPr lang="en-GB" smtClean="0"/>
              <a:t>8</a:t>
            </a:fld>
            <a:endParaRPr lang="en-GB"/>
          </a:p>
        </p:txBody>
      </p:sp>
    </p:spTree>
    <p:extLst>
      <p:ext uri="{BB962C8B-B14F-4D97-AF65-F5344CB8AC3E}">
        <p14:creationId xmlns:p14="http://schemas.microsoft.com/office/powerpoint/2010/main" val="323052122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What would happen to these mystical creatures if we simply assimilate them into our existing schemas of horse?</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It is not a problem to assimilate.  </a:t>
            </a:r>
          </a:p>
          <a:p>
            <a:r>
              <a:rPr lang="en-GB" dirty="0"/>
              <a:t>However,  unicorn will lose its horn, Pegasus its wings, alicorn its horn and wings, and the centaur its human torso.   The essence of these creatures will be lost.  </a:t>
            </a:r>
          </a:p>
          <a:p>
            <a:r>
              <a:rPr lang="en-GB" dirty="0"/>
              <a:t>Therefore conceptual reorganisation is needed via accommodation </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https://images-wixmp-ed30a86b8c4ca887773594c2.wixmp.com/f/cd8ba0c5-ca83-4436-a751-88348f4a72fb/dflqxai-812903ab-e9df-4393-8bd7-ce8660b4cf57.jpg/v1/fit/w_828,h_828,q_70,strp/the_golden_winged_alicorn_by_rosetheinkdemonwolf_dflqxai-414w-2x.jpg?token=eyJ0eXAiOiJKV1QiLCJhbGciOiJIUzI1NiJ9.eyJzdWIiOiJ1cm46YXBwOjdlMGQxODg5ODIyNjQzNzNhNWYwZDQxNWVhMGQyNmUwIiwiaXNzIjoidXJuOmFwcDo3ZTBkMTg4OTgyMjY0MzczYTVmMGQ0MTVlYTBkMjZlMCIsIm9iaiI6W1t7ImhlaWdodCI6Ijw9MTI4MCIsInBhdGgiOiJcL2ZcL2NkOGJhMGM1LWNhODMtNDQzNi1hNzUxLTg4MzQ4ZjRhNzJmYlwvZGZscXhhaS04MTI5MDNhYi1lOWRmLTQzOTMtOGJkNy1jZTg2NjBiNGNmNTcuanBnIiwid2lkdGgiOiI8PTEyODAifV1dLCJhdWQiOlsidXJuOnNlcnZpY2U6aW1hZ2Uub3BlcmF0aW9ucyJdfQ.KmR0IuSkypUZwUG3AhWjITrrLmg8cUza-TTIl0Tv6oM</a:t>
            </a:r>
          </a:p>
          <a:p>
            <a:endParaRPr lang="en-GB" dirty="0"/>
          </a:p>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9</a:t>
            </a:fld>
            <a:endParaRPr lang="en-GB"/>
          </a:p>
        </p:txBody>
      </p:sp>
    </p:spTree>
    <p:extLst>
      <p:ext uri="{BB962C8B-B14F-4D97-AF65-F5344CB8AC3E}">
        <p14:creationId xmlns:p14="http://schemas.microsoft.com/office/powerpoint/2010/main" val="73807239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投影片圖像版面配置區 1"/>
          <p:cNvSpPr>
            <a:spLocks noGrp="1" noRot="1" noChangeAspect="1"/>
          </p:cNvSpPr>
          <p:nvPr>
            <p:ph type="sldImg"/>
          </p:nvPr>
        </p:nvSpPr>
        <p:spPr bwMode="auto">
          <a:noFill/>
          <a:ln>
            <a:solidFill>
              <a:srgbClr val="000000"/>
            </a:solidFill>
            <a:miter lim="800000"/>
            <a:headEnd/>
            <a:tailEnd/>
          </a:ln>
        </p:spPr>
      </p:sp>
      <p:sp>
        <p:nvSpPr>
          <p:cNvPr id="51202" name="備忘稿版面配置區 2"/>
          <p:cNvSpPr>
            <a:spLocks noGrp="1"/>
          </p:cNvSpPr>
          <p:nvPr>
            <p:ph type="body" idx="1"/>
          </p:nvPr>
        </p:nvSpPr>
        <p:spPr bwMode="auto">
          <a:noFill/>
        </p:spPr>
        <p:txBody>
          <a:bodyPr/>
          <a:lstStyle/>
          <a:p>
            <a:pPr>
              <a:spcBef>
                <a:spcPct val="0"/>
              </a:spcBef>
            </a:pPr>
            <a:r>
              <a:rPr lang="en-GB" dirty="0"/>
              <a:t>Reading: Piaget, J. (2000). Piaget’s theory of Cog </a:t>
            </a:r>
            <a:r>
              <a:rPr lang="en-GB" dirty="0" err="1"/>
              <a:t>dt</a:t>
            </a:r>
            <a:r>
              <a:rPr lang="en-GB" dirty="0"/>
              <a:t> in K. Lee (Ed.) Childhood cognitive </a:t>
            </a:r>
            <a:r>
              <a:rPr lang="en-GB" dirty="0" err="1"/>
              <a:t>dt</a:t>
            </a:r>
            <a:r>
              <a:rPr lang="en-GB" dirty="0"/>
              <a:t>: the essential readings. Oxford: Blackwell </a:t>
            </a:r>
          </a:p>
          <a:p>
            <a:pPr>
              <a:spcBef>
                <a:spcPct val="0"/>
              </a:spcBef>
            </a:pPr>
            <a:endParaRPr lang="en-GB" dirty="0"/>
          </a:p>
          <a:p>
            <a:pPr>
              <a:spcBef>
                <a:spcPct val="0"/>
              </a:spcBef>
            </a:pPr>
            <a:r>
              <a:rPr lang="en-GB" dirty="0"/>
              <a:t>Siegler, R.S. (2000). </a:t>
            </a:r>
            <a:r>
              <a:rPr lang="en-GB" dirty="0" err="1"/>
              <a:t>Dtal</a:t>
            </a:r>
            <a:r>
              <a:rPr lang="en-GB" dirty="0"/>
              <a:t> research: </a:t>
            </a:r>
            <a:r>
              <a:rPr lang="en-GB" dirty="0" err="1"/>
              <a:t>microgenetic</a:t>
            </a:r>
            <a:r>
              <a:rPr lang="en-GB" dirty="0"/>
              <a:t> method.</a:t>
            </a:r>
            <a:r>
              <a:rPr lang="en-GB" altLang="zh-TW" dirty="0"/>
              <a:t> in K. Lee (Ed.) Childhood cognitive </a:t>
            </a:r>
            <a:r>
              <a:rPr lang="en-GB" altLang="zh-TW" dirty="0" err="1"/>
              <a:t>dt</a:t>
            </a:r>
            <a:r>
              <a:rPr lang="en-GB" altLang="zh-TW" dirty="0"/>
              <a:t>: the essential readings. Oxford: Blackwell </a:t>
            </a:r>
            <a:endParaRPr lang="en-GB" dirty="0"/>
          </a:p>
          <a:p>
            <a:pPr>
              <a:spcBef>
                <a:spcPct val="0"/>
              </a:spcBef>
            </a:pPr>
            <a:endParaRPr lang="en-GB" dirty="0"/>
          </a:p>
        </p:txBody>
      </p:sp>
      <p:sp>
        <p:nvSpPr>
          <p:cNvPr id="51203" name="投影片編號版面配置區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pPr fontAlgn="base">
              <a:spcBef>
                <a:spcPct val="0"/>
              </a:spcBef>
              <a:spcAft>
                <a:spcPct val="0"/>
              </a:spcAft>
            </a:pPr>
            <a:fld id="{37AB54D0-AFEE-4A4E-A069-AA413F728BDA}" type="slidenum">
              <a:rPr lang="en-GB">
                <a:ea typeface="微軟正黑體"/>
                <a:cs typeface="微軟正黑體"/>
              </a:rPr>
              <a:pPr fontAlgn="base">
                <a:spcBef>
                  <a:spcPct val="0"/>
                </a:spcBef>
                <a:spcAft>
                  <a:spcPct val="0"/>
                </a:spcAft>
              </a:pPr>
              <a:t>11</a:t>
            </a:fld>
            <a:endParaRPr lang="en-GB">
              <a:ea typeface="微軟正黑體"/>
              <a:cs typeface="微軟正黑體"/>
            </a:endParaRPr>
          </a:p>
        </p:txBody>
      </p:sp>
    </p:spTree>
    <p:extLst>
      <p:ext uri="{BB962C8B-B14F-4D97-AF65-F5344CB8AC3E}">
        <p14:creationId xmlns:p14="http://schemas.microsoft.com/office/powerpoint/2010/main" val="11214799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6" name="Slide Image Placeholder 1"/>
          <p:cNvSpPr>
            <a:spLocks noGrp="1" noRot="1" noChangeAspect="1" noTextEdit="1"/>
          </p:cNvSpPr>
          <p:nvPr>
            <p:ph type="sldImg"/>
          </p:nvPr>
        </p:nvSpPr>
        <p:spPr>
          <a:ln/>
        </p:spPr>
      </p:sp>
      <p:sp>
        <p:nvSpPr>
          <p:cNvPr id="47107" name="Notes Placeholder 2"/>
          <p:cNvSpPr>
            <a:spLocks noGrp="1"/>
          </p:cNvSpPr>
          <p:nvPr>
            <p:ph type="body" idx="1"/>
          </p:nvPr>
        </p:nvSpPr>
        <p:spPr>
          <a:noFill/>
        </p:spPr>
        <p:txBody>
          <a:bodyPr/>
          <a:lstStyle/>
          <a:p>
            <a:endParaRPr lang="en-US" altLang="en-US">
              <a:latin typeface="Arial" panose="020B0604020202020204" pitchFamily="34" charset="0"/>
            </a:endParaRPr>
          </a:p>
        </p:txBody>
      </p:sp>
    </p:spTree>
    <p:extLst>
      <p:ext uri="{BB962C8B-B14F-4D97-AF65-F5344CB8AC3E}">
        <p14:creationId xmlns:p14="http://schemas.microsoft.com/office/powerpoint/2010/main" val="80068127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See the difference in behaviour between 6 months old and his older 13 months old self </a:t>
            </a:r>
          </a:p>
        </p:txBody>
      </p:sp>
      <p:sp>
        <p:nvSpPr>
          <p:cNvPr id="4" name="Slide Number Placeholder 3"/>
          <p:cNvSpPr>
            <a:spLocks noGrp="1"/>
          </p:cNvSpPr>
          <p:nvPr>
            <p:ph type="sldNum" sz="quarter" idx="5"/>
          </p:nvPr>
        </p:nvSpPr>
        <p:spPr/>
        <p:txBody>
          <a:bodyPr/>
          <a:lstStyle/>
          <a:p>
            <a:fld id="{22162095-0AB8-47B1-92DF-31A47AB2FC18}" type="slidenum">
              <a:rPr lang="en-GB" smtClean="0"/>
              <a:t>15</a:t>
            </a:fld>
            <a:endParaRPr lang="en-GB"/>
          </a:p>
        </p:txBody>
      </p:sp>
    </p:spTree>
    <p:extLst>
      <p:ext uri="{BB962C8B-B14F-4D97-AF65-F5344CB8AC3E}">
        <p14:creationId xmlns:p14="http://schemas.microsoft.com/office/powerpoint/2010/main" val="97638622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Play the video from </a:t>
            </a:r>
            <a:r>
              <a:rPr lang="en-US" sz="1200" i="1" kern="1200" dirty="0">
                <a:solidFill>
                  <a:schemeClr val="tx1"/>
                </a:solidFill>
                <a:latin typeface="+mn-lt"/>
                <a:ea typeface="+mj-ea"/>
                <a:cs typeface="+mj-cs"/>
              </a:rPr>
              <a:t>(3.10-4.15)</a:t>
            </a:r>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18</a:t>
            </a:fld>
            <a:endParaRPr lang="en-GB"/>
          </a:p>
        </p:txBody>
      </p:sp>
    </p:spTree>
    <p:extLst>
      <p:ext uri="{BB962C8B-B14F-4D97-AF65-F5344CB8AC3E}">
        <p14:creationId xmlns:p14="http://schemas.microsoft.com/office/powerpoint/2010/main" val="1295715418"/>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Invite students to consider these questions.  </a:t>
            </a:r>
          </a:p>
        </p:txBody>
      </p:sp>
      <p:sp>
        <p:nvSpPr>
          <p:cNvPr id="4" name="Slide Number Placeholder 3"/>
          <p:cNvSpPr>
            <a:spLocks noGrp="1"/>
          </p:cNvSpPr>
          <p:nvPr>
            <p:ph type="sldNum" sz="quarter" idx="5"/>
          </p:nvPr>
        </p:nvSpPr>
        <p:spPr/>
        <p:txBody>
          <a:bodyPr/>
          <a:lstStyle/>
          <a:p>
            <a:fld id="{22162095-0AB8-47B1-92DF-31A47AB2FC18}" type="slidenum">
              <a:rPr lang="en-GB" smtClean="0"/>
              <a:t>25</a:t>
            </a:fld>
            <a:endParaRPr lang="en-GB"/>
          </a:p>
        </p:txBody>
      </p:sp>
    </p:spTree>
    <p:extLst>
      <p:ext uri="{BB962C8B-B14F-4D97-AF65-F5344CB8AC3E}">
        <p14:creationId xmlns:p14="http://schemas.microsoft.com/office/powerpoint/2010/main" val="2503263582"/>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Second and the third toy should encourage ‘independent’ exploratory learning by Piagetian thinking.   The flashcards imply more direct teaching from carers therefore it is not child centred or child led.  </a:t>
            </a:r>
          </a:p>
          <a:p>
            <a:endParaRPr lang="en-GB" dirty="0"/>
          </a:p>
          <a:p>
            <a:r>
              <a:rPr lang="en-GB" dirty="0"/>
              <a:t>However, there is debate in terms of whether the third toy with the electronically beeping and talking might be more effective to foster discovery learning.  </a:t>
            </a:r>
          </a:p>
          <a:p>
            <a:r>
              <a:rPr lang="en-GB" dirty="0"/>
              <a:t>It seems to be a hybrid between discovery learning and conditioning by the behaviourism school. </a:t>
            </a:r>
          </a:p>
        </p:txBody>
      </p:sp>
      <p:sp>
        <p:nvSpPr>
          <p:cNvPr id="4" name="Slide Number Placeholder 3"/>
          <p:cNvSpPr>
            <a:spLocks noGrp="1"/>
          </p:cNvSpPr>
          <p:nvPr>
            <p:ph type="sldNum" sz="quarter" idx="5"/>
          </p:nvPr>
        </p:nvSpPr>
        <p:spPr/>
        <p:txBody>
          <a:bodyPr/>
          <a:lstStyle/>
          <a:p>
            <a:fld id="{22162095-0AB8-47B1-92DF-31A47AB2FC18}" type="slidenum">
              <a:rPr lang="en-GB" smtClean="0"/>
              <a:t>26</a:t>
            </a:fld>
            <a:endParaRPr lang="en-GB"/>
          </a:p>
        </p:txBody>
      </p:sp>
    </p:spTree>
    <p:extLst>
      <p:ext uri="{BB962C8B-B14F-4D97-AF65-F5344CB8AC3E}">
        <p14:creationId xmlns:p14="http://schemas.microsoft.com/office/powerpoint/2010/main" val="347687841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3010" name="Slide Image Placeholder 1">
            <a:extLst>
              <a:ext uri="{FF2B5EF4-FFF2-40B4-BE49-F238E27FC236}">
                <a16:creationId xmlns:a16="http://schemas.microsoft.com/office/drawing/2014/main" id="{7EB10154-5AA5-4C0A-A010-C30449E801FD}"/>
              </a:ext>
            </a:extLst>
          </p:cNvPr>
          <p:cNvSpPr>
            <a:spLocks noGrp="1" noRot="1" noChangeAspect="1" noTextEdit="1"/>
          </p:cNvSpPr>
          <p:nvPr>
            <p:ph type="sldImg"/>
          </p:nvPr>
        </p:nvSpPr>
        <p:spPr/>
      </p:sp>
      <p:sp>
        <p:nvSpPr>
          <p:cNvPr id="43011" name="Notes Placeholder 2">
            <a:extLst>
              <a:ext uri="{FF2B5EF4-FFF2-40B4-BE49-F238E27FC236}">
                <a16:creationId xmlns:a16="http://schemas.microsoft.com/office/drawing/2014/main" id="{880B42E5-B582-413E-AC4D-465910313594}"/>
              </a:ext>
            </a:extLst>
          </p:cNvPr>
          <p:cNvSpPr>
            <a:spLocks noGrp="1"/>
          </p:cNvSpPr>
          <p:nvPr>
            <p:ph type="body" idx="1"/>
          </p:nvPr>
        </p:nvSpPr>
        <p:spPr>
          <a:noFill/>
          <a:extLst>
            <a:ext uri="{91240B29-F687-4F45-9708-019B960494DF}">
              <a14:hiddenLine xmlns:a14="http://schemas.microsoft.com/office/drawing/2010/main" w="12700" cap="rnd">
                <a:solidFill>
                  <a:srgbClr val="000000"/>
                </a:solidFill>
                <a:miter lim="800000"/>
                <a:headEnd/>
                <a:tailEnd/>
              </a14:hiddenLine>
            </a:ext>
          </a:extLst>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The notion of age-related stages should not become a ‘straitjacket’. Observations of what a child can do are much more useful than chronological age in deciding provision. However, deciding how rather than just what to teach should be more directly informed by understanding the significance of stages in children’s cognitive development. Pupils’ ‘readiness’ to learn can determine the type of learning experiences provided (Oliver et al., 2007; </a:t>
            </a:r>
            <a:r>
              <a:rPr lang="en-GB" dirty="0" err="1"/>
              <a:t>Akengin</a:t>
            </a:r>
            <a:r>
              <a:rPr lang="en-GB" dirty="0"/>
              <a:t> and </a:t>
            </a:r>
            <a:r>
              <a:rPr lang="en-GB" dirty="0" err="1"/>
              <a:t>Sevgi</a:t>
            </a:r>
            <a:r>
              <a:rPr lang="en-GB" dirty="0"/>
              <a:t>, 2013).</a:t>
            </a:r>
          </a:p>
          <a:p>
            <a:pPr eaLnBrk="1"/>
            <a:endParaRPr lang="en-GB" altLang="en-US" dirty="0"/>
          </a:p>
        </p:txBody>
      </p:sp>
    </p:spTree>
    <p:extLst>
      <p:ext uri="{BB962C8B-B14F-4D97-AF65-F5344CB8AC3E}">
        <p14:creationId xmlns:p14="http://schemas.microsoft.com/office/powerpoint/2010/main" val="21939010"/>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Learning requires an active construction of knowledge rather than just passively listening, and learners should engage actively: learners ‘doing’ is better than teachers ‘telling’ (Harris, 2008; Chen et al., 2014).</a:t>
            </a:r>
          </a:p>
          <a:p>
            <a:endParaRPr lang="en-GB" dirty="0"/>
          </a:p>
          <a:p>
            <a:r>
              <a:rPr lang="en-GB" dirty="0"/>
              <a:t>Learning by discovery promotes the building of ideas, concepts and mental schemes (see Chapter  7, ‘The development of mathematical thinking’). Some would argue that all real learning (what some educationalists call ‘authentic learning’) results from discovery rather than being shown or memorising by repetition (</a:t>
            </a:r>
            <a:r>
              <a:rPr lang="en-GB" dirty="0" err="1"/>
              <a:t>Yuliani</a:t>
            </a:r>
            <a:r>
              <a:rPr lang="en-GB" dirty="0"/>
              <a:t> and </a:t>
            </a:r>
            <a:r>
              <a:rPr lang="en-GB" dirty="0" err="1"/>
              <a:t>Saragih</a:t>
            </a:r>
            <a:r>
              <a:rPr lang="en-GB" dirty="0"/>
              <a:t>, 2015).</a:t>
            </a:r>
          </a:p>
          <a:p>
            <a:endParaRPr lang="en-GB" dirty="0"/>
          </a:p>
          <a:p>
            <a:r>
              <a:rPr lang="en-GB" dirty="0"/>
              <a:t>The construction of ideas should move from concrete and practical experiences to more abstract notions. Teachers should start with what a learner sees, feels or manipulates, and move to a construction of meaning made by the learner (</a:t>
            </a:r>
            <a:r>
              <a:rPr lang="en-GB" dirty="0" err="1"/>
              <a:t>Maschietto</a:t>
            </a:r>
            <a:r>
              <a:rPr lang="en-GB" dirty="0"/>
              <a:t> and </a:t>
            </a:r>
            <a:r>
              <a:rPr lang="en-GB" dirty="0" err="1"/>
              <a:t>Bussi</a:t>
            </a:r>
            <a:r>
              <a:rPr lang="en-GB" dirty="0"/>
              <a:t>, 2009).</a:t>
            </a:r>
          </a:p>
          <a:p>
            <a:endParaRPr lang="en-GB" dirty="0"/>
          </a:p>
          <a:p>
            <a:endParaRPr lang="en-GB" dirty="0"/>
          </a:p>
          <a:p>
            <a:r>
              <a:rPr lang="en-GB" dirty="0"/>
              <a:t>Concept formation is vital for all learners regardless of subject or age (Hay, 2007; Goldstone and Day, 2012). As you will see later, concepts are the building bricks of knowledge and understanding.</a:t>
            </a:r>
          </a:p>
          <a:p>
            <a:endParaRPr lang="en-GB" dirty="0"/>
          </a:p>
          <a:p>
            <a:r>
              <a:rPr lang="en-GB" dirty="0"/>
              <a:t>The notion of age-related stages should not become a ‘straitjacket’. Observations of what a child can do are much more useful than chronological age in deciding provision. However, deciding how rather than just what to teach should be more directly informed by understanding the significance of stages in children’s cognitive development. Pupils’ ‘readiness’ to learn can determine the type of learning experiences provided (Oliver et al., 2007; </a:t>
            </a:r>
            <a:r>
              <a:rPr lang="en-GB" dirty="0" err="1"/>
              <a:t>Akengin</a:t>
            </a:r>
            <a:r>
              <a:rPr lang="en-GB" dirty="0"/>
              <a:t> and </a:t>
            </a:r>
            <a:r>
              <a:rPr lang="en-GB" dirty="0" err="1"/>
              <a:t>Sevgi</a:t>
            </a:r>
            <a:r>
              <a:rPr lang="en-GB" dirty="0"/>
              <a:t>, 2013).</a:t>
            </a:r>
          </a:p>
          <a:p>
            <a:endParaRPr lang="en-GB" dirty="0"/>
          </a:p>
          <a:p>
            <a:r>
              <a:rPr lang="en-GB" dirty="0"/>
              <a:t>The interrelation between practical experience and learning language is explicitly necessary in the pre-operational thinking stage (Chapter 2), and remains an essential aspect of learning experiences later on (</a:t>
            </a:r>
            <a:r>
              <a:rPr lang="en-GB" dirty="0" err="1"/>
              <a:t>Vinther</a:t>
            </a:r>
            <a:r>
              <a:rPr lang="en-GB" dirty="0"/>
              <a:t>, 2005; Mistry and Barnes, 2013).</a:t>
            </a:r>
          </a:p>
          <a:p>
            <a:endParaRPr lang="en-GB" dirty="0"/>
          </a:p>
          <a:p>
            <a:r>
              <a:rPr lang="en-GB" dirty="0"/>
              <a:t>Thinking is a cumulative process. Lower-order ways of thinking exist first that prepare for higher-order thinking later. Secondary schools and colleges should not begin with each new student as ‘a blank sheet’, but view them as expert and experienced learners who may or may not choose to further invest effort in their future learning (Noyes, 2006; Yew et al., 2011).</a:t>
            </a:r>
          </a:p>
          <a:p>
            <a:endParaRPr lang="en-GB" dirty="0"/>
          </a:p>
          <a:p>
            <a:r>
              <a:rPr lang="en-GB" dirty="0"/>
              <a:t>Teachers and practitioners should set tasks matched to the needs of pupils in a school or college designed to accommodate individual needs and rates of learning. This becomes increasingly challenging as differences</a:t>
            </a:r>
          </a:p>
          <a:p>
            <a:endParaRPr lang="en-GB" dirty="0"/>
          </a:p>
        </p:txBody>
      </p:sp>
      <p:sp>
        <p:nvSpPr>
          <p:cNvPr id="4" name="Slide Number Placeholder 3"/>
          <p:cNvSpPr>
            <a:spLocks noGrp="1"/>
          </p:cNvSpPr>
          <p:nvPr>
            <p:ph type="sldNum" sz="quarter" idx="10"/>
          </p:nvPr>
        </p:nvSpPr>
        <p:spPr/>
        <p:txBody>
          <a:bodyPr/>
          <a:lstStyle/>
          <a:p>
            <a:fld id="{77542409-6A04-4DC6-AC3A-D3758287A8F2}" type="slidenum">
              <a:rPr lang="en-GB" smtClean="0"/>
              <a:t>28</a:t>
            </a:fld>
            <a:endParaRPr lang="en-GB"/>
          </a:p>
        </p:txBody>
      </p:sp>
    </p:spTree>
    <p:extLst>
      <p:ext uri="{BB962C8B-B14F-4D97-AF65-F5344CB8AC3E}">
        <p14:creationId xmlns:p14="http://schemas.microsoft.com/office/powerpoint/2010/main" val="2008723265"/>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Is his theory universal across cultures?</a:t>
            </a:r>
          </a:p>
          <a:p>
            <a:r>
              <a:rPr lang="en-GB" dirty="0"/>
              <a:t>Stage v continuous. Is development more continuous than Piaget suggested?</a:t>
            </a:r>
          </a:p>
          <a:p>
            <a:r>
              <a:rPr lang="en-GB" b="0" i="0" dirty="0">
                <a:solidFill>
                  <a:srgbClr val="242424"/>
                </a:solidFill>
                <a:effectLst/>
                <a:latin typeface="Segoe UI" panose="020B0502040204020203" pitchFamily="34" charset="0"/>
              </a:rPr>
              <a:t>Some researchers argue that Piaget underestimated the cognitive abilities of children, particularly in the early stages</a:t>
            </a:r>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30</a:t>
            </a:fld>
            <a:endParaRPr lang="en-GB"/>
          </a:p>
        </p:txBody>
      </p:sp>
    </p:spTree>
    <p:extLst>
      <p:ext uri="{BB962C8B-B14F-4D97-AF65-F5344CB8AC3E}">
        <p14:creationId xmlns:p14="http://schemas.microsoft.com/office/powerpoint/2010/main" val="599630860"/>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36867" name="Notes Placeholder 2"/>
          <p:cNvSpPr>
            <a:spLocks noGrp="1"/>
          </p:cNvSpPr>
          <p:nvPr>
            <p:ph type="body" idx="1"/>
          </p:nvPr>
        </p:nvSpPr>
        <p:spPr>
          <a:xfrm>
            <a:off x="182530" y="4965043"/>
            <a:ext cx="6245364" cy="5516522"/>
          </a:xfrm>
        </p:spPr>
        <p:txBody>
          <a:bodyPr/>
          <a:lstStyle/>
          <a:p>
            <a:pPr>
              <a:defRPr/>
            </a:pPr>
            <a:endParaRPr lang="en-GB" sz="1000" dirty="0"/>
          </a:p>
          <a:p>
            <a:pPr>
              <a:defRPr/>
            </a:pPr>
            <a:r>
              <a:rPr lang="en-GB" sz="1000" dirty="0"/>
              <a:t> </a:t>
            </a:r>
          </a:p>
          <a:p>
            <a:pPr>
              <a:defRPr/>
            </a:pPr>
            <a:r>
              <a:rPr lang="en-GB" sz="1000" dirty="0"/>
              <a:t> </a:t>
            </a:r>
          </a:p>
          <a:p>
            <a:pPr>
              <a:defRPr/>
            </a:pPr>
            <a:endParaRPr lang="en-GB" sz="1000" dirty="0"/>
          </a:p>
        </p:txBody>
      </p:sp>
      <p:sp>
        <p:nvSpPr>
          <p:cNvPr id="58372"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58373"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AC430CBE-0FDF-48C2-A469-D8196B7F596B}"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37</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58374"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24914225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Slide Image Placeholder 1"/>
          <p:cNvSpPr>
            <a:spLocks noGrp="1" noRot="1" noChangeAspect="1" noTextEdit="1"/>
          </p:cNvSpPr>
          <p:nvPr>
            <p:ph type="sldImg"/>
          </p:nvPr>
        </p:nvSpPr>
        <p:spPr>
          <a:ln/>
        </p:spPr>
      </p:sp>
      <p:sp>
        <p:nvSpPr>
          <p:cNvPr id="59395" name="Notes Placeholder 2"/>
          <p:cNvSpPr>
            <a:spLocks noGrp="1"/>
          </p:cNvSpPr>
          <p:nvPr>
            <p:ph type="body" idx="1"/>
          </p:nvPr>
        </p:nvSpPr>
        <p:spPr>
          <a:noFill/>
        </p:spPr>
        <p:txBody>
          <a:bodyPr/>
          <a:lstStyle/>
          <a:p>
            <a:endParaRPr lang="en-US" altLang="en-US" dirty="0"/>
          </a:p>
        </p:txBody>
      </p:sp>
      <p:sp>
        <p:nvSpPr>
          <p:cNvPr id="59396"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59397"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49F5DD3-5022-41BB-AC89-A76FA44EBA9C}"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43</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59398"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1546516590"/>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Slide Image Placeholder 1"/>
          <p:cNvSpPr>
            <a:spLocks noGrp="1" noRot="1" noChangeAspect="1" noTextEdit="1"/>
          </p:cNvSpPr>
          <p:nvPr>
            <p:ph type="sldImg"/>
          </p:nvPr>
        </p:nvSpPr>
        <p:spPr>
          <a:ln/>
        </p:spPr>
      </p:sp>
      <p:sp>
        <p:nvSpPr>
          <p:cNvPr id="61443" name="Notes Placeholder 2"/>
          <p:cNvSpPr>
            <a:spLocks noGrp="1"/>
          </p:cNvSpPr>
          <p:nvPr>
            <p:ph type="body" idx="1"/>
          </p:nvPr>
        </p:nvSpPr>
        <p:spPr>
          <a:xfrm>
            <a:off x="321002" y="4965043"/>
            <a:ext cx="6039231" cy="5006403"/>
          </a:xfrm>
          <a:noFill/>
        </p:spPr>
        <p:txBody>
          <a:bodyPr/>
          <a:lstStyle/>
          <a:p>
            <a:r>
              <a:rPr lang="en-GB" altLang="en-US" dirty="0"/>
              <a:t>        </a:t>
            </a:r>
          </a:p>
        </p:txBody>
      </p:sp>
      <p:sp>
        <p:nvSpPr>
          <p:cNvPr id="61444"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1445"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199FD28D-3C00-4EA2-9990-975300AC5D1F}"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44</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1446"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2396362974"/>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Slide Image Placeholder 1"/>
          <p:cNvSpPr>
            <a:spLocks noGrp="1" noRot="1" noChangeAspect="1" noTextEdit="1"/>
          </p:cNvSpPr>
          <p:nvPr>
            <p:ph type="sldImg"/>
          </p:nvPr>
        </p:nvSpPr>
        <p:spPr>
          <a:ln/>
        </p:spPr>
      </p:sp>
      <p:sp>
        <p:nvSpPr>
          <p:cNvPr id="39939" name="Notes Placeholder 2"/>
          <p:cNvSpPr>
            <a:spLocks noGrp="1"/>
          </p:cNvSpPr>
          <p:nvPr>
            <p:ph type="body" idx="1"/>
          </p:nvPr>
        </p:nvSpPr>
        <p:spPr>
          <a:xfrm>
            <a:off x="250193" y="5051212"/>
            <a:ext cx="6110039" cy="5726773"/>
          </a:xfrm>
        </p:spPr>
        <p:txBody>
          <a:bodyPr/>
          <a:lstStyle/>
          <a:p>
            <a:pPr marL="271822" indent="-271822">
              <a:lnSpc>
                <a:spcPct val="80000"/>
              </a:lnSpc>
              <a:defRPr/>
            </a:pPr>
            <a:endParaRPr lang="en-GB" sz="900" dirty="0"/>
          </a:p>
          <a:p>
            <a:pPr marL="271822" indent="-271822" eaLnBrk="1" hangingPunct="1">
              <a:lnSpc>
                <a:spcPct val="80000"/>
              </a:lnSpc>
              <a:defRPr/>
            </a:pPr>
            <a:endParaRPr lang="en-GB" sz="900" dirty="0"/>
          </a:p>
        </p:txBody>
      </p:sp>
      <p:sp>
        <p:nvSpPr>
          <p:cNvPr id="62468"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2469"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7A4B25F-55E3-47F8-A1F7-3B9D8ACABAA2}"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47</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2470"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70612667"/>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Slide Image Placeholder 1"/>
          <p:cNvSpPr>
            <a:spLocks noGrp="1" noRot="1" noChangeAspect="1" noTextEdit="1"/>
          </p:cNvSpPr>
          <p:nvPr>
            <p:ph type="sldImg"/>
          </p:nvPr>
        </p:nvSpPr>
        <p:spPr>
          <a:ln/>
        </p:spPr>
      </p:sp>
      <p:sp>
        <p:nvSpPr>
          <p:cNvPr id="63491" name="Notes Placeholder 2"/>
          <p:cNvSpPr>
            <a:spLocks noGrp="1"/>
          </p:cNvSpPr>
          <p:nvPr>
            <p:ph type="body" idx="1"/>
          </p:nvPr>
        </p:nvSpPr>
        <p:spPr>
          <a:xfrm>
            <a:off x="528708" y="5133934"/>
            <a:ext cx="5339008" cy="4851299"/>
          </a:xfrm>
          <a:noFill/>
        </p:spPr>
        <p:txBody>
          <a:bodyPr/>
          <a:lstStyle/>
          <a:p>
            <a:r>
              <a:rPr lang="en-GB" altLang="en-US" sz="1000" dirty="0"/>
              <a:t>. </a:t>
            </a:r>
          </a:p>
          <a:p>
            <a:endParaRPr lang="en-GB" altLang="en-US" sz="1000" dirty="0"/>
          </a:p>
          <a:p>
            <a:endParaRPr lang="en-GB" altLang="en-US" dirty="0"/>
          </a:p>
        </p:txBody>
      </p:sp>
      <p:sp>
        <p:nvSpPr>
          <p:cNvPr id="63492" name="Date Placeholder 3"/>
          <p:cNvSpPr>
            <a:spLocks noGrp="1"/>
          </p:cNvSpPr>
          <p:nvPr>
            <p:ph type="dt" sz="quarter" idx="1"/>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3493" name="Slide Number Placeholder 5"/>
          <p:cNvSpPr>
            <a:spLocks noGrp="1"/>
          </p:cNvSpPr>
          <p:nvPr>
            <p:ph type="sldNum" sz="quarter" idx="5"/>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3BBE63A6-1EA8-41B3-9676-B113119C114D}" type="slidenum">
              <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48</a:t>
            </a:fld>
            <a:endParaRPr kumimoji="0" lang="en-GB"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63494" name="Footer Placeholder 1"/>
          <p:cNvSpPr>
            <a:spLocks noGrp="1"/>
          </p:cNvSpPr>
          <p:nvPr>
            <p:ph type="ftr" sz="quarter" idx="4"/>
          </p:nvPr>
        </p:nvSpPr>
        <p:spPr>
          <a:noFill/>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1200" b="0" i="0" u="none"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Tree>
    <p:extLst>
      <p:ext uri="{BB962C8B-B14F-4D97-AF65-F5344CB8AC3E}">
        <p14:creationId xmlns:p14="http://schemas.microsoft.com/office/powerpoint/2010/main" val="346925860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five guidelines to support children working in the Zone of Proximal Development (ZPD)</a:t>
            </a:r>
            <a:r>
              <a:rPr lang="en-GB" sz="1200" b="0" i="0" kern="1200" dirty="0">
                <a:solidFill>
                  <a:schemeClr val="tx1"/>
                </a:solidFill>
                <a:effectLst/>
                <a:latin typeface="+mn-lt"/>
                <a:ea typeface="+mn-ea"/>
                <a:cs typeface="+mn-cs"/>
              </a:rPr>
              <a:t>, theoretical basis for each guideline:</a:t>
            </a: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1. Interfere as little as possible</a:t>
            </a:r>
          </a:p>
          <a:p>
            <a:r>
              <a:rPr lang="en-GB" sz="1200" b="0" i="0" kern="1200" dirty="0">
                <a:solidFill>
                  <a:schemeClr val="tx1"/>
                </a:solidFill>
                <a:effectLst/>
                <a:latin typeface="+mn-lt"/>
                <a:ea typeface="+mn-ea"/>
                <a:cs typeface="+mn-cs"/>
              </a:rPr>
              <a:t>Vygotsky emphasized the importance of </a:t>
            </a:r>
            <a:r>
              <a:rPr lang="en-GB" sz="1200" b="0" i="1" kern="1200" dirty="0">
                <a:solidFill>
                  <a:schemeClr val="tx1"/>
                </a:solidFill>
                <a:effectLst/>
                <a:latin typeface="+mn-lt"/>
                <a:ea typeface="+mn-ea"/>
                <a:cs typeface="+mn-cs"/>
              </a:rPr>
              <a:t>scaffolding</a:t>
            </a:r>
            <a:r>
              <a:rPr lang="en-GB" sz="1200" b="0" i="0" kern="1200" dirty="0">
                <a:solidFill>
                  <a:schemeClr val="tx1"/>
                </a:solidFill>
                <a:effectLst/>
                <a:latin typeface="+mn-lt"/>
                <a:ea typeface="+mn-ea"/>
                <a:cs typeface="+mn-cs"/>
              </a:rPr>
              <a:t>—support that is gradually removed as the learner becomes more competent. Minimal interference allows children to develop autonomy and problem-solving skills.</a:t>
            </a:r>
          </a:p>
          <a:p>
            <a:r>
              <a:rPr lang="en-GB" sz="1200" b="0" i="0" kern="1200" dirty="0">
                <a:solidFill>
                  <a:schemeClr val="tx1"/>
                </a:solidFill>
                <a:effectLst/>
                <a:latin typeface="+mn-lt"/>
                <a:ea typeface="+mn-ea"/>
                <a:cs typeface="+mn-cs"/>
              </a:rPr>
              <a:t>Studies on constructivist learning (e.g., Bruner, Wood &amp; Ross, 1976) show that over-instruction can hinder cognitive development.</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2. Ask a question</a:t>
            </a:r>
          </a:p>
          <a:p>
            <a:r>
              <a:rPr lang="en-GB" sz="1200" b="0" i="0" kern="1200" dirty="0">
                <a:solidFill>
                  <a:schemeClr val="tx1"/>
                </a:solidFill>
                <a:effectLst/>
                <a:latin typeface="+mn-lt"/>
                <a:ea typeface="+mn-ea"/>
                <a:cs typeface="+mn-cs"/>
              </a:rPr>
              <a:t>Questioning promotes metacognition and encourages learners to think critically and reflect on their understanding.</a:t>
            </a:r>
          </a:p>
          <a:p>
            <a:r>
              <a:rPr lang="en-GB" sz="1200" b="0" i="0" kern="1200" dirty="0">
                <a:solidFill>
                  <a:schemeClr val="tx1"/>
                </a:solidFill>
                <a:effectLst/>
                <a:latin typeface="+mn-lt"/>
                <a:ea typeface="+mn-ea"/>
                <a:cs typeface="+mn-cs"/>
              </a:rPr>
              <a:t>Socratic questioning and dialogic teaching (Alexander, 2006) are shown to deepen learning and engagement.</a:t>
            </a:r>
          </a:p>
          <a:p>
            <a:br>
              <a:rPr lang="en-GB" sz="1200" b="0" i="0" kern="1200" dirty="0">
                <a:solidFill>
                  <a:schemeClr val="tx1"/>
                </a:solidFill>
                <a:effectLst/>
                <a:latin typeface="+mn-lt"/>
                <a:ea typeface="+mn-ea"/>
                <a:cs typeface="+mn-cs"/>
              </a:rPr>
            </a:b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3. Offer a useful hint</a:t>
            </a:r>
          </a:p>
          <a:p>
            <a:r>
              <a:rPr lang="en-GB" sz="1200" b="0" i="0" kern="1200" dirty="0">
                <a:solidFill>
                  <a:schemeClr val="tx1"/>
                </a:solidFill>
                <a:effectLst/>
                <a:latin typeface="+mn-lt"/>
                <a:ea typeface="+mn-ea"/>
                <a:cs typeface="+mn-cs"/>
              </a:rPr>
              <a:t>Hints act as scaffolds that guide learners without giving away the answer, helping them stay within their ZPD.</a:t>
            </a:r>
          </a:p>
          <a:p>
            <a:r>
              <a:rPr lang="en-GB" sz="1200" b="0" i="0" kern="1200" dirty="0">
                <a:solidFill>
                  <a:schemeClr val="tx1"/>
                </a:solidFill>
                <a:effectLst/>
                <a:latin typeface="+mn-lt"/>
                <a:ea typeface="+mn-ea"/>
                <a:cs typeface="+mn-cs"/>
              </a:rPr>
              <a:t>Wood, Bruner, and Ross (1976) demonstrated that hints can effectively support problem-solving in young children.</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4. Direct attention at an anomaly</a:t>
            </a:r>
          </a:p>
          <a:p>
            <a:r>
              <a:rPr lang="en-GB" sz="1200" b="0" i="0" kern="1200" dirty="0">
                <a:solidFill>
                  <a:schemeClr val="tx1"/>
                </a:solidFill>
                <a:effectLst/>
                <a:latin typeface="+mn-lt"/>
                <a:ea typeface="+mn-ea"/>
                <a:cs typeface="+mn-cs"/>
              </a:rPr>
              <a:t>Highlighting anomalies can trigger cognitive conflict, which is a catalyst for learning and conceptual change.</a:t>
            </a:r>
          </a:p>
          <a:p>
            <a:r>
              <a:rPr lang="en-GB" sz="1200" b="0" i="0" kern="1200" dirty="0">
                <a:solidFill>
                  <a:schemeClr val="tx1"/>
                </a:solidFill>
                <a:effectLst/>
                <a:latin typeface="+mn-lt"/>
                <a:ea typeface="+mn-ea"/>
                <a:cs typeface="+mn-cs"/>
              </a:rPr>
              <a:t>Piaget’s theory of disequilibrium and subsequent accommodation supports this approach.</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5. Direct attention at an overlooked bit of information</a:t>
            </a:r>
          </a:p>
          <a:p>
            <a:r>
              <a:rPr lang="en-GB" sz="1200" b="0" i="0" kern="1200" dirty="0">
                <a:solidFill>
                  <a:schemeClr val="tx1"/>
                </a:solidFill>
                <a:effectLst/>
                <a:latin typeface="+mn-lt"/>
                <a:ea typeface="+mn-ea"/>
                <a:cs typeface="+mn-cs"/>
              </a:rPr>
              <a:t>Drawing attention to missed details helps learners re-evaluate and refine their understanding.</a:t>
            </a:r>
          </a:p>
          <a:p>
            <a:r>
              <a:rPr lang="en-GB" sz="1200" b="0" i="0" kern="1200" dirty="0">
                <a:solidFill>
                  <a:schemeClr val="tx1"/>
                </a:solidFill>
                <a:effectLst/>
                <a:latin typeface="+mn-lt"/>
                <a:ea typeface="+mn-ea"/>
                <a:cs typeface="+mn-cs"/>
              </a:rPr>
              <a:t>This aligns with Vygotsky’s idea of guided participation and the role of the more knowledgeable other in helping learners notice and use relevant information.</a:t>
            </a: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5"/>
          </p:nvPr>
        </p:nvSpPr>
        <p:spPr/>
        <p:txBody>
          <a:bodyPr/>
          <a:lstStyle/>
          <a:p>
            <a:fld id="{22162095-0AB8-47B1-92DF-31A47AB2FC18}" type="slidenum">
              <a:rPr lang="en-GB" smtClean="0"/>
              <a:t>49</a:t>
            </a:fld>
            <a:endParaRPr lang="en-GB"/>
          </a:p>
        </p:txBody>
      </p:sp>
    </p:spTree>
    <p:extLst>
      <p:ext uri="{BB962C8B-B14F-4D97-AF65-F5344CB8AC3E}">
        <p14:creationId xmlns:p14="http://schemas.microsoft.com/office/powerpoint/2010/main" val="3125448519"/>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p:cNvSpPr>
            <a:spLocks noGrp="1" noRot="1" noChangeAspect="1" noTextEdit="1"/>
          </p:cNvSpPr>
          <p:nvPr>
            <p:ph type="sldImg"/>
          </p:nvPr>
        </p:nvSpPr>
        <p:spPr>
          <a:ln/>
        </p:spPr>
      </p:sp>
      <p:sp>
        <p:nvSpPr>
          <p:cNvPr id="3" name="Notes Placeholder 2"/>
          <p:cNvSpPr>
            <a:spLocks noGrp="1"/>
          </p:cNvSpPr>
          <p:nvPr>
            <p:ph type="body" idx="1"/>
          </p:nvPr>
        </p:nvSpPr>
        <p:spPr/>
        <p:txBody>
          <a:bodyPr>
            <a:normAutofit/>
          </a:bodyPr>
          <a:lstStyle/>
          <a:p>
            <a:pPr>
              <a:defRPr/>
            </a:pPr>
            <a:endParaRPr lang="en-US" dirty="0"/>
          </a:p>
        </p:txBody>
      </p:sp>
      <p:sp>
        <p:nvSpPr>
          <p:cNvPr id="58372" name="Slide Number Placeholder 3"/>
          <p:cNvSpPr>
            <a:spLocks noGrp="1"/>
          </p:cNvSpPr>
          <p:nvPr>
            <p:ph type="sldNum" sz="quarter" idx="5"/>
          </p:nvPr>
        </p:nvSpPr>
        <p:spPr>
          <a:xfrm>
            <a:off x="3850443" y="9428583"/>
            <a:ext cx="2945659" cy="496332"/>
          </a:xfrm>
          <a:prstGeom prst="rect">
            <a:avLst/>
          </a:prstGeom>
          <a:noFill/>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3DA60A15-5E28-4490-9641-8F60CE9C00BC}" type="slidenum">
              <a:rPr kumimoji="0" lang="en-US" sz="1200" b="0" i="0" u="none" strike="noStrike" kern="1200" cap="none" spc="0" normalizeH="0" baseline="0" noProof="0">
                <a:ln>
                  <a:noFill/>
                </a:ln>
                <a:solidFill>
                  <a:prstClr val="black"/>
                </a:solidFill>
                <a:effectLst/>
                <a:uLnTx/>
                <a:uFillTx/>
                <a:latin typeface="Times New Roman" pitchFamily="18"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50</a:t>
            </a:fld>
            <a:endParaRPr kumimoji="0" lang="en-US" sz="1200" b="0" i="0" u="none" strike="noStrike" kern="1200" cap="none" spc="0" normalizeH="0" baseline="0" noProof="0">
              <a:ln>
                <a:noFill/>
              </a:ln>
              <a:solidFill>
                <a:prstClr val="black"/>
              </a:solidFill>
              <a:effectLst/>
              <a:uLnTx/>
              <a:uFillTx/>
              <a:latin typeface="Times New Roman" pitchFamily="18" charset="0"/>
              <a:ea typeface="+mn-ea"/>
              <a:cs typeface="+mn-cs"/>
            </a:endParaRPr>
          </a:p>
        </p:txBody>
      </p:sp>
    </p:spTree>
    <p:extLst>
      <p:ext uri="{BB962C8B-B14F-4D97-AF65-F5344CB8AC3E}">
        <p14:creationId xmlns:p14="http://schemas.microsoft.com/office/powerpoint/2010/main" val="68575898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634CC5-AE69-55B8-B6E8-EEC4F867BE4F}"/>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B2E2C5EE-5E85-657F-B235-D8DA76E9846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85597882-2F12-CBBA-03AC-561B9889D03A}"/>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5" name="Footer Placeholder 4">
            <a:extLst>
              <a:ext uri="{FF2B5EF4-FFF2-40B4-BE49-F238E27FC236}">
                <a16:creationId xmlns:a16="http://schemas.microsoft.com/office/drawing/2014/main" id="{59EDE978-9E25-9802-3036-C0785967A38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8B36D37-F116-C120-3871-8CF359E6C71A}"/>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1679151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D6D08D-E23E-B571-B918-DAC0ACB9942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0BC8817-4CF1-E3C3-7E59-82C54316053A}"/>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7D67C89-C78A-0311-A561-BCA0533E9719}"/>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5" name="Footer Placeholder 4">
            <a:extLst>
              <a:ext uri="{FF2B5EF4-FFF2-40B4-BE49-F238E27FC236}">
                <a16:creationId xmlns:a16="http://schemas.microsoft.com/office/drawing/2014/main" id="{60E14025-22A1-33F5-6DEA-2E9B3FE410F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B9632E9-C95A-69CB-88F6-D9820D3FC3FE}"/>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7916042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E6D07C-5EA5-F304-367E-9BCF5F682655}"/>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F9B005B6-A860-832C-ECA7-590B63B15950}"/>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2C5F181-92B4-05ED-AAA7-6C973ADAAA52}"/>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5" name="Footer Placeholder 4">
            <a:extLst>
              <a:ext uri="{FF2B5EF4-FFF2-40B4-BE49-F238E27FC236}">
                <a16:creationId xmlns:a16="http://schemas.microsoft.com/office/drawing/2014/main" id="{B5EB7263-63B2-788B-5614-C53D9E65CCE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6C6ED40-CA7B-C990-FDC2-340A0EFA2744}"/>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31813833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EA3817-3098-6968-CB87-F12639351E76}"/>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282239B-8F30-D563-6E68-BDE4D60D7900}"/>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3308AA40-A94A-EB1F-5050-2DBC3B69B27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4A4992D-3F62-5FFC-DDFD-01D5120CD5F7}"/>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6" name="Footer Placeholder 5">
            <a:extLst>
              <a:ext uri="{FF2B5EF4-FFF2-40B4-BE49-F238E27FC236}">
                <a16:creationId xmlns:a16="http://schemas.microsoft.com/office/drawing/2014/main" id="{1EC6D1FE-1876-25AA-C7F2-988C04D0AE2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3C47AD2-98DB-F8AB-F6DE-4DECA29306C3}"/>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154692632"/>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6E4008-A32B-6DA7-951B-F8D664049AF3}"/>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BFB75B0-B36B-ABDB-9CD9-A4D3D230BCA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F28FF74-7E9F-1DA3-6F77-A068CD439780}"/>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BF4AADF8-AE27-78F3-7D89-8A026AACDD5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C91F50E-34C0-3E32-64FB-918CCFE01FAD}"/>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8914D65-5DC3-7A30-E3C0-A9D5CDF3055E}"/>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8" name="Footer Placeholder 7">
            <a:extLst>
              <a:ext uri="{FF2B5EF4-FFF2-40B4-BE49-F238E27FC236}">
                <a16:creationId xmlns:a16="http://schemas.microsoft.com/office/drawing/2014/main" id="{A7D416CC-E9EF-5C6B-8BE5-B1661EAFBA32}"/>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5EC99093-5310-0A6E-FF80-78A6DDDCFDD1}"/>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102081071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EB8C76-5327-462A-A38E-8EDB0BAD5069}"/>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7013B6D1-76FE-4E2E-3FA5-1D5E549CA0DC}"/>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4" name="Footer Placeholder 3">
            <a:extLst>
              <a:ext uri="{FF2B5EF4-FFF2-40B4-BE49-F238E27FC236}">
                <a16:creationId xmlns:a16="http://schemas.microsoft.com/office/drawing/2014/main" id="{5ABADAB0-560D-D603-28EE-DF6D5DC2248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C5E1E15-6989-8ABF-638E-E02BB70A12E7}"/>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31849024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81092E5-1F23-49D4-2FFD-DD99681818A6}"/>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3" name="Footer Placeholder 2">
            <a:extLst>
              <a:ext uri="{FF2B5EF4-FFF2-40B4-BE49-F238E27FC236}">
                <a16:creationId xmlns:a16="http://schemas.microsoft.com/office/drawing/2014/main" id="{AE6D0DDA-5C68-D3C6-13E8-91E55975D59C}"/>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E1FC3D0-840B-A11C-A32F-4F8C6C278F20}"/>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25655527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6C174D-E7C7-1B7C-699E-C9B18B1F404C}"/>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EAADCCD5-0284-B85F-F8F4-A09F31366EF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AF29DB7A-8883-019C-AC5B-A312DBFF058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90F9D3D6-C568-B937-ECB6-188200973C25}"/>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6" name="Footer Placeholder 5">
            <a:extLst>
              <a:ext uri="{FF2B5EF4-FFF2-40B4-BE49-F238E27FC236}">
                <a16:creationId xmlns:a16="http://schemas.microsoft.com/office/drawing/2014/main" id="{75900FC8-5DB8-0D95-32AA-49815B675DE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47FC5B94-507F-53DF-699A-06E62D704E5D}"/>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61759584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5546EEB-F034-A693-5BB7-604690558B5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AE8083E7-E4FF-F841-8E14-5F0A87FD64A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EC6F745C-E6E1-50F3-800A-7B11EE61148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FFD1060-E35B-7122-39D6-FA3AE49DE43C}"/>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6" name="Footer Placeholder 5">
            <a:extLst>
              <a:ext uri="{FF2B5EF4-FFF2-40B4-BE49-F238E27FC236}">
                <a16:creationId xmlns:a16="http://schemas.microsoft.com/office/drawing/2014/main" id="{E9E111EE-E305-01D6-E131-6EAD75ECB24A}"/>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32D6607D-243C-B18E-86AC-7BCCFBD4E248}"/>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37070792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7B1116-53BD-9217-B175-5D5516604D75}"/>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A391B032-831E-EA97-E479-730CD2D2DB7C}"/>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E56C6FB-7F59-7DB8-A807-9DFFBF4D9EB2}"/>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5" name="Footer Placeholder 4">
            <a:extLst>
              <a:ext uri="{FF2B5EF4-FFF2-40B4-BE49-F238E27FC236}">
                <a16:creationId xmlns:a16="http://schemas.microsoft.com/office/drawing/2014/main" id="{8600E77B-78C9-A79B-9DD1-D252D8C6F5B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C96D1A6-47AE-07D6-2E4E-423C5DB97BF6}"/>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271411000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36B34DD7-F116-D674-6DB1-577F1A25B2DB}"/>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7A6F694-C248-1DCA-DE37-D0EB94C08190}"/>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0824BB3-7F1F-663A-A752-B055FF71D3A1}"/>
              </a:ext>
            </a:extLst>
          </p:cNvPr>
          <p:cNvSpPr>
            <a:spLocks noGrp="1"/>
          </p:cNvSpPr>
          <p:nvPr>
            <p:ph type="dt" sz="half" idx="10"/>
          </p:nvPr>
        </p:nvSpPr>
        <p:spPr/>
        <p:txBody>
          <a:bodyPr/>
          <a:lstStyle/>
          <a:p>
            <a:fld id="{7679BD4A-1AFF-40FC-B538-195EAFD36EEE}" type="datetimeFigureOut">
              <a:rPr lang="en-GB" smtClean="0"/>
              <a:t>17/09/2025</a:t>
            </a:fld>
            <a:endParaRPr lang="en-GB"/>
          </a:p>
        </p:txBody>
      </p:sp>
      <p:sp>
        <p:nvSpPr>
          <p:cNvPr id="5" name="Footer Placeholder 4">
            <a:extLst>
              <a:ext uri="{FF2B5EF4-FFF2-40B4-BE49-F238E27FC236}">
                <a16:creationId xmlns:a16="http://schemas.microsoft.com/office/drawing/2014/main" id="{08C899F4-D6E9-EAD0-1DE5-1D940514CC5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4AC4427-31BE-9F6D-0554-199F26B09488}"/>
              </a:ext>
            </a:extLst>
          </p:cNvPr>
          <p:cNvSpPr>
            <a:spLocks noGrp="1"/>
          </p:cNvSpPr>
          <p:nvPr>
            <p:ph type="sldNum" sz="quarter" idx="12"/>
          </p:nvPr>
        </p:nvSpPr>
        <p:spPr/>
        <p:txBody>
          <a:bodyPr/>
          <a:lstStyle/>
          <a:p>
            <a:fld id="{73ACE58F-3698-4453-9893-DF2277EA2FD9}" type="slidenum">
              <a:rPr lang="en-GB" smtClean="0"/>
              <a:t>‹#›</a:t>
            </a:fld>
            <a:endParaRPr lang="en-GB"/>
          </a:p>
        </p:txBody>
      </p:sp>
    </p:spTree>
    <p:extLst>
      <p:ext uri="{BB962C8B-B14F-4D97-AF65-F5344CB8AC3E}">
        <p14:creationId xmlns:p14="http://schemas.microsoft.com/office/powerpoint/2010/main" val="347534608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xAndObj">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914400" y="274638"/>
            <a:ext cx="10668000" cy="1143000"/>
          </a:xfrm>
        </p:spPr>
        <p:txBody>
          <a:bodyPr/>
          <a:lstStyle/>
          <a:p>
            <a:r>
              <a:rPr lang="en-US"/>
              <a:t>Click to edit Master title style</a:t>
            </a:r>
            <a:endParaRPr lang="en-GB"/>
          </a:p>
        </p:txBody>
      </p:sp>
      <p:sp>
        <p:nvSpPr>
          <p:cNvPr id="3" name="Text Placeholder 2"/>
          <p:cNvSpPr>
            <a:spLocks noGrp="1"/>
          </p:cNvSpPr>
          <p:nvPr>
            <p:ph type="body" sz="half" idx="1"/>
          </p:nvPr>
        </p:nvSpPr>
        <p:spPr>
          <a:xfrm>
            <a:off x="914400" y="1600201"/>
            <a:ext cx="52324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350000" y="1600201"/>
            <a:ext cx="5232400" cy="452596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013F2C3F-2B60-78F1-1DC9-2287DFD64AD3}"/>
              </a:ext>
            </a:extLst>
          </p:cNvPr>
          <p:cNvSpPr>
            <a:spLocks noGrp="1"/>
          </p:cNvSpPr>
          <p:nvPr>
            <p:ph type="dt" sz="half" idx="10"/>
          </p:nvPr>
        </p:nvSpPr>
        <p:spPr>
          <a:xfrm>
            <a:off x="406400" y="6381750"/>
            <a:ext cx="2844800" cy="476250"/>
          </a:xfrm>
        </p:spPr>
        <p:txBody>
          <a:bodyPr/>
          <a:lstStyle>
            <a:lvl1pPr>
              <a:defRPr smtClean="0"/>
            </a:lvl1pPr>
          </a:lstStyle>
          <a:p>
            <a:pPr>
              <a:defRPr/>
            </a:pPr>
            <a:fld id="{FCFF6A6F-3187-415E-AE6F-47C996E8B3D8}" type="datetime1">
              <a:rPr lang="en-US"/>
              <a:pPr>
                <a:defRPr/>
              </a:pPr>
              <a:t>9/17/2025</a:t>
            </a:fld>
            <a:endParaRPr lang="en-GB"/>
          </a:p>
        </p:txBody>
      </p:sp>
      <p:sp>
        <p:nvSpPr>
          <p:cNvPr id="6" name="Footer Placeholder 5">
            <a:extLst>
              <a:ext uri="{FF2B5EF4-FFF2-40B4-BE49-F238E27FC236}">
                <a16:creationId xmlns:a16="http://schemas.microsoft.com/office/drawing/2014/main" id="{6A6645BF-1702-794F-DDD7-FD7D786FE105}"/>
              </a:ext>
            </a:extLst>
          </p:cNvPr>
          <p:cNvSpPr>
            <a:spLocks noGrp="1"/>
          </p:cNvSpPr>
          <p:nvPr>
            <p:ph type="ftr" sz="quarter" idx="11"/>
          </p:nvPr>
        </p:nvSpPr>
        <p:spPr>
          <a:xfrm>
            <a:off x="3352800" y="6381750"/>
            <a:ext cx="7112000" cy="476250"/>
          </a:xfrm>
        </p:spPr>
        <p:txBody>
          <a:bodyPr/>
          <a:lstStyle>
            <a:lvl1pPr>
              <a:defRPr/>
            </a:lvl1pPr>
          </a:lstStyle>
          <a:p>
            <a:pPr>
              <a:defRPr/>
            </a:pPr>
            <a:endParaRPr lang="en-GB"/>
          </a:p>
        </p:txBody>
      </p:sp>
      <p:sp>
        <p:nvSpPr>
          <p:cNvPr id="7" name="Slide Number Placeholder 6">
            <a:extLst>
              <a:ext uri="{FF2B5EF4-FFF2-40B4-BE49-F238E27FC236}">
                <a16:creationId xmlns:a16="http://schemas.microsoft.com/office/drawing/2014/main" id="{EDC8B2E1-B5A3-B6A2-E525-064B3D8D2B1D}"/>
              </a:ext>
            </a:extLst>
          </p:cNvPr>
          <p:cNvSpPr>
            <a:spLocks noGrp="1"/>
          </p:cNvSpPr>
          <p:nvPr>
            <p:ph type="sldNum" sz="quarter" idx="12"/>
          </p:nvPr>
        </p:nvSpPr>
        <p:spPr>
          <a:xfrm>
            <a:off x="10566400" y="6381750"/>
            <a:ext cx="1625600" cy="476250"/>
          </a:xfrm>
        </p:spPr>
        <p:txBody>
          <a:bodyPr/>
          <a:lstStyle>
            <a:lvl1pPr>
              <a:defRPr/>
            </a:lvl1pPr>
          </a:lstStyle>
          <a:p>
            <a:fld id="{8A63C6E4-B0AF-4531-9D0D-8DFEA5092010}" type="slidenum">
              <a:rPr lang="en-GB" altLang="en-US"/>
              <a:pPr/>
              <a:t>‹#›</a:t>
            </a:fld>
            <a:endParaRPr lang="en-GB" altLang="en-US"/>
          </a:p>
        </p:txBody>
      </p:sp>
    </p:spTree>
    <p:extLst>
      <p:ext uri="{BB962C8B-B14F-4D97-AF65-F5344CB8AC3E}">
        <p14:creationId xmlns:p14="http://schemas.microsoft.com/office/powerpoint/2010/main" val="1870232626"/>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FB79CA-5270-A94F-F3C0-2EADA58F302B}"/>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CC424DC-F054-CC9E-5E37-34E69ED9DE29}"/>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B5090E9-688A-27D4-455D-BA148ABD867F}"/>
              </a:ext>
            </a:extLst>
          </p:cNvPr>
          <p:cNvSpPr>
            <a:spLocks noGrp="1"/>
          </p:cNvSpPr>
          <p:nvPr>
            <p:ph type="dt" sz="half" idx="10"/>
          </p:nvPr>
        </p:nvSpPr>
        <p:spPr/>
        <p:txBody>
          <a:bodyPr/>
          <a:lstStyle/>
          <a:p>
            <a:fld id="{867E81C7-36B0-4842-86DB-A75E99E6D525}" type="datetimeFigureOut">
              <a:rPr lang="en-GB" smtClean="0"/>
              <a:t>17/09/2025</a:t>
            </a:fld>
            <a:endParaRPr lang="en-GB"/>
          </a:p>
        </p:txBody>
      </p:sp>
      <p:sp>
        <p:nvSpPr>
          <p:cNvPr id="5" name="Footer Placeholder 4">
            <a:extLst>
              <a:ext uri="{FF2B5EF4-FFF2-40B4-BE49-F238E27FC236}">
                <a16:creationId xmlns:a16="http://schemas.microsoft.com/office/drawing/2014/main" id="{2ABADB0F-A4C6-265B-687D-189511B9AC7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F11ACB1-7C20-9A03-70EC-9658069359B6}"/>
              </a:ext>
            </a:extLst>
          </p:cNvPr>
          <p:cNvSpPr>
            <a:spLocks noGrp="1"/>
          </p:cNvSpPr>
          <p:nvPr>
            <p:ph type="sldNum" sz="quarter" idx="12"/>
          </p:nvPr>
        </p:nvSpPr>
        <p:spPr/>
        <p:txBody>
          <a:bodyPr/>
          <a:lstStyle/>
          <a:p>
            <a:fld id="{82BFAB27-20F6-47F1-B1B6-C8F8628981F9}" type="slidenum">
              <a:rPr lang="en-GB" smtClean="0"/>
              <a:t>‹#›</a:t>
            </a:fld>
            <a:endParaRPr lang="en-GB"/>
          </a:p>
        </p:txBody>
      </p:sp>
    </p:spTree>
    <p:extLst>
      <p:ext uri="{BB962C8B-B14F-4D97-AF65-F5344CB8AC3E}">
        <p14:creationId xmlns:p14="http://schemas.microsoft.com/office/powerpoint/2010/main" val="701271716"/>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837815-8AE5-6ED8-8047-36FBC842D816}"/>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F8A6B20-B76E-7B60-0E26-A14CEA337C34}"/>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3E8CAD25-1451-021B-E986-A7A7B86CB7C0}"/>
              </a:ext>
            </a:extLst>
          </p:cNvPr>
          <p:cNvSpPr>
            <a:spLocks noGrp="1"/>
          </p:cNvSpPr>
          <p:nvPr>
            <p:ph type="dt" sz="half" idx="10"/>
          </p:nvPr>
        </p:nvSpPr>
        <p:spPr/>
        <p:txBody>
          <a:bodyPr/>
          <a:lstStyle/>
          <a:p>
            <a:fld id="{867E81C7-36B0-4842-86DB-A75E99E6D525}" type="datetimeFigureOut">
              <a:rPr lang="en-GB" smtClean="0"/>
              <a:t>17/09/2025</a:t>
            </a:fld>
            <a:endParaRPr lang="en-GB"/>
          </a:p>
        </p:txBody>
      </p:sp>
      <p:sp>
        <p:nvSpPr>
          <p:cNvPr id="5" name="Footer Placeholder 4">
            <a:extLst>
              <a:ext uri="{FF2B5EF4-FFF2-40B4-BE49-F238E27FC236}">
                <a16:creationId xmlns:a16="http://schemas.microsoft.com/office/drawing/2014/main" id="{119CAB42-4042-328B-B508-1B74BAC999C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69908B6-4F6D-2205-8E9A-B8F2D219901A}"/>
              </a:ext>
            </a:extLst>
          </p:cNvPr>
          <p:cNvSpPr>
            <a:spLocks noGrp="1"/>
          </p:cNvSpPr>
          <p:nvPr>
            <p:ph type="sldNum" sz="quarter" idx="12"/>
          </p:nvPr>
        </p:nvSpPr>
        <p:spPr/>
        <p:txBody>
          <a:bodyPr/>
          <a:lstStyle/>
          <a:p>
            <a:fld id="{82BFAB27-20F6-47F1-B1B6-C8F8628981F9}" type="slidenum">
              <a:rPr lang="en-GB" smtClean="0"/>
              <a:t>‹#›</a:t>
            </a:fld>
            <a:endParaRPr lang="en-GB"/>
          </a:p>
        </p:txBody>
      </p:sp>
    </p:spTree>
    <p:extLst>
      <p:ext uri="{BB962C8B-B14F-4D97-AF65-F5344CB8AC3E}">
        <p14:creationId xmlns:p14="http://schemas.microsoft.com/office/powerpoint/2010/main" val="143899541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3"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F460C0-9AB7-2AC0-A663-E409B11D75E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1D3BCB4B-73AF-4569-8D1E-9960A58B2849}"/>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70184AF-A6E7-DE93-7CE0-C39DAFC8B32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679BD4A-1AFF-40FC-B538-195EAFD36EEE}" type="datetimeFigureOut">
              <a:rPr lang="en-GB" smtClean="0"/>
              <a:t>17/09/2025</a:t>
            </a:fld>
            <a:endParaRPr lang="en-GB"/>
          </a:p>
        </p:txBody>
      </p:sp>
      <p:sp>
        <p:nvSpPr>
          <p:cNvPr id="5" name="Footer Placeholder 4">
            <a:extLst>
              <a:ext uri="{FF2B5EF4-FFF2-40B4-BE49-F238E27FC236}">
                <a16:creationId xmlns:a16="http://schemas.microsoft.com/office/drawing/2014/main" id="{2333067B-FDE0-B462-5458-FFC3D85D4AC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466665B0-2622-ABD6-F9B1-B01323921929}"/>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73ACE58F-3698-4453-9893-DF2277EA2FD9}" type="slidenum">
              <a:rPr lang="en-GB" smtClean="0"/>
              <a:t>‹#›</a:t>
            </a:fld>
            <a:endParaRPr lang="en-GB"/>
          </a:p>
        </p:txBody>
      </p:sp>
    </p:spTree>
    <p:extLst>
      <p:ext uri="{BB962C8B-B14F-4D97-AF65-F5344CB8AC3E}">
        <p14:creationId xmlns:p14="http://schemas.microsoft.com/office/powerpoint/2010/main" val="2005526372"/>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1836DBD-E4C6-40E9-AE79-5ACA14FD3811}"/>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21799FE6-660D-8E37-DFFB-84923152E97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B4D893DA-A05A-2F1E-D1F1-A4F8F685E0E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67E81C7-36B0-4842-86DB-A75E99E6D525}" type="datetimeFigureOut">
              <a:rPr lang="en-GB" smtClean="0"/>
              <a:t>17/09/2025</a:t>
            </a:fld>
            <a:endParaRPr lang="en-GB"/>
          </a:p>
        </p:txBody>
      </p:sp>
      <p:sp>
        <p:nvSpPr>
          <p:cNvPr id="5" name="Footer Placeholder 4">
            <a:extLst>
              <a:ext uri="{FF2B5EF4-FFF2-40B4-BE49-F238E27FC236}">
                <a16:creationId xmlns:a16="http://schemas.microsoft.com/office/drawing/2014/main" id="{BD93214F-1AD2-02CE-E166-B6EC5ABFFCD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7D077B3-5737-DA64-40E9-CDE268F8BC6F}"/>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2BFAB27-20F6-47F1-B1B6-C8F8628981F9}" type="slidenum">
              <a:rPr lang="en-GB" smtClean="0"/>
              <a:t>‹#›</a:t>
            </a:fld>
            <a:endParaRPr lang="en-GB"/>
          </a:p>
        </p:txBody>
      </p:sp>
    </p:spTree>
    <p:extLst>
      <p:ext uri="{BB962C8B-B14F-4D97-AF65-F5344CB8AC3E}">
        <p14:creationId xmlns:p14="http://schemas.microsoft.com/office/powerpoint/2010/main" val="4250911959"/>
      </p:ext>
    </p:extLst>
  </p:cSld>
  <p:clrMap bg1="lt1" tx1="dk1" bg2="lt2" tx2="dk2" accent1="accent1" accent2="accent2" accent3="accent3" accent4="accent4" accent5="accent5" accent6="accent6" hlink="hlink" folHlink="folHlink"/>
  <p:sldLayoutIdLst>
    <p:sldLayoutId id="2147483650" r:id="rId1"/>
    <p:sldLayoutId id="2147483649" r:id="rId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4.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3.xml"/><Relationship Id="rId6" Type="http://schemas.openxmlformats.org/officeDocument/2006/relationships/image" Target="../media/image5.svg"/><Relationship Id="rId5" Type="http://schemas.openxmlformats.org/officeDocument/2006/relationships/image" Target="../media/image4.png"/><Relationship Id="rId4" Type="http://schemas.openxmlformats.org/officeDocument/2006/relationships/image" Target="../media/image3.svg"/></Relationships>
</file>

<file path=ppt/slides/_rels/slide3.xml.rels><?xml version="1.0" encoding="UTF-8" standalone="yes"?>
<Relationships xmlns="http://schemas.openxmlformats.org/package/2006/relationships"><Relationship Id="rId3" Type="http://schemas.openxmlformats.org/officeDocument/2006/relationships/image" Target="../media/image6.jpg"/><Relationship Id="rId2" Type="http://schemas.openxmlformats.org/officeDocument/2006/relationships/notesSlide" Target="../notesSlides/notesSlide2.xml"/><Relationship Id="rId1" Type="http://schemas.openxmlformats.org/officeDocument/2006/relationships/slideLayout" Target="../slideLayouts/slideLayout1.xml"/><Relationship Id="rId5" Type="http://schemas.openxmlformats.org/officeDocument/2006/relationships/hyperlink" Target="https://creativecommons.org/licenses/by-nc-sa/3.0/" TargetMode="External"/><Relationship Id="rId4" Type="http://schemas.openxmlformats.org/officeDocument/2006/relationships/hyperlink" Target="https://historia-biografia.com/jean-piaget/" TargetMode="External"/></Relationships>
</file>

<file path=ppt/slides/_rels/slide4.xml.rels><?xml version="1.0" encoding="UTF-8" standalone="yes"?>
<Relationships xmlns="http://schemas.openxmlformats.org/package/2006/relationships"><Relationship Id="rId3" Type="http://schemas.openxmlformats.org/officeDocument/2006/relationships/image" Target="../media/image7.jpg"/><Relationship Id="rId2" Type="http://schemas.openxmlformats.org/officeDocument/2006/relationships/notesSlide" Target="../notesSlides/notesSlide3.xml"/><Relationship Id="rId1" Type="http://schemas.openxmlformats.org/officeDocument/2006/relationships/slideLayout" Target="../slideLayouts/slideLayout2.xml"/><Relationship Id="rId6" Type="http://schemas.openxmlformats.org/officeDocument/2006/relationships/image" Target="../media/image8.jpg"/><Relationship Id="rId5" Type="http://schemas.openxmlformats.org/officeDocument/2006/relationships/hyperlink" Target="https://creativecommons.org/licenses/by-nc-nd/3.0/" TargetMode="External"/><Relationship Id="rId4" Type="http://schemas.openxmlformats.org/officeDocument/2006/relationships/hyperlink" Target="https://takeuplaces.blogspot.com/2010/04/amazing-paper-and-lego-artistry.html" TargetMode="Externa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9.png"/><Relationship Id="rId7" Type="http://schemas.openxmlformats.org/officeDocument/2006/relationships/diagramColors" Target="../diagrams/colors1.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slideLayout" Target="../slideLayouts/slideLayout7.xml"/><Relationship Id="rId1" Type="http://schemas.openxmlformats.org/officeDocument/2006/relationships/video" Target="https://www.youtube.com/embed/3-A9SgbAK5I?feature=oembed" TargetMode="External"/><Relationship Id="rId4" Type="http://schemas.openxmlformats.org/officeDocument/2006/relationships/image" Target="../media/image12.jpeg"/></Relationships>
</file>

<file path=ppt/slides/_rels/slide8.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15.jpeg"/><Relationship Id="rId3" Type="http://schemas.openxmlformats.org/officeDocument/2006/relationships/image" Target="../media/image13.jpg"/><Relationship Id="rId7" Type="http://schemas.openxmlformats.org/officeDocument/2006/relationships/hyperlink" Target="https://creativecommons.org/licenses/by-nc/3.0/"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 Id="rId6" Type="http://schemas.openxmlformats.org/officeDocument/2006/relationships/hyperlink" Target="https://www.pngall.com/unicorn-png/" TargetMode="External"/><Relationship Id="rId5" Type="http://schemas.openxmlformats.org/officeDocument/2006/relationships/image" Target="../media/image14.png"/><Relationship Id="rId10" Type="http://schemas.openxmlformats.org/officeDocument/2006/relationships/image" Target="../media/image17.png"/><Relationship Id="rId4" Type="http://schemas.openxmlformats.org/officeDocument/2006/relationships/hyperlink" Target="https://www.publicdomainpictures.net/en/view-image.php?image=76356&amp;picture=breeds-of-horse" TargetMode="External"/><Relationship Id="rId9" Type="http://schemas.openxmlformats.org/officeDocument/2006/relationships/image" Target="../media/image16.png"/></Relationships>
</file>

<file path=ppt/slides/_rels/slide10.xml.rels><?xml version="1.0" encoding="UTF-8" standalone="yes"?>
<Relationships xmlns="http://schemas.openxmlformats.org/package/2006/relationships"><Relationship Id="rId3" Type="http://schemas.openxmlformats.org/officeDocument/2006/relationships/image" Target="../media/image18.jpeg"/><Relationship Id="rId2" Type="http://schemas.openxmlformats.org/officeDocument/2006/relationships/slideLayout" Target="../slideLayouts/slideLayout2.xml"/><Relationship Id="rId1" Type="http://schemas.openxmlformats.org/officeDocument/2006/relationships/video" Target="https://www.youtube.com/embed/IhcgYgx7aAA?feature=oembed" TargetMode="Externa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7.xml"/><Relationship Id="rId1" Type="http://schemas.openxmlformats.org/officeDocument/2006/relationships/tags" Target="../tags/tag1.xml"/><Relationship Id="rId4" Type="http://schemas.openxmlformats.org/officeDocument/2006/relationships/image" Target="../media/image19.gif"/></Relationships>
</file>

<file path=ppt/slides/_rels/slide12.xml.rels><?xml version="1.0" encoding="UTF-8" standalone="yes"?>
<Relationships xmlns="http://schemas.openxmlformats.org/package/2006/relationships"><Relationship Id="rId3" Type="http://schemas.openxmlformats.org/officeDocument/2006/relationships/image" Target="../media/image20.jpe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22.jpeg"/><Relationship Id="rId2" Type="http://schemas.openxmlformats.org/officeDocument/2006/relationships/image" Target="../media/image21.jpeg"/><Relationship Id="rId1" Type="http://schemas.openxmlformats.org/officeDocument/2006/relationships/slideLayout" Target="../slideLayouts/slideLayout2.xml"/><Relationship Id="rId4" Type="http://schemas.openxmlformats.org/officeDocument/2006/relationships/image" Target="../media/image23.jpeg"/></Relationships>
</file>

<file path=ppt/slides/_rels/slide14.xml.rels><?xml version="1.0" encoding="UTF-8" standalone="yes"?>
<Relationships xmlns="http://schemas.openxmlformats.org/package/2006/relationships"><Relationship Id="rId3" Type="http://schemas.openxmlformats.org/officeDocument/2006/relationships/image" Target="../media/image25.png"/><Relationship Id="rId2" Type="http://schemas.openxmlformats.org/officeDocument/2006/relationships/image" Target="../media/image24.png"/><Relationship Id="rId1" Type="http://schemas.openxmlformats.org/officeDocument/2006/relationships/slideLayout" Target="../slideLayouts/slideLayout12.xml"/><Relationship Id="rId4" Type="http://schemas.openxmlformats.org/officeDocument/2006/relationships/image" Target="../media/image26.jpeg"/></Relationships>
</file>

<file path=ppt/slides/_rels/slide1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video" Target="https://www.youtube.com/embed/Hvp4BLFixCw?feature=oembed" TargetMode="External"/><Relationship Id="rId4" Type="http://schemas.openxmlformats.org/officeDocument/2006/relationships/image" Target="../media/image27.jpeg"/></Relationships>
</file>

<file path=ppt/slides/_rels/slide16.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8.png"/><Relationship Id="rId1" Type="http://schemas.openxmlformats.org/officeDocument/2006/relationships/slideLayout" Target="../slideLayouts/slideLayout12.xml"/><Relationship Id="rId5" Type="http://schemas.openxmlformats.org/officeDocument/2006/relationships/hyperlink" Target="https://creativecommons.org/licenses/by-nc-sa/3.0/" TargetMode="External"/><Relationship Id="rId4" Type="http://schemas.openxmlformats.org/officeDocument/2006/relationships/hyperlink" Target="https://uark.pressbooks.pub/hbse1/chapter/cognitive-development-in-infancy-toddlerhood_ch_11/" TargetMode="External"/></Relationships>
</file>

<file path=ppt/slides/_rels/slide17.xml.rels><?xml version="1.0" encoding="UTF-8" standalone="yes"?>
<Relationships xmlns="http://schemas.openxmlformats.org/package/2006/relationships"><Relationship Id="rId2" Type="http://schemas.openxmlformats.org/officeDocument/2006/relationships/image" Target="../media/image30.jpeg"/><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video" Target="https://www.youtube.com/embed/TRF27F2bn-A?start=53&amp;feature=oembed" TargetMode="External"/><Relationship Id="rId5" Type="http://schemas.openxmlformats.org/officeDocument/2006/relationships/image" Target="../media/image32.emf"/><Relationship Id="rId4" Type="http://schemas.openxmlformats.org/officeDocument/2006/relationships/image" Target="../media/image31.jpeg"/></Relationships>
</file>

<file path=ppt/slides/_rels/slide19.xml.rels><?xml version="1.0" encoding="UTF-8" standalone="yes"?>
<Relationships xmlns="http://schemas.openxmlformats.org/package/2006/relationships"><Relationship Id="rId3" Type="http://schemas.openxmlformats.org/officeDocument/2006/relationships/hyperlink" Target="https://pressbooks.nscc.ca/lumenlife/chapter/cognitive-development-in-early-childhood/" TargetMode="External"/><Relationship Id="rId2" Type="http://schemas.openxmlformats.org/officeDocument/2006/relationships/image" Target="../media/image33.jpeg"/><Relationship Id="rId1" Type="http://schemas.openxmlformats.org/officeDocument/2006/relationships/slideLayout" Target="../slideLayouts/slideLayout2.xml"/><Relationship Id="rId4" Type="http://schemas.openxmlformats.org/officeDocument/2006/relationships/hyperlink" Target="https://creativecommons.org/licenses/by/3.0/" TargetMode="External"/></Relationships>
</file>

<file path=ppt/slides/_rels/slide20.xml.rels><?xml version="1.0" encoding="UTF-8" standalone="yes"?>
<Relationships xmlns="http://schemas.openxmlformats.org/package/2006/relationships"><Relationship Id="rId8" Type="http://schemas.openxmlformats.org/officeDocument/2006/relationships/hyperlink" Target="http://flickr.com/photos/lwr/4782659294" TargetMode="External"/><Relationship Id="rId3" Type="http://schemas.openxmlformats.org/officeDocument/2006/relationships/diagramLayout" Target="../diagrams/layout2.xml"/><Relationship Id="rId7" Type="http://schemas.openxmlformats.org/officeDocument/2006/relationships/image" Target="../media/image34.jpg"/><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 Id="rId9" Type="http://schemas.openxmlformats.org/officeDocument/2006/relationships/hyperlink" Target="https://creativecommons.org/licenses/by-nc-sa/3.0/" TargetMode="External"/></Relationships>
</file>

<file path=ppt/slides/_rels/slide21.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6.xml"/><Relationship Id="rId1" Type="http://schemas.openxmlformats.org/officeDocument/2006/relationships/video" Target="https://www.youtube.com/embed/TRF27F2bn-A?start=252&amp;feature=oembed"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36.jpeg"/><Relationship Id="rId2" Type="http://schemas.openxmlformats.org/officeDocument/2006/relationships/image" Target="../media/image35.jpeg"/><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3" Type="http://schemas.openxmlformats.org/officeDocument/2006/relationships/hyperlink" Target="https://www.pngall.com/4-number-png/download/26965" TargetMode="External"/><Relationship Id="rId2" Type="http://schemas.openxmlformats.org/officeDocument/2006/relationships/image" Target="../media/image37.png"/><Relationship Id="rId1" Type="http://schemas.openxmlformats.org/officeDocument/2006/relationships/slideLayout" Target="../slideLayouts/slideLayout8.xml"/><Relationship Id="rId4" Type="http://schemas.openxmlformats.org/officeDocument/2006/relationships/hyperlink" Target="https://creativecommons.org/licenses/by-nc/3.0/" TargetMode="External"/></Relationships>
</file>

<file path=ppt/slides/_rels/slide24.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slideLayout" Target="../slideLayouts/slideLayout6.xml"/><Relationship Id="rId1" Type="http://schemas.openxmlformats.org/officeDocument/2006/relationships/video" Target="https://www.youtube.com/embed/TRF27F2bn-A?start=252&amp;feature=oembed" TargetMode="External"/></Relationships>
</file>

<file path=ppt/slides/_rels/slide25.xml.rels><?xml version="1.0" encoding="UTF-8" standalone="yes"?>
<Relationships xmlns="http://schemas.openxmlformats.org/package/2006/relationships"><Relationship Id="rId3" Type="http://schemas.openxmlformats.org/officeDocument/2006/relationships/image" Target="../media/image38.jp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www.publicdomainpictures.net/view-image.php?image=37788&amp;picture=thinking-man" TargetMode="External"/></Relationships>
</file>

<file path=ppt/slides/_rels/slide26.xml.rels><?xml version="1.0" encoding="UTF-8" standalone="yes"?>
<Relationships xmlns="http://schemas.openxmlformats.org/package/2006/relationships"><Relationship Id="rId8" Type="http://schemas.openxmlformats.org/officeDocument/2006/relationships/image" Target="../media/image42.jpg"/><Relationship Id="rId13" Type="http://schemas.openxmlformats.org/officeDocument/2006/relationships/hyperlink" Target="https://creativecommons.org/licenses/by-nc-sa/3.0/" TargetMode="External"/><Relationship Id="rId3" Type="http://schemas.openxmlformats.org/officeDocument/2006/relationships/image" Target="../media/image39.png"/><Relationship Id="rId7" Type="http://schemas.openxmlformats.org/officeDocument/2006/relationships/hyperlink" Target="https://creativecommons.org/licenses/by-nc-nd/3.0/" TargetMode="External"/><Relationship Id="rId12" Type="http://schemas.openxmlformats.org/officeDocument/2006/relationships/hyperlink" Target="https://www.flickr.com/photos/avlxyz/6151602376" TargetMode="External"/><Relationship Id="rId2" Type="http://schemas.openxmlformats.org/officeDocument/2006/relationships/notesSlide" Target="../notesSlides/notesSlide13.xml"/><Relationship Id="rId1" Type="http://schemas.openxmlformats.org/officeDocument/2006/relationships/slideLayout" Target="../slideLayouts/slideLayout3.xml"/><Relationship Id="rId6" Type="http://schemas.openxmlformats.org/officeDocument/2006/relationships/hyperlink" Target="https://www.mamaynene.com/2017/02/shapes-cards.html" TargetMode="External"/><Relationship Id="rId11" Type="http://schemas.openxmlformats.org/officeDocument/2006/relationships/image" Target="../media/image43.jpg"/><Relationship Id="rId5" Type="http://schemas.openxmlformats.org/officeDocument/2006/relationships/image" Target="../media/image41.jpg"/><Relationship Id="rId10" Type="http://schemas.openxmlformats.org/officeDocument/2006/relationships/hyperlink" Target="https://creativecommons.org/licenses/by/3.0/" TargetMode="External"/><Relationship Id="rId4" Type="http://schemas.openxmlformats.org/officeDocument/2006/relationships/image" Target="../media/image40.svg"/><Relationship Id="rId9" Type="http://schemas.openxmlformats.org/officeDocument/2006/relationships/hyperlink" Target="https://www.freeimageslive.co.uk/free_stock_image/shape-puzzle-jpg" TargetMode="External"/></Relationships>
</file>

<file path=ppt/slides/_rels/slide27.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hyperlink" Target="https://chinablog.cc/2010/03/the-pity-of-zhong-yong-a-wasted-child-prodigy/" TargetMode="External"/><Relationship Id="rId7" Type="http://schemas.openxmlformats.org/officeDocument/2006/relationships/diagramQuickStyle" Target="../diagrams/quickStyle3.xml"/><Relationship Id="rId2" Type="http://schemas.openxmlformats.org/officeDocument/2006/relationships/notesSlide" Target="../notesSlides/notesSlide14.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hyperlink" Target="https://creativecommons.org/licenses/by-nc-sa/3.0/" TargetMode="External"/><Relationship Id="rId9" Type="http://schemas.microsoft.com/office/2007/relationships/diagramDrawing" Target="../diagrams/drawing3.xml"/></Relationships>
</file>

<file path=ppt/slides/_rels/slide28.xml.rels><?xml version="1.0" encoding="UTF-8" standalone="yes"?>
<Relationships xmlns="http://schemas.openxmlformats.org/package/2006/relationships"><Relationship Id="rId8" Type="http://schemas.openxmlformats.org/officeDocument/2006/relationships/hyperlink" Target="https://researchoutreach.org/articles/learning-through-play-early-years-development/" TargetMode="External"/><Relationship Id="rId3" Type="http://schemas.openxmlformats.org/officeDocument/2006/relationships/image" Target="../media/image47.jpg"/><Relationship Id="rId7" Type="http://schemas.openxmlformats.org/officeDocument/2006/relationships/image" Target="../media/image49.jpg"/><Relationship Id="rId2" Type="http://schemas.openxmlformats.org/officeDocument/2006/relationships/notesSlide" Target="../notesSlides/notesSlide15.xml"/><Relationship Id="rId1" Type="http://schemas.openxmlformats.org/officeDocument/2006/relationships/slideLayout" Target="../slideLayouts/slideLayout2.xml"/><Relationship Id="rId6" Type="http://schemas.openxmlformats.org/officeDocument/2006/relationships/image" Target="../media/image48.jpg"/><Relationship Id="rId5" Type="http://schemas.openxmlformats.org/officeDocument/2006/relationships/hyperlink" Target="https://creativecommons.org/licenses/by/3.0/" TargetMode="External"/><Relationship Id="rId4" Type="http://schemas.openxmlformats.org/officeDocument/2006/relationships/hyperlink" Target="http://efoliointheuk.blogspot.com/2011/12/creative-thinking.html" TargetMode="External"/></Relationships>
</file>

<file path=ppt/slides/_rels/slide29.xml.rels><?xml version="1.0" encoding="UTF-8" standalone="yes"?>
<Relationships xmlns="http://schemas.openxmlformats.org/package/2006/relationships"><Relationship Id="rId3" Type="http://schemas.openxmlformats.org/officeDocument/2006/relationships/hyperlink" Target="https://www.publicdomainpictures.net/view-image.php?image=80071&amp;picture=wait-for-it-blocky-text" TargetMode="External"/><Relationship Id="rId2" Type="http://schemas.openxmlformats.org/officeDocument/2006/relationships/image" Target="../media/image50.jp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image" Target="../media/image51.jpeg"/><Relationship Id="rId1" Type="http://schemas.openxmlformats.org/officeDocument/2006/relationships/slideLayout" Target="../slideLayouts/slideLayout1.xml"/></Relationships>
</file>

<file path=ppt/slides/_rels/slide32.xml.rels><?xml version="1.0" encoding="UTF-8" standalone="yes"?>
<Relationships xmlns="http://schemas.openxmlformats.org/package/2006/relationships"><Relationship Id="rId2" Type="http://schemas.openxmlformats.org/officeDocument/2006/relationships/image" Target="../media/image52.jpeg"/><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3" Type="http://schemas.openxmlformats.org/officeDocument/2006/relationships/image" Target="../media/image54.png"/><Relationship Id="rId2" Type="http://schemas.openxmlformats.org/officeDocument/2006/relationships/image" Target="../media/image53.jpeg"/><Relationship Id="rId1" Type="http://schemas.openxmlformats.org/officeDocument/2006/relationships/slideLayout" Target="../slideLayouts/slideLayout2.xml"/><Relationship Id="rId4" Type="http://schemas.microsoft.com/office/2007/relationships/hdphoto" Target="../media/hdphoto1.wdp"/></Relationships>
</file>

<file path=ppt/slides/_rels/slide35.xml.rels><?xml version="1.0" encoding="UTF-8" standalone="yes"?>
<Relationships xmlns="http://schemas.openxmlformats.org/package/2006/relationships"><Relationship Id="rId2" Type="http://schemas.openxmlformats.org/officeDocument/2006/relationships/image" Target="../media/image55.jpeg"/><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57.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2" Type="http://schemas.openxmlformats.org/officeDocument/2006/relationships/image" Target="../media/image58.jpeg"/><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59.jpeg"/><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60.pn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2" Type="http://schemas.openxmlformats.org/officeDocument/2006/relationships/image" Target="../media/image61.jpeg"/><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hyperlink" Target="https://www.youtube.com/watch?v=djk8aYPboLk" TargetMode="External"/><Relationship Id="rId2" Type="http://schemas.openxmlformats.org/officeDocument/2006/relationships/notesSlide" Target="../notesSlides/notesSlide20.xml"/><Relationship Id="rId1" Type="http://schemas.openxmlformats.org/officeDocument/2006/relationships/slideLayout" Target="../slideLayouts/slideLayout2.xml"/><Relationship Id="rId4" Type="http://schemas.openxmlformats.org/officeDocument/2006/relationships/image" Target="../media/image62.png"/></Relationships>
</file>

<file path=ppt/slides/_rels/slide48.xml.rels><?xml version="1.0" encoding="UTF-8" standalone="yes"?>
<Relationships xmlns="http://schemas.openxmlformats.org/package/2006/relationships"><Relationship Id="rId3" Type="http://schemas.openxmlformats.org/officeDocument/2006/relationships/diagramData" Target="../diagrams/data5.xml"/><Relationship Id="rId7" Type="http://schemas.microsoft.com/office/2007/relationships/diagramDrawing" Target="../diagrams/drawing5.xml"/><Relationship Id="rId2" Type="http://schemas.openxmlformats.org/officeDocument/2006/relationships/notesSlide" Target="../notesSlides/notesSlide21.xml"/><Relationship Id="rId1" Type="http://schemas.openxmlformats.org/officeDocument/2006/relationships/slideLayout" Target="../slideLayouts/slideLayout4.xml"/><Relationship Id="rId6" Type="http://schemas.openxmlformats.org/officeDocument/2006/relationships/diagramColors" Target="../diagrams/colors5.xml"/><Relationship Id="rId5" Type="http://schemas.openxmlformats.org/officeDocument/2006/relationships/diagramQuickStyle" Target="../diagrams/quickStyle5.xml"/><Relationship Id="rId4" Type="http://schemas.openxmlformats.org/officeDocument/2006/relationships/diagramLayout" Target="../diagrams/layout5.xml"/></Relationships>
</file>

<file path=ppt/slides/_rels/slide4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notesSlide" Target="../notesSlides/notesSlide22.xml"/><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50.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6.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52.xml.rels><?xml version="1.0" encoding="UTF-8" standalone="yes"?>
<Relationships xmlns="http://schemas.openxmlformats.org/package/2006/relationships"><Relationship Id="rId3" Type="http://schemas.openxmlformats.org/officeDocument/2006/relationships/hyperlink" Target="https://www.google.co.uk/search?tbo=p&amp;tbm=bks&amp;q=inauthor:%22Adam+Winsler%22&amp;source=gbs_metadata_r&amp;cad=4" TargetMode="External"/><Relationship Id="rId2" Type="http://schemas.openxmlformats.org/officeDocument/2006/relationships/hyperlink" Target="https://www.google.co.uk/search?tbo=p&amp;tbm=bks&amp;q=inauthor:%22Laura+E.+Berk%22&amp;source=gbs_metadata_r&amp;cad=4" TargetMode="External"/><Relationship Id="rId1" Type="http://schemas.openxmlformats.org/officeDocument/2006/relationships/slideLayout" Target="../slideLayouts/slideLayout2.xml"/><Relationship Id="rId4" Type="http://schemas.openxmlformats.org/officeDocument/2006/relationships/hyperlink" Target="https://www.google.co.uk/search?tbo=p&amp;tbm=bks&amp;q=bibliogroup:%22NAEYC+(Series)%22&amp;source=gbs_metadata_r&amp;cad=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1" name="Rectangle 20">
            <a:extLst>
              <a:ext uri="{FF2B5EF4-FFF2-40B4-BE49-F238E27FC236}">
                <a16:creationId xmlns:a16="http://schemas.microsoft.com/office/drawing/2014/main" id="{C1DD1A8A-57D5-4A81-AD04-532B043C56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3" name="Picture 2">
            <a:extLst>
              <a:ext uri="{FF2B5EF4-FFF2-40B4-BE49-F238E27FC236}">
                <a16:creationId xmlns:a16="http://schemas.microsoft.com/office/drawing/2014/main" id="{34785069-F3CA-50ED-2D37-A68F560EEB33}"/>
              </a:ext>
            </a:extLst>
          </p:cNvPr>
          <p:cNvPicPr>
            <a:picLocks noChangeAspect="1"/>
          </p:cNvPicPr>
          <p:nvPr/>
        </p:nvPicPr>
        <p:blipFill rotWithShape="1">
          <a:blip r:embed="rId2">
            <a:extLst>
              <a:ext uri="{28A0092B-C50C-407E-A947-70E740481C1C}">
                <a14:useLocalDpi xmlns:a14="http://schemas.microsoft.com/office/drawing/2010/main" val="0"/>
              </a:ext>
            </a:extLst>
          </a:blip>
          <a:srcRect/>
          <a:stretch/>
        </p:blipFill>
        <p:spPr>
          <a:xfrm>
            <a:off x="30480" y="10"/>
            <a:ext cx="12191999" cy="6857990"/>
          </a:xfrm>
          <a:prstGeom prst="rect">
            <a:avLst/>
          </a:prstGeom>
        </p:spPr>
      </p:pic>
      <p:sp>
        <p:nvSpPr>
          <p:cNvPr id="20" name="Rectangle 19">
            <a:extLst>
              <a:ext uri="{FF2B5EF4-FFF2-40B4-BE49-F238E27FC236}">
                <a16:creationId xmlns:a16="http://schemas.microsoft.com/office/drawing/2014/main" id="{007891EC-4501-44ED-A8C8-B11B6DB767A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7602"/>
            <a:ext cx="12191999" cy="3162146"/>
          </a:xfrm>
          <a:prstGeom prst="rect">
            <a:avLst/>
          </a:prstGeom>
          <a:gradFill flip="none" rotWithShape="1">
            <a:gsLst>
              <a:gs pos="0">
                <a:srgbClr val="000000">
                  <a:alpha val="0"/>
                </a:srgbClr>
              </a:gs>
              <a:gs pos="25000">
                <a:srgbClr val="000000">
                  <a:alpha val="15000"/>
                </a:srgbClr>
              </a:gs>
              <a:gs pos="75000">
                <a:srgbClr val="000000">
                  <a:alpha val="15000"/>
                </a:srgbClr>
              </a:gs>
              <a:gs pos="50000">
                <a:srgbClr val="000000">
                  <a:alpha val="30000"/>
                </a:srgbClr>
              </a:gs>
              <a:gs pos="100000">
                <a:srgbClr val="000000">
                  <a:alpha val="0"/>
                </a:srgbClr>
              </a:gs>
            </a:gsLst>
            <a:lin ang="162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B131D6E6-DB40-DD92-E26E-B2F39FCF92A6}"/>
              </a:ext>
            </a:extLst>
          </p:cNvPr>
          <p:cNvSpPr>
            <a:spLocks noGrp="1"/>
          </p:cNvSpPr>
          <p:nvPr>
            <p:ph type="ctrTitle"/>
          </p:nvPr>
        </p:nvSpPr>
        <p:spPr>
          <a:xfrm>
            <a:off x="1097280" y="325550"/>
            <a:ext cx="10058400" cy="3574778"/>
          </a:xfrm>
          <a:effectLst>
            <a:outerShdw blurRad="50800" dist="38100" dir="2700000" algn="tl" rotWithShape="0">
              <a:prstClr val="black">
                <a:alpha val="40000"/>
              </a:prstClr>
            </a:outerShdw>
          </a:effectLst>
        </p:spPr>
        <p:txBody>
          <a:bodyPr>
            <a:normAutofit/>
          </a:bodyPr>
          <a:lstStyle/>
          <a:p>
            <a:r>
              <a:rPr lang="en-GB" sz="5200" b="1" dirty="0">
                <a:latin typeface="+mn-lt"/>
              </a:rPr>
              <a:t>LCHS4010 Psychology in </a:t>
            </a:r>
            <a:br>
              <a:rPr lang="en-GB" sz="5200" b="1" dirty="0">
                <a:latin typeface="+mn-lt"/>
              </a:rPr>
            </a:br>
            <a:r>
              <a:rPr lang="en-GB" sz="5200" b="1" dirty="0">
                <a:latin typeface="+mn-lt"/>
              </a:rPr>
              <a:t>Health and Social Care</a:t>
            </a:r>
            <a:br>
              <a:rPr lang="en-GB" sz="5200" b="1" dirty="0">
                <a:latin typeface="+mn-lt"/>
              </a:rPr>
            </a:br>
            <a:br>
              <a:rPr lang="en-GB" sz="5200" b="1" dirty="0">
                <a:latin typeface="+mn-lt"/>
              </a:rPr>
            </a:br>
            <a:endParaRPr lang="en-GB" sz="5200" b="1" dirty="0">
              <a:latin typeface="+mn-lt"/>
            </a:endParaRPr>
          </a:p>
        </p:txBody>
      </p:sp>
      <p:sp>
        <p:nvSpPr>
          <p:cNvPr id="5" name="Subtitle 4">
            <a:extLst>
              <a:ext uri="{FF2B5EF4-FFF2-40B4-BE49-F238E27FC236}">
                <a16:creationId xmlns:a16="http://schemas.microsoft.com/office/drawing/2014/main" id="{D057F87C-DC89-1DD0-2DE2-352DE9DF8ED8}"/>
              </a:ext>
            </a:extLst>
          </p:cNvPr>
          <p:cNvSpPr>
            <a:spLocks noGrp="1"/>
          </p:cNvSpPr>
          <p:nvPr>
            <p:ph type="subTitle" idx="1"/>
          </p:nvPr>
        </p:nvSpPr>
        <p:spPr>
          <a:xfrm>
            <a:off x="1100051" y="4072043"/>
            <a:ext cx="10058400" cy="1282707"/>
          </a:xfrm>
          <a:solidFill>
            <a:schemeClr val="bg1">
              <a:alpha val="63000"/>
            </a:schemeClr>
          </a:solidFill>
          <a:effectLst>
            <a:outerShdw blurRad="50800" dist="38100" dir="2700000" algn="tl" rotWithShape="0">
              <a:prstClr val="black">
                <a:alpha val="40000"/>
              </a:prstClr>
            </a:outerShdw>
          </a:effectLst>
        </p:spPr>
        <p:txBody>
          <a:bodyPr>
            <a:noAutofit/>
          </a:bodyPr>
          <a:lstStyle/>
          <a:p>
            <a:r>
              <a:rPr lang="en-GB" sz="4400" dirty="0"/>
              <a:t>Cognitive Development  </a:t>
            </a:r>
          </a:p>
          <a:p>
            <a:r>
              <a:rPr lang="en-GB" sz="4400" dirty="0"/>
              <a:t>Week 3 2025</a:t>
            </a:r>
          </a:p>
          <a:p>
            <a:r>
              <a:rPr lang="en-GB" sz="1100" dirty="0">
                <a:solidFill>
                  <a:srgbClr val="FFFFFF"/>
                </a:solidFill>
              </a:rPr>
              <a:t>Image generated by CoPilot</a:t>
            </a:r>
          </a:p>
        </p:txBody>
      </p:sp>
    </p:spTree>
    <p:extLst>
      <p:ext uri="{BB962C8B-B14F-4D97-AF65-F5344CB8AC3E}">
        <p14:creationId xmlns:p14="http://schemas.microsoft.com/office/powerpoint/2010/main" val="31729064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4"/>
                                        </p:tgtEl>
                                        <p:attrNameLst>
                                          <p:attrName>style.visibility</p:attrName>
                                        </p:attrNameLst>
                                      </p:cBhvr>
                                      <p:to>
                                        <p:strVal val="visible"/>
                                      </p:to>
                                    </p:set>
                                    <p:animEffect transition="in" filter="fade">
                                      <p:cBhvr>
                                        <p:cTn id="7" dur="700"/>
                                        <p:tgtEl>
                                          <p:spTgt spid="4"/>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5">
                                            <p:bg/>
                                          </p:spTgt>
                                        </p:tgtEl>
                                        <p:attrNameLst>
                                          <p:attrName>style.visibility</p:attrName>
                                        </p:attrNameLst>
                                      </p:cBhvr>
                                      <p:to>
                                        <p:strVal val="visible"/>
                                      </p:to>
                                    </p:set>
                                    <p:animEffect transition="in" filter="fade">
                                      <p:cBhvr>
                                        <p:cTn id="10" dur="700"/>
                                        <p:tgtEl>
                                          <p:spTgt spid="5">
                                            <p:bg/>
                                          </p:spTgt>
                                        </p:tgtEl>
                                      </p:cBhvr>
                                    </p:animEffect>
                                  </p:childTnLst>
                                </p:cTn>
                              </p:par>
                            </p:childTnLst>
                          </p:cTn>
                        </p:par>
                      </p:childTnLst>
                    </p:cTn>
                  </p:par>
                  <p:par>
                    <p:cTn id="11" fill="hold">
                      <p:stCondLst>
                        <p:cond delay="indefinite"/>
                      </p:stCondLst>
                      <p:childTnLst>
                        <p:par>
                          <p:cTn id="12" fill="hold">
                            <p:stCondLst>
                              <p:cond delay="0"/>
                            </p:stCondLst>
                            <p:childTnLst>
                              <p:par>
                                <p:cTn id="13" presetID="10" presetClass="entr" presetSubtype="0" fill="hold" grpId="0" nodeType="clickEffect">
                                  <p:stCondLst>
                                    <p:cond delay="1500"/>
                                  </p:stCondLst>
                                  <p:iterate>
                                    <p:tmPct val="10000"/>
                                  </p:iterate>
                                  <p:childTnLst>
                                    <p:set>
                                      <p:cBhvr>
                                        <p:cTn id="14" dur="1" fill="hold">
                                          <p:stCondLst>
                                            <p:cond delay="0"/>
                                          </p:stCondLst>
                                        </p:cTn>
                                        <p:tgtEl>
                                          <p:spTgt spid="5">
                                            <p:txEl>
                                              <p:pRg st="0" end="0"/>
                                            </p:txEl>
                                          </p:spTgt>
                                        </p:tgtEl>
                                        <p:attrNameLst>
                                          <p:attrName>style.visibility</p:attrName>
                                        </p:attrNameLst>
                                      </p:cBhvr>
                                      <p:to>
                                        <p:strVal val="visible"/>
                                      </p:to>
                                    </p:set>
                                    <p:animEffect transition="in" filter="fade">
                                      <p:cBhvr>
                                        <p:cTn id="15" dur="700"/>
                                        <p:tgtEl>
                                          <p:spTgt spid="5">
                                            <p:txEl>
                                              <p:pRg st="0" end="0"/>
                                            </p:txEl>
                                          </p:spTgt>
                                        </p:tgtEl>
                                      </p:cBhvr>
                                    </p:animEffect>
                                  </p:childTnLst>
                                </p:cTn>
                              </p:par>
                            </p:childTnLst>
                          </p:cTn>
                        </p:par>
                      </p:childTnLst>
                    </p:cTn>
                  </p:par>
                  <p:par>
                    <p:cTn id="16" fill="hold">
                      <p:stCondLst>
                        <p:cond delay="indefinite"/>
                      </p:stCondLst>
                      <p:childTnLst>
                        <p:par>
                          <p:cTn id="17" fill="hold">
                            <p:stCondLst>
                              <p:cond delay="0"/>
                            </p:stCondLst>
                            <p:childTnLst>
                              <p:par>
                                <p:cTn id="18" presetID="10" presetClass="entr" presetSubtype="0" fill="hold" grpId="0" nodeType="clickEffect">
                                  <p:stCondLst>
                                    <p:cond delay="1500"/>
                                  </p:stCondLst>
                                  <p:iterate>
                                    <p:tmPct val="10000"/>
                                  </p:iterate>
                                  <p:childTnLst>
                                    <p:set>
                                      <p:cBhvr>
                                        <p:cTn id="19" dur="1" fill="hold">
                                          <p:stCondLst>
                                            <p:cond delay="0"/>
                                          </p:stCondLst>
                                        </p:cTn>
                                        <p:tgtEl>
                                          <p:spTgt spid="5">
                                            <p:txEl>
                                              <p:pRg st="1" end="1"/>
                                            </p:txEl>
                                          </p:spTgt>
                                        </p:tgtEl>
                                        <p:attrNameLst>
                                          <p:attrName>style.visibility</p:attrName>
                                        </p:attrNameLst>
                                      </p:cBhvr>
                                      <p:to>
                                        <p:strVal val="visible"/>
                                      </p:to>
                                    </p:set>
                                    <p:animEffect transition="in" filter="fade">
                                      <p:cBhvr>
                                        <p:cTn id="20" dur="700"/>
                                        <p:tgtEl>
                                          <p:spTgt spid="5">
                                            <p:txEl>
                                              <p:pRg st="1" end="1"/>
                                            </p:txEl>
                                          </p:spTgt>
                                        </p:tgtEl>
                                      </p:cBhvr>
                                    </p:animEffect>
                                  </p:childTnLst>
                                </p:cTn>
                              </p:par>
                            </p:childTnLst>
                          </p:cTn>
                        </p:par>
                      </p:childTnLst>
                    </p:cTn>
                  </p:par>
                  <p:par>
                    <p:cTn id="21" fill="hold">
                      <p:stCondLst>
                        <p:cond delay="indefinite"/>
                      </p:stCondLst>
                      <p:childTnLst>
                        <p:par>
                          <p:cTn id="22" fill="hold">
                            <p:stCondLst>
                              <p:cond delay="0"/>
                            </p:stCondLst>
                            <p:childTnLst>
                              <p:par>
                                <p:cTn id="23" presetID="10" presetClass="entr" presetSubtype="0" fill="hold" grpId="0" nodeType="clickEffect">
                                  <p:stCondLst>
                                    <p:cond delay="1500"/>
                                  </p:stCondLst>
                                  <p:iterate>
                                    <p:tmPct val="10000"/>
                                  </p:iterate>
                                  <p:childTnLst>
                                    <p:set>
                                      <p:cBhvr>
                                        <p:cTn id="24" dur="1" fill="hold">
                                          <p:stCondLst>
                                            <p:cond delay="0"/>
                                          </p:stCondLst>
                                        </p:cTn>
                                        <p:tgtEl>
                                          <p:spTgt spid="5">
                                            <p:txEl>
                                              <p:pRg st="2" end="2"/>
                                            </p:txEl>
                                          </p:spTgt>
                                        </p:tgtEl>
                                        <p:attrNameLst>
                                          <p:attrName>style.visibility</p:attrName>
                                        </p:attrNameLst>
                                      </p:cBhvr>
                                      <p:to>
                                        <p:strVal val="visible"/>
                                      </p:to>
                                    </p:set>
                                    <p:animEffect transition="in" filter="fade">
                                      <p:cBhvr>
                                        <p:cTn id="25" dur="700"/>
                                        <p:tgtEl>
                                          <p:spTgt spid="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5" grpId="0" build="p" animBg="1"/>
    </p:bld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AE557D-ADBA-79F4-BEFA-97ECE9A36AC8}"/>
              </a:ext>
            </a:extLst>
          </p:cNvPr>
          <p:cNvSpPr>
            <a:spLocks noGrp="1"/>
          </p:cNvSpPr>
          <p:nvPr>
            <p:ph type="title"/>
          </p:nvPr>
        </p:nvSpPr>
        <p:spPr>
          <a:xfrm>
            <a:off x="1" y="0"/>
            <a:ext cx="4768328" cy="6858000"/>
          </a:xfrm>
          <a:solidFill>
            <a:schemeClr val="tx1"/>
          </a:solidFill>
        </p:spPr>
        <p:txBody>
          <a:bodyPr>
            <a:normAutofit/>
          </a:bodyPr>
          <a:lstStyle/>
          <a:p>
            <a:pPr algn="ctr"/>
            <a:r>
              <a:rPr lang="en-GB" dirty="0">
                <a:solidFill>
                  <a:schemeClr val="bg1"/>
                </a:solidFill>
                <a:latin typeface="+mn-lt"/>
              </a:rPr>
              <a:t>Plan for Today</a:t>
            </a:r>
          </a:p>
        </p:txBody>
      </p:sp>
      <p:grpSp>
        <p:nvGrpSpPr>
          <p:cNvPr id="3" name="Group 2">
            <a:extLst>
              <a:ext uri="{FF2B5EF4-FFF2-40B4-BE49-F238E27FC236}">
                <a16:creationId xmlns:a16="http://schemas.microsoft.com/office/drawing/2014/main" id="{BB989FD1-4AC4-F749-0211-97E36686D740}"/>
              </a:ext>
            </a:extLst>
          </p:cNvPr>
          <p:cNvGrpSpPr/>
          <p:nvPr/>
        </p:nvGrpSpPr>
        <p:grpSpPr>
          <a:xfrm>
            <a:off x="5181599" y="1348098"/>
            <a:ext cx="6578793" cy="6018752"/>
            <a:chOff x="5784275" y="478257"/>
            <a:chExt cx="6001464" cy="5877373"/>
          </a:xfrm>
        </p:grpSpPr>
        <p:sp>
          <p:nvSpPr>
            <p:cNvPr id="6" name="Freeform: Shape 5">
              <a:extLst>
                <a:ext uri="{FF2B5EF4-FFF2-40B4-BE49-F238E27FC236}">
                  <a16:creationId xmlns:a16="http://schemas.microsoft.com/office/drawing/2014/main" id="{627D3812-B2EF-5CB8-AF69-CDF2445A52BF}"/>
                </a:ext>
              </a:extLst>
            </p:cNvPr>
            <p:cNvSpPr/>
            <p:nvPr/>
          </p:nvSpPr>
          <p:spPr>
            <a:xfrm>
              <a:off x="7423672" y="478257"/>
              <a:ext cx="4362067" cy="1679249"/>
            </a:xfrm>
            <a:custGeom>
              <a:avLst/>
              <a:gdLst>
                <a:gd name="connsiteX0" fmla="*/ 0 w 4362067"/>
                <a:gd name="connsiteY0" fmla="*/ 0 h 1679249"/>
                <a:gd name="connsiteX1" fmla="*/ 4362067 w 4362067"/>
                <a:gd name="connsiteY1" fmla="*/ 0 h 1679249"/>
                <a:gd name="connsiteX2" fmla="*/ 4362067 w 4362067"/>
                <a:gd name="connsiteY2" fmla="*/ 1679249 h 1679249"/>
                <a:gd name="connsiteX3" fmla="*/ 0 w 4362067"/>
                <a:gd name="connsiteY3" fmla="*/ 1679249 h 1679249"/>
                <a:gd name="connsiteX4" fmla="*/ 0 w 4362067"/>
                <a:gd name="connsiteY4" fmla="*/ 0 h 1679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2067" h="1679249">
                  <a:moveTo>
                    <a:pt x="0" y="0"/>
                  </a:moveTo>
                  <a:lnTo>
                    <a:pt x="4362067" y="0"/>
                  </a:lnTo>
                  <a:lnTo>
                    <a:pt x="4362067" y="1679249"/>
                  </a:lnTo>
                  <a:lnTo>
                    <a:pt x="0" y="167924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7721" tIns="177721" rIns="177721" bIns="177721" numCol="1" spcCol="1270" anchor="ctr" anchorCtr="0">
              <a:noAutofit/>
            </a:bodyPr>
            <a:lstStyle/>
            <a:p>
              <a:pPr marL="0" lvl="0" indent="0" algn="l" defTabSz="1244600">
                <a:lnSpc>
                  <a:spcPct val="100000"/>
                </a:lnSpc>
                <a:spcBef>
                  <a:spcPct val="0"/>
                </a:spcBef>
                <a:spcAft>
                  <a:spcPct val="35000"/>
                </a:spcAft>
                <a:buNone/>
              </a:pPr>
              <a:r>
                <a:rPr lang="en-US" sz="2800" kern="1200" dirty="0"/>
                <a:t>Piaget’s theory of cognitive development</a:t>
              </a:r>
            </a:p>
          </p:txBody>
        </p:sp>
        <p:sp>
          <p:nvSpPr>
            <p:cNvPr id="8" name="Rectangle 7" descr="Brain">
              <a:extLst>
                <a:ext uri="{FF2B5EF4-FFF2-40B4-BE49-F238E27FC236}">
                  <a16:creationId xmlns:a16="http://schemas.microsoft.com/office/drawing/2014/main" id="{CB5BF434-77E5-D806-C847-1EB67C65C12F}"/>
                </a:ext>
              </a:extLst>
            </p:cNvPr>
            <p:cNvSpPr/>
            <p:nvPr/>
          </p:nvSpPr>
          <p:spPr>
            <a:xfrm>
              <a:off x="5784275" y="856087"/>
              <a:ext cx="923587" cy="923587"/>
            </a:xfrm>
            <a:prstGeom prst="rect">
              <a:avLst/>
            </a:prstGeom>
            <a: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p:spPr>
          <p:style>
            <a:lnRef idx="2">
              <a:scrgbClr r="0" g="0" b="0"/>
            </a:lnRef>
            <a:fillRef idx="1">
              <a:scrgbClr r="0" g="0" b="0"/>
            </a:fillRef>
            <a:effectRef idx="0">
              <a:schemeClr val="accent3">
                <a:hueOff val="0"/>
                <a:satOff val="0"/>
                <a:lumOff val="0"/>
                <a:alphaOff val="0"/>
              </a:schemeClr>
            </a:effectRef>
            <a:fontRef idx="minor">
              <a:schemeClr val="lt1"/>
            </a:fontRef>
          </p:style>
          <p:txBody>
            <a:bodyPr/>
            <a:lstStyle/>
            <a:p>
              <a:endParaRPr lang="en-GB"/>
            </a:p>
          </p:txBody>
        </p:sp>
        <p:sp>
          <p:nvSpPr>
            <p:cNvPr id="9" name="Freeform: Shape 8">
              <a:extLst>
                <a:ext uri="{FF2B5EF4-FFF2-40B4-BE49-F238E27FC236}">
                  <a16:creationId xmlns:a16="http://schemas.microsoft.com/office/drawing/2014/main" id="{A302A774-1908-3017-5310-7143B6142D8A}"/>
                </a:ext>
              </a:extLst>
            </p:cNvPr>
            <p:cNvSpPr/>
            <p:nvPr/>
          </p:nvSpPr>
          <p:spPr>
            <a:xfrm>
              <a:off x="7423672" y="2577319"/>
              <a:ext cx="4362067" cy="1679249"/>
            </a:xfrm>
            <a:custGeom>
              <a:avLst/>
              <a:gdLst>
                <a:gd name="connsiteX0" fmla="*/ 0 w 4362067"/>
                <a:gd name="connsiteY0" fmla="*/ 0 h 1679249"/>
                <a:gd name="connsiteX1" fmla="*/ 4362067 w 4362067"/>
                <a:gd name="connsiteY1" fmla="*/ 0 h 1679249"/>
                <a:gd name="connsiteX2" fmla="*/ 4362067 w 4362067"/>
                <a:gd name="connsiteY2" fmla="*/ 1679249 h 1679249"/>
                <a:gd name="connsiteX3" fmla="*/ 0 w 4362067"/>
                <a:gd name="connsiteY3" fmla="*/ 1679249 h 1679249"/>
                <a:gd name="connsiteX4" fmla="*/ 0 w 4362067"/>
                <a:gd name="connsiteY4" fmla="*/ 0 h 1679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2067" h="1679249">
                  <a:moveTo>
                    <a:pt x="0" y="0"/>
                  </a:moveTo>
                  <a:lnTo>
                    <a:pt x="4362067" y="0"/>
                  </a:lnTo>
                  <a:lnTo>
                    <a:pt x="4362067" y="1679249"/>
                  </a:lnTo>
                  <a:lnTo>
                    <a:pt x="0" y="167924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7721" tIns="177721" rIns="177721" bIns="177721" numCol="1" spcCol="1270" anchor="ctr" anchorCtr="0">
              <a:noAutofit/>
            </a:bodyPr>
            <a:lstStyle/>
            <a:p>
              <a:pPr marL="0" lvl="0" indent="0" algn="l" defTabSz="1244600">
                <a:lnSpc>
                  <a:spcPct val="100000"/>
                </a:lnSpc>
                <a:spcBef>
                  <a:spcPct val="0"/>
                </a:spcBef>
                <a:spcAft>
                  <a:spcPct val="35000"/>
                </a:spcAft>
                <a:buNone/>
              </a:pPr>
              <a:r>
                <a:rPr lang="en-US" sz="2800" kern="1200" dirty="0"/>
                <a:t>Vygotsky’s theory of </a:t>
              </a:r>
              <a:r>
                <a:rPr lang="en-US" sz="2800" kern="1200"/>
                <a:t>cognitive development</a:t>
              </a:r>
              <a:endParaRPr lang="en-US" sz="2800" kern="1200" dirty="0"/>
            </a:p>
          </p:txBody>
        </p:sp>
        <p:sp>
          <p:nvSpPr>
            <p:cNvPr id="11" name="Rectangle 10" descr="Group of men with solid fill">
              <a:extLst>
                <a:ext uri="{FF2B5EF4-FFF2-40B4-BE49-F238E27FC236}">
                  <a16:creationId xmlns:a16="http://schemas.microsoft.com/office/drawing/2014/main" id="{38022C7D-BF01-8595-110F-1E8ECA3AE8E7}"/>
                </a:ext>
              </a:extLst>
            </p:cNvPr>
            <p:cNvSpPr/>
            <p:nvPr/>
          </p:nvSpPr>
          <p:spPr>
            <a:xfrm>
              <a:off x="5784275" y="2967206"/>
              <a:ext cx="923587" cy="923587"/>
            </a:xfrm>
            <a:prstGeom prst="rect">
              <a:avLst/>
            </a:prstGeom>
            <a:blipFill>
              <a:blip r:embed="rId5">
                <a:extLst>
                  <a:ext uri="{96DAC541-7B7A-43D3-8B79-37D633B846F1}">
                    <asvg:svgBlip xmlns:asvg="http://schemas.microsoft.com/office/drawing/2016/SVG/main" r:embed="rId6"/>
                  </a:ext>
                </a:extLst>
              </a:blip>
              <a:srcRect/>
              <a:stretch>
                <a:fillRect/>
              </a:stretch>
            </a:blipFill>
          </p:spPr>
          <p:style>
            <a:lnRef idx="2">
              <a:schemeClr val="lt1">
                <a:alpha val="0"/>
                <a:hueOff val="0"/>
                <a:satOff val="0"/>
                <a:lumOff val="0"/>
                <a:alphaOff val="0"/>
              </a:schemeClr>
            </a:lnRef>
            <a:fillRef idx="1">
              <a:scrgbClr r="0" g="0" b="0"/>
            </a:fillRef>
            <a:effectRef idx="0">
              <a:schemeClr val="accent4">
                <a:hueOff val="0"/>
                <a:satOff val="0"/>
                <a:lumOff val="0"/>
                <a:alphaOff val="0"/>
              </a:schemeClr>
            </a:effectRef>
            <a:fontRef idx="minor">
              <a:schemeClr val="lt1"/>
            </a:fontRef>
          </p:style>
          <p:txBody>
            <a:bodyPr/>
            <a:lstStyle/>
            <a:p>
              <a:endParaRPr lang="en-GB"/>
            </a:p>
          </p:txBody>
        </p:sp>
        <p:sp>
          <p:nvSpPr>
            <p:cNvPr id="12" name="Freeform: Shape 11">
              <a:extLst>
                <a:ext uri="{FF2B5EF4-FFF2-40B4-BE49-F238E27FC236}">
                  <a16:creationId xmlns:a16="http://schemas.microsoft.com/office/drawing/2014/main" id="{FCA875AD-6F71-EC82-7A14-9A4E606512FE}"/>
                </a:ext>
              </a:extLst>
            </p:cNvPr>
            <p:cNvSpPr/>
            <p:nvPr/>
          </p:nvSpPr>
          <p:spPr>
            <a:xfrm>
              <a:off x="7423672" y="4676381"/>
              <a:ext cx="4362067" cy="1679249"/>
            </a:xfrm>
            <a:custGeom>
              <a:avLst/>
              <a:gdLst>
                <a:gd name="connsiteX0" fmla="*/ 0 w 4362067"/>
                <a:gd name="connsiteY0" fmla="*/ 0 h 1679249"/>
                <a:gd name="connsiteX1" fmla="*/ 4362067 w 4362067"/>
                <a:gd name="connsiteY1" fmla="*/ 0 h 1679249"/>
                <a:gd name="connsiteX2" fmla="*/ 4362067 w 4362067"/>
                <a:gd name="connsiteY2" fmla="*/ 1679249 h 1679249"/>
                <a:gd name="connsiteX3" fmla="*/ 0 w 4362067"/>
                <a:gd name="connsiteY3" fmla="*/ 1679249 h 1679249"/>
                <a:gd name="connsiteX4" fmla="*/ 0 w 4362067"/>
                <a:gd name="connsiteY4" fmla="*/ 0 h 167924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4362067" h="1679249">
                  <a:moveTo>
                    <a:pt x="0" y="0"/>
                  </a:moveTo>
                  <a:lnTo>
                    <a:pt x="4362067" y="0"/>
                  </a:lnTo>
                  <a:lnTo>
                    <a:pt x="4362067" y="1679249"/>
                  </a:lnTo>
                  <a:lnTo>
                    <a:pt x="0" y="1679249"/>
                  </a:lnTo>
                  <a:lnTo>
                    <a:pt x="0" y="0"/>
                  </a:lnTo>
                  <a:close/>
                </a:path>
              </a:pathLst>
            </a:custGeom>
          </p:spPr>
          <p:style>
            <a:lnRef idx="0">
              <a:schemeClr val="dk1">
                <a:alpha val="0"/>
                <a:hueOff val="0"/>
                <a:satOff val="0"/>
                <a:lumOff val="0"/>
                <a:alphaOff val="0"/>
              </a:schemeClr>
            </a:lnRef>
            <a:fillRef idx="0">
              <a:schemeClr val="lt1">
                <a:alpha val="0"/>
                <a:hueOff val="0"/>
                <a:satOff val="0"/>
                <a:lumOff val="0"/>
                <a:alphaOff val="0"/>
              </a:schemeClr>
            </a:fillRef>
            <a:effectRef idx="0">
              <a:schemeClr val="lt1">
                <a:alpha val="0"/>
                <a:hueOff val="0"/>
                <a:satOff val="0"/>
                <a:lumOff val="0"/>
                <a:alphaOff val="0"/>
              </a:schemeClr>
            </a:effectRef>
            <a:fontRef idx="minor">
              <a:schemeClr val="tx1">
                <a:hueOff val="0"/>
                <a:satOff val="0"/>
                <a:lumOff val="0"/>
                <a:alphaOff val="0"/>
              </a:schemeClr>
            </a:fontRef>
          </p:style>
          <p:txBody>
            <a:bodyPr spcFirstLastPara="0" vert="horz" wrap="square" lIns="177721" tIns="177721" rIns="177721" bIns="177721" numCol="1" spcCol="1270" anchor="ctr" anchorCtr="0">
              <a:noAutofit/>
            </a:bodyPr>
            <a:lstStyle/>
            <a:p>
              <a:pPr marL="0" lvl="0" indent="0" algn="l" defTabSz="1244600">
                <a:lnSpc>
                  <a:spcPct val="100000"/>
                </a:lnSpc>
                <a:spcBef>
                  <a:spcPct val="0"/>
                </a:spcBef>
                <a:spcAft>
                  <a:spcPct val="35000"/>
                </a:spcAft>
                <a:buNone/>
              </a:pPr>
              <a:endParaRPr lang="en-US" sz="2800" kern="1200" dirty="0"/>
            </a:p>
          </p:txBody>
        </p:sp>
      </p:grpSp>
      <p:sp>
        <p:nvSpPr>
          <p:cNvPr id="13" name="Title 1">
            <a:extLst>
              <a:ext uri="{FF2B5EF4-FFF2-40B4-BE49-F238E27FC236}">
                <a16:creationId xmlns:a16="http://schemas.microsoft.com/office/drawing/2014/main" id="{6734D005-AC42-F44A-1417-DB9B1050010E}"/>
              </a:ext>
            </a:extLst>
          </p:cNvPr>
          <p:cNvSpPr txBox="1">
            <a:spLocks/>
          </p:cNvSpPr>
          <p:nvPr/>
        </p:nvSpPr>
        <p:spPr>
          <a:xfrm>
            <a:off x="990600" y="1348097"/>
            <a:ext cx="3200400" cy="4238118"/>
          </a:xfrm>
          <a:prstGeom prst="rect">
            <a:avLst/>
          </a:prstGeom>
        </p:spPr>
        <p:txBody>
          <a:bodyPr vert="horz" lIns="91440" tIns="45720" rIns="91440" bIns="45720" rtlCol="0" anchor="ctr">
            <a:normAutofit/>
          </a:bodyPr>
          <a:lstStyle>
            <a:lvl1pPr algn="l" defTabSz="914400" rtl="0" eaLnBrk="1" latinLnBrk="0" hangingPunct="1">
              <a:lnSpc>
                <a:spcPct val="90000"/>
              </a:lnSpc>
              <a:spcBef>
                <a:spcPct val="0"/>
              </a:spcBef>
              <a:buNone/>
              <a:defRPr sz="4400" kern="1200">
                <a:solidFill>
                  <a:schemeClr val="tx1"/>
                </a:solidFill>
                <a:latin typeface="+mj-lt"/>
                <a:ea typeface="+mj-ea"/>
                <a:cs typeface="+mj-cs"/>
              </a:defRPr>
            </a:lvl1pPr>
          </a:lstStyle>
          <a:p>
            <a:pPr algn="ctr"/>
            <a:endParaRPr lang="en-GB" dirty="0">
              <a:solidFill>
                <a:schemeClr val="bg1"/>
              </a:solidFill>
              <a:latin typeface="+mn-lt"/>
            </a:endParaRPr>
          </a:p>
        </p:txBody>
      </p:sp>
    </p:spTree>
    <p:extLst>
      <p:ext uri="{BB962C8B-B14F-4D97-AF65-F5344CB8AC3E}">
        <p14:creationId xmlns:p14="http://schemas.microsoft.com/office/powerpoint/2010/main" val="416625809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FFB8B4A9-F258-4328-196C-7A9DA1022579}"/>
              </a:ext>
            </a:extLst>
          </p:cNvPr>
          <p:cNvSpPr>
            <a:spLocks noGrp="1"/>
          </p:cNvSpPr>
          <p:nvPr>
            <p:ph type="ctrTitle"/>
          </p:nvPr>
        </p:nvSpPr>
        <p:spPr>
          <a:xfrm>
            <a:off x="1524000" y="1122364"/>
            <a:ext cx="9144000" cy="418076"/>
          </a:xfrm>
        </p:spPr>
        <p:txBody>
          <a:bodyPr>
            <a:normAutofit fontScale="90000"/>
          </a:bodyPr>
          <a:lstStyle/>
          <a:p>
            <a:r>
              <a:rPr lang="en-GB" dirty="0"/>
              <a:t>Piaget’s theory of cognitive development </a:t>
            </a:r>
          </a:p>
        </p:txBody>
      </p:sp>
      <p:sp>
        <p:nvSpPr>
          <p:cNvPr id="7" name="Subtitle 6">
            <a:extLst>
              <a:ext uri="{FF2B5EF4-FFF2-40B4-BE49-F238E27FC236}">
                <a16:creationId xmlns:a16="http://schemas.microsoft.com/office/drawing/2014/main" id="{3055CE21-FB8F-9A1B-62EF-4C3D6279A543}"/>
              </a:ext>
            </a:extLst>
          </p:cNvPr>
          <p:cNvSpPr>
            <a:spLocks noGrp="1"/>
          </p:cNvSpPr>
          <p:nvPr>
            <p:ph type="subTitle" idx="1"/>
          </p:nvPr>
        </p:nvSpPr>
        <p:spPr>
          <a:xfrm>
            <a:off x="325823" y="1771273"/>
            <a:ext cx="6955510" cy="4968194"/>
          </a:xfrm>
        </p:spPr>
        <p:txBody>
          <a:bodyPr>
            <a:normAutofit fontScale="40000" lnSpcReduction="20000"/>
          </a:bodyPr>
          <a:lstStyle/>
          <a:p>
            <a:pPr algn="l"/>
            <a:r>
              <a:rPr lang="en-US" sz="7500" dirty="0">
                <a:cs typeface="Arial" panose="020B0604020202020204" pitchFamily="34" charset="0"/>
              </a:rPr>
              <a:t>The most influential and comprehensive theory to explain changes in cognition. </a:t>
            </a:r>
          </a:p>
          <a:p>
            <a:pPr algn="l"/>
            <a:r>
              <a:rPr lang="en-US" sz="7500" dirty="0">
                <a:cs typeface="Arial" panose="020B0604020202020204" pitchFamily="34" charset="0"/>
              </a:rPr>
              <a:t>Unlike Freud’s, Erikson’s or Vygotsky’s developmental theories, concepts about the development of cognition at different stages is supported by a range of different tasks/tests in Piaget’s theory. </a:t>
            </a:r>
          </a:p>
          <a:p>
            <a:pPr algn="l"/>
            <a:r>
              <a:rPr lang="en-US" sz="7500" dirty="0">
                <a:cs typeface="Arial" panose="020B0604020202020204" pitchFamily="34" charset="0"/>
              </a:rPr>
              <a:t>He believed that cognitive development occurs through a sequence of successive qualitative changes in cognitive structures. This means that older children are capable of thoughts that are simply beyond younger children.</a:t>
            </a:r>
          </a:p>
          <a:p>
            <a:pPr algn="l"/>
            <a:endParaRPr lang="en-GB" sz="1600" dirty="0"/>
          </a:p>
        </p:txBody>
      </p:sp>
      <p:pic>
        <p:nvPicPr>
          <p:cNvPr id="9" name="Picture 8" descr="A person wearing glasses and a suit&#10;&#10;Description automatically generated">
            <a:extLst>
              <a:ext uri="{FF2B5EF4-FFF2-40B4-BE49-F238E27FC236}">
                <a16:creationId xmlns:a16="http://schemas.microsoft.com/office/drawing/2014/main" id="{7C7192D8-9B17-8BAD-5BBE-13A74F4679EE}"/>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175523" y="2862747"/>
            <a:ext cx="4690654" cy="2454814"/>
          </a:xfrm>
          <a:prstGeom prst="rect">
            <a:avLst/>
          </a:prstGeom>
        </p:spPr>
      </p:pic>
      <p:sp>
        <p:nvSpPr>
          <p:cNvPr id="10" name="TextBox 9">
            <a:extLst>
              <a:ext uri="{FF2B5EF4-FFF2-40B4-BE49-F238E27FC236}">
                <a16:creationId xmlns:a16="http://schemas.microsoft.com/office/drawing/2014/main" id="{BC9D1790-3EC3-275C-B1BF-5403813A0E88}"/>
              </a:ext>
            </a:extLst>
          </p:cNvPr>
          <p:cNvSpPr txBox="1"/>
          <p:nvPr/>
        </p:nvSpPr>
        <p:spPr>
          <a:xfrm>
            <a:off x="7782989" y="5983758"/>
            <a:ext cx="3876675" cy="230832"/>
          </a:xfrm>
          <a:prstGeom prst="rect">
            <a:avLst/>
          </a:prstGeom>
          <a:noFill/>
        </p:spPr>
        <p:txBody>
          <a:bodyPr wrap="square" rtlCol="0">
            <a:spAutoFit/>
          </a:bodyPr>
          <a:lstStyle/>
          <a:p>
            <a:r>
              <a:rPr lang="en-GB" sz="900" dirty="0">
                <a:hlinkClick r:id="rId4" tooltip="https://historia-biografia.com/jean-piaget/"/>
              </a:rPr>
              <a:t>This Photo</a:t>
            </a:r>
            <a:r>
              <a:rPr lang="en-GB" sz="900" dirty="0"/>
              <a:t> by Unknown Author is licensed under </a:t>
            </a:r>
            <a:r>
              <a:rPr lang="en-GB" sz="900" dirty="0">
                <a:hlinkClick r:id="rId5" tooltip="https://creativecommons.org/licenses/by-nc-sa/3.0/"/>
              </a:rPr>
              <a:t>CC BY-SA-NC</a:t>
            </a:r>
            <a:endParaRPr lang="en-GB" sz="900" dirty="0"/>
          </a:p>
        </p:txBody>
      </p:sp>
    </p:spTree>
    <p:extLst>
      <p:ext uri="{BB962C8B-B14F-4D97-AF65-F5344CB8AC3E}">
        <p14:creationId xmlns:p14="http://schemas.microsoft.com/office/powerpoint/2010/main" val="15764380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3C4E1E37-FEAA-181B-C770-70F5A04E0E91}"/>
              </a:ext>
            </a:extLst>
          </p:cNvPr>
          <p:cNvSpPr>
            <a:spLocks noGrp="1"/>
          </p:cNvSpPr>
          <p:nvPr>
            <p:ph type="title"/>
          </p:nvPr>
        </p:nvSpPr>
        <p:spPr>
          <a:xfrm>
            <a:off x="831988" y="385474"/>
            <a:ext cx="6356606" cy="874159"/>
          </a:xfrm>
        </p:spPr>
        <p:txBody>
          <a:bodyPr>
            <a:normAutofit/>
          </a:bodyPr>
          <a:lstStyle/>
          <a:p>
            <a:pPr algn="ctr"/>
            <a:r>
              <a:rPr lang="en-GB" sz="4000" dirty="0">
                <a:latin typeface="+mn-lt"/>
              </a:rPr>
              <a:t>Piagetian starting point </a:t>
            </a:r>
          </a:p>
        </p:txBody>
      </p:sp>
      <p:sp>
        <p:nvSpPr>
          <p:cNvPr id="5" name="Content Placeholder 4">
            <a:extLst>
              <a:ext uri="{FF2B5EF4-FFF2-40B4-BE49-F238E27FC236}">
                <a16:creationId xmlns:a16="http://schemas.microsoft.com/office/drawing/2014/main" id="{8ED1AB14-B505-C00C-734A-2AA8528EECEA}"/>
              </a:ext>
            </a:extLst>
          </p:cNvPr>
          <p:cNvSpPr>
            <a:spLocks noGrp="1"/>
          </p:cNvSpPr>
          <p:nvPr>
            <p:ph idx="1"/>
          </p:nvPr>
        </p:nvSpPr>
        <p:spPr>
          <a:xfrm>
            <a:off x="363894" y="1436914"/>
            <a:ext cx="7405818" cy="5268686"/>
          </a:xfrm>
        </p:spPr>
        <p:txBody>
          <a:bodyPr>
            <a:normAutofit/>
          </a:bodyPr>
          <a:lstStyle/>
          <a:p>
            <a:r>
              <a:rPr lang="en-US" sz="2600" dirty="0">
                <a:cs typeface="Arial" panose="020B0604020202020204" pitchFamily="34" charset="0"/>
              </a:rPr>
              <a:t>From the moment we are born we are actively involved in the process of learning, as we try to make sense of our experiences. </a:t>
            </a:r>
          </a:p>
          <a:p>
            <a:pPr lvl="1"/>
            <a:r>
              <a:rPr lang="en-US" sz="2600" b="1" dirty="0">
                <a:cs typeface="Arial" panose="020B0604020202020204" pitchFamily="34" charset="0"/>
              </a:rPr>
              <a:t>cognitive constructivism:</a:t>
            </a:r>
            <a:r>
              <a:rPr lang="en-US" sz="2600" dirty="0">
                <a:cs typeface="Arial" panose="020B0604020202020204" pitchFamily="34" charset="0"/>
              </a:rPr>
              <a:t> we learn as a direct result of our experiences.</a:t>
            </a:r>
          </a:p>
          <a:p>
            <a:pPr lvl="1"/>
            <a:r>
              <a:rPr lang="en-US" sz="2600" dirty="0">
                <a:cs typeface="Arial" panose="020B0604020202020204" pitchFamily="34" charset="0"/>
              </a:rPr>
              <a:t>We construct and build own mental frameworks for understanding our experiences and interacting with the environment. </a:t>
            </a:r>
          </a:p>
          <a:p>
            <a:pPr lvl="2"/>
            <a:r>
              <a:rPr lang="en-US" sz="2200" dirty="0">
                <a:cs typeface="Arial" panose="020B0604020202020204" pitchFamily="34" charset="0"/>
              </a:rPr>
              <a:t>Therefore, instead of being taught about different shapes and </a:t>
            </a:r>
            <a:r>
              <a:rPr lang="en-US" sz="2200" dirty="0" err="1">
                <a:cs typeface="Arial" panose="020B0604020202020204" pitchFamily="34" charset="0"/>
              </a:rPr>
              <a:t>colours</a:t>
            </a:r>
            <a:r>
              <a:rPr lang="en-US" sz="2200" dirty="0">
                <a:cs typeface="Arial" panose="020B0604020202020204" pitchFamily="34" charset="0"/>
              </a:rPr>
              <a:t>, young children interact with the objects to build their understanding of shapes and </a:t>
            </a:r>
            <a:r>
              <a:rPr lang="en-US" sz="2200" dirty="0" err="1">
                <a:cs typeface="Arial" panose="020B0604020202020204" pitchFamily="34" charset="0"/>
              </a:rPr>
              <a:t>colours</a:t>
            </a:r>
            <a:r>
              <a:rPr lang="en-US" sz="2200" dirty="0">
                <a:cs typeface="Arial" panose="020B0604020202020204" pitchFamily="34" charset="0"/>
              </a:rPr>
              <a:t>.  </a:t>
            </a:r>
          </a:p>
          <a:p>
            <a:r>
              <a:rPr lang="en-US" sz="2600" dirty="0">
                <a:cs typeface="Arial" panose="020B0604020202020204" pitchFamily="34" charset="0"/>
              </a:rPr>
              <a:t>We make sense of those experiences </a:t>
            </a:r>
            <a:r>
              <a:rPr lang="en-US" sz="2600" b="1" dirty="0">
                <a:cs typeface="Arial" panose="020B0604020202020204" pitchFamily="34" charset="0"/>
              </a:rPr>
              <a:t>differently at different stages of our lives. </a:t>
            </a:r>
            <a:endParaRPr lang="en-US" sz="1700" b="1" dirty="0">
              <a:latin typeface="Arial" panose="020B0604020202020204" pitchFamily="34" charset="0"/>
              <a:cs typeface="Arial" panose="020B0604020202020204" pitchFamily="34" charset="0"/>
            </a:endParaRPr>
          </a:p>
          <a:p>
            <a:endParaRPr lang="en-GB" sz="1700" dirty="0"/>
          </a:p>
        </p:txBody>
      </p:sp>
      <p:pic>
        <p:nvPicPr>
          <p:cNvPr id="9" name="Picture 8" descr="A group of lego figures in a mug&#10;&#10;Description automatically generated">
            <a:extLst>
              <a:ext uri="{FF2B5EF4-FFF2-40B4-BE49-F238E27FC236}">
                <a16:creationId xmlns:a16="http://schemas.microsoft.com/office/drawing/2014/main" id="{598A4254-05C4-B22F-83EC-5E1B377CC7FF}"/>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550561" y="385474"/>
            <a:ext cx="4047026" cy="3284836"/>
          </a:xfrm>
          <a:prstGeom prst="rect">
            <a:avLst/>
          </a:prstGeom>
        </p:spPr>
      </p:pic>
      <p:sp>
        <p:nvSpPr>
          <p:cNvPr id="10" name="TextBox 9">
            <a:extLst>
              <a:ext uri="{FF2B5EF4-FFF2-40B4-BE49-F238E27FC236}">
                <a16:creationId xmlns:a16="http://schemas.microsoft.com/office/drawing/2014/main" id="{0427ACD0-81E5-C2EF-B449-3F70EAA4D1C4}"/>
              </a:ext>
            </a:extLst>
          </p:cNvPr>
          <p:cNvSpPr txBox="1"/>
          <p:nvPr/>
        </p:nvSpPr>
        <p:spPr>
          <a:xfrm>
            <a:off x="4693061" y="6486692"/>
            <a:ext cx="5715000" cy="230832"/>
          </a:xfrm>
          <a:prstGeom prst="rect">
            <a:avLst/>
          </a:prstGeom>
          <a:noFill/>
        </p:spPr>
        <p:txBody>
          <a:bodyPr wrap="square" rtlCol="0">
            <a:spAutoFit/>
          </a:bodyPr>
          <a:lstStyle/>
          <a:p>
            <a:r>
              <a:rPr lang="en-GB" sz="900" dirty="0">
                <a:hlinkClick r:id="rId4" tooltip="https://takeuplaces.blogspot.com/2010/04/amazing-paper-and-lego-artistry.html"/>
              </a:rPr>
              <a:t>This Photo</a:t>
            </a:r>
            <a:r>
              <a:rPr lang="en-GB" sz="900" dirty="0"/>
              <a:t> by Unknown Author is licensed under </a:t>
            </a:r>
            <a:r>
              <a:rPr lang="en-GB" sz="900" dirty="0">
                <a:hlinkClick r:id="rId5" tooltip="https://creativecommons.org/licenses/by-nc-nd/3.0/"/>
              </a:rPr>
              <a:t>CC BY-NC-ND</a:t>
            </a:r>
            <a:endParaRPr lang="en-GB" sz="900" dirty="0"/>
          </a:p>
        </p:txBody>
      </p:sp>
      <p:sp>
        <p:nvSpPr>
          <p:cNvPr id="13" name="TextBox 12">
            <a:extLst>
              <a:ext uri="{FF2B5EF4-FFF2-40B4-BE49-F238E27FC236}">
                <a16:creationId xmlns:a16="http://schemas.microsoft.com/office/drawing/2014/main" id="{A28B46E7-E5BB-48F2-EFBE-BEB36F208362}"/>
              </a:ext>
            </a:extLst>
          </p:cNvPr>
          <p:cNvSpPr txBox="1"/>
          <p:nvPr/>
        </p:nvSpPr>
        <p:spPr>
          <a:xfrm>
            <a:off x="7931076" y="2726536"/>
            <a:ext cx="3897030" cy="369332"/>
          </a:xfrm>
          <a:prstGeom prst="rect">
            <a:avLst/>
          </a:prstGeom>
          <a:noFill/>
        </p:spPr>
        <p:txBody>
          <a:bodyPr wrap="square">
            <a:spAutoFit/>
          </a:bodyPr>
          <a:lstStyle/>
          <a:p>
            <a:r>
              <a:rPr lang="en-US" sz="1800" b="1" dirty="0">
                <a:cs typeface="Arial" panose="020B0604020202020204" pitchFamily="34" charset="0"/>
              </a:rPr>
              <a:t>cognitive constructivism</a:t>
            </a:r>
            <a:endParaRPr lang="en-GB" dirty="0"/>
          </a:p>
        </p:txBody>
      </p:sp>
      <p:pic>
        <p:nvPicPr>
          <p:cNvPr id="14" name="Picture 13" descr="A photo shows a toddler sitting with a soft toy and trying to insert a toy with a specific shape through a shape sorter.">
            <a:extLst>
              <a:ext uri="{FF2B5EF4-FFF2-40B4-BE49-F238E27FC236}">
                <a16:creationId xmlns:a16="http://schemas.microsoft.com/office/drawing/2014/main" id="{382639C7-1896-67E3-CC06-A52F64E83A93}"/>
              </a:ext>
            </a:extLst>
          </p:cNvPr>
          <p:cNvPicPr>
            <a:picLocks noChangeAspect="1"/>
          </p:cNvPicPr>
          <p:nvPr/>
        </p:nvPicPr>
        <p:blipFill>
          <a:blip r:embed="rId6">
            <a:extLst>
              <a:ext uri="{28A0092B-C50C-407E-A947-70E740481C1C}">
                <a14:useLocalDpi xmlns:a14="http://schemas.microsoft.com/office/drawing/2010/main" val="0"/>
              </a:ext>
            </a:extLst>
          </a:blip>
          <a:stretch>
            <a:fillRect/>
          </a:stretch>
        </p:blipFill>
        <p:spPr>
          <a:xfrm>
            <a:off x="8131679" y="3107792"/>
            <a:ext cx="2760572" cy="3750208"/>
          </a:xfrm>
          <a:prstGeom prst="rect">
            <a:avLst/>
          </a:prstGeom>
        </p:spPr>
      </p:pic>
    </p:spTree>
    <p:extLst>
      <p:ext uri="{BB962C8B-B14F-4D97-AF65-F5344CB8AC3E}">
        <p14:creationId xmlns:p14="http://schemas.microsoft.com/office/powerpoint/2010/main" val="400530808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2" descr="Jean Piaget's Four Stages of Development by Steven Munderloh">
            <a:extLst>
              <a:ext uri="{FF2B5EF4-FFF2-40B4-BE49-F238E27FC236}">
                <a16:creationId xmlns:a16="http://schemas.microsoft.com/office/drawing/2014/main" id="{BF500020-2D56-D579-F271-4D1DA2CB18F2}"/>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2816038" y="742276"/>
            <a:ext cx="9123880" cy="5135441"/>
          </a:xfrm>
          <a:prstGeom prst="rect">
            <a:avLst/>
          </a:prstGeom>
          <a:noFill/>
          <a:ln>
            <a:noFill/>
          </a:ln>
          <a:extLst>
            <a:ext uri="{909E8E84-426E-40DD-AFC4-6F175D3DCCD1}">
              <a14:hiddenFill xmlns:a14="http://schemas.microsoft.com/office/drawing/2010/main">
                <a:solidFill>
                  <a:srgbClr val="FFFFFF"/>
                </a:solidFill>
              </a14:hiddenFill>
            </a:ext>
          </a:extLst>
        </p:spPr>
      </p:pic>
      <p:graphicFrame>
        <p:nvGraphicFramePr>
          <p:cNvPr id="5" name="Diagram 4">
            <a:extLst>
              <a:ext uri="{FF2B5EF4-FFF2-40B4-BE49-F238E27FC236}">
                <a16:creationId xmlns:a16="http://schemas.microsoft.com/office/drawing/2014/main" id="{B7E47D29-41B1-29BD-8B60-C929F78FAB62}"/>
              </a:ext>
            </a:extLst>
          </p:cNvPr>
          <p:cNvGraphicFramePr/>
          <p:nvPr>
            <p:extLst>
              <p:ext uri="{D42A27DB-BD31-4B8C-83A1-F6EECF244321}">
                <p14:modId xmlns:p14="http://schemas.microsoft.com/office/powerpoint/2010/main" val="2762931855"/>
              </p:ext>
            </p:extLst>
          </p:nvPr>
        </p:nvGraphicFramePr>
        <p:xfrm>
          <a:off x="-474531" y="600664"/>
          <a:ext cx="3960009" cy="541866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15243740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44173" y="508131"/>
            <a:ext cx="5251316" cy="1287135"/>
          </a:xfrm>
        </p:spPr>
        <p:txBody>
          <a:bodyPr>
            <a:normAutofit/>
          </a:bodyPr>
          <a:lstStyle/>
          <a:p>
            <a:r>
              <a:rPr lang="en-GB" sz="4000" b="1" dirty="0">
                <a:latin typeface="+mn-lt"/>
              </a:rPr>
              <a:t>Schemas</a:t>
            </a:r>
          </a:p>
        </p:txBody>
      </p:sp>
      <p:sp>
        <p:nvSpPr>
          <p:cNvPr id="3" name="Content Placeholder 2"/>
          <p:cNvSpPr>
            <a:spLocks noGrp="1"/>
          </p:cNvSpPr>
          <p:nvPr>
            <p:ph idx="1"/>
          </p:nvPr>
        </p:nvSpPr>
        <p:spPr>
          <a:xfrm>
            <a:off x="203458" y="1795266"/>
            <a:ext cx="5892542" cy="5178545"/>
          </a:xfrm>
        </p:spPr>
        <p:txBody>
          <a:bodyPr>
            <a:noAutofit/>
          </a:bodyPr>
          <a:lstStyle/>
          <a:p>
            <a:r>
              <a:rPr lang="en-GB" sz="2000" dirty="0"/>
              <a:t>Basic building blocks of cognition in Piaget’s theory.</a:t>
            </a:r>
          </a:p>
          <a:p>
            <a:r>
              <a:rPr lang="en-GB" sz="2000" dirty="0"/>
              <a:t>Clusters of ideas/concepts associated with experience.</a:t>
            </a:r>
          </a:p>
          <a:p>
            <a:r>
              <a:rPr lang="en-GB" sz="2000" dirty="0"/>
              <a:t>Similar to folders in which we organise material on computers.</a:t>
            </a:r>
          </a:p>
          <a:p>
            <a:r>
              <a:rPr lang="en-GB" sz="2000" dirty="0"/>
              <a:t>Evolving, expanding and reorganising over time to include novel information.</a:t>
            </a:r>
          </a:p>
          <a:p>
            <a:r>
              <a:rPr lang="en-GB" sz="2000" dirty="0"/>
              <a:t>Becoming more and more complex in their organisation as experience throws up new information that will be classified and further structured and ordered within hierarchies of knowledge.</a:t>
            </a:r>
          </a:p>
          <a:p>
            <a:endParaRPr lang="en-GB" sz="2000" dirty="0"/>
          </a:p>
          <a:p>
            <a:pPr marL="0" indent="0">
              <a:buNone/>
            </a:pPr>
            <a:r>
              <a:rPr lang="en-GB" sz="2000" dirty="0"/>
              <a:t>                                          (</a:t>
            </a:r>
            <a:r>
              <a:rPr lang="en-GB" sz="2000" dirty="0" err="1"/>
              <a:t>Halpenny</a:t>
            </a:r>
            <a:r>
              <a:rPr lang="en-GB" sz="2000" dirty="0"/>
              <a:t> and Petersen, 2014)</a:t>
            </a:r>
          </a:p>
        </p:txBody>
      </p:sp>
      <p:pic>
        <p:nvPicPr>
          <p:cNvPr id="5" name="Picture 4" descr="Top view of cubes connected with black lines">
            <a:extLst>
              <a:ext uri="{FF2B5EF4-FFF2-40B4-BE49-F238E27FC236}">
                <a16:creationId xmlns:a16="http://schemas.microsoft.com/office/drawing/2014/main" id="{B88FEE25-06D8-5CB8-90AD-93B1F5EBBEDB}"/>
              </a:ext>
            </a:extLst>
          </p:cNvPr>
          <p:cNvPicPr>
            <a:picLocks noChangeAspect="1"/>
          </p:cNvPicPr>
          <p:nvPr/>
        </p:nvPicPr>
        <p:blipFill rotWithShape="1">
          <a:blip r:embed="rId3"/>
          <a:srcRect l="22356" r="12434"/>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327462031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application, Word&#10;&#10;Description automatically generated">
            <a:extLst>
              <a:ext uri="{FF2B5EF4-FFF2-40B4-BE49-F238E27FC236}">
                <a16:creationId xmlns:a16="http://schemas.microsoft.com/office/drawing/2014/main" id="{5948F793-FFAB-42F1-AF1F-FDDC3E6887F6}"/>
              </a:ext>
            </a:extLst>
          </p:cNvPr>
          <p:cNvPicPr>
            <a:picLocks noChangeAspect="1"/>
          </p:cNvPicPr>
          <p:nvPr/>
        </p:nvPicPr>
        <p:blipFill rotWithShape="1">
          <a:blip r:embed="rId3"/>
          <a:srcRect l="59880" t="17551" r="11132" b="16597"/>
          <a:stretch/>
        </p:blipFill>
        <p:spPr>
          <a:xfrm>
            <a:off x="90316" y="1329194"/>
            <a:ext cx="3777711" cy="4827272"/>
          </a:xfrm>
          <a:prstGeom prst="rect">
            <a:avLst/>
          </a:prstGeom>
        </p:spPr>
      </p:pic>
      <p:pic>
        <p:nvPicPr>
          <p:cNvPr id="2" name="Online Media 3" title="Illustration of Schema, Assimilation, &amp; Accommodation">
            <a:hlinkClick r:id="" action="ppaction://media"/>
            <a:extLst>
              <a:ext uri="{FF2B5EF4-FFF2-40B4-BE49-F238E27FC236}">
                <a16:creationId xmlns:a16="http://schemas.microsoft.com/office/drawing/2014/main" id="{D09E1652-513F-B0B0-9784-CBE23C92AC3E}"/>
              </a:ext>
            </a:extLst>
          </p:cNvPr>
          <p:cNvPicPr>
            <a:picLocks noRot="1" noChangeAspect="1"/>
          </p:cNvPicPr>
          <p:nvPr>
            <a:videoFile r:link="rId1"/>
          </p:nvPr>
        </p:nvPicPr>
        <p:blipFill>
          <a:blip r:embed="rId4"/>
          <a:stretch>
            <a:fillRect/>
          </a:stretch>
        </p:blipFill>
        <p:spPr>
          <a:xfrm>
            <a:off x="3824292" y="1329194"/>
            <a:ext cx="8191104" cy="4607497"/>
          </a:xfrm>
          <a:prstGeom prst="rect">
            <a:avLst/>
          </a:prstGeom>
        </p:spPr>
      </p:pic>
      <p:sp>
        <p:nvSpPr>
          <p:cNvPr id="4" name="TextBox 3">
            <a:extLst>
              <a:ext uri="{FF2B5EF4-FFF2-40B4-BE49-F238E27FC236}">
                <a16:creationId xmlns:a16="http://schemas.microsoft.com/office/drawing/2014/main" id="{9DDE6C82-3C9D-87A2-25A0-E6C1F773FD7A}"/>
              </a:ext>
            </a:extLst>
          </p:cNvPr>
          <p:cNvSpPr txBox="1"/>
          <p:nvPr/>
        </p:nvSpPr>
        <p:spPr>
          <a:xfrm>
            <a:off x="3455895" y="319803"/>
            <a:ext cx="6094206" cy="923330"/>
          </a:xfrm>
          <a:prstGeom prst="rect">
            <a:avLst/>
          </a:prstGeom>
          <a:noFill/>
        </p:spPr>
        <p:txBody>
          <a:bodyPr wrap="square">
            <a:spAutoFit/>
          </a:bodyPr>
          <a:lstStyle/>
          <a:p>
            <a:r>
              <a:rPr lang="en-GB" sz="5400" b="1" dirty="0"/>
              <a:t>Adaptation</a:t>
            </a:r>
            <a:r>
              <a:rPr lang="en-GB" sz="1800" b="1" dirty="0"/>
              <a:t> </a:t>
            </a:r>
            <a:endParaRPr lang="en-GB" dirty="0"/>
          </a:p>
        </p:txBody>
      </p:sp>
    </p:spTree>
    <p:extLst>
      <p:ext uri="{BB962C8B-B14F-4D97-AF65-F5344CB8AC3E}">
        <p14:creationId xmlns:p14="http://schemas.microsoft.com/office/powerpoint/2010/main" val="3177015189"/>
      </p:ext>
    </p:extLst>
  </p:cSld>
  <p:clrMapOvr>
    <a:masterClrMapping/>
  </p:clrMapOvr>
  <p:timing>
    <p:tnLst>
      <p:par>
        <p:cTn id="1" dur="indefinite" restart="never" nodeType="tmRoot">
          <p:childTnLst>
            <p:video>
              <p:cMediaNode vol="80000">
                <p:cTn id="2" fill="hold" display="0">
                  <p:stCondLst>
                    <p:cond delay="indefinite"/>
                  </p:stCondLst>
                </p:cTn>
                <p:tgtEl>
                  <p:spTgt spid="2"/>
                </p:tgtEl>
              </p:cMediaNode>
            </p:vide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Graphical user interface, application, Word&#10;&#10;Description automatically generated">
            <a:extLst>
              <a:ext uri="{FF2B5EF4-FFF2-40B4-BE49-F238E27FC236}">
                <a16:creationId xmlns:a16="http://schemas.microsoft.com/office/drawing/2014/main" id="{5948F793-FFAB-42F1-AF1F-FDDC3E6887F6}"/>
              </a:ext>
            </a:extLst>
          </p:cNvPr>
          <p:cNvPicPr>
            <a:picLocks noChangeAspect="1"/>
          </p:cNvPicPr>
          <p:nvPr/>
        </p:nvPicPr>
        <p:blipFill rotWithShape="1">
          <a:blip r:embed="rId3"/>
          <a:srcRect l="59880" t="17551" r="11132" b="16597"/>
          <a:stretch/>
        </p:blipFill>
        <p:spPr>
          <a:xfrm>
            <a:off x="4034118" y="1294466"/>
            <a:ext cx="4291826" cy="5361130"/>
          </a:xfrm>
          <a:prstGeom prst="rect">
            <a:avLst/>
          </a:prstGeom>
        </p:spPr>
      </p:pic>
      <p:sp>
        <p:nvSpPr>
          <p:cNvPr id="7" name="Rectangle 6">
            <a:extLst>
              <a:ext uri="{FF2B5EF4-FFF2-40B4-BE49-F238E27FC236}">
                <a16:creationId xmlns:a16="http://schemas.microsoft.com/office/drawing/2014/main" id="{2BBC42AD-914F-4082-89E7-8A13E612D556}"/>
              </a:ext>
            </a:extLst>
          </p:cNvPr>
          <p:cNvSpPr/>
          <p:nvPr/>
        </p:nvSpPr>
        <p:spPr>
          <a:xfrm>
            <a:off x="980661" y="1718047"/>
            <a:ext cx="2351927" cy="4837043"/>
          </a:xfrm>
          <a:prstGeom prst="rect">
            <a:avLst/>
          </a:prstGeom>
          <a:solidFill>
            <a:schemeClr val="accent6">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u="sng" dirty="0"/>
              <a:t>Assimilation</a:t>
            </a:r>
          </a:p>
          <a:p>
            <a:pPr algn="ctr"/>
            <a:endParaRPr lang="en-GB" sz="2000" dirty="0"/>
          </a:p>
          <a:p>
            <a:pPr algn="ctr"/>
            <a:r>
              <a:rPr lang="en-GB" sz="2000" dirty="0"/>
              <a:t>The child processes new objects, situations, or ideas based on schemas they have. </a:t>
            </a:r>
          </a:p>
          <a:p>
            <a:pPr algn="ctr"/>
            <a:r>
              <a:rPr lang="en-GB" sz="2400" b="1" dirty="0">
                <a:solidFill>
                  <a:schemeClr val="bg1"/>
                </a:solidFill>
              </a:rPr>
              <a:t>The world is ‘fitted in’ to what the child already knows.  </a:t>
            </a:r>
          </a:p>
        </p:txBody>
      </p:sp>
      <p:sp>
        <p:nvSpPr>
          <p:cNvPr id="12" name="Rectangle 11">
            <a:extLst>
              <a:ext uri="{FF2B5EF4-FFF2-40B4-BE49-F238E27FC236}">
                <a16:creationId xmlns:a16="http://schemas.microsoft.com/office/drawing/2014/main" id="{B2880A39-3FB7-48E1-9965-4664C7A4B2D0}"/>
              </a:ext>
            </a:extLst>
          </p:cNvPr>
          <p:cNvSpPr/>
          <p:nvPr/>
        </p:nvSpPr>
        <p:spPr>
          <a:xfrm>
            <a:off x="8859411" y="1615342"/>
            <a:ext cx="2444693" cy="4939748"/>
          </a:xfrm>
          <a:prstGeom prst="rect">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sz="2000" u="sng" dirty="0"/>
              <a:t>Accommodation </a:t>
            </a:r>
          </a:p>
          <a:p>
            <a:pPr algn="ctr"/>
            <a:endParaRPr lang="en-GB" sz="2000" dirty="0"/>
          </a:p>
          <a:p>
            <a:pPr algn="ctr"/>
            <a:r>
              <a:rPr lang="en-GB" sz="2000" dirty="0"/>
              <a:t>The child modifies their existing schemata to accommodate new situations, objects or information. </a:t>
            </a:r>
          </a:p>
          <a:p>
            <a:pPr algn="ctr"/>
            <a:r>
              <a:rPr lang="en-GB" sz="2400" b="1" dirty="0"/>
              <a:t>The existing schemas are expanded or new ones are created.  </a:t>
            </a:r>
            <a:endParaRPr lang="en-GB" sz="2000" b="1" dirty="0"/>
          </a:p>
        </p:txBody>
      </p:sp>
    </p:spTree>
    <p:extLst>
      <p:ext uri="{BB962C8B-B14F-4D97-AF65-F5344CB8AC3E}">
        <p14:creationId xmlns:p14="http://schemas.microsoft.com/office/powerpoint/2010/main" val="14241767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fade">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P spid="12" grpId="0" animBg="1"/>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descr="A group of horses with names&#10;&#10;Description automatically generated">
            <a:extLst>
              <a:ext uri="{FF2B5EF4-FFF2-40B4-BE49-F238E27FC236}">
                <a16:creationId xmlns:a16="http://schemas.microsoft.com/office/drawing/2014/main" id="{4F682B04-0EF7-0FA2-8B80-68977A49CEE5}"/>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360762" y="2106672"/>
            <a:ext cx="4830916" cy="3140095"/>
          </a:xfrm>
          <a:prstGeom prst="rect">
            <a:avLst/>
          </a:prstGeom>
        </p:spPr>
      </p:pic>
      <p:sp>
        <p:nvSpPr>
          <p:cNvPr id="4" name="Title 3">
            <a:extLst>
              <a:ext uri="{FF2B5EF4-FFF2-40B4-BE49-F238E27FC236}">
                <a16:creationId xmlns:a16="http://schemas.microsoft.com/office/drawing/2014/main" id="{68DF9A97-71EA-A1EA-865B-F398D19D56F3}"/>
              </a:ext>
            </a:extLst>
          </p:cNvPr>
          <p:cNvSpPr>
            <a:spLocks noGrp="1"/>
          </p:cNvSpPr>
          <p:nvPr>
            <p:ph type="title"/>
          </p:nvPr>
        </p:nvSpPr>
        <p:spPr>
          <a:xfrm>
            <a:off x="838200" y="365125"/>
            <a:ext cx="10515600" cy="1641633"/>
          </a:xfrm>
        </p:spPr>
        <p:txBody>
          <a:bodyPr/>
          <a:lstStyle/>
          <a:p>
            <a:r>
              <a:rPr lang="en-GB" b="1" dirty="0"/>
              <a:t>Can you assimilate unicorn, Pegasus, Alicorn and centaur into schemas for horses? </a:t>
            </a:r>
          </a:p>
        </p:txBody>
      </p:sp>
      <p:pic>
        <p:nvPicPr>
          <p:cNvPr id="7" name="Content Placeholder 6" descr="A horse with a white horn and mane&#10;&#10;Description automatically generated">
            <a:extLst>
              <a:ext uri="{FF2B5EF4-FFF2-40B4-BE49-F238E27FC236}">
                <a16:creationId xmlns:a16="http://schemas.microsoft.com/office/drawing/2014/main" id="{9116118C-5D9C-0B16-F091-89C23E3AD4DF}"/>
              </a:ext>
            </a:extLst>
          </p:cNvPr>
          <p:cNvPicPr>
            <a:picLocks noGrp="1" noChangeAspect="1"/>
          </p:cNvPicPr>
          <p:nvPr>
            <p:ph idx="1"/>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5010048" y="1858434"/>
            <a:ext cx="2443691" cy="1832768"/>
          </a:xfrm>
        </p:spPr>
      </p:pic>
      <p:sp>
        <p:nvSpPr>
          <p:cNvPr id="8" name="TextBox 7">
            <a:extLst>
              <a:ext uri="{FF2B5EF4-FFF2-40B4-BE49-F238E27FC236}">
                <a16:creationId xmlns:a16="http://schemas.microsoft.com/office/drawing/2014/main" id="{DF73BF81-935B-ECB1-6624-7FA896BB8496}"/>
              </a:ext>
            </a:extLst>
          </p:cNvPr>
          <p:cNvSpPr txBox="1"/>
          <p:nvPr/>
        </p:nvSpPr>
        <p:spPr>
          <a:xfrm>
            <a:off x="8903050" y="3542878"/>
            <a:ext cx="2928188" cy="230832"/>
          </a:xfrm>
          <a:prstGeom prst="rect">
            <a:avLst/>
          </a:prstGeom>
          <a:noFill/>
        </p:spPr>
        <p:txBody>
          <a:bodyPr wrap="square" rtlCol="0">
            <a:spAutoFit/>
          </a:bodyPr>
          <a:lstStyle/>
          <a:p>
            <a:r>
              <a:rPr lang="en-GB" sz="900" dirty="0">
                <a:hlinkClick r:id="rId6" tooltip="https://www.pngall.com/unicorn-png/"/>
              </a:rPr>
              <a:t>This Photo</a:t>
            </a:r>
            <a:r>
              <a:rPr lang="en-GB" sz="900" dirty="0"/>
              <a:t> by Unknown Author is licensed under </a:t>
            </a:r>
            <a:r>
              <a:rPr lang="en-GB" sz="900" dirty="0">
                <a:hlinkClick r:id="rId7" tooltip="https://creativecommons.org/licenses/by-nc/3.0/"/>
              </a:rPr>
              <a:t>CC BY-NC</a:t>
            </a:r>
            <a:endParaRPr lang="en-GB" sz="900" dirty="0"/>
          </a:p>
        </p:txBody>
      </p:sp>
      <p:pic>
        <p:nvPicPr>
          <p:cNvPr id="2050" name="Picture 2" descr="The Golden Winged Alicorn">
            <a:extLst>
              <a:ext uri="{FF2B5EF4-FFF2-40B4-BE49-F238E27FC236}">
                <a16:creationId xmlns:a16="http://schemas.microsoft.com/office/drawing/2014/main" id="{E3AD6025-F85A-E114-4CB3-C9B156B4957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642382" y="3167875"/>
            <a:ext cx="1724762" cy="1724762"/>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9" descr="A horse with wings and a black horse&#10;&#10;Description automatically generated">
            <a:extLst>
              <a:ext uri="{FF2B5EF4-FFF2-40B4-BE49-F238E27FC236}">
                <a16:creationId xmlns:a16="http://schemas.microsoft.com/office/drawing/2014/main" id="{AE705930-8A08-1CFC-956C-84A40FC65E27}"/>
              </a:ext>
            </a:extLst>
          </p:cNvPr>
          <p:cNvPicPr>
            <a:picLocks noChangeAspect="1"/>
          </p:cNvPicPr>
          <p:nvPr/>
        </p:nvPicPr>
        <p:blipFill>
          <a:blip r:embed="rId9">
            <a:extLst>
              <a:ext uri="{28A0092B-C50C-407E-A947-70E740481C1C}">
                <a14:useLocalDpi xmlns:a14="http://schemas.microsoft.com/office/drawing/2010/main" val="0"/>
              </a:ext>
            </a:extLst>
          </a:blip>
          <a:stretch>
            <a:fillRect/>
          </a:stretch>
        </p:blipFill>
        <p:spPr>
          <a:xfrm>
            <a:off x="7355293" y="1821596"/>
            <a:ext cx="1630680" cy="2174240"/>
          </a:xfrm>
          <a:prstGeom prst="rect">
            <a:avLst/>
          </a:prstGeom>
        </p:spPr>
      </p:pic>
      <p:pic>
        <p:nvPicPr>
          <p:cNvPr id="2052" name="Picture 4" descr="Centaur | The Chronicles of Narnia Wiki | Fandom">
            <a:extLst>
              <a:ext uri="{FF2B5EF4-FFF2-40B4-BE49-F238E27FC236}">
                <a16:creationId xmlns:a16="http://schemas.microsoft.com/office/drawing/2014/main" id="{C2455C35-F8B6-1B21-9BF8-4B77E58F9894}"/>
              </a:ext>
            </a:extLst>
          </p:cNvPr>
          <p:cNvPicPr>
            <a:picLocks noChangeAspect="1"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10442343" y="1984264"/>
            <a:ext cx="1822913" cy="2581245"/>
          </a:xfrm>
          <a:prstGeom prst="rect">
            <a:avLst/>
          </a:prstGeom>
          <a:noFill/>
          <a:extLst>
            <a:ext uri="{909E8E84-426E-40DD-AFC4-6F175D3DCCD1}">
              <a14:hiddenFill xmlns:a14="http://schemas.microsoft.com/office/drawing/2010/main">
                <a:solidFill>
                  <a:srgbClr val="FFFFFF"/>
                </a:solidFill>
              </a14:hiddenFill>
            </a:ext>
          </a:extLst>
        </p:spPr>
      </p:pic>
      <p:sp>
        <p:nvSpPr>
          <p:cNvPr id="12" name="TextBox 11">
            <a:extLst>
              <a:ext uri="{FF2B5EF4-FFF2-40B4-BE49-F238E27FC236}">
                <a16:creationId xmlns:a16="http://schemas.microsoft.com/office/drawing/2014/main" id="{958D24C9-79B3-E263-74E2-BB5B49CC4832}"/>
              </a:ext>
            </a:extLst>
          </p:cNvPr>
          <p:cNvSpPr txBox="1"/>
          <p:nvPr/>
        </p:nvSpPr>
        <p:spPr>
          <a:xfrm>
            <a:off x="433980" y="5135183"/>
            <a:ext cx="11679011" cy="1754326"/>
          </a:xfrm>
          <a:prstGeom prst="rect">
            <a:avLst/>
          </a:prstGeom>
          <a:noFill/>
        </p:spPr>
        <p:txBody>
          <a:bodyPr wrap="square">
            <a:spAutoFit/>
          </a:bodyPr>
          <a:lstStyle/>
          <a:p>
            <a:r>
              <a:rPr lang="en-GB" sz="3600" dirty="0"/>
              <a:t>The cost and benefit of assimilation: faster and more superficial processing. Sometimes, we learn more from having to think differently.      </a:t>
            </a:r>
          </a:p>
        </p:txBody>
      </p:sp>
    </p:spTree>
    <p:extLst>
      <p:ext uri="{BB962C8B-B14F-4D97-AF65-F5344CB8AC3E}">
        <p14:creationId xmlns:p14="http://schemas.microsoft.com/office/powerpoint/2010/main" val="74861474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0971E8-954E-F4EC-1D3B-46A5005AAE4E}"/>
              </a:ext>
            </a:extLst>
          </p:cNvPr>
          <p:cNvSpPr>
            <a:spLocks noGrp="1"/>
          </p:cNvSpPr>
          <p:nvPr>
            <p:ph type="title"/>
          </p:nvPr>
        </p:nvSpPr>
        <p:spPr/>
        <p:txBody>
          <a:bodyPr/>
          <a:lstStyle/>
          <a:p>
            <a:r>
              <a:rPr lang="en-GB" dirty="0"/>
              <a:t>4 stages of cognitive development </a:t>
            </a:r>
          </a:p>
        </p:txBody>
      </p:sp>
      <p:pic>
        <p:nvPicPr>
          <p:cNvPr id="4" name="Online Media 3" title="Piaget's Theory of Cognitive Development">
            <a:hlinkClick r:id="" action="ppaction://media"/>
            <a:extLst>
              <a:ext uri="{FF2B5EF4-FFF2-40B4-BE49-F238E27FC236}">
                <a16:creationId xmlns:a16="http://schemas.microsoft.com/office/drawing/2014/main" id="{ABB87906-5D85-E6FA-3C03-A06F77759FCB}"/>
              </a:ext>
            </a:extLst>
          </p:cNvPr>
          <p:cNvPicPr>
            <a:picLocks noGrp="1" noRot="1" noChangeAspect="1"/>
          </p:cNvPicPr>
          <p:nvPr>
            <p:ph idx="1"/>
            <a:videoFile r:link="rId1"/>
          </p:nvPr>
        </p:nvPicPr>
        <p:blipFill>
          <a:blip r:embed="rId3"/>
          <a:stretch>
            <a:fillRect/>
          </a:stretch>
        </p:blipFill>
        <p:spPr>
          <a:xfrm>
            <a:off x="2241550" y="1825625"/>
            <a:ext cx="7707313" cy="4351338"/>
          </a:xfrm>
          <a:prstGeom prst="rect">
            <a:avLst/>
          </a:prstGeom>
        </p:spPr>
      </p:pic>
    </p:spTree>
    <p:extLst>
      <p:ext uri="{BB962C8B-B14F-4D97-AF65-F5344CB8AC3E}">
        <p14:creationId xmlns:p14="http://schemas.microsoft.com/office/powerpoint/2010/main" val="6000759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0179" name="Picture 2" descr="http://www.abacon.com/slavin/images/t5.gif"/>
          <p:cNvPicPr>
            <a:picLocks noChangeAspect="1" noChangeArrowheads="1"/>
          </p:cNvPicPr>
          <p:nvPr/>
        </p:nvPicPr>
        <p:blipFill>
          <a:blip r:embed="rId4"/>
          <a:srcRect/>
          <a:stretch>
            <a:fillRect/>
          </a:stretch>
        </p:blipFill>
        <p:spPr bwMode="auto">
          <a:xfrm>
            <a:off x="3692405" y="836075"/>
            <a:ext cx="5283442" cy="4682075"/>
          </a:xfrm>
          <a:prstGeom prst="rect">
            <a:avLst/>
          </a:prstGeom>
          <a:noFill/>
        </p:spPr>
      </p:pic>
      <p:sp>
        <p:nvSpPr>
          <p:cNvPr id="114690" name="內容版面配置區 2"/>
          <p:cNvSpPr>
            <a:spLocks noGrp="1"/>
          </p:cNvSpPr>
          <p:nvPr>
            <p:ph type="body" idx="4294967295"/>
          </p:nvPr>
        </p:nvSpPr>
        <p:spPr>
          <a:xfrm>
            <a:off x="0" y="3846513"/>
            <a:ext cx="5489575" cy="1384300"/>
          </a:xfrm>
        </p:spPr>
        <p:txBody>
          <a:bodyPr>
            <a:normAutofit/>
          </a:bodyPr>
          <a:lstStyle/>
          <a:p>
            <a:pPr marL="365760" indent="-283464">
              <a:lnSpc>
                <a:spcPct val="110000"/>
              </a:lnSpc>
              <a:buNone/>
              <a:defRPr/>
            </a:pPr>
            <a:r>
              <a:rPr lang="en-GB" sz="1200">
                <a:solidFill>
                  <a:srgbClr val="FFFFFE"/>
                </a:solidFill>
                <a:ea typeface="新細明體" pitchFamily="18" charset="-120"/>
              </a:rPr>
              <a:t>Sequential in nature with qualitative changes </a:t>
            </a:r>
          </a:p>
          <a:p>
            <a:pPr marL="365760" indent="-283464">
              <a:lnSpc>
                <a:spcPct val="110000"/>
              </a:lnSpc>
              <a:buNone/>
              <a:defRPr/>
            </a:pPr>
            <a:endParaRPr lang="en-GB" sz="1200">
              <a:solidFill>
                <a:srgbClr val="FFFFFE"/>
              </a:solidFill>
              <a:ea typeface="新細明體" pitchFamily="18" charset="-120"/>
            </a:endParaRPr>
          </a:p>
          <a:p>
            <a:pPr marL="365760" indent="-283464">
              <a:lnSpc>
                <a:spcPct val="110000"/>
              </a:lnSpc>
              <a:buNone/>
              <a:defRPr/>
            </a:pPr>
            <a:r>
              <a:rPr lang="en-GB" sz="1200">
                <a:solidFill>
                  <a:srgbClr val="FFFFFE"/>
                </a:solidFill>
                <a:ea typeface="新細明體" pitchFamily="18" charset="-120"/>
              </a:rPr>
              <a:t>Used to be criticised with its methodological designs </a:t>
            </a:r>
          </a:p>
          <a:p>
            <a:pPr marL="365760" indent="-283464">
              <a:lnSpc>
                <a:spcPct val="110000"/>
              </a:lnSpc>
              <a:buNone/>
              <a:defRPr/>
            </a:pPr>
            <a:r>
              <a:rPr lang="en-GB" sz="1200">
                <a:solidFill>
                  <a:srgbClr val="FFFFFE"/>
                </a:solidFill>
                <a:ea typeface="新細明體" pitchFamily="18" charset="-120"/>
              </a:rPr>
              <a:t>Some key observations supported by studies using more modern methods </a:t>
            </a:r>
          </a:p>
        </p:txBody>
      </p:sp>
      <p:sp>
        <p:nvSpPr>
          <p:cNvPr id="2" name="Speech Bubble: Rectangle with Corners Rounded 1">
            <a:extLst>
              <a:ext uri="{FF2B5EF4-FFF2-40B4-BE49-F238E27FC236}">
                <a16:creationId xmlns:a16="http://schemas.microsoft.com/office/drawing/2014/main" id="{22800DAA-8BD3-4388-AF8D-DC010EFD5AEE}"/>
              </a:ext>
            </a:extLst>
          </p:cNvPr>
          <p:cNvSpPr/>
          <p:nvPr/>
        </p:nvSpPr>
        <p:spPr>
          <a:xfrm>
            <a:off x="200026" y="207469"/>
            <a:ext cx="3049587" cy="2443523"/>
          </a:xfrm>
          <a:prstGeom prst="wedgeRoundRectCallout">
            <a:avLst>
              <a:gd name="adj1" fmla="val 76516"/>
              <a:gd name="adj2" fmla="val 2753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Cognition is perceptually based and through active interaction with the environment; </a:t>
            </a:r>
          </a:p>
          <a:p>
            <a:pPr algn="ctr"/>
            <a:r>
              <a:rPr lang="en-GB" dirty="0"/>
              <a:t>Object Permeance: </a:t>
            </a:r>
          </a:p>
          <a:p>
            <a:pPr algn="ctr"/>
            <a:r>
              <a:rPr lang="en-GB" dirty="0"/>
              <a:t>Mental representations of the world </a:t>
            </a:r>
          </a:p>
        </p:txBody>
      </p:sp>
      <p:sp>
        <p:nvSpPr>
          <p:cNvPr id="3" name="Speech Bubble: Rectangle with Corners Rounded 2">
            <a:extLst>
              <a:ext uri="{FF2B5EF4-FFF2-40B4-BE49-F238E27FC236}">
                <a16:creationId xmlns:a16="http://schemas.microsoft.com/office/drawing/2014/main" id="{B7FF2D5B-2CB5-446A-B068-3B16ABE067B0}"/>
              </a:ext>
            </a:extLst>
          </p:cNvPr>
          <p:cNvSpPr/>
          <p:nvPr/>
        </p:nvSpPr>
        <p:spPr>
          <a:xfrm>
            <a:off x="9317039" y="861839"/>
            <a:ext cx="2355848" cy="1936377"/>
          </a:xfrm>
          <a:prstGeom prst="wedgeRoundRectCallout">
            <a:avLst>
              <a:gd name="adj1" fmla="val -87371"/>
              <a:gd name="adj2" fmla="val 43452"/>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Egocentrism; </a:t>
            </a:r>
          </a:p>
          <a:p>
            <a:pPr algn="ctr"/>
            <a:r>
              <a:rPr lang="en-GB" dirty="0"/>
              <a:t>Begin to hold multiple representations;</a:t>
            </a:r>
          </a:p>
          <a:p>
            <a:pPr algn="ctr"/>
            <a:r>
              <a:rPr lang="en-GB" dirty="0"/>
              <a:t>Increased pretend play   </a:t>
            </a:r>
          </a:p>
        </p:txBody>
      </p:sp>
      <p:sp>
        <p:nvSpPr>
          <p:cNvPr id="4" name="Speech Bubble: Rectangle with Corners Rounded 3">
            <a:extLst>
              <a:ext uri="{FF2B5EF4-FFF2-40B4-BE49-F238E27FC236}">
                <a16:creationId xmlns:a16="http://schemas.microsoft.com/office/drawing/2014/main" id="{ABF3F146-028A-4026-8628-3BB1C4CB2D98}"/>
              </a:ext>
            </a:extLst>
          </p:cNvPr>
          <p:cNvSpPr/>
          <p:nvPr/>
        </p:nvSpPr>
        <p:spPr>
          <a:xfrm>
            <a:off x="333376" y="3745927"/>
            <a:ext cx="3049587" cy="2800869"/>
          </a:xfrm>
          <a:prstGeom prst="wedgeRoundRectCallout">
            <a:avLst>
              <a:gd name="adj1" fmla="val 89557"/>
              <a:gd name="adj2" fmla="val -19550"/>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Thoughts begin to be more organised, logical and flexible. However, cognitive processing is still biased towards perceptual cues.  </a:t>
            </a:r>
          </a:p>
        </p:txBody>
      </p:sp>
      <p:sp>
        <p:nvSpPr>
          <p:cNvPr id="5" name="Speech Bubble: Rectangle with Corners Rounded 4">
            <a:extLst>
              <a:ext uri="{FF2B5EF4-FFF2-40B4-BE49-F238E27FC236}">
                <a16:creationId xmlns:a16="http://schemas.microsoft.com/office/drawing/2014/main" id="{A420960C-EF30-4E1C-ACED-B176A7561FA0}"/>
              </a:ext>
            </a:extLst>
          </p:cNvPr>
          <p:cNvSpPr/>
          <p:nvPr/>
        </p:nvSpPr>
        <p:spPr>
          <a:xfrm>
            <a:off x="9426576" y="3846513"/>
            <a:ext cx="2465388" cy="2299494"/>
          </a:xfrm>
          <a:prstGeom prst="wedgeRoundRectCallout">
            <a:avLst>
              <a:gd name="adj1" fmla="val -78085"/>
              <a:gd name="adj2" fmla="val 5831"/>
              <a:gd name="adj3" fmla="val 16667"/>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dirty="0"/>
              <a:t>Thinking becomes more abstract without being constrained by availability of perceptual or contextual cues</a:t>
            </a:r>
          </a:p>
        </p:txBody>
      </p:sp>
    </p:spTree>
    <p:custDataLst>
      <p:tags r:id="rId1"/>
    </p:custDataLst>
    <p:extLst>
      <p:ext uri="{BB962C8B-B14F-4D97-AF65-F5344CB8AC3E}">
        <p14:creationId xmlns:p14="http://schemas.microsoft.com/office/powerpoint/2010/main" val="35973730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Title 1"/>
          <p:cNvSpPr>
            <a:spLocks noGrp="1"/>
          </p:cNvSpPr>
          <p:nvPr>
            <p:ph type="title"/>
          </p:nvPr>
        </p:nvSpPr>
        <p:spPr>
          <a:xfrm>
            <a:off x="4657345" y="329184"/>
            <a:ext cx="6891527" cy="1783080"/>
          </a:xfrm>
        </p:spPr>
        <p:txBody>
          <a:bodyPr anchor="b">
            <a:normAutofit/>
          </a:bodyPr>
          <a:lstStyle/>
          <a:p>
            <a:pPr algn="ctr"/>
            <a:r>
              <a:rPr lang="en-GB" altLang="en-US" sz="4000" dirty="0">
                <a:latin typeface="+mn-lt"/>
              </a:rPr>
              <a:t>Sensorimotor stage from birth to around 2 years</a:t>
            </a:r>
          </a:p>
        </p:txBody>
      </p:sp>
      <p:pic>
        <p:nvPicPr>
          <p:cNvPr id="15365" name="Picture 15364" descr="Close-up of a baby grabbing a hand">
            <a:extLst>
              <a:ext uri="{FF2B5EF4-FFF2-40B4-BE49-F238E27FC236}">
                <a16:creationId xmlns:a16="http://schemas.microsoft.com/office/drawing/2014/main" id="{05EA1EE3-E37B-703F-BB87-25AB28ECBC5E}"/>
              </a:ext>
            </a:extLst>
          </p:cNvPr>
          <p:cNvPicPr>
            <a:picLocks noChangeAspect="1"/>
          </p:cNvPicPr>
          <p:nvPr/>
        </p:nvPicPr>
        <p:blipFill rotWithShape="1">
          <a:blip r:embed="rId3"/>
          <a:srcRect l="25481" r="29187"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15363" name="Content Placeholder 2"/>
          <p:cNvSpPr>
            <a:spLocks noGrp="1"/>
          </p:cNvSpPr>
          <p:nvPr>
            <p:ph idx="1"/>
          </p:nvPr>
        </p:nvSpPr>
        <p:spPr>
          <a:xfrm>
            <a:off x="4830417" y="2706624"/>
            <a:ext cx="7145273" cy="3822192"/>
          </a:xfrm>
        </p:spPr>
        <p:txBody>
          <a:bodyPr>
            <a:normAutofit/>
          </a:bodyPr>
          <a:lstStyle/>
          <a:p>
            <a:r>
              <a:rPr lang="en-GB" altLang="en-US" sz="2400" dirty="0"/>
              <a:t>Children first learn to interact with their environment through their senses.  </a:t>
            </a:r>
          </a:p>
          <a:p>
            <a:endParaRPr lang="en-GB" altLang="en-US" sz="2400" dirty="0"/>
          </a:p>
          <a:p>
            <a:r>
              <a:rPr lang="en-GB" altLang="en-US" sz="2400" dirty="0"/>
              <a:t>Their knowledge of the world is limited to his or her sensory perceptions and motor activities.</a:t>
            </a:r>
          </a:p>
          <a:p>
            <a:endParaRPr lang="en-GB" altLang="en-US" sz="2400" dirty="0"/>
          </a:p>
          <a:p>
            <a:r>
              <a:rPr lang="en-GB" altLang="en-US" sz="2400" dirty="0"/>
              <a:t>They utilise skills and abilities they were born with (e.g. such as looking, sucking, grasping, and listening) to learn more about their environment.</a:t>
            </a:r>
          </a:p>
          <a:p>
            <a:endParaRPr lang="en-GB" altLang="en-US" sz="2200" dirty="0"/>
          </a:p>
          <a:p>
            <a:endParaRPr lang="en-GB" altLang="en-US" sz="2200" dirty="0"/>
          </a:p>
          <a:p>
            <a:endParaRPr lang="en-GB" altLang="en-US" sz="2200" dirty="0"/>
          </a:p>
        </p:txBody>
      </p:sp>
    </p:spTree>
    <p:extLst>
      <p:ext uri="{BB962C8B-B14F-4D97-AF65-F5344CB8AC3E}">
        <p14:creationId xmlns:p14="http://schemas.microsoft.com/office/powerpoint/2010/main" val="276349812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Picture 4" descr="What is Object Permanence?. Object permanence is the understanding… | by  LeadKid Academy | Medium">
            <a:extLst>
              <a:ext uri="{FF2B5EF4-FFF2-40B4-BE49-F238E27FC236}">
                <a16:creationId xmlns:a16="http://schemas.microsoft.com/office/drawing/2014/main" id="{C2A00652-7162-4D30-986A-AAB31EA75701}"/>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b="20495"/>
          <a:stretch/>
        </p:blipFill>
        <p:spPr bwMode="auto">
          <a:xfrm>
            <a:off x="20" y="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5" name="Content Placeholder 4">
            <a:extLst>
              <a:ext uri="{FF2B5EF4-FFF2-40B4-BE49-F238E27FC236}">
                <a16:creationId xmlns:a16="http://schemas.microsoft.com/office/drawing/2014/main" id="{2300C074-0B03-4A1B-B5C6-4C17C48ED1C9}"/>
              </a:ext>
            </a:extLst>
          </p:cNvPr>
          <p:cNvSpPr>
            <a:spLocks noGrp="1"/>
          </p:cNvSpPr>
          <p:nvPr>
            <p:ph idx="1"/>
          </p:nvPr>
        </p:nvSpPr>
        <p:spPr>
          <a:xfrm>
            <a:off x="339904" y="3011556"/>
            <a:ext cx="7023336" cy="3882021"/>
          </a:xfrm>
        </p:spPr>
        <p:txBody>
          <a:bodyPr>
            <a:normAutofit/>
          </a:bodyPr>
          <a:lstStyle/>
          <a:p>
            <a:pPr marL="0" indent="0">
              <a:buNone/>
            </a:pPr>
            <a:r>
              <a:rPr lang="en-GB" dirty="0"/>
              <a:t>The infant only knows the world via its immediate senses and the actions it performed.</a:t>
            </a:r>
          </a:p>
          <a:p>
            <a:pPr marL="0" indent="0">
              <a:buNone/>
            </a:pPr>
            <a:endParaRPr lang="en-GB" dirty="0"/>
          </a:p>
          <a:p>
            <a:pPr marL="0" indent="0">
              <a:buNone/>
            </a:pPr>
            <a:r>
              <a:rPr lang="en-GB" sz="2800" dirty="0">
                <a:solidFill>
                  <a:schemeClr val="tx1">
                    <a:lumMod val="75000"/>
                    <a:lumOff val="25000"/>
                  </a:schemeClr>
                </a:solidFill>
              </a:rPr>
              <a:t>At 0-5 months, an object that was visually hidden is not searched for, because the infant has not yet developed </a:t>
            </a:r>
            <a:r>
              <a:rPr lang="en-GB" dirty="0">
                <a:solidFill>
                  <a:schemeClr val="tx1">
                    <a:lumMod val="75000"/>
                    <a:lumOff val="25000"/>
                  </a:schemeClr>
                </a:solidFill>
              </a:rPr>
              <a:t>a mental ‘picture (or schema)’ of that object</a:t>
            </a:r>
            <a:r>
              <a:rPr lang="en-GB" sz="2800" dirty="0">
                <a:solidFill>
                  <a:schemeClr val="tx1">
                    <a:lumMod val="75000"/>
                    <a:lumOff val="25000"/>
                  </a:schemeClr>
                </a:solidFill>
              </a:rPr>
              <a:t>. Therefore,</a:t>
            </a:r>
            <a:r>
              <a:rPr lang="en-GB" dirty="0"/>
              <a:t> out of sight is out of mind. </a:t>
            </a:r>
          </a:p>
        </p:txBody>
      </p:sp>
      <p:pic>
        <p:nvPicPr>
          <p:cNvPr id="2" name="Picture 2" descr="Objective 31">
            <a:extLst>
              <a:ext uri="{FF2B5EF4-FFF2-40B4-BE49-F238E27FC236}">
                <a16:creationId xmlns:a16="http://schemas.microsoft.com/office/drawing/2014/main" id="{B3CD815F-AF2D-1C9D-6803-F2F49921E39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7724105" y="1447848"/>
            <a:ext cx="4334229" cy="2188785"/>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4" descr="Science Source Stock Photos &amp; Video - Object Permanence">
            <a:extLst>
              <a:ext uri="{FF2B5EF4-FFF2-40B4-BE49-F238E27FC236}">
                <a16:creationId xmlns:a16="http://schemas.microsoft.com/office/drawing/2014/main" id="{076A7BEE-037D-E9AD-4D3F-D86E68CA0341}"/>
              </a:ext>
            </a:extLst>
          </p:cNvPr>
          <p:cNvPicPr>
            <a:picLocks noChangeAspect="1" noChangeArrowheads="1"/>
          </p:cNvPicPr>
          <p:nvPr/>
        </p:nvPicPr>
        <p:blipFill>
          <a:blip r:embed="rId4">
            <a:extLst>
              <a:ext uri="{28A0092B-C50C-407E-A947-70E740481C1C}">
                <a14:useLocalDpi xmlns:a14="http://schemas.microsoft.com/office/drawing/2010/main" val="0"/>
              </a:ext>
            </a:extLst>
          </a:blip>
          <a:stretch>
            <a:fillRect/>
          </a:stretch>
        </p:blipFill>
        <p:spPr bwMode="auto">
          <a:xfrm>
            <a:off x="7724105" y="3774724"/>
            <a:ext cx="4107030" cy="2782513"/>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97004278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8EFDB1-E7A2-4AB1-BADB-A7CA8A0FC7FA}"/>
              </a:ext>
            </a:extLst>
          </p:cNvPr>
          <p:cNvSpPr>
            <a:spLocks noGrp="1"/>
          </p:cNvSpPr>
          <p:nvPr>
            <p:ph type="title"/>
          </p:nvPr>
        </p:nvSpPr>
        <p:spPr>
          <a:xfrm>
            <a:off x="544449" y="574816"/>
            <a:ext cx="5395083" cy="792088"/>
          </a:xfrm>
        </p:spPr>
        <p:txBody>
          <a:bodyPr>
            <a:normAutofit fontScale="90000"/>
          </a:bodyPr>
          <a:lstStyle/>
          <a:p>
            <a:pPr eaLnBrk="1" hangingPunct="1">
              <a:defRPr/>
            </a:pPr>
            <a:r>
              <a:rPr lang="en-GB" sz="4000" b="1" dirty="0"/>
              <a:t>Why is peekaboo so much fun for babies?  </a:t>
            </a:r>
          </a:p>
        </p:txBody>
      </p:sp>
      <p:sp>
        <p:nvSpPr>
          <p:cNvPr id="3" name="Text Placeholder 2">
            <a:extLst>
              <a:ext uri="{FF2B5EF4-FFF2-40B4-BE49-F238E27FC236}">
                <a16:creationId xmlns:a16="http://schemas.microsoft.com/office/drawing/2014/main" id="{167D41C8-60BF-A6C0-3B5E-C4B07CCE4D3A}"/>
              </a:ext>
            </a:extLst>
          </p:cNvPr>
          <p:cNvSpPr>
            <a:spLocks noGrp="1"/>
          </p:cNvSpPr>
          <p:nvPr>
            <p:ph type="body" sz="half" idx="1"/>
          </p:nvPr>
        </p:nvSpPr>
        <p:spPr>
          <a:xfrm>
            <a:off x="224734" y="4389974"/>
            <a:ext cx="6433930" cy="2736676"/>
          </a:xfrm>
        </p:spPr>
        <p:txBody>
          <a:bodyPr>
            <a:normAutofit/>
          </a:bodyPr>
          <a:lstStyle/>
          <a:p>
            <a:pPr eaLnBrk="1" fontAlgn="auto" hangingPunct="1">
              <a:lnSpc>
                <a:spcPct val="80000"/>
              </a:lnSpc>
              <a:spcBef>
                <a:spcPts val="580"/>
              </a:spcBef>
              <a:spcAft>
                <a:spcPts val="0"/>
              </a:spcAft>
              <a:buClr>
                <a:schemeClr val="accent6">
                  <a:lumMod val="75000"/>
                </a:schemeClr>
              </a:buClr>
              <a:defRPr/>
            </a:pPr>
            <a:r>
              <a:rPr lang="en-GB" dirty="0">
                <a:solidFill>
                  <a:schemeClr val="tx1">
                    <a:lumMod val="75000"/>
                    <a:lumOff val="25000"/>
                  </a:schemeClr>
                </a:solidFill>
              </a:rPr>
              <a:t>At 8 months, babies will search for the hidden toy, but will tend to search in places they has seen the toy being hidden before – even though they have seen the object being moved to a new hiding place (AKA: A-noy-B error task) </a:t>
            </a:r>
          </a:p>
          <a:p>
            <a:pPr marL="46037" indent="0" eaLnBrk="1" hangingPunct="1">
              <a:buNone/>
              <a:defRPr/>
            </a:pPr>
            <a:endParaRPr lang="en-GB" dirty="0"/>
          </a:p>
        </p:txBody>
      </p:sp>
      <p:sp>
        <p:nvSpPr>
          <p:cNvPr id="4" name="Content Placeholder 3">
            <a:extLst>
              <a:ext uri="{FF2B5EF4-FFF2-40B4-BE49-F238E27FC236}">
                <a16:creationId xmlns:a16="http://schemas.microsoft.com/office/drawing/2014/main" id="{DF7D1E78-FCFF-0537-BB5A-C70D5A460EFB}"/>
              </a:ext>
            </a:extLst>
          </p:cNvPr>
          <p:cNvSpPr>
            <a:spLocks noGrp="1"/>
          </p:cNvSpPr>
          <p:nvPr>
            <p:ph sz="half" idx="2"/>
          </p:nvPr>
        </p:nvSpPr>
        <p:spPr>
          <a:xfrm>
            <a:off x="6527864" y="627424"/>
            <a:ext cx="5119687" cy="2930785"/>
          </a:xfrm>
        </p:spPr>
        <p:txBody>
          <a:bodyPr>
            <a:normAutofit/>
          </a:bodyPr>
          <a:lstStyle/>
          <a:p>
            <a:pPr marL="0" indent="0">
              <a:buNone/>
            </a:pPr>
            <a:r>
              <a:rPr lang="en-GB" altLang="en-US" sz="4400" b="1" dirty="0">
                <a:cs typeface="Arial" panose="020B0604020202020204" pitchFamily="34" charset="0"/>
              </a:rPr>
              <a:t>object permanence</a:t>
            </a:r>
            <a:r>
              <a:rPr lang="en-GB" altLang="en-US" dirty="0">
                <a:cs typeface="Arial" panose="020B0604020202020204" pitchFamily="34" charset="0"/>
              </a:rPr>
              <a:t> </a:t>
            </a:r>
          </a:p>
          <a:p>
            <a:r>
              <a:rPr lang="en-GB" altLang="en-US" dirty="0">
                <a:cs typeface="Arial" panose="020B0604020202020204" pitchFamily="34" charset="0"/>
              </a:rPr>
              <a:t>a realisation that objects still exist even though not actually visible or present.</a:t>
            </a:r>
          </a:p>
          <a:p>
            <a:r>
              <a:rPr lang="en-GB" altLang="en-US" dirty="0">
                <a:cs typeface="Arial" panose="020B0604020202020204" pitchFamily="34" charset="0"/>
              </a:rPr>
              <a:t>This begins to appear between 8 to 12 months of age. </a:t>
            </a:r>
          </a:p>
          <a:p>
            <a:pPr marL="46037" indent="0" eaLnBrk="1" hangingPunct="1">
              <a:buNone/>
              <a:defRPr/>
            </a:pPr>
            <a:endParaRPr lang="en-GB" dirty="0"/>
          </a:p>
        </p:txBody>
      </p:sp>
      <p:pic>
        <p:nvPicPr>
          <p:cNvPr id="26627" name="Picture 3">
            <a:extLst>
              <a:ext uri="{FF2B5EF4-FFF2-40B4-BE49-F238E27FC236}">
                <a16:creationId xmlns:a16="http://schemas.microsoft.com/office/drawing/2014/main" id="{2C72D2F6-E37F-2B28-7B51-665CFFF208CD}"/>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04800" y="1620438"/>
            <a:ext cx="2799494" cy="2516002"/>
          </a:xfrm>
          <a:prstGeom prst="rect">
            <a:avLst/>
          </a:prstGeom>
          <a:noFill/>
          <a:ln>
            <a:noFill/>
          </a:ln>
          <a:effectLst>
            <a:softEdge rad="3175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26628" name="Picture 4">
            <a:extLst>
              <a:ext uri="{FF2B5EF4-FFF2-40B4-BE49-F238E27FC236}">
                <a16:creationId xmlns:a16="http://schemas.microsoft.com/office/drawing/2014/main" id="{5F65729F-CDC8-E4CF-C488-4A78888927A2}"/>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187958" y="1620438"/>
            <a:ext cx="3046336" cy="2516002"/>
          </a:xfrm>
          <a:prstGeom prst="rect">
            <a:avLst/>
          </a:prstGeom>
          <a:noFill/>
          <a:ln>
            <a:noFill/>
          </a:ln>
          <a:effectLst>
            <a:softEdge rad="31750"/>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pic>
        <p:nvPicPr>
          <p:cNvPr id="5" name="Picture 2" descr="8 Activity 4.01 - Theorists ideas | experience presents, developmental  psychology, cognitive development">
            <a:extLst>
              <a:ext uri="{FF2B5EF4-FFF2-40B4-BE49-F238E27FC236}">
                <a16:creationId xmlns:a16="http://schemas.microsoft.com/office/drawing/2014/main" id="{85A606E6-24CB-2EE0-4C32-E0865F04A6D5}"/>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7639856" y="3870445"/>
            <a:ext cx="2736676" cy="2736676"/>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0"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fade">
                                      <p:cBhvr>
                                        <p:cTn id="7" dur="500"/>
                                        <p:tgtEl>
                                          <p:spTgt spid="4">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nodeType="clickEffect">
                                  <p:stCondLst>
                                    <p:cond delay="0"/>
                                  </p:stCondLst>
                                  <p:childTnLst>
                                    <p:set>
                                      <p:cBhvr>
                                        <p:cTn id="11" dur="1" fill="hold">
                                          <p:stCondLst>
                                            <p:cond delay="0"/>
                                          </p:stCondLst>
                                        </p:cTn>
                                        <p:tgtEl>
                                          <p:spTgt spid="4">
                                            <p:txEl>
                                              <p:pRg st="1" end="1"/>
                                            </p:txEl>
                                          </p:spTgt>
                                        </p:tgtEl>
                                        <p:attrNameLst>
                                          <p:attrName>style.visibility</p:attrName>
                                        </p:attrNameLst>
                                      </p:cBhvr>
                                      <p:to>
                                        <p:strVal val="visible"/>
                                      </p:to>
                                    </p:set>
                                    <p:animEffect transition="in" filter="fade">
                                      <p:cBhvr>
                                        <p:cTn id="12" dur="500"/>
                                        <p:tgtEl>
                                          <p:spTgt spid="4">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nodeType="clickEffect">
                                  <p:stCondLst>
                                    <p:cond delay="0"/>
                                  </p:stCondLst>
                                  <p:childTnLst>
                                    <p:set>
                                      <p:cBhvr>
                                        <p:cTn id="16" dur="1" fill="hold">
                                          <p:stCondLst>
                                            <p:cond delay="0"/>
                                          </p:stCondLst>
                                        </p:cTn>
                                        <p:tgtEl>
                                          <p:spTgt spid="4">
                                            <p:txEl>
                                              <p:pRg st="2" end="2"/>
                                            </p:txEl>
                                          </p:spTgt>
                                        </p:tgtEl>
                                        <p:attrNameLst>
                                          <p:attrName>style.visibility</p:attrName>
                                        </p:attrNameLst>
                                      </p:cBhvr>
                                      <p:to>
                                        <p:strVal val="visible"/>
                                      </p:to>
                                    </p:set>
                                    <p:animEffect transition="in" filter="fade">
                                      <p:cBhvr>
                                        <p:cTn id="17" dur="500"/>
                                        <p:tgtEl>
                                          <p:spTgt spid="4">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nodeType="clickEffect">
                                  <p:stCondLst>
                                    <p:cond delay="0"/>
                                  </p:stCondLst>
                                  <p:childTnLst>
                                    <p:set>
                                      <p:cBhvr>
                                        <p:cTn id="21" dur="1" fill="hold">
                                          <p:stCondLst>
                                            <p:cond delay="0"/>
                                          </p:stCondLst>
                                        </p:cTn>
                                        <p:tgtEl>
                                          <p:spTgt spid="3">
                                            <p:txEl>
                                              <p:pRg st="0" end="0"/>
                                            </p:txEl>
                                          </p:spTgt>
                                        </p:tgtEl>
                                        <p:attrNameLst>
                                          <p:attrName>style.visibility</p:attrName>
                                        </p:attrNameLst>
                                      </p:cBhvr>
                                      <p:to>
                                        <p:strVal val="visible"/>
                                      </p:to>
                                    </p:set>
                                    <p:animEffect transition="in" filter="fade">
                                      <p:cBhvr>
                                        <p:cTn id="22" dur="5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4"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06CF48-5AE9-BE5C-791F-C8411EEF61DE}"/>
              </a:ext>
            </a:extLst>
          </p:cNvPr>
          <p:cNvSpPr>
            <a:spLocks noGrp="1"/>
          </p:cNvSpPr>
          <p:nvPr>
            <p:ph type="title"/>
          </p:nvPr>
        </p:nvSpPr>
        <p:spPr>
          <a:xfrm>
            <a:off x="1010652" y="365125"/>
            <a:ext cx="10343147" cy="1325563"/>
          </a:xfrm>
        </p:spPr>
        <p:txBody>
          <a:bodyPr/>
          <a:lstStyle/>
          <a:p>
            <a:r>
              <a:rPr lang="en-GB" b="1" dirty="0"/>
              <a:t>See the difference a few months made</a:t>
            </a:r>
          </a:p>
        </p:txBody>
      </p:sp>
      <p:pic>
        <p:nvPicPr>
          <p:cNvPr id="4" name="Online Media 3" title="Object Permanence - Nathan at 6 and 13 months old">
            <a:hlinkClick r:id="" action="ppaction://media"/>
            <a:extLst>
              <a:ext uri="{FF2B5EF4-FFF2-40B4-BE49-F238E27FC236}">
                <a16:creationId xmlns:a16="http://schemas.microsoft.com/office/drawing/2014/main" id="{38ADDA2C-6707-65FA-044A-4F2750660541}"/>
              </a:ext>
            </a:extLst>
          </p:cNvPr>
          <p:cNvPicPr>
            <a:picLocks noGrp="1" noRot="1" noChangeAspect="1"/>
          </p:cNvPicPr>
          <p:nvPr>
            <p:ph idx="1"/>
            <a:videoFile r:link="rId1"/>
          </p:nvPr>
        </p:nvPicPr>
        <p:blipFill>
          <a:blip r:embed="rId4"/>
          <a:stretch>
            <a:fillRect/>
          </a:stretch>
        </p:blipFill>
        <p:spPr>
          <a:xfrm>
            <a:off x="195470" y="1970516"/>
            <a:ext cx="6799830" cy="3838998"/>
          </a:xfrm>
          <a:prstGeom prst="rect">
            <a:avLst/>
          </a:prstGeom>
        </p:spPr>
      </p:pic>
      <p:sp>
        <p:nvSpPr>
          <p:cNvPr id="9" name="TextBox 8">
            <a:extLst>
              <a:ext uri="{FF2B5EF4-FFF2-40B4-BE49-F238E27FC236}">
                <a16:creationId xmlns:a16="http://schemas.microsoft.com/office/drawing/2014/main" id="{B42DCE30-CB21-B5CD-48CD-2286BD363733}"/>
              </a:ext>
            </a:extLst>
          </p:cNvPr>
          <p:cNvSpPr txBox="1"/>
          <p:nvPr/>
        </p:nvSpPr>
        <p:spPr>
          <a:xfrm>
            <a:off x="7066722" y="1683317"/>
            <a:ext cx="4929808" cy="5262979"/>
          </a:xfrm>
          <a:prstGeom prst="rect">
            <a:avLst/>
          </a:prstGeom>
          <a:noFill/>
        </p:spPr>
        <p:txBody>
          <a:bodyPr wrap="square">
            <a:spAutoFit/>
          </a:bodyPr>
          <a:lstStyle/>
          <a:p>
            <a:pPr eaLnBrk="1" hangingPunct="1"/>
            <a:r>
              <a:rPr lang="en-GB" altLang="en-US" sz="2800" dirty="0">
                <a:cs typeface="Arial" panose="020B0604020202020204" pitchFamily="34" charset="0"/>
              </a:rPr>
              <a:t>By 18 months the child is considered to</a:t>
            </a:r>
            <a:r>
              <a:rPr lang="en-GB" altLang="en-US" sz="2800" i="1" dirty="0">
                <a:cs typeface="Arial" panose="020B0604020202020204" pitchFamily="34" charset="0"/>
              </a:rPr>
              <a:t> </a:t>
            </a:r>
            <a:r>
              <a:rPr lang="en-GB" altLang="en-US" sz="2800" dirty="0">
                <a:cs typeface="Arial" panose="020B0604020202020204" pitchFamily="34" charset="0"/>
              </a:rPr>
              <a:t>have</a:t>
            </a:r>
            <a:r>
              <a:rPr lang="en-GB" altLang="en-US" sz="2800" i="1" dirty="0">
                <a:cs typeface="Arial" panose="020B0604020202020204" pitchFamily="34" charset="0"/>
              </a:rPr>
              <a:t> </a:t>
            </a:r>
            <a:r>
              <a:rPr lang="en-GB" altLang="en-US" sz="2800" dirty="0">
                <a:cs typeface="Arial" panose="020B0604020202020204" pitchFamily="34" charset="0"/>
              </a:rPr>
              <a:t>developed complete object permanence.  </a:t>
            </a:r>
          </a:p>
          <a:p>
            <a:pPr eaLnBrk="1" hangingPunct="1"/>
            <a:endParaRPr lang="en-GB" altLang="en-US" sz="2800" dirty="0">
              <a:cs typeface="Arial" panose="020B0604020202020204" pitchFamily="34" charset="0"/>
            </a:endParaRPr>
          </a:p>
          <a:p>
            <a:pPr eaLnBrk="1" hangingPunct="1"/>
            <a:r>
              <a:rPr lang="en-GB" altLang="en-US" sz="2800" dirty="0">
                <a:cs typeface="Arial" panose="020B0604020202020204" pitchFamily="34" charset="0"/>
              </a:rPr>
              <a:t>Using object permanence, Piaget focused on the baby’s  ‘conceptual’ development. </a:t>
            </a:r>
          </a:p>
          <a:p>
            <a:pPr eaLnBrk="1" hangingPunct="1"/>
            <a:endParaRPr lang="en-GB" altLang="en-US" sz="2800" dirty="0">
              <a:cs typeface="Arial" panose="020B0604020202020204" pitchFamily="34" charset="0"/>
            </a:endParaRPr>
          </a:p>
          <a:p>
            <a:pPr eaLnBrk="1" hangingPunct="1"/>
            <a:r>
              <a:rPr lang="en-GB" altLang="en-US" sz="2800" dirty="0">
                <a:cs typeface="Arial" panose="020B0604020202020204" pitchFamily="34" charset="0"/>
              </a:rPr>
              <a:t>Modern psychologists report that a baby’s conceptual growth is supported by attention, memory and inhibition control.   </a:t>
            </a:r>
          </a:p>
        </p:txBody>
      </p:sp>
    </p:spTree>
    <p:extLst>
      <p:ext uri="{BB962C8B-B14F-4D97-AF65-F5344CB8AC3E}">
        <p14:creationId xmlns:p14="http://schemas.microsoft.com/office/powerpoint/2010/main" val="15865703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2">
            <a:extLst>
              <a:ext uri="{FF2B5EF4-FFF2-40B4-BE49-F238E27FC236}">
                <a16:creationId xmlns:a16="http://schemas.microsoft.com/office/drawing/2014/main" id="{E80514E1-7460-52F2-144A-2A4EFE9781F6}"/>
              </a:ext>
            </a:extLst>
          </p:cNvPr>
          <p:cNvSpPr>
            <a:spLocks noGrp="1"/>
          </p:cNvSpPr>
          <p:nvPr>
            <p:ph sz="quarter" idx="4294967295"/>
          </p:nvPr>
        </p:nvSpPr>
        <p:spPr>
          <a:xfrm>
            <a:off x="2811594" y="382587"/>
            <a:ext cx="8137525" cy="2376488"/>
          </a:xfrm>
        </p:spPr>
        <p:txBody>
          <a:bodyPr>
            <a:normAutofit lnSpcReduction="10000"/>
          </a:bodyPr>
          <a:lstStyle/>
          <a:p>
            <a:pPr marL="46037" indent="0" eaLnBrk="1" hangingPunct="1">
              <a:buNone/>
              <a:defRPr/>
            </a:pPr>
            <a:r>
              <a:rPr lang="en-GB" sz="5700" dirty="0">
                <a:effectLst>
                  <a:outerShdw blurRad="38100" dist="38100" dir="2700000" algn="tl">
                    <a:srgbClr val="000000">
                      <a:alpha val="43137"/>
                    </a:srgbClr>
                  </a:outerShdw>
                </a:effectLst>
                <a:latin typeface="Arial Rounded MT Bold" panose="020F0704030504030204" pitchFamily="34" charset="0"/>
              </a:rPr>
              <a:t>Pre-operational stage</a:t>
            </a:r>
          </a:p>
          <a:p>
            <a:pPr marL="46037" indent="0" algn="ctr" eaLnBrk="1" hangingPunct="1">
              <a:buNone/>
              <a:defRPr/>
            </a:pPr>
            <a:r>
              <a:rPr lang="en-GB" sz="6000" dirty="0">
                <a:effectLst>
                  <a:outerShdw blurRad="38100" dist="38100" dir="2700000" algn="tl">
                    <a:srgbClr val="000000">
                      <a:alpha val="43137"/>
                    </a:srgbClr>
                  </a:outerShdw>
                </a:effectLst>
                <a:latin typeface="Arial Rounded MT Bold" panose="020F0704030504030204" pitchFamily="34" charset="0"/>
              </a:rPr>
              <a:t>Around 2 to 7 years-old</a:t>
            </a:r>
          </a:p>
        </p:txBody>
      </p:sp>
      <p:pic>
        <p:nvPicPr>
          <p:cNvPr id="18435" name="Picture 3">
            <a:extLst>
              <a:ext uri="{FF2B5EF4-FFF2-40B4-BE49-F238E27FC236}">
                <a16:creationId xmlns:a16="http://schemas.microsoft.com/office/drawing/2014/main" id="{17E99C22-EC9E-A3BB-D051-054D07CEF444}"/>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74050" y="311150"/>
            <a:ext cx="1741488" cy="244792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pic>
        <p:nvPicPr>
          <p:cNvPr id="3" name="Picture 2" descr="A group of children playing in the sand&#10;&#10;Description automatically generated">
            <a:extLst>
              <a:ext uri="{FF2B5EF4-FFF2-40B4-BE49-F238E27FC236}">
                <a16:creationId xmlns:a16="http://schemas.microsoft.com/office/drawing/2014/main" id="{E40DF0B5-667C-298E-9051-89ECF44D783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43660" y="2759075"/>
            <a:ext cx="3743756" cy="3025775"/>
          </a:xfrm>
          <a:prstGeom prst="rect">
            <a:avLst/>
          </a:prstGeom>
        </p:spPr>
      </p:pic>
      <p:sp>
        <p:nvSpPr>
          <p:cNvPr id="4" name="TextBox 3">
            <a:extLst>
              <a:ext uri="{FF2B5EF4-FFF2-40B4-BE49-F238E27FC236}">
                <a16:creationId xmlns:a16="http://schemas.microsoft.com/office/drawing/2014/main" id="{DF7EE523-C07B-CBBF-73CC-D7520F2DEEED}"/>
              </a:ext>
            </a:extLst>
          </p:cNvPr>
          <p:cNvSpPr txBox="1"/>
          <p:nvPr/>
        </p:nvSpPr>
        <p:spPr>
          <a:xfrm>
            <a:off x="368277" y="5784850"/>
            <a:ext cx="2085975" cy="369332"/>
          </a:xfrm>
          <a:prstGeom prst="rect">
            <a:avLst/>
          </a:prstGeom>
          <a:noFill/>
        </p:spPr>
        <p:txBody>
          <a:bodyPr wrap="square" rtlCol="0">
            <a:spAutoFit/>
          </a:bodyPr>
          <a:lstStyle/>
          <a:p>
            <a:r>
              <a:rPr lang="en-GB" sz="900">
                <a:hlinkClick r:id="rId4" tooltip="https://uark.pressbooks.pub/hbse1/chapter/cognitive-development-in-infancy-toddlerhood_ch_11/"/>
              </a:rPr>
              <a:t>This Photo</a:t>
            </a:r>
            <a:r>
              <a:rPr lang="en-GB" sz="900"/>
              <a:t> by Unknown Author is licensed under </a:t>
            </a:r>
            <a:r>
              <a:rPr lang="en-GB" sz="900">
                <a:hlinkClick r:id="rId5" tooltip="https://creativecommons.org/licenses/by-nc-sa/3.0/"/>
              </a:rPr>
              <a:t>CC BY-SA-NC</a:t>
            </a:r>
            <a:endParaRPr lang="en-GB" sz="900"/>
          </a:p>
        </p:txBody>
      </p:sp>
      <p:sp>
        <p:nvSpPr>
          <p:cNvPr id="7" name="TextBox 6">
            <a:extLst>
              <a:ext uri="{FF2B5EF4-FFF2-40B4-BE49-F238E27FC236}">
                <a16:creationId xmlns:a16="http://schemas.microsoft.com/office/drawing/2014/main" id="{8B9D1CBC-A92C-4F92-0EE0-879E114C8612}"/>
              </a:ext>
            </a:extLst>
          </p:cNvPr>
          <p:cNvSpPr txBox="1"/>
          <p:nvPr/>
        </p:nvSpPr>
        <p:spPr>
          <a:xfrm>
            <a:off x="4371311" y="2759075"/>
            <a:ext cx="7118324" cy="3785652"/>
          </a:xfrm>
          <a:prstGeom prst="rect">
            <a:avLst/>
          </a:prstGeom>
          <a:noFill/>
        </p:spPr>
        <p:txBody>
          <a:bodyPr wrap="square">
            <a:spAutoFit/>
          </a:bodyPr>
          <a:lstStyle/>
          <a:p>
            <a:pPr marL="0" indent="0">
              <a:buNone/>
            </a:pPr>
            <a:r>
              <a:rPr lang="en-GB" sz="2400" dirty="0"/>
              <a:t>The child’s internal mental world continues to develop at this stage but: </a:t>
            </a:r>
          </a:p>
          <a:p>
            <a:pPr marL="0" indent="0">
              <a:buNone/>
            </a:pPr>
            <a:endParaRPr lang="en-GB" sz="2400" dirty="0"/>
          </a:p>
          <a:p>
            <a:r>
              <a:rPr lang="en-GB" sz="2400" dirty="0"/>
              <a:t>Still dominated by the external world and the appearance of things.</a:t>
            </a:r>
          </a:p>
          <a:p>
            <a:endParaRPr lang="en-GB" sz="2400" dirty="0"/>
          </a:p>
          <a:p>
            <a:r>
              <a:rPr lang="en-GB" sz="2400" dirty="0"/>
              <a:t>Lacks the mental sophistication necessary to carry out logical operations</a:t>
            </a:r>
            <a:r>
              <a:rPr lang="en-GB" sz="2400" b="1" dirty="0"/>
              <a:t> </a:t>
            </a:r>
            <a:r>
              <a:rPr lang="en-GB" sz="2400" dirty="0"/>
              <a:t>on the world.</a:t>
            </a:r>
          </a:p>
          <a:p>
            <a:r>
              <a:rPr lang="en-GB" altLang="en-US" sz="2400" dirty="0"/>
              <a:t>Their beliefs about the world are based on what the child </a:t>
            </a:r>
            <a:r>
              <a:rPr lang="en-GB" altLang="en-US" sz="2400" i="1" dirty="0"/>
              <a:t>senses</a:t>
            </a:r>
            <a:r>
              <a:rPr lang="en-GB" altLang="en-US" sz="2400" dirty="0"/>
              <a:t> to be true rather than on logic or reason.</a:t>
            </a:r>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BDF84E-0B73-49C1-8081-2AD6596990F3}"/>
              </a:ext>
            </a:extLst>
          </p:cNvPr>
          <p:cNvSpPr>
            <a:spLocks noGrp="1"/>
          </p:cNvSpPr>
          <p:nvPr>
            <p:ph type="title"/>
          </p:nvPr>
        </p:nvSpPr>
        <p:spPr>
          <a:xfrm>
            <a:off x="5297762" y="329184"/>
            <a:ext cx="6251110" cy="1151746"/>
          </a:xfrm>
        </p:spPr>
        <p:txBody>
          <a:bodyPr anchor="b">
            <a:normAutofit fontScale="90000"/>
          </a:bodyPr>
          <a:lstStyle/>
          <a:p>
            <a:pPr algn="ctr"/>
            <a:r>
              <a:rPr lang="en-GB" sz="4800" dirty="0">
                <a:latin typeface="+mn-lt"/>
              </a:rPr>
              <a:t>Key Piagetian concepts for this stage</a:t>
            </a:r>
          </a:p>
        </p:txBody>
      </p:sp>
      <p:sp>
        <p:nvSpPr>
          <p:cNvPr id="3" name="Content Placeholder 2">
            <a:extLst>
              <a:ext uri="{FF2B5EF4-FFF2-40B4-BE49-F238E27FC236}">
                <a16:creationId xmlns:a16="http://schemas.microsoft.com/office/drawing/2014/main" id="{98DBAFC9-8BD5-4874-9FD6-534814FCCB48}"/>
              </a:ext>
            </a:extLst>
          </p:cNvPr>
          <p:cNvSpPr>
            <a:spLocks noGrp="1"/>
          </p:cNvSpPr>
          <p:nvPr>
            <p:ph idx="1"/>
          </p:nvPr>
        </p:nvSpPr>
        <p:spPr>
          <a:xfrm>
            <a:off x="5297762" y="2017643"/>
            <a:ext cx="6251110" cy="4172845"/>
          </a:xfrm>
        </p:spPr>
        <p:txBody>
          <a:bodyPr>
            <a:normAutofit/>
          </a:bodyPr>
          <a:lstStyle/>
          <a:p>
            <a:pPr marL="0" indent="0" algn="ctr">
              <a:buNone/>
            </a:pPr>
            <a:r>
              <a:rPr lang="en-US" sz="3200" b="1" dirty="0">
                <a:solidFill>
                  <a:srgbClr val="FF0000"/>
                </a:solidFill>
                <a:latin typeface="+mn-lt"/>
              </a:rPr>
              <a:t>Centration</a:t>
            </a:r>
            <a:endParaRPr lang="en-GB" sz="3200" b="1" dirty="0">
              <a:solidFill>
                <a:srgbClr val="FF0000"/>
              </a:solidFill>
            </a:endParaRPr>
          </a:p>
          <a:p>
            <a:pPr marL="0" indent="0" algn="ctr">
              <a:buNone/>
            </a:pPr>
            <a:r>
              <a:rPr lang="en-GB" sz="3200" dirty="0"/>
              <a:t>the child only focuses on one aspect of an object or situation at a time. </a:t>
            </a:r>
          </a:p>
          <a:p>
            <a:pPr marL="0" indent="0" algn="ctr">
              <a:buNone/>
            </a:pPr>
            <a:r>
              <a:rPr lang="en-GB" sz="3200" b="1" dirty="0">
                <a:solidFill>
                  <a:srgbClr val="FF0000"/>
                </a:solidFill>
              </a:rPr>
              <a:t>Egocentrism</a:t>
            </a:r>
          </a:p>
          <a:p>
            <a:pPr marL="0" indent="0" algn="ctr">
              <a:buNone/>
            </a:pPr>
            <a:r>
              <a:rPr lang="en-GB" sz="3200" dirty="0"/>
              <a:t>The difficulty of understanding that others do not see, think and feel things like you do. </a:t>
            </a:r>
          </a:p>
        </p:txBody>
      </p:sp>
      <p:pic>
        <p:nvPicPr>
          <p:cNvPr id="3074" name="Picture 2" descr="Passes Sensorimotor stage Now to be egocentric - Success Kid Meme Generator">
            <a:extLst>
              <a:ext uri="{FF2B5EF4-FFF2-40B4-BE49-F238E27FC236}">
                <a16:creationId xmlns:a16="http://schemas.microsoft.com/office/drawing/2014/main" id="{6E37C854-67BC-BFE8-8352-DE0D0312F6E5}"/>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07202" y="1102290"/>
            <a:ext cx="4265488" cy="42654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2528499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3E0E88-4398-41C5-BB5B-CC43BB8A8B76}"/>
              </a:ext>
            </a:extLst>
          </p:cNvPr>
          <p:cNvSpPr>
            <a:spLocks noGrp="1"/>
          </p:cNvSpPr>
          <p:nvPr>
            <p:ph type="title"/>
          </p:nvPr>
        </p:nvSpPr>
        <p:spPr/>
        <p:txBody>
          <a:bodyPr/>
          <a:lstStyle/>
          <a:p>
            <a:pPr algn="ctr"/>
            <a:r>
              <a:rPr lang="en-GB" dirty="0">
                <a:latin typeface="+mn-lt"/>
              </a:rPr>
              <a:t>Evidence for egocentrism</a:t>
            </a:r>
          </a:p>
        </p:txBody>
      </p:sp>
      <p:sp>
        <p:nvSpPr>
          <p:cNvPr id="3" name="Content Placeholder 2">
            <a:extLst>
              <a:ext uri="{FF2B5EF4-FFF2-40B4-BE49-F238E27FC236}">
                <a16:creationId xmlns:a16="http://schemas.microsoft.com/office/drawing/2014/main" id="{3F272DFF-19A4-480B-84B6-6CC6241AA709}"/>
              </a:ext>
            </a:extLst>
          </p:cNvPr>
          <p:cNvSpPr>
            <a:spLocks noGrp="1"/>
          </p:cNvSpPr>
          <p:nvPr>
            <p:ph idx="1"/>
          </p:nvPr>
        </p:nvSpPr>
        <p:spPr>
          <a:xfrm>
            <a:off x="838200" y="1690688"/>
            <a:ext cx="10515600" cy="4486275"/>
          </a:xfrm>
        </p:spPr>
        <p:txBody>
          <a:bodyPr/>
          <a:lstStyle/>
          <a:p>
            <a:pPr marL="0" indent="0">
              <a:buNone/>
            </a:pPr>
            <a:r>
              <a:rPr lang="en-GB" dirty="0"/>
              <a:t>‘Three Mountain Experiment’ – children are shown a mountain scene and tested to see if they describe it from different viewpoints. </a:t>
            </a:r>
          </a:p>
          <a:p>
            <a:pPr marL="0" indent="0">
              <a:buNone/>
            </a:pPr>
            <a:r>
              <a:rPr lang="en-GB" sz="1200" i="1" dirty="0"/>
              <a:t>(video 3.10-4.15)  </a:t>
            </a:r>
          </a:p>
        </p:txBody>
      </p:sp>
      <p:pic>
        <p:nvPicPr>
          <p:cNvPr id="4" name="Online Media 1" title="Piaget's Stages of Development">
            <a:hlinkClick r:id="" action="ppaction://media"/>
            <a:extLst>
              <a:ext uri="{FF2B5EF4-FFF2-40B4-BE49-F238E27FC236}">
                <a16:creationId xmlns:a16="http://schemas.microsoft.com/office/drawing/2014/main" id="{636462B3-E27A-4A05-7607-48A05506CB05}"/>
              </a:ext>
            </a:extLst>
          </p:cNvPr>
          <p:cNvPicPr>
            <a:picLocks noRot="1" noChangeAspect="1"/>
          </p:cNvPicPr>
          <p:nvPr>
            <a:videoFile r:link="rId1"/>
          </p:nvPr>
        </p:nvPicPr>
        <p:blipFill>
          <a:blip r:embed="rId4"/>
          <a:stretch>
            <a:fillRect/>
          </a:stretch>
        </p:blipFill>
        <p:spPr>
          <a:xfrm>
            <a:off x="4515556" y="2670145"/>
            <a:ext cx="6483667" cy="4152000"/>
          </a:xfrm>
          <a:prstGeom prst="rect">
            <a:avLst/>
          </a:prstGeom>
        </p:spPr>
      </p:pic>
      <p:pic>
        <p:nvPicPr>
          <p:cNvPr id="5" name="Picture 7">
            <a:extLst>
              <a:ext uri="{FF2B5EF4-FFF2-40B4-BE49-F238E27FC236}">
                <a16:creationId xmlns:a16="http://schemas.microsoft.com/office/drawing/2014/main" id="{363E5AAD-CCCC-66A6-96A8-9F5AE604DF7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232905" y="3016252"/>
            <a:ext cx="3804105" cy="205246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spTree>
    <p:extLst>
      <p:ext uri="{BB962C8B-B14F-4D97-AF65-F5344CB8AC3E}">
        <p14:creationId xmlns:p14="http://schemas.microsoft.com/office/powerpoint/2010/main" val="168744057"/>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B0417A-EE19-413C-BCA7-AF3EE19EB006}"/>
              </a:ext>
            </a:extLst>
          </p:cNvPr>
          <p:cNvSpPr>
            <a:spLocks noGrp="1"/>
          </p:cNvSpPr>
          <p:nvPr>
            <p:ph type="title"/>
          </p:nvPr>
        </p:nvSpPr>
        <p:spPr>
          <a:xfrm>
            <a:off x="1009495" y="120317"/>
            <a:ext cx="10173010" cy="1554480"/>
          </a:xfrm>
        </p:spPr>
        <p:txBody>
          <a:bodyPr anchor="ctr">
            <a:noAutofit/>
          </a:bodyPr>
          <a:lstStyle/>
          <a:p>
            <a:r>
              <a:rPr lang="en-GB" sz="4000" dirty="0">
                <a:latin typeface="+mn-lt"/>
              </a:rPr>
              <a:t>Thinking and information processing is mostly perceptually based and limited in scope </a:t>
            </a:r>
          </a:p>
        </p:txBody>
      </p:sp>
      <p:sp>
        <p:nvSpPr>
          <p:cNvPr id="4" name="Content Placeholder 3">
            <a:extLst>
              <a:ext uri="{FF2B5EF4-FFF2-40B4-BE49-F238E27FC236}">
                <a16:creationId xmlns:a16="http://schemas.microsoft.com/office/drawing/2014/main" id="{9A9F5768-00D8-A9C6-E050-9B35BB5AD6E7}"/>
              </a:ext>
            </a:extLst>
          </p:cNvPr>
          <p:cNvSpPr>
            <a:spLocks noGrp="1"/>
          </p:cNvSpPr>
          <p:nvPr>
            <p:ph idx="1"/>
          </p:nvPr>
        </p:nvSpPr>
        <p:spPr>
          <a:xfrm>
            <a:off x="872335" y="1674797"/>
            <a:ext cx="10794931" cy="4954603"/>
          </a:xfrm>
        </p:spPr>
        <p:txBody>
          <a:bodyPr>
            <a:normAutofit fontScale="32500" lnSpcReduction="20000"/>
          </a:bodyPr>
          <a:lstStyle/>
          <a:p>
            <a:r>
              <a:rPr lang="en-GB" sz="8000" dirty="0"/>
              <a:t>‘Thinking’ is very much based on what they can see so can be deceived by changes in appearance.  Which class has more water in (c) below when poured from (a)? </a:t>
            </a:r>
          </a:p>
          <a:p>
            <a:endParaRPr lang="en-GB" sz="8000" dirty="0"/>
          </a:p>
          <a:p>
            <a:endParaRPr lang="en-GB" sz="8000" dirty="0"/>
          </a:p>
          <a:p>
            <a:endParaRPr lang="en-GB" sz="8000" dirty="0"/>
          </a:p>
          <a:p>
            <a:endParaRPr lang="en-GB" sz="8000" dirty="0"/>
          </a:p>
          <a:p>
            <a:endParaRPr lang="en-GB" sz="8000" dirty="0"/>
          </a:p>
          <a:p>
            <a:endParaRPr lang="en-GB" sz="8000" dirty="0"/>
          </a:p>
          <a:p>
            <a:r>
              <a:rPr lang="en-GB" sz="8000" dirty="0"/>
              <a:t>Harder for them  to simultaneously consider many aspects of an object (transformation, height, width) </a:t>
            </a:r>
          </a:p>
          <a:p>
            <a:r>
              <a:rPr lang="en-GB" sz="8000" dirty="0"/>
              <a:t>Therefore, harder to realise that some things stay constant or unchanged despite changes in visible appearances.  </a:t>
            </a:r>
            <a:endParaRPr lang="en-US" sz="8000" dirty="0"/>
          </a:p>
          <a:p>
            <a:endParaRPr lang="en-GB" dirty="0"/>
          </a:p>
        </p:txBody>
      </p:sp>
      <p:pic>
        <p:nvPicPr>
          <p:cNvPr id="7" name="Picture 6" descr="A diagram of a test tube&#10;&#10;Description automatically generated">
            <a:extLst>
              <a:ext uri="{FF2B5EF4-FFF2-40B4-BE49-F238E27FC236}">
                <a16:creationId xmlns:a16="http://schemas.microsoft.com/office/drawing/2014/main" id="{AB2F771E-1871-4E1C-2CEA-2C8FC774A0E5}"/>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3221904" y="2938026"/>
            <a:ext cx="5537132" cy="1868639"/>
          </a:xfrm>
          <a:prstGeom prst="rect">
            <a:avLst/>
          </a:prstGeom>
        </p:spPr>
      </p:pic>
      <p:sp>
        <p:nvSpPr>
          <p:cNvPr id="8" name="TextBox 7">
            <a:extLst>
              <a:ext uri="{FF2B5EF4-FFF2-40B4-BE49-F238E27FC236}">
                <a16:creationId xmlns:a16="http://schemas.microsoft.com/office/drawing/2014/main" id="{AA8222BC-5D54-8279-705A-525C33B5C3E5}"/>
              </a:ext>
            </a:extLst>
          </p:cNvPr>
          <p:cNvSpPr txBox="1"/>
          <p:nvPr/>
        </p:nvSpPr>
        <p:spPr>
          <a:xfrm>
            <a:off x="6130136" y="6398568"/>
            <a:ext cx="5537131" cy="230832"/>
          </a:xfrm>
          <a:prstGeom prst="rect">
            <a:avLst/>
          </a:prstGeom>
          <a:noFill/>
        </p:spPr>
        <p:txBody>
          <a:bodyPr wrap="square" rtlCol="0">
            <a:spAutoFit/>
          </a:bodyPr>
          <a:lstStyle/>
          <a:p>
            <a:r>
              <a:rPr lang="en-GB" sz="900" dirty="0">
                <a:hlinkClick r:id="rId3" tooltip="https://pressbooks.nscc.ca/lumenlife/chapter/cognitive-development-in-early-childhood/"/>
              </a:rPr>
              <a:t>This Photo</a:t>
            </a:r>
            <a:r>
              <a:rPr lang="en-GB" sz="900" dirty="0"/>
              <a:t> by Unknown Author is licensed under </a:t>
            </a:r>
            <a:r>
              <a:rPr lang="en-GB" sz="900" dirty="0">
                <a:hlinkClick r:id="rId4" tooltip="https://creativecommons.org/licenses/by/3.0/"/>
              </a:rPr>
              <a:t>CC BY</a:t>
            </a:r>
            <a:endParaRPr lang="en-GB" sz="900" dirty="0"/>
          </a:p>
        </p:txBody>
      </p:sp>
    </p:spTree>
    <p:extLst>
      <p:ext uri="{BB962C8B-B14F-4D97-AF65-F5344CB8AC3E}">
        <p14:creationId xmlns:p14="http://schemas.microsoft.com/office/powerpoint/2010/main" val="265913095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4">
                                            <p:txEl>
                                              <p:pRg st="7" end="7"/>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4">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A50FF-AE0E-4999-B74C-4BB3FF12C680}"/>
              </a:ext>
            </a:extLst>
          </p:cNvPr>
          <p:cNvSpPr>
            <a:spLocks noGrp="1"/>
          </p:cNvSpPr>
          <p:nvPr>
            <p:ph type="title"/>
          </p:nvPr>
        </p:nvSpPr>
        <p:spPr>
          <a:xfrm>
            <a:off x="635000" y="2604051"/>
            <a:ext cx="3418659" cy="3619919"/>
          </a:xfrm>
        </p:spPr>
        <p:txBody>
          <a:bodyPr anchor="ctr">
            <a:normAutofit/>
          </a:bodyPr>
          <a:lstStyle/>
          <a:p>
            <a:pPr algn="ctr"/>
            <a:r>
              <a:rPr lang="en-GB" sz="4000" dirty="0">
                <a:latin typeface="+mn-lt"/>
              </a:rPr>
              <a:t>Concrete Operational stage </a:t>
            </a:r>
            <a:br>
              <a:rPr lang="en-GB" sz="4000" dirty="0">
                <a:latin typeface="+mn-lt"/>
              </a:rPr>
            </a:br>
            <a:r>
              <a:rPr lang="en-GB" sz="4000" dirty="0">
                <a:latin typeface="+mn-lt"/>
              </a:rPr>
              <a:t>around 7-11 years </a:t>
            </a:r>
          </a:p>
        </p:txBody>
      </p:sp>
      <p:graphicFrame>
        <p:nvGraphicFramePr>
          <p:cNvPr id="5" name="Content Placeholder 2">
            <a:extLst>
              <a:ext uri="{FF2B5EF4-FFF2-40B4-BE49-F238E27FC236}">
                <a16:creationId xmlns:a16="http://schemas.microsoft.com/office/drawing/2014/main" id="{41643AEB-11F7-4AEA-9739-4E56D92145CB}"/>
              </a:ext>
            </a:extLst>
          </p:cNvPr>
          <p:cNvGraphicFramePr>
            <a:graphicFrameLocks noGrp="1"/>
          </p:cNvGraphicFramePr>
          <p:nvPr>
            <p:ph idx="1"/>
            <p:extLst>
              <p:ext uri="{D42A27DB-BD31-4B8C-83A1-F6EECF244321}">
                <p14:modId xmlns:p14="http://schemas.microsoft.com/office/powerpoint/2010/main" val="1952580559"/>
              </p:ext>
            </p:extLst>
          </p:nvPr>
        </p:nvGraphicFramePr>
        <p:xfrm>
          <a:off x="4648018" y="640822"/>
          <a:ext cx="6900512" cy="5536141"/>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pic>
        <p:nvPicPr>
          <p:cNvPr id="4" name="Picture 3" descr="A number in a circle with a number on it&#10;&#10;Description automatically generated">
            <a:extLst>
              <a:ext uri="{FF2B5EF4-FFF2-40B4-BE49-F238E27FC236}">
                <a16:creationId xmlns:a16="http://schemas.microsoft.com/office/drawing/2014/main" id="{4CD244E9-8356-B029-12F1-2FEC1D176201}"/>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1072180" y="640822"/>
            <a:ext cx="2225261" cy="2225261"/>
          </a:xfrm>
          <a:prstGeom prst="rect">
            <a:avLst/>
          </a:prstGeom>
        </p:spPr>
      </p:pic>
      <p:sp>
        <p:nvSpPr>
          <p:cNvPr id="6" name="TextBox 5">
            <a:extLst>
              <a:ext uri="{FF2B5EF4-FFF2-40B4-BE49-F238E27FC236}">
                <a16:creationId xmlns:a16="http://schemas.microsoft.com/office/drawing/2014/main" id="{95DADC00-CD21-4092-EBF1-9DAAAA2648AE}"/>
              </a:ext>
            </a:extLst>
          </p:cNvPr>
          <p:cNvSpPr txBox="1"/>
          <p:nvPr/>
        </p:nvSpPr>
        <p:spPr>
          <a:xfrm>
            <a:off x="5864086" y="6608598"/>
            <a:ext cx="3279913" cy="230832"/>
          </a:xfrm>
          <a:prstGeom prst="rect">
            <a:avLst/>
          </a:prstGeom>
          <a:noFill/>
        </p:spPr>
        <p:txBody>
          <a:bodyPr wrap="square" rtlCol="0">
            <a:spAutoFit/>
          </a:bodyPr>
          <a:lstStyle/>
          <a:p>
            <a:r>
              <a:rPr lang="en-GB" sz="900">
                <a:hlinkClick r:id="rId8" tooltip="http://flickr.com/photos/lwr/4782659294"/>
              </a:rPr>
              <a:t>This Photo</a:t>
            </a:r>
            <a:r>
              <a:rPr lang="en-GB" sz="900"/>
              <a:t> by Unknown Author is licensed under </a:t>
            </a:r>
            <a:r>
              <a:rPr lang="en-GB" sz="900">
                <a:hlinkClick r:id="rId9" tooltip="https://creativecommons.org/licenses/by-nc-sa/3.0/"/>
              </a:rPr>
              <a:t>CC BY-SA-NC</a:t>
            </a:r>
            <a:endParaRPr lang="en-GB" sz="900"/>
          </a:p>
        </p:txBody>
      </p:sp>
    </p:spTree>
    <p:extLst>
      <p:ext uri="{BB962C8B-B14F-4D97-AF65-F5344CB8AC3E}">
        <p14:creationId xmlns:p14="http://schemas.microsoft.com/office/powerpoint/2010/main" val="296873679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CB22D7D-02BD-4A6B-A4D5-86BC655D2781}"/>
              </a:ext>
            </a:extLst>
          </p:cNvPr>
          <p:cNvSpPr>
            <a:spLocks noGrp="1"/>
          </p:cNvSpPr>
          <p:nvPr>
            <p:ph type="title"/>
          </p:nvPr>
        </p:nvSpPr>
        <p:spPr>
          <a:xfrm>
            <a:off x="6818243" y="1570383"/>
            <a:ext cx="4442792" cy="2945139"/>
          </a:xfrm>
        </p:spPr>
        <p:txBody>
          <a:bodyPr vert="horz" lIns="91440" tIns="45720" rIns="91440" bIns="45720" rtlCol="0" anchor="t">
            <a:noAutofit/>
          </a:bodyPr>
          <a:lstStyle/>
          <a:p>
            <a:pPr algn="ctr"/>
            <a:r>
              <a:rPr lang="en-US" dirty="0">
                <a:latin typeface="+mn-lt"/>
              </a:rPr>
              <a:t>Piaget’s famous </a:t>
            </a:r>
            <a:r>
              <a:rPr lang="en-US" b="1" dirty="0">
                <a:latin typeface="+mn-lt"/>
              </a:rPr>
              <a:t>conservation </a:t>
            </a:r>
            <a:r>
              <a:rPr lang="en-US" dirty="0">
                <a:latin typeface="+mn-lt"/>
              </a:rPr>
              <a:t>tasks</a:t>
            </a:r>
            <a:br>
              <a:rPr lang="en-US" b="1" kern="1200" dirty="0">
                <a:solidFill>
                  <a:schemeClr val="tx1"/>
                </a:solidFill>
                <a:latin typeface="+mn-lt"/>
                <a:ea typeface="+mj-ea"/>
                <a:cs typeface="+mj-cs"/>
              </a:rPr>
            </a:br>
            <a:br>
              <a:rPr lang="en-US" b="1" kern="1200" dirty="0">
                <a:solidFill>
                  <a:schemeClr val="tx1"/>
                </a:solidFill>
                <a:latin typeface="+mn-lt"/>
                <a:ea typeface="+mj-ea"/>
                <a:cs typeface="+mj-cs"/>
              </a:rPr>
            </a:br>
            <a:r>
              <a:rPr lang="en-US" sz="1600" i="1" kern="1200" dirty="0">
                <a:solidFill>
                  <a:schemeClr val="tx1"/>
                </a:solidFill>
                <a:latin typeface="+mn-lt"/>
                <a:ea typeface="+mj-ea"/>
                <a:cs typeface="+mj-cs"/>
              </a:rPr>
              <a:t>(</a:t>
            </a:r>
            <a:r>
              <a:rPr lang="en-US" sz="1600" i="1" dirty="0">
                <a:latin typeface="+mn-lt"/>
              </a:rPr>
              <a:t>up to 4.58)</a:t>
            </a:r>
            <a:endParaRPr lang="en-US" sz="1600" i="1" kern="1200" dirty="0">
              <a:solidFill>
                <a:schemeClr val="tx1"/>
              </a:solidFill>
              <a:latin typeface="+mn-lt"/>
              <a:ea typeface="+mj-ea"/>
              <a:cs typeface="+mj-cs"/>
            </a:endParaRPr>
          </a:p>
        </p:txBody>
      </p:sp>
      <p:pic>
        <p:nvPicPr>
          <p:cNvPr id="4" name="Online Media 2" title="Piaget's Stages of Development">
            <a:hlinkClick r:id="" action="ppaction://media"/>
            <a:extLst>
              <a:ext uri="{FF2B5EF4-FFF2-40B4-BE49-F238E27FC236}">
                <a16:creationId xmlns:a16="http://schemas.microsoft.com/office/drawing/2014/main" id="{0E3A6D37-05D5-C555-2C81-BC498D776854}"/>
              </a:ext>
            </a:extLst>
          </p:cNvPr>
          <p:cNvPicPr>
            <a:picLocks noRot="1" noChangeAspect="1"/>
          </p:cNvPicPr>
          <p:nvPr>
            <a:videoFile r:link="rId1"/>
          </p:nvPr>
        </p:nvPicPr>
        <p:blipFill>
          <a:blip r:embed="rId3"/>
          <a:stretch>
            <a:fillRect/>
          </a:stretch>
        </p:blipFill>
        <p:spPr>
          <a:xfrm>
            <a:off x="733507" y="1323623"/>
            <a:ext cx="5536001" cy="4152000"/>
          </a:xfrm>
          <a:prstGeom prst="rect">
            <a:avLst/>
          </a:prstGeom>
        </p:spPr>
      </p:pic>
    </p:spTree>
    <p:extLst>
      <p:ext uri="{BB962C8B-B14F-4D97-AF65-F5344CB8AC3E}">
        <p14:creationId xmlns:p14="http://schemas.microsoft.com/office/powerpoint/2010/main" val="458574413"/>
      </p:ext>
    </p:extLst>
  </p:cSld>
  <p:clrMapOvr>
    <a:masterClrMapping/>
  </p:clrMapOvr>
  <p:timing>
    <p:tnLst>
      <p:par>
        <p:cTn id="1" dur="indefinite" restart="never" nodeType="tmRoot">
          <p:childTnLst>
            <p:video>
              <p:cMediaNode vol="80000">
                <p:cTn id="2" fill="hold" display="0">
                  <p:stCondLst>
                    <p:cond delay="indefinite"/>
                  </p:stCondLst>
                </p:cTn>
                <p:tgtEl>
                  <p:spTgt spid="4"/>
                </p:tgtEl>
              </p:cMediaNode>
            </p:video>
          </p:childTnLst>
        </p:cTn>
      </p:par>
    </p:tnLst>
  </p:timing>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5A5C898-C509-4868-84D1-F5AE01D8E01A}"/>
              </a:ext>
            </a:extLst>
          </p:cNvPr>
          <p:cNvSpPr>
            <a:spLocks noGrp="1"/>
          </p:cNvSpPr>
          <p:nvPr>
            <p:ph type="title"/>
          </p:nvPr>
        </p:nvSpPr>
        <p:spPr>
          <a:xfrm>
            <a:off x="5814391" y="525982"/>
            <a:ext cx="5707607" cy="1200361"/>
          </a:xfrm>
        </p:spPr>
        <p:txBody>
          <a:bodyPr anchor="b">
            <a:normAutofit/>
          </a:bodyPr>
          <a:lstStyle/>
          <a:p>
            <a:pPr algn="ctr"/>
            <a:r>
              <a:rPr lang="en-GB" sz="3600" b="1" dirty="0">
                <a:latin typeface="+mn-lt"/>
              </a:rPr>
              <a:t>Why is it called Concrete Operational?</a:t>
            </a:r>
          </a:p>
        </p:txBody>
      </p:sp>
      <p:pic>
        <p:nvPicPr>
          <p:cNvPr id="1026" name="Picture 2" descr="Wondertoys Wooden Abacus Maths Games Educational Counting Beads Toys for  Kids: Amazon.co.uk: Toys &amp; Games">
            <a:extLst>
              <a:ext uri="{FF2B5EF4-FFF2-40B4-BE49-F238E27FC236}">
                <a16:creationId xmlns:a16="http://schemas.microsoft.com/office/drawing/2014/main" id="{747D1EB4-7DE6-410B-86C8-38BC33914D2D}"/>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1427099" y="1335841"/>
            <a:ext cx="3602073" cy="4248293"/>
          </a:xfrm>
          <a:prstGeom prst="rect">
            <a:avLst/>
          </a:pr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5271553-D608-4B22-8559-DF81EE6EA76F}"/>
              </a:ext>
            </a:extLst>
          </p:cNvPr>
          <p:cNvSpPr>
            <a:spLocks noGrp="1"/>
          </p:cNvSpPr>
          <p:nvPr>
            <p:ph idx="1"/>
          </p:nvPr>
        </p:nvSpPr>
        <p:spPr>
          <a:xfrm>
            <a:off x="5963477" y="2027583"/>
            <a:ext cx="5558519" cy="4304435"/>
          </a:xfrm>
        </p:spPr>
        <p:txBody>
          <a:bodyPr anchor="ctr">
            <a:normAutofit lnSpcReduction="10000"/>
          </a:bodyPr>
          <a:lstStyle/>
          <a:p>
            <a:pPr marL="0" indent="0">
              <a:buNone/>
            </a:pPr>
            <a:r>
              <a:rPr lang="en-GB" dirty="0"/>
              <a:t>Mental operations are hard to be carried out purely in the child’s head. </a:t>
            </a:r>
          </a:p>
          <a:p>
            <a:pPr marL="0" indent="0">
              <a:buNone/>
            </a:pPr>
            <a:r>
              <a:rPr lang="en-GB" dirty="0"/>
              <a:t>The physical (concrete) presence of the objects being manipulated is still  needed. </a:t>
            </a:r>
          </a:p>
          <a:p>
            <a:pPr marL="0" indent="0">
              <a:buNone/>
            </a:pPr>
            <a:r>
              <a:rPr lang="en-GB" dirty="0"/>
              <a:t>Conservation tasks are not all the same:   </a:t>
            </a:r>
          </a:p>
          <a:p>
            <a:pPr marL="457200" lvl="1" indent="0">
              <a:buNone/>
            </a:pPr>
            <a:r>
              <a:rPr lang="en-GB" dirty="0"/>
              <a:t>Some tasks are harder for the child than others.   </a:t>
            </a:r>
          </a:p>
          <a:p>
            <a:pPr marL="457200" lvl="1" indent="0">
              <a:buNone/>
            </a:pPr>
            <a:r>
              <a:rPr lang="en-GB" dirty="0"/>
              <a:t>A developmental process for school aged children to master </a:t>
            </a:r>
          </a:p>
          <a:p>
            <a:pPr marL="0" indent="0">
              <a:buNone/>
            </a:pPr>
            <a:endParaRPr lang="en-GB" dirty="0"/>
          </a:p>
        </p:txBody>
      </p:sp>
      <p:pic>
        <p:nvPicPr>
          <p:cNvPr id="4" name="Picture 2" descr="Concrete Operational Stage | Simply Psychology">
            <a:extLst>
              <a:ext uri="{FF2B5EF4-FFF2-40B4-BE49-F238E27FC236}">
                <a16:creationId xmlns:a16="http://schemas.microsoft.com/office/drawing/2014/main" id="{F1ADBB30-55D7-B266-D4D2-BEE07ECA330D}"/>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378485" y="525982"/>
            <a:ext cx="5223873" cy="557106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681024265"/>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CF13108-85B3-4A7C-B0CA-E0F47CE68ECB}"/>
              </a:ext>
            </a:extLst>
          </p:cNvPr>
          <p:cNvSpPr>
            <a:spLocks noGrp="1"/>
          </p:cNvSpPr>
          <p:nvPr>
            <p:ph type="title"/>
          </p:nvPr>
        </p:nvSpPr>
        <p:spPr>
          <a:xfrm>
            <a:off x="608158" y="3203935"/>
            <a:ext cx="3932237" cy="3067655"/>
          </a:xfrm>
        </p:spPr>
        <p:txBody>
          <a:bodyPr anchor="b">
            <a:normAutofit/>
          </a:bodyPr>
          <a:lstStyle/>
          <a:p>
            <a:pPr algn="ctr"/>
            <a:r>
              <a:rPr lang="en-GB" sz="4000" b="1" dirty="0">
                <a:latin typeface="+mn-lt"/>
              </a:rPr>
              <a:t>Formal Operational Stage </a:t>
            </a:r>
            <a:br>
              <a:rPr lang="en-GB" sz="4000" b="1" dirty="0">
                <a:latin typeface="+mn-lt"/>
              </a:rPr>
            </a:br>
            <a:r>
              <a:rPr lang="en-GB" sz="4000" b="1" dirty="0">
                <a:latin typeface="+mn-lt"/>
              </a:rPr>
              <a:t>11 years onward </a:t>
            </a:r>
          </a:p>
        </p:txBody>
      </p:sp>
      <p:sp>
        <p:nvSpPr>
          <p:cNvPr id="5" name="Content Placeholder 4">
            <a:extLst>
              <a:ext uri="{FF2B5EF4-FFF2-40B4-BE49-F238E27FC236}">
                <a16:creationId xmlns:a16="http://schemas.microsoft.com/office/drawing/2014/main" id="{FFAB0DD8-ABE3-4423-8C49-42E11139F05B}"/>
              </a:ext>
            </a:extLst>
          </p:cNvPr>
          <p:cNvSpPr>
            <a:spLocks noGrp="1"/>
          </p:cNvSpPr>
          <p:nvPr>
            <p:ph idx="1"/>
          </p:nvPr>
        </p:nvSpPr>
        <p:spPr>
          <a:xfrm>
            <a:off x="4432852" y="828398"/>
            <a:ext cx="6922536" cy="5443192"/>
          </a:xfrm>
        </p:spPr>
        <p:txBody>
          <a:bodyPr>
            <a:noAutofit/>
          </a:bodyPr>
          <a:lstStyle/>
          <a:p>
            <a:r>
              <a:rPr lang="en-GB" sz="2800" dirty="0"/>
              <a:t>Ideas can be manipulated in the head and reasoning / deductions can be carried out on verbal statements without the aid of concrete examples. </a:t>
            </a:r>
          </a:p>
          <a:p>
            <a:r>
              <a:rPr lang="en-GB" sz="2800" dirty="0"/>
              <a:t>Individuals can think about hypothetical problems and abstract concepts that they have never encountered before.</a:t>
            </a:r>
          </a:p>
          <a:p>
            <a:r>
              <a:rPr lang="en-GB" sz="2800" dirty="0"/>
              <a:t>The individual will approach problems in a systematic and organised way. </a:t>
            </a:r>
          </a:p>
        </p:txBody>
      </p:sp>
      <p:pic>
        <p:nvPicPr>
          <p:cNvPr id="3" name="Picture 2" descr="A black background with a black square&#10;&#10;Description automatically generated with medium confidence">
            <a:extLst>
              <a:ext uri="{FF2B5EF4-FFF2-40B4-BE49-F238E27FC236}">
                <a16:creationId xmlns:a16="http://schemas.microsoft.com/office/drawing/2014/main" id="{D26CFDE2-2A0B-80AF-44D1-F99636CC56D3}"/>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657018" y="1146098"/>
            <a:ext cx="3451118" cy="2703376"/>
          </a:xfrm>
          <a:prstGeom prst="rect">
            <a:avLst/>
          </a:prstGeom>
        </p:spPr>
      </p:pic>
      <p:sp>
        <p:nvSpPr>
          <p:cNvPr id="6" name="TextBox 5">
            <a:extLst>
              <a:ext uri="{FF2B5EF4-FFF2-40B4-BE49-F238E27FC236}">
                <a16:creationId xmlns:a16="http://schemas.microsoft.com/office/drawing/2014/main" id="{4773A09E-9805-AE8A-AE45-78C2A0A6A357}"/>
              </a:ext>
            </a:extLst>
          </p:cNvPr>
          <p:cNvSpPr txBox="1"/>
          <p:nvPr/>
        </p:nvSpPr>
        <p:spPr>
          <a:xfrm>
            <a:off x="386848" y="599884"/>
            <a:ext cx="3229393" cy="230832"/>
          </a:xfrm>
          <a:prstGeom prst="rect">
            <a:avLst/>
          </a:prstGeom>
          <a:noFill/>
        </p:spPr>
        <p:txBody>
          <a:bodyPr wrap="square" rtlCol="0">
            <a:spAutoFit/>
          </a:bodyPr>
          <a:lstStyle/>
          <a:p>
            <a:r>
              <a:rPr lang="en-GB" sz="900" dirty="0">
                <a:hlinkClick r:id="rId3" tooltip="https://www.pngall.com/4-number-png/download/26965"/>
              </a:rPr>
              <a:t>This Photo</a:t>
            </a:r>
            <a:r>
              <a:rPr lang="en-GB" sz="900" dirty="0"/>
              <a:t> by Unknown Author is licensed under </a:t>
            </a:r>
            <a:r>
              <a:rPr lang="en-GB" sz="900" dirty="0">
                <a:hlinkClick r:id="rId4" tooltip="https://creativecommons.org/licenses/by-nc/3.0/"/>
              </a:rPr>
              <a:t>CC BY-NC</a:t>
            </a:r>
            <a:endParaRPr lang="en-GB" sz="900" dirty="0"/>
          </a:p>
        </p:txBody>
      </p:sp>
      <p:sp>
        <p:nvSpPr>
          <p:cNvPr id="14" name="Speech Bubble: Oval 13">
            <a:extLst>
              <a:ext uri="{FF2B5EF4-FFF2-40B4-BE49-F238E27FC236}">
                <a16:creationId xmlns:a16="http://schemas.microsoft.com/office/drawing/2014/main" id="{A233C1AA-8662-A8DB-5085-1343CB50D28A}"/>
              </a:ext>
            </a:extLst>
          </p:cNvPr>
          <p:cNvSpPr/>
          <p:nvPr/>
        </p:nvSpPr>
        <p:spPr>
          <a:xfrm>
            <a:off x="8087017" y="4383156"/>
            <a:ext cx="4253948" cy="2196547"/>
          </a:xfrm>
          <a:prstGeom prst="wedgeEllipseCallout">
            <a:avLst>
              <a:gd name="adj1" fmla="val -72001"/>
              <a:gd name="adj2" fmla="val 32814"/>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2400" dirty="0"/>
              <a:t>For example, Ali is taller than Dean.  Jamal is taller than Ali. Who is the shortest? </a:t>
            </a:r>
          </a:p>
        </p:txBody>
      </p:sp>
    </p:spTree>
    <p:extLst>
      <p:ext uri="{BB962C8B-B14F-4D97-AF65-F5344CB8AC3E}">
        <p14:creationId xmlns:p14="http://schemas.microsoft.com/office/powerpoint/2010/main" val="46815285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1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animBg="1"/>
    </p:bldLst>
  </p:timing>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 name="Title 8">
            <a:extLst>
              <a:ext uri="{FF2B5EF4-FFF2-40B4-BE49-F238E27FC236}">
                <a16:creationId xmlns:a16="http://schemas.microsoft.com/office/drawing/2014/main" id="{3579B4D1-E765-86FD-34BD-9B5FECC3BEB2}"/>
              </a:ext>
            </a:extLst>
          </p:cNvPr>
          <p:cNvSpPr>
            <a:spLocks noGrp="1"/>
          </p:cNvSpPr>
          <p:nvPr>
            <p:ph type="title"/>
          </p:nvPr>
        </p:nvSpPr>
        <p:spPr>
          <a:xfrm>
            <a:off x="6867939" y="679730"/>
            <a:ext cx="4635439" cy="4852581"/>
          </a:xfrm>
        </p:spPr>
        <p:txBody>
          <a:bodyPr vert="horz" lIns="91440" tIns="45720" rIns="91440" bIns="45720" rtlCol="0" anchor="b">
            <a:normAutofit fontScale="90000"/>
          </a:bodyPr>
          <a:lstStyle/>
          <a:p>
            <a:pPr algn="ctr"/>
            <a:br>
              <a:rPr lang="en-US" sz="4000" kern="1200" dirty="0">
                <a:solidFill>
                  <a:schemeClr val="tx1"/>
                </a:solidFill>
                <a:latin typeface="+mn-lt"/>
                <a:ea typeface="+mj-ea"/>
                <a:cs typeface="+mj-cs"/>
              </a:rPr>
            </a:br>
            <a:br>
              <a:rPr lang="en-US" sz="4000" kern="1200" dirty="0">
                <a:solidFill>
                  <a:schemeClr val="tx1"/>
                </a:solidFill>
                <a:latin typeface="+mn-lt"/>
                <a:ea typeface="+mj-ea"/>
                <a:cs typeface="+mj-cs"/>
              </a:rPr>
            </a:br>
            <a:r>
              <a:rPr lang="en-US" sz="4000" kern="1200" dirty="0">
                <a:solidFill>
                  <a:schemeClr val="tx1"/>
                </a:solidFill>
                <a:latin typeface="+mn-lt"/>
                <a:ea typeface="+mj-ea"/>
                <a:cs typeface="+mj-cs"/>
              </a:rPr>
              <a:t> Another example of formal operational thinking: </a:t>
            </a:r>
            <a:r>
              <a:rPr lang="en-US" sz="4000" b="1" dirty="0">
                <a:latin typeface="+mn-lt"/>
              </a:rPr>
              <a:t>H</a:t>
            </a:r>
            <a:r>
              <a:rPr lang="en-US" sz="4000" b="1" kern="1200" dirty="0">
                <a:solidFill>
                  <a:schemeClr val="tx1"/>
                </a:solidFill>
                <a:latin typeface="+mn-lt"/>
                <a:ea typeface="+mj-ea"/>
                <a:cs typeface="+mj-cs"/>
              </a:rPr>
              <a:t>ypothetical</a:t>
            </a:r>
            <a:r>
              <a:rPr lang="en-US" sz="4000" kern="1200" dirty="0">
                <a:solidFill>
                  <a:schemeClr val="tx1"/>
                </a:solidFill>
                <a:latin typeface="+mn-lt"/>
                <a:ea typeface="+mj-ea"/>
                <a:cs typeface="+mj-cs"/>
              </a:rPr>
              <a:t> and </a:t>
            </a:r>
            <a:r>
              <a:rPr lang="en-US" sz="4000" b="1" kern="1200" dirty="0">
                <a:solidFill>
                  <a:schemeClr val="tx1"/>
                </a:solidFill>
                <a:latin typeface="+mn-lt"/>
                <a:ea typeface="+mj-ea"/>
                <a:cs typeface="+mj-cs"/>
              </a:rPr>
              <a:t>abstract</a:t>
            </a:r>
            <a:r>
              <a:rPr lang="en-US" sz="4000" kern="1200" dirty="0">
                <a:solidFill>
                  <a:schemeClr val="tx1"/>
                </a:solidFill>
                <a:latin typeface="+mn-lt"/>
                <a:ea typeface="+mj-ea"/>
                <a:cs typeface="+mj-cs"/>
              </a:rPr>
              <a:t> thinking</a:t>
            </a:r>
            <a:br>
              <a:rPr lang="en-US" sz="4000" kern="1200" dirty="0">
                <a:solidFill>
                  <a:schemeClr val="tx1"/>
                </a:solidFill>
                <a:latin typeface="+mn-lt"/>
                <a:ea typeface="+mj-ea"/>
                <a:cs typeface="+mj-cs"/>
              </a:rPr>
            </a:br>
            <a:br>
              <a:rPr lang="en-US" sz="4000" kern="1200" dirty="0">
                <a:solidFill>
                  <a:schemeClr val="tx1"/>
                </a:solidFill>
                <a:latin typeface="+mn-lt"/>
                <a:ea typeface="+mj-ea"/>
                <a:cs typeface="+mj-cs"/>
              </a:rPr>
            </a:br>
            <a:r>
              <a:rPr lang="en-US" sz="1600" i="1" kern="1200" dirty="0">
                <a:solidFill>
                  <a:schemeClr val="tx1"/>
                </a:solidFill>
                <a:latin typeface="+mn-lt"/>
                <a:ea typeface="+mj-ea"/>
                <a:cs typeface="+mj-cs"/>
              </a:rPr>
              <a:t>(5.10 to end)</a:t>
            </a:r>
            <a:br>
              <a:rPr lang="en-US" sz="1600" i="1" kern="1200" dirty="0">
                <a:solidFill>
                  <a:schemeClr val="tx1"/>
                </a:solidFill>
                <a:latin typeface="+mn-lt"/>
                <a:ea typeface="+mj-ea"/>
                <a:cs typeface="+mj-cs"/>
              </a:rPr>
            </a:br>
            <a:br>
              <a:rPr lang="en-US" sz="4000" kern="1200" dirty="0">
                <a:solidFill>
                  <a:schemeClr val="tx1"/>
                </a:solidFill>
                <a:latin typeface="+mn-lt"/>
                <a:ea typeface="+mj-ea"/>
                <a:cs typeface="+mj-cs"/>
              </a:rPr>
            </a:br>
            <a:r>
              <a:rPr lang="en-US" sz="4000" kern="1200" dirty="0">
                <a:solidFill>
                  <a:schemeClr val="tx1"/>
                </a:solidFill>
                <a:latin typeface="+mn-lt"/>
                <a:ea typeface="+mj-ea"/>
                <a:cs typeface="+mj-cs"/>
              </a:rPr>
              <a:t> </a:t>
            </a:r>
          </a:p>
        </p:txBody>
      </p:sp>
      <p:pic>
        <p:nvPicPr>
          <p:cNvPr id="3" name="Online Media 2" title="Piaget's Stages of Development">
            <a:hlinkClick r:id="" action="ppaction://media"/>
            <a:extLst>
              <a:ext uri="{FF2B5EF4-FFF2-40B4-BE49-F238E27FC236}">
                <a16:creationId xmlns:a16="http://schemas.microsoft.com/office/drawing/2014/main" id="{CD0C347D-568C-03A4-EBA7-AD454E9E457E}"/>
              </a:ext>
            </a:extLst>
          </p:cNvPr>
          <p:cNvPicPr>
            <a:picLocks noRot="1" noChangeAspect="1"/>
          </p:cNvPicPr>
          <p:nvPr>
            <a:videoFile r:link="rId1"/>
          </p:nvPr>
        </p:nvPicPr>
        <p:blipFill>
          <a:blip r:embed="rId3"/>
          <a:stretch>
            <a:fillRect/>
          </a:stretch>
        </p:blipFill>
        <p:spPr>
          <a:xfrm>
            <a:off x="942597" y="1325689"/>
            <a:ext cx="5608830" cy="4206622"/>
          </a:xfrm>
          <a:prstGeom prst="rect">
            <a:avLst/>
          </a:prstGeom>
        </p:spPr>
      </p:pic>
    </p:spTree>
    <p:extLst>
      <p:ext uri="{BB962C8B-B14F-4D97-AF65-F5344CB8AC3E}">
        <p14:creationId xmlns:p14="http://schemas.microsoft.com/office/powerpoint/2010/main" val="4161545049"/>
      </p:ext>
    </p:extLst>
  </p:cSld>
  <p:clrMapOvr>
    <a:masterClrMapping/>
  </p:clrMapOvr>
  <p:timing>
    <p:tnLst>
      <p:par>
        <p:cTn id="1" dur="indefinite" restart="never" nodeType="tmRoot">
          <p:childTnLst>
            <p:video>
              <p:cMediaNode vol="80000">
                <p:cTn id="2" fill="hold" display="0">
                  <p:stCondLst>
                    <p:cond delay="indefinite"/>
                  </p:stCondLst>
                </p:cTn>
                <p:tgtEl>
                  <p:spTgt spid="3"/>
                </p:tgtEl>
              </p:cMediaNode>
            </p:video>
          </p:childTnLst>
        </p:cTn>
      </p:par>
    </p:tnLst>
  </p:timing>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11FA69-9A9F-7B28-DADB-E0E9DF2B59F2}"/>
              </a:ext>
            </a:extLst>
          </p:cNvPr>
          <p:cNvSpPr>
            <a:spLocks noGrp="1"/>
          </p:cNvSpPr>
          <p:nvPr>
            <p:ph type="title"/>
          </p:nvPr>
        </p:nvSpPr>
        <p:spPr>
          <a:xfrm>
            <a:off x="838200" y="706501"/>
            <a:ext cx="10515600" cy="1325563"/>
          </a:xfrm>
        </p:spPr>
        <p:txBody>
          <a:bodyPr/>
          <a:lstStyle/>
          <a:p>
            <a:r>
              <a:rPr lang="en-GB" b="1" dirty="0"/>
              <a:t>Thinking like a health and social care professional</a:t>
            </a:r>
          </a:p>
        </p:txBody>
      </p:sp>
      <p:pic>
        <p:nvPicPr>
          <p:cNvPr id="5" name="Content Placeholder 4" descr="A person holding his chin&#10;&#10;Description automatically generated">
            <a:extLst>
              <a:ext uri="{FF2B5EF4-FFF2-40B4-BE49-F238E27FC236}">
                <a16:creationId xmlns:a16="http://schemas.microsoft.com/office/drawing/2014/main" id="{A0487481-D315-C10D-D21E-5D74533EF0D5}"/>
              </a:ext>
            </a:extLst>
          </p:cNvPr>
          <p:cNvPicPr>
            <a:picLocks noGrp="1" noChangeAspect="1"/>
          </p:cNvPicPr>
          <p:nvPr>
            <p:ph idx="1"/>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7980756" y="3498310"/>
            <a:ext cx="5028108" cy="3359690"/>
          </a:xfrm>
        </p:spPr>
      </p:pic>
      <p:sp>
        <p:nvSpPr>
          <p:cNvPr id="6" name="TextBox 5">
            <a:extLst>
              <a:ext uri="{FF2B5EF4-FFF2-40B4-BE49-F238E27FC236}">
                <a16:creationId xmlns:a16="http://schemas.microsoft.com/office/drawing/2014/main" id="{A25DEE63-841B-E288-E888-AAB7F5C12764}"/>
              </a:ext>
            </a:extLst>
          </p:cNvPr>
          <p:cNvSpPr txBox="1"/>
          <p:nvPr/>
        </p:nvSpPr>
        <p:spPr>
          <a:xfrm>
            <a:off x="621792" y="2621530"/>
            <a:ext cx="9619488" cy="3539430"/>
          </a:xfrm>
          <a:prstGeom prst="rect">
            <a:avLst/>
          </a:prstGeom>
          <a:noFill/>
        </p:spPr>
        <p:txBody>
          <a:bodyPr wrap="square" rtlCol="0">
            <a:spAutoFit/>
          </a:bodyPr>
          <a:lstStyle/>
          <a:p>
            <a:pPr marL="571500" indent="-571500">
              <a:buFont typeface="Arial" panose="020B0604020202020204" pitchFamily="34" charset="0"/>
              <a:buChar char="•"/>
            </a:pPr>
            <a:r>
              <a:rPr lang="en-GB" sz="3200" dirty="0"/>
              <a:t>What are the key points of Piaget’s theory? </a:t>
            </a:r>
          </a:p>
          <a:p>
            <a:pPr marL="571500" indent="-571500">
              <a:buFont typeface="Arial" panose="020B0604020202020204" pitchFamily="34" charset="0"/>
              <a:buChar char="•"/>
            </a:pPr>
            <a:r>
              <a:rPr lang="en-GB" sz="3200" dirty="0"/>
              <a:t>How have modern research/studies further contributed to the application of Piaget’s theory?   </a:t>
            </a:r>
          </a:p>
          <a:p>
            <a:pPr marL="571500" indent="-571500">
              <a:buFont typeface="Arial" panose="020B0604020202020204" pitchFamily="34" charset="0"/>
              <a:buChar char="•"/>
            </a:pPr>
            <a:r>
              <a:rPr lang="en-GB" sz="3200" dirty="0"/>
              <a:t>How useful is Piaget’s theory of cognitive development? </a:t>
            </a:r>
          </a:p>
          <a:p>
            <a:pPr marL="571500" indent="-571500">
              <a:buFont typeface="Arial" panose="020B0604020202020204" pitchFamily="34" charset="0"/>
              <a:buChar char="•"/>
            </a:pPr>
            <a:r>
              <a:rPr lang="en-GB" sz="3200" dirty="0"/>
              <a:t>Is Piaget’s theory of cognitive development relevant to you in your practice? </a:t>
            </a:r>
          </a:p>
        </p:txBody>
      </p:sp>
    </p:spTree>
    <p:extLst>
      <p:ext uri="{BB962C8B-B14F-4D97-AF65-F5344CB8AC3E}">
        <p14:creationId xmlns:p14="http://schemas.microsoft.com/office/powerpoint/2010/main" val="138383202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Graphic 2" descr="Boardroom with solid fill">
            <a:extLst>
              <a:ext uri="{FF2B5EF4-FFF2-40B4-BE49-F238E27FC236}">
                <a16:creationId xmlns:a16="http://schemas.microsoft.com/office/drawing/2014/main" id="{85A20873-AE05-EFF1-4F84-1480B84C1BF0}"/>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96792" y="2619046"/>
            <a:ext cx="2319130" cy="2319130"/>
          </a:xfrm>
          <a:prstGeom prst="rect">
            <a:avLst/>
          </a:prstGeom>
        </p:spPr>
      </p:pic>
      <p:sp>
        <p:nvSpPr>
          <p:cNvPr id="5" name="Text Placeholder 4">
            <a:extLst>
              <a:ext uri="{FF2B5EF4-FFF2-40B4-BE49-F238E27FC236}">
                <a16:creationId xmlns:a16="http://schemas.microsoft.com/office/drawing/2014/main" id="{14568845-58C5-9D5D-C4A5-60DD7326BBF7}"/>
              </a:ext>
            </a:extLst>
          </p:cNvPr>
          <p:cNvSpPr>
            <a:spLocks noGrp="1"/>
          </p:cNvSpPr>
          <p:nvPr>
            <p:ph type="body" idx="1"/>
          </p:nvPr>
        </p:nvSpPr>
        <p:spPr>
          <a:xfrm>
            <a:off x="984956" y="4436254"/>
            <a:ext cx="10515600" cy="2319130"/>
          </a:xfrm>
        </p:spPr>
        <p:txBody>
          <a:bodyPr>
            <a:normAutofit fontScale="92500" lnSpcReduction="10000"/>
          </a:bodyPr>
          <a:lstStyle/>
          <a:p>
            <a:r>
              <a:rPr lang="en-GB" sz="4400" dirty="0"/>
              <a:t>Buying a toy from above for an 18-month-old. The choice should help the toddler learn about shapes and colours.  </a:t>
            </a:r>
            <a:r>
              <a:rPr lang="en-GB" sz="4400" b="1" dirty="0">
                <a:solidFill>
                  <a:schemeClr val="accent5">
                    <a:lumMod val="75000"/>
                  </a:schemeClr>
                </a:solidFill>
              </a:rPr>
              <a:t>Which one would Piaget choose and why?   </a:t>
            </a:r>
          </a:p>
        </p:txBody>
      </p:sp>
      <p:pic>
        <p:nvPicPr>
          <p:cNvPr id="7" name="Picture 6" descr="A group of colorful rectangular shapes&#10;&#10;Description automatically generated">
            <a:extLst>
              <a:ext uri="{FF2B5EF4-FFF2-40B4-BE49-F238E27FC236}">
                <a16:creationId xmlns:a16="http://schemas.microsoft.com/office/drawing/2014/main" id="{8A918A23-A170-0352-A3C0-50C08F6B91B7}"/>
              </a:ext>
            </a:extLst>
          </p:cNvPr>
          <p:cNvPicPr>
            <a:picLocks noChangeAspect="1"/>
          </p:cNvPicPr>
          <p:nvPr/>
        </p:nvPicPr>
        <p:blipFill>
          <a:blip r:embed="rId5">
            <a:extLst>
              <a:ext uri="{28A0092B-C50C-407E-A947-70E740481C1C}">
                <a14:useLocalDpi xmlns:a14="http://schemas.microsoft.com/office/drawing/2010/main" val="0"/>
              </a:ext>
              <a:ext uri="{837473B0-CC2E-450A-ABE3-18F120FF3D39}">
                <a1611:picAttrSrcUrl xmlns:a1611="http://schemas.microsoft.com/office/drawing/2016/11/main" r:id="rId6"/>
              </a:ext>
            </a:extLst>
          </a:blip>
          <a:stretch>
            <a:fillRect/>
          </a:stretch>
        </p:blipFill>
        <p:spPr>
          <a:xfrm>
            <a:off x="96792" y="608252"/>
            <a:ext cx="3835402" cy="2010794"/>
          </a:xfrm>
          <a:prstGeom prst="rect">
            <a:avLst/>
          </a:prstGeom>
        </p:spPr>
      </p:pic>
      <p:sp>
        <p:nvSpPr>
          <p:cNvPr id="8" name="TextBox 7">
            <a:extLst>
              <a:ext uri="{FF2B5EF4-FFF2-40B4-BE49-F238E27FC236}">
                <a16:creationId xmlns:a16="http://schemas.microsoft.com/office/drawing/2014/main" id="{91082C54-7D99-908C-8981-5A682CEA5974}"/>
              </a:ext>
            </a:extLst>
          </p:cNvPr>
          <p:cNvSpPr txBox="1"/>
          <p:nvPr/>
        </p:nvSpPr>
        <p:spPr>
          <a:xfrm>
            <a:off x="210280" y="2660425"/>
            <a:ext cx="3163423" cy="230832"/>
          </a:xfrm>
          <a:prstGeom prst="rect">
            <a:avLst/>
          </a:prstGeom>
          <a:noFill/>
        </p:spPr>
        <p:txBody>
          <a:bodyPr wrap="square" rtlCol="0">
            <a:spAutoFit/>
          </a:bodyPr>
          <a:lstStyle/>
          <a:p>
            <a:r>
              <a:rPr lang="en-GB" sz="900" dirty="0">
                <a:hlinkClick r:id="rId6" tooltip="https://www.mamaynene.com/2017/02/shapes-cards.html"/>
              </a:rPr>
              <a:t>This Photo</a:t>
            </a:r>
            <a:r>
              <a:rPr lang="en-GB" sz="900" dirty="0"/>
              <a:t> by Unknown Author is licensed under </a:t>
            </a:r>
            <a:r>
              <a:rPr lang="en-GB" sz="900" dirty="0">
                <a:hlinkClick r:id="rId7" tooltip="https://creativecommons.org/licenses/by-nc-nd/3.0/"/>
              </a:rPr>
              <a:t>CC BY-NC-ND</a:t>
            </a:r>
            <a:endParaRPr lang="en-GB" sz="900" dirty="0"/>
          </a:p>
        </p:txBody>
      </p:sp>
      <p:pic>
        <p:nvPicPr>
          <p:cNvPr id="10" name="Picture 9" descr="A wooden puzzle with different shapes&#10;&#10;Description automatically generated">
            <a:extLst>
              <a:ext uri="{FF2B5EF4-FFF2-40B4-BE49-F238E27FC236}">
                <a16:creationId xmlns:a16="http://schemas.microsoft.com/office/drawing/2014/main" id="{413F0A79-87B5-65E4-2221-6B1C5D8A2C16}"/>
              </a:ext>
            </a:extLst>
          </p:cNvPr>
          <p:cNvPicPr>
            <a:picLocks noChangeAspect="1"/>
          </p:cNvPicPr>
          <p:nvPr/>
        </p:nvPicPr>
        <p:blipFill>
          <a:blip r:embed="rId8">
            <a:extLst>
              <a:ext uri="{28A0092B-C50C-407E-A947-70E740481C1C}">
                <a14:useLocalDpi xmlns:a14="http://schemas.microsoft.com/office/drawing/2010/main" val="0"/>
              </a:ext>
              <a:ext uri="{837473B0-CC2E-450A-ABE3-18F120FF3D39}">
                <a1611:picAttrSrcUrl xmlns:a1611="http://schemas.microsoft.com/office/drawing/2016/11/main" r:id="rId9"/>
              </a:ext>
            </a:extLst>
          </a:blip>
          <a:stretch>
            <a:fillRect/>
          </a:stretch>
        </p:blipFill>
        <p:spPr>
          <a:xfrm>
            <a:off x="4045682" y="402974"/>
            <a:ext cx="3638782" cy="2421350"/>
          </a:xfrm>
          <a:prstGeom prst="rect">
            <a:avLst/>
          </a:prstGeom>
        </p:spPr>
      </p:pic>
      <p:sp>
        <p:nvSpPr>
          <p:cNvPr id="11" name="TextBox 10">
            <a:extLst>
              <a:ext uri="{FF2B5EF4-FFF2-40B4-BE49-F238E27FC236}">
                <a16:creationId xmlns:a16="http://schemas.microsoft.com/office/drawing/2014/main" id="{EFFA39E8-8C88-8A69-84C0-61703C678F86}"/>
              </a:ext>
            </a:extLst>
          </p:cNvPr>
          <p:cNvSpPr txBox="1"/>
          <p:nvPr/>
        </p:nvSpPr>
        <p:spPr>
          <a:xfrm>
            <a:off x="4430486" y="2967336"/>
            <a:ext cx="3331028" cy="230832"/>
          </a:xfrm>
          <a:prstGeom prst="rect">
            <a:avLst/>
          </a:prstGeom>
          <a:noFill/>
        </p:spPr>
        <p:txBody>
          <a:bodyPr wrap="square" rtlCol="0">
            <a:spAutoFit/>
          </a:bodyPr>
          <a:lstStyle/>
          <a:p>
            <a:r>
              <a:rPr lang="en-GB" sz="900" dirty="0">
                <a:hlinkClick r:id="rId9" tooltip="https://www.freeimageslive.co.uk/free_stock_image/shape-puzzle-jpg"/>
              </a:rPr>
              <a:t>This Photo</a:t>
            </a:r>
            <a:r>
              <a:rPr lang="en-GB" sz="900" dirty="0"/>
              <a:t> by Unknown Author is licensed under </a:t>
            </a:r>
            <a:r>
              <a:rPr lang="en-GB" sz="900" dirty="0">
                <a:hlinkClick r:id="rId10" tooltip="https://creativecommons.org/licenses/by/3.0/"/>
              </a:rPr>
              <a:t>CC BY</a:t>
            </a:r>
            <a:endParaRPr lang="en-GB" sz="900" dirty="0"/>
          </a:p>
        </p:txBody>
      </p:sp>
      <p:pic>
        <p:nvPicPr>
          <p:cNvPr id="13" name="Picture 12" descr="A toy in a box&#10;&#10;Description automatically generated">
            <a:extLst>
              <a:ext uri="{FF2B5EF4-FFF2-40B4-BE49-F238E27FC236}">
                <a16:creationId xmlns:a16="http://schemas.microsoft.com/office/drawing/2014/main" id="{7B3DC4B1-549D-E095-411B-CEAF8EBA303E}"/>
              </a:ext>
            </a:extLst>
          </p:cNvPr>
          <p:cNvPicPr>
            <a:picLocks noChangeAspect="1"/>
          </p:cNvPicPr>
          <p:nvPr/>
        </p:nvPicPr>
        <p:blipFill>
          <a:blip r:embed="rId11">
            <a:extLst>
              <a:ext uri="{28A0092B-C50C-407E-A947-70E740481C1C}">
                <a14:useLocalDpi xmlns:a14="http://schemas.microsoft.com/office/drawing/2010/main" val="0"/>
              </a:ext>
              <a:ext uri="{837473B0-CC2E-450A-ABE3-18F120FF3D39}">
                <a1611:picAttrSrcUrl xmlns:a1611="http://schemas.microsoft.com/office/drawing/2016/11/main" r:id="rId12"/>
              </a:ext>
            </a:extLst>
          </a:blip>
          <a:stretch>
            <a:fillRect/>
          </a:stretch>
        </p:blipFill>
        <p:spPr>
          <a:xfrm>
            <a:off x="8109237" y="436137"/>
            <a:ext cx="3664786" cy="2455120"/>
          </a:xfrm>
          <a:prstGeom prst="rect">
            <a:avLst/>
          </a:prstGeom>
        </p:spPr>
      </p:pic>
      <p:sp>
        <p:nvSpPr>
          <p:cNvPr id="14" name="TextBox 13">
            <a:extLst>
              <a:ext uri="{FF2B5EF4-FFF2-40B4-BE49-F238E27FC236}">
                <a16:creationId xmlns:a16="http://schemas.microsoft.com/office/drawing/2014/main" id="{7823AF77-4B8B-84DE-0C71-B92230D491D8}"/>
              </a:ext>
            </a:extLst>
          </p:cNvPr>
          <p:cNvSpPr txBox="1"/>
          <p:nvPr/>
        </p:nvSpPr>
        <p:spPr>
          <a:xfrm>
            <a:off x="8379812" y="3198168"/>
            <a:ext cx="4087585" cy="230832"/>
          </a:xfrm>
          <a:prstGeom prst="rect">
            <a:avLst/>
          </a:prstGeom>
          <a:noFill/>
        </p:spPr>
        <p:txBody>
          <a:bodyPr wrap="square" rtlCol="0">
            <a:spAutoFit/>
          </a:bodyPr>
          <a:lstStyle/>
          <a:p>
            <a:r>
              <a:rPr lang="en-GB" sz="900" dirty="0">
                <a:hlinkClick r:id="rId12" tooltip="https://www.flickr.com/photos/avlxyz/6151602376"/>
              </a:rPr>
              <a:t>This Photo</a:t>
            </a:r>
            <a:r>
              <a:rPr lang="en-GB" sz="900" dirty="0"/>
              <a:t> by Unknown Author is licensed under </a:t>
            </a:r>
            <a:r>
              <a:rPr lang="en-GB" sz="900" dirty="0">
                <a:hlinkClick r:id="rId13" tooltip="https://creativecommons.org/licenses/by-nc-sa/3.0/"/>
              </a:rPr>
              <a:t>CC BY-SA-NC</a:t>
            </a:r>
            <a:endParaRPr lang="en-GB" sz="900" dirty="0"/>
          </a:p>
        </p:txBody>
      </p:sp>
    </p:spTree>
    <p:extLst>
      <p:ext uri="{BB962C8B-B14F-4D97-AF65-F5344CB8AC3E}">
        <p14:creationId xmlns:p14="http://schemas.microsoft.com/office/powerpoint/2010/main" val="1673511109"/>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2290" name="Rectangle 1">
            <a:extLst>
              <a:ext uri="{FF2B5EF4-FFF2-40B4-BE49-F238E27FC236}">
                <a16:creationId xmlns:a16="http://schemas.microsoft.com/office/drawing/2014/main" id="{46C5385C-E53F-4734-BC98-CDEA528AFA1E}"/>
              </a:ext>
            </a:extLst>
          </p:cNvPr>
          <p:cNvSpPr>
            <a:spLocks noGrp="1"/>
          </p:cNvSpPr>
          <p:nvPr>
            <p:ph type="title"/>
          </p:nvPr>
        </p:nvSpPr>
        <p:spPr bwMode="auto">
          <a:xfrm>
            <a:off x="538618" y="608014"/>
            <a:ext cx="11486367" cy="114458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50800" tIns="50800" rIns="50800" bIns="50800" numCol="1" rtlCol="0" anchor="b" anchorCtr="0" compatLnSpc="1">
            <a:prstTxWarp prst="textNoShape">
              <a:avLst/>
            </a:prstTxWarp>
            <a:normAutofit/>
          </a:bodyPr>
          <a:lstStyle/>
          <a:p>
            <a:r>
              <a:rPr lang="en-US" altLang="en-US" sz="3500" b="1" dirty="0">
                <a:solidFill>
                  <a:srgbClr val="330066"/>
                </a:solidFill>
                <a:latin typeface="Arial" panose="020B0604020202020204" pitchFamily="34" charset="0"/>
                <a:cs typeface="Arial" panose="020B0604020202020204" pitchFamily="34" charset="0"/>
                <a:sym typeface="Arial" panose="020B0604020202020204" pitchFamily="34" charset="0"/>
              </a:rPr>
              <a:t>Applications of Piaget’s theory of cognitive development in education</a:t>
            </a:r>
            <a:endParaRPr lang="en-US" altLang="en-US" dirty="0"/>
          </a:p>
        </p:txBody>
      </p:sp>
      <p:sp>
        <p:nvSpPr>
          <p:cNvPr id="4" name="TextBox 3">
            <a:extLst>
              <a:ext uri="{FF2B5EF4-FFF2-40B4-BE49-F238E27FC236}">
                <a16:creationId xmlns:a16="http://schemas.microsoft.com/office/drawing/2014/main" id="{7E287FF9-0745-48D6-B7F0-FAAC734E25C0}"/>
              </a:ext>
            </a:extLst>
          </p:cNvPr>
          <p:cNvSpPr txBox="1"/>
          <p:nvPr/>
        </p:nvSpPr>
        <p:spPr>
          <a:xfrm>
            <a:off x="538619" y="6249986"/>
            <a:ext cx="3429000" cy="230832"/>
          </a:xfrm>
          <a:prstGeom prst="rect">
            <a:avLst/>
          </a:prstGeom>
          <a:noFill/>
        </p:spPr>
        <p:txBody>
          <a:bodyPr wrap="square" rtlCol="0">
            <a:spAutoFit/>
          </a:bodyPr>
          <a:lstStyle/>
          <a:p>
            <a:r>
              <a:rPr lang="en-GB" sz="900" dirty="0">
                <a:hlinkClick r:id="rId3" tooltip="https://chinablog.cc/2010/03/the-pity-of-zhong-yong-a-wasted-child-prodigy/"/>
              </a:rPr>
              <a:t>This Photo</a:t>
            </a:r>
            <a:r>
              <a:rPr lang="en-GB" sz="900" dirty="0"/>
              <a:t> by Unknown Author is licensed under </a:t>
            </a:r>
            <a:r>
              <a:rPr lang="en-GB" sz="900" dirty="0">
                <a:hlinkClick r:id="rId4" tooltip="https://creativecommons.org/licenses/by-nc-sa/3.0/"/>
              </a:rPr>
              <a:t>CC BY-SA-NC</a:t>
            </a:r>
            <a:endParaRPr lang="en-GB" sz="900" dirty="0"/>
          </a:p>
        </p:txBody>
      </p:sp>
      <p:graphicFrame>
        <p:nvGraphicFramePr>
          <p:cNvPr id="5" name="Diagram 4">
            <a:extLst>
              <a:ext uri="{FF2B5EF4-FFF2-40B4-BE49-F238E27FC236}">
                <a16:creationId xmlns:a16="http://schemas.microsoft.com/office/drawing/2014/main" id="{1289A86A-7F81-4922-9DAD-598162BC2F1F}"/>
              </a:ext>
            </a:extLst>
          </p:cNvPr>
          <p:cNvGraphicFramePr/>
          <p:nvPr>
            <p:extLst>
              <p:ext uri="{D42A27DB-BD31-4B8C-83A1-F6EECF244321}">
                <p14:modId xmlns:p14="http://schemas.microsoft.com/office/powerpoint/2010/main" val="2442488039"/>
              </p:ext>
            </p:extLst>
          </p:nvPr>
        </p:nvGraphicFramePr>
        <p:xfrm>
          <a:off x="-1377863" y="1836880"/>
          <a:ext cx="13703473" cy="4220499"/>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899067296"/>
      </p:ext>
    </p:extLst>
  </p:cSld>
  <p:clrMapOvr>
    <a:masterClrMapping/>
  </p:clrMapOvr>
  <p:transition spd="med"/>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29363EC-20F5-420C-B29E-C40D4F0C35DD}"/>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8030567" y="3847711"/>
            <a:ext cx="4064000" cy="1998688"/>
          </a:xfrm>
          <a:prstGeom prst="rect">
            <a:avLst/>
          </a:prstGeom>
        </p:spPr>
      </p:pic>
      <p:sp>
        <p:nvSpPr>
          <p:cNvPr id="12" name="TextBox 11">
            <a:extLst>
              <a:ext uri="{FF2B5EF4-FFF2-40B4-BE49-F238E27FC236}">
                <a16:creationId xmlns:a16="http://schemas.microsoft.com/office/drawing/2014/main" id="{0E103B60-7D52-4A65-9127-8106893CD362}"/>
              </a:ext>
            </a:extLst>
          </p:cNvPr>
          <p:cNvSpPr txBox="1"/>
          <p:nvPr/>
        </p:nvSpPr>
        <p:spPr>
          <a:xfrm>
            <a:off x="8030568" y="5944527"/>
            <a:ext cx="3485820" cy="230832"/>
          </a:xfrm>
          <a:prstGeom prst="rect">
            <a:avLst/>
          </a:prstGeom>
          <a:noFill/>
        </p:spPr>
        <p:txBody>
          <a:bodyPr wrap="square" rtlCol="0">
            <a:spAutoFit/>
          </a:bodyPr>
          <a:lstStyle/>
          <a:p>
            <a:r>
              <a:rPr lang="en-GB" sz="900">
                <a:hlinkClick r:id="rId4" tooltip="http://efoliointheuk.blogspot.com/2011/12/creative-thinking.html"/>
              </a:rPr>
              <a:t>This Photo</a:t>
            </a:r>
            <a:r>
              <a:rPr lang="en-GB" sz="900"/>
              <a:t> by Unknown Author is licensed under </a:t>
            </a:r>
            <a:r>
              <a:rPr lang="en-GB" sz="900">
                <a:hlinkClick r:id="rId5" tooltip="https://creativecommons.org/licenses/by/3.0/"/>
              </a:rPr>
              <a:t>CC BY</a:t>
            </a:r>
            <a:endParaRPr lang="en-GB" sz="900"/>
          </a:p>
        </p:txBody>
      </p:sp>
      <p:pic>
        <p:nvPicPr>
          <p:cNvPr id="13" name="Content Placeholder 12">
            <a:extLst>
              <a:ext uri="{FF2B5EF4-FFF2-40B4-BE49-F238E27FC236}">
                <a16:creationId xmlns:a16="http://schemas.microsoft.com/office/drawing/2014/main" id="{58D75EEC-5C8C-4FD5-8BFE-85C0DB5F0CA6}"/>
              </a:ext>
            </a:extLst>
          </p:cNvPr>
          <p:cNvPicPr>
            <a:picLocks noGrp="1" noChangeAspect="1"/>
          </p:cNvPicPr>
          <p:nvPr>
            <p:ph sz="half" idx="4294967295"/>
          </p:nvPr>
        </p:nvPicPr>
        <p:blipFill>
          <a:blip r:embed="rId6">
            <a:extLst>
              <a:ext uri="{28A0092B-C50C-407E-A947-70E740481C1C}">
                <a14:useLocalDpi xmlns:a14="http://schemas.microsoft.com/office/drawing/2010/main" val="0"/>
              </a:ext>
            </a:extLst>
          </a:blip>
          <a:stretch>
            <a:fillRect/>
          </a:stretch>
        </p:blipFill>
        <p:spPr>
          <a:xfrm>
            <a:off x="7000658" y="725362"/>
            <a:ext cx="4064000" cy="2703513"/>
          </a:xfrm>
        </p:spPr>
      </p:pic>
      <p:sp>
        <p:nvSpPr>
          <p:cNvPr id="2" name="Title 1"/>
          <p:cNvSpPr>
            <a:spLocks noGrp="1"/>
          </p:cNvSpPr>
          <p:nvPr>
            <p:ph type="title"/>
          </p:nvPr>
        </p:nvSpPr>
        <p:spPr/>
        <p:txBody>
          <a:bodyPr/>
          <a:lstStyle/>
          <a:p>
            <a:r>
              <a:rPr lang="en-US" dirty="0"/>
              <a:t>Learning by discovery</a:t>
            </a:r>
          </a:p>
        </p:txBody>
      </p:sp>
      <p:sp>
        <p:nvSpPr>
          <p:cNvPr id="3" name="Content Placeholder 2"/>
          <p:cNvSpPr>
            <a:spLocks noGrp="1"/>
          </p:cNvSpPr>
          <p:nvPr>
            <p:ph idx="1"/>
          </p:nvPr>
        </p:nvSpPr>
        <p:spPr>
          <a:xfrm>
            <a:off x="324632" y="1505068"/>
            <a:ext cx="6513535" cy="2179255"/>
          </a:xfrm>
        </p:spPr>
        <p:txBody>
          <a:bodyPr>
            <a:normAutofit lnSpcReduction="10000"/>
          </a:bodyPr>
          <a:lstStyle/>
          <a:p>
            <a:pPr marL="342900" lvl="2" indent="-342900">
              <a:spcBef>
                <a:spcPts val="600"/>
              </a:spcBef>
              <a:buClr>
                <a:srgbClr val="330066"/>
              </a:buClr>
              <a:buSzPct val="70000"/>
              <a:buFontTx/>
              <a:buChar char="•"/>
            </a:pPr>
            <a:r>
              <a:rPr lang="en-US" altLang="en-US" sz="2400" dirty="0">
                <a:solidFill>
                  <a:srgbClr val="000000"/>
                </a:solidFill>
              </a:rPr>
              <a:t>The child actively constructs knowledge through manipulation of concrete materials</a:t>
            </a:r>
          </a:p>
          <a:p>
            <a:pPr marL="571500" lvl="3" indent="-342900">
              <a:spcBef>
                <a:spcPts val="600"/>
              </a:spcBef>
              <a:buClr>
                <a:srgbClr val="330066"/>
              </a:buClr>
              <a:buSzPct val="70000"/>
              <a:buFontTx/>
              <a:buChar char="•"/>
            </a:pPr>
            <a:r>
              <a:rPr lang="en-US" altLang="en-US" sz="2400" dirty="0">
                <a:solidFill>
                  <a:srgbClr val="000000"/>
                </a:solidFill>
              </a:rPr>
              <a:t>Doing learning not being ‘shown’ learning  </a:t>
            </a:r>
          </a:p>
          <a:p>
            <a:pPr marL="571500" lvl="3" indent="-342900">
              <a:spcBef>
                <a:spcPts val="600"/>
              </a:spcBef>
              <a:buClr>
                <a:srgbClr val="330066"/>
              </a:buClr>
              <a:buSzPct val="70000"/>
              <a:buFontTx/>
              <a:buChar char="•"/>
            </a:pPr>
            <a:r>
              <a:rPr lang="en-US" altLang="en-US" sz="2400" dirty="0">
                <a:solidFill>
                  <a:srgbClr val="000000"/>
                </a:solidFill>
              </a:rPr>
              <a:t>Instead of ‘teaching’ children shapes or </a:t>
            </a:r>
            <a:r>
              <a:rPr lang="en-US" altLang="en-US" sz="2400" dirty="0" err="1">
                <a:solidFill>
                  <a:srgbClr val="000000"/>
                </a:solidFill>
              </a:rPr>
              <a:t>colours</a:t>
            </a:r>
            <a:r>
              <a:rPr lang="en-US" altLang="en-US" sz="2400" dirty="0">
                <a:solidFill>
                  <a:srgbClr val="000000"/>
                </a:solidFill>
              </a:rPr>
              <a:t>, they learn best from playing with toys of different shapes and </a:t>
            </a:r>
            <a:r>
              <a:rPr lang="en-US" altLang="en-US" sz="2400" dirty="0" err="1">
                <a:solidFill>
                  <a:srgbClr val="000000"/>
                </a:solidFill>
              </a:rPr>
              <a:t>colours</a:t>
            </a:r>
            <a:r>
              <a:rPr lang="en-US" altLang="en-US" sz="2400" dirty="0">
                <a:solidFill>
                  <a:srgbClr val="000000"/>
                </a:solidFill>
              </a:rPr>
              <a:t>   </a:t>
            </a:r>
          </a:p>
          <a:p>
            <a:endParaRPr lang="en-US" dirty="0"/>
          </a:p>
        </p:txBody>
      </p:sp>
      <p:sp>
        <p:nvSpPr>
          <p:cNvPr id="5" name="Slide Number Placeholder 4"/>
          <p:cNvSpPr>
            <a:spLocks noGrp="1"/>
          </p:cNvSpPr>
          <p:nvPr>
            <p:ph type="sldNum" sz="quarter" idx="12"/>
          </p:nvPr>
        </p:nvSpPr>
        <p:spPr/>
        <p:txBody>
          <a:bodyPr/>
          <a:lstStyle/>
          <a:p>
            <a:fld id="{9CD8D479-8942-46E8-A226-A4E01F7A105C}" type="slidenum">
              <a:rPr lang="en-US" smtClean="0"/>
              <a:t>28</a:t>
            </a:fld>
            <a:endParaRPr lang="en-US"/>
          </a:p>
        </p:txBody>
      </p:sp>
      <p:sp>
        <p:nvSpPr>
          <p:cNvPr id="6" name="Date Placeholder 5"/>
          <p:cNvSpPr>
            <a:spLocks noGrp="1"/>
          </p:cNvSpPr>
          <p:nvPr>
            <p:ph type="dt" sz="half" idx="10"/>
          </p:nvPr>
        </p:nvSpPr>
        <p:spPr/>
        <p:txBody>
          <a:bodyPr/>
          <a:lstStyle/>
          <a:p>
            <a:fld id="{93A66BA0-BF77-43AC-894A-20AD8220B887}" type="datetime1">
              <a:rPr lang="en-US" smtClean="0"/>
              <a:pPr/>
              <a:t>9/17/2025</a:t>
            </a:fld>
            <a:endParaRPr lang="en-US" dirty="0"/>
          </a:p>
        </p:txBody>
      </p:sp>
      <p:sp>
        <p:nvSpPr>
          <p:cNvPr id="7" name="Footer Placeholder 6"/>
          <p:cNvSpPr>
            <a:spLocks noGrp="1"/>
          </p:cNvSpPr>
          <p:nvPr>
            <p:ph type="ftr" sz="quarter" idx="11"/>
          </p:nvPr>
        </p:nvSpPr>
        <p:spPr/>
        <p:txBody>
          <a:bodyPr/>
          <a:lstStyle/>
          <a:p>
            <a:r>
              <a:rPr lang="en-US"/>
              <a:t>Add a footer</a:t>
            </a:r>
            <a:endParaRPr lang="en-US" dirty="0"/>
          </a:p>
        </p:txBody>
      </p:sp>
      <p:pic>
        <p:nvPicPr>
          <p:cNvPr id="9" name="Picture 8">
            <a:extLst>
              <a:ext uri="{FF2B5EF4-FFF2-40B4-BE49-F238E27FC236}">
                <a16:creationId xmlns:a16="http://schemas.microsoft.com/office/drawing/2014/main" id="{31DCC48B-AE6C-4CDC-9AEF-ABDAF7568EFB}"/>
              </a:ext>
            </a:extLst>
          </p:cNvPr>
          <p:cNvPicPr>
            <a:picLocks noChangeAspect="1"/>
          </p:cNvPicPr>
          <p:nvPr/>
        </p:nvPicPr>
        <p:blipFill>
          <a:blip r:embed="rId7">
            <a:extLst>
              <a:ext uri="{28A0092B-C50C-407E-A947-70E740481C1C}">
                <a14:useLocalDpi xmlns:a14="http://schemas.microsoft.com/office/drawing/2010/main" val="0"/>
              </a:ext>
              <a:ext uri="{837473B0-CC2E-450A-ABE3-18F120FF3D39}">
                <a1611:picAttrSrcUrl xmlns:a1611="http://schemas.microsoft.com/office/drawing/2016/11/main" r:id="rId8"/>
              </a:ext>
            </a:extLst>
          </a:blip>
          <a:stretch>
            <a:fillRect/>
          </a:stretch>
        </p:blipFill>
        <p:spPr>
          <a:xfrm>
            <a:off x="453403" y="4058433"/>
            <a:ext cx="3263442" cy="2179255"/>
          </a:xfrm>
          <a:prstGeom prst="rect">
            <a:avLst/>
          </a:prstGeom>
        </p:spPr>
      </p:pic>
      <p:sp>
        <p:nvSpPr>
          <p:cNvPr id="10" name="TextBox 9">
            <a:extLst>
              <a:ext uri="{FF2B5EF4-FFF2-40B4-BE49-F238E27FC236}">
                <a16:creationId xmlns:a16="http://schemas.microsoft.com/office/drawing/2014/main" id="{0EEFD4A1-7958-4E01-A5DE-CDEB465600A3}"/>
              </a:ext>
            </a:extLst>
          </p:cNvPr>
          <p:cNvSpPr txBox="1"/>
          <p:nvPr/>
        </p:nvSpPr>
        <p:spPr>
          <a:xfrm>
            <a:off x="6374280" y="6688907"/>
            <a:ext cx="4138708" cy="229296"/>
          </a:xfrm>
          <a:prstGeom prst="rect">
            <a:avLst/>
          </a:prstGeom>
          <a:noFill/>
        </p:spPr>
        <p:txBody>
          <a:bodyPr wrap="square" rtlCol="0">
            <a:spAutoFit/>
          </a:bodyPr>
          <a:lstStyle/>
          <a:p>
            <a:r>
              <a:rPr lang="en-GB" sz="900">
                <a:hlinkClick r:id="rId8" tooltip="https://researchoutreach.org/articles/learning-through-play-early-years-development/"/>
              </a:rPr>
              <a:t>This Photo</a:t>
            </a:r>
            <a:r>
              <a:rPr lang="en-GB" sz="900"/>
              <a:t> by Unknown Author is licensed under </a:t>
            </a:r>
            <a:r>
              <a:rPr lang="en-GB" sz="900">
                <a:hlinkClick r:id="rId5" tooltip="https://creativecommons.org/licenses/by/3.0/"/>
              </a:rPr>
              <a:t>CC BY</a:t>
            </a:r>
            <a:endParaRPr lang="en-GB" sz="900"/>
          </a:p>
        </p:txBody>
      </p:sp>
      <p:sp>
        <p:nvSpPr>
          <p:cNvPr id="4" name="Arrow: Right 3">
            <a:extLst>
              <a:ext uri="{FF2B5EF4-FFF2-40B4-BE49-F238E27FC236}">
                <a16:creationId xmlns:a16="http://schemas.microsoft.com/office/drawing/2014/main" id="{EA9C36E4-ABBE-4503-BB37-BD95C2D3471E}"/>
              </a:ext>
            </a:extLst>
          </p:cNvPr>
          <p:cNvSpPr/>
          <p:nvPr/>
        </p:nvSpPr>
        <p:spPr>
          <a:xfrm>
            <a:off x="3394554" y="2680570"/>
            <a:ext cx="5386192" cy="4434214"/>
          </a:xfrm>
          <a:prstGeom prst="rightArrow">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US" altLang="en-US" sz="2400" dirty="0">
                <a:solidFill>
                  <a:schemeClr val="bg1"/>
                </a:solidFill>
              </a:rPr>
              <a:t>Significant reliance on concrete  objects (lower level) in younger ages then progress to being able to ‘think’ abstractly without relying on object manipulations</a:t>
            </a:r>
          </a:p>
          <a:p>
            <a:pPr algn="ctr"/>
            <a:endParaRPr lang="en-GB" dirty="0"/>
          </a:p>
        </p:txBody>
      </p:sp>
    </p:spTree>
    <p:extLst>
      <p:ext uri="{BB962C8B-B14F-4D97-AF65-F5344CB8AC3E}">
        <p14:creationId xmlns:p14="http://schemas.microsoft.com/office/powerpoint/2010/main" val="40155983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4CAB2D-C7A5-DEFB-1AB8-6D5639A58DE9}"/>
              </a:ext>
            </a:extLst>
          </p:cNvPr>
          <p:cNvSpPr>
            <a:spLocks noGrp="1"/>
          </p:cNvSpPr>
          <p:nvPr>
            <p:ph type="title"/>
          </p:nvPr>
        </p:nvSpPr>
        <p:spPr>
          <a:xfrm>
            <a:off x="838200" y="156403"/>
            <a:ext cx="10515600" cy="1056171"/>
          </a:xfrm>
        </p:spPr>
        <p:txBody>
          <a:bodyPr/>
          <a:lstStyle/>
          <a:p>
            <a:r>
              <a:rPr lang="en-GB" b="1" dirty="0"/>
              <a:t> </a:t>
            </a:r>
          </a:p>
        </p:txBody>
      </p:sp>
      <p:pic>
        <p:nvPicPr>
          <p:cNvPr id="5" name="Content Placeholder 4" descr="A close-up of some words&#10;&#10;Description automatically generated">
            <a:extLst>
              <a:ext uri="{FF2B5EF4-FFF2-40B4-BE49-F238E27FC236}">
                <a16:creationId xmlns:a16="http://schemas.microsoft.com/office/drawing/2014/main" id="{6BC76E70-D3C3-A873-CB74-3D29FD2F4002}"/>
              </a:ext>
            </a:extLst>
          </p:cNvPr>
          <p:cNvPicPr>
            <a:picLocks noGrp="1" noChangeAspect="1"/>
          </p:cNvPicPr>
          <p:nvPr>
            <p:ph idx="1"/>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658139" y="126149"/>
            <a:ext cx="1391322" cy="1086425"/>
          </a:xfrm>
        </p:spPr>
      </p:pic>
      <p:sp>
        <p:nvSpPr>
          <p:cNvPr id="6" name="TextBox 5">
            <a:extLst>
              <a:ext uri="{FF2B5EF4-FFF2-40B4-BE49-F238E27FC236}">
                <a16:creationId xmlns:a16="http://schemas.microsoft.com/office/drawing/2014/main" id="{4F841EE1-3A23-BF0A-7AEA-42D0D8187FD6}"/>
              </a:ext>
            </a:extLst>
          </p:cNvPr>
          <p:cNvSpPr txBox="1"/>
          <p:nvPr/>
        </p:nvSpPr>
        <p:spPr>
          <a:xfrm>
            <a:off x="301487" y="1053512"/>
            <a:ext cx="11376991" cy="5447645"/>
          </a:xfrm>
          <a:prstGeom prst="rect">
            <a:avLst/>
          </a:prstGeom>
          <a:noFill/>
        </p:spPr>
        <p:txBody>
          <a:bodyPr wrap="square" rtlCol="0">
            <a:spAutoFit/>
          </a:bodyPr>
          <a:lstStyle/>
          <a:p>
            <a:r>
              <a:rPr lang="en-GB" sz="2800" dirty="0"/>
              <a:t>But did Piaget underestimated children’s cognitive development ?</a:t>
            </a:r>
          </a:p>
          <a:p>
            <a:pPr marL="742950" lvl="1" indent="-285750">
              <a:buFont typeface="Arial" panose="020B0604020202020204" pitchFamily="34" charset="0"/>
              <a:buChar char="•"/>
            </a:pPr>
            <a:r>
              <a:rPr lang="en-GB" sz="2800" dirty="0"/>
              <a:t>His tasks lacked ecological validity (too unnatural to young children to make sense of) and relied too much on the children’s language competence (Donaldson, 1978).  </a:t>
            </a:r>
          </a:p>
          <a:p>
            <a:pPr marL="742950" lvl="1" indent="-285750">
              <a:buFont typeface="Arial" panose="020B0604020202020204" pitchFamily="34" charset="0"/>
              <a:buChar char="•"/>
            </a:pPr>
            <a:r>
              <a:rPr lang="en-GB" sz="2800" dirty="0"/>
              <a:t>Recent studies with more meaningful designs show children are more sophisticated thinkers and socially sensitive to the testing context than what Piaget anticipated. </a:t>
            </a:r>
          </a:p>
          <a:p>
            <a:pPr lvl="1"/>
            <a:endParaRPr lang="en-GB" sz="2800" dirty="0"/>
          </a:p>
          <a:p>
            <a:r>
              <a:rPr lang="en-GB" sz="2800" dirty="0"/>
              <a:t>But…</a:t>
            </a:r>
          </a:p>
          <a:p>
            <a:r>
              <a:rPr lang="en-GB" sz="2400" b="1" dirty="0">
                <a:solidFill>
                  <a:schemeClr val="accent1"/>
                </a:solidFill>
              </a:rPr>
              <a:t>Recent research findings support Piaget’s developmental sequence </a:t>
            </a:r>
            <a:r>
              <a:rPr lang="en-GB" sz="1600" b="1" dirty="0">
                <a:solidFill>
                  <a:schemeClr val="accent1"/>
                </a:solidFill>
              </a:rPr>
              <a:t>(</a:t>
            </a:r>
            <a:r>
              <a:rPr lang="en-GB" sz="1600" b="1" dirty="0" err="1">
                <a:solidFill>
                  <a:schemeClr val="accent1"/>
                </a:solidFill>
              </a:rPr>
              <a:t>Babakr</a:t>
            </a:r>
            <a:r>
              <a:rPr lang="en-GB" sz="1600" b="1" dirty="0">
                <a:solidFill>
                  <a:schemeClr val="accent1"/>
                </a:solidFill>
              </a:rPr>
              <a:t>, Zana &amp; Mohamedamin, </a:t>
            </a:r>
            <a:r>
              <a:rPr lang="en-GB" sz="1600" b="1" dirty="0" err="1">
                <a:solidFill>
                  <a:schemeClr val="accent1"/>
                </a:solidFill>
              </a:rPr>
              <a:t>Pakstan</a:t>
            </a:r>
            <a:r>
              <a:rPr lang="en-GB" sz="1600" b="1" dirty="0">
                <a:solidFill>
                  <a:schemeClr val="accent1"/>
                </a:solidFill>
              </a:rPr>
              <a:t> &amp; </a:t>
            </a:r>
            <a:r>
              <a:rPr lang="en-GB" sz="1600" b="1" dirty="0" err="1">
                <a:solidFill>
                  <a:schemeClr val="accent1"/>
                </a:solidFill>
              </a:rPr>
              <a:t>Kakamad</a:t>
            </a:r>
            <a:r>
              <a:rPr lang="en-GB" sz="1600" b="1" dirty="0">
                <a:solidFill>
                  <a:schemeClr val="accent1"/>
                </a:solidFill>
              </a:rPr>
              <a:t>, Karwan. (2019). Piaget's Cognitive Developmental Theory: Critical Review. Education Quarterly Reviews. 10.31014/aior.1993.02.03.84. )</a:t>
            </a:r>
          </a:p>
          <a:p>
            <a:r>
              <a:rPr lang="en-GB" sz="2400" b="1" dirty="0">
                <a:solidFill>
                  <a:schemeClr val="accent1"/>
                </a:solidFill>
              </a:rPr>
              <a:t>Recent developmental neuroscience also echoes Piaget’s theoretical framework </a:t>
            </a:r>
            <a:r>
              <a:rPr lang="en-GB" sz="1600" b="1" dirty="0">
                <a:solidFill>
                  <a:schemeClr val="accent1"/>
                </a:solidFill>
              </a:rPr>
              <a:t>(Goswami, 2020) </a:t>
            </a:r>
          </a:p>
        </p:txBody>
      </p:sp>
    </p:spTree>
    <p:extLst>
      <p:ext uri="{BB962C8B-B14F-4D97-AF65-F5344CB8AC3E}">
        <p14:creationId xmlns:p14="http://schemas.microsoft.com/office/powerpoint/2010/main" val="339398250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6">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6">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6">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6">
                                            <p:txEl>
                                              <p:pRg st="4" end="4"/>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6">
                                            <p:txEl>
                                              <p:pRg st="5" end="5"/>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6">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2969A21-1D4A-7939-634E-BC8D1DA83E4A}"/>
            </a:ext>
          </a:extLst>
        </p:cNvPr>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E975CCE-BCE0-93A1-BA40-B4BEDB3EB6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F3262FD4-2818-CE9E-8515-134C23C9B34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3ECAA12-1E40-CF22-5712-B92D2665EDF8}"/>
              </a:ext>
            </a:extLst>
          </p:cNvPr>
          <p:cNvSpPr>
            <a:spLocks noGrp="1"/>
          </p:cNvSpPr>
          <p:nvPr>
            <p:ph type="title"/>
          </p:nvPr>
        </p:nvSpPr>
        <p:spPr>
          <a:xfrm>
            <a:off x="686834" y="1153572"/>
            <a:ext cx="3200400" cy="4461163"/>
          </a:xfrm>
        </p:spPr>
        <p:txBody>
          <a:bodyPr>
            <a:normAutofit/>
          </a:bodyPr>
          <a:lstStyle/>
          <a:p>
            <a:r>
              <a:rPr lang="en-GB">
                <a:solidFill>
                  <a:srgbClr val="FFFFFF"/>
                </a:solidFill>
              </a:rPr>
              <a:t>Evaluation</a:t>
            </a:r>
          </a:p>
        </p:txBody>
      </p:sp>
      <p:sp>
        <p:nvSpPr>
          <p:cNvPr id="12" name="Arc 11">
            <a:extLst>
              <a:ext uri="{FF2B5EF4-FFF2-40B4-BE49-F238E27FC236}">
                <a16:creationId xmlns:a16="http://schemas.microsoft.com/office/drawing/2014/main" id="{C13D370C-1815-F082-646A-6CEF2D328E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8C12F811-26CC-C59C-8325-5F112B735695}"/>
              </a:ext>
            </a:extLst>
          </p:cNvPr>
          <p:cNvSpPr>
            <a:spLocks noGrp="1"/>
          </p:cNvSpPr>
          <p:nvPr>
            <p:ph idx="1"/>
          </p:nvPr>
        </p:nvSpPr>
        <p:spPr>
          <a:xfrm>
            <a:off x="4447308" y="591344"/>
            <a:ext cx="6906491" cy="5585619"/>
          </a:xfrm>
        </p:spPr>
        <p:txBody>
          <a:bodyPr anchor="ctr">
            <a:normAutofit/>
          </a:bodyPr>
          <a:lstStyle/>
          <a:p>
            <a:r>
              <a:rPr lang="en-GB" dirty="0"/>
              <a:t>What are the strengths and limitations of Piaget’s theory?</a:t>
            </a:r>
          </a:p>
          <a:p>
            <a:r>
              <a:rPr lang="en-GB" dirty="0"/>
              <a:t>How applicable is the theory to health and social care? Does it have practical benefits?</a:t>
            </a:r>
          </a:p>
          <a:p>
            <a:r>
              <a:rPr lang="en-GB" dirty="0"/>
              <a:t>Is there no cognitive development beyond the Formal Operational stage?</a:t>
            </a:r>
          </a:p>
          <a:p>
            <a:endParaRPr lang="en-GB" dirty="0"/>
          </a:p>
        </p:txBody>
      </p:sp>
    </p:spTree>
    <p:extLst>
      <p:ext uri="{BB962C8B-B14F-4D97-AF65-F5344CB8AC3E}">
        <p14:creationId xmlns:p14="http://schemas.microsoft.com/office/powerpoint/2010/main" val="45550059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E91DC736-0EF8-4F87-9146-EBF1D2EE4D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9" name="Picture 8">
            <a:extLst>
              <a:ext uri="{FF2B5EF4-FFF2-40B4-BE49-F238E27FC236}">
                <a16:creationId xmlns:a16="http://schemas.microsoft.com/office/drawing/2014/main" id="{E4CE1B48-6A1B-AC81-7C72-AE03D645CC8F}"/>
              </a:ext>
            </a:extLst>
          </p:cNvPr>
          <p:cNvPicPr>
            <a:picLocks noChangeAspect="1"/>
          </p:cNvPicPr>
          <p:nvPr/>
        </p:nvPicPr>
        <p:blipFill rotWithShape="1">
          <a:blip r:embed="rId2"/>
          <a:srcRect t="9091" r="19563"/>
          <a:stretch/>
        </p:blipFill>
        <p:spPr>
          <a:xfrm>
            <a:off x="3523488" y="10"/>
            <a:ext cx="8668512" cy="6857990"/>
          </a:xfrm>
          <a:prstGeom prst="rect">
            <a:avLst/>
          </a:prstGeom>
        </p:spPr>
      </p:pic>
      <p:sp>
        <p:nvSpPr>
          <p:cNvPr id="22" name="Rectangle 21">
            <a:extLst>
              <a:ext uri="{FF2B5EF4-FFF2-40B4-BE49-F238E27FC236}">
                <a16:creationId xmlns:a16="http://schemas.microsoft.com/office/drawing/2014/main" id="{097CD68E-23E3-4007-8847-CD0944C4F7B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9756601" cy="6858000"/>
          </a:xfrm>
          <a:prstGeom prst="rect">
            <a:avLst/>
          </a:prstGeom>
          <a:gradFill>
            <a:gsLst>
              <a:gs pos="58000">
                <a:schemeClr val="bg1"/>
              </a:gs>
              <a:gs pos="35000">
                <a:schemeClr val="bg1">
                  <a:alpha val="79000"/>
                </a:schemeClr>
              </a:gs>
              <a:gs pos="19000">
                <a:schemeClr val="bg1">
                  <a:alpha val="38000"/>
                </a:schemeClr>
              </a:gs>
              <a:gs pos="0">
                <a:schemeClr val="bg1">
                  <a:alpha val="0"/>
                </a:schemeClr>
              </a:gs>
              <a:gs pos="100000">
                <a:schemeClr val="bg1"/>
              </a:gs>
            </a:gsLst>
            <a:lin ang="10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605A81DD-35B4-A2C8-DB0B-65976DAB4303}"/>
              </a:ext>
            </a:extLst>
          </p:cNvPr>
          <p:cNvSpPr>
            <a:spLocks noGrp="1"/>
          </p:cNvSpPr>
          <p:nvPr>
            <p:ph type="ctrTitle"/>
          </p:nvPr>
        </p:nvSpPr>
        <p:spPr>
          <a:xfrm>
            <a:off x="477981" y="1122363"/>
            <a:ext cx="4023360" cy="3204134"/>
          </a:xfrm>
        </p:spPr>
        <p:txBody>
          <a:bodyPr anchor="b">
            <a:normAutofit/>
          </a:bodyPr>
          <a:lstStyle/>
          <a:p>
            <a:r>
              <a:rPr lang="en-GB" sz="4800" dirty="0">
                <a:latin typeface="+mn-lt"/>
              </a:rPr>
              <a:t>Vygotsky’s Sociocultural Theory </a:t>
            </a:r>
          </a:p>
        </p:txBody>
      </p:sp>
      <p:sp>
        <p:nvSpPr>
          <p:cNvPr id="24" name="Rectangle 23">
            <a:extLst>
              <a:ext uri="{FF2B5EF4-FFF2-40B4-BE49-F238E27FC236}">
                <a16:creationId xmlns:a16="http://schemas.microsoft.com/office/drawing/2014/main" id="{AF2F604E-43BE-4DC3-B983-E071523364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759921" y="346791"/>
            <a:ext cx="146304" cy="70408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6" name="Rectangle 25">
            <a:extLst>
              <a:ext uri="{FF2B5EF4-FFF2-40B4-BE49-F238E27FC236}">
                <a16:creationId xmlns:a16="http://schemas.microsoft.com/office/drawing/2014/main" id="{08C9B587-E65E-4B52-B37C-ABEBB6E879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81029" y="4546920"/>
            <a:ext cx="39776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56110813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55" name="Rectangle 2054">
            <a:extLst>
              <a:ext uri="{FF2B5EF4-FFF2-40B4-BE49-F238E27FC236}">
                <a16:creationId xmlns:a16="http://schemas.microsoft.com/office/drawing/2014/main" id="{4AC6B390-BC59-4F1D-A0EE-D71A92F0A0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57" name="Freeform: Shape 2056">
            <a:extLst>
              <a:ext uri="{FF2B5EF4-FFF2-40B4-BE49-F238E27FC236}">
                <a16:creationId xmlns:a16="http://schemas.microsoft.com/office/drawing/2014/main" id="{B6C60D79-16F1-4C4B-B7E3-7634E7069C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519137" y="5486400"/>
            <a:ext cx="2672863" cy="1371600"/>
          </a:xfrm>
          <a:custGeom>
            <a:avLst/>
            <a:gdLst>
              <a:gd name="connsiteX0" fmla="*/ 1721734 w 2672863"/>
              <a:gd name="connsiteY0" fmla="*/ 0 h 1371600"/>
              <a:gd name="connsiteX1" fmla="*/ 2564444 w 2672863"/>
              <a:gd name="connsiteY1" fmla="*/ 213382 h 1371600"/>
              <a:gd name="connsiteX2" fmla="*/ 2672863 w 2672863"/>
              <a:gd name="connsiteY2" fmla="*/ 279248 h 1371600"/>
              <a:gd name="connsiteX3" fmla="*/ 2672863 w 2672863"/>
              <a:gd name="connsiteY3" fmla="*/ 1371600 h 1371600"/>
              <a:gd name="connsiteX4" fmla="*/ 0 w 2672863"/>
              <a:gd name="connsiteY4" fmla="*/ 1371600 h 1371600"/>
              <a:gd name="connsiteX5" fmla="*/ 33268 w 2672863"/>
              <a:gd name="connsiteY5" fmla="*/ 1242216 h 1371600"/>
              <a:gd name="connsiteX6" fmla="*/ 1721734 w 2672863"/>
              <a:gd name="connsiteY6" fmla="*/ 0 h 13716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2672863" h="1371600">
                <a:moveTo>
                  <a:pt x="1721734" y="0"/>
                </a:moveTo>
                <a:cubicBezTo>
                  <a:pt x="2026863" y="0"/>
                  <a:pt x="2313937" y="77299"/>
                  <a:pt x="2564444" y="213382"/>
                </a:cubicBezTo>
                <a:lnTo>
                  <a:pt x="2672863" y="279248"/>
                </a:lnTo>
                <a:lnTo>
                  <a:pt x="2672863" y="1371600"/>
                </a:lnTo>
                <a:lnTo>
                  <a:pt x="0" y="1371600"/>
                </a:lnTo>
                <a:lnTo>
                  <a:pt x="33268" y="1242216"/>
                </a:lnTo>
                <a:cubicBezTo>
                  <a:pt x="257110" y="522539"/>
                  <a:pt x="928399" y="0"/>
                  <a:pt x="1721734" y="0"/>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pic>
        <p:nvPicPr>
          <p:cNvPr id="2050" name="Picture 2" descr="Lev Vygotsky - Wikipedia">
            <a:extLst>
              <a:ext uri="{FF2B5EF4-FFF2-40B4-BE49-F238E27FC236}">
                <a16:creationId xmlns:a16="http://schemas.microsoft.com/office/drawing/2014/main" id="{19D53A52-E80B-ADB9-4491-E7D99E149085}"/>
              </a:ext>
            </a:extLst>
          </p:cNvPr>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6880841" y="520749"/>
            <a:ext cx="4097804" cy="5643794"/>
          </a:xfrm>
          <a:custGeom>
            <a:avLst/>
            <a:gdLst/>
            <a:ahLst/>
            <a:cxnLst/>
            <a:rect l="l" t="t" r="r" b="b"/>
            <a:pathLst>
              <a:path w="4777381" h="5643794">
                <a:moveTo>
                  <a:pt x="143704" y="0"/>
                </a:moveTo>
                <a:lnTo>
                  <a:pt x="4633677" y="0"/>
                </a:lnTo>
                <a:cubicBezTo>
                  <a:pt x="4713043" y="0"/>
                  <a:pt x="4777381" y="64338"/>
                  <a:pt x="4777381" y="143704"/>
                </a:cubicBezTo>
                <a:lnTo>
                  <a:pt x="4777381" y="5500090"/>
                </a:lnTo>
                <a:cubicBezTo>
                  <a:pt x="4777381" y="5579456"/>
                  <a:pt x="4713043" y="5643794"/>
                  <a:pt x="4633677" y="5643794"/>
                </a:cubicBezTo>
                <a:lnTo>
                  <a:pt x="143704" y="5643794"/>
                </a:lnTo>
                <a:cubicBezTo>
                  <a:pt x="64338" y="5643794"/>
                  <a:pt x="0" y="5579456"/>
                  <a:pt x="0" y="5500090"/>
                </a:cubicBezTo>
                <a:lnTo>
                  <a:pt x="0" y="143704"/>
                </a:lnTo>
                <a:cubicBezTo>
                  <a:pt x="0" y="64338"/>
                  <a:pt x="64338" y="0"/>
                  <a:pt x="143704" y="0"/>
                </a:cubicBezTo>
                <a:close/>
              </a:path>
            </a:pathLst>
          </a:custGeom>
          <a:noFill/>
          <a:extLst>
            <a:ext uri="{909E8E84-426E-40DD-AFC4-6F175D3DCCD1}">
              <a14:hiddenFill xmlns:a14="http://schemas.microsoft.com/office/drawing/2010/main">
                <a:solidFill>
                  <a:srgbClr val="FFFFFF"/>
                </a:solidFill>
              </a14:hiddenFill>
            </a:ext>
          </a:extLst>
        </p:spPr>
      </p:pic>
      <p:sp>
        <p:nvSpPr>
          <p:cNvPr id="2059" name="Arc 2058">
            <a:extLst>
              <a:ext uri="{FF2B5EF4-FFF2-40B4-BE49-F238E27FC236}">
                <a16:creationId xmlns:a16="http://schemas.microsoft.com/office/drawing/2014/main" id="{426B127E-6498-4C77-9C9D-4553A5113B8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02050" y="650160"/>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96D83A4-6430-80C8-FBE3-A68E2CDF5851}"/>
              </a:ext>
            </a:extLst>
          </p:cNvPr>
          <p:cNvSpPr>
            <a:spLocks noGrp="1"/>
          </p:cNvSpPr>
          <p:nvPr>
            <p:ph idx="1"/>
          </p:nvPr>
        </p:nvSpPr>
        <p:spPr>
          <a:xfrm>
            <a:off x="324464" y="855406"/>
            <a:ext cx="6179575" cy="5810865"/>
          </a:xfrm>
        </p:spPr>
        <p:txBody>
          <a:bodyPr>
            <a:noAutofit/>
          </a:bodyPr>
          <a:lstStyle/>
          <a:p>
            <a:pPr marL="0" indent="0">
              <a:buNone/>
            </a:pPr>
            <a:r>
              <a:rPr lang="en-GB" dirty="0"/>
              <a:t>Vygotsky agreed with some aspects of Piaget’s theory, including the idea that children should discover their world. </a:t>
            </a:r>
          </a:p>
          <a:p>
            <a:pPr marL="0" indent="0">
              <a:buNone/>
            </a:pPr>
            <a:endParaRPr lang="en-GB" dirty="0"/>
          </a:p>
          <a:p>
            <a:pPr marL="0" indent="0">
              <a:buNone/>
            </a:pPr>
            <a:r>
              <a:rPr lang="en-GB" dirty="0"/>
              <a:t>BUT Vygotsky also thought: </a:t>
            </a:r>
          </a:p>
          <a:p>
            <a:pPr marL="0" indent="0">
              <a:buNone/>
            </a:pPr>
            <a:endParaRPr lang="en-GB" dirty="0"/>
          </a:p>
          <a:p>
            <a:r>
              <a:rPr lang="en-GB" dirty="0"/>
              <a:t>Development was lifelong (from birth to death).</a:t>
            </a:r>
          </a:p>
          <a:p>
            <a:r>
              <a:rPr lang="en-GB" dirty="0"/>
              <a:t>Adults should contribute through the use of social interaction (and this helps children to develop their language skills which are of vital importance for cognitive development).</a:t>
            </a:r>
          </a:p>
        </p:txBody>
      </p:sp>
    </p:spTree>
    <p:extLst>
      <p:ext uri="{BB962C8B-B14F-4D97-AF65-F5344CB8AC3E}">
        <p14:creationId xmlns:p14="http://schemas.microsoft.com/office/powerpoint/2010/main" val="3780228000"/>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a:extLst>
              <a:ext uri="{FF2B5EF4-FFF2-40B4-BE49-F238E27FC236}">
                <a16:creationId xmlns:a16="http://schemas.microsoft.com/office/drawing/2014/main" id="{B4EF0139-A83D-0845-1D9D-4AC62446207A}"/>
              </a:ext>
            </a:extLst>
          </p:cNvPr>
          <p:cNvSpPr/>
          <p:nvPr/>
        </p:nvSpPr>
        <p:spPr>
          <a:xfrm>
            <a:off x="1135626" y="304801"/>
            <a:ext cx="10205884" cy="1504335"/>
          </a:xfrm>
          <a:prstGeom prst="rect">
            <a:avLst/>
          </a:prstGeom>
          <a:solidFill>
            <a:schemeClr val="accent5">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Elementary mental functions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These are what children are born with including sensory perception and reflexes.</a:t>
            </a:r>
          </a:p>
        </p:txBody>
      </p:sp>
      <p:sp>
        <p:nvSpPr>
          <p:cNvPr id="5" name="Rectangle 4">
            <a:extLst>
              <a:ext uri="{FF2B5EF4-FFF2-40B4-BE49-F238E27FC236}">
                <a16:creationId xmlns:a16="http://schemas.microsoft.com/office/drawing/2014/main" id="{FC338C4E-6258-CDFC-D771-31B1FD5B09CA}"/>
              </a:ext>
            </a:extLst>
          </p:cNvPr>
          <p:cNvSpPr/>
          <p:nvPr/>
        </p:nvSpPr>
        <p:spPr>
          <a:xfrm>
            <a:off x="1135626" y="5048864"/>
            <a:ext cx="10205884" cy="1504335"/>
          </a:xfrm>
          <a:prstGeom prst="rect">
            <a:avLst/>
          </a:prstGeom>
          <a:solidFill>
            <a:schemeClr val="accent4">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1" i="0" u="none" strike="noStrike" kern="1200" cap="none" spc="0" normalizeH="0" baseline="0" noProof="0" dirty="0">
                <a:ln>
                  <a:noFill/>
                </a:ln>
                <a:solidFill>
                  <a:prstClr val="black"/>
                </a:solidFill>
                <a:effectLst/>
                <a:uLnTx/>
                <a:uFillTx/>
                <a:latin typeface="Calibri" panose="020F0502020204030204"/>
                <a:ea typeface="+mn-ea"/>
                <a:cs typeface="+mn-cs"/>
              </a:rPr>
              <a:t>Higher mental functions</a:t>
            </a:r>
          </a:p>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endParaRP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400" b="0" i="0" u="none" strike="noStrike" kern="1200" cap="none" spc="0" normalizeH="0" baseline="0" noProof="0" dirty="0">
                <a:ln>
                  <a:noFill/>
                </a:ln>
                <a:solidFill>
                  <a:prstClr val="black"/>
                </a:solidFill>
                <a:effectLst/>
                <a:uLnTx/>
                <a:uFillTx/>
                <a:latin typeface="Calibri" panose="020F0502020204030204"/>
                <a:ea typeface="+mn-ea"/>
                <a:cs typeface="+mn-cs"/>
              </a:rPr>
              <a:t>These are developed through experience and include abstract reasoning, planning and decision making.</a:t>
            </a:r>
          </a:p>
        </p:txBody>
      </p:sp>
      <p:sp>
        <p:nvSpPr>
          <p:cNvPr id="7" name="Oval 6">
            <a:extLst>
              <a:ext uri="{FF2B5EF4-FFF2-40B4-BE49-F238E27FC236}">
                <a16:creationId xmlns:a16="http://schemas.microsoft.com/office/drawing/2014/main" id="{77551B7B-E56D-2519-18B8-0CE4C4784D18}"/>
              </a:ext>
            </a:extLst>
          </p:cNvPr>
          <p:cNvSpPr/>
          <p:nvPr/>
        </p:nvSpPr>
        <p:spPr>
          <a:xfrm>
            <a:off x="2534264" y="2160638"/>
            <a:ext cx="7123471" cy="2536723"/>
          </a:xfrm>
          <a:prstGeom prst="ellipse">
            <a:avLst/>
          </a:prstGeom>
          <a:solidFill>
            <a:schemeClr val="accent6">
              <a:lumMod val="20000"/>
              <a:lumOff val="80000"/>
            </a:schemeClr>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transformation from</a:t>
            </a:r>
          </a:p>
          <a:p>
            <a:pPr marL="0" marR="0" lvl="0" indent="0" algn="ctr" defTabSz="914400" rtl="0" eaLnBrk="1" fontAlgn="auto" latinLnBrk="0" hangingPunct="1">
              <a:lnSpc>
                <a:spcPct val="100000"/>
              </a:lnSpc>
              <a:spcBef>
                <a:spcPts val="0"/>
              </a:spcBef>
              <a:spcAft>
                <a:spcPts val="0"/>
              </a:spcAft>
              <a:buClrTx/>
              <a:buSzTx/>
              <a:buFontTx/>
              <a:buNone/>
              <a:tabLst/>
              <a:defRPr/>
            </a:pP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the elementary mental functions to higher mental functions is achieved using </a:t>
            </a:r>
            <a:r>
              <a:rPr kumimoji="0" lang="en-GB" sz="2800" b="1" i="0" u="none" strike="noStrike" kern="1200" cap="none" spc="0" normalizeH="0" baseline="0" noProof="0" dirty="0">
                <a:ln>
                  <a:noFill/>
                </a:ln>
                <a:solidFill>
                  <a:prstClr val="black"/>
                </a:solidFill>
                <a:effectLst/>
                <a:uLnTx/>
                <a:uFillTx/>
                <a:latin typeface="Calibri" panose="020F0502020204030204"/>
                <a:ea typeface="+mn-ea"/>
                <a:cs typeface="+mn-cs"/>
              </a:rPr>
              <a:t>cultural tools</a:t>
            </a:r>
            <a:r>
              <a:rPr kumimoji="0" lang="en-GB" sz="2800" b="0" i="0" u="none" strike="noStrike" kern="1200" cap="none" spc="0" normalizeH="0" baseline="0" noProof="0" dirty="0">
                <a:ln>
                  <a:noFill/>
                </a:ln>
                <a:solidFill>
                  <a:prstClr val="black"/>
                </a:solidFill>
                <a:effectLst/>
                <a:uLnTx/>
                <a:uFillTx/>
                <a:latin typeface="Calibri" panose="020F0502020204030204"/>
                <a:ea typeface="+mn-ea"/>
                <a:cs typeface="+mn-cs"/>
              </a:rPr>
              <a:t>.</a:t>
            </a:r>
          </a:p>
        </p:txBody>
      </p:sp>
      <p:sp>
        <p:nvSpPr>
          <p:cNvPr id="8" name="Arrow: Down 7">
            <a:extLst>
              <a:ext uri="{FF2B5EF4-FFF2-40B4-BE49-F238E27FC236}">
                <a16:creationId xmlns:a16="http://schemas.microsoft.com/office/drawing/2014/main" id="{2B371A4F-C5BF-3E8B-9CD1-0CEF3741E5ED}"/>
              </a:ext>
            </a:extLst>
          </p:cNvPr>
          <p:cNvSpPr/>
          <p:nvPr/>
        </p:nvSpPr>
        <p:spPr>
          <a:xfrm>
            <a:off x="1519084" y="1809136"/>
            <a:ext cx="855406" cy="3239728"/>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9" name="Arrow: Down 8">
            <a:extLst>
              <a:ext uri="{FF2B5EF4-FFF2-40B4-BE49-F238E27FC236}">
                <a16:creationId xmlns:a16="http://schemas.microsoft.com/office/drawing/2014/main" id="{B50A0B3D-E1F8-1DF6-8E1E-C937F5AFC0EC}"/>
              </a:ext>
            </a:extLst>
          </p:cNvPr>
          <p:cNvSpPr/>
          <p:nvPr/>
        </p:nvSpPr>
        <p:spPr>
          <a:xfrm>
            <a:off x="10004323" y="1809136"/>
            <a:ext cx="855406" cy="3239728"/>
          </a:xfrm>
          <a:prstGeom prst="downArrow">
            <a:avLst/>
          </a:prstGeom>
          <a:solidFill>
            <a:srgbClr val="FF0000"/>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94924200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animBg="1"/>
    </p:bldLst>
  </p:timing>
</p:sld>
</file>

<file path=ppt/slides/slide3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27C57DA9-8455-DA0A-37D7-304191F9B793}"/>
              </a:ext>
            </a:extLst>
          </p:cNvPr>
          <p:cNvSpPr>
            <a:spLocks noGrp="1"/>
          </p:cNvSpPr>
          <p:nvPr>
            <p:ph type="title"/>
          </p:nvPr>
        </p:nvSpPr>
        <p:spPr>
          <a:xfrm>
            <a:off x="4654296" y="329184"/>
            <a:ext cx="6894576" cy="1783080"/>
          </a:xfrm>
        </p:spPr>
        <p:txBody>
          <a:bodyPr anchor="b">
            <a:normAutofit/>
          </a:bodyPr>
          <a:lstStyle/>
          <a:p>
            <a:pPr algn="ctr"/>
            <a:r>
              <a:rPr lang="en-GB" u="sng" dirty="0">
                <a:latin typeface="+mn-lt"/>
              </a:rPr>
              <a:t>Cultural tools</a:t>
            </a:r>
          </a:p>
        </p:txBody>
      </p:sp>
      <p:pic>
        <p:nvPicPr>
          <p:cNvPr id="5" name="Picture 4" descr="Colourful maths learning objects">
            <a:extLst>
              <a:ext uri="{FF2B5EF4-FFF2-40B4-BE49-F238E27FC236}">
                <a16:creationId xmlns:a16="http://schemas.microsoft.com/office/drawing/2014/main" id="{8C0BFE24-41AD-44BD-A203-8493A5A57EA7}"/>
              </a:ext>
            </a:extLst>
          </p:cNvPr>
          <p:cNvPicPr>
            <a:picLocks noChangeAspect="1"/>
          </p:cNvPicPr>
          <p:nvPr/>
        </p:nvPicPr>
        <p:blipFill rotWithShape="1">
          <a:blip r:embed="rId2"/>
          <a:srcRect l="27705" r="32851" b="-2"/>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4C4721F6-8961-6BB9-102D-ED07B163E27B}"/>
              </a:ext>
            </a:extLst>
          </p:cNvPr>
          <p:cNvSpPr>
            <a:spLocks noGrp="1"/>
          </p:cNvSpPr>
          <p:nvPr>
            <p:ph idx="1"/>
          </p:nvPr>
        </p:nvSpPr>
        <p:spPr>
          <a:xfrm>
            <a:off x="4321277" y="2706624"/>
            <a:ext cx="7462684" cy="3822192"/>
          </a:xfrm>
        </p:spPr>
        <p:txBody>
          <a:bodyPr>
            <a:noAutofit/>
          </a:bodyPr>
          <a:lstStyle/>
          <a:p>
            <a:pPr marL="0" indent="0">
              <a:buNone/>
            </a:pPr>
            <a:r>
              <a:rPr lang="en-GB" dirty="0"/>
              <a:t>These are complex and have to be passed on from generation to generation via cultural influences (parents, teachers, books etc).</a:t>
            </a:r>
          </a:p>
          <a:p>
            <a:pPr marL="0" indent="0">
              <a:buNone/>
            </a:pPr>
            <a:endParaRPr lang="en-GB" dirty="0"/>
          </a:p>
          <a:p>
            <a:r>
              <a:rPr lang="en-GB" dirty="0"/>
              <a:t>Symbols (numbers and language systems)</a:t>
            </a:r>
          </a:p>
          <a:p>
            <a:r>
              <a:rPr lang="en-GB" dirty="0"/>
              <a:t>Diagrams and works of art</a:t>
            </a:r>
          </a:p>
          <a:p>
            <a:r>
              <a:rPr lang="en-GB" dirty="0"/>
              <a:t>Human behaviour (including parenting style and religious and cultural beliefs)</a:t>
            </a:r>
          </a:p>
        </p:txBody>
      </p:sp>
      <p:pic>
        <p:nvPicPr>
          <p:cNvPr id="4" name="Picture 3">
            <a:extLst>
              <a:ext uri="{FF2B5EF4-FFF2-40B4-BE49-F238E27FC236}">
                <a16:creationId xmlns:a16="http://schemas.microsoft.com/office/drawing/2014/main" id="{1CF805B8-E849-1047-4327-B2BBA7BB823E}"/>
              </a:ext>
            </a:extLst>
          </p:cNvPr>
          <p:cNvPicPr>
            <a:picLocks noChangeAspect="1"/>
          </p:cNvPicPr>
          <p:nvPr/>
        </p:nvPicPr>
        <p:blipFill>
          <a:blip r:embed="rId3">
            <a:duotone>
              <a:prstClr val="black"/>
              <a:srgbClr val="D9C3A5">
                <a:tint val="50000"/>
                <a:satMod val="180000"/>
              </a:srgbClr>
            </a:duotone>
            <a:extLst>
              <a:ext uri="{BEBA8EAE-BF5A-486C-A8C5-ECC9F3942E4B}">
                <a14:imgProps xmlns:a14="http://schemas.microsoft.com/office/drawing/2010/main">
                  <a14:imgLayer r:embed="rId4">
                    <a14:imgEffect>
                      <a14:colorTemperature colorTemp="5300"/>
                    </a14:imgEffect>
                  </a14:imgLayer>
                </a14:imgProps>
              </a:ext>
            </a:extLst>
          </a:blip>
          <a:stretch>
            <a:fillRect/>
          </a:stretch>
        </p:blipFill>
        <p:spPr>
          <a:xfrm>
            <a:off x="-161431" y="-49911"/>
            <a:ext cx="4175647" cy="2162175"/>
          </a:xfrm>
          <a:prstGeom prst="rect">
            <a:avLst/>
          </a:prstGeom>
        </p:spPr>
      </p:pic>
    </p:spTree>
    <p:extLst>
      <p:ext uri="{BB962C8B-B14F-4D97-AF65-F5344CB8AC3E}">
        <p14:creationId xmlns:p14="http://schemas.microsoft.com/office/powerpoint/2010/main" val="42768442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B1595A09-E336-4D1B-9B3A-06A2287A54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A4DC42E-FC90-20E4-6F85-F9BA75FA01D5}"/>
              </a:ext>
            </a:extLst>
          </p:cNvPr>
          <p:cNvSpPr>
            <a:spLocks noGrp="1"/>
          </p:cNvSpPr>
          <p:nvPr>
            <p:ph type="title"/>
          </p:nvPr>
        </p:nvSpPr>
        <p:spPr>
          <a:xfrm>
            <a:off x="5024284" y="4577356"/>
            <a:ext cx="6846152" cy="1745028"/>
          </a:xfrm>
        </p:spPr>
        <p:txBody>
          <a:bodyPr>
            <a:normAutofit/>
          </a:bodyPr>
          <a:lstStyle/>
          <a:p>
            <a:pPr algn="ctr"/>
            <a:r>
              <a:rPr lang="en-GB" sz="3600" dirty="0">
                <a:latin typeface="+mn-lt"/>
              </a:rPr>
              <a:t>all work together </a:t>
            </a:r>
            <a:br>
              <a:rPr lang="en-GB" sz="3600" dirty="0">
                <a:latin typeface="+mn-lt"/>
              </a:rPr>
            </a:br>
            <a:r>
              <a:rPr lang="en-GB" sz="3600" dirty="0">
                <a:latin typeface="+mn-lt"/>
              </a:rPr>
              <a:t>to shape the way we learn</a:t>
            </a:r>
          </a:p>
        </p:txBody>
      </p:sp>
      <p:pic>
        <p:nvPicPr>
          <p:cNvPr id="5" name="Picture 4" descr="Colourful carved figures of humans">
            <a:extLst>
              <a:ext uri="{FF2B5EF4-FFF2-40B4-BE49-F238E27FC236}">
                <a16:creationId xmlns:a16="http://schemas.microsoft.com/office/drawing/2014/main" id="{D49F74C6-6E03-B88A-472E-99EAFA619012}"/>
              </a:ext>
            </a:extLst>
          </p:cNvPr>
          <p:cNvPicPr>
            <a:picLocks noChangeAspect="1"/>
          </p:cNvPicPr>
          <p:nvPr/>
        </p:nvPicPr>
        <p:blipFill rotWithShape="1">
          <a:blip r:embed="rId2"/>
          <a:srcRect t="40132" b="7392"/>
          <a:stretch/>
        </p:blipFill>
        <p:spPr>
          <a:xfrm>
            <a:off x="20" y="10"/>
            <a:ext cx="12191980" cy="4558420"/>
          </a:xfrm>
          <a:custGeom>
            <a:avLst/>
            <a:gdLst/>
            <a:ahLst/>
            <a:cxnLst/>
            <a:rect l="l" t="t" r="r" b="b"/>
            <a:pathLst>
              <a:path w="12188952" h="4558430">
                <a:moveTo>
                  <a:pt x="6789701" y="4490221"/>
                </a:moveTo>
                <a:lnTo>
                  <a:pt x="6788702" y="4490299"/>
                </a:lnTo>
                <a:lnTo>
                  <a:pt x="6788476" y="4490833"/>
                </a:lnTo>
                <a:close/>
                <a:moveTo>
                  <a:pt x="0" y="0"/>
                </a:moveTo>
                <a:lnTo>
                  <a:pt x="12188952" y="0"/>
                </a:lnTo>
                <a:lnTo>
                  <a:pt x="12188952" y="3596895"/>
                </a:lnTo>
                <a:lnTo>
                  <a:pt x="12061096" y="3635026"/>
                </a:lnTo>
                <a:cubicBezTo>
                  <a:pt x="11933500" y="3671240"/>
                  <a:pt x="11805390" y="3705769"/>
                  <a:pt x="11676800" y="3738601"/>
                </a:cubicBezTo>
                <a:cubicBezTo>
                  <a:pt x="11262789" y="3846108"/>
                  <a:pt x="10845343" y="3939710"/>
                  <a:pt x="10425355" y="4022140"/>
                </a:cubicBezTo>
                <a:cubicBezTo>
                  <a:pt x="10092810" y="4087351"/>
                  <a:pt x="9759033" y="4145748"/>
                  <a:pt x="9424022" y="4197302"/>
                </a:cubicBezTo>
                <a:cubicBezTo>
                  <a:pt x="9102997" y="4246959"/>
                  <a:pt x="8781133" y="4291526"/>
                  <a:pt x="8458419" y="4331003"/>
                </a:cubicBezTo>
                <a:cubicBezTo>
                  <a:pt x="8211360" y="4361169"/>
                  <a:pt x="7963792" y="4386742"/>
                  <a:pt x="7715970" y="4410950"/>
                </a:cubicBezTo>
                <a:lnTo>
                  <a:pt x="6951716" y="4476730"/>
                </a:lnTo>
                <a:lnTo>
                  <a:pt x="6936303" y="4478801"/>
                </a:lnTo>
                <a:lnTo>
                  <a:pt x="6790448" y="4490162"/>
                </a:lnTo>
                <a:lnTo>
                  <a:pt x="6799941" y="4491982"/>
                </a:lnTo>
                <a:cubicBezTo>
                  <a:pt x="6811623" y="4492448"/>
                  <a:pt x="6823734" y="4490275"/>
                  <a:pt x="6835432" y="4490275"/>
                </a:cubicBezTo>
                <a:cubicBezTo>
                  <a:pt x="6851580" y="4490275"/>
                  <a:pt x="6867729" y="4487668"/>
                  <a:pt x="6884003" y="4487297"/>
                </a:cubicBezTo>
                <a:cubicBezTo>
                  <a:pt x="7115805" y="4481835"/>
                  <a:pt x="7347351" y="4469668"/>
                  <a:pt x="7578771" y="4454770"/>
                </a:cubicBezTo>
                <a:cubicBezTo>
                  <a:pt x="7927552" y="4432302"/>
                  <a:pt x="8276080" y="4404123"/>
                  <a:pt x="8623845" y="4367873"/>
                </a:cubicBezTo>
                <a:cubicBezTo>
                  <a:pt x="8909939" y="4338575"/>
                  <a:pt x="9195310" y="4303940"/>
                  <a:pt x="9479970" y="4263967"/>
                </a:cubicBezTo>
                <a:cubicBezTo>
                  <a:pt x="9864901" y="4209593"/>
                  <a:pt x="10248014" y="4144879"/>
                  <a:pt x="10629308" y="4069810"/>
                </a:cubicBezTo>
                <a:cubicBezTo>
                  <a:pt x="11090114" y="3978690"/>
                  <a:pt x="11546975" y="3871184"/>
                  <a:pt x="11998498" y="3743816"/>
                </a:cubicBezTo>
                <a:lnTo>
                  <a:pt x="12188952" y="3687715"/>
                </a:lnTo>
                <a:lnTo>
                  <a:pt x="12188952" y="3742439"/>
                </a:lnTo>
                <a:lnTo>
                  <a:pt x="11829257" y="3846853"/>
                </a:lnTo>
                <a:cubicBezTo>
                  <a:pt x="11534769" y="3926550"/>
                  <a:pt x="11238120" y="3997436"/>
                  <a:pt x="10939183" y="4061368"/>
                </a:cubicBezTo>
                <a:cubicBezTo>
                  <a:pt x="10622824" y="4129150"/>
                  <a:pt x="10304941" y="4189147"/>
                  <a:pt x="9985530" y="4241373"/>
                </a:cubicBezTo>
                <a:cubicBezTo>
                  <a:pt x="9720036" y="4284822"/>
                  <a:pt x="9453814" y="4323467"/>
                  <a:pt x="9186882" y="4357320"/>
                </a:cubicBezTo>
                <a:cubicBezTo>
                  <a:pt x="8984197" y="4382894"/>
                  <a:pt x="8781514" y="4406977"/>
                  <a:pt x="8578198" y="4426839"/>
                </a:cubicBezTo>
                <a:cubicBezTo>
                  <a:pt x="8340547" y="4449559"/>
                  <a:pt x="8102644" y="4471034"/>
                  <a:pt x="7864358" y="4488290"/>
                </a:cubicBezTo>
                <a:cubicBezTo>
                  <a:pt x="7554994" y="4510634"/>
                  <a:pt x="7245502" y="4528512"/>
                  <a:pt x="6935502" y="4539684"/>
                </a:cubicBezTo>
                <a:cubicBezTo>
                  <a:pt x="6782917" y="4545147"/>
                  <a:pt x="6630334" y="4548995"/>
                  <a:pt x="6477750" y="4553587"/>
                </a:cubicBezTo>
                <a:cubicBezTo>
                  <a:pt x="6439195" y="4551503"/>
                  <a:pt x="6400529" y="4553128"/>
                  <a:pt x="6362294" y="4558430"/>
                </a:cubicBezTo>
                <a:lnTo>
                  <a:pt x="6057129" y="4558430"/>
                </a:lnTo>
                <a:lnTo>
                  <a:pt x="5977784" y="4553836"/>
                </a:lnTo>
                <a:cubicBezTo>
                  <a:pt x="5740261" y="4541423"/>
                  <a:pt x="5502739" y="4527644"/>
                  <a:pt x="5265087" y="4517587"/>
                </a:cubicBezTo>
                <a:cubicBezTo>
                  <a:pt x="4958267" y="4505171"/>
                  <a:pt x="4651826" y="4484691"/>
                  <a:pt x="4346277" y="4455517"/>
                </a:cubicBezTo>
                <a:cubicBezTo>
                  <a:pt x="4021654" y="4424605"/>
                  <a:pt x="3697795" y="4389970"/>
                  <a:pt x="3373045" y="4356948"/>
                </a:cubicBezTo>
                <a:cubicBezTo>
                  <a:pt x="3035412" y="4322686"/>
                  <a:pt x="2698456" y="4283047"/>
                  <a:pt x="2362173" y="4238021"/>
                </a:cubicBezTo>
                <a:cubicBezTo>
                  <a:pt x="1984692" y="4187868"/>
                  <a:pt x="1608364" y="4130142"/>
                  <a:pt x="1233177" y="4064845"/>
                </a:cubicBezTo>
                <a:cubicBezTo>
                  <a:pt x="842181" y="3996132"/>
                  <a:pt x="453758" y="3917644"/>
                  <a:pt x="68500" y="3825138"/>
                </a:cubicBezTo>
                <a:lnTo>
                  <a:pt x="0" y="3807783"/>
                </a:lnTo>
                <a:lnTo>
                  <a:pt x="0" y="3751294"/>
                </a:lnTo>
                <a:lnTo>
                  <a:pt x="72441" y="3770071"/>
                </a:lnTo>
                <a:cubicBezTo>
                  <a:pt x="247961" y="3812249"/>
                  <a:pt x="424164" y="3851509"/>
                  <a:pt x="600716" y="3888441"/>
                </a:cubicBezTo>
                <a:cubicBezTo>
                  <a:pt x="988279" y="3969255"/>
                  <a:pt x="1378133" y="4038153"/>
                  <a:pt x="1769512" y="4098609"/>
                </a:cubicBezTo>
                <a:cubicBezTo>
                  <a:pt x="2052426" y="4142185"/>
                  <a:pt x="2335725" y="4182282"/>
                  <a:pt x="2613554" y="4215551"/>
                </a:cubicBezTo>
                <a:cubicBezTo>
                  <a:pt x="2605544" y="4218158"/>
                  <a:pt x="2594611" y="4208102"/>
                  <a:pt x="2581134" y="4205620"/>
                </a:cubicBezTo>
                <a:cubicBezTo>
                  <a:pt x="2087178" y="4113668"/>
                  <a:pt x="1597684" y="4002775"/>
                  <a:pt x="1112635" y="3872923"/>
                </a:cubicBezTo>
                <a:cubicBezTo>
                  <a:pt x="880453" y="3810852"/>
                  <a:pt x="649713" y="3744374"/>
                  <a:pt x="420412" y="3673490"/>
                </a:cubicBezTo>
                <a:lnTo>
                  <a:pt x="0" y="3534573"/>
                </a:lnTo>
                <a:close/>
              </a:path>
            </a:pathLst>
          </a:custGeom>
        </p:spPr>
      </p:pic>
      <p:sp>
        <p:nvSpPr>
          <p:cNvPr id="18" name="sketch line">
            <a:extLst>
              <a:ext uri="{FF2B5EF4-FFF2-40B4-BE49-F238E27FC236}">
                <a16:creationId xmlns:a16="http://schemas.microsoft.com/office/drawing/2014/main" id="{3540989C-C7B8-473B-BF87-6F2DA6A900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661305" y="5468206"/>
            <a:ext cx="1371600" cy="18288"/>
          </a:xfrm>
          <a:custGeom>
            <a:avLst/>
            <a:gdLst>
              <a:gd name="connsiteX0" fmla="*/ 0 w 1371600"/>
              <a:gd name="connsiteY0" fmla="*/ 0 h 18288"/>
              <a:gd name="connsiteX1" fmla="*/ 685800 w 1371600"/>
              <a:gd name="connsiteY1" fmla="*/ 0 h 18288"/>
              <a:gd name="connsiteX2" fmla="*/ 1371600 w 1371600"/>
              <a:gd name="connsiteY2" fmla="*/ 0 h 18288"/>
              <a:gd name="connsiteX3" fmla="*/ 1371600 w 1371600"/>
              <a:gd name="connsiteY3" fmla="*/ 18288 h 18288"/>
              <a:gd name="connsiteX4" fmla="*/ 713232 w 1371600"/>
              <a:gd name="connsiteY4" fmla="*/ 18288 h 18288"/>
              <a:gd name="connsiteX5" fmla="*/ 0 w 1371600"/>
              <a:gd name="connsiteY5" fmla="*/ 18288 h 18288"/>
              <a:gd name="connsiteX6" fmla="*/ 0 w 1371600"/>
              <a:gd name="connsiteY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1371600" h="18288" fill="none" extrusionOk="0">
                <a:moveTo>
                  <a:pt x="0" y="0"/>
                </a:moveTo>
                <a:cubicBezTo>
                  <a:pt x="247303" y="31625"/>
                  <a:pt x="422310" y="-25629"/>
                  <a:pt x="685800" y="0"/>
                </a:cubicBezTo>
                <a:cubicBezTo>
                  <a:pt x="949290" y="25629"/>
                  <a:pt x="1192357" y="6696"/>
                  <a:pt x="1371600" y="0"/>
                </a:cubicBezTo>
                <a:cubicBezTo>
                  <a:pt x="1371355" y="6649"/>
                  <a:pt x="1371915" y="11310"/>
                  <a:pt x="1371600" y="18288"/>
                </a:cubicBezTo>
                <a:cubicBezTo>
                  <a:pt x="1107995" y="26464"/>
                  <a:pt x="1033361" y="32942"/>
                  <a:pt x="713232" y="18288"/>
                </a:cubicBezTo>
                <a:cubicBezTo>
                  <a:pt x="393103" y="3634"/>
                  <a:pt x="289343" y="43221"/>
                  <a:pt x="0" y="18288"/>
                </a:cubicBezTo>
                <a:cubicBezTo>
                  <a:pt x="-459" y="11562"/>
                  <a:pt x="-31" y="5093"/>
                  <a:pt x="0" y="0"/>
                </a:cubicBezTo>
                <a:close/>
              </a:path>
              <a:path w="1371600" h="18288" stroke="0" extrusionOk="0">
                <a:moveTo>
                  <a:pt x="0" y="0"/>
                </a:moveTo>
                <a:cubicBezTo>
                  <a:pt x="170249" y="-24099"/>
                  <a:pt x="504634" y="14338"/>
                  <a:pt x="644652" y="0"/>
                </a:cubicBezTo>
                <a:cubicBezTo>
                  <a:pt x="784670" y="-14338"/>
                  <a:pt x="1087773" y="8679"/>
                  <a:pt x="1371600" y="0"/>
                </a:cubicBezTo>
                <a:cubicBezTo>
                  <a:pt x="1372456" y="3662"/>
                  <a:pt x="1371030" y="13946"/>
                  <a:pt x="1371600" y="18288"/>
                </a:cubicBezTo>
                <a:cubicBezTo>
                  <a:pt x="1176823" y="-1409"/>
                  <a:pt x="900830" y="9989"/>
                  <a:pt x="713232" y="18288"/>
                </a:cubicBezTo>
                <a:cubicBezTo>
                  <a:pt x="525634" y="26587"/>
                  <a:pt x="282837" y="5724"/>
                  <a:pt x="0" y="18288"/>
                </a:cubicBezTo>
                <a:cubicBezTo>
                  <a:pt x="367" y="13143"/>
                  <a:pt x="-823" y="5844"/>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615697673">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E8D32465-FDEA-6201-9720-A754FBCBE502}"/>
              </a:ext>
            </a:extLst>
          </p:cNvPr>
          <p:cNvSpPr>
            <a:spLocks noGrp="1"/>
          </p:cNvSpPr>
          <p:nvPr>
            <p:ph idx="1"/>
          </p:nvPr>
        </p:nvSpPr>
        <p:spPr>
          <a:xfrm>
            <a:off x="339852" y="4763927"/>
            <a:ext cx="3995061" cy="1745028"/>
          </a:xfrm>
        </p:spPr>
        <p:txBody>
          <a:bodyPr anchor="ctr">
            <a:noAutofit/>
          </a:bodyPr>
          <a:lstStyle/>
          <a:p>
            <a:pPr algn="ctr"/>
            <a:r>
              <a:rPr lang="en-GB" sz="3200" b="1" dirty="0"/>
              <a:t>Culture </a:t>
            </a:r>
          </a:p>
          <a:p>
            <a:pPr algn="ctr"/>
            <a:r>
              <a:rPr lang="en-GB" sz="3200" b="1" dirty="0"/>
              <a:t>Language </a:t>
            </a:r>
          </a:p>
          <a:p>
            <a:pPr marL="0" indent="0" algn="ctr">
              <a:buNone/>
            </a:pPr>
            <a:r>
              <a:rPr lang="en-GB" sz="3200" dirty="0"/>
              <a:t>(social interaction)</a:t>
            </a:r>
          </a:p>
          <a:p>
            <a:pPr algn="ctr"/>
            <a:r>
              <a:rPr lang="en-GB" sz="3200" b="1" dirty="0"/>
              <a:t>Thought</a:t>
            </a:r>
          </a:p>
        </p:txBody>
      </p:sp>
    </p:spTree>
    <p:extLst>
      <p:ext uri="{BB962C8B-B14F-4D97-AF65-F5344CB8AC3E}">
        <p14:creationId xmlns:p14="http://schemas.microsoft.com/office/powerpoint/2010/main" val="2224093206"/>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3B426BD-5CF4-56F1-3456-59E97FCD8238}"/>
              </a:ext>
            </a:extLst>
          </p:cNvPr>
          <p:cNvSpPr>
            <a:spLocks noGrp="1"/>
          </p:cNvSpPr>
          <p:nvPr>
            <p:ph type="title"/>
          </p:nvPr>
        </p:nvSpPr>
        <p:spPr>
          <a:xfrm>
            <a:off x="838200" y="365125"/>
            <a:ext cx="10515600" cy="1325563"/>
          </a:xfrm>
        </p:spPr>
        <p:txBody>
          <a:bodyPr>
            <a:normAutofit/>
          </a:bodyPr>
          <a:lstStyle/>
          <a:p>
            <a:pPr algn="ctr"/>
            <a:r>
              <a:rPr lang="en-GB" u="sng" dirty="0">
                <a:latin typeface="+mn-lt"/>
              </a:rPr>
              <a:t>Culture</a:t>
            </a:r>
          </a:p>
        </p:txBody>
      </p:sp>
      <p:sp>
        <p:nvSpPr>
          <p:cNvPr id="14"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2A463AED-EC59-9E62-A921-1F04E3E81E90}"/>
              </a:ext>
            </a:extLst>
          </p:cNvPr>
          <p:cNvSpPr>
            <a:spLocks noGrp="1"/>
          </p:cNvSpPr>
          <p:nvPr>
            <p:ph idx="1"/>
          </p:nvPr>
        </p:nvSpPr>
        <p:spPr>
          <a:xfrm>
            <a:off x="838200" y="1929384"/>
            <a:ext cx="10515600" cy="4251960"/>
          </a:xfrm>
        </p:spPr>
        <p:txBody>
          <a:bodyPr>
            <a:normAutofit/>
          </a:bodyPr>
          <a:lstStyle/>
          <a:p>
            <a:r>
              <a:rPr lang="en-GB" altLang="en-US" dirty="0"/>
              <a:t>As Vygotsky suggests that higher mental functions are shaped by culture (are </a:t>
            </a:r>
            <a:r>
              <a:rPr lang="en-GB" altLang="en-US" b="1" dirty="0"/>
              <a:t>culturally mediated</a:t>
            </a:r>
            <a:r>
              <a:rPr lang="en-GB" altLang="en-US" dirty="0"/>
              <a:t>) then different cultures should develop different higher mental functions.</a:t>
            </a:r>
          </a:p>
          <a:p>
            <a:endParaRPr lang="en-GB" altLang="en-US" dirty="0"/>
          </a:p>
          <a:p>
            <a:r>
              <a:rPr lang="en-GB" altLang="en-US" dirty="0" err="1"/>
              <a:t>Gredler</a:t>
            </a:r>
            <a:r>
              <a:rPr lang="en-GB" altLang="en-US" dirty="0"/>
              <a:t> (1992) studied children in Papua New Guinea who learn a counting system of 1 to 29 based on different parts of the body.  Clearly this is not going to be good for dealing with large numbers and as a result adults in the culture struggle with problems involving larger numbers.</a:t>
            </a:r>
          </a:p>
          <a:p>
            <a:endParaRPr lang="en-GB" altLang="en-US" dirty="0"/>
          </a:p>
          <a:p>
            <a:endParaRPr lang="en-GB" sz="2200" dirty="0"/>
          </a:p>
        </p:txBody>
      </p:sp>
    </p:spTree>
    <p:extLst>
      <p:ext uri="{BB962C8B-B14F-4D97-AF65-F5344CB8AC3E}">
        <p14:creationId xmlns:p14="http://schemas.microsoft.com/office/powerpoint/2010/main" val="110899517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643467" y="685800"/>
            <a:ext cx="10905066" cy="1485900"/>
          </a:xfrm>
          <a:noFill/>
        </p:spPr>
        <p:txBody>
          <a:bodyPr>
            <a:normAutofit/>
          </a:bodyPr>
          <a:lstStyle/>
          <a:p>
            <a:pPr algn="ctr" eaLnBrk="1" hangingPunct="1"/>
            <a:r>
              <a:rPr lang="en-GB" altLang="en-US" u="sng" dirty="0">
                <a:latin typeface="+mn-lt"/>
              </a:rPr>
              <a:t>Language</a:t>
            </a:r>
          </a:p>
        </p:txBody>
      </p:sp>
      <p:sp>
        <p:nvSpPr>
          <p:cNvPr id="3" name="Freeform: Shape 2">
            <a:extLst>
              <a:ext uri="{FF2B5EF4-FFF2-40B4-BE49-F238E27FC236}">
                <a16:creationId xmlns:a16="http://schemas.microsoft.com/office/drawing/2014/main" id="{6A227F76-B846-4303-89A9-185437AD804B}"/>
              </a:ext>
            </a:extLst>
          </p:cNvPr>
          <p:cNvSpPr/>
          <p:nvPr/>
        </p:nvSpPr>
        <p:spPr>
          <a:xfrm>
            <a:off x="1122972" y="4447564"/>
            <a:ext cx="9946056" cy="1418220"/>
          </a:xfrm>
          <a:custGeom>
            <a:avLst/>
            <a:gdLst>
              <a:gd name="connsiteX0" fmla="*/ 0 w 9946056"/>
              <a:gd name="connsiteY0" fmla="*/ 0 h 1418220"/>
              <a:gd name="connsiteX1" fmla="*/ 9946056 w 9946056"/>
              <a:gd name="connsiteY1" fmla="*/ 0 h 1418220"/>
              <a:gd name="connsiteX2" fmla="*/ 9946056 w 9946056"/>
              <a:gd name="connsiteY2" fmla="*/ 1418220 h 1418220"/>
              <a:gd name="connsiteX3" fmla="*/ 0 w 9946056"/>
              <a:gd name="connsiteY3" fmla="*/ 1418220 h 1418220"/>
              <a:gd name="connsiteX4" fmla="*/ 0 w 9946056"/>
              <a:gd name="connsiteY4" fmla="*/ 0 h 141822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946056" h="1418220">
                <a:moveTo>
                  <a:pt x="0" y="0"/>
                </a:moveTo>
                <a:lnTo>
                  <a:pt x="9946056" y="0"/>
                </a:lnTo>
                <a:lnTo>
                  <a:pt x="9946056" y="1418220"/>
                </a:lnTo>
                <a:lnTo>
                  <a:pt x="0" y="1418220"/>
                </a:lnTo>
                <a:lnTo>
                  <a:pt x="0" y="0"/>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99136" tIns="199136" rIns="199136" bIns="851517" numCol="1" spcCol="1270" anchor="ctr" anchorCtr="0">
            <a:noAutofit/>
          </a:bodyPr>
          <a:lstStyle/>
          <a:p>
            <a:pPr marL="0" marR="0" lvl="0" indent="0" algn="ctr" defTabSz="1244600" rtl="0" eaLnBrk="1" fontAlgn="auto" latinLnBrk="0" hangingPunct="1">
              <a:lnSpc>
                <a:spcPct val="90000"/>
              </a:lnSpc>
              <a:spcBef>
                <a:spcPct val="0"/>
              </a:spcBef>
              <a:spcAft>
                <a:spcPct val="3500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Language develops through 3 stages:</a:t>
            </a: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Freeform: Shape 3">
            <a:extLst>
              <a:ext uri="{FF2B5EF4-FFF2-40B4-BE49-F238E27FC236}">
                <a16:creationId xmlns:a16="http://schemas.microsoft.com/office/drawing/2014/main" id="{C39C943F-C294-4F83-8BC1-8247D830860D}"/>
              </a:ext>
            </a:extLst>
          </p:cNvPr>
          <p:cNvSpPr/>
          <p:nvPr/>
        </p:nvSpPr>
        <p:spPr>
          <a:xfrm>
            <a:off x="1127828" y="5185039"/>
            <a:ext cx="3312114" cy="652381"/>
          </a:xfrm>
          <a:custGeom>
            <a:avLst/>
            <a:gdLst>
              <a:gd name="connsiteX0" fmla="*/ 0 w 3312114"/>
              <a:gd name="connsiteY0" fmla="*/ 0 h 652381"/>
              <a:gd name="connsiteX1" fmla="*/ 3312114 w 3312114"/>
              <a:gd name="connsiteY1" fmla="*/ 0 h 652381"/>
              <a:gd name="connsiteX2" fmla="*/ 3312114 w 3312114"/>
              <a:gd name="connsiteY2" fmla="*/ 652381 h 652381"/>
              <a:gd name="connsiteX3" fmla="*/ 0 w 3312114"/>
              <a:gd name="connsiteY3" fmla="*/ 652381 h 652381"/>
              <a:gd name="connsiteX4" fmla="*/ 0 w 3312114"/>
              <a:gd name="connsiteY4" fmla="*/ 0 h 652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2114" h="652381">
                <a:moveTo>
                  <a:pt x="0" y="0"/>
                </a:moveTo>
                <a:lnTo>
                  <a:pt x="3312114" y="0"/>
                </a:lnTo>
                <a:lnTo>
                  <a:pt x="3312114" y="652381"/>
                </a:lnTo>
                <a:lnTo>
                  <a:pt x="0" y="652381"/>
                </a:lnTo>
                <a:lnTo>
                  <a:pt x="0" y="0"/>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56464" tIns="27940" rIns="156464" bIns="27940"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External speech	 	0-3 yrs.</a:t>
            </a:r>
            <a:endParaRPr kumimoji="0" lang="en-US" sz="2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5" name="Freeform: Shape 4">
            <a:extLst>
              <a:ext uri="{FF2B5EF4-FFF2-40B4-BE49-F238E27FC236}">
                <a16:creationId xmlns:a16="http://schemas.microsoft.com/office/drawing/2014/main" id="{EAE39039-F6EB-4024-A298-CEAA7040B7F0}"/>
              </a:ext>
            </a:extLst>
          </p:cNvPr>
          <p:cNvSpPr/>
          <p:nvPr/>
        </p:nvSpPr>
        <p:spPr>
          <a:xfrm>
            <a:off x="4439942" y="5185039"/>
            <a:ext cx="3312114" cy="652381"/>
          </a:xfrm>
          <a:custGeom>
            <a:avLst/>
            <a:gdLst>
              <a:gd name="connsiteX0" fmla="*/ 0 w 3312114"/>
              <a:gd name="connsiteY0" fmla="*/ 0 h 652381"/>
              <a:gd name="connsiteX1" fmla="*/ 3312114 w 3312114"/>
              <a:gd name="connsiteY1" fmla="*/ 0 h 652381"/>
              <a:gd name="connsiteX2" fmla="*/ 3312114 w 3312114"/>
              <a:gd name="connsiteY2" fmla="*/ 652381 h 652381"/>
              <a:gd name="connsiteX3" fmla="*/ 0 w 3312114"/>
              <a:gd name="connsiteY3" fmla="*/ 652381 h 652381"/>
              <a:gd name="connsiteX4" fmla="*/ 0 w 3312114"/>
              <a:gd name="connsiteY4" fmla="*/ 0 h 652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2114" h="652381">
                <a:moveTo>
                  <a:pt x="0" y="0"/>
                </a:moveTo>
                <a:lnTo>
                  <a:pt x="3312114" y="0"/>
                </a:lnTo>
                <a:lnTo>
                  <a:pt x="3312114" y="652381"/>
                </a:lnTo>
                <a:lnTo>
                  <a:pt x="0" y="652381"/>
                </a:lnTo>
                <a:lnTo>
                  <a:pt x="0" y="0"/>
                </a:lnTo>
                <a:close/>
              </a:path>
            </a:pathLst>
          </a:custGeom>
        </p:spPr>
        <p:style>
          <a:lnRef idx="2">
            <a:schemeClr val="accent3">
              <a:tint val="40000"/>
              <a:alpha val="90000"/>
              <a:hueOff val="0"/>
              <a:satOff val="0"/>
              <a:lumOff val="0"/>
              <a:alphaOff val="0"/>
            </a:schemeClr>
          </a:lnRef>
          <a:fillRef idx="1">
            <a:schemeClr val="accent3">
              <a:tint val="40000"/>
              <a:alpha val="90000"/>
              <a:hueOff val="0"/>
              <a:satOff val="0"/>
              <a:lumOff val="0"/>
              <a:alphaOff val="0"/>
            </a:schemeClr>
          </a:fillRef>
          <a:effectRef idx="0">
            <a:schemeClr val="accent3">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56464" tIns="27940" rIns="156464" bIns="27940"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Egocentric speech		3-7 yrs.</a:t>
            </a:r>
            <a:endParaRPr kumimoji="0" lang="en-US" sz="2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527AA4A6-8887-435F-9CEC-E577C14A10B4}"/>
              </a:ext>
            </a:extLst>
          </p:cNvPr>
          <p:cNvSpPr/>
          <p:nvPr/>
        </p:nvSpPr>
        <p:spPr>
          <a:xfrm>
            <a:off x="7752057" y="5185039"/>
            <a:ext cx="3312114" cy="652381"/>
          </a:xfrm>
          <a:custGeom>
            <a:avLst/>
            <a:gdLst>
              <a:gd name="connsiteX0" fmla="*/ 0 w 3312114"/>
              <a:gd name="connsiteY0" fmla="*/ 0 h 652381"/>
              <a:gd name="connsiteX1" fmla="*/ 3312114 w 3312114"/>
              <a:gd name="connsiteY1" fmla="*/ 0 h 652381"/>
              <a:gd name="connsiteX2" fmla="*/ 3312114 w 3312114"/>
              <a:gd name="connsiteY2" fmla="*/ 652381 h 652381"/>
              <a:gd name="connsiteX3" fmla="*/ 0 w 3312114"/>
              <a:gd name="connsiteY3" fmla="*/ 652381 h 652381"/>
              <a:gd name="connsiteX4" fmla="*/ 0 w 3312114"/>
              <a:gd name="connsiteY4" fmla="*/ 0 h 65238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12114" h="652381">
                <a:moveTo>
                  <a:pt x="0" y="0"/>
                </a:moveTo>
                <a:lnTo>
                  <a:pt x="3312114" y="0"/>
                </a:lnTo>
                <a:lnTo>
                  <a:pt x="3312114" y="652381"/>
                </a:lnTo>
                <a:lnTo>
                  <a:pt x="0" y="652381"/>
                </a:lnTo>
                <a:lnTo>
                  <a:pt x="0" y="0"/>
                </a:lnTo>
                <a:close/>
              </a:path>
            </a:pathLst>
          </a:custGeom>
        </p:spPr>
        <p:style>
          <a:lnRef idx="2">
            <a:schemeClr val="accent4">
              <a:tint val="40000"/>
              <a:alpha val="90000"/>
              <a:hueOff val="0"/>
              <a:satOff val="0"/>
              <a:lumOff val="0"/>
              <a:alphaOff val="0"/>
            </a:schemeClr>
          </a:lnRef>
          <a:fillRef idx="1">
            <a:schemeClr val="accent4">
              <a:tint val="40000"/>
              <a:alpha val="90000"/>
              <a:hueOff val="0"/>
              <a:satOff val="0"/>
              <a:lumOff val="0"/>
              <a:alphaOff val="0"/>
            </a:schemeClr>
          </a:fillRef>
          <a:effectRef idx="0">
            <a:schemeClr val="accent4">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56464" tIns="27940" rIns="156464" bIns="27940" numCol="1" spcCol="1270" anchor="ctr" anchorCtr="0">
            <a:noAutofit/>
          </a:bodyPr>
          <a:lstStyle/>
          <a:p>
            <a:pPr marL="0" marR="0" lvl="0" indent="0" algn="ctr" defTabSz="977900" rtl="0" eaLnBrk="1" fontAlgn="auto" latinLnBrk="0" hangingPunct="1">
              <a:lnSpc>
                <a:spcPct val="90000"/>
              </a:lnSpc>
              <a:spcBef>
                <a:spcPct val="0"/>
              </a:spcBef>
              <a:spcAft>
                <a:spcPct val="35000"/>
              </a:spcAft>
              <a:buClrTx/>
              <a:buSzTx/>
              <a:buFontTx/>
              <a:buNone/>
              <a:tabLst/>
              <a:defRPr/>
            </a:pPr>
            <a:r>
              <a:rPr kumimoji="0" lang="en-GB" sz="2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Internal speech	               7 onwards</a:t>
            </a:r>
            <a:r>
              <a:rPr kumimoji="0" lang="en-GB" sz="2200" b="1"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rPr>
              <a:t>.</a:t>
            </a:r>
            <a:endParaRPr kumimoji="0" lang="en-US" sz="2200" b="0" i="0" u="none" strike="noStrike" kern="1200" cap="none" spc="0" normalizeH="0" baseline="0" noProof="0" dirty="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27F10277-7892-441B-89C9-9623039E0E28}"/>
              </a:ext>
            </a:extLst>
          </p:cNvPr>
          <p:cNvSpPr/>
          <p:nvPr/>
        </p:nvSpPr>
        <p:spPr>
          <a:xfrm>
            <a:off x="1122972" y="2287613"/>
            <a:ext cx="9946056" cy="2181224"/>
          </a:xfrm>
          <a:custGeom>
            <a:avLst/>
            <a:gdLst>
              <a:gd name="connsiteX0" fmla="*/ 0 w 9946056"/>
              <a:gd name="connsiteY0" fmla="*/ 763929 h 2181222"/>
              <a:gd name="connsiteX1" fmla="*/ 4700375 w 9946056"/>
              <a:gd name="connsiteY1" fmla="*/ 763929 h 2181222"/>
              <a:gd name="connsiteX2" fmla="*/ 4700375 w 9946056"/>
              <a:gd name="connsiteY2" fmla="*/ 545306 h 2181222"/>
              <a:gd name="connsiteX3" fmla="*/ 4427723 w 9946056"/>
              <a:gd name="connsiteY3" fmla="*/ 545306 h 2181222"/>
              <a:gd name="connsiteX4" fmla="*/ 4973028 w 9946056"/>
              <a:gd name="connsiteY4" fmla="*/ 0 h 2181222"/>
              <a:gd name="connsiteX5" fmla="*/ 5518334 w 9946056"/>
              <a:gd name="connsiteY5" fmla="*/ 545306 h 2181222"/>
              <a:gd name="connsiteX6" fmla="*/ 5245681 w 9946056"/>
              <a:gd name="connsiteY6" fmla="*/ 545306 h 2181222"/>
              <a:gd name="connsiteX7" fmla="*/ 5245681 w 9946056"/>
              <a:gd name="connsiteY7" fmla="*/ 763929 h 2181222"/>
              <a:gd name="connsiteX8" fmla="*/ 9946056 w 9946056"/>
              <a:gd name="connsiteY8" fmla="*/ 763929 h 2181222"/>
              <a:gd name="connsiteX9" fmla="*/ 9946056 w 9946056"/>
              <a:gd name="connsiteY9" fmla="*/ 2181222 h 2181222"/>
              <a:gd name="connsiteX10" fmla="*/ 0 w 9946056"/>
              <a:gd name="connsiteY10" fmla="*/ 2181222 h 2181222"/>
              <a:gd name="connsiteX11" fmla="*/ 0 w 9946056"/>
              <a:gd name="connsiteY11" fmla="*/ 763929 h 218122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9946056" h="2181222">
                <a:moveTo>
                  <a:pt x="9946056" y="1417293"/>
                </a:moveTo>
                <a:lnTo>
                  <a:pt x="5245681" y="1417293"/>
                </a:lnTo>
                <a:lnTo>
                  <a:pt x="5245681" y="1635916"/>
                </a:lnTo>
                <a:lnTo>
                  <a:pt x="5518333" y="1635916"/>
                </a:lnTo>
                <a:lnTo>
                  <a:pt x="4973028" y="2181221"/>
                </a:lnTo>
                <a:lnTo>
                  <a:pt x="4427722" y="1635916"/>
                </a:lnTo>
                <a:lnTo>
                  <a:pt x="4700375" y="1635916"/>
                </a:lnTo>
                <a:lnTo>
                  <a:pt x="4700375" y="1417293"/>
                </a:lnTo>
                <a:lnTo>
                  <a:pt x="0" y="1417293"/>
                </a:lnTo>
                <a:lnTo>
                  <a:pt x="0" y="1"/>
                </a:lnTo>
                <a:lnTo>
                  <a:pt x="9946056" y="1"/>
                </a:lnTo>
                <a:lnTo>
                  <a:pt x="9946056" y="1417293"/>
                </a:lnTo>
                <a:close/>
              </a:path>
            </a:pathLst>
          </a:custGeom>
        </p:spPr>
        <p:style>
          <a:lnRef idx="2">
            <a:schemeClr val="lt1">
              <a:hueOff val="0"/>
              <a:satOff val="0"/>
              <a:lumOff val="0"/>
              <a:alphaOff val="0"/>
            </a:schemeClr>
          </a:lnRef>
          <a:fillRef idx="1">
            <a:schemeClr val="accent3">
              <a:hueOff val="0"/>
              <a:satOff val="0"/>
              <a:lumOff val="0"/>
              <a:alphaOff val="0"/>
            </a:schemeClr>
          </a:fillRef>
          <a:effectRef idx="0">
            <a:schemeClr val="accent3">
              <a:hueOff val="0"/>
              <a:satOff val="0"/>
              <a:lumOff val="0"/>
              <a:alphaOff val="0"/>
            </a:schemeClr>
          </a:effectRef>
          <a:fontRef idx="minor">
            <a:schemeClr val="lt1"/>
          </a:fontRef>
        </p:style>
        <p:txBody>
          <a:bodyPr spcFirstLastPara="0" vert="horz" wrap="square" lIns="199135" tIns="199137" rIns="199136" bIns="963066" numCol="1" spcCol="1270" anchor="ctr" anchorCtr="0">
            <a:noAutofit/>
          </a:bodyPr>
          <a:lstStyle/>
          <a:p>
            <a:pPr marL="0" marR="0" lvl="0" indent="0" algn="ctr" defTabSz="1244600" rtl="0" eaLnBrk="1" fontAlgn="auto" latinLnBrk="0" hangingPunct="1">
              <a:lnSpc>
                <a:spcPct val="90000"/>
              </a:lnSpc>
              <a:spcBef>
                <a:spcPct val="0"/>
              </a:spcBef>
              <a:spcAft>
                <a:spcPct val="35000"/>
              </a:spcAft>
              <a:buClrTx/>
              <a:buSzTx/>
              <a:buFontTx/>
              <a:buNone/>
              <a:tabLst/>
              <a:defRPr/>
            </a:pPr>
            <a:r>
              <a:rPr kumimoji="0" lang="en-GB" sz="2800" b="0" i="0" u="none" strike="noStrike" kern="1200" cap="none" spc="0" normalizeH="0" baseline="0" noProof="0" dirty="0">
                <a:ln>
                  <a:noFill/>
                </a:ln>
                <a:solidFill>
                  <a:prstClr val="white"/>
                </a:solidFill>
                <a:effectLst/>
                <a:uLnTx/>
                <a:uFillTx/>
                <a:latin typeface="Calibri" panose="020F0502020204030204"/>
                <a:ea typeface="+mn-ea"/>
                <a:cs typeface="+mn-cs"/>
              </a:rPr>
              <a:t>Vygotsky argued that language makes thought possible and eventually controls behaviour.</a:t>
            </a:r>
            <a:endParaRPr kumimoji="0" lang="en-US" sz="28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56413098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09D6D5-DAC2-4A8B-A17A-E206B9012D0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334C4010-4728-F187-2667-7D5BC2DF6E26}"/>
              </a:ext>
            </a:extLst>
          </p:cNvPr>
          <p:cNvSpPr>
            <a:spLocks noGrp="1"/>
          </p:cNvSpPr>
          <p:nvPr>
            <p:ph type="title"/>
          </p:nvPr>
        </p:nvSpPr>
        <p:spPr>
          <a:xfrm>
            <a:off x="838201" y="365125"/>
            <a:ext cx="5251316" cy="1807305"/>
          </a:xfrm>
        </p:spPr>
        <p:txBody>
          <a:bodyPr>
            <a:normAutofit/>
          </a:bodyPr>
          <a:lstStyle/>
          <a:p>
            <a:pPr algn="ctr"/>
            <a:r>
              <a:rPr lang="en-GB" b="1" u="sng" dirty="0">
                <a:latin typeface="+mn-lt"/>
              </a:rPr>
              <a:t>External speech </a:t>
            </a:r>
            <a:br>
              <a:rPr lang="en-GB" u="sng" dirty="0">
                <a:latin typeface="+mn-lt"/>
              </a:rPr>
            </a:br>
            <a:r>
              <a:rPr lang="en-GB" u="sng" dirty="0">
                <a:latin typeface="+mn-lt"/>
              </a:rPr>
              <a:t>(Age 0-3)</a:t>
            </a:r>
          </a:p>
        </p:txBody>
      </p:sp>
      <p:sp>
        <p:nvSpPr>
          <p:cNvPr id="3" name="Content Placeholder 2">
            <a:extLst>
              <a:ext uri="{FF2B5EF4-FFF2-40B4-BE49-F238E27FC236}">
                <a16:creationId xmlns:a16="http://schemas.microsoft.com/office/drawing/2014/main" id="{14154BCC-0DC0-18E0-B01A-575A679920B7}"/>
              </a:ext>
            </a:extLst>
          </p:cNvPr>
          <p:cNvSpPr>
            <a:spLocks noGrp="1"/>
          </p:cNvSpPr>
          <p:nvPr>
            <p:ph idx="1"/>
          </p:nvPr>
        </p:nvSpPr>
        <p:spPr>
          <a:xfrm>
            <a:off x="294968" y="2333297"/>
            <a:ext cx="5801031" cy="3843666"/>
          </a:xfrm>
        </p:spPr>
        <p:txBody>
          <a:bodyPr>
            <a:normAutofit/>
          </a:bodyPr>
          <a:lstStyle/>
          <a:p>
            <a:pPr marL="0" indent="0">
              <a:buNone/>
              <a:defRPr/>
            </a:pPr>
            <a:r>
              <a:rPr lang="en-GB" dirty="0"/>
              <a:t>External speech is language that is developed in direct response to the outside world to expressed needs and emotions</a:t>
            </a:r>
          </a:p>
          <a:p>
            <a:pPr marL="0" indent="0">
              <a:buNone/>
              <a:defRPr/>
            </a:pPr>
            <a:endParaRPr lang="en-GB" dirty="0"/>
          </a:p>
          <a:p>
            <a:pPr marL="0" indent="0">
              <a:buNone/>
              <a:defRPr/>
            </a:pPr>
            <a:r>
              <a:rPr lang="en-GB" dirty="0"/>
              <a:t>e.g.  ‘Where are you?’  ‘I am here mummy’  ‘I want a drink’  ‘I want orange’  ‘Get me up’   </a:t>
            </a:r>
          </a:p>
          <a:p>
            <a:endParaRPr lang="en-GB" sz="2000" dirty="0"/>
          </a:p>
        </p:txBody>
      </p:sp>
      <p:pic>
        <p:nvPicPr>
          <p:cNvPr id="5" name="Picture 4" descr="Empty speech bubbles">
            <a:extLst>
              <a:ext uri="{FF2B5EF4-FFF2-40B4-BE49-F238E27FC236}">
                <a16:creationId xmlns:a16="http://schemas.microsoft.com/office/drawing/2014/main" id="{40E612DD-BD29-EC54-8BAD-C111D6209A16}"/>
              </a:ext>
            </a:extLst>
          </p:cNvPr>
          <p:cNvPicPr>
            <a:picLocks noChangeAspect="1"/>
          </p:cNvPicPr>
          <p:nvPr/>
        </p:nvPicPr>
        <p:blipFill rotWithShape="1">
          <a:blip r:embed="rId2"/>
          <a:srcRect l="25229" r="16734" b="-1"/>
          <a:stretch/>
        </p:blipFill>
        <p:spPr>
          <a:xfrm>
            <a:off x="6229215" y="10"/>
            <a:ext cx="5962785" cy="6857990"/>
          </a:xfrm>
          <a:custGeom>
            <a:avLst/>
            <a:gdLst/>
            <a:ahLst/>
            <a:cxnLst/>
            <a:rect l="l" t="t" r="r" b="b"/>
            <a:pathLst>
              <a:path w="5962785" h="6858000">
                <a:moveTo>
                  <a:pt x="1044839" y="0"/>
                </a:moveTo>
                <a:lnTo>
                  <a:pt x="5962785" y="0"/>
                </a:lnTo>
                <a:lnTo>
                  <a:pt x="5962785" y="6858000"/>
                </a:lnTo>
                <a:lnTo>
                  <a:pt x="1469886" y="6858000"/>
                </a:lnTo>
                <a:lnTo>
                  <a:pt x="1416006" y="6823984"/>
                </a:lnTo>
                <a:cubicBezTo>
                  <a:pt x="1356767" y="6787940"/>
                  <a:pt x="1296437" y="6755500"/>
                  <a:pt x="1232473" y="6733873"/>
                </a:cubicBezTo>
                <a:cubicBezTo>
                  <a:pt x="1145250" y="6705037"/>
                  <a:pt x="1060933" y="6654575"/>
                  <a:pt x="1075471" y="6503186"/>
                </a:cubicBezTo>
                <a:cubicBezTo>
                  <a:pt x="1078378" y="6459932"/>
                  <a:pt x="1055118" y="6427493"/>
                  <a:pt x="1020229" y="6438306"/>
                </a:cubicBezTo>
                <a:cubicBezTo>
                  <a:pt x="953358" y="6459932"/>
                  <a:pt x="921375" y="6398656"/>
                  <a:pt x="883579" y="6351798"/>
                </a:cubicBezTo>
                <a:cubicBezTo>
                  <a:pt x="816707" y="6268895"/>
                  <a:pt x="752743" y="6182387"/>
                  <a:pt x="645167" y="6167969"/>
                </a:cubicBezTo>
                <a:cubicBezTo>
                  <a:pt x="665519" y="6103088"/>
                  <a:pt x="700408" y="6110298"/>
                  <a:pt x="732391" y="6124716"/>
                </a:cubicBezTo>
                <a:cubicBezTo>
                  <a:pt x="816707" y="6160761"/>
                  <a:pt x="901023" y="6200410"/>
                  <a:pt x="985339" y="6236455"/>
                </a:cubicBezTo>
                <a:cubicBezTo>
                  <a:pt x="1040581" y="6258081"/>
                  <a:pt x="1095822" y="6290522"/>
                  <a:pt x="1168509" y="6265291"/>
                </a:cubicBezTo>
                <a:cubicBezTo>
                  <a:pt x="1104545" y="6135530"/>
                  <a:pt x="996969" y="6110298"/>
                  <a:pt x="909746" y="6070649"/>
                </a:cubicBezTo>
                <a:cubicBezTo>
                  <a:pt x="802169" y="6020185"/>
                  <a:pt x="738206" y="5926470"/>
                  <a:pt x="659704" y="5818335"/>
                </a:cubicBezTo>
                <a:cubicBezTo>
                  <a:pt x="738206" y="5789500"/>
                  <a:pt x="787632" y="5868798"/>
                  <a:pt x="851597" y="5865193"/>
                </a:cubicBezTo>
                <a:cubicBezTo>
                  <a:pt x="854504" y="5854380"/>
                  <a:pt x="860319" y="5832753"/>
                  <a:pt x="860319" y="5832753"/>
                </a:cubicBezTo>
                <a:cubicBezTo>
                  <a:pt x="755650" y="5775081"/>
                  <a:pt x="709132" y="5666947"/>
                  <a:pt x="691686" y="5533581"/>
                </a:cubicBezTo>
                <a:cubicBezTo>
                  <a:pt x="685872" y="5465095"/>
                  <a:pt x="648075" y="5443468"/>
                  <a:pt x="610278" y="5411029"/>
                </a:cubicBezTo>
                <a:cubicBezTo>
                  <a:pt x="482350" y="5299289"/>
                  <a:pt x="345700" y="5198364"/>
                  <a:pt x="238123" y="5046976"/>
                </a:cubicBezTo>
                <a:cubicBezTo>
                  <a:pt x="363144" y="5064998"/>
                  <a:pt x="461997" y="5165924"/>
                  <a:pt x="592833" y="5209177"/>
                </a:cubicBezTo>
                <a:cubicBezTo>
                  <a:pt x="488165" y="5043371"/>
                  <a:pt x="351514" y="4956864"/>
                  <a:pt x="226494" y="4855939"/>
                </a:cubicBezTo>
                <a:cubicBezTo>
                  <a:pt x="168344" y="4809081"/>
                  <a:pt x="116011" y="4751408"/>
                  <a:pt x="49139" y="4726177"/>
                </a:cubicBezTo>
                <a:cubicBezTo>
                  <a:pt x="25879" y="4718968"/>
                  <a:pt x="-14825" y="4700947"/>
                  <a:pt x="5527" y="4650483"/>
                </a:cubicBezTo>
                <a:cubicBezTo>
                  <a:pt x="22972" y="4607230"/>
                  <a:pt x="54954" y="4621648"/>
                  <a:pt x="84029" y="4632460"/>
                </a:cubicBezTo>
                <a:cubicBezTo>
                  <a:pt x="153807" y="4661296"/>
                  <a:pt x="229401" y="4661296"/>
                  <a:pt x="325347" y="4661296"/>
                </a:cubicBezTo>
                <a:cubicBezTo>
                  <a:pt x="243939" y="4524326"/>
                  <a:pt x="95658" y="4567580"/>
                  <a:pt x="25879" y="4423401"/>
                </a:cubicBezTo>
                <a:cubicBezTo>
                  <a:pt x="113103" y="4398170"/>
                  <a:pt x="179975" y="4448632"/>
                  <a:pt x="249753" y="4459446"/>
                </a:cubicBezTo>
                <a:cubicBezTo>
                  <a:pt x="313718" y="4470259"/>
                  <a:pt x="328254" y="4445028"/>
                  <a:pt x="313718" y="4365729"/>
                </a:cubicBezTo>
                <a:cubicBezTo>
                  <a:pt x="290458" y="4243177"/>
                  <a:pt x="325347" y="4181900"/>
                  <a:pt x="418386" y="4214341"/>
                </a:cubicBezTo>
                <a:cubicBezTo>
                  <a:pt x="505609" y="4246781"/>
                  <a:pt x="514332" y="4199922"/>
                  <a:pt x="491072" y="4131438"/>
                </a:cubicBezTo>
                <a:cubicBezTo>
                  <a:pt x="456183" y="4030512"/>
                  <a:pt x="493979" y="3951214"/>
                  <a:pt x="520147" y="3864706"/>
                </a:cubicBezTo>
                <a:cubicBezTo>
                  <a:pt x="560851" y="3734945"/>
                  <a:pt x="543407" y="3670064"/>
                  <a:pt x="459090" y="3572743"/>
                </a:cubicBezTo>
                <a:cubicBezTo>
                  <a:pt x="409664" y="3518676"/>
                  <a:pt x="360236" y="3471818"/>
                  <a:pt x="290458" y="3424959"/>
                </a:cubicBezTo>
                <a:cubicBezTo>
                  <a:pt x="450368" y="3399728"/>
                  <a:pt x="284643" y="3313221"/>
                  <a:pt x="339884" y="3259153"/>
                </a:cubicBezTo>
                <a:cubicBezTo>
                  <a:pt x="453275" y="3237527"/>
                  <a:pt x="543407" y="3410542"/>
                  <a:pt x="697501" y="3360078"/>
                </a:cubicBezTo>
                <a:cubicBezTo>
                  <a:pt x="511425" y="3212294"/>
                  <a:pt x="302087" y="3165436"/>
                  <a:pt x="165437" y="2967190"/>
                </a:cubicBezTo>
                <a:cubicBezTo>
                  <a:pt x="197419" y="2923937"/>
                  <a:pt x="229401" y="2967190"/>
                  <a:pt x="255568" y="2949167"/>
                </a:cubicBezTo>
                <a:cubicBezTo>
                  <a:pt x="255568" y="2938354"/>
                  <a:pt x="560851" y="3006840"/>
                  <a:pt x="578296" y="2725691"/>
                </a:cubicBezTo>
                <a:cubicBezTo>
                  <a:pt x="584111" y="2725691"/>
                  <a:pt x="589926" y="2725691"/>
                  <a:pt x="595740" y="2714876"/>
                </a:cubicBezTo>
                <a:cubicBezTo>
                  <a:pt x="627722" y="2675228"/>
                  <a:pt x="598648" y="2581510"/>
                  <a:pt x="650982" y="2574301"/>
                </a:cubicBezTo>
                <a:cubicBezTo>
                  <a:pt x="709132" y="2567092"/>
                  <a:pt x="764373" y="2534653"/>
                  <a:pt x="825429" y="2552674"/>
                </a:cubicBezTo>
                <a:cubicBezTo>
                  <a:pt x="871949" y="2567092"/>
                  <a:pt x="921375" y="2585115"/>
                  <a:pt x="970802" y="2585115"/>
                </a:cubicBezTo>
                <a:cubicBezTo>
                  <a:pt x="1023136" y="2585115"/>
                  <a:pt x="1095822" y="2707668"/>
                  <a:pt x="1127805" y="2545465"/>
                </a:cubicBezTo>
                <a:cubicBezTo>
                  <a:pt x="1127805" y="2538257"/>
                  <a:pt x="1217936" y="2556280"/>
                  <a:pt x="1267362" y="2563488"/>
                </a:cubicBezTo>
                <a:cubicBezTo>
                  <a:pt x="1308067" y="2570698"/>
                  <a:pt x="1357494" y="2603137"/>
                  <a:pt x="1386568" y="2538257"/>
                </a:cubicBezTo>
                <a:cubicBezTo>
                  <a:pt x="1401105" y="2498607"/>
                  <a:pt x="1331326" y="2426518"/>
                  <a:pt x="1270270" y="2419309"/>
                </a:cubicBezTo>
                <a:cubicBezTo>
                  <a:pt x="1215029" y="2412101"/>
                  <a:pt x="1159787" y="2404892"/>
                  <a:pt x="1107453" y="2419309"/>
                </a:cubicBezTo>
                <a:cubicBezTo>
                  <a:pt x="1043489" y="2437331"/>
                  <a:pt x="1008599" y="2408495"/>
                  <a:pt x="991154" y="2343615"/>
                </a:cubicBezTo>
                <a:cubicBezTo>
                  <a:pt x="970802" y="2275131"/>
                  <a:pt x="933005" y="2239085"/>
                  <a:pt x="880671" y="2206645"/>
                </a:cubicBezTo>
                <a:cubicBezTo>
                  <a:pt x="752743" y="2127346"/>
                  <a:pt x="630630" y="2033629"/>
                  <a:pt x="491072" y="1986771"/>
                </a:cubicBezTo>
                <a:cubicBezTo>
                  <a:pt x="464905" y="1979562"/>
                  <a:pt x="432923" y="1965145"/>
                  <a:pt x="421293" y="1903868"/>
                </a:cubicBezTo>
                <a:cubicBezTo>
                  <a:pt x="799262" y="1997584"/>
                  <a:pt x="1142342" y="2239085"/>
                  <a:pt x="1531941" y="2224667"/>
                </a:cubicBezTo>
                <a:cubicBezTo>
                  <a:pt x="1427272" y="2148974"/>
                  <a:pt x="1302252" y="2145369"/>
                  <a:pt x="1188861" y="2091301"/>
                </a:cubicBezTo>
                <a:cubicBezTo>
                  <a:pt x="1270270" y="2051652"/>
                  <a:pt x="1345864" y="2094906"/>
                  <a:pt x="1421458" y="2116532"/>
                </a:cubicBezTo>
                <a:cubicBezTo>
                  <a:pt x="1485422" y="2134554"/>
                  <a:pt x="1543571" y="2138160"/>
                  <a:pt x="1549386" y="2026420"/>
                </a:cubicBezTo>
                <a:cubicBezTo>
                  <a:pt x="1549386" y="2015607"/>
                  <a:pt x="1549386" y="2008398"/>
                  <a:pt x="1549386" y="1997584"/>
                </a:cubicBezTo>
                <a:cubicBezTo>
                  <a:pt x="1526126" y="1950727"/>
                  <a:pt x="1494144" y="1929099"/>
                  <a:pt x="1453440" y="1914682"/>
                </a:cubicBezTo>
                <a:cubicBezTo>
                  <a:pt x="1430180" y="1907473"/>
                  <a:pt x="1398198" y="1893056"/>
                  <a:pt x="1398198" y="1860614"/>
                </a:cubicBezTo>
                <a:cubicBezTo>
                  <a:pt x="1401105" y="1738063"/>
                  <a:pt x="1322604" y="1702018"/>
                  <a:pt x="1247011" y="1665972"/>
                </a:cubicBezTo>
                <a:cubicBezTo>
                  <a:pt x="1287715" y="1604696"/>
                  <a:pt x="1322604" y="1647950"/>
                  <a:pt x="1354586" y="1644345"/>
                </a:cubicBezTo>
                <a:cubicBezTo>
                  <a:pt x="1374939" y="1640741"/>
                  <a:pt x="1395290" y="1637138"/>
                  <a:pt x="1395290" y="1604696"/>
                </a:cubicBezTo>
                <a:cubicBezTo>
                  <a:pt x="1395290" y="1579465"/>
                  <a:pt x="1386568" y="1547025"/>
                  <a:pt x="1366216" y="1547025"/>
                </a:cubicBezTo>
                <a:cubicBezTo>
                  <a:pt x="1238288" y="1543420"/>
                  <a:pt x="1165601" y="1370405"/>
                  <a:pt x="1031858" y="1370405"/>
                </a:cubicBezTo>
                <a:cubicBezTo>
                  <a:pt x="950450" y="1370405"/>
                  <a:pt x="1072563" y="1273083"/>
                  <a:pt x="1005692" y="1233435"/>
                </a:cubicBezTo>
                <a:cubicBezTo>
                  <a:pt x="991154" y="1222621"/>
                  <a:pt x="1046396" y="1208203"/>
                  <a:pt x="1069655" y="1211808"/>
                </a:cubicBezTo>
                <a:cubicBezTo>
                  <a:pt x="1092915" y="1215412"/>
                  <a:pt x="1113268" y="1240644"/>
                  <a:pt x="1142342" y="1222621"/>
                </a:cubicBezTo>
                <a:cubicBezTo>
                  <a:pt x="1156879" y="1157741"/>
                  <a:pt x="1119082" y="1132510"/>
                  <a:pt x="1084193" y="1114487"/>
                </a:cubicBezTo>
                <a:cubicBezTo>
                  <a:pt x="1008599" y="1071234"/>
                  <a:pt x="933005" y="1020771"/>
                  <a:pt x="848689" y="1006353"/>
                </a:cubicBezTo>
                <a:cubicBezTo>
                  <a:pt x="819615" y="1002748"/>
                  <a:pt x="802169" y="984726"/>
                  <a:pt x="805077" y="948681"/>
                </a:cubicBezTo>
                <a:cubicBezTo>
                  <a:pt x="810892" y="901822"/>
                  <a:pt x="839967" y="916240"/>
                  <a:pt x="863226" y="919844"/>
                </a:cubicBezTo>
                <a:cubicBezTo>
                  <a:pt x="877764" y="923450"/>
                  <a:pt x="892301" y="934263"/>
                  <a:pt x="906838" y="909031"/>
                </a:cubicBezTo>
                <a:cubicBezTo>
                  <a:pt x="566666" y="653113"/>
                  <a:pt x="386404" y="667532"/>
                  <a:pt x="5527" y="458471"/>
                </a:cubicBezTo>
                <a:cubicBezTo>
                  <a:pt x="89843" y="418822"/>
                  <a:pt x="150900" y="447658"/>
                  <a:pt x="209049" y="454867"/>
                </a:cubicBezTo>
                <a:cubicBezTo>
                  <a:pt x="354422" y="472890"/>
                  <a:pt x="264290" y="505329"/>
                  <a:pt x="409664" y="526956"/>
                </a:cubicBezTo>
                <a:cubicBezTo>
                  <a:pt x="479443" y="537770"/>
                  <a:pt x="543407" y="573815"/>
                  <a:pt x="621908" y="516143"/>
                </a:cubicBezTo>
                <a:cubicBezTo>
                  <a:pt x="674242" y="476494"/>
                  <a:pt x="758558" y="519747"/>
                  <a:pt x="822522" y="552188"/>
                </a:cubicBezTo>
                <a:cubicBezTo>
                  <a:pt x="874856" y="581024"/>
                  <a:pt x="927190" y="588232"/>
                  <a:pt x="996969" y="552188"/>
                </a:cubicBezTo>
                <a:cubicBezTo>
                  <a:pt x="933005" y="530562"/>
                  <a:pt x="883579" y="512539"/>
                  <a:pt x="834151" y="498120"/>
                </a:cubicBezTo>
                <a:cubicBezTo>
                  <a:pt x="793447" y="487307"/>
                  <a:pt x="770187" y="462076"/>
                  <a:pt x="773095" y="408008"/>
                </a:cubicBezTo>
                <a:cubicBezTo>
                  <a:pt x="773095" y="379172"/>
                  <a:pt x="764373" y="339523"/>
                  <a:pt x="793447" y="325106"/>
                </a:cubicBezTo>
                <a:cubicBezTo>
                  <a:pt x="816707" y="310688"/>
                  <a:pt x="848689" y="325106"/>
                  <a:pt x="860319" y="350336"/>
                </a:cubicBezTo>
                <a:cubicBezTo>
                  <a:pt x="874856" y="397195"/>
                  <a:pt x="889393" y="440449"/>
                  <a:pt x="938820" y="444054"/>
                </a:cubicBezTo>
                <a:cubicBezTo>
                  <a:pt x="1005692" y="451262"/>
                  <a:pt x="967894" y="422426"/>
                  <a:pt x="956265" y="386381"/>
                </a:cubicBezTo>
                <a:cubicBezTo>
                  <a:pt x="944635" y="346733"/>
                  <a:pt x="979525" y="335919"/>
                  <a:pt x="1002784" y="343127"/>
                </a:cubicBezTo>
                <a:cubicBezTo>
                  <a:pt x="1090008" y="375569"/>
                  <a:pt x="1180139" y="317897"/>
                  <a:pt x="1270270" y="364755"/>
                </a:cubicBezTo>
                <a:cubicBezTo>
                  <a:pt x="1247011" y="249411"/>
                  <a:pt x="1197583" y="198949"/>
                  <a:pt x="1092915" y="180926"/>
                </a:cubicBezTo>
                <a:cubicBezTo>
                  <a:pt x="1055118" y="177322"/>
                  <a:pt x="1014414" y="184530"/>
                  <a:pt x="979525" y="152090"/>
                </a:cubicBezTo>
                <a:cubicBezTo>
                  <a:pt x="959172" y="134068"/>
                  <a:pt x="938820" y="112441"/>
                  <a:pt x="953358" y="76396"/>
                </a:cubicBezTo>
                <a:cubicBezTo>
                  <a:pt x="962080" y="51165"/>
                  <a:pt x="985339" y="51165"/>
                  <a:pt x="1005692" y="58373"/>
                </a:cubicBezTo>
                <a:cubicBezTo>
                  <a:pt x="1090008" y="98023"/>
                  <a:pt x="1180139" y="108837"/>
                  <a:pt x="1267362" y="123254"/>
                </a:cubicBezTo>
                <a:cubicBezTo>
                  <a:pt x="1281900" y="126859"/>
                  <a:pt x="1296437" y="134068"/>
                  <a:pt x="1310975" y="98023"/>
                </a:cubicBezTo>
                <a:cubicBezTo>
                  <a:pt x="1260095" y="81803"/>
                  <a:pt x="1209941" y="62879"/>
                  <a:pt x="1159787" y="43505"/>
                </a:cubicBezTo>
                <a:close/>
              </a:path>
            </a:pathLst>
          </a:custGeom>
        </p:spPr>
      </p:pic>
    </p:spTree>
    <p:extLst>
      <p:ext uri="{BB962C8B-B14F-4D97-AF65-F5344CB8AC3E}">
        <p14:creationId xmlns:p14="http://schemas.microsoft.com/office/powerpoint/2010/main" val="41671122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Freeform: Shape 9">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B060FE53-EE84-C45E-758B-249973CCF840}"/>
              </a:ext>
            </a:extLst>
          </p:cNvPr>
          <p:cNvSpPr>
            <a:spLocks noGrp="1"/>
          </p:cNvSpPr>
          <p:nvPr>
            <p:ph type="title"/>
          </p:nvPr>
        </p:nvSpPr>
        <p:spPr>
          <a:xfrm>
            <a:off x="838200" y="365125"/>
            <a:ext cx="10515600" cy="1325563"/>
          </a:xfrm>
        </p:spPr>
        <p:txBody>
          <a:bodyPr>
            <a:normAutofit/>
          </a:bodyPr>
          <a:lstStyle/>
          <a:p>
            <a:pPr algn="ctr"/>
            <a:r>
              <a:rPr lang="en-GB" b="1" u="sng" dirty="0">
                <a:latin typeface="+mn-lt"/>
              </a:rPr>
              <a:t>Egocentric speech </a:t>
            </a:r>
            <a:r>
              <a:rPr lang="en-GB" u="sng" dirty="0">
                <a:latin typeface="+mn-lt"/>
              </a:rPr>
              <a:t>(Age 3-7)</a:t>
            </a: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F1CF1D3-7ECA-DA5C-FEE5-10403312D4B5}"/>
              </a:ext>
            </a:extLst>
          </p:cNvPr>
          <p:cNvSpPr>
            <a:spLocks noGrp="1"/>
          </p:cNvSpPr>
          <p:nvPr>
            <p:ph idx="1"/>
          </p:nvPr>
        </p:nvSpPr>
        <p:spPr>
          <a:xfrm>
            <a:off x="1091380" y="1445342"/>
            <a:ext cx="10262419" cy="4731621"/>
          </a:xfrm>
        </p:spPr>
        <p:txBody>
          <a:bodyPr>
            <a:normAutofit lnSpcReduction="10000"/>
          </a:bodyPr>
          <a:lstStyle/>
          <a:p>
            <a:pPr marL="0" indent="0">
              <a:buNone/>
              <a:defRPr/>
            </a:pPr>
            <a:r>
              <a:rPr lang="en-GB" sz="2600" dirty="0"/>
              <a:t>In this stage the child is thinking out aloud. They talk aloud to themselves often saying steps to a task, using operations such as counting on fingers or talking to toys e.g.  ‘I’m putting teddy to bed’</a:t>
            </a:r>
          </a:p>
          <a:p>
            <a:pPr marL="0" indent="0">
              <a:buNone/>
              <a:defRPr/>
            </a:pPr>
            <a:endParaRPr lang="en-GB" sz="2600" dirty="0"/>
          </a:p>
          <a:p>
            <a:pPr marL="0" indent="0">
              <a:buNone/>
              <a:defRPr/>
            </a:pPr>
            <a:r>
              <a:rPr lang="en-GB" sz="2600" dirty="0"/>
              <a:t>Language has two functions:</a:t>
            </a:r>
          </a:p>
          <a:p>
            <a:pPr marL="0" indent="0">
              <a:buNone/>
              <a:defRPr/>
            </a:pPr>
            <a:r>
              <a:rPr lang="en-GB" sz="2600" dirty="0"/>
              <a:t>1.  To monitor and direct internal thoughts (the inner voice we talk to ourselves with).</a:t>
            </a:r>
          </a:p>
          <a:p>
            <a:pPr marL="0" indent="0">
              <a:buNone/>
              <a:defRPr/>
            </a:pPr>
            <a:r>
              <a:rPr lang="en-GB" sz="2600" dirty="0"/>
              <a:t>2.  To communicate thoughts to others (talk out loud). </a:t>
            </a:r>
          </a:p>
          <a:p>
            <a:pPr marL="0" indent="0">
              <a:buNone/>
              <a:defRPr/>
            </a:pPr>
            <a:endParaRPr lang="en-GB" sz="2600" dirty="0"/>
          </a:p>
          <a:p>
            <a:pPr marL="0" indent="0">
              <a:buNone/>
              <a:defRPr/>
            </a:pPr>
            <a:r>
              <a:rPr lang="en-GB" sz="2600" dirty="0"/>
              <a:t>When children at this age talk out loud to themselves, Vygotsky saw this as a sign that the child is unable to distinguish between the two. </a:t>
            </a:r>
          </a:p>
          <a:p>
            <a:endParaRPr lang="en-GB" sz="2600" dirty="0"/>
          </a:p>
        </p:txBody>
      </p:sp>
    </p:spTree>
    <p:extLst>
      <p:ext uri="{BB962C8B-B14F-4D97-AF65-F5344CB8AC3E}">
        <p14:creationId xmlns:p14="http://schemas.microsoft.com/office/powerpoint/2010/main" val="1803962868"/>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5" name="Picture 8">
            <a:extLst>
              <a:ext uri="{FF2B5EF4-FFF2-40B4-BE49-F238E27FC236}">
                <a16:creationId xmlns:a16="http://schemas.microsoft.com/office/drawing/2014/main" id="{183AB211-1B81-B5E5-CEE2-6C1B7F3C811C}"/>
              </a:ext>
            </a:extLst>
          </p:cNvPr>
          <p:cNvPicPr>
            <a:picLocks noChangeAspect="1"/>
          </p:cNvPicPr>
          <p:nvPr/>
        </p:nvPicPr>
        <p:blipFill rotWithShape="1">
          <a:blip r:embed="rId2"/>
          <a:srcRect b="15730"/>
          <a:stretch/>
        </p:blipFill>
        <p:spPr>
          <a:xfrm>
            <a:off x="20" y="10"/>
            <a:ext cx="12191980" cy="6857990"/>
          </a:xfrm>
          <a:prstGeom prst="rect">
            <a:avLst/>
          </a:prstGeom>
        </p:spPr>
      </p:pic>
      <p:sp>
        <p:nvSpPr>
          <p:cNvPr id="16" name="Rectangle 12">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Title 4">
            <a:extLst>
              <a:ext uri="{FF2B5EF4-FFF2-40B4-BE49-F238E27FC236}">
                <a16:creationId xmlns:a16="http://schemas.microsoft.com/office/drawing/2014/main" id="{C74A76DC-0B83-782F-BC17-7A5134CB4CD3}"/>
              </a:ext>
            </a:extLst>
          </p:cNvPr>
          <p:cNvSpPr>
            <a:spLocks noGrp="1"/>
          </p:cNvSpPr>
          <p:nvPr>
            <p:ph type="title"/>
          </p:nvPr>
        </p:nvSpPr>
        <p:spPr>
          <a:xfrm>
            <a:off x="838200" y="365125"/>
            <a:ext cx="10515600" cy="1325563"/>
          </a:xfrm>
        </p:spPr>
        <p:txBody>
          <a:bodyPr>
            <a:normAutofit/>
          </a:bodyPr>
          <a:lstStyle/>
          <a:p>
            <a:pPr algn="ctr"/>
            <a:r>
              <a:rPr lang="en-GB" u="sng" dirty="0">
                <a:latin typeface="+mn-lt"/>
              </a:rPr>
              <a:t>Private / self-guiding speech </a:t>
            </a:r>
          </a:p>
        </p:txBody>
      </p:sp>
      <p:graphicFrame>
        <p:nvGraphicFramePr>
          <p:cNvPr id="17" name="Content Placeholder 5">
            <a:extLst>
              <a:ext uri="{FF2B5EF4-FFF2-40B4-BE49-F238E27FC236}">
                <a16:creationId xmlns:a16="http://schemas.microsoft.com/office/drawing/2014/main" id="{A8AB1191-B344-AB27-DF77-E026280F3541}"/>
              </a:ext>
            </a:extLst>
          </p:cNvPr>
          <p:cNvGraphicFramePr>
            <a:graphicFrameLocks noGrp="1"/>
          </p:cNvGraphicFramePr>
          <p:nvPr>
            <p:ph idx="1"/>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557219098"/>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100EDD19-6802-4EC3-95CE-CFFAB042CF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EBC8B8E2-F4F8-5176-F385-39188CC6E1E5}"/>
              </a:ext>
            </a:extLst>
          </p:cNvPr>
          <p:cNvSpPr>
            <a:spLocks noGrp="1"/>
          </p:cNvSpPr>
          <p:nvPr>
            <p:ph type="title"/>
          </p:nvPr>
        </p:nvSpPr>
        <p:spPr>
          <a:xfrm>
            <a:off x="838200" y="365125"/>
            <a:ext cx="10515600" cy="1325563"/>
          </a:xfrm>
        </p:spPr>
        <p:txBody>
          <a:bodyPr>
            <a:normAutofit/>
          </a:bodyPr>
          <a:lstStyle/>
          <a:p>
            <a:pPr algn="ctr"/>
            <a:r>
              <a:rPr lang="en-GB" sz="4000" u="sng" dirty="0">
                <a:latin typeface="+mn-lt"/>
              </a:rPr>
              <a:t>Research study: Self-guiding speech (Berk, 1994) </a:t>
            </a:r>
          </a:p>
        </p:txBody>
      </p:sp>
      <p:sp>
        <p:nvSpPr>
          <p:cNvPr id="10" name="sketch line">
            <a:extLst>
              <a:ext uri="{FF2B5EF4-FFF2-40B4-BE49-F238E27FC236}">
                <a16:creationId xmlns:a16="http://schemas.microsoft.com/office/drawing/2014/main" id="{DB17E863-922E-4C26-BD64-E8FD41D2866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9036" y="1677373"/>
            <a:ext cx="10853928" cy="18288"/>
          </a:xfrm>
          <a:custGeom>
            <a:avLst/>
            <a:gdLst>
              <a:gd name="connsiteX0" fmla="*/ 0 w 10853928"/>
              <a:gd name="connsiteY0" fmla="*/ 0 h 18288"/>
              <a:gd name="connsiteX1" fmla="*/ 461292 w 10853928"/>
              <a:gd name="connsiteY1" fmla="*/ 0 h 18288"/>
              <a:gd name="connsiteX2" fmla="*/ 1139662 w 10853928"/>
              <a:gd name="connsiteY2" fmla="*/ 0 h 18288"/>
              <a:gd name="connsiteX3" fmla="*/ 1926572 w 10853928"/>
              <a:gd name="connsiteY3" fmla="*/ 0 h 18288"/>
              <a:gd name="connsiteX4" fmla="*/ 2279325 w 10853928"/>
              <a:gd name="connsiteY4" fmla="*/ 0 h 18288"/>
              <a:gd name="connsiteX5" fmla="*/ 2632078 w 10853928"/>
              <a:gd name="connsiteY5" fmla="*/ 0 h 18288"/>
              <a:gd name="connsiteX6" fmla="*/ 3527527 w 10853928"/>
              <a:gd name="connsiteY6" fmla="*/ 0 h 18288"/>
              <a:gd name="connsiteX7" fmla="*/ 4205897 w 10853928"/>
              <a:gd name="connsiteY7" fmla="*/ 0 h 18288"/>
              <a:gd name="connsiteX8" fmla="*/ 4558650 w 10853928"/>
              <a:gd name="connsiteY8" fmla="*/ 0 h 18288"/>
              <a:gd name="connsiteX9" fmla="*/ 5237020 w 10853928"/>
              <a:gd name="connsiteY9" fmla="*/ 0 h 18288"/>
              <a:gd name="connsiteX10" fmla="*/ 6132469 w 10853928"/>
              <a:gd name="connsiteY10" fmla="*/ 0 h 18288"/>
              <a:gd name="connsiteX11" fmla="*/ 6702301 w 10853928"/>
              <a:gd name="connsiteY11" fmla="*/ 0 h 18288"/>
              <a:gd name="connsiteX12" fmla="*/ 7272132 w 10853928"/>
              <a:gd name="connsiteY12" fmla="*/ 0 h 18288"/>
              <a:gd name="connsiteX13" fmla="*/ 7950502 w 10853928"/>
              <a:gd name="connsiteY13" fmla="*/ 0 h 18288"/>
              <a:gd name="connsiteX14" fmla="*/ 8737412 w 10853928"/>
              <a:gd name="connsiteY14" fmla="*/ 0 h 18288"/>
              <a:gd name="connsiteX15" fmla="*/ 9524322 w 10853928"/>
              <a:gd name="connsiteY15" fmla="*/ 0 h 18288"/>
              <a:gd name="connsiteX16" fmla="*/ 10853928 w 10853928"/>
              <a:gd name="connsiteY16" fmla="*/ 0 h 18288"/>
              <a:gd name="connsiteX17" fmla="*/ 10853928 w 10853928"/>
              <a:gd name="connsiteY17" fmla="*/ 18288 h 18288"/>
              <a:gd name="connsiteX18" fmla="*/ 10392636 w 10853928"/>
              <a:gd name="connsiteY18" fmla="*/ 18288 h 18288"/>
              <a:gd name="connsiteX19" fmla="*/ 9497187 w 10853928"/>
              <a:gd name="connsiteY19" fmla="*/ 18288 h 18288"/>
              <a:gd name="connsiteX20" fmla="*/ 8818817 w 10853928"/>
              <a:gd name="connsiteY20" fmla="*/ 18288 h 18288"/>
              <a:gd name="connsiteX21" fmla="*/ 8466064 w 10853928"/>
              <a:gd name="connsiteY21" fmla="*/ 18288 h 18288"/>
              <a:gd name="connsiteX22" fmla="*/ 7787693 w 10853928"/>
              <a:gd name="connsiteY22" fmla="*/ 18288 h 18288"/>
              <a:gd name="connsiteX23" fmla="*/ 7217862 w 10853928"/>
              <a:gd name="connsiteY23" fmla="*/ 18288 h 18288"/>
              <a:gd name="connsiteX24" fmla="*/ 6648031 w 10853928"/>
              <a:gd name="connsiteY24" fmla="*/ 18288 h 18288"/>
              <a:gd name="connsiteX25" fmla="*/ 6078200 w 10853928"/>
              <a:gd name="connsiteY25" fmla="*/ 18288 h 18288"/>
              <a:gd name="connsiteX26" fmla="*/ 5508368 w 10853928"/>
              <a:gd name="connsiteY26" fmla="*/ 18288 h 18288"/>
              <a:gd name="connsiteX27" fmla="*/ 4721459 w 10853928"/>
              <a:gd name="connsiteY27" fmla="*/ 18288 h 18288"/>
              <a:gd name="connsiteX28" fmla="*/ 4043088 w 10853928"/>
              <a:gd name="connsiteY28" fmla="*/ 18288 h 18288"/>
              <a:gd name="connsiteX29" fmla="*/ 3690336 w 10853928"/>
              <a:gd name="connsiteY29" fmla="*/ 18288 h 18288"/>
              <a:gd name="connsiteX30" fmla="*/ 3120504 w 10853928"/>
              <a:gd name="connsiteY30" fmla="*/ 18288 h 18288"/>
              <a:gd name="connsiteX31" fmla="*/ 2333595 w 10853928"/>
              <a:gd name="connsiteY31" fmla="*/ 18288 h 18288"/>
              <a:gd name="connsiteX32" fmla="*/ 1872303 w 10853928"/>
              <a:gd name="connsiteY32" fmla="*/ 18288 h 18288"/>
              <a:gd name="connsiteX33" fmla="*/ 976854 w 10853928"/>
              <a:gd name="connsiteY33" fmla="*/ 18288 h 18288"/>
              <a:gd name="connsiteX34" fmla="*/ 0 w 10853928"/>
              <a:gd name="connsiteY34" fmla="*/ 18288 h 18288"/>
              <a:gd name="connsiteX35" fmla="*/ 0 w 10853928"/>
              <a:gd name="connsiteY35"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10853928" h="18288" fill="none" extrusionOk="0">
                <a:moveTo>
                  <a:pt x="0" y="0"/>
                </a:moveTo>
                <a:cubicBezTo>
                  <a:pt x="146993" y="-19076"/>
                  <a:pt x="347684" y="-4790"/>
                  <a:pt x="461292" y="0"/>
                </a:cubicBezTo>
                <a:cubicBezTo>
                  <a:pt x="574900" y="4790"/>
                  <a:pt x="808367" y="19821"/>
                  <a:pt x="1139662" y="0"/>
                </a:cubicBezTo>
                <a:cubicBezTo>
                  <a:pt x="1470957" y="-19821"/>
                  <a:pt x="1627405" y="5721"/>
                  <a:pt x="1926572" y="0"/>
                </a:cubicBezTo>
                <a:cubicBezTo>
                  <a:pt x="2225739" y="-5721"/>
                  <a:pt x="2137730" y="-3235"/>
                  <a:pt x="2279325" y="0"/>
                </a:cubicBezTo>
                <a:cubicBezTo>
                  <a:pt x="2420920" y="3235"/>
                  <a:pt x="2456518" y="9685"/>
                  <a:pt x="2632078" y="0"/>
                </a:cubicBezTo>
                <a:cubicBezTo>
                  <a:pt x="2807638" y="-9685"/>
                  <a:pt x="3211516" y="-43007"/>
                  <a:pt x="3527527" y="0"/>
                </a:cubicBezTo>
                <a:cubicBezTo>
                  <a:pt x="3843538" y="43007"/>
                  <a:pt x="4058833" y="22042"/>
                  <a:pt x="4205897" y="0"/>
                </a:cubicBezTo>
                <a:cubicBezTo>
                  <a:pt x="4352961" y="-22042"/>
                  <a:pt x="4474805" y="-11846"/>
                  <a:pt x="4558650" y="0"/>
                </a:cubicBezTo>
                <a:cubicBezTo>
                  <a:pt x="4642495" y="11846"/>
                  <a:pt x="5041928" y="-6069"/>
                  <a:pt x="5237020" y="0"/>
                </a:cubicBezTo>
                <a:cubicBezTo>
                  <a:pt x="5432112" y="6069"/>
                  <a:pt x="5943266" y="-17479"/>
                  <a:pt x="6132469" y="0"/>
                </a:cubicBezTo>
                <a:cubicBezTo>
                  <a:pt x="6321672" y="17479"/>
                  <a:pt x="6483872" y="26234"/>
                  <a:pt x="6702301" y="0"/>
                </a:cubicBezTo>
                <a:cubicBezTo>
                  <a:pt x="6920730" y="-26234"/>
                  <a:pt x="6991194" y="-15156"/>
                  <a:pt x="7272132" y="0"/>
                </a:cubicBezTo>
                <a:cubicBezTo>
                  <a:pt x="7553070" y="15156"/>
                  <a:pt x="7684444" y="-32961"/>
                  <a:pt x="7950502" y="0"/>
                </a:cubicBezTo>
                <a:cubicBezTo>
                  <a:pt x="8216560" y="32961"/>
                  <a:pt x="8493290" y="-10491"/>
                  <a:pt x="8737412" y="0"/>
                </a:cubicBezTo>
                <a:cubicBezTo>
                  <a:pt x="8981534" y="10491"/>
                  <a:pt x="9191586" y="-13899"/>
                  <a:pt x="9524322" y="0"/>
                </a:cubicBezTo>
                <a:cubicBezTo>
                  <a:pt x="9857058" y="13899"/>
                  <a:pt x="10297509" y="7485"/>
                  <a:pt x="10853928" y="0"/>
                </a:cubicBezTo>
                <a:cubicBezTo>
                  <a:pt x="10854574" y="4451"/>
                  <a:pt x="10854418" y="9226"/>
                  <a:pt x="10853928" y="18288"/>
                </a:cubicBezTo>
                <a:cubicBezTo>
                  <a:pt x="10691638" y="28522"/>
                  <a:pt x="10574319" y="29578"/>
                  <a:pt x="10392636" y="18288"/>
                </a:cubicBezTo>
                <a:cubicBezTo>
                  <a:pt x="10210953" y="6998"/>
                  <a:pt x="9836277" y="-16742"/>
                  <a:pt x="9497187" y="18288"/>
                </a:cubicBezTo>
                <a:cubicBezTo>
                  <a:pt x="9158097" y="53318"/>
                  <a:pt x="9119479" y="30714"/>
                  <a:pt x="8818817" y="18288"/>
                </a:cubicBezTo>
                <a:cubicBezTo>
                  <a:pt x="8518155" y="5863"/>
                  <a:pt x="8640037" y="6483"/>
                  <a:pt x="8466064" y="18288"/>
                </a:cubicBezTo>
                <a:cubicBezTo>
                  <a:pt x="8292091" y="30093"/>
                  <a:pt x="7997656" y="18914"/>
                  <a:pt x="7787693" y="18288"/>
                </a:cubicBezTo>
                <a:cubicBezTo>
                  <a:pt x="7577730" y="17662"/>
                  <a:pt x="7412468" y="21416"/>
                  <a:pt x="7217862" y="18288"/>
                </a:cubicBezTo>
                <a:cubicBezTo>
                  <a:pt x="7023256" y="15160"/>
                  <a:pt x="6898018" y="14824"/>
                  <a:pt x="6648031" y="18288"/>
                </a:cubicBezTo>
                <a:cubicBezTo>
                  <a:pt x="6398044" y="21752"/>
                  <a:pt x="6254402" y="38625"/>
                  <a:pt x="6078200" y="18288"/>
                </a:cubicBezTo>
                <a:cubicBezTo>
                  <a:pt x="5901998" y="-2049"/>
                  <a:pt x="5622886" y="3213"/>
                  <a:pt x="5508368" y="18288"/>
                </a:cubicBezTo>
                <a:cubicBezTo>
                  <a:pt x="5393850" y="33363"/>
                  <a:pt x="5036260" y="26830"/>
                  <a:pt x="4721459" y="18288"/>
                </a:cubicBezTo>
                <a:cubicBezTo>
                  <a:pt x="4406658" y="9746"/>
                  <a:pt x="4239221" y="41551"/>
                  <a:pt x="4043088" y="18288"/>
                </a:cubicBezTo>
                <a:cubicBezTo>
                  <a:pt x="3846955" y="-4975"/>
                  <a:pt x="3818802" y="34658"/>
                  <a:pt x="3690336" y="18288"/>
                </a:cubicBezTo>
                <a:cubicBezTo>
                  <a:pt x="3561870" y="1918"/>
                  <a:pt x="3265491" y="42194"/>
                  <a:pt x="3120504" y="18288"/>
                </a:cubicBezTo>
                <a:cubicBezTo>
                  <a:pt x="2975517" y="-5618"/>
                  <a:pt x="2720254" y="36673"/>
                  <a:pt x="2333595" y="18288"/>
                </a:cubicBezTo>
                <a:cubicBezTo>
                  <a:pt x="1946936" y="-97"/>
                  <a:pt x="2097241" y="5776"/>
                  <a:pt x="1872303" y="18288"/>
                </a:cubicBezTo>
                <a:cubicBezTo>
                  <a:pt x="1647365" y="30800"/>
                  <a:pt x="1282708" y="45380"/>
                  <a:pt x="976854" y="18288"/>
                </a:cubicBezTo>
                <a:cubicBezTo>
                  <a:pt x="671000" y="-8804"/>
                  <a:pt x="408401" y="-12775"/>
                  <a:pt x="0" y="18288"/>
                </a:cubicBezTo>
                <a:cubicBezTo>
                  <a:pt x="-213" y="9468"/>
                  <a:pt x="187" y="4459"/>
                  <a:pt x="0" y="0"/>
                </a:cubicBezTo>
                <a:close/>
              </a:path>
              <a:path w="10853928" h="18288" stroke="0" extrusionOk="0">
                <a:moveTo>
                  <a:pt x="0" y="0"/>
                </a:moveTo>
                <a:cubicBezTo>
                  <a:pt x="267322" y="15284"/>
                  <a:pt x="415388" y="-21048"/>
                  <a:pt x="569831" y="0"/>
                </a:cubicBezTo>
                <a:cubicBezTo>
                  <a:pt x="724274" y="21048"/>
                  <a:pt x="769333" y="-2353"/>
                  <a:pt x="922584" y="0"/>
                </a:cubicBezTo>
                <a:cubicBezTo>
                  <a:pt x="1075835" y="2353"/>
                  <a:pt x="1399490" y="-145"/>
                  <a:pt x="1818033" y="0"/>
                </a:cubicBezTo>
                <a:cubicBezTo>
                  <a:pt x="2236576" y="145"/>
                  <a:pt x="2145330" y="5482"/>
                  <a:pt x="2387864" y="0"/>
                </a:cubicBezTo>
                <a:cubicBezTo>
                  <a:pt x="2630398" y="-5482"/>
                  <a:pt x="2793207" y="18487"/>
                  <a:pt x="2957695" y="0"/>
                </a:cubicBezTo>
                <a:cubicBezTo>
                  <a:pt x="3122183" y="-18487"/>
                  <a:pt x="3579141" y="19003"/>
                  <a:pt x="3853144" y="0"/>
                </a:cubicBezTo>
                <a:cubicBezTo>
                  <a:pt x="4127147" y="-19003"/>
                  <a:pt x="4209857" y="12211"/>
                  <a:pt x="4314436" y="0"/>
                </a:cubicBezTo>
                <a:cubicBezTo>
                  <a:pt x="4419015" y="-12211"/>
                  <a:pt x="4762459" y="-17220"/>
                  <a:pt x="5209885" y="0"/>
                </a:cubicBezTo>
                <a:cubicBezTo>
                  <a:pt x="5657311" y="17220"/>
                  <a:pt x="5692663" y="-3290"/>
                  <a:pt x="6105335" y="0"/>
                </a:cubicBezTo>
                <a:cubicBezTo>
                  <a:pt x="6518007" y="3290"/>
                  <a:pt x="6455516" y="-5124"/>
                  <a:pt x="6783705" y="0"/>
                </a:cubicBezTo>
                <a:cubicBezTo>
                  <a:pt x="7111894" y="5124"/>
                  <a:pt x="7441941" y="-17829"/>
                  <a:pt x="7679154" y="0"/>
                </a:cubicBezTo>
                <a:cubicBezTo>
                  <a:pt x="7916367" y="17829"/>
                  <a:pt x="8102967" y="-24363"/>
                  <a:pt x="8248985" y="0"/>
                </a:cubicBezTo>
                <a:cubicBezTo>
                  <a:pt x="8395003" y="24363"/>
                  <a:pt x="8552393" y="25505"/>
                  <a:pt x="8818817" y="0"/>
                </a:cubicBezTo>
                <a:cubicBezTo>
                  <a:pt x="9085241" y="-25505"/>
                  <a:pt x="9411308" y="38000"/>
                  <a:pt x="9605726" y="0"/>
                </a:cubicBezTo>
                <a:cubicBezTo>
                  <a:pt x="9800144" y="-38000"/>
                  <a:pt x="10006468" y="-25741"/>
                  <a:pt x="10175558" y="0"/>
                </a:cubicBezTo>
                <a:cubicBezTo>
                  <a:pt x="10344648" y="25741"/>
                  <a:pt x="10696282" y="695"/>
                  <a:pt x="10853928" y="0"/>
                </a:cubicBezTo>
                <a:cubicBezTo>
                  <a:pt x="10853521" y="8690"/>
                  <a:pt x="10853774" y="14141"/>
                  <a:pt x="10853928" y="18288"/>
                </a:cubicBezTo>
                <a:cubicBezTo>
                  <a:pt x="10608124" y="24255"/>
                  <a:pt x="10343415" y="22307"/>
                  <a:pt x="10067018" y="18288"/>
                </a:cubicBezTo>
                <a:cubicBezTo>
                  <a:pt x="9790621" y="14270"/>
                  <a:pt x="9843266" y="3564"/>
                  <a:pt x="9714266" y="18288"/>
                </a:cubicBezTo>
                <a:cubicBezTo>
                  <a:pt x="9585266" y="33012"/>
                  <a:pt x="9379484" y="1875"/>
                  <a:pt x="9252974" y="18288"/>
                </a:cubicBezTo>
                <a:cubicBezTo>
                  <a:pt x="9126464" y="34701"/>
                  <a:pt x="8580678" y="-4904"/>
                  <a:pt x="8357525" y="18288"/>
                </a:cubicBezTo>
                <a:cubicBezTo>
                  <a:pt x="8134372" y="41480"/>
                  <a:pt x="7903199" y="26458"/>
                  <a:pt x="7679154" y="18288"/>
                </a:cubicBezTo>
                <a:cubicBezTo>
                  <a:pt x="7455109" y="10118"/>
                  <a:pt x="7435944" y="27109"/>
                  <a:pt x="7217862" y="18288"/>
                </a:cubicBezTo>
                <a:cubicBezTo>
                  <a:pt x="6999780" y="9467"/>
                  <a:pt x="6680409" y="18985"/>
                  <a:pt x="6539492" y="18288"/>
                </a:cubicBezTo>
                <a:cubicBezTo>
                  <a:pt x="6398575" y="17592"/>
                  <a:pt x="6312077" y="33018"/>
                  <a:pt x="6186739" y="18288"/>
                </a:cubicBezTo>
                <a:cubicBezTo>
                  <a:pt x="6061401" y="3558"/>
                  <a:pt x="5947033" y="12075"/>
                  <a:pt x="5833986" y="18288"/>
                </a:cubicBezTo>
                <a:cubicBezTo>
                  <a:pt x="5720939" y="24501"/>
                  <a:pt x="5482226" y="8586"/>
                  <a:pt x="5155616" y="18288"/>
                </a:cubicBezTo>
                <a:cubicBezTo>
                  <a:pt x="4829006" y="27991"/>
                  <a:pt x="4841274" y="29316"/>
                  <a:pt x="4694324" y="18288"/>
                </a:cubicBezTo>
                <a:cubicBezTo>
                  <a:pt x="4547374" y="7260"/>
                  <a:pt x="4077675" y="7013"/>
                  <a:pt x="3907414" y="18288"/>
                </a:cubicBezTo>
                <a:cubicBezTo>
                  <a:pt x="3737153" y="29564"/>
                  <a:pt x="3538393" y="21630"/>
                  <a:pt x="3446122" y="18288"/>
                </a:cubicBezTo>
                <a:cubicBezTo>
                  <a:pt x="3353851" y="14946"/>
                  <a:pt x="2990320" y="-8091"/>
                  <a:pt x="2659212" y="18288"/>
                </a:cubicBezTo>
                <a:cubicBezTo>
                  <a:pt x="2328104" y="44667"/>
                  <a:pt x="2427653" y="9607"/>
                  <a:pt x="2306460" y="18288"/>
                </a:cubicBezTo>
                <a:cubicBezTo>
                  <a:pt x="2185267" y="26969"/>
                  <a:pt x="1719763" y="3717"/>
                  <a:pt x="1519550" y="18288"/>
                </a:cubicBezTo>
                <a:cubicBezTo>
                  <a:pt x="1319337" y="32860"/>
                  <a:pt x="1167371" y="17040"/>
                  <a:pt x="1058258" y="18288"/>
                </a:cubicBezTo>
                <a:cubicBezTo>
                  <a:pt x="949145" y="19536"/>
                  <a:pt x="780234" y="31447"/>
                  <a:pt x="705505" y="18288"/>
                </a:cubicBezTo>
                <a:cubicBezTo>
                  <a:pt x="630776" y="5129"/>
                  <a:pt x="215796" y="30056"/>
                  <a:pt x="0" y="18288"/>
                </a:cubicBezTo>
                <a:cubicBezTo>
                  <a:pt x="-53" y="11301"/>
                  <a:pt x="-649" y="7756"/>
                  <a:pt x="0" y="0"/>
                </a:cubicBezTo>
                <a:close/>
              </a:path>
            </a:pathLst>
          </a:custGeom>
          <a:solidFill>
            <a:schemeClr val="accent2"/>
          </a:solidFill>
          <a:ln w="41275"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C5FA8CDA-B88F-F214-5A8A-283D10823B34}"/>
              </a:ext>
            </a:extLst>
          </p:cNvPr>
          <p:cNvSpPr>
            <a:spLocks noGrp="1"/>
          </p:cNvSpPr>
          <p:nvPr>
            <p:ph idx="1"/>
          </p:nvPr>
        </p:nvSpPr>
        <p:spPr>
          <a:xfrm>
            <a:off x="235974" y="1929384"/>
            <a:ext cx="11724968" cy="4733346"/>
          </a:xfrm>
        </p:spPr>
        <p:txBody>
          <a:bodyPr>
            <a:normAutofit/>
          </a:bodyPr>
          <a:lstStyle/>
          <a:p>
            <a:r>
              <a:rPr lang="en-GB" sz="2400" dirty="0"/>
              <a:t>Berk found that 6-year-olds spent an average of 60% of the time talking to themselves while solving problems in mathematics. Those whose speech contained numerous comments about what needed to be done on the current problem did better at mathematics over the following year. </a:t>
            </a:r>
          </a:p>
          <a:p>
            <a:r>
              <a:rPr lang="en-GB" sz="2400" dirty="0"/>
              <a:t>This confirmed Vygotsky's view that self-guiding speech can make it easier for children to direct their actions, presumably it made it easier for the children to focus their attention on the task in hand. Vygotsky argued that private speech diminishes and becomes more internal as children's level of performance improves. </a:t>
            </a:r>
          </a:p>
          <a:p>
            <a:r>
              <a:rPr lang="en-GB" sz="2400" dirty="0"/>
              <a:t>Berk (1994) discussed a study in which 4- and 5-year-old children made Lego models over three sessions. As predicted by Vygotsky, the children's speech become increasingly internalised from session to session as their model-making performance improved. Thus, as Vygotsky assumed, private speech is of most value to children when they are confronted by novel tasks that they do not fully understand.</a:t>
            </a:r>
          </a:p>
          <a:p>
            <a:endParaRPr lang="en-GB" sz="1900" dirty="0"/>
          </a:p>
        </p:txBody>
      </p:sp>
    </p:spTree>
    <p:extLst>
      <p:ext uri="{BB962C8B-B14F-4D97-AF65-F5344CB8AC3E}">
        <p14:creationId xmlns:p14="http://schemas.microsoft.com/office/powerpoint/2010/main" val="1853701336"/>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7C50DC0-8BF8-9F09-1975-A5003CA6A9E7}"/>
              </a:ext>
            </a:extLst>
          </p:cNvPr>
          <p:cNvSpPr>
            <a:spLocks noGrp="1"/>
          </p:cNvSpPr>
          <p:nvPr>
            <p:ph type="title"/>
          </p:nvPr>
        </p:nvSpPr>
        <p:spPr>
          <a:xfrm>
            <a:off x="4654296" y="329184"/>
            <a:ext cx="6894576" cy="1783080"/>
          </a:xfrm>
        </p:spPr>
        <p:txBody>
          <a:bodyPr anchor="b">
            <a:normAutofit/>
          </a:bodyPr>
          <a:lstStyle/>
          <a:p>
            <a:pPr algn="ctr"/>
            <a:r>
              <a:rPr lang="en-GB" b="1" u="sng" dirty="0">
                <a:latin typeface="+mn-lt"/>
              </a:rPr>
              <a:t>Internal speech </a:t>
            </a:r>
            <a:br>
              <a:rPr lang="en-GB" u="sng" dirty="0">
                <a:latin typeface="+mn-lt"/>
              </a:rPr>
            </a:br>
            <a:r>
              <a:rPr lang="en-GB" u="sng" dirty="0">
                <a:latin typeface="+mn-lt"/>
              </a:rPr>
              <a:t>(Age 7 onwards)</a:t>
            </a:r>
          </a:p>
        </p:txBody>
      </p:sp>
      <p:pic>
        <p:nvPicPr>
          <p:cNvPr id="5" name="Picture 4" descr="A child with a light bulb on her head&#10;&#10;Description automatically generated with medium confidence">
            <a:extLst>
              <a:ext uri="{FF2B5EF4-FFF2-40B4-BE49-F238E27FC236}">
                <a16:creationId xmlns:a16="http://schemas.microsoft.com/office/drawing/2014/main" id="{B1039101-5EC8-BD01-A77D-8E8C4CB1F348}"/>
              </a:ext>
            </a:extLst>
          </p:cNvPr>
          <p:cNvPicPr>
            <a:picLocks noChangeAspect="1"/>
          </p:cNvPicPr>
          <p:nvPr/>
        </p:nvPicPr>
        <p:blipFill rotWithShape="1">
          <a:blip r:embed="rId2"/>
          <a:srcRect l="45630" r="21130"/>
          <a:stretch/>
        </p:blipFill>
        <p:spPr>
          <a:xfrm>
            <a:off x="20" y="1"/>
            <a:ext cx="4052522" cy="6858000"/>
          </a:xfrm>
          <a:custGeom>
            <a:avLst/>
            <a:gdLst/>
            <a:ahLst/>
            <a:cxnLst/>
            <a:rect l="l" t="t" r="r" b="b"/>
            <a:pathLst>
              <a:path w="4052542" h="6858000">
                <a:moveTo>
                  <a:pt x="0" y="0"/>
                </a:moveTo>
                <a:lnTo>
                  <a:pt x="4020923" y="0"/>
                </a:lnTo>
                <a:lnTo>
                  <a:pt x="4022656" y="14697"/>
                </a:lnTo>
                <a:cubicBezTo>
                  <a:pt x="4037606" y="98462"/>
                  <a:pt x="4035072" y="183369"/>
                  <a:pt x="4039126" y="267642"/>
                </a:cubicBezTo>
                <a:cubicBezTo>
                  <a:pt x="4043941" y="370699"/>
                  <a:pt x="4037860" y="474136"/>
                  <a:pt x="4035579" y="577446"/>
                </a:cubicBezTo>
                <a:cubicBezTo>
                  <a:pt x="4033805" y="665399"/>
                  <a:pt x="4025063" y="753226"/>
                  <a:pt x="4027724" y="841306"/>
                </a:cubicBezTo>
                <a:cubicBezTo>
                  <a:pt x="4027914" y="844352"/>
                  <a:pt x="4027914" y="847398"/>
                  <a:pt x="4027724" y="850444"/>
                </a:cubicBezTo>
                <a:cubicBezTo>
                  <a:pt x="4019615" y="947281"/>
                  <a:pt x="4019615" y="1044626"/>
                  <a:pt x="4027724" y="1141464"/>
                </a:cubicBezTo>
                <a:cubicBezTo>
                  <a:pt x="4030296" y="1181772"/>
                  <a:pt x="4029574" y="1222221"/>
                  <a:pt x="4025570" y="1262415"/>
                </a:cubicBezTo>
                <a:cubicBezTo>
                  <a:pt x="4021769" y="1313563"/>
                  <a:pt x="4009606" y="1365472"/>
                  <a:pt x="4018348" y="1416238"/>
                </a:cubicBezTo>
                <a:cubicBezTo>
                  <a:pt x="4024037" y="1458058"/>
                  <a:pt x="4027166" y="1500194"/>
                  <a:pt x="4027724" y="1542394"/>
                </a:cubicBezTo>
                <a:cubicBezTo>
                  <a:pt x="4032158" y="1636820"/>
                  <a:pt x="4027977" y="1731753"/>
                  <a:pt x="4026330" y="1826433"/>
                </a:cubicBezTo>
                <a:cubicBezTo>
                  <a:pt x="4024556" y="1936724"/>
                  <a:pt x="4027344" y="2047015"/>
                  <a:pt x="4018475" y="2157432"/>
                </a:cubicBezTo>
                <a:cubicBezTo>
                  <a:pt x="4013597" y="2246629"/>
                  <a:pt x="4013597" y="2336029"/>
                  <a:pt x="4018475" y="2425226"/>
                </a:cubicBezTo>
                <a:cubicBezTo>
                  <a:pt x="4020882" y="2506961"/>
                  <a:pt x="4033172" y="2587934"/>
                  <a:pt x="4031145" y="2670557"/>
                </a:cubicBezTo>
                <a:cubicBezTo>
                  <a:pt x="4028737" y="2766886"/>
                  <a:pt x="4017335" y="2862962"/>
                  <a:pt x="4020882" y="2959546"/>
                </a:cubicBezTo>
                <a:cubicBezTo>
                  <a:pt x="4022529" y="3005617"/>
                  <a:pt x="4022656" y="3051688"/>
                  <a:pt x="4023543" y="3097758"/>
                </a:cubicBezTo>
                <a:cubicBezTo>
                  <a:pt x="4024683" y="3153221"/>
                  <a:pt x="4034692" y="3208556"/>
                  <a:pt x="4029117" y="3263892"/>
                </a:cubicBezTo>
                <a:cubicBezTo>
                  <a:pt x="4019869" y="3356161"/>
                  <a:pt x="3995923" y="3446906"/>
                  <a:pt x="4010873" y="3541459"/>
                </a:cubicBezTo>
                <a:cubicBezTo>
                  <a:pt x="4019108" y="3593495"/>
                  <a:pt x="4028357" y="3645658"/>
                  <a:pt x="4033172" y="3698201"/>
                </a:cubicBezTo>
                <a:cubicBezTo>
                  <a:pt x="4037353" y="3745160"/>
                  <a:pt x="4047868" y="3792881"/>
                  <a:pt x="4039886" y="3839586"/>
                </a:cubicBezTo>
                <a:cubicBezTo>
                  <a:pt x="4033045" y="3879565"/>
                  <a:pt x="4036592" y="3919544"/>
                  <a:pt x="4031271" y="3959523"/>
                </a:cubicBezTo>
                <a:cubicBezTo>
                  <a:pt x="4024303" y="4011939"/>
                  <a:pt x="4020629" y="4065244"/>
                  <a:pt x="4015308" y="4118042"/>
                </a:cubicBezTo>
                <a:cubicBezTo>
                  <a:pt x="4010620" y="4165889"/>
                  <a:pt x="4006946" y="4213610"/>
                  <a:pt x="4019615" y="4258539"/>
                </a:cubicBezTo>
                <a:cubicBezTo>
                  <a:pt x="4050656" y="4371622"/>
                  <a:pt x="4033679" y="4484070"/>
                  <a:pt x="4022023" y="4596391"/>
                </a:cubicBezTo>
                <a:cubicBezTo>
                  <a:pt x="4016321" y="4650965"/>
                  <a:pt x="4007959" y="4708712"/>
                  <a:pt x="4020629" y="4758718"/>
                </a:cubicBezTo>
                <a:cubicBezTo>
                  <a:pt x="4043941" y="4847432"/>
                  <a:pt x="4025697" y="4931705"/>
                  <a:pt x="4015561" y="5016866"/>
                </a:cubicBezTo>
                <a:cubicBezTo>
                  <a:pt x="4003335" y="5100174"/>
                  <a:pt x="4005096" y="5184929"/>
                  <a:pt x="4020756" y="5267654"/>
                </a:cubicBezTo>
                <a:cubicBezTo>
                  <a:pt x="4033172" y="5326035"/>
                  <a:pt x="4033172" y="5385432"/>
                  <a:pt x="4034692" y="5444194"/>
                </a:cubicBezTo>
                <a:cubicBezTo>
                  <a:pt x="4035579" y="5481001"/>
                  <a:pt x="4022023" y="5518441"/>
                  <a:pt x="4013027" y="5555120"/>
                </a:cubicBezTo>
                <a:cubicBezTo>
                  <a:pt x="3996937" y="5621371"/>
                  <a:pt x="3991109" y="5688636"/>
                  <a:pt x="4013027" y="5753237"/>
                </a:cubicBezTo>
                <a:cubicBezTo>
                  <a:pt x="4043561" y="5842713"/>
                  <a:pt x="4061045" y="5932189"/>
                  <a:pt x="4048375" y="6026870"/>
                </a:cubicBezTo>
                <a:cubicBezTo>
                  <a:pt x="4041027" y="6085251"/>
                  <a:pt x="4039380" y="6144902"/>
                  <a:pt x="4028357" y="6202522"/>
                </a:cubicBezTo>
                <a:cubicBezTo>
                  <a:pt x="4010240" y="6298091"/>
                  <a:pt x="4016701" y="6393024"/>
                  <a:pt x="4031145" y="6487196"/>
                </a:cubicBezTo>
                <a:cubicBezTo>
                  <a:pt x="4041293" y="6565885"/>
                  <a:pt x="4042395" y="6645474"/>
                  <a:pt x="4034439" y="6724403"/>
                </a:cubicBezTo>
                <a:lnTo>
                  <a:pt x="4025206" y="6858000"/>
                </a:lnTo>
                <a:lnTo>
                  <a:pt x="0" y="6858000"/>
                </a:lnTo>
                <a:close/>
              </a:path>
            </a:pathLst>
          </a:custGeom>
        </p:spPr>
      </p:pic>
      <p:sp>
        <p:nvSpPr>
          <p:cNvPr id="11" name="sketchy line">
            <a:extLst>
              <a:ext uri="{FF2B5EF4-FFF2-40B4-BE49-F238E27FC236}">
                <a16:creationId xmlns:a16="http://schemas.microsoft.com/office/drawing/2014/main" id="{3FCFB1DE-0B7E-48CC-BA90-B2AB0889F9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4296" y="2395728"/>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7C8AF079-257F-3BE8-511F-F316E726E503}"/>
              </a:ext>
            </a:extLst>
          </p:cNvPr>
          <p:cNvSpPr>
            <a:spLocks noGrp="1"/>
          </p:cNvSpPr>
          <p:nvPr>
            <p:ph idx="1"/>
          </p:nvPr>
        </p:nvSpPr>
        <p:spPr>
          <a:xfrm>
            <a:off x="4424515" y="2706624"/>
            <a:ext cx="7433187" cy="3785616"/>
          </a:xfrm>
        </p:spPr>
        <p:txBody>
          <a:bodyPr>
            <a:normAutofit fontScale="92500"/>
          </a:bodyPr>
          <a:lstStyle/>
          <a:p>
            <a:pPr marL="0" indent="0">
              <a:buNone/>
              <a:defRPr/>
            </a:pPr>
            <a:r>
              <a:rPr lang="en-GB" sz="3200" dirty="0"/>
              <a:t>The child is thinking silently to themselves e.g. reflecting on their day at school, planning their homework or reminding themselves that they need to take their PE kit in the next day. </a:t>
            </a:r>
          </a:p>
          <a:p>
            <a:pPr marL="0" indent="0">
              <a:buNone/>
              <a:defRPr/>
            </a:pPr>
            <a:endParaRPr lang="en-GB" sz="3200" dirty="0"/>
          </a:p>
          <a:p>
            <a:pPr marL="0" indent="0">
              <a:buNone/>
              <a:defRPr/>
            </a:pPr>
            <a:r>
              <a:rPr lang="en-GB" sz="3200" dirty="0"/>
              <a:t>Vocalisation usually ceases when child can think of words rather than having to say them. </a:t>
            </a:r>
          </a:p>
          <a:p>
            <a:endParaRPr lang="en-GB" sz="2200" dirty="0"/>
          </a:p>
        </p:txBody>
      </p:sp>
    </p:spTree>
    <p:extLst>
      <p:ext uri="{BB962C8B-B14F-4D97-AF65-F5344CB8AC3E}">
        <p14:creationId xmlns:p14="http://schemas.microsoft.com/office/powerpoint/2010/main" val="3472478260"/>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7DA1F35B-C8F7-4A5A-9339-7DA4D785B3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8441" name="Arc 18440">
            <a:extLst>
              <a:ext uri="{FF2B5EF4-FFF2-40B4-BE49-F238E27FC236}">
                <a16:creationId xmlns:a16="http://schemas.microsoft.com/office/drawing/2014/main" id="{B2D4AD41-40DA-4A81-92F5-B6E3BA1ED82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746107">
            <a:off x="8175088" y="457951"/>
            <a:ext cx="2987899" cy="2987899"/>
          </a:xfrm>
          <a:prstGeom prst="arc">
            <a:avLst>
              <a:gd name="adj1" fmla="val 14612914"/>
              <a:gd name="adj2" fmla="val 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18434" name="Rectangle 2"/>
          <p:cNvSpPr>
            <a:spLocks noGrp="1" noChangeArrowheads="1"/>
          </p:cNvSpPr>
          <p:nvPr>
            <p:ph type="title"/>
          </p:nvPr>
        </p:nvSpPr>
        <p:spPr>
          <a:xfrm>
            <a:off x="838200" y="365125"/>
            <a:ext cx="10515600" cy="1325563"/>
          </a:xfrm>
        </p:spPr>
        <p:txBody>
          <a:bodyPr>
            <a:normAutofit/>
          </a:bodyPr>
          <a:lstStyle/>
          <a:p>
            <a:pPr algn="ctr" eaLnBrk="1" hangingPunct="1"/>
            <a:r>
              <a:rPr lang="en-GB" altLang="en-US" u="sng" dirty="0">
                <a:latin typeface="+mn-lt"/>
              </a:rPr>
              <a:t>Thought</a:t>
            </a:r>
          </a:p>
        </p:txBody>
      </p:sp>
      <p:sp>
        <p:nvSpPr>
          <p:cNvPr id="3" name="Freeform: Shape 2">
            <a:extLst>
              <a:ext uri="{FF2B5EF4-FFF2-40B4-BE49-F238E27FC236}">
                <a16:creationId xmlns:a16="http://schemas.microsoft.com/office/drawing/2014/main" id="{C27455B6-192E-4A2C-AF07-4C79D97EC950}"/>
              </a:ext>
            </a:extLst>
          </p:cNvPr>
          <p:cNvSpPr/>
          <p:nvPr/>
        </p:nvSpPr>
        <p:spPr>
          <a:xfrm>
            <a:off x="838200" y="2040051"/>
            <a:ext cx="8938261" cy="1176746"/>
          </a:xfrm>
          <a:custGeom>
            <a:avLst/>
            <a:gdLst>
              <a:gd name="connsiteX0" fmla="*/ 0 w 8161020"/>
              <a:gd name="connsiteY0" fmla="*/ 107442 h 1074420"/>
              <a:gd name="connsiteX1" fmla="*/ 107442 w 8161020"/>
              <a:gd name="connsiteY1" fmla="*/ 0 h 1074420"/>
              <a:gd name="connsiteX2" fmla="*/ 8053578 w 8161020"/>
              <a:gd name="connsiteY2" fmla="*/ 0 h 1074420"/>
              <a:gd name="connsiteX3" fmla="*/ 8161020 w 8161020"/>
              <a:gd name="connsiteY3" fmla="*/ 107442 h 1074420"/>
              <a:gd name="connsiteX4" fmla="*/ 8161020 w 8161020"/>
              <a:gd name="connsiteY4" fmla="*/ 966978 h 1074420"/>
              <a:gd name="connsiteX5" fmla="*/ 8053578 w 8161020"/>
              <a:gd name="connsiteY5" fmla="*/ 1074420 h 1074420"/>
              <a:gd name="connsiteX6" fmla="*/ 107442 w 8161020"/>
              <a:gd name="connsiteY6" fmla="*/ 1074420 h 1074420"/>
              <a:gd name="connsiteX7" fmla="*/ 0 w 8161020"/>
              <a:gd name="connsiteY7" fmla="*/ 966978 h 1074420"/>
              <a:gd name="connsiteX8" fmla="*/ 0 w 8161020"/>
              <a:gd name="connsiteY8" fmla="*/ 107442 h 1074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61020" h="1074420">
                <a:moveTo>
                  <a:pt x="0" y="107442"/>
                </a:moveTo>
                <a:cubicBezTo>
                  <a:pt x="0" y="48103"/>
                  <a:pt x="48103" y="0"/>
                  <a:pt x="107442" y="0"/>
                </a:cubicBezTo>
                <a:lnTo>
                  <a:pt x="8053578" y="0"/>
                </a:lnTo>
                <a:cubicBezTo>
                  <a:pt x="8112917" y="0"/>
                  <a:pt x="8161020" y="48103"/>
                  <a:pt x="8161020" y="107442"/>
                </a:cubicBezTo>
                <a:lnTo>
                  <a:pt x="8161020" y="966978"/>
                </a:lnTo>
                <a:cubicBezTo>
                  <a:pt x="8161020" y="1026317"/>
                  <a:pt x="8112917" y="1074420"/>
                  <a:pt x="8053578" y="1074420"/>
                </a:cubicBezTo>
                <a:lnTo>
                  <a:pt x="107442" y="1074420"/>
                </a:lnTo>
                <a:cubicBezTo>
                  <a:pt x="48103" y="1074420"/>
                  <a:pt x="0" y="1026317"/>
                  <a:pt x="0" y="966978"/>
                </a:cubicBezTo>
                <a:lnTo>
                  <a:pt x="0" y="107442"/>
                </a:lnTo>
                <a:close/>
              </a:path>
            </a:pathLst>
          </a:custGeom>
        </p:spPr>
        <p:style>
          <a:lnRef idx="2">
            <a:schemeClr val="lt1">
              <a:hueOff val="0"/>
              <a:satOff val="0"/>
              <a:lumOff val="0"/>
              <a:alphaOff val="0"/>
            </a:schemeClr>
          </a:lnRef>
          <a:fillRef idx="1">
            <a:schemeClr val="accent2">
              <a:hueOff val="0"/>
              <a:satOff val="0"/>
              <a:lumOff val="0"/>
              <a:alphaOff val="0"/>
            </a:schemeClr>
          </a:fillRef>
          <a:effectRef idx="0">
            <a:schemeClr val="accent2">
              <a:hueOff val="0"/>
              <a:satOff val="0"/>
              <a:lumOff val="0"/>
              <a:alphaOff val="0"/>
            </a:schemeClr>
          </a:effectRef>
          <a:fontRef idx="minor">
            <a:schemeClr val="lt1"/>
          </a:fontRef>
        </p:style>
        <p:txBody>
          <a:bodyPr spcFirstLastPara="0" vert="horz" wrap="square" lIns="115289" tIns="115289" rIns="1211735" bIns="115289" numCol="1" spcCol="1270" anchor="ctr" anchorCtr="0">
            <a:noAutofit/>
          </a:bodyPr>
          <a:lstStyle/>
          <a:p>
            <a:pPr marL="0" marR="0" lvl="0" indent="0" algn="l" defTabSz="1065911" rtl="0" eaLnBrk="1" fontAlgn="auto" latinLnBrk="0" hangingPunct="1">
              <a:lnSpc>
                <a:spcPct val="90000"/>
              </a:lnSpc>
              <a:spcBef>
                <a:spcPct val="0"/>
              </a:spcBef>
              <a:spcAft>
                <a:spcPct val="35000"/>
              </a:spcAft>
              <a:buClrTx/>
              <a:buSzTx/>
              <a:buFontTx/>
              <a:buNone/>
              <a:tabLst/>
              <a:defRPr/>
            </a:pPr>
            <a:r>
              <a:rPr kumimoji="0" lang="en-GB" sz="2398" b="0" i="0" u="none" strike="noStrike" kern="1200" cap="none" spc="0" normalizeH="0" baseline="0" noProof="0" dirty="0">
                <a:ln>
                  <a:noFill/>
                </a:ln>
                <a:solidFill>
                  <a:prstClr val="white"/>
                </a:solidFill>
                <a:effectLst/>
                <a:uLnTx/>
                <a:uFillTx/>
                <a:latin typeface="Calibri" panose="020F0502020204030204"/>
                <a:ea typeface="+mn-ea"/>
                <a:cs typeface="+mn-cs"/>
              </a:rPr>
              <a:t>Thought develops from thinking which is outside the child e.g. ‘Want a drink’ or answers to questions leading to… </a:t>
            </a:r>
            <a:endParaRPr kumimoji="0" lang="en-US" sz="2200" b="0" i="0" u="none" strike="noStrike" kern="1200" cap="none" spc="0" normalizeH="0" baseline="0" noProof="0" dirty="0">
              <a:ln>
                <a:noFill/>
              </a:ln>
              <a:solidFill>
                <a:prstClr val="white"/>
              </a:solidFill>
              <a:effectLst/>
              <a:uLnTx/>
              <a:uFillTx/>
              <a:latin typeface="Calibri" panose="020F0502020204030204"/>
              <a:ea typeface="+mn-ea"/>
              <a:cs typeface="+mn-cs"/>
            </a:endParaRPr>
          </a:p>
        </p:txBody>
      </p:sp>
      <p:sp>
        <p:nvSpPr>
          <p:cNvPr id="4" name="Freeform: Shape 3">
            <a:extLst>
              <a:ext uri="{FF2B5EF4-FFF2-40B4-BE49-F238E27FC236}">
                <a16:creationId xmlns:a16="http://schemas.microsoft.com/office/drawing/2014/main" id="{E7DD4D17-4139-4ED7-BA7A-117CDE5949D0}"/>
              </a:ext>
            </a:extLst>
          </p:cNvPr>
          <p:cNvSpPr/>
          <p:nvPr/>
        </p:nvSpPr>
        <p:spPr>
          <a:xfrm>
            <a:off x="1626869" y="3412920"/>
            <a:ext cx="8938261" cy="1176746"/>
          </a:xfrm>
          <a:custGeom>
            <a:avLst/>
            <a:gdLst>
              <a:gd name="connsiteX0" fmla="*/ 0 w 8161020"/>
              <a:gd name="connsiteY0" fmla="*/ 107442 h 1074420"/>
              <a:gd name="connsiteX1" fmla="*/ 107442 w 8161020"/>
              <a:gd name="connsiteY1" fmla="*/ 0 h 1074420"/>
              <a:gd name="connsiteX2" fmla="*/ 8053578 w 8161020"/>
              <a:gd name="connsiteY2" fmla="*/ 0 h 1074420"/>
              <a:gd name="connsiteX3" fmla="*/ 8161020 w 8161020"/>
              <a:gd name="connsiteY3" fmla="*/ 107442 h 1074420"/>
              <a:gd name="connsiteX4" fmla="*/ 8161020 w 8161020"/>
              <a:gd name="connsiteY4" fmla="*/ 966978 h 1074420"/>
              <a:gd name="connsiteX5" fmla="*/ 8053578 w 8161020"/>
              <a:gd name="connsiteY5" fmla="*/ 1074420 h 1074420"/>
              <a:gd name="connsiteX6" fmla="*/ 107442 w 8161020"/>
              <a:gd name="connsiteY6" fmla="*/ 1074420 h 1074420"/>
              <a:gd name="connsiteX7" fmla="*/ 0 w 8161020"/>
              <a:gd name="connsiteY7" fmla="*/ 966978 h 1074420"/>
              <a:gd name="connsiteX8" fmla="*/ 0 w 8161020"/>
              <a:gd name="connsiteY8" fmla="*/ 107442 h 1074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61020" h="1074420">
                <a:moveTo>
                  <a:pt x="0" y="107442"/>
                </a:moveTo>
                <a:cubicBezTo>
                  <a:pt x="0" y="48103"/>
                  <a:pt x="48103" y="0"/>
                  <a:pt x="107442" y="0"/>
                </a:cubicBezTo>
                <a:lnTo>
                  <a:pt x="8053578" y="0"/>
                </a:lnTo>
                <a:cubicBezTo>
                  <a:pt x="8112917" y="0"/>
                  <a:pt x="8161020" y="48103"/>
                  <a:pt x="8161020" y="107442"/>
                </a:cubicBezTo>
                <a:lnTo>
                  <a:pt x="8161020" y="966978"/>
                </a:lnTo>
                <a:cubicBezTo>
                  <a:pt x="8161020" y="1026317"/>
                  <a:pt x="8112917" y="1074420"/>
                  <a:pt x="8053578" y="1074420"/>
                </a:cubicBezTo>
                <a:lnTo>
                  <a:pt x="107442" y="1074420"/>
                </a:lnTo>
                <a:cubicBezTo>
                  <a:pt x="48103" y="1074420"/>
                  <a:pt x="0" y="1026317"/>
                  <a:pt x="0" y="966978"/>
                </a:cubicBezTo>
                <a:lnTo>
                  <a:pt x="0" y="107442"/>
                </a:lnTo>
                <a:close/>
              </a:path>
            </a:pathLst>
          </a:custGeom>
        </p:spPr>
        <p:style>
          <a:lnRef idx="2">
            <a:schemeClr val="lt1">
              <a:hueOff val="0"/>
              <a:satOff val="0"/>
              <a:lumOff val="0"/>
              <a:alphaOff val="0"/>
            </a:schemeClr>
          </a:lnRef>
          <a:fillRef idx="1">
            <a:schemeClr val="accent2">
              <a:hueOff val="-82827"/>
              <a:satOff val="-27168"/>
              <a:lumOff val="-9901"/>
              <a:alphaOff val="0"/>
            </a:schemeClr>
          </a:fillRef>
          <a:effectRef idx="0">
            <a:schemeClr val="accent2">
              <a:hueOff val="-82827"/>
              <a:satOff val="-27168"/>
              <a:lumOff val="-9901"/>
              <a:alphaOff val="0"/>
            </a:schemeClr>
          </a:effectRef>
          <a:fontRef idx="minor">
            <a:schemeClr val="lt1"/>
          </a:fontRef>
        </p:style>
        <p:txBody>
          <a:bodyPr spcFirstLastPara="0" vert="horz" wrap="square" lIns="115289" tIns="115289" rIns="1533752" bIns="115289" numCol="1" spcCol="1270" anchor="ctr" anchorCtr="0">
            <a:noAutofit/>
          </a:bodyPr>
          <a:lstStyle/>
          <a:p>
            <a:pPr marL="0" marR="0" lvl="0" indent="0" algn="l" defTabSz="1065911" rtl="0" eaLnBrk="1" fontAlgn="auto" latinLnBrk="0" hangingPunct="1">
              <a:lnSpc>
                <a:spcPct val="90000"/>
              </a:lnSpc>
              <a:spcBef>
                <a:spcPct val="0"/>
              </a:spcBef>
              <a:spcAft>
                <a:spcPct val="35000"/>
              </a:spcAft>
              <a:buClrTx/>
              <a:buSzTx/>
              <a:buFontTx/>
              <a:buNone/>
              <a:tabLst/>
              <a:defRPr/>
            </a:pPr>
            <a:r>
              <a:rPr kumimoji="0" lang="en-GB" sz="2398" b="0" i="0" u="none" strike="noStrike" kern="1200" cap="none" spc="0" normalizeH="0" baseline="0" noProof="0">
                <a:ln>
                  <a:noFill/>
                </a:ln>
                <a:solidFill>
                  <a:prstClr val="white"/>
                </a:solidFill>
                <a:effectLst/>
                <a:uLnTx/>
                <a:uFillTx/>
                <a:latin typeface="Calibri" panose="020F0502020204030204"/>
                <a:ea typeface="+mn-ea"/>
                <a:cs typeface="+mn-cs"/>
              </a:rPr>
              <a:t>Thinking aloud e.g. ‘I’m putting Teddy to bed now’ and then to…. </a:t>
            </a:r>
            <a:endParaRPr kumimoji="0" lang="en-US"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5" name="Freeform: Shape 4">
            <a:extLst>
              <a:ext uri="{FF2B5EF4-FFF2-40B4-BE49-F238E27FC236}">
                <a16:creationId xmlns:a16="http://schemas.microsoft.com/office/drawing/2014/main" id="{C70C56C0-0BD0-4128-8244-2C66997CE94E}"/>
              </a:ext>
            </a:extLst>
          </p:cNvPr>
          <p:cNvSpPr/>
          <p:nvPr/>
        </p:nvSpPr>
        <p:spPr>
          <a:xfrm>
            <a:off x="2415539" y="4785790"/>
            <a:ext cx="8938261" cy="1176746"/>
          </a:xfrm>
          <a:custGeom>
            <a:avLst/>
            <a:gdLst>
              <a:gd name="connsiteX0" fmla="*/ 0 w 8161020"/>
              <a:gd name="connsiteY0" fmla="*/ 107442 h 1074420"/>
              <a:gd name="connsiteX1" fmla="*/ 107442 w 8161020"/>
              <a:gd name="connsiteY1" fmla="*/ 0 h 1074420"/>
              <a:gd name="connsiteX2" fmla="*/ 8053578 w 8161020"/>
              <a:gd name="connsiteY2" fmla="*/ 0 h 1074420"/>
              <a:gd name="connsiteX3" fmla="*/ 8161020 w 8161020"/>
              <a:gd name="connsiteY3" fmla="*/ 107442 h 1074420"/>
              <a:gd name="connsiteX4" fmla="*/ 8161020 w 8161020"/>
              <a:gd name="connsiteY4" fmla="*/ 966978 h 1074420"/>
              <a:gd name="connsiteX5" fmla="*/ 8053578 w 8161020"/>
              <a:gd name="connsiteY5" fmla="*/ 1074420 h 1074420"/>
              <a:gd name="connsiteX6" fmla="*/ 107442 w 8161020"/>
              <a:gd name="connsiteY6" fmla="*/ 1074420 h 1074420"/>
              <a:gd name="connsiteX7" fmla="*/ 0 w 8161020"/>
              <a:gd name="connsiteY7" fmla="*/ 966978 h 1074420"/>
              <a:gd name="connsiteX8" fmla="*/ 0 w 8161020"/>
              <a:gd name="connsiteY8" fmla="*/ 107442 h 107442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8161020" h="1074420">
                <a:moveTo>
                  <a:pt x="0" y="107442"/>
                </a:moveTo>
                <a:cubicBezTo>
                  <a:pt x="0" y="48103"/>
                  <a:pt x="48103" y="0"/>
                  <a:pt x="107442" y="0"/>
                </a:cubicBezTo>
                <a:lnTo>
                  <a:pt x="8053578" y="0"/>
                </a:lnTo>
                <a:cubicBezTo>
                  <a:pt x="8112917" y="0"/>
                  <a:pt x="8161020" y="48103"/>
                  <a:pt x="8161020" y="107442"/>
                </a:cubicBezTo>
                <a:lnTo>
                  <a:pt x="8161020" y="966978"/>
                </a:lnTo>
                <a:cubicBezTo>
                  <a:pt x="8161020" y="1026317"/>
                  <a:pt x="8112917" y="1074420"/>
                  <a:pt x="8053578" y="1074420"/>
                </a:cubicBezTo>
                <a:lnTo>
                  <a:pt x="107442" y="1074420"/>
                </a:lnTo>
                <a:cubicBezTo>
                  <a:pt x="48103" y="1074420"/>
                  <a:pt x="0" y="1026317"/>
                  <a:pt x="0" y="966978"/>
                </a:cubicBezTo>
                <a:lnTo>
                  <a:pt x="0" y="107442"/>
                </a:lnTo>
                <a:close/>
              </a:path>
            </a:pathLst>
          </a:custGeom>
        </p:spPr>
        <p:style>
          <a:lnRef idx="2">
            <a:schemeClr val="lt1">
              <a:hueOff val="0"/>
              <a:satOff val="0"/>
              <a:lumOff val="0"/>
              <a:alphaOff val="0"/>
            </a:schemeClr>
          </a:lnRef>
          <a:fillRef idx="1">
            <a:schemeClr val="accent2">
              <a:hueOff val="-165654"/>
              <a:satOff val="-54335"/>
              <a:lumOff val="-19803"/>
              <a:alphaOff val="0"/>
            </a:schemeClr>
          </a:fillRef>
          <a:effectRef idx="0">
            <a:schemeClr val="accent2">
              <a:hueOff val="-165654"/>
              <a:satOff val="-54335"/>
              <a:lumOff val="-19803"/>
              <a:alphaOff val="0"/>
            </a:schemeClr>
          </a:effectRef>
          <a:fontRef idx="minor">
            <a:schemeClr val="lt1"/>
          </a:fontRef>
        </p:style>
        <p:txBody>
          <a:bodyPr spcFirstLastPara="0" vert="horz" wrap="square" lIns="115289" tIns="115289" rIns="1533752" bIns="115289" numCol="1" spcCol="1270" anchor="ctr" anchorCtr="0">
            <a:noAutofit/>
          </a:bodyPr>
          <a:lstStyle/>
          <a:p>
            <a:pPr marL="0" marR="0" lvl="0" indent="0" algn="l" defTabSz="1065911" rtl="0" eaLnBrk="1" fontAlgn="auto" latinLnBrk="0" hangingPunct="1">
              <a:lnSpc>
                <a:spcPct val="90000"/>
              </a:lnSpc>
              <a:spcBef>
                <a:spcPct val="0"/>
              </a:spcBef>
              <a:spcAft>
                <a:spcPct val="35000"/>
              </a:spcAft>
              <a:buClrTx/>
              <a:buSzTx/>
              <a:buFontTx/>
              <a:buNone/>
              <a:tabLst/>
              <a:defRPr/>
            </a:pPr>
            <a:r>
              <a:rPr kumimoji="0" lang="en-GB" sz="2398" b="0" i="0" u="none" strike="noStrike" kern="1200" cap="none" spc="0" normalizeH="0" baseline="0" noProof="0">
                <a:ln>
                  <a:noFill/>
                </a:ln>
                <a:solidFill>
                  <a:prstClr val="white"/>
                </a:solidFill>
                <a:effectLst/>
                <a:uLnTx/>
                <a:uFillTx/>
                <a:latin typeface="Calibri" panose="020F0502020204030204"/>
                <a:ea typeface="+mn-ea"/>
                <a:cs typeface="+mn-cs"/>
              </a:rPr>
              <a:t>Thinking silently to herself. </a:t>
            </a:r>
            <a:endParaRPr kumimoji="0" lang="en-US" sz="22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B860A021-115E-40E7-B5B9-42CD1FFC22BF}"/>
              </a:ext>
            </a:extLst>
          </p:cNvPr>
          <p:cNvSpPr/>
          <p:nvPr/>
        </p:nvSpPr>
        <p:spPr>
          <a:xfrm>
            <a:off x="9011576" y="2932416"/>
            <a:ext cx="764885" cy="764885"/>
          </a:xfrm>
          <a:custGeom>
            <a:avLst/>
            <a:gdLst>
              <a:gd name="connsiteX0" fmla="*/ 0 w 698373"/>
              <a:gd name="connsiteY0" fmla="*/ 384105 h 698373"/>
              <a:gd name="connsiteX1" fmla="*/ 157134 w 698373"/>
              <a:gd name="connsiteY1" fmla="*/ 384105 h 698373"/>
              <a:gd name="connsiteX2" fmla="*/ 157134 w 698373"/>
              <a:gd name="connsiteY2" fmla="*/ 0 h 698373"/>
              <a:gd name="connsiteX3" fmla="*/ 541239 w 698373"/>
              <a:gd name="connsiteY3" fmla="*/ 0 h 698373"/>
              <a:gd name="connsiteX4" fmla="*/ 541239 w 698373"/>
              <a:gd name="connsiteY4" fmla="*/ 384105 h 698373"/>
              <a:gd name="connsiteX5" fmla="*/ 698373 w 698373"/>
              <a:gd name="connsiteY5" fmla="*/ 384105 h 698373"/>
              <a:gd name="connsiteX6" fmla="*/ 349187 w 698373"/>
              <a:gd name="connsiteY6" fmla="*/ 698373 h 698373"/>
              <a:gd name="connsiteX7" fmla="*/ 0 w 698373"/>
              <a:gd name="connsiteY7" fmla="*/ 384105 h 698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8373" h="698373">
                <a:moveTo>
                  <a:pt x="0" y="384105"/>
                </a:moveTo>
                <a:lnTo>
                  <a:pt x="157134" y="384105"/>
                </a:lnTo>
                <a:lnTo>
                  <a:pt x="157134" y="0"/>
                </a:lnTo>
                <a:lnTo>
                  <a:pt x="541239" y="0"/>
                </a:lnTo>
                <a:lnTo>
                  <a:pt x="541239" y="384105"/>
                </a:lnTo>
                <a:lnTo>
                  <a:pt x="698373" y="384105"/>
                </a:lnTo>
                <a:lnTo>
                  <a:pt x="349187" y="698373"/>
                </a:lnTo>
                <a:lnTo>
                  <a:pt x="0" y="384105"/>
                </a:lnTo>
                <a:close/>
              </a:path>
            </a:pathLst>
          </a:custGeom>
        </p:spPr>
        <p:style>
          <a:lnRef idx="2">
            <a:schemeClr val="accent2">
              <a:tint val="40000"/>
              <a:alpha val="90000"/>
              <a:hueOff val="0"/>
              <a:satOff val="0"/>
              <a:lumOff val="0"/>
              <a:alphaOff val="0"/>
            </a:schemeClr>
          </a:lnRef>
          <a:fillRef idx="1">
            <a:schemeClr val="accent2">
              <a:tint val="40000"/>
              <a:alpha val="90000"/>
              <a:hueOff val="0"/>
              <a:satOff val="0"/>
              <a:lumOff val="0"/>
              <a:alphaOff val="0"/>
            </a:schemeClr>
          </a:fillRef>
          <a:effectRef idx="0">
            <a:schemeClr val="accent2">
              <a:tint val="40000"/>
              <a:alpha val="90000"/>
              <a:hueOff val="0"/>
              <a:satOff val="0"/>
              <a:lumOff val="0"/>
              <a:alphaOff val="0"/>
            </a:schemeClr>
          </a:effectRef>
          <a:fontRef idx="minor">
            <a:schemeClr val="dk1">
              <a:hueOff val="0"/>
              <a:satOff val="0"/>
              <a:lumOff val="0"/>
              <a:alphaOff val="0"/>
            </a:schemeClr>
          </a:fontRef>
        </p:style>
        <p:txBody>
          <a:bodyPr spcFirstLastPara="0" vert="horz" wrap="square" lIns="199044" tIns="41910" rIns="199044" bIns="214757" numCol="1" spcCol="1270" anchor="ctr" anchorCtr="0">
            <a:noAutofit/>
          </a:bodyPr>
          <a:lstStyle/>
          <a:p>
            <a:pPr marL="0" marR="0" lvl="0" indent="0" algn="ctr" defTabSz="1466850" rtl="0" eaLnBrk="1" fontAlgn="auto" latinLnBrk="0" hangingPunct="1">
              <a:lnSpc>
                <a:spcPct val="90000"/>
              </a:lnSpc>
              <a:spcBef>
                <a:spcPct val="0"/>
              </a:spcBef>
              <a:spcAft>
                <a:spcPct val="35000"/>
              </a:spcAft>
              <a:buClrTx/>
              <a:buSzTx/>
              <a:buFontTx/>
              <a:buNone/>
              <a:tabLst/>
              <a:defRPr/>
            </a:pPr>
            <a:endParaRPr kumimoji="0" lang="en-US" sz="33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C9E51E28-DF90-4CB2-96E5-A2A2DAE3066E}"/>
              </a:ext>
            </a:extLst>
          </p:cNvPr>
          <p:cNvSpPr/>
          <p:nvPr/>
        </p:nvSpPr>
        <p:spPr>
          <a:xfrm>
            <a:off x="9800246" y="4297441"/>
            <a:ext cx="764885" cy="764885"/>
          </a:xfrm>
          <a:custGeom>
            <a:avLst/>
            <a:gdLst>
              <a:gd name="connsiteX0" fmla="*/ 0 w 698373"/>
              <a:gd name="connsiteY0" fmla="*/ 384105 h 698373"/>
              <a:gd name="connsiteX1" fmla="*/ 157134 w 698373"/>
              <a:gd name="connsiteY1" fmla="*/ 384105 h 698373"/>
              <a:gd name="connsiteX2" fmla="*/ 157134 w 698373"/>
              <a:gd name="connsiteY2" fmla="*/ 0 h 698373"/>
              <a:gd name="connsiteX3" fmla="*/ 541239 w 698373"/>
              <a:gd name="connsiteY3" fmla="*/ 0 h 698373"/>
              <a:gd name="connsiteX4" fmla="*/ 541239 w 698373"/>
              <a:gd name="connsiteY4" fmla="*/ 384105 h 698373"/>
              <a:gd name="connsiteX5" fmla="*/ 698373 w 698373"/>
              <a:gd name="connsiteY5" fmla="*/ 384105 h 698373"/>
              <a:gd name="connsiteX6" fmla="*/ 349187 w 698373"/>
              <a:gd name="connsiteY6" fmla="*/ 698373 h 698373"/>
              <a:gd name="connsiteX7" fmla="*/ 0 w 698373"/>
              <a:gd name="connsiteY7" fmla="*/ 384105 h 69837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698373" h="698373">
                <a:moveTo>
                  <a:pt x="0" y="384105"/>
                </a:moveTo>
                <a:lnTo>
                  <a:pt x="157134" y="384105"/>
                </a:lnTo>
                <a:lnTo>
                  <a:pt x="157134" y="0"/>
                </a:lnTo>
                <a:lnTo>
                  <a:pt x="541239" y="0"/>
                </a:lnTo>
                <a:lnTo>
                  <a:pt x="541239" y="384105"/>
                </a:lnTo>
                <a:lnTo>
                  <a:pt x="698373" y="384105"/>
                </a:lnTo>
                <a:lnTo>
                  <a:pt x="349187" y="698373"/>
                </a:lnTo>
                <a:lnTo>
                  <a:pt x="0" y="384105"/>
                </a:lnTo>
                <a:close/>
              </a:path>
            </a:pathLst>
          </a:custGeom>
        </p:spPr>
        <p:style>
          <a:lnRef idx="2">
            <a:schemeClr val="accent2">
              <a:tint val="40000"/>
              <a:alpha val="90000"/>
              <a:hueOff val="-35823"/>
              <a:satOff val="-54667"/>
              <a:lumOff val="-5646"/>
              <a:alphaOff val="0"/>
            </a:schemeClr>
          </a:lnRef>
          <a:fillRef idx="1">
            <a:schemeClr val="accent2">
              <a:tint val="40000"/>
              <a:alpha val="90000"/>
              <a:hueOff val="-35823"/>
              <a:satOff val="-54667"/>
              <a:lumOff val="-5646"/>
              <a:alphaOff val="0"/>
            </a:schemeClr>
          </a:fillRef>
          <a:effectRef idx="0">
            <a:schemeClr val="accent2">
              <a:tint val="40000"/>
              <a:alpha val="90000"/>
              <a:hueOff val="-35823"/>
              <a:satOff val="-54667"/>
              <a:lumOff val="-5646"/>
              <a:alphaOff val="0"/>
            </a:schemeClr>
          </a:effectRef>
          <a:fontRef idx="minor">
            <a:schemeClr val="dk1">
              <a:hueOff val="0"/>
              <a:satOff val="0"/>
              <a:lumOff val="0"/>
              <a:alphaOff val="0"/>
            </a:schemeClr>
          </a:fontRef>
        </p:style>
        <p:txBody>
          <a:bodyPr spcFirstLastPara="0" vert="horz" wrap="square" lIns="199044" tIns="41910" rIns="199044" bIns="214757" numCol="1" spcCol="1270" anchor="ctr" anchorCtr="0">
            <a:noAutofit/>
          </a:bodyPr>
          <a:lstStyle/>
          <a:p>
            <a:pPr marL="0" marR="0" lvl="0" indent="0" algn="ctr" defTabSz="1466850" rtl="0" eaLnBrk="1" fontAlgn="auto" latinLnBrk="0" hangingPunct="1">
              <a:lnSpc>
                <a:spcPct val="90000"/>
              </a:lnSpc>
              <a:spcBef>
                <a:spcPct val="0"/>
              </a:spcBef>
              <a:spcAft>
                <a:spcPct val="35000"/>
              </a:spcAft>
              <a:buClrTx/>
              <a:buSzTx/>
              <a:buFontTx/>
              <a:buNone/>
              <a:tabLst/>
              <a:defRPr/>
            </a:pPr>
            <a:endParaRPr kumimoji="0" lang="en-US" sz="3300" b="0" i="0" u="none" strike="noStrike" kern="1200" cap="none" spc="0" normalizeH="0" baseline="0" noProof="0">
              <a:ln>
                <a:noFill/>
              </a:ln>
              <a:solidFill>
                <a:prstClr val="black">
                  <a:hueOff val="0"/>
                  <a:satOff val="0"/>
                  <a:lumOff val="0"/>
                  <a:alphaOff val="0"/>
                </a:prstClr>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2863381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489" name="Rectangle 20488">
            <a:extLst>
              <a:ext uri="{FF2B5EF4-FFF2-40B4-BE49-F238E27FC236}">
                <a16:creationId xmlns:a16="http://schemas.microsoft.com/office/drawing/2014/main" id="{2C61293E-6EBE-43EF-A52C-9BEBFD7679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82" name="Rectangle 2"/>
          <p:cNvSpPr>
            <a:spLocks noGrp="1" noChangeArrowheads="1"/>
          </p:cNvSpPr>
          <p:nvPr>
            <p:ph type="title"/>
          </p:nvPr>
        </p:nvSpPr>
        <p:spPr>
          <a:xfrm>
            <a:off x="5297762" y="329184"/>
            <a:ext cx="6251110" cy="1783080"/>
          </a:xfrm>
        </p:spPr>
        <p:txBody>
          <a:bodyPr anchor="b">
            <a:normAutofit/>
          </a:bodyPr>
          <a:lstStyle/>
          <a:p>
            <a:pPr algn="ctr" eaLnBrk="1" hangingPunct="1"/>
            <a:r>
              <a:rPr lang="en-GB" altLang="en-US" sz="4000" b="1" dirty="0">
                <a:latin typeface="+mn-lt"/>
              </a:rPr>
              <a:t>Zone of Proximal Development</a:t>
            </a:r>
          </a:p>
        </p:txBody>
      </p:sp>
      <p:pic>
        <p:nvPicPr>
          <p:cNvPr id="20485" name="Picture 20484" descr="Plant growing in a concrete crack">
            <a:extLst>
              <a:ext uri="{FF2B5EF4-FFF2-40B4-BE49-F238E27FC236}">
                <a16:creationId xmlns:a16="http://schemas.microsoft.com/office/drawing/2014/main" id="{59442E96-5697-5259-E4BB-BE774F2DD156}"/>
              </a:ext>
            </a:extLst>
          </p:cNvPr>
          <p:cNvPicPr>
            <a:picLocks noChangeAspect="1"/>
          </p:cNvPicPr>
          <p:nvPr/>
        </p:nvPicPr>
        <p:blipFill rotWithShape="1">
          <a:blip r:embed="rId3"/>
          <a:srcRect l="18017" r="36651"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
        <p:nvSpPr>
          <p:cNvPr id="20491" name="sketchy line">
            <a:extLst>
              <a:ext uri="{FF2B5EF4-FFF2-40B4-BE49-F238E27FC236}">
                <a16:creationId xmlns:a16="http://schemas.microsoft.com/office/drawing/2014/main" id="{21540236-BFD5-4A9D-8840-4703E7F768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97762" y="2374947"/>
            <a:ext cx="4243589" cy="18288"/>
          </a:xfrm>
          <a:custGeom>
            <a:avLst/>
            <a:gdLst>
              <a:gd name="connsiteX0" fmla="*/ 0 w 4243589"/>
              <a:gd name="connsiteY0" fmla="*/ 0 h 18288"/>
              <a:gd name="connsiteX1" fmla="*/ 478919 w 4243589"/>
              <a:gd name="connsiteY1" fmla="*/ 0 h 18288"/>
              <a:gd name="connsiteX2" fmla="*/ 957839 w 4243589"/>
              <a:gd name="connsiteY2" fmla="*/ 0 h 18288"/>
              <a:gd name="connsiteX3" fmla="*/ 1521630 w 4243589"/>
              <a:gd name="connsiteY3" fmla="*/ 0 h 18288"/>
              <a:gd name="connsiteX4" fmla="*/ 2212729 w 4243589"/>
              <a:gd name="connsiteY4" fmla="*/ 0 h 18288"/>
              <a:gd name="connsiteX5" fmla="*/ 2734084 w 4243589"/>
              <a:gd name="connsiteY5" fmla="*/ 0 h 18288"/>
              <a:gd name="connsiteX6" fmla="*/ 3255439 w 4243589"/>
              <a:gd name="connsiteY6" fmla="*/ 0 h 18288"/>
              <a:gd name="connsiteX7" fmla="*/ 4243589 w 4243589"/>
              <a:gd name="connsiteY7" fmla="*/ 0 h 18288"/>
              <a:gd name="connsiteX8" fmla="*/ 4243589 w 4243589"/>
              <a:gd name="connsiteY8" fmla="*/ 18288 h 18288"/>
              <a:gd name="connsiteX9" fmla="*/ 3594926 w 4243589"/>
              <a:gd name="connsiteY9" fmla="*/ 18288 h 18288"/>
              <a:gd name="connsiteX10" fmla="*/ 3073571 w 4243589"/>
              <a:gd name="connsiteY10" fmla="*/ 18288 h 18288"/>
              <a:gd name="connsiteX11" fmla="*/ 2552216 w 4243589"/>
              <a:gd name="connsiteY11" fmla="*/ 18288 h 18288"/>
              <a:gd name="connsiteX12" fmla="*/ 1903553 w 4243589"/>
              <a:gd name="connsiteY12" fmla="*/ 18288 h 18288"/>
              <a:gd name="connsiteX13" fmla="*/ 1212454 w 4243589"/>
              <a:gd name="connsiteY13" fmla="*/ 18288 h 18288"/>
              <a:gd name="connsiteX14" fmla="*/ 733535 w 4243589"/>
              <a:gd name="connsiteY14" fmla="*/ 18288 h 18288"/>
              <a:gd name="connsiteX15" fmla="*/ 0 w 4243589"/>
              <a:gd name="connsiteY15" fmla="*/ 18288 h 18288"/>
              <a:gd name="connsiteX16" fmla="*/ 0 w 4243589"/>
              <a:gd name="connsiteY16"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4243589" h="18288" fill="none" extrusionOk="0">
                <a:moveTo>
                  <a:pt x="0" y="0"/>
                </a:moveTo>
                <a:cubicBezTo>
                  <a:pt x="213395" y="-21006"/>
                  <a:pt x="307421" y="-18116"/>
                  <a:pt x="478919" y="0"/>
                </a:cubicBezTo>
                <a:cubicBezTo>
                  <a:pt x="650417" y="18116"/>
                  <a:pt x="831092" y="-21237"/>
                  <a:pt x="957839" y="0"/>
                </a:cubicBezTo>
                <a:cubicBezTo>
                  <a:pt x="1084586" y="21237"/>
                  <a:pt x="1301682" y="25124"/>
                  <a:pt x="1521630" y="0"/>
                </a:cubicBezTo>
                <a:cubicBezTo>
                  <a:pt x="1741578" y="-25124"/>
                  <a:pt x="1970269" y="-29139"/>
                  <a:pt x="2212729" y="0"/>
                </a:cubicBezTo>
                <a:cubicBezTo>
                  <a:pt x="2455189" y="29139"/>
                  <a:pt x="2558847" y="-4796"/>
                  <a:pt x="2734084" y="0"/>
                </a:cubicBezTo>
                <a:cubicBezTo>
                  <a:pt x="2909321" y="4796"/>
                  <a:pt x="3097217" y="-13409"/>
                  <a:pt x="3255439" y="0"/>
                </a:cubicBezTo>
                <a:cubicBezTo>
                  <a:pt x="3413662" y="13409"/>
                  <a:pt x="3979999" y="-10121"/>
                  <a:pt x="4243589" y="0"/>
                </a:cubicBezTo>
                <a:cubicBezTo>
                  <a:pt x="4244484" y="8974"/>
                  <a:pt x="4243043" y="9359"/>
                  <a:pt x="4243589" y="18288"/>
                </a:cubicBezTo>
                <a:cubicBezTo>
                  <a:pt x="4058777" y="31246"/>
                  <a:pt x="3910348" y="3158"/>
                  <a:pt x="3594926" y="18288"/>
                </a:cubicBezTo>
                <a:cubicBezTo>
                  <a:pt x="3279504" y="33418"/>
                  <a:pt x="3319955" y="-3977"/>
                  <a:pt x="3073571" y="18288"/>
                </a:cubicBezTo>
                <a:cubicBezTo>
                  <a:pt x="2827187" y="40553"/>
                  <a:pt x="2767387" y="1863"/>
                  <a:pt x="2552216" y="18288"/>
                </a:cubicBezTo>
                <a:cubicBezTo>
                  <a:pt x="2337046" y="34713"/>
                  <a:pt x="2181871" y="19527"/>
                  <a:pt x="1903553" y="18288"/>
                </a:cubicBezTo>
                <a:cubicBezTo>
                  <a:pt x="1625235" y="17049"/>
                  <a:pt x="1557672" y="24174"/>
                  <a:pt x="1212454" y="18288"/>
                </a:cubicBezTo>
                <a:cubicBezTo>
                  <a:pt x="867236" y="12402"/>
                  <a:pt x="874382" y="15627"/>
                  <a:pt x="733535" y="18288"/>
                </a:cubicBezTo>
                <a:cubicBezTo>
                  <a:pt x="592688" y="20949"/>
                  <a:pt x="183477" y="14753"/>
                  <a:pt x="0" y="18288"/>
                </a:cubicBezTo>
                <a:cubicBezTo>
                  <a:pt x="-229" y="14222"/>
                  <a:pt x="509" y="5816"/>
                  <a:pt x="0" y="0"/>
                </a:cubicBezTo>
                <a:close/>
              </a:path>
              <a:path w="4243589" h="18288" stroke="0" extrusionOk="0">
                <a:moveTo>
                  <a:pt x="0" y="0"/>
                </a:moveTo>
                <a:cubicBezTo>
                  <a:pt x="143690" y="16630"/>
                  <a:pt x="266667" y="14847"/>
                  <a:pt x="521355" y="0"/>
                </a:cubicBezTo>
                <a:cubicBezTo>
                  <a:pt x="776043" y="-14847"/>
                  <a:pt x="814491" y="-17363"/>
                  <a:pt x="1000275" y="0"/>
                </a:cubicBezTo>
                <a:cubicBezTo>
                  <a:pt x="1186059" y="17363"/>
                  <a:pt x="1352504" y="-23507"/>
                  <a:pt x="1521630" y="0"/>
                </a:cubicBezTo>
                <a:cubicBezTo>
                  <a:pt x="1690756" y="23507"/>
                  <a:pt x="1889525" y="5871"/>
                  <a:pt x="2127857" y="0"/>
                </a:cubicBezTo>
                <a:cubicBezTo>
                  <a:pt x="2366189" y="-5871"/>
                  <a:pt x="2620628" y="-27997"/>
                  <a:pt x="2776520" y="0"/>
                </a:cubicBezTo>
                <a:cubicBezTo>
                  <a:pt x="2932412" y="27997"/>
                  <a:pt x="3131683" y="-25073"/>
                  <a:pt x="3467618" y="0"/>
                </a:cubicBezTo>
                <a:cubicBezTo>
                  <a:pt x="3803553" y="25073"/>
                  <a:pt x="4017371" y="3071"/>
                  <a:pt x="4243589" y="0"/>
                </a:cubicBezTo>
                <a:cubicBezTo>
                  <a:pt x="4243134" y="6162"/>
                  <a:pt x="4243492" y="11775"/>
                  <a:pt x="4243589" y="18288"/>
                </a:cubicBezTo>
                <a:cubicBezTo>
                  <a:pt x="4017834" y="-5779"/>
                  <a:pt x="3834586" y="13376"/>
                  <a:pt x="3594926" y="18288"/>
                </a:cubicBezTo>
                <a:cubicBezTo>
                  <a:pt x="3355266" y="23200"/>
                  <a:pt x="3204179" y="2869"/>
                  <a:pt x="2903827" y="18288"/>
                </a:cubicBezTo>
                <a:cubicBezTo>
                  <a:pt x="2603475" y="33707"/>
                  <a:pt x="2526187" y="46187"/>
                  <a:pt x="2212729" y="18288"/>
                </a:cubicBezTo>
                <a:cubicBezTo>
                  <a:pt x="1899271" y="-9611"/>
                  <a:pt x="1966289" y="29692"/>
                  <a:pt x="1733809" y="18288"/>
                </a:cubicBezTo>
                <a:cubicBezTo>
                  <a:pt x="1501329" y="6884"/>
                  <a:pt x="1343612" y="12492"/>
                  <a:pt x="1085146" y="18288"/>
                </a:cubicBezTo>
                <a:cubicBezTo>
                  <a:pt x="826680" y="24084"/>
                  <a:pt x="778184" y="35607"/>
                  <a:pt x="521355" y="18288"/>
                </a:cubicBezTo>
                <a:cubicBezTo>
                  <a:pt x="264526" y="969"/>
                  <a:pt x="120277" y="4268"/>
                  <a:pt x="0" y="18288"/>
                </a:cubicBezTo>
                <a:cubicBezTo>
                  <a:pt x="766" y="10800"/>
                  <a:pt x="-457" y="8180"/>
                  <a:pt x="0" y="0"/>
                </a:cubicBezTo>
                <a:close/>
              </a:path>
            </a:pathLst>
          </a:custGeom>
          <a:solidFill>
            <a:schemeClr val="accent2"/>
          </a:solidFill>
          <a:ln w="44450" cap="rnd">
            <a:solidFill>
              <a:schemeClr val="accent2"/>
            </a:solidFill>
            <a:round/>
            <a:extLst>
              <a:ext uri="{C807C97D-BFC1-408E-A445-0C87EB9F89A2}">
                <ask:lineSketchStyleProps xmlns:ask="http://schemas.microsoft.com/office/drawing/2018/sketchyshapes" sd="2727557108">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0483" name="Rectangle 3"/>
          <p:cNvSpPr>
            <a:spLocks noGrp="1" noChangeArrowheads="1"/>
          </p:cNvSpPr>
          <p:nvPr>
            <p:ph idx="1"/>
          </p:nvPr>
        </p:nvSpPr>
        <p:spPr>
          <a:xfrm>
            <a:off x="5297762" y="2706624"/>
            <a:ext cx="6251110" cy="3483864"/>
          </a:xfrm>
        </p:spPr>
        <p:txBody>
          <a:bodyPr>
            <a:normAutofit/>
          </a:bodyPr>
          <a:lstStyle/>
          <a:p>
            <a:pPr marL="0" indent="0" eaLnBrk="1" hangingPunct="1">
              <a:buNone/>
            </a:pPr>
            <a:r>
              <a:rPr lang="en-GB" altLang="en-US" sz="3200" dirty="0"/>
              <a:t>‘…those functions that have not yet matured but are in the process of maturation, functions that will mature tomorrow… termed the “buds” or “flowers” of development rather than the “fruits” of development’ (Vygotsky, 1978)</a:t>
            </a:r>
          </a:p>
          <a:p>
            <a:pPr eaLnBrk="1" hangingPunct="1"/>
            <a:endParaRPr lang="en-GB" altLang="en-US" sz="3200" dirty="0"/>
          </a:p>
          <a:p>
            <a:pPr eaLnBrk="1" hangingPunct="1"/>
            <a:endParaRPr lang="en-GB" altLang="en-US" sz="2200" dirty="0"/>
          </a:p>
          <a:p>
            <a:pPr eaLnBrk="1" hangingPunct="1"/>
            <a:endParaRPr lang="en-GB" altLang="en-US" sz="2200" dirty="0"/>
          </a:p>
        </p:txBody>
      </p:sp>
    </p:spTree>
    <p:extLst>
      <p:ext uri="{BB962C8B-B14F-4D97-AF65-F5344CB8AC3E}">
        <p14:creationId xmlns:p14="http://schemas.microsoft.com/office/powerpoint/2010/main" val="297113539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1B1E0-E9F3-8F2C-7E68-C80B9DD4CEAE}"/>
              </a:ext>
            </a:extLst>
          </p:cNvPr>
          <p:cNvSpPr>
            <a:spLocks noGrp="1"/>
          </p:cNvSpPr>
          <p:nvPr>
            <p:ph type="title"/>
          </p:nvPr>
        </p:nvSpPr>
        <p:spPr/>
        <p:txBody>
          <a:bodyPr>
            <a:normAutofit fontScale="90000"/>
          </a:bodyPr>
          <a:lstStyle/>
          <a:p>
            <a:pPr algn="ctr"/>
            <a:r>
              <a:rPr lang="en-GB" altLang="en-US" sz="3600" dirty="0">
                <a:latin typeface="+mn-lt"/>
              </a:rPr>
              <a:t>ZPD is the </a:t>
            </a:r>
            <a:r>
              <a:rPr lang="en-GB" altLang="en-US" sz="3600" b="1" dirty="0">
                <a:latin typeface="+mn-lt"/>
              </a:rPr>
              <a:t>difference </a:t>
            </a:r>
            <a:br>
              <a:rPr lang="en-GB" altLang="en-US" sz="3600" dirty="0">
                <a:latin typeface="+mn-lt"/>
              </a:rPr>
            </a:br>
            <a:r>
              <a:rPr lang="en-GB" altLang="en-US" sz="3600" dirty="0">
                <a:latin typeface="+mn-lt"/>
              </a:rPr>
              <a:t>between the child’s ability to solve problems on their own </a:t>
            </a:r>
            <a:br>
              <a:rPr lang="en-GB" altLang="en-US" sz="3600" dirty="0">
                <a:latin typeface="+mn-lt"/>
              </a:rPr>
            </a:br>
            <a:r>
              <a:rPr lang="en-GB" altLang="en-US" sz="3600" dirty="0">
                <a:latin typeface="+mn-lt"/>
              </a:rPr>
              <a:t>and their ability to solve them with assistance.</a:t>
            </a:r>
            <a:endParaRPr lang="en-GB" dirty="0"/>
          </a:p>
        </p:txBody>
      </p:sp>
      <p:pic>
        <p:nvPicPr>
          <p:cNvPr id="1026" name="Picture 2" descr="Zone Of Proximal Development (ZPD) - SOCIAL DEVELOPMENT THEORY BY VYGOTSKY  - GROUP: MOCKINGJAY">
            <a:extLst>
              <a:ext uri="{FF2B5EF4-FFF2-40B4-BE49-F238E27FC236}">
                <a16:creationId xmlns:a16="http://schemas.microsoft.com/office/drawing/2014/main" id="{AE26D6DD-7257-9E48-9585-89CF142896E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37143" y="1690688"/>
            <a:ext cx="4924425" cy="49244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520086018"/>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1" name="Rectangle 30">
            <a:extLst>
              <a:ext uri="{FF2B5EF4-FFF2-40B4-BE49-F238E27FC236}">
                <a16:creationId xmlns:a16="http://schemas.microsoft.com/office/drawing/2014/main" id="{D1D34770-47A8-402C-AF23-2B653F2D88C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Content Placeholder 2">
            <a:extLst>
              <a:ext uri="{FF2B5EF4-FFF2-40B4-BE49-F238E27FC236}">
                <a16:creationId xmlns:a16="http://schemas.microsoft.com/office/drawing/2014/main" id="{D15DEAC7-BF72-E383-CCDA-143A56AFAB8A}"/>
              </a:ext>
            </a:extLst>
          </p:cNvPr>
          <p:cNvSpPr>
            <a:spLocks noGrp="1"/>
          </p:cNvSpPr>
          <p:nvPr>
            <p:ph idx="1"/>
          </p:nvPr>
        </p:nvSpPr>
        <p:spPr>
          <a:xfrm>
            <a:off x="294968" y="781666"/>
            <a:ext cx="6543822" cy="5352436"/>
          </a:xfrm>
        </p:spPr>
        <p:txBody>
          <a:bodyPr>
            <a:normAutofit/>
          </a:bodyPr>
          <a:lstStyle/>
          <a:p>
            <a:pPr marL="0" indent="0">
              <a:buNone/>
            </a:pPr>
            <a:r>
              <a:rPr lang="en-GB" sz="3200" dirty="0"/>
              <a:t>Tasks that are set for the child need to be pitched at the right level.  </a:t>
            </a:r>
          </a:p>
          <a:p>
            <a:pPr marL="0" indent="0">
              <a:buNone/>
            </a:pPr>
            <a:endParaRPr lang="en-GB" sz="3200" dirty="0"/>
          </a:p>
          <a:p>
            <a:pPr marL="0" indent="0">
              <a:buNone/>
            </a:pPr>
            <a:r>
              <a:rPr lang="en-GB" sz="3200" dirty="0"/>
              <a:t>Tasks that are too difficult are outside the child’s ZPD, and so regardless of the amount of help given to the child the gap cannot be bridged.  </a:t>
            </a:r>
          </a:p>
          <a:p>
            <a:pPr marL="0" indent="0">
              <a:buNone/>
            </a:pPr>
            <a:endParaRPr lang="en-GB" sz="3200" dirty="0"/>
          </a:p>
          <a:p>
            <a:pPr marL="0" indent="0">
              <a:buNone/>
            </a:pPr>
            <a:r>
              <a:rPr lang="en-GB" sz="3200" dirty="0"/>
              <a:t>If the task is too easy the child will not be motivated to want to achieve it. </a:t>
            </a:r>
          </a:p>
        </p:txBody>
      </p:sp>
      <p:pic>
        <p:nvPicPr>
          <p:cNvPr id="5" name="Picture 4" descr="Bright ladder against dull ladders">
            <a:extLst>
              <a:ext uri="{FF2B5EF4-FFF2-40B4-BE49-F238E27FC236}">
                <a16:creationId xmlns:a16="http://schemas.microsoft.com/office/drawing/2014/main" id="{6499686B-80B1-60C5-A10A-953A2B6D1AD4}"/>
              </a:ext>
            </a:extLst>
          </p:cNvPr>
          <p:cNvPicPr>
            <a:picLocks noChangeAspect="1"/>
          </p:cNvPicPr>
          <p:nvPr/>
        </p:nvPicPr>
        <p:blipFill rotWithShape="1">
          <a:blip r:embed="rId2"/>
          <a:srcRect l="41858" r="3542"/>
          <a:stretch/>
        </p:blipFill>
        <p:spPr>
          <a:xfrm>
            <a:off x="7199440" y="10"/>
            <a:ext cx="4992560" cy="6857990"/>
          </a:xfrm>
          <a:prstGeom prst="rect">
            <a:avLst/>
          </a:prstGeom>
          <a:effectLst/>
        </p:spPr>
      </p:pic>
    </p:spTree>
    <p:extLst>
      <p:ext uri="{BB962C8B-B14F-4D97-AF65-F5344CB8AC3E}">
        <p14:creationId xmlns:p14="http://schemas.microsoft.com/office/powerpoint/2010/main" val="3711405748"/>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a:xfrm>
            <a:off x="2586038" y="-7745"/>
            <a:ext cx="7647786" cy="1060817"/>
          </a:xfrm>
        </p:spPr>
        <p:txBody>
          <a:bodyPr anchor="b">
            <a:normAutofit/>
          </a:bodyPr>
          <a:lstStyle/>
          <a:p>
            <a:pPr algn="ctr" eaLnBrk="1" hangingPunct="1"/>
            <a:r>
              <a:rPr lang="en-GB" altLang="en-US" sz="4000" u="sng" dirty="0">
                <a:latin typeface="+mn-lt"/>
              </a:rPr>
              <a:t>Zone of Proximal Development</a:t>
            </a:r>
          </a:p>
        </p:txBody>
      </p:sp>
      <p:sp>
        <p:nvSpPr>
          <p:cNvPr id="21507" name="Rectangle 3"/>
          <p:cNvSpPr>
            <a:spLocks noGrp="1" noChangeArrowheads="1"/>
          </p:cNvSpPr>
          <p:nvPr>
            <p:ph idx="1"/>
          </p:nvPr>
        </p:nvSpPr>
        <p:spPr>
          <a:xfrm>
            <a:off x="8911771" y="1651819"/>
            <a:ext cx="2798448" cy="4095299"/>
          </a:xfrm>
        </p:spPr>
        <p:txBody>
          <a:bodyPr>
            <a:normAutofit/>
          </a:bodyPr>
          <a:lstStyle/>
          <a:p>
            <a:pPr marL="0" indent="0" algn="ctr" eaLnBrk="1" hangingPunct="1">
              <a:buNone/>
            </a:pPr>
            <a:r>
              <a:rPr lang="en-GB" altLang="en-US" sz="3200" dirty="0">
                <a:cs typeface="Arial" panose="020B0604020202020204" pitchFamily="34" charset="0"/>
              </a:rPr>
              <a:t>Distance between child’s </a:t>
            </a:r>
            <a:r>
              <a:rPr lang="en-GB" altLang="en-US" sz="3200" b="1" u="sng" dirty="0">
                <a:cs typeface="Arial" panose="020B0604020202020204" pitchFamily="34" charset="0"/>
              </a:rPr>
              <a:t>actual</a:t>
            </a:r>
            <a:r>
              <a:rPr lang="en-GB" altLang="en-US" sz="3200" dirty="0">
                <a:cs typeface="Arial" panose="020B0604020202020204" pitchFamily="34" charset="0"/>
              </a:rPr>
              <a:t> development and </a:t>
            </a:r>
          </a:p>
          <a:p>
            <a:pPr marL="0" indent="0" algn="ctr" eaLnBrk="1" hangingPunct="1">
              <a:buNone/>
            </a:pPr>
            <a:r>
              <a:rPr lang="en-GB" altLang="en-US" sz="3200" b="1" u="sng" dirty="0">
                <a:cs typeface="Arial" panose="020B0604020202020204" pitchFamily="34" charset="0"/>
              </a:rPr>
              <a:t>potential</a:t>
            </a:r>
            <a:r>
              <a:rPr lang="en-GB" altLang="en-US" sz="3200" dirty="0">
                <a:cs typeface="Arial" panose="020B0604020202020204" pitchFamily="34" charset="0"/>
              </a:rPr>
              <a:t> development level</a:t>
            </a:r>
          </a:p>
          <a:p>
            <a:pPr eaLnBrk="1" hangingPunct="1"/>
            <a:endParaRPr lang="en-GB" altLang="en-US" sz="1600" dirty="0"/>
          </a:p>
          <a:p>
            <a:pPr marL="0" indent="0" eaLnBrk="1" hangingPunct="1">
              <a:buNone/>
            </a:pPr>
            <a:endParaRPr lang="en-GB" altLang="en-US" sz="1600" dirty="0"/>
          </a:p>
        </p:txBody>
      </p:sp>
      <p:sp>
        <p:nvSpPr>
          <p:cNvPr id="21509" name="AutoShape 6" descr="data:image/jpg;base64,/9j/4AAQSkZJRgABAQAAAQABAAD/2wCEAAkGBhQSERQUEhQWFBQVFx4XFRgWGRwcFxgcFxoYFxwXIBgaHSYeGB0kHhoaHy8gIykpLSwsGR8xNzAqNiYrLy0BCQoKDgwOGg8PGjUkHiU1NS8pLjUpLCwpLCksLCwpKSwsNik0LCwpLCwpKSwpKSwpKSwsLCksLCwsKSwpLCksKf/AABEIAMIBAwMBIgACEQEDEQH/xAAcAAEAAgMBAQEAAAAAAAAAAAAABQYDBAcBAgj/xABHEAACAQIDBAQLBgUCBQQDAAABAgMEEQASIQUTMfAGIkFRFBcyU2FxgZGh0dIHFVSSorEjQpPB4VLxFjRigrIzQ3N0JXKz/8QAGQEBAAMBAQAAAAAAAAAAAAAAAAIDBAEF/8QAJREBAAIBAwMEAwEAAAAAAAAAAAECAwQUMREhYRITQlFBUnEy/9oADAMBAAIRAxEAPwDuOGGGAYYYYBhhhgNbaHkH2fuMRIHPv59/pKy1f5B57RiJHPw/x7vQLAA5559umA5+H+PePRmHn3c/7aYc/v8A59/pNw+JJFUXYhQOJYgAe0kD4/3IxfeMXnYv6ifPn0agebQ2bHURtFMgkjfyla+U2IIvY34gH2egY550v6M0IZaKipIPDZxcGxIgjPlTNrYacBqbm9vJuHSY5FYXUhh2FSCONuIv28nTN9c8/wC9vT2mrNNDsajggRZJSW3UMa2Mk0jEseOguSSewAgdpv8AezumMm/jp6ylekea+4JkWRHK6lc6+S2vbx778Qs9uff/AJ+PDXK55059emKrUdNnNTUU1PRy1E0BS+V0SOzqGuXawXiAF1vY8AottbE6YJNDPJMjUzUzFahJLEx5VzXuNGBF7aa8OHEJ+3OnPd8PQW9PPx/zzcrTR08nyb/7unNJbPvRIm8Kcd5uL5strnje3rJNtpKpZUSSMhkdQ6kcCGsQfiD/ALCwZbc88/8Ajhbn3f4+HozV3bnS/czCmp4HqqkpvDGjKiomgDO7aLfSwHZ6LDGPZvTQy76M0siVkChmpWZMzq1rMsnkMup9/wD1G4T4rI8+73iby18mZc9u/Je9rf79uM/P7/5+PDXLzH7Ios5klej/AIhllY1bMrNckAxf6gdTqNOOOnc/tz7NOAsDnnn2cAVufdz29mvAk3PPPH0m7n9/b7fT6TgFuefb8fTlc88/LA8/D/Hu9As5+HP7cMBM0nkL6sZsYaXyF9WM2AYYYYBhhhgGGGGAYYYYBhhhgGGGGA1q/wAg89oxE8889vps8ttDyD7P3GIm3Pv/AM/H04ABzz7+b4Dnn3+493Uc888fThz+3+Ph6MBBdMulKUFK0zWLEhIlPBnINgT2AAEk93dexrPQzatDSrJLUV9PLWVBz1Em8BHHSNT/AKV+PqAxfaikSQWkRHXiA6hhwIvZtOF9fXjB9xU/4eH+kn0+v3H04Co9Kttw77ZtesiyUsU8iSSJ1lQyxhAxt2AjXge4jgMXSfakNfV7NhpJEmeOoWokaMhljjjAJuQLAngB6BoNBi9JRRqhRUQIf5QoCm9v5QLG+nw9GPii2ZFDcQxRxBtW3aKoPpOUC+ArXRUf/ktr/wDywf8A8Tz28eJv1oHaOzHqE6QRRAmRpIsoHFsqK5X1kKRbX2Y6SsCgswUAsbsQAC1geJ7bC+p7m9OCQKpJVQGY3YgAFiOBJGpPZfAcnpp6E0Ylk2xWpaOzw+EDeBgAGiEWW5/0jssBrxy9G6LUSxUdPHHvAixjKJrb0A9YBgNAdbW7LgehthtiU5k3pghMnHPu0z/mtfu+Hoxuk8+//Px9OAoX3jHRbaqWqmEcdZDHuJHNo7xAKyFuC8L6+jXUE/Wwq1KzbklTTnPBBSiBpR5DyM+cAHS9hfv8knTS11rKGOVMsqLIpNyrqGX3Np3/ABx9U1MsahY1VFHBUAVRw4AcOA+HowFO+yT/AJB//szf+S89v9sXTnnntHG/X+IadEFkVVHEhVCg34mw09uMluff/n4+nACef7/59HHtV2c89no4cNLL7zz8Ph6MeW593+PhgPOeee0cb2f3nnX+/wA8COefb8fTh7+f8/HATNJ5C+rGbGCk8hfVjPgGGGGAYYYYBhhhgGKRtbpzVLtCWjpKJahoo0kZmnEej27GUjibccXfHKavaNTD0hrDSUoqmNLEGUyrFlGnWuwN9dLYCfp+nlTFPDFtGh8FSd93FKsyypvD5KNlAyX7D/m12Bxz2ooNo7Slp1q6WOipoZlna0wllkaK5VRlFlFzqT2YjZNgCv23tGGaWYQxRwuqRyMgDtGAGFuFusbcLm5vgOqXwvjmNNsobWr62OokmFPQskEMUcjIpOUlpHIN3a4Fjfhja6M0Lb7aOyZppZYY1jeGRnO+RJlJy7wa3VgCD/tgL5XeQfZ++K34VN4Tu9z/AAN3m3+YeXf/ANPd8eFjfh6rdWgrtCuml+42mI8HYmoqlf8AiyU65GjVdbiQhgG4kWF/5rzFGSm3lhVm3S7PFkLMV0lygm5N2tpc6n031C6Zebc86a8MADz7eff39bmPRvosK6jmkqJ6glZpxEFlKiMqxOe38zX/ANXAAcBc4x02xGqtkeH1FRUNUrTvJGySFFj3IbKAi6End3Ym5JJ7jYOpjjz8+dO64Fbc/wCOdOFrLRds1yy7No5aqsNLFIkbz5LiSe8asY1Zbstz1jYH2dsBsKup49pUY2e1WIZjIkwmz7l7Rl1K7zUsDqe7S3HAX7YHSLwmWsj3eTwWfc3vfPo3WtbT1a8e25zfHTLpKaGnEyx71mlSMKWy6vmsc2vd8b37TEdAv+b2v/8Ad/s/PysbfP2tf8lF/wDbh/d8BsTdI9pRgs+y7qvlCOpjZ7DjZQtyRbgO7ssMs70f27FW06Tw3yNcEMLMrC4KMOFx6ND6b2Mk51PrP7/7fDvF+XVm3noYttSQWFqxViOhCySqN4wHAkcbd/twHUCvb8fafTzr33b0jnn1ft3XXjlQ0EcZkpztYVqjMJnjkIkfudD1chIta3ADjrixttSSLaGzql8yx7QgEMsbZgqTZVZTkPkm5Ve/j36hf7c888OFrD3Lpz6eff39bmw27I0+169WJjo4zT063JjLpqzlQbHrWPqbjiDienaISs21zWlc+/Eclg5F+qoOXd3BFv8ATb2B07be3dxNSR5M3hMxive2Tq5s3bfhbiPWcSwHPu+Xw7LdXnTbUlqE2HLOhSZqphIpUqcyqylsvZe2bh29mM0Oz/vSurRUPIKekkWGKKN2QFrHNIxXyjpYa8D6rh0Bhzz+3w1sWXnn9/jr1ud08stPHtejM0ki01PvaeR2JlVZYnbKXFicpAsRw14dmvsLoW1Ts2GpkqqjwowZoZFlIWMAHImUeUDbrE3JJPccB0vn9vd8Ozha6snPPy+WOVT7bnrY9huJXieeSRJWQ2JK5UZgOBJAJGhsW4d+xVdHTT7UgpaepqY4ayF2nG9LOd1diVdrlGbLYt2Xa3HQOzUo6i+rGW+OXdGo/u/a09LFJK1MaHwrdyOXyur5TlLai4B9/oxVNm7Sp6yIVFedqy1Ml2DU6SCKHU5REF6tgLa63IwHfL4Xxxms6Q1c2wyZGmjmjrY4UldWjkdM6ZJGXS5IYA99j6cSvSzowNnGmrIKipafwqKOUyysyzLK2VgynT1AWA7sBez0iTw4UWVt5uDUFtMoUOIwO8km/qt6cS+OWVPRGJ+khvJOL0vhOkrDricDJ/8AH/0cMdSGA9wwwwDFWoei8ibXqa0sm6mgSJVBOcFCtyRa1tO/FpwwHlsVjZHRiSLalbVsyGOpSJUAvnBiWxvpb3HFowwFH2h0YraasmqtmtARU5TUQ1OcLnQECRGTUXB1HI+tjdF6ynjrJzJDLtGrI6xDLBGEGVFAsSVUEnhroD34u2GA5hU/ZU0VNFLBKBtOKTfNUve0ryH+Ij6ElCNALdn/AFHG7T7Al+9FrXKBfBBAyAkkPnzmxKi68Rfj3jvvNf5B9n7jETzz7vh6CVCC6KbAelpXhdlLNJK4K3sBIxZeIGo9Xzxq7L6LyR7I8CZkMu4kizC+S8mexva9usvZ2e6z8/25+emAHP8At6/j6RmCkbR6F1G62a8DwmooEC5Zcxhkuiox0FwercadvYRrkPR2vmq6OqqpYL07v/Bjz5FWRCpIdrs7997DT13ufp5/e3x/uR7kPcfcfl6Ph2ahQr/RrYD081dI7KRU1G9TLe6rYixuBrqOHo1HZj6d9HZa2mWOFo1dZklBkJy/w82nVUntHd/bFky88+v49umbw/55157+0hUXp9tPcGagivxdElZhx4K/VJ17fT3m+ZegEP3fJRM7tvSZJJTbO0pYNvLcOIHVvwFr31xaOefd8OzXK5/tz/fQEKWaHbTR7g1FKi2ympQSb4jhcIbKHt26dnDskemPRdqujEKSfxo2R4pZCb547dZiAdSC3AcT77Jbn1+23x/sWZD3H3c+vklQrGwOhiw7NNFMcxkVxOynymlvmYXHZpa4/l9uNCm2btmKMU0c9K0ajIlQwffqgAAO78lnAAAJ/wCm500unPPP9wPQOefX8fVmCt1vRmRzs68298El3kryk55OoVvoDc37DwHbjTrujlXT1c1Ts9oCKmxnhqMwXOoI3ismoOpuPSeOLhz/AH5/c8Qtbnk9nw7NcoUeTo5LBRbTnqZVlqamBzIUBEarHE4SNQdbC/7evEZ0Y2VtN9mwQwzU6wSwi0sitv4lkBzRhR1WtrZjrYjuFuj1FKsiMjgMjqVZTwIYZSNO8Ej2+oHyjpEijSONQiItkUcAB2D0a9/bx4EhV5ug+R9mCAqIqFmLByc7hgNRYWzE5ibm2vv3dodHnk2lS1YZd3BFIjDXOTICAQOB494OLBbnn1fD15QHPw5+emAj6forIdq+GkoYWohTZdc98+a9rWy204+zETs/o1tagQ01DLSy0oJ3Jqc4lhDEnKcgtIBc2v8ADhi/0vkL6sZbYCkbU6E1Muzkp3qd/Ub9JpJZbherIHKqADlUAWA/bslOnHR2SsgijiZVKVEUxzXAyxtmIFgdcWTHlsBT9t9H6sbTiraQwsNz4PMkxYEJvN4WQqNW9fd6cXAY9wwDDDDAMMMMAwwwwDDDDAa20PIPs/fETzzbnh6MS1f5B9n74ief29fo50YHPPPwxR/tNkIFOd+iBS7tDIZkjnsFFt5B1gyk6KSAST2g3te09tQU4BqJo4g3DOwF7amwOpsO74ccRmz+nNPI0se8WOSOV4lRpFzS7sXzDXg19Pbx/lCl7E23OtbHZXghmSjWZpCZGiDJLlQltf4hsM51XS+pGI7aNXK9GjWKk0dZcICoBFSoGg4G1+Ppx0Sh6bROW3lolWnjqGdpFMYErFQuYCx1HHtvoOw/VF00ikpqmpsd1TPIpIIbOIgpzLrazZha5Pp7yEVsbpNM+0mp3ZTH1wqxqrZRGi6yMbSRtc8SCjXsO8xm29uVFNW15SY8KfdxtGXVUYZZJ1UdYiK+tuOYZuGLdF0ypGSJmqI03qhkWRwra9liew9W/C/A8Mu5tPbcNPl38yRZr5c7AXy6ta/d2/t2AKEemlTmCGpjWDeSqtcaY5JN2kbKgTyQSzOMw0OTTgMS9f0pqBs2kqGVYJJnjWZ2QssCuWvLuz2WCmx4Z9cWGHpPTMrslTEyoFzlXDZc+i3sTxJsOOumv8/h6VUoAbwiLrZrdbXqmzXF7rY6Em1jxI4gOcw1spjOSUljFtJ1mCWY5XDKVDeSGHADhfThjB90yRb4mRpBBsxZkVk6uaYPcWvx1uTxPbjo9N0wp3acGTIYJTE+fS7CwuP9VybAWBNjpwtnXpPSlkUVERaSxjUOMz5mKCw4nrDL6wR2WYKftHpbUrJWATJC8O8EFMYCzyqkTOswk9La6dUBbEYx1XSlqmaFI5M0SvQuSqkfxHmtKCxAzDhpwGvpxeKjb9PHKsLzxpK9sqFwGOY9Xqk9p4d/p8o46bpPTSybqOoieQ5rIHBY5L5ha/ZY37v/AACs9CpZTR1aNVM0yPMAGQbyHrSZWsdTmsCAdBbTFc2dtmooqOALKEL0vhSmSEuaiZiV8Gve6kAA5vKOYHQDHQE6YQeFTUsjrFJE8aLncDeGVcwCjjpw4cTpbgfuj6Vwsis8kcTOzKq7xWvkfd5rpcWvYegm2p8oNLortGpqJqppmCxxTGJYsgut0jfWTty3YWt2kknEXsvpfPJtTcXvCzzoVZFV0MKgqbLdwD/qc9bUgDXE7t/pUtLvrxs+4g372NgAXyKlz2tZz6kOuvV2YulFM6FxURFVYIbODZmFwlhxJF7ADWxsOxQk+f2593ox7zzz8MRUXSelZkRaiJmktkAcEtclBYdvWBHosfU0pfnk/wB/ngJml8hfVjNjDS+QvqxmwDDDDAMMMMAwwwwDDDDAMMMMAwwwwGtX/wDpt7P3GIk8/H/Px7zaWr/IPs/cYief259noGUIPbfR+SWaKogn3E0aPGC0YkQrIRfqErZgQNQfX3Yjpegl0KGbjWmsvk70ybu2bTygbjutbhfD016TVFNMEjZYU3BkR2haXfzBiophl8i4trx63dpiL2j03rYJZFaK4gYTzWQf8vIIgsantdXkcFu5Ce03CST7OiqKBUddIaeONjHcB6V2kVypazA3Iy+2+mkps7omyU1XBLNvGq3leSRUyEGdQrWW54EEj/fFak6T7RRJmd0zU8FNK6GG+dpz14wykZQO8Zj1ey2LPt7aSTUFfuiSI454j1SLtGrKwXTUA6XGmlhwsAiZ/s8kdSrVVt5AlLPlgHXiiIyBczkxvwBbW/YOGJza3R4TS08gcqIFlUDLfMJot1xuB1Rr6eGKLs3ppUxpCA6y00ZpVmlFOyiENdZYTe+cqoUlwNCf+qx2Yuks01ZTyNO0MPhNVErbshWVRCYlZW/mbMQC1jxPG+AmfF+whWNKlkK08NPmVSA3g8kjm4Dg5XzEFQwOnHjjVP2YnKqrUCMh3YPHEyyJvJA5VGEt1H8uVs49F8a/T+pkSoqV3zJG+znCR5brI4Ml0Bto9gGuNbKBoNB8HpTU00bRSODljpDHIkAAjE6MCr5mKhRlA3jcL+Sb2wErtHoAZt6PCLI9T4XGDFfJKVCEMc4DoV7BlI434X3OjnQzwWbe7xW/gGHKkW7XWVpiwGZrDW1je/G/HFcodv1Es+zpZp9yrrPG9oyY3dJsqqQdMzra3dqRxN5fbfSSaOvMJkWnjURmINTvKaksbyKrqQEy2tprfU8LgNnanQsyzzOs5SKpaI1Me7Vi5pyMuWQkFL5RfQ9+hx9bO6F7o0v8XN4NPPN5Fs/hAYZfK6uXONdb29WKrTdPqxt4EZTdI3RmiAZGapjgZGRDYWVj1Sbi3HsFhi2hPJS7VinYO1PvYldEyZgYMw6lzYjMRof3OYNiv6F7ySofe2381NNbJ5PgoHV8r+a3HS3pxot9nbWiC1OQxs7Z0QiWzzPMVVxILDXKVcOvbYG+K5s7pnVx0oEJWeOOCnDyCBh4MWsroSSd4wUZi2tjqcWjZ/SeobZc9QFSaaPPu8gbLIFK5Wy2W5AOoUW6htw6oZ6jovJUx7RWUiJqx92hHXyxRBVj0B1JOZst9M/qBx7b6AiodpN9lYmFkumZQYYmjIZcwzBg99CLW4m+KrRdJp0lqJFnV0lemSWr8GfdxLuZdRDfhmsmbh3jXXdTpftCSKVwyR7qkeoBanP8bJM6KwVmBjDoAbG9r3HG+AsvRnof4JM0m8Vs0IiKpFu1BEjyFgMx0OYix7iSeNrKOeeffpjn9P01qmro4mCIjPGN0UbM0ckasZVYAkkMSb3CgLY2IuOgc86c/DATNL5C+oYzYw0vkL6sZsAwwwwDDDDAMMMMBrTbSiRiryIrBC5DMAQg4vYm+Ud/DGN9tQAgGaMEhSBnW5EhCoQL6hiQAe0nFJ+07o3PPNSyUyM28D0dQVGqw1GUM/qUBvfis7D6GVm5mMsciyJNSU0JA6+4pZ0YzLcEWtZuFurwwHaL4+FnUsVBBYcRfUX4XHZfHKtowbTSOWFfDJAtROIJg5MmURxmHMFKmRS5ezE5RbUHQYlOhuy6lNovPUpUBqikpyWv/C3iRWlV1BsrBj1VtpdrccB0XDAYYDWr/IPs/fETz+3Pu7xmlq/yD7P3GInn9+ff3nMAMew8889uAPp4f5/z8e45V+fjzycL8888O4WDDWV6Qo0kjZEQZmY3soFtTYHvHZ3eoxlNtejgBiSSNN2UBQE6NOS6d5JckkG5vf2mSrqNZopIn1WRCjepgVPwOnINQ2R9mawyQSGod2juZbrYTMLiIsMxy7sWsB3e0htzfaVAqi4YuaVqpQrZgwUsN2HA1Jysb2tYHW/Ca2J0lgqwTBKrkBS6q12TOLhTbj2jTS4PqxXU+zkrCkS1Fh4G1E5MV8yu7SZwM4ysCe2+g7Dqs7s3YW5mMofNenhgy5baQZute/8ANm4WsLYD4/4zo8zqKmO8QJkAJOUJbMSRcae32/zZavpJEjxxh1Z2kjjIz5Su/VmRtfKzBTYA3NuOl8c9p+g1aRuniHg6Qzwx2ki3gFQ4e+a9nsR22J9uJWPotWGZJpULus0EvVaFAfBUkRU0c+Vn4+j3BYX6eU3hJgWVWypK8zh+rFubXDaXJ17O4+obLdMqNUDmpjCMzKCSR1kGYqQdQQNbEdo7wGpidC6wBVUyKscUsMJR4ldFmYOSXDjORYAmwJHp4Z9ldD6iGZJdySUnacgSoAS8O5y3aRm08q5JJ19oW6XpdSrus1TH/GsYetfOD1QRx4t1bn39uMtH0hp5ZDFHMjyKDdQdbKbGx4EA6HKdNeFurS9jdEaulyGFSCIhDLmaBg6rI0ml2/hnrlf5hpfG10P6GS0tRGTHaNA4ViUMgD3Niyub8R5KrfS/DQLRJ0ppld42qFDxhi4JN1EYzPra11GpAuR3dmMMPTKjkWR0qomWJQ0jBtEBsAST2X07dbDU+VCVv2eGWWSR6lmzb62ZWLIKiJ4glzJlyIGuoCA9+Mlf9nwlCfxyrJTwQod2CM1NJvFcqTZgeBX4ntCa6P8ASeOsEzQm6RSmIPe4eyq+dbcFIbgddDw7JXX08/393bppYRHR3YbU2/Z5d6885ndgmQAkItgMzf6e/u4cRLdnPo+Gnw9wfVz6eef243GbznnXn4485/f5n3njc39B55PPxwEzS+QvqxmxhpPIX1YzYDDU1aRrmkZUXQXYgDU2Gp01OmMTbWhFwZYwVYIwLrozeSp10Y9gOpxF9PNjtVbOqoUF3aMmMDiXSzqPzKMc06O9Ea566nmqInVKqUVtWCNIpKd591H6LhozgOx0lakqB43V0N7MhBU2NjYjuII9mPuSdVtcgXNhc2ue4d59GOTbC2PtCkpIN2tUzNDVCSDOqqjZy0WXq/w3a7MG1J4d2NOTZFfLkadK54YKuKRLFhOI3hcSFczmRismUXLEjMdADbAdovhj4i8kceA48fb6ceYCube6ZJSVJWZgIlpWnYBGLm0qRCzZralgMtuJBuADiY2PtVaiISKroCSLSABtPUSCO4gkHEdtno9TzT55JCkzQNCAHAJjzrKxykG+qi9wRYkEa4z9Fdi09LThKUgxFmfMGDBmY9YjL1QLjgoAFuGAmcuGXDNhmwHuGPM2PcBrV/kH2fviJ5593NurLV/kH2fuMRI5+H+Ph6MA555+nFR6ddKZqR4FiESrKHLSzaIGQKVTMWCi976m5HDjc26/Ps5/2xXdq7QpmqmhnLpu4kkz7544zvZCipZHW7lr8Qf3wEHSdM6py8l4BHHNSRsgRiW8KWIsRIZBaxckdUnhfhfGsn2gTmEuZadZc+WSAwyZ6Vd6sZkkOfrBVNzcKOsLGwsLHFHQPJu1qM0pJ6grJs90PW6u+vcZT6dPRp5Sps+TWOoz3cR9SsmN3a+VNJtSbGw7badmAhqL7QXDrvpITAZKiNahUdUmMUcbxlQSdSzspALBsul7m/zszpvUyRSTOY1SGkiqHCQs7s0ol4DeLYAqD26A9YccSG2Kyhp6dphJJKEvZY6uYsxRgrhby2uucX7vacSAoaLe7netvrX3fhc28sBm8nfX4a24/HAVWn+0WdrKz08aGoWNqgrnjRWhEouIpChZmuoswA4cR1dRPtPq2SM2p0LRlw0nUSUiWRCq3fsVV6q3a57tMT4+7Z3ljEhaOCNZXmWsl3a3Zo8uYTdUjL7Qwt2Y2aeHZccCtHOiQBiiFauURhvKKi0tr63IHfc6YCLl6YVhksrwBXasC3iZioorsLtvbMWGnZbjrc3wTfaLUiZFywRho6eQCTq70TIjuUu12sSygIGsRrwFrKlPQGYQic71rWTwubOcwzDTfXNwc3pB9d4ePbdA1I9QpkZok3jQLWSmVBvN2LgS9XWx9FwO7AaH/GNZJTRFmjvV0tW6bqNlkjenRspVt4cxJ7hp2d2N3a20nk2AZEqRI5jjDSpx1aJXQlWJD9azNx43AubzhoqISiDfETfyx+FzZ9RfRd9fUa+kejG3HtGkpyKczRo5Okck13Jk1H/qMWN9bf73CqybfqqWOrWMxNHRSRwDMkjNlkVGaZ33pJVMzMRqe9tL49g6Z1MjLHFJA4aoeJKgRNu5VSnMxKpvOIZSpINtfRpbZOkVMrSKaiEPEC0oLi6AWBLC9xYkA91xfHg6RUvUHhEHXYpHaReswIUqtjqQbDTtt6MBCdC+k89UyCbdkSUiVC5FK5S0jxFSS7Zh1b9ncAeB19ndOJJdpimGQxM06m4CyoYBcaCRjY97gZuI7b2X/iCl/igTw3hH8UCRbxi9usAeqATbu17Nb56HacM+ZoZY5crWYxsrWa3AlTobc8cBtc8/Hu4dliVDnn/Hyw5/b/HNsOfhgJik8hfVjPjDS+Qvqx9TzqilnYKo1JYgADvJOgwEZ0g2uafcagb2oSI3UtcPe4FiMp08o3A7jjX6NdMIa4MYFkyDVXZbI4uVupBNtRwaxtrbGztSigqWjR3BaJ1qFVXAa6XysQNcuv8AnGrsDoZBSSyTR5jLIoVmci5Cm4vlChjfixux7TgI2l+1Gjdc5E0ce7kkV5IiqMITlcKdczDuHf36Y1do/aii7oRU07O1RFFJFJGUkVZldlcKT1i2Q5RfiDe2JI/Z1SGCKBldooklRQX4ioOZ7kWJN7EEWtj5P2dU5BLSVDS545BK0pMitBmEdiRlsudtCNcxvfAWaKS6g2IuAbEai/YfTj3HscdgBcmwtcnU27T6ceYDnX2mdGqqqrKc04YAUtQrMB1SWCkQlrjJvACmYagMcaU8FayzyU0dXSpFDSmlp0uqq2a00eS1myga9nb246Z96w+dj/Ovzw+9YfOx/nX54DnC0e05J5I89ZHIz1OeQsopBEVfwcxW1DBt1wF9HvjX2P8AfM09M0wniindTMtyNwtKtiPRvzcnv0x0/wC9YfOx/nX54fesPnY/zr88BRug9JXI9E1S9U28ppTUiY3VJFdN2LW6hy5vWMdExqfesPnY/wA6/PD71h87H+dfngPraHkH2fviJJ559fx9jbtbtOIobSx9n86949OIvw6Pzkf51+fP5rBn5/vzycVXbfQff1q1iyhJYxFugVzKGidmJYZhmDKxXsINiCNQtj8Oj85H+dfq59emHh0fnI/zr8+fdcKpN9nSvEsbSADfzzOyrZiKlZEyA30K5xqb3twHA4H+zh2Rs1SBMIoooHihEYjEEglR2UMc73Fr3HE27Cbl4dH5yP8AOv1W59dnh8fnI/zr8+ffYKQfsrASeNZ7JJAIkUoSI2JgMso6+pkMIJHp48bbNT9m4eaVjMDFNI8jKUJkVpUMZyPnCAWOhKZha2Lf4dH5yP8AOvz9POl/PD4/OR/nT6v8fvgKJtDoBMtO/wDEWeRY4EhSKFU/5aRnUsryZJLhjcEi9uPDN5RdA55lE8zrDOZpnKMt4yk27BBSKYZD1L9VyLGx7Ti+eHR+cj/OvZ7fR/trZ4dH5yP86/Pn16YCnw/Z3IJIC1UGjgmilVd2wtuQoMaje5FU206pbgLmxAweLF2j3clQhyQvFCUhykbyQOzOc5aQ6WA0te/HQ3fw6Pzkf51+rn3XeHR+cj/Ovz59V7BWP+A7VjTrKpR6gVJR0ZnV73OVhJlAPeUYgE2PbjX2r0Qmqa6pZmEdNJHTgtkDO+5YuQjZgYiCACTe9+y2lv8ADo/OR/nX58+vTDw6Pzkf51/sefy3Cky/Zgcs0azrkcS7svGxkTfG7DNvQpF+5ATYX7sS21ehzSzwyxyrCsaojBEIdljYvkzB8hVieDo1uIufKsHh0fnI/wA6/Vb+3sw8Oj85H+dfn6PnbWwUmT7LyYmi8IGRYpY4LRAMondWYyMH/ikZbDQcbk6aWCLo68c0ksMqxiQwZlEYN0gRlZOOhe46wAItw7pY10fnI/zr8+fdd4fH5yP86/Pn3XDOeefb8fYwc835+OMHh0fnI/zr8+ffZ4dH5yP86+rv5+GAsFJ5C+rEH9oVE82zKuOJS7vCwVVFyx7gO3EnTbThCL/Fj4f61+eMn3rD52P86/PAcyothVkTtCVn3stXC8lZEMrS07AgxlhcR7rycg0tYjGKoh2oqFW8PeNXqkjMLDfFsy+DM7NYtFlza8O/HUvvWHzsf51+eH3rD52P86/PAcxrE21G+m9k3aQ1bZTdZHVUjmoxbSzNnew00044T7K2p4M7GWs36UUcqBHNjUPLM7x2t1iqlFy9wHox0771h87H+dfnh96w+dj/ADr88BmpySi5vKsL+u2uGMP3rD52P86/PDAVzxT7L/BRfq+rDxT7L/BRfq+rFuwwFR8U+y/wUX6vqw8U+y/wUX6vqxbsMBUfFPsv8FF+r6sPFPsv8FF+r6sW7DAVHxT7L/BRfq+rDxT7L/BRfq+rFuwwFR8U+y/wUX6vqw8U+y/wUX6vqxbsMBUfFPsv8FF+r6sPFPsv8FF+r6sW7DAVHxT7L/BRfq+rDxT7L/BRfq+rFuwwFR8U+y/wUX6vqw8U+y/wUX6vqxbsDgKj4qNl/gov1fVh4p9l/gov1fVjQ6XfagNn1wgkhLxGJXzIeuCzOD1Tow6o7QcWHYHTOkrP+XmVmtcoerIP+xrH2i+JTS0R16dkYtEz0Rvin2X+Ci/V9WHin2X+Ci/V9WLcMMRSVHxT7L/BRfq+rDxT7L/BRfq+rFuwwFR8U+y/wUX6vqw8U+y/wUX6vqxbsMBUfFPsv8FF+r6sPFPsv8FF+r6sW7DAVHxT7L/BRfq+rDxT7L/BRfq+rFuwwFR8U+y/wUX6vqw8U+y/wUX6vqxbsMBUfFPsv8FF+r6sPFPsv8FF+r6sW7DAVHxT7L/BRfq+rHuLbhgOZ+Pmk8xUe6P68PHzSeYqPdH9eOHYY9Ta43m7m7uPj5pPMVHuj+vDx80nmKj3R/Xjh2GG1xm5u7j4+aTzFR7o/rw8fNJ5io90f144dhhtcZubu4+Pmk8xUe6P68PHzSeYqPdH9eOHoLkDvOJufowxq5qeE3EVyWa98oC6kKCSbm1gDfHJ0+KOUoz5JdV8fNJ5io90f14ePmk8xUe6P68cri6HTM7oCmZDw6+t1zg5smVQQf5yuumPleirkgb2EExb6xY3CZc+Y9XTTTEfZw/aXu5fp1bx80nmKj3R/Xh4+aTzFR7o/rxzCPogxBXMpYtCI3Vv4ZE+Yg2y5j5Pot3Y1x0Wc5WEkJjIcs+Y5E3VswY5b36w4A3vjns4T3crq/j5pPMVHuj+vDx80nmKj3R/XjjW1dmNA+RmViVVwUJKkOLjiBjTxZGmxz3QnUXiejuPj5pPMVHuj+vDx80nmKj3R/Xjh2GG1xubm6z/AGidKo9oVYniV0URKlnte6s5v1SRbrDFZjcgggkEagjQg94PEezHmGL60isemFNrzaesr50b+2Gsp7LMfCox/r0kA9Eg4/8AcD68dR6O/ajQ1ZCCQxSHgkwy3PcGvlb3+zH5ywOKb6aluOy6motXnu/XYbH0Mfmno19o1ZRWCSbyMf8AtS3ZPYfKT2G3ox1noh9rUNbIIWikimNrAAyIT/8Asouo9LAD04w5MFqfxspmrft+V9wx5fHuKFxhhhgGGGGAYYYYBhhhgGGGGA/IOYd4wzDvGP1f9xU/mIf6afLD7ip/MQ/00+WN+88MW08vyhmHeMMw7xj9X/cVP5iH+mnyw+4qfzEP9NPlhvPBtPL8oZh3jDMO8Y/V/wBxU/mIf6afLD7ip/MQ/wBNPlhvPBtPL8oLJbtGJuXphKzl8sAZriQiMfxAbXV7nrDQH2Y/Sn3FT+Yh/pp8sPuKn8xD/TT5YjOqrPNUo08xxZ+aoemEq2sIbBs6jILIcoQ5QCLXAt241v8AiGTNmulzB4Pw0yZcnfxt24/T33FT+Yh/pp8sPuKn8xD/AE0+WORqaxxV2cFp+T80wdLpky2KdTdZer5jME7dfKN+/HmzekxjsrgPEN5dbL1t9lzA5gQR1Rpbsx+l/uKn8xD/AE0+WH3DT+Yh/pp8sJ1FZ+JGC0fJ+X9ubXFRKZMoQZVVRcHRBlHAAX9QGNDMO8Y/V/3DT+Yh/pp8sPuKn8xD/TT5YlGriI6RCM6brPWZflDMO8YZh3jH6v8AuKn8xD/TT5YfcVP5iH+mnyx3eeHNp5flEYYvv20UqR7QVY1VB4OhsoAHlS62GIXo59n1ZW2MURWM/wDuydVPWL6v/wBoONVcsTWLT2Z5xT6vTCuYkth9G6isfLTRNIe0gWRfW56q+03x2TYH2JUsOVqhmqHGpB6sX5BqR62t6MdBpqRI1CRoqKuiqoAUeoDQYzX1cR2qvppf2cq6P/YUos1ZNm744dB6jIdT7APXjpex9gQUqZKeJIl/6RqfWeLe0nEhhjHfJa/+pa64614gwwwxWmYYYYBhhhgGGGGAYYYYBhhhgGGGGAYYYYBhhhgGGGGAYYYYBhhhgGGGGAYHDDAc52rQxy9IYxLGkgFMhAdQwBzS62I446Ggx5hiV+IV15lkwwwxFYYYYYBhhhgGGGGAYYYYBhhhgGGGGAYYYYD/2Q=="/>
          <p:cNvSpPr>
            <a:spLocks noChangeAspect="1" noChangeArrowheads="1"/>
          </p:cNvSpPr>
          <p:nvPr/>
        </p:nvSpPr>
        <p:spPr bwMode="auto">
          <a:xfrm>
            <a:off x="1600201" y="-722313"/>
            <a:ext cx="1971675" cy="1476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2400" b="0" i="0" u="sng"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sp>
        <p:nvSpPr>
          <p:cNvPr id="21510" name="AutoShape 8" descr="data:image/jpg;base64,/9j/4AAQSkZJRgABAQAAAQABAAD/2wCEAAkGBhQSERQUEhQWFBQVFx4XFRgWGRwcFxgcFxoYFxwXIBgaHSYeGB0kHhoaHy8gIykpLSwsGR8xNzAqNiYrLy0BCQoKDgwOGg8PGjUkHiU1NS8pLjUpLCwpLCksLCwpKSwsNik0LCwpLCwpKSwpKSwpKSwsLCksLCwsKSwpLCksKf/AABEIAMIBAwMBIgACEQEDEQH/xAAcAAEAAgMBAQEAAAAAAAAAAAAABQYDBAcBAgj/xABHEAACAQIDBAQLBgUCBQQDAAABAgMEEQASIQUTMfAGIkFRFBcyU2FxgZGh0dIHFVSSorEjQpPB4VLxFjRigrIzQ3N0JXKz/8QAGQEBAAMBAQAAAAAAAAAAAAAAAAIDBAEF/8QAJREBAAIBAwMEAwEAAAAAAAAAAAECAwQUMREhYRITQlFBUnEy/9oADAMBAAIRAxEAPwDuOGGGAYYYYBhhhgNbaHkH2fuMRIHPv59/pKy1f5B57RiJHPw/x7vQLAA5559umA5+H+PePRmHn3c/7aYc/v8A59/pNw+JJFUXYhQOJYgAe0kD4/3IxfeMXnYv6ifPn0agebQ2bHURtFMgkjfyla+U2IIvY34gH2egY550v6M0IZaKipIPDZxcGxIgjPlTNrYacBqbm9vJuHSY5FYXUhh2FSCONuIv28nTN9c8/wC9vT2mrNNDsajggRZJSW3UMa2Mk0jEseOguSSewAgdpv8AezumMm/jp6ylekea+4JkWRHK6lc6+S2vbx778Qs9uff/AJ+PDXK55059emKrUdNnNTUU1PRy1E0BS+V0SOzqGuXawXiAF1vY8AottbE6YJNDPJMjUzUzFahJLEx5VzXuNGBF7aa8OHEJ+3OnPd8PQW9PPx/zzcrTR08nyb/7unNJbPvRIm8Kcd5uL5strnje3rJNtpKpZUSSMhkdQ6kcCGsQfiD/ALCwZbc88/8Ajhbn3f4+HozV3bnS/czCmp4HqqkpvDGjKiomgDO7aLfSwHZ6LDGPZvTQy76M0siVkChmpWZMzq1rMsnkMup9/wD1G4T4rI8+73iby18mZc9u/Je9rf79uM/P7/5+PDXLzH7Ios5klej/AIhllY1bMrNckAxf6gdTqNOOOnc/tz7NOAsDnnn2cAVufdz29mvAk3PPPH0m7n9/b7fT6TgFuefb8fTlc88/LA8/D/Hu9As5+HP7cMBM0nkL6sZsYaXyF9WM2AYYYYBhhhgGGGGAYYYYBhhhgGGGGA1q/wAg89oxE8889vps8ttDyD7P3GIm3Pv/AM/H04ABzz7+b4Dnn3+493Uc888fThz+3+Ph6MBBdMulKUFK0zWLEhIlPBnINgT2AAEk93dexrPQzatDSrJLUV9PLWVBz1Em8BHHSNT/AKV+PqAxfaikSQWkRHXiA6hhwIvZtOF9fXjB9xU/4eH+kn0+v3H04Co9Kttw77ZtesiyUsU8iSSJ1lQyxhAxt2AjXge4jgMXSfakNfV7NhpJEmeOoWokaMhljjjAJuQLAngB6BoNBi9JRRqhRUQIf5QoCm9v5QLG+nw9GPii2ZFDcQxRxBtW3aKoPpOUC+ArXRUf/ktr/wDywf8A8Tz28eJv1oHaOzHqE6QRRAmRpIsoHFsqK5X1kKRbX2Y6SsCgswUAsbsQAC1geJ7bC+p7m9OCQKpJVQGY3YgAFiOBJGpPZfAcnpp6E0Ylk2xWpaOzw+EDeBgAGiEWW5/0jssBrxy9G6LUSxUdPHHvAixjKJrb0A9YBgNAdbW7LgehthtiU5k3pghMnHPu0z/mtfu+Hoxuk8+//Px9OAoX3jHRbaqWqmEcdZDHuJHNo7xAKyFuC8L6+jXUE/Wwq1KzbklTTnPBBSiBpR5DyM+cAHS9hfv8knTS11rKGOVMsqLIpNyrqGX3Np3/ABx9U1MsahY1VFHBUAVRw4AcOA+HowFO+yT/AJB//szf+S89v9sXTnnntHG/X+IadEFkVVHEhVCg34mw09uMluff/n4+nACef7/59HHtV2c89no4cNLL7zz8Ph6MeW593+PhgPOeee0cb2f3nnX+/wA8COefb8fTh7+f8/HATNJ5C+rGbGCk8hfVjPgGGGGAYYYYBhhhgGKRtbpzVLtCWjpKJahoo0kZmnEej27GUjibccXfHKavaNTD0hrDSUoqmNLEGUyrFlGnWuwN9dLYCfp+nlTFPDFtGh8FSd93FKsyypvD5KNlAyX7D/m12Bxz2ooNo7Slp1q6WOipoZlna0wllkaK5VRlFlFzqT2YjZNgCv23tGGaWYQxRwuqRyMgDtGAGFuFusbcLm5vgOqXwvjmNNsobWr62OokmFPQskEMUcjIpOUlpHIN3a4Fjfhja6M0Lb7aOyZppZYY1jeGRnO+RJlJy7wa3VgCD/tgL5XeQfZ++K34VN4Tu9z/AAN3m3+YeXf/ANPd8eFjfh6rdWgrtCuml+42mI8HYmoqlf8AiyU65GjVdbiQhgG4kWF/5rzFGSm3lhVm3S7PFkLMV0lygm5N2tpc6n031C6Zebc86a8MADz7eff39bmPRvosK6jmkqJ6glZpxEFlKiMqxOe38zX/ANXAAcBc4x02xGqtkeH1FRUNUrTvJGySFFj3IbKAi6End3Ym5JJ7jYOpjjz8+dO64Fbc/wCOdOFrLRds1yy7No5aqsNLFIkbz5LiSe8asY1Zbstz1jYH2dsBsKup49pUY2e1WIZjIkwmz7l7Rl1K7zUsDqe7S3HAX7YHSLwmWsj3eTwWfc3vfPo3WtbT1a8e25zfHTLpKaGnEyx71mlSMKWy6vmsc2vd8b37TEdAv+b2v/8Ad/s/PysbfP2tf8lF/wDbh/d8BsTdI9pRgs+y7qvlCOpjZ7DjZQtyRbgO7ssMs70f27FW06Tw3yNcEMLMrC4KMOFx6ND6b2Mk51PrP7/7fDvF+XVm3noYttSQWFqxViOhCySqN4wHAkcbd/twHUCvb8fafTzr33b0jnn1ft3XXjlQ0EcZkpztYVqjMJnjkIkfudD1chIta3ADjrixttSSLaGzql8yx7QgEMsbZgqTZVZTkPkm5Ve/j36hf7c888OFrD3Lpz6eff39bmw27I0+169WJjo4zT063JjLpqzlQbHrWPqbjiDienaISs21zWlc+/Eclg5F+qoOXd3BFv8ATb2B07be3dxNSR5M3hMxive2Tq5s3bfhbiPWcSwHPu+Xw7LdXnTbUlqE2HLOhSZqphIpUqcyqylsvZe2bh29mM0Oz/vSurRUPIKekkWGKKN2QFrHNIxXyjpYa8D6rh0Bhzz+3w1sWXnn9/jr1ud08stPHtejM0ki01PvaeR2JlVZYnbKXFicpAsRw14dmvsLoW1Ts2GpkqqjwowZoZFlIWMAHImUeUDbrE3JJPccB0vn9vd8Ozha6snPPy+WOVT7bnrY9huJXieeSRJWQ2JK5UZgOBJAJGhsW4d+xVdHTT7UgpaepqY4ayF2nG9LOd1diVdrlGbLYt2Xa3HQOzUo6i+rGW+OXdGo/u/a09LFJK1MaHwrdyOXyur5TlLai4B9/oxVNm7Sp6yIVFedqy1Ml2DU6SCKHU5REF6tgLa63IwHfL4Xxxms6Q1c2wyZGmjmjrY4UldWjkdM6ZJGXS5IYA99j6cSvSzowNnGmrIKipafwqKOUyysyzLK2VgynT1AWA7sBez0iTw4UWVt5uDUFtMoUOIwO8km/qt6cS+OWVPRGJ+khvJOL0vhOkrDricDJ/8AH/0cMdSGA9wwwwDFWoei8ibXqa0sm6mgSJVBOcFCtyRa1tO/FpwwHlsVjZHRiSLalbVsyGOpSJUAvnBiWxvpb3HFowwFH2h0YraasmqtmtARU5TUQ1OcLnQECRGTUXB1HI+tjdF6ynjrJzJDLtGrI6xDLBGEGVFAsSVUEnhroD34u2GA5hU/ZU0VNFLBKBtOKTfNUve0ryH+Ij6ElCNALdn/AFHG7T7Al+9FrXKBfBBAyAkkPnzmxKi68Rfj3jvvNf5B9n7jETzz7vh6CVCC6KbAelpXhdlLNJK4K3sBIxZeIGo9Xzxq7L6LyR7I8CZkMu4kizC+S8mexva9usvZ2e6z8/25+emAHP8At6/j6RmCkbR6F1G62a8DwmooEC5Zcxhkuiox0FwercadvYRrkPR2vmq6OqqpYL07v/Bjz5FWRCpIdrs7997DT13ufp5/e3x/uR7kPcfcfl6Ph2ahQr/RrYD081dI7KRU1G9TLe6rYixuBrqOHo1HZj6d9HZa2mWOFo1dZklBkJy/w82nVUntHd/bFky88+v49umbw/55157+0hUXp9tPcGagivxdElZhx4K/VJ17fT3m+ZegEP3fJRM7tvSZJJTbO0pYNvLcOIHVvwFr31xaOefd8OzXK5/tz/fQEKWaHbTR7g1FKi2ympQSb4jhcIbKHt26dnDskemPRdqujEKSfxo2R4pZCb547dZiAdSC3AcT77Jbn1+23x/sWZD3H3c+vklQrGwOhiw7NNFMcxkVxOynymlvmYXHZpa4/l9uNCm2btmKMU0c9K0ajIlQwffqgAAO78lnAAAJ/wCm500unPPP9wPQOefX8fVmCt1vRmRzs68298El3kryk55OoVvoDc37DwHbjTrujlXT1c1Ts9oCKmxnhqMwXOoI3ismoOpuPSeOLhz/AH5/c8Qtbnk9nw7NcoUeTo5LBRbTnqZVlqamBzIUBEarHE4SNQdbC/7evEZ0Y2VtN9mwQwzU6wSwi0sitv4lkBzRhR1WtrZjrYjuFuj1FKsiMjgMjqVZTwIYZSNO8Ej2+oHyjpEijSONQiItkUcAB2D0a9/bx4EhV5ug+R9mCAqIqFmLByc7hgNRYWzE5ibm2vv3dodHnk2lS1YZd3BFIjDXOTICAQOB494OLBbnn1fD15QHPw5+emAj6forIdq+GkoYWohTZdc98+a9rWy204+zETs/o1tagQ01DLSy0oJ3Jqc4lhDEnKcgtIBc2v8ADhi/0vkL6sZbYCkbU6E1Muzkp3qd/Ub9JpJZbherIHKqADlUAWA/bslOnHR2SsgijiZVKVEUxzXAyxtmIFgdcWTHlsBT9t9H6sbTiraQwsNz4PMkxYEJvN4WQqNW9fd6cXAY9wwDDDDAMMMMAwwwwDDDDAa20PIPs/fETzzbnh6MS1f5B9n74ief29fo50YHPPPwxR/tNkIFOd+iBS7tDIZkjnsFFt5B1gyk6KSAST2g3te09tQU4BqJo4g3DOwF7amwOpsO74ccRmz+nNPI0se8WOSOV4lRpFzS7sXzDXg19Pbx/lCl7E23OtbHZXghmSjWZpCZGiDJLlQltf4hsM51XS+pGI7aNXK9GjWKk0dZcICoBFSoGg4G1+Ppx0Sh6bROW3lolWnjqGdpFMYErFQuYCx1HHtvoOw/VF00ikpqmpsd1TPIpIIbOIgpzLrazZha5Pp7yEVsbpNM+0mp3ZTH1wqxqrZRGi6yMbSRtc8SCjXsO8xm29uVFNW15SY8KfdxtGXVUYZZJ1UdYiK+tuOYZuGLdF0ypGSJmqI03qhkWRwra9liew9W/C/A8Mu5tPbcNPl38yRZr5c7AXy6ta/d2/t2AKEemlTmCGpjWDeSqtcaY5JN2kbKgTyQSzOMw0OTTgMS9f0pqBs2kqGVYJJnjWZ2QssCuWvLuz2WCmx4Z9cWGHpPTMrslTEyoFzlXDZc+i3sTxJsOOumv8/h6VUoAbwiLrZrdbXqmzXF7rY6Em1jxI4gOcw1spjOSUljFtJ1mCWY5XDKVDeSGHADhfThjB90yRb4mRpBBsxZkVk6uaYPcWvx1uTxPbjo9N0wp3acGTIYJTE+fS7CwuP9VybAWBNjpwtnXpPSlkUVERaSxjUOMz5mKCw4nrDL6wR2WYKftHpbUrJWATJC8O8EFMYCzyqkTOswk9La6dUBbEYx1XSlqmaFI5M0SvQuSqkfxHmtKCxAzDhpwGvpxeKjb9PHKsLzxpK9sqFwGOY9Xqk9p4d/p8o46bpPTSybqOoieQ5rIHBY5L5ha/ZY37v/AACs9CpZTR1aNVM0yPMAGQbyHrSZWsdTmsCAdBbTFc2dtmooqOALKEL0vhSmSEuaiZiV8Gve6kAA5vKOYHQDHQE6YQeFTUsjrFJE8aLncDeGVcwCjjpw4cTpbgfuj6Vwsis8kcTOzKq7xWvkfd5rpcWvYegm2p8oNLortGpqJqppmCxxTGJYsgut0jfWTty3YWt2kknEXsvpfPJtTcXvCzzoVZFV0MKgqbLdwD/qc9bUgDXE7t/pUtLvrxs+4g372NgAXyKlz2tZz6kOuvV2YulFM6FxURFVYIbODZmFwlhxJF7ADWxsOxQk+f2593ox7zzz8MRUXSelZkRaiJmktkAcEtclBYdvWBHosfU0pfnk/wB/ngJml8hfVjNjDS+QvqxmwDDDDAMMMMAwwwwDDDDAMMMMAwwwwGtX/wDpt7P3GIk8/H/Px7zaWr/IPs/cYief259noGUIPbfR+SWaKogn3E0aPGC0YkQrIRfqErZgQNQfX3Yjpegl0KGbjWmsvk70ybu2bTygbjutbhfD016TVFNMEjZYU3BkR2haXfzBiophl8i4trx63dpiL2j03rYJZFaK4gYTzWQf8vIIgsantdXkcFu5Ce03CST7OiqKBUddIaeONjHcB6V2kVypazA3Iy+2+mkps7omyU1XBLNvGq3leSRUyEGdQrWW54EEj/fFak6T7RRJmd0zU8FNK6GG+dpz14wykZQO8Zj1ey2LPt7aSTUFfuiSI454j1SLtGrKwXTUA6XGmlhwsAiZ/s8kdSrVVt5AlLPlgHXiiIyBczkxvwBbW/YOGJza3R4TS08gcqIFlUDLfMJot1xuB1Rr6eGKLs3ppUxpCA6y00ZpVmlFOyiENdZYTe+cqoUlwNCf+qx2Yuks01ZTyNO0MPhNVErbshWVRCYlZW/mbMQC1jxPG+AmfF+whWNKlkK08NPmVSA3g8kjm4Dg5XzEFQwOnHjjVP2YnKqrUCMh3YPHEyyJvJA5VGEt1H8uVs49F8a/T+pkSoqV3zJG+znCR5brI4Ml0Bto9gGuNbKBoNB8HpTU00bRSODljpDHIkAAjE6MCr5mKhRlA3jcL+Sb2wErtHoAZt6PCLI9T4XGDFfJKVCEMc4DoV7BlI434X3OjnQzwWbe7xW/gGHKkW7XWVpiwGZrDW1je/G/HFcodv1Es+zpZp9yrrPG9oyY3dJsqqQdMzra3dqRxN5fbfSSaOvMJkWnjURmINTvKaksbyKrqQEy2tprfU8LgNnanQsyzzOs5SKpaI1Me7Vi5pyMuWQkFL5RfQ9+hx9bO6F7o0v8XN4NPPN5Fs/hAYZfK6uXONdb29WKrTdPqxt4EZTdI3RmiAZGapjgZGRDYWVj1Sbi3HsFhi2hPJS7VinYO1PvYldEyZgYMw6lzYjMRof3OYNiv6F7ySofe2381NNbJ5PgoHV8r+a3HS3pxot9nbWiC1OQxs7Z0QiWzzPMVVxILDXKVcOvbYG+K5s7pnVx0oEJWeOOCnDyCBh4MWsroSSd4wUZi2tjqcWjZ/SeobZc9QFSaaPPu8gbLIFK5Wy2W5AOoUW6htw6oZ6jovJUx7RWUiJqx92hHXyxRBVj0B1JOZst9M/qBx7b6AiodpN9lYmFkumZQYYmjIZcwzBg99CLW4m+KrRdJp0lqJFnV0lemSWr8GfdxLuZdRDfhmsmbh3jXXdTpftCSKVwyR7qkeoBanP8bJM6KwVmBjDoAbG9r3HG+AsvRnof4JM0m8Vs0IiKpFu1BEjyFgMx0OYix7iSeNrKOeeffpjn9P01qmro4mCIjPGN0UbM0ckasZVYAkkMSb3CgLY2IuOgc86c/DATNL5C+oYzYw0vkL6sZsAwwwwDDDDAMMMMBrTbSiRiryIrBC5DMAQg4vYm+Ud/DGN9tQAgGaMEhSBnW5EhCoQL6hiQAe0nFJ+07o3PPNSyUyM28D0dQVGqw1GUM/qUBvfis7D6GVm5mMsciyJNSU0JA6+4pZ0YzLcEWtZuFurwwHaL4+FnUsVBBYcRfUX4XHZfHKtowbTSOWFfDJAtROIJg5MmURxmHMFKmRS5ezE5RbUHQYlOhuy6lNovPUpUBqikpyWv/C3iRWlV1BsrBj1VtpdrccB0XDAYYDWr/IPs/fETz+3Pu7xmlq/yD7P3GInn9+ff3nMAMew8889uAPp4f5/z8e45V+fjzycL8888O4WDDWV6Qo0kjZEQZmY3soFtTYHvHZ3eoxlNtejgBiSSNN2UBQE6NOS6d5JckkG5vf2mSrqNZopIn1WRCjepgVPwOnINQ2R9mawyQSGod2juZbrYTMLiIsMxy7sWsB3e0htzfaVAqi4YuaVqpQrZgwUsN2HA1Jysb2tYHW/Ca2J0lgqwTBKrkBS6q12TOLhTbj2jTS4PqxXU+zkrCkS1Fh4G1E5MV8yu7SZwM4ysCe2+g7Dqs7s3YW5mMofNenhgy5baQZute/8ANm4WsLYD4/4zo8zqKmO8QJkAJOUJbMSRcae32/zZavpJEjxxh1Z2kjjIz5Su/VmRtfKzBTYA3NuOl8c9p+g1aRuniHg6Qzwx2ki3gFQ4e+a9nsR22J9uJWPotWGZJpULus0EvVaFAfBUkRU0c+Vn4+j3BYX6eU3hJgWVWypK8zh+rFubXDaXJ17O4+obLdMqNUDmpjCMzKCSR1kGYqQdQQNbEdo7wGpidC6wBVUyKscUsMJR4ldFmYOSXDjORYAmwJHp4Z9ldD6iGZJdySUnacgSoAS8O5y3aRm08q5JJ19oW6XpdSrus1TH/GsYetfOD1QRx4t1bn39uMtH0hp5ZDFHMjyKDdQdbKbGx4EA6HKdNeFurS9jdEaulyGFSCIhDLmaBg6rI0ml2/hnrlf5hpfG10P6GS0tRGTHaNA4ViUMgD3Niyub8R5KrfS/DQLRJ0ppld42qFDxhi4JN1EYzPra11GpAuR3dmMMPTKjkWR0qomWJQ0jBtEBsAST2X07dbDU+VCVv2eGWWSR6lmzb62ZWLIKiJ4glzJlyIGuoCA9+Mlf9nwlCfxyrJTwQod2CM1NJvFcqTZgeBX4ntCa6P8ASeOsEzQm6RSmIPe4eyq+dbcFIbgddDw7JXX08/393bppYRHR3YbU2/Z5d6885ndgmQAkItgMzf6e/u4cRLdnPo+Gnw9wfVz6eef243GbznnXn4485/f5n3njc39B55PPxwEzS+QvqxmxhpPIX1YzYDDU1aRrmkZUXQXYgDU2Gp01OmMTbWhFwZYwVYIwLrozeSp10Y9gOpxF9PNjtVbOqoUF3aMmMDiXSzqPzKMc06O9Ea566nmqInVKqUVtWCNIpKd591H6LhozgOx0lakqB43V0N7MhBU2NjYjuII9mPuSdVtcgXNhc2ue4d59GOTbC2PtCkpIN2tUzNDVCSDOqqjZy0WXq/w3a7MG1J4d2NOTZFfLkadK54YKuKRLFhOI3hcSFczmRismUXLEjMdADbAdovhj4i8kceA48fb6ceYCube6ZJSVJWZgIlpWnYBGLm0qRCzZralgMtuJBuADiY2PtVaiISKroCSLSABtPUSCO4gkHEdtno9TzT55JCkzQNCAHAJjzrKxykG+qi9wRYkEa4z9Fdi09LThKUgxFmfMGDBmY9YjL1QLjgoAFuGAmcuGXDNhmwHuGPM2PcBrV/kH2fviJ5593NurLV/kH2fuMRI5+H+Ph6MA555+nFR6ddKZqR4FiESrKHLSzaIGQKVTMWCi976m5HDjc26/Ps5/2xXdq7QpmqmhnLpu4kkz7544zvZCipZHW7lr8Qf3wEHSdM6py8l4BHHNSRsgRiW8KWIsRIZBaxckdUnhfhfGsn2gTmEuZadZc+WSAwyZ6Vd6sZkkOfrBVNzcKOsLGwsLHFHQPJu1qM0pJ6grJs90PW6u+vcZT6dPRp5Sps+TWOoz3cR9SsmN3a+VNJtSbGw7badmAhqL7QXDrvpITAZKiNahUdUmMUcbxlQSdSzspALBsul7m/zszpvUyRSTOY1SGkiqHCQs7s0ol4DeLYAqD26A9YccSG2Kyhp6dphJJKEvZY6uYsxRgrhby2uucX7vacSAoaLe7netvrX3fhc28sBm8nfX4a24/HAVWn+0WdrKz08aGoWNqgrnjRWhEouIpChZmuoswA4cR1dRPtPq2SM2p0LRlw0nUSUiWRCq3fsVV6q3a57tMT4+7Z3ljEhaOCNZXmWsl3a3Zo8uYTdUjL7Qwt2Y2aeHZccCtHOiQBiiFauURhvKKi0tr63IHfc6YCLl6YVhksrwBXasC3iZioorsLtvbMWGnZbjrc3wTfaLUiZFywRho6eQCTq70TIjuUu12sSygIGsRrwFrKlPQGYQic71rWTwubOcwzDTfXNwc3pB9d4ePbdA1I9QpkZok3jQLWSmVBvN2LgS9XWx9FwO7AaH/GNZJTRFmjvV0tW6bqNlkjenRspVt4cxJ7hp2d2N3a20nk2AZEqRI5jjDSpx1aJXQlWJD9azNx43AubzhoqISiDfETfyx+FzZ9RfRd9fUa+kejG3HtGkpyKczRo5Okck13Jk1H/qMWN9bf73CqybfqqWOrWMxNHRSRwDMkjNlkVGaZ33pJVMzMRqe9tL49g6Z1MjLHFJA4aoeJKgRNu5VSnMxKpvOIZSpINtfRpbZOkVMrSKaiEPEC0oLi6AWBLC9xYkA91xfHg6RUvUHhEHXYpHaReswIUqtjqQbDTtt6MBCdC+k89UyCbdkSUiVC5FK5S0jxFSS7Zh1b9ncAeB19ndOJJdpimGQxM06m4CyoYBcaCRjY97gZuI7b2X/iCl/igTw3hH8UCRbxi9usAeqATbu17Nb56HacM+ZoZY5crWYxsrWa3AlTobc8cBtc8/Hu4dliVDnn/Hyw5/b/HNsOfhgJik8hfVjPjDS+Qvqx9TzqilnYKo1JYgADvJOgwEZ0g2uafcagb2oSI3UtcPe4FiMp08o3A7jjX6NdMIa4MYFkyDVXZbI4uVupBNtRwaxtrbGztSigqWjR3BaJ1qFVXAa6XysQNcuv8AnGrsDoZBSSyTR5jLIoVmci5Cm4vlChjfixux7TgI2l+1Gjdc5E0ce7kkV5IiqMITlcKdczDuHf36Y1do/aii7oRU07O1RFFJFJGUkVZldlcKT1i2Q5RfiDe2JI/Z1SGCKBldooklRQX4ioOZ7kWJN7EEWtj5P2dU5BLSVDS545BK0pMitBmEdiRlsudtCNcxvfAWaKS6g2IuAbEai/YfTj3HscdgBcmwtcnU27T6ceYDnX2mdGqqqrKc04YAUtQrMB1SWCkQlrjJvACmYagMcaU8FayzyU0dXSpFDSmlp0uqq2a00eS1myga9nb246Z96w+dj/Ovzw+9YfOx/nX54DnC0e05J5I89ZHIz1OeQsopBEVfwcxW1DBt1wF9HvjX2P8AfM09M0wniindTMtyNwtKtiPRvzcnv0x0/wC9YfOx/nX54fesPnY/zr88BRug9JXI9E1S9U28ppTUiY3VJFdN2LW6hy5vWMdExqfesPnY/wA6/PD71h87H+dfngPraHkH2fviJJ559fx9jbtbtOIobSx9n86949OIvw6Pzkf51+fP5rBn5/vzycVXbfQff1q1iyhJYxFugVzKGidmJYZhmDKxXsINiCNQtj8Oj85H+dfq59emHh0fnI/zr8+fdcKpN9nSvEsbSADfzzOyrZiKlZEyA30K5xqb3twHA4H+zh2Rs1SBMIoooHihEYjEEglR2UMc73Fr3HE27Cbl4dH5yP8AOv1W59dnh8fnI/zr8+ffYKQfsrASeNZ7JJAIkUoSI2JgMso6+pkMIJHp48bbNT9m4eaVjMDFNI8jKUJkVpUMZyPnCAWOhKZha2Lf4dH5yP8AOvz9POl/PD4/OR/nT6v8fvgKJtDoBMtO/wDEWeRY4EhSKFU/5aRnUsryZJLhjcEi9uPDN5RdA55lE8zrDOZpnKMt4yk27BBSKYZD1L9VyLGx7Ti+eHR+cj/OvZ7fR/trZ4dH5yP86/Pn16YCnw/Z3IJIC1UGjgmilVd2wtuQoMaje5FU206pbgLmxAweLF2j3clQhyQvFCUhykbyQOzOc5aQ6WA0te/HQ3fw6Pzkf51+rn3XeHR+cj/Ovz59V7BWP+A7VjTrKpR6gVJR0ZnV73OVhJlAPeUYgE2PbjX2r0Qmqa6pZmEdNJHTgtkDO+5YuQjZgYiCACTe9+y2lv8ADo/OR/nX58+vTDw6Pzkf51/sefy3Cky/Zgcs0azrkcS7svGxkTfG7DNvQpF+5ATYX7sS21ehzSzwyxyrCsaojBEIdljYvkzB8hVieDo1uIufKsHh0fnI/wA6/Vb+3sw8Oj85H+dfn6PnbWwUmT7LyYmi8IGRYpY4LRAMondWYyMH/ikZbDQcbk6aWCLo68c0ksMqxiQwZlEYN0gRlZOOhe46wAItw7pY10fnI/zr8+fdd4fH5yP86/Pn3XDOeefb8fYwc835+OMHh0fnI/zr8+ffZ4dH5yP86+rv5+GAsFJ5C+rEH9oVE82zKuOJS7vCwVVFyx7gO3EnTbThCL/Fj4f61+eMn3rD52P86/PAcyothVkTtCVn3stXC8lZEMrS07AgxlhcR7rycg0tYjGKoh2oqFW8PeNXqkjMLDfFsy+DM7NYtFlza8O/HUvvWHzsf51+eH3rD52P86/PAcxrE21G+m9k3aQ1bZTdZHVUjmoxbSzNnew00044T7K2p4M7GWs36UUcqBHNjUPLM7x2t1iqlFy9wHox0771h87H+dfnh96w+dj/ADr88BmpySi5vKsL+u2uGMP3rD52P86/PDAVzxT7L/BRfq+rDxT7L/BRfq+rFuwwFR8U+y/wUX6vqw8U+y/wUX6vqxbsMBUfFPsv8FF+r6sPFPsv8FF+r6sW7DAVHxT7L/BRfq+rDxT7L/BRfq+rFuwwFR8U+y/wUX6vqw8U+y/wUX6vqxbsMBUfFPsv8FF+r6sPFPsv8FF+r6sW7DAVHxT7L/BRfq+rDxT7L/BRfq+rFuwwFR8U+y/wUX6vqw8U+y/wUX6vqxbsDgKj4qNl/gov1fVh4p9l/gov1fVjQ6XfagNn1wgkhLxGJXzIeuCzOD1Tow6o7QcWHYHTOkrP+XmVmtcoerIP+xrH2i+JTS0R16dkYtEz0Rvin2X+Ci/V9WHin2X+Ci/V9WLcMMRSVHxT7L/BRfq+rDxT7L/BRfq+rFuwwFR8U+y/wUX6vqw8U+y/wUX6vqxbsMBUfFPsv8FF+r6sPFPsv8FF+r6sW7DAVHxT7L/BRfq+rDxT7L/BRfq+rFuwwFR8U+y/wUX6vqw8U+y/wUX6vqxbsMBUfFPsv8FF+r6sPFPsv8FF+r6sW7DAVHxT7L/BRfq+rHuLbhgOZ+Pmk8xUe6P68PHzSeYqPdH9eOHYY9Ta43m7m7uPj5pPMVHuj+vDx80nmKj3R/Xjh2GG1xm5u7j4+aTzFR7o/rw8fNJ5io90f144dhhtcZubu4+Pmk8xUe6P68PHzSeYqPdH9eOHoLkDvOJufowxq5qeE3EVyWa98oC6kKCSbm1gDfHJ0+KOUoz5JdV8fNJ5io90f14ePmk8xUe6P68cri6HTM7oCmZDw6+t1zg5smVQQf5yuumPleirkgb2EExb6xY3CZc+Y9XTTTEfZw/aXu5fp1bx80nmKj3R/Xh4+aTzFR7o/rxzCPogxBXMpYtCI3Vv4ZE+Yg2y5j5Pot3Y1x0Wc5WEkJjIcs+Y5E3VswY5b36w4A3vjns4T3crq/j5pPMVHuj+vDx80nmKj3R/XjjW1dmNA+RmViVVwUJKkOLjiBjTxZGmxz3QnUXiejuPj5pPMVHuj+vDx80nmKj3R/Xjh2GG1xubm6z/AGidKo9oVYniV0URKlnte6s5v1SRbrDFZjcgggkEagjQg94PEezHmGL60isemFNrzaesr50b+2Gsp7LMfCox/r0kA9Eg4/8AcD68dR6O/ajQ1ZCCQxSHgkwy3PcGvlb3+zH5ywOKb6aluOy6motXnu/XYbH0Mfmno19o1ZRWCSbyMf8AtS3ZPYfKT2G3ox1noh9rUNbIIWikimNrAAyIT/8Asouo9LAD04w5MFqfxspmrft+V9wx5fHuKFxhhhgGGGGAYYYYBhhhgGGGGA/IOYd4wzDvGP1f9xU/mIf6afLD7ip/MQ/00+WN+88MW08vyhmHeMMw7xj9X/cVP5iH+mnyw+4qfzEP9NPlhvPBtPL8oZh3jDMO8Y/V/wBxU/mIf6afLD7ip/MQ/wBNPlhvPBtPL8oLJbtGJuXphKzl8sAZriQiMfxAbXV7nrDQH2Y/Sn3FT+Yh/pp8sPuKn8xD/TT5YjOqrPNUo08xxZ+aoemEq2sIbBs6jILIcoQ5QCLXAt241v8AiGTNmulzB4Pw0yZcnfxt24/T33FT+Yh/pp8sPuKn8xD/AE0+WORqaxxV2cFp+T80wdLpky2KdTdZer5jME7dfKN+/HmzekxjsrgPEN5dbL1t9lzA5gQR1Rpbsx+l/uKn8xD/AE0+WH3DT+Yh/pp8sJ1FZ+JGC0fJ+X9ubXFRKZMoQZVVRcHRBlHAAX9QGNDMO8Y/V/3DT+Yh/pp8sPuKn8xD/TT5YlGriI6RCM6brPWZflDMO8YZh3jH6v8AuKn8xD/TT5YfcVP5iH+mnyx3eeHNp5flEYYvv20UqR7QVY1VB4OhsoAHlS62GIXo59n1ZW2MURWM/wDuydVPWL6v/wBoONVcsTWLT2Z5xT6vTCuYkth9G6isfLTRNIe0gWRfW56q+03x2TYH2JUsOVqhmqHGpB6sX5BqR62t6MdBpqRI1CRoqKuiqoAUeoDQYzX1cR2qvppf2cq6P/YUos1ZNm744dB6jIdT7APXjpex9gQUqZKeJIl/6RqfWeLe0nEhhjHfJa/+pa64614gwwwxWmYYYYBhhhgGGGGAYYYYBhhhgGGGGAYYYYBhhhgGGGGAYYYYBhhhgGGGGAYHDDAc52rQxy9IYxLGkgFMhAdQwBzS62I446Ggx5hiV+IV15lkwwwxFYYYYYBhhhgGGGGAYYYYBhhhgGGGGAYYYYD/2Q=="/>
          <p:cNvSpPr>
            <a:spLocks noChangeAspect="1" noChangeArrowheads="1"/>
          </p:cNvSpPr>
          <p:nvPr/>
        </p:nvSpPr>
        <p:spPr bwMode="auto">
          <a:xfrm>
            <a:off x="1752601" y="-569913"/>
            <a:ext cx="1971675" cy="147637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defRPr sz="2400" u="sng">
                <a:solidFill>
                  <a:schemeClr val="tx1"/>
                </a:solidFill>
                <a:latin typeface="Times New Roman" panose="02020603050405020304" pitchFamily="18" charset="0"/>
              </a:defRPr>
            </a:lvl1pPr>
            <a:lvl2pPr marL="742950" indent="-285750">
              <a:defRPr sz="2400" u="sng">
                <a:solidFill>
                  <a:schemeClr val="tx1"/>
                </a:solidFill>
                <a:latin typeface="Times New Roman" panose="02020603050405020304" pitchFamily="18" charset="0"/>
              </a:defRPr>
            </a:lvl2pPr>
            <a:lvl3pPr marL="1143000" indent="-228600">
              <a:defRPr sz="2400" u="sng">
                <a:solidFill>
                  <a:schemeClr val="tx1"/>
                </a:solidFill>
                <a:latin typeface="Times New Roman" panose="02020603050405020304" pitchFamily="18" charset="0"/>
              </a:defRPr>
            </a:lvl3pPr>
            <a:lvl4pPr marL="1600200" indent="-228600">
              <a:defRPr sz="2400" u="sng">
                <a:solidFill>
                  <a:schemeClr val="tx1"/>
                </a:solidFill>
                <a:latin typeface="Times New Roman" panose="02020603050405020304" pitchFamily="18" charset="0"/>
              </a:defRPr>
            </a:lvl4pPr>
            <a:lvl5pPr marL="2057400" indent="-228600">
              <a:defRPr sz="2400" u="sng">
                <a:solidFill>
                  <a:schemeClr val="tx1"/>
                </a:solidFill>
                <a:latin typeface="Times New Roman" panose="02020603050405020304" pitchFamily="18" charset="0"/>
              </a:defRPr>
            </a:lvl5pPr>
            <a:lvl6pPr marL="2514600" indent="-228600" eaLnBrk="0" fontAlgn="base" hangingPunct="0">
              <a:spcBef>
                <a:spcPct val="0"/>
              </a:spcBef>
              <a:spcAft>
                <a:spcPct val="0"/>
              </a:spcAft>
              <a:defRPr sz="2400" u="sng">
                <a:solidFill>
                  <a:schemeClr val="tx1"/>
                </a:solidFill>
                <a:latin typeface="Times New Roman" panose="02020603050405020304" pitchFamily="18" charset="0"/>
              </a:defRPr>
            </a:lvl6pPr>
            <a:lvl7pPr marL="2971800" indent="-228600" eaLnBrk="0" fontAlgn="base" hangingPunct="0">
              <a:spcBef>
                <a:spcPct val="0"/>
              </a:spcBef>
              <a:spcAft>
                <a:spcPct val="0"/>
              </a:spcAft>
              <a:defRPr sz="2400" u="sng">
                <a:solidFill>
                  <a:schemeClr val="tx1"/>
                </a:solidFill>
                <a:latin typeface="Times New Roman" panose="02020603050405020304" pitchFamily="18" charset="0"/>
              </a:defRPr>
            </a:lvl7pPr>
            <a:lvl8pPr marL="3429000" indent="-228600" eaLnBrk="0" fontAlgn="base" hangingPunct="0">
              <a:spcBef>
                <a:spcPct val="0"/>
              </a:spcBef>
              <a:spcAft>
                <a:spcPct val="0"/>
              </a:spcAft>
              <a:defRPr sz="2400" u="sng">
                <a:solidFill>
                  <a:schemeClr val="tx1"/>
                </a:solidFill>
                <a:latin typeface="Times New Roman" panose="02020603050405020304" pitchFamily="18" charset="0"/>
              </a:defRPr>
            </a:lvl8pPr>
            <a:lvl9pPr marL="3886200" indent="-228600" eaLnBrk="0" fontAlgn="base" hangingPunct="0">
              <a:spcBef>
                <a:spcPct val="0"/>
              </a:spcBef>
              <a:spcAft>
                <a:spcPct val="0"/>
              </a:spcAft>
              <a:defRPr sz="2400" u="sng">
                <a:solidFill>
                  <a:schemeClr val="tx1"/>
                </a:solidFill>
                <a:latin typeface="Times New Roman" panose="02020603050405020304" pitchFamily="18" charset="0"/>
              </a:defRPr>
            </a:lvl9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altLang="en-US" sz="2400" b="0" i="0" u="sng" strike="noStrike" kern="1200" cap="none" spc="0" normalizeH="0" baseline="0" noProof="0">
              <a:ln>
                <a:noFill/>
              </a:ln>
              <a:solidFill>
                <a:prstClr val="black"/>
              </a:solidFill>
              <a:effectLst/>
              <a:uLnTx/>
              <a:uFillTx/>
              <a:latin typeface="Times New Roman" panose="02020603050405020304" pitchFamily="18" charset="0"/>
              <a:ea typeface="+mn-ea"/>
              <a:cs typeface="+mn-cs"/>
            </a:endParaRPr>
          </a:p>
        </p:txBody>
      </p:sp>
      <p:pic>
        <p:nvPicPr>
          <p:cNvPr id="4" name="Picture 3">
            <a:hlinkClick r:id="rId3"/>
            <a:extLst>
              <a:ext uri="{FF2B5EF4-FFF2-40B4-BE49-F238E27FC236}">
                <a16:creationId xmlns:a16="http://schemas.microsoft.com/office/drawing/2014/main" id="{F1B439A2-A7EA-4A47-9089-7A11EBF0064E}"/>
              </a:ext>
            </a:extLst>
          </p:cNvPr>
          <p:cNvPicPr>
            <a:picLocks noChangeAspect="1"/>
          </p:cNvPicPr>
          <p:nvPr/>
        </p:nvPicPr>
        <p:blipFill>
          <a:blip r:embed="rId4"/>
          <a:stretch>
            <a:fillRect/>
          </a:stretch>
        </p:blipFill>
        <p:spPr>
          <a:xfrm>
            <a:off x="232109" y="1259713"/>
            <a:ext cx="8542049" cy="4487405"/>
          </a:xfrm>
          <a:prstGeom prst="rect">
            <a:avLst/>
          </a:prstGeom>
        </p:spPr>
      </p:pic>
    </p:spTree>
    <p:extLst>
      <p:ext uri="{BB962C8B-B14F-4D97-AF65-F5344CB8AC3E}">
        <p14:creationId xmlns:p14="http://schemas.microsoft.com/office/powerpoint/2010/main" val="3509414275"/>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a:xfrm>
            <a:off x="1992314" y="476251"/>
            <a:ext cx="7991475" cy="1152525"/>
          </a:xfrm>
        </p:spPr>
        <p:txBody>
          <a:bodyPr/>
          <a:lstStyle/>
          <a:p>
            <a:pPr algn="ctr" eaLnBrk="1" hangingPunct="1"/>
            <a:r>
              <a:rPr lang="en-GB" altLang="en-US" sz="4000" u="sng" dirty="0">
                <a:latin typeface="+mn-lt"/>
              </a:rPr>
              <a:t>Scaffolding (Bruner)</a:t>
            </a:r>
          </a:p>
        </p:txBody>
      </p:sp>
      <p:graphicFrame>
        <p:nvGraphicFramePr>
          <p:cNvPr id="22532" name="Rectangle 3">
            <a:extLst>
              <a:ext uri="{FF2B5EF4-FFF2-40B4-BE49-F238E27FC236}">
                <a16:creationId xmlns:a16="http://schemas.microsoft.com/office/drawing/2014/main" id="{6257267B-A5EF-81D4-F710-29DE0B64EF35}"/>
              </a:ext>
            </a:extLst>
          </p:cNvPr>
          <p:cNvGraphicFramePr>
            <a:graphicFrameLocks noGrp="1"/>
          </p:cNvGraphicFramePr>
          <p:nvPr>
            <p:ph sz="half" idx="1"/>
          </p:nvPr>
        </p:nvGraphicFramePr>
        <p:xfrm>
          <a:off x="583884" y="1628776"/>
          <a:ext cx="4795837" cy="497849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cxnSp>
        <p:nvCxnSpPr>
          <p:cNvPr id="3" name="Straight Connector 2">
            <a:extLst>
              <a:ext uri="{FF2B5EF4-FFF2-40B4-BE49-F238E27FC236}">
                <a16:creationId xmlns:a16="http://schemas.microsoft.com/office/drawing/2014/main" id="{E0BD3851-CF1A-488A-9DD0-B5E1580F8E45}"/>
              </a:ext>
            </a:extLst>
          </p:cNvPr>
          <p:cNvCxnSpPr>
            <a:cxnSpLocks/>
          </p:cNvCxnSpPr>
          <p:nvPr/>
        </p:nvCxnSpPr>
        <p:spPr>
          <a:xfrm flipH="1">
            <a:off x="6812280" y="2468880"/>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1" name="Straight Connector 10">
            <a:extLst>
              <a:ext uri="{FF2B5EF4-FFF2-40B4-BE49-F238E27FC236}">
                <a16:creationId xmlns:a16="http://schemas.microsoft.com/office/drawing/2014/main" id="{65BA47E4-5FE1-4751-834E-7E91C7C531A1}"/>
              </a:ext>
            </a:extLst>
          </p:cNvPr>
          <p:cNvCxnSpPr>
            <a:cxnSpLocks/>
          </p:cNvCxnSpPr>
          <p:nvPr/>
        </p:nvCxnSpPr>
        <p:spPr>
          <a:xfrm flipH="1">
            <a:off x="8039100" y="2452311"/>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2" name="Straight Connector 11">
            <a:extLst>
              <a:ext uri="{FF2B5EF4-FFF2-40B4-BE49-F238E27FC236}">
                <a16:creationId xmlns:a16="http://schemas.microsoft.com/office/drawing/2014/main" id="{BD27A700-AE99-4822-867B-DDE17564C6D1}"/>
              </a:ext>
            </a:extLst>
          </p:cNvPr>
          <p:cNvCxnSpPr>
            <a:cxnSpLocks/>
          </p:cNvCxnSpPr>
          <p:nvPr/>
        </p:nvCxnSpPr>
        <p:spPr>
          <a:xfrm flipH="1">
            <a:off x="9243060" y="1976697"/>
            <a:ext cx="22860" cy="3177540"/>
          </a:xfrm>
          <a:prstGeom prst="line">
            <a:avLst/>
          </a:prstGeom>
          <a:ln/>
        </p:spPr>
        <p:style>
          <a:lnRef idx="2">
            <a:schemeClr val="dk1"/>
          </a:lnRef>
          <a:fillRef idx="0">
            <a:schemeClr val="dk1"/>
          </a:fillRef>
          <a:effectRef idx="1">
            <a:schemeClr val="dk1"/>
          </a:effectRef>
          <a:fontRef idx="minor">
            <a:schemeClr val="tx1"/>
          </a:fontRef>
        </p:style>
      </p:cxnSp>
      <p:cxnSp>
        <p:nvCxnSpPr>
          <p:cNvPr id="13" name="Straight Connector 12">
            <a:extLst>
              <a:ext uri="{FF2B5EF4-FFF2-40B4-BE49-F238E27FC236}">
                <a16:creationId xmlns:a16="http://schemas.microsoft.com/office/drawing/2014/main" id="{FBE1DD1C-DE60-4AA5-9355-294C0C0EFF0E}"/>
              </a:ext>
            </a:extLst>
          </p:cNvPr>
          <p:cNvCxnSpPr>
            <a:cxnSpLocks/>
          </p:cNvCxnSpPr>
          <p:nvPr/>
        </p:nvCxnSpPr>
        <p:spPr>
          <a:xfrm>
            <a:off x="6301740" y="3603567"/>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16" name="Straight Connector 15">
            <a:extLst>
              <a:ext uri="{FF2B5EF4-FFF2-40B4-BE49-F238E27FC236}">
                <a16:creationId xmlns:a16="http://schemas.microsoft.com/office/drawing/2014/main" id="{A49664D6-F28E-4134-9CCA-908682A47CF5}"/>
              </a:ext>
            </a:extLst>
          </p:cNvPr>
          <p:cNvCxnSpPr>
            <a:cxnSpLocks/>
          </p:cNvCxnSpPr>
          <p:nvPr/>
        </p:nvCxnSpPr>
        <p:spPr>
          <a:xfrm>
            <a:off x="6301740" y="4487487"/>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17" name="Straight Connector 16">
            <a:extLst>
              <a:ext uri="{FF2B5EF4-FFF2-40B4-BE49-F238E27FC236}">
                <a16:creationId xmlns:a16="http://schemas.microsoft.com/office/drawing/2014/main" id="{3E81873C-4984-4DCA-96E6-0CEC40E208E4}"/>
              </a:ext>
            </a:extLst>
          </p:cNvPr>
          <p:cNvCxnSpPr>
            <a:cxnSpLocks/>
          </p:cNvCxnSpPr>
          <p:nvPr/>
        </p:nvCxnSpPr>
        <p:spPr>
          <a:xfrm flipV="1">
            <a:off x="7772400" y="3009903"/>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19" name="Straight Connector 18">
            <a:extLst>
              <a:ext uri="{FF2B5EF4-FFF2-40B4-BE49-F238E27FC236}">
                <a16:creationId xmlns:a16="http://schemas.microsoft.com/office/drawing/2014/main" id="{BA619CB7-0215-42E9-B51F-D8DD23BE6D70}"/>
              </a:ext>
            </a:extLst>
          </p:cNvPr>
          <p:cNvCxnSpPr>
            <a:cxnSpLocks/>
          </p:cNvCxnSpPr>
          <p:nvPr/>
        </p:nvCxnSpPr>
        <p:spPr>
          <a:xfrm flipV="1">
            <a:off x="7734300" y="3877890"/>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0" name="Straight Connector 19">
            <a:extLst>
              <a:ext uri="{FF2B5EF4-FFF2-40B4-BE49-F238E27FC236}">
                <a16:creationId xmlns:a16="http://schemas.microsoft.com/office/drawing/2014/main" id="{77088259-2269-42E1-B72C-491720C75FED}"/>
              </a:ext>
            </a:extLst>
          </p:cNvPr>
          <p:cNvCxnSpPr>
            <a:cxnSpLocks/>
          </p:cNvCxnSpPr>
          <p:nvPr/>
        </p:nvCxnSpPr>
        <p:spPr>
          <a:xfrm flipV="1">
            <a:off x="6457950" y="3025142"/>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1" name="Straight Connector 20">
            <a:extLst>
              <a:ext uri="{FF2B5EF4-FFF2-40B4-BE49-F238E27FC236}">
                <a16:creationId xmlns:a16="http://schemas.microsoft.com/office/drawing/2014/main" id="{C5A9A8CA-63D0-4715-B07B-B37D7352B200}"/>
              </a:ext>
            </a:extLst>
          </p:cNvPr>
          <p:cNvCxnSpPr>
            <a:cxnSpLocks/>
          </p:cNvCxnSpPr>
          <p:nvPr/>
        </p:nvCxnSpPr>
        <p:spPr>
          <a:xfrm flipV="1">
            <a:off x="6419850" y="3923958"/>
            <a:ext cx="2042160" cy="715587"/>
          </a:xfrm>
          <a:prstGeom prst="line">
            <a:avLst/>
          </a:prstGeom>
          <a:ln/>
        </p:spPr>
        <p:style>
          <a:lnRef idx="2">
            <a:schemeClr val="dk1"/>
          </a:lnRef>
          <a:fillRef idx="0">
            <a:schemeClr val="dk1"/>
          </a:fillRef>
          <a:effectRef idx="1">
            <a:schemeClr val="dk1"/>
          </a:effectRef>
          <a:fontRef idx="minor">
            <a:schemeClr val="tx1"/>
          </a:fontRef>
        </p:style>
      </p:cxnSp>
      <p:cxnSp>
        <p:nvCxnSpPr>
          <p:cNvPr id="22" name="Straight Connector 21">
            <a:extLst>
              <a:ext uri="{FF2B5EF4-FFF2-40B4-BE49-F238E27FC236}">
                <a16:creationId xmlns:a16="http://schemas.microsoft.com/office/drawing/2014/main" id="{DB5EAD21-C48A-496E-A69E-41375113798B}"/>
              </a:ext>
            </a:extLst>
          </p:cNvPr>
          <p:cNvCxnSpPr>
            <a:cxnSpLocks/>
          </p:cNvCxnSpPr>
          <p:nvPr/>
        </p:nvCxnSpPr>
        <p:spPr>
          <a:xfrm>
            <a:off x="7734300" y="3025142"/>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23" name="Straight Connector 22">
            <a:extLst>
              <a:ext uri="{FF2B5EF4-FFF2-40B4-BE49-F238E27FC236}">
                <a16:creationId xmlns:a16="http://schemas.microsoft.com/office/drawing/2014/main" id="{E6D4A772-0D3A-40EC-9CF4-84BE55B692B0}"/>
              </a:ext>
            </a:extLst>
          </p:cNvPr>
          <p:cNvCxnSpPr>
            <a:cxnSpLocks/>
          </p:cNvCxnSpPr>
          <p:nvPr/>
        </p:nvCxnSpPr>
        <p:spPr>
          <a:xfrm>
            <a:off x="7734300" y="4057650"/>
            <a:ext cx="2042160" cy="0"/>
          </a:xfrm>
          <a:prstGeom prst="line">
            <a:avLst/>
          </a:prstGeom>
          <a:ln/>
        </p:spPr>
        <p:style>
          <a:lnRef idx="2">
            <a:schemeClr val="dk1"/>
          </a:lnRef>
          <a:fillRef idx="0">
            <a:schemeClr val="dk1"/>
          </a:fillRef>
          <a:effectRef idx="1">
            <a:schemeClr val="dk1"/>
          </a:effectRef>
          <a:fontRef idx="minor">
            <a:schemeClr val="tx1"/>
          </a:fontRef>
        </p:style>
      </p:cxnSp>
      <p:cxnSp>
        <p:nvCxnSpPr>
          <p:cNvPr id="24" name="Straight Connector 23">
            <a:extLst>
              <a:ext uri="{FF2B5EF4-FFF2-40B4-BE49-F238E27FC236}">
                <a16:creationId xmlns:a16="http://schemas.microsoft.com/office/drawing/2014/main" id="{151A9519-A13A-409D-AAE3-7C7C50F36B56}"/>
              </a:ext>
            </a:extLst>
          </p:cNvPr>
          <p:cNvCxnSpPr>
            <a:cxnSpLocks/>
          </p:cNvCxnSpPr>
          <p:nvPr/>
        </p:nvCxnSpPr>
        <p:spPr>
          <a:xfrm flipH="1">
            <a:off x="8168640" y="1939290"/>
            <a:ext cx="22860" cy="3177540"/>
          </a:xfrm>
          <a:prstGeom prst="line">
            <a:avLst/>
          </a:prstGeom>
          <a:ln/>
        </p:spPr>
        <p:style>
          <a:lnRef idx="2">
            <a:schemeClr val="dk1"/>
          </a:lnRef>
          <a:fillRef idx="0">
            <a:schemeClr val="dk1"/>
          </a:fillRef>
          <a:effectRef idx="1">
            <a:schemeClr val="dk1"/>
          </a:effectRef>
          <a:fontRef idx="minor">
            <a:schemeClr val="tx1"/>
          </a:fontRef>
        </p:style>
      </p:cxnSp>
    </p:spTree>
    <p:extLst>
      <p:ext uri="{BB962C8B-B14F-4D97-AF65-F5344CB8AC3E}">
        <p14:creationId xmlns:p14="http://schemas.microsoft.com/office/powerpoint/2010/main" val="323089299"/>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955A2079-FA98-4876-80F0-72364A7D2E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8D00A03B-7F5A-958E-9DD0-0D0CA51BACE3}"/>
              </a:ext>
            </a:extLst>
          </p:cNvPr>
          <p:cNvSpPr>
            <a:spLocks noGrp="1"/>
          </p:cNvSpPr>
          <p:nvPr>
            <p:ph type="title"/>
          </p:nvPr>
        </p:nvSpPr>
        <p:spPr>
          <a:xfrm>
            <a:off x="838200" y="557188"/>
            <a:ext cx="10515600" cy="1133499"/>
          </a:xfrm>
        </p:spPr>
        <p:txBody>
          <a:bodyPr>
            <a:normAutofit/>
          </a:bodyPr>
          <a:lstStyle/>
          <a:p>
            <a:pPr algn="ctr"/>
            <a:r>
              <a:rPr lang="en-GB" sz="3600" u="sng" dirty="0">
                <a:latin typeface="+mn-lt"/>
              </a:rPr>
              <a:t>Discuss in small groups why these guidelines can help support children working in their ZPD</a:t>
            </a:r>
          </a:p>
        </p:txBody>
      </p:sp>
      <p:graphicFrame>
        <p:nvGraphicFramePr>
          <p:cNvPr id="5" name="Content Placeholder 2">
            <a:extLst>
              <a:ext uri="{FF2B5EF4-FFF2-40B4-BE49-F238E27FC236}">
                <a16:creationId xmlns:a16="http://schemas.microsoft.com/office/drawing/2014/main" id="{9EF3FCC8-1CC0-2722-8870-7476F3FBC8D2}"/>
              </a:ext>
            </a:extLst>
          </p:cNvPr>
          <p:cNvGraphicFramePr>
            <a:graphicFrameLocks noGrp="1"/>
          </p:cNvGraphicFramePr>
          <p:nvPr>
            <p:ph idx="1"/>
          </p:nvPr>
        </p:nvGraphicFramePr>
        <p:xfrm>
          <a:off x="838200" y="1828800"/>
          <a:ext cx="10515600" cy="4352544"/>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56306794"/>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465138" y="302326"/>
            <a:ext cx="10294620" cy="1142999"/>
          </a:xfrm>
        </p:spPr>
        <p:txBody>
          <a:bodyPr>
            <a:normAutofit fontScale="90000"/>
          </a:bodyPr>
          <a:lstStyle/>
          <a:p>
            <a:pPr algn="ctr"/>
            <a:br>
              <a:rPr lang="en-US" sz="1800" dirty="0"/>
            </a:br>
            <a:r>
              <a:rPr lang="en-US" u="sng" dirty="0">
                <a:latin typeface="+mn-lt"/>
                <a:cs typeface="Arial" panose="020B0604020202020204" pitchFamily="34" charset="0"/>
              </a:rPr>
              <a:t>Key differences between Piaget and Vygotsky </a:t>
            </a:r>
            <a:br>
              <a:rPr lang="en-US" sz="4000" dirty="0"/>
            </a:br>
            <a:endParaRPr lang="en-US" sz="3600" dirty="0"/>
          </a:p>
        </p:txBody>
      </p:sp>
      <p:sp>
        <p:nvSpPr>
          <p:cNvPr id="29699" name="Text Box 3"/>
          <p:cNvSpPr txBox="1">
            <a:spLocks noChangeArrowheads="1"/>
          </p:cNvSpPr>
          <p:nvPr/>
        </p:nvSpPr>
        <p:spPr bwMode="auto">
          <a:xfrm>
            <a:off x="3505201" y="1682750"/>
            <a:ext cx="3751348" cy="4832092"/>
          </a:xfrm>
          <a:prstGeom prst="rect">
            <a:avLst/>
          </a:prstGeom>
          <a:noFill/>
          <a:ln w="12700">
            <a:noFill/>
            <a:miter lim="800000"/>
            <a:headEnd type="none" w="sm" len="sm"/>
            <a:tailEnd type="none" w="sm" len="sm"/>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Individual child constructs view of world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by forming cognitive structures -“the little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scientist”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Equilibration-child acts to regain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equilibrium between current level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cognitive structures and external stimuli</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Emerges as cognitive structures develop</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Assimilation and accommodation lead to</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equilibration</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srgbClr val="00446E"/>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Child independently searches for data</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needed to change cognitive structures,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srgbClr val="00446E"/>
                </a:solidFill>
                <a:effectLst/>
                <a:uLnTx/>
                <a:uFillTx/>
                <a:latin typeface="Arial" charset="0"/>
                <a:ea typeface="+mn-ea"/>
                <a:cs typeface="+mn-cs"/>
              </a:rPr>
              <a:t>thus enabling child to reach solution</a:t>
            </a: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p:txBody>
      </p:sp>
      <p:sp>
        <p:nvSpPr>
          <p:cNvPr id="29700" name="Text Box 4"/>
          <p:cNvSpPr txBox="1">
            <a:spLocks noChangeArrowheads="1"/>
          </p:cNvSpPr>
          <p:nvPr/>
        </p:nvSpPr>
        <p:spPr bwMode="auto">
          <a:xfrm>
            <a:off x="1927525" y="1719887"/>
            <a:ext cx="1577676" cy="4401205"/>
          </a:xfrm>
          <a:prstGeom prst="rect">
            <a:avLst/>
          </a:prstGeom>
          <a:noFill/>
          <a:ln w="12700">
            <a:noFill/>
            <a:miter lim="800000"/>
            <a:headEnd type="none" w="sm" len="sm"/>
            <a:tailEnd type="none" w="sm" len="sm"/>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charset="0"/>
                <a:ea typeface="+mn-ea"/>
                <a:cs typeface="+mn-cs"/>
              </a:rPr>
              <a:t>Perspective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charset="0"/>
                <a:ea typeface="+mn-ea"/>
                <a:cs typeface="+mn-cs"/>
              </a:rPr>
              <a:t>Basic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charset="0"/>
                <a:ea typeface="+mn-ea"/>
                <a:cs typeface="+mn-cs"/>
              </a:rPr>
              <a:t>psychological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charset="0"/>
                <a:ea typeface="+mn-ea"/>
                <a:cs typeface="+mn-cs"/>
              </a:rPr>
              <a:t>mechanism</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charset="0"/>
                <a:ea typeface="+mn-ea"/>
                <a:cs typeface="+mn-cs"/>
              </a:rPr>
              <a:t>Language</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charset="0"/>
                <a:ea typeface="+mn-ea"/>
                <a:cs typeface="+mn-cs"/>
              </a:rPr>
              <a:t>Learning</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solidFill>
                <a:effectLst/>
                <a:uLnTx/>
                <a:uFillTx/>
                <a:latin typeface="Arial" charset="0"/>
                <a:ea typeface="+mn-ea"/>
                <a:cs typeface="+mn-cs"/>
              </a:rPr>
              <a:t>Problem solving</a:t>
            </a:r>
          </a:p>
        </p:txBody>
      </p:sp>
      <p:sp>
        <p:nvSpPr>
          <p:cNvPr id="29701" name="Text Box 5"/>
          <p:cNvSpPr txBox="1">
            <a:spLocks noChangeArrowheads="1"/>
          </p:cNvSpPr>
          <p:nvPr/>
        </p:nvSpPr>
        <p:spPr bwMode="auto">
          <a:xfrm>
            <a:off x="7229475" y="1719887"/>
            <a:ext cx="4314825" cy="4832092"/>
          </a:xfrm>
          <a:prstGeom prst="rect">
            <a:avLst/>
          </a:prstGeom>
          <a:noFill/>
          <a:ln w="12700">
            <a:noFill/>
            <a:miter lim="800000"/>
            <a:headEnd type="none" w="sm" len="sm"/>
            <a:tailEnd type="none" w="sm" len="sm"/>
          </a:ln>
        </p:spPr>
        <p:txBody>
          <a:bodyPr wrap="squar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Child’s cognitive development progresses</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by social interactions with others (“social</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origins of mind”)</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Social interaction, which encourages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development through the guidance of </a:t>
            </a:r>
            <a:r>
              <a:rPr kumimoji="0" lang="en-US" sz="1400" b="1" i="0" u="none" strike="noStrike" kern="1200" cap="none" spc="0" normalizeH="0" baseline="0" noProof="0" dirty="0" err="1">
                <a:ln>
                  <a:noFill/>
                </a:ln>
                <a:solidFill>
                  <a:prstClr val="black">
                    <a:lumMod val="75000"/>
                    <a:lumOff val="25000"/>
                  </a:prstClr>
                </a:solidFill>
                <a:effectLst/>
                <a:uLnTx/>
                <a:uFillTx/>
                <a:latin typeface="Arial" charset="0"/>
                <a:ea typeface="+mn-ea"/>
                <a:cs typeface="+mn-cs"/>
              </a:rPr>
              <a:t>skilful</a:t>
            </a:r>
            <a:endPar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adults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Language begins as pre-intellectual speech</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and gradually develops into a sophisticated</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form of inner speech; one of the main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forces responsible for cognitive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development</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Learning results from the interaction of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two processes; biological elementary </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processes (such as brain development),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plus </a:t>
            </a:r>
            <a:r>
              <a:rPr kumimoji="0" lang="en-US" sz="1400" b="1" i="0" u="none" strike="noStrike" kern="1200" cap="none" spc="0" normalizeH="0" baseline="0" noProof="0" dirty="0" err="1">
                <a:ln>
                  <a:noFill/>
                </a:ln>
                <a:solidFill>
                  <a:prstClr val="black">
                    <a:lumMod val="75000"/>
                    <a:lumOff val="25000"/>
                  </a:prstClr>
                </a:solidFill>
                <a:effectLst/>
                <a:uLnTx/>
                <a:uFillTx/>
                <a:latin typeface="Arial" charset="0"/>
                <a:ea typeface="+mn-ea"/>
                <a:cs typeface="+mn-cs"/>
              </a:rPr>
              <a:t>sociocultural</a:t>
            </a: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 interactions</a:t>
            </a:r>
          </a:p>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Two aspects of problem solving: 1. Key role</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of speech to guide “</a:t>
            </a:r>
            <a:r>
              <a:rPr kumimoji="0" lang="en-US" sz="1400" b="1" i="0" u="none" strike="noStrike" kern="1200" cap="none" spc="0" normalizeH="0" baseline="0" noProof="0" dirty="0" err="1">
                <a:ln>
                  <a:noFill/>
                </a:ln>
                <a:solidFill>
                  <a:prstClr val="black">
                    <a:lumMod val="75000"/>
                    <a:lumOff val="25000"/>
                  </a:prstClr>
                </a:solidFill>
                <a:effectLst/>
                <a:uLnTx/>
                <a:uFillTx/>
                <a:latin typeface="Arial" charset="0"/>
                <a:ea typeface="+mn-ea"/>
                <a:cs typeface="+mn-cs"/>
              </a:rPr>
              <a:t>planful</a:t>
            </a: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 </a:t>
            </a:r>
            <a:r>
              <a:rPr kumimoji="0" lang="en-US" sz="1400" b="1" i="0" u="none" strike="noStrike" kern="1200" cap="none" spc="0" normalizeH="0" baseline="0" noProof="0" dirty="0" err="1">
                <a:ln>
                  <a:noFill/>
                </a:ln>
                <a:solidFill>
                  <a:prstClr val="black">
                    <a:lumMod val="75000"/>
                    <a:lumOff val="25000"/>
                  </a:prstClr>
                </a:solidFill>
                <a:effectLst/>
                <a:uLnTx/>
                <a:uFillTx/>
                <a:latin typeface="Arial" charset="0"/>
                <a:ea typeface="+mn-ea"/>
                <a:cs typeface="+mn-cs"/>
              </a:rPr>
              <a:t>behaviour</a:t>
            </a: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a:t>
            </a:r>
          </a:p>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400" b="1" i="0" u="none" strike="noStrike" kern="1200" cap="none" spc="0" normalizeH="0" baseline="0" noProof="0" dirty="0">
                <a:ln>
                  <a:noFill/>
                </a:ln>
                <a:solidFill>
                  <a:prstClr val="black">
                    <a:lumMod val="75000"/>
                    <a:lumOff val="25000"/>
                  </a:prstClr>
                </a:solidFill>
                <a:effectLst/>
                <a:uLnTx/>
                <a:uFillTx/>
                <a:latin typeface="Arial" charset="0"/>
                <a:ea typeface="+mn-ea"/>
                <a:cs typeface="+mn-cs"/>
              </a:rPr>
              <a:t>2. Joint efforts with others</a:t>
            </a:r>
          </a:p>
        </p:txBody>
      </p:sp>
      <p:sp>
        <p:nvSpPr>
          <p:cNvPr id="29702" name="Line 6"/>
          <p:cNvSpPr>
            <a:spLocks noChangeShapeType="1"/>
          </p:cNvSpPr>
          <p:nvPr/>
        </p:nvSpPr>
        <p:spPr bwMode="auto">
          <a:xfrm>
            <a:off x="2209800" y="1676400"/>
            <a:ext cx="8001000" cy="0"/>
          </a:xfrm>
          <a:prstGeom prst="line">
            <a:avLst/>
          </a:prstGeom>
          <a:noFill/>
          <a:ln w="28575">
            <a:solidFill>
              <a:srgbClr val="842828"/>
            </a:solidFill>
            <a:round/>
            <a:headEnd type="none" w="sm" len="sm"/>
            <a:tailEnd type="none" w="sm" len="sm"/>
          </a:ln>
        </p:spPr>
        <p:txBody>
          <a:bodyPr wrap="none"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29703" name="Text Box 7"/>
          <p:cNvSpPr txBox="1">
            <a:spLocks noChangeArrowheads="1"/>
          </p:cNvSpPr>
          <p:nvPr/>
        </p:nvSpPr>
        <p:spPr bwMode="auto">
          <a:xfrm>
            <a:off x="3505200" y="1339850"/>
            <a:ext cx="793750" cy="336550"/>
          </a:xfrm>
          <a:prstGeom prst="rect">
            <a:avLst/>
          </a:prstGeom>
          <a:noFill/>
          <a:ln w="12700">
            <a:noFill/>
            <a:miter lim="800000"/>
            <a:headEnd type="none" w="sm" len="sm"/>
            <a:tailEnd type="none" w="sm" len="sm"/>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rial" charset="0"/>
                <a:ea typeface="+mn-ea"/>
                <a:cs typeface="+mn-cs"/>
              </a:rPr>
              <a:t>Piaget</a:t>
            </a:r>
          </a:p>
        </p:txBody>
      </p:sp>
      <p:sp>
        <p:nvSpPr>
          <p:cNvPr id="29704" name="Text Box 8"/>
          <p:cNvSpPr txBox="1">
            <a:spLocks noChangeArrowheads="1"/>
          </p:cNvSpPr>
          <p:nvPr/>
        </p:nvSpPr>
        <p:spPr bwMode="auto">
          <a:xfrm>
            <a:off x="7256549" y="1309063"/>
            <a:ext cx="1085850" cy="336550"/>
          </a:xfrm>
          <a:prstGeom prst="rect">
            <a:avLst/>
          </a:prstGeom>
          <a:noFill/>
          <a:ln w="12700">
            <a:noFill/>
            <a:miter lim="800000"/>
            <a:headEnd type="none" w="sm" len="sm"/>
            <a:tailEnd type="none" w="sm" len="sm"/>
          </a:ln>
        </p:spPr>
        <p:txBody>
          <a:bodyPr wrap="none">
            <a:spAutoFit/>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kumimoji="0" lang="en-US" sz="1600" b="1" i="0" u="none" strike="noStrike" kern="1200" cap="none" spc="0" normalizeH="0" baseline="0" noProof="0" dirty="0">
                <a:ln>
                  <a:noFill/>
                </a:ln>
                <a:solidFill>
                  <a:prstClr val="black"/>
                </a:solidFill>
                <a:effectLst/>
                <a:uLnTx/>
                <a:uFillTx/>
                <a:latin typeface="Arial" charset="0"/>
                <a:ea typeface="+mn-ea"/>
                <a:cs typeface="+mn-cs"/>
              </a:rPr>
              <a:t>Vygotsky</a:t>
            </a:r>
          </a:p>
        </p:txBody>
      </p:sp>
    </p:spTree>
    <p:extLst>
      <p:ext uri="{BB962C8B-B14F-4D97-AF65-F5344CB8AC3E}">
        <p14:creationId xmlns:p14="http://schemas.microsoft.com/office/powerpoint/2010/main" val="392464270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278ADA9-6383-4BDD-80D2-8899A40268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Rectangle 10">
            <a:extLst>
              <a:ext uri="{FF2B5EF4-FFF2-40B4-BE49-F238E27FC236}">
                <a16:creationId xmlns:a16="http://schemas.microsoft.com/office/drawing/2014/main" id="{484B7147-B0F6-40ED-B5A2-FF72BC8198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3" name="Rectangle 12">
            <a:extLst>
              <a:ext uri="{FF2B5EF4-FFF2-40B4-BE49-F238E27FC236}">
                <a16:creationId xmlns:a16="http://schemas.microsoft.com/office/drawing/2014/main" id="{B36D2DE0-0628-4A9A-A59D-7BA8B5EB302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5" name="Oval 14">
            <a:extLst>
              <a:ext uri="{FF2B5EF4-FFF2-40B4-BE49-F238E27FC236}">
                <a16:creationId xmlns:a16="http://schemas.microsoft.com/office/drawing/2014/main" id="{48E405C9-94BE-41DA-928C-DEC9A8550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2815929" y="148929"/>
            <a:ext cx="6560142" cy="6560142"/>
          </a:xfrm>
          <a:prstGeom prst="ellipse">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 name="Title 2">
            <a:extLst>
              <a:ext uri="{FF2B5EF4-FFF2-40B4-BE49-F238E27FC236}">
                <a16:creationId xmlns:a16="http://schemas.microsoft.com/office/drawing/2014/main" id="{11604286-4E75-FAFA-7E0F-D42E88DDFE6A}"/>
              </a:ext>
            </a:extLst>
          </p:cNvPr>
          <p:cNvSpPr>
            <a:spLocks noGrp="1"/>
          </p:cNvSpPr>
          <p:nvPr>
            <p:ph type="ctrTitle"/>
          </p:nvPr>
        </p:nvSpPr>
        <p:spPr>
          <a:xfrm>
            <a:off x="3315031" y="1380754"/>
            <a:ext cx="5561938" cy="2513516"/>
          </a:xfrm>
        </p:spPr>
        <p:txBody>
          <a:bodyPr>
            <a:normAutofit/>
          </a:bodyPr>
          <a:lstStyle/>
          <a:p>
            <a:r>
              <a:rPr lang="en-GB" dirty="0">
                <a:latin typeface="+mn-lt"/>
              </a:rPr>
              <a:t>Evaluation</a:t>
            </a:r>
          </a:p>
        </p:txBody>
      </p:sp>
      <p:sp>
        <p:nvSpPr>
          <p:cNvPr id="17" name="Arc 16">
            <a:extLst>
              <a:ext uri="{FF2B5EF4-FFF2-40B4-BE49-F238E27FC236}">
                <a16:creationId xmlns:a16="http://schemas.microsoft.com/office/drawing/2014/main" id="{D2091A72-D5BB-42AC-8FD3-F7747D90861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9222429" flipV="1">
            <a:off x="2494119" y="6170"/>
            <a:ext cx="6816262" cy="6816262"/>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
        <p:nvSpPr>
          <p:cNvPr id="19" name="Oval 18">
            <a:extLst>
              <a:ext uri="{FF2B5EF4-FFF2-40B4-BE49-F238E27FC236}">
                <a16:creationId xmlns:a16="http://schemas.microsoft.com/office/drawing/2014/main" id="{6ED12BFC-A737-46AF-8411-481112D54B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00995" y="5310973"/>
            <a:ext cx="705948" cy="686798"/>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43253381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A0286A-9908-051C-22AD-85DD2CFA8C54}"/>
              </a:ext>
            </a:extLst>
          </p:cNvPr>
          <p:cNvSpPr>
            <a:spLocks noGrp="1"/>
          </p:cNvSpPr>
          <p:nvPr>
            <p:ph type="title"/>
          </p:nvPr>
        </p:nvSpPr>
        <p:spPr/>
        <p:txBody>
          <a:bodyPr/>
          <a:lstStyle/>
          <a:p>
            <a:r>
              <a:rPr lang="en-GB" dirty="0"/>
              <a:t>Selected references</a:t>
            </a:r>
          </a:p>
        </p:txBody>
      </p:sp>
      <p:sp>
        <p:nvSpPr>
          <p:cNvPr id="3" name="Content Placeholder 2">
            <a:extLst>
              <a:ext uri="{FF2B5EF4-FFF2-40B4-BE49-F238E27FC236}">
                <a16:creationId xmlns:a16="http://schemas.microsoft.com/office/drawing/2014/main" id="{5E6FD320-BED8-8938-8005-48EF3A2A1AFE}"/>
              </a:ext>
            </a:extLst>
          </p:cNvPr>
          <p:cNvSpPr>
            <a:spLocks noGrp="1"/>
          </p:cNvSpPr>
          <p:nvPr>
            <p:ph idx="1"/>
          </p:nvPr>
        </p:nvSpPr>
        <p:spPr/>
        <p:txBody>
          <a:bodyPr>
            <a:normAutofit/>
          </a:bodyPr>
          <a:lstStyle/>
          <a:p>
            <a:r>
              <a:rPr lang="pl-PL" sz="2000" dirty="0">
                <a:hlinkClick r:id="rId2">
                  <a:extLst>
                    <a:ext uri="{A12FA001-AC4F-418D-AE19-62706E023703}">
                      <ahyp:hlinkClr xmlns:ahyp="http://schemas.microsoft.com/office/drawing/2018/hyperlinkcolor" val="tx"/>
                    </a:ext>
                  </a:extLst>
                </a:hlinkClick>
              </a:rPr>
              <a:t>Berk</a:t>
            </a:r>
            <a:r>
              <a:rPr lang="en-GB" sz="2000" dirty="0"/>
              <a:t> L</a:t>
            </a:r>
            <a:r>
              <a:rPr lang="pl-PL" sz="2000" dirty="0"/>
              <a:t>, </a:t>
            </a:r>
            <a:r>
              <a:rPr lang="pl-PL" sz="2000" dirty="0">
                <a:hlinkClick r:id="rId3">
                  <a:extLst>
                    <a:ext uri="{A12FA001-AC4F-418D-AE19-62706E023703}">
                      <ahyp:hlinkClr xmlns:ahyp="http://schemas.microsoft.com/office/drawing/2018/hyperlinkcolor" val="tx"/>
                    </a:ext>
                  </a:extLst>
                </a:hlinkClick>
              </a:rPr>
              <a:t>Winsler</a:t>
            </a:r>
            <a:r>
              <a:rPr lang="en-GB" sz="2000" dirty="0"/>
              <a:t> A (2010) Scaffolding Children's Learning: Vygotsky and Early Childhood Education</a:t>
            </a:r>
            <a:br>
              <a:rPr lang="en-GB" sz="2000" dirty="0"/>
            </a:br>
            <a:r>
              <a:rPr lang="en-GB" sz="1800" dirty="0">
                <a:hlinkClick r:id="rId4">
                  <a:extLst>
                    <a:ext uri="{A12FA001-AC4F-418D-AE19-62706E023703}">
                      <ahyp:hlinkClr xmlns:ahyp="http://schemas.microsoft.com/office/drawing/2018/hyperlinkcolor" val="tx"/>
                    </a:ext>
                  </a:extLst>
                </a:hlinkClick>
              </a:rPr>
              <a:t>Volume 146 of NAEYC (Series)</a:t>
            </a:r>
            <a:endParaRPr lang="en-GB" sz="1800" dirty="0"/>
          </a:p>
          <a:p>
            <a:endParaRPr lang="en-GB" sz="2000" dirty="0"/>
          </a:p>
          <a:p>
            <a:r>
              <a:rPr lang="en-GB" sz="2000" dirty="0"/>
              <a:t>Zhou, Jiayu. (2020). A Critical Discussion of Vygotsky and Bruner’s Theory and Their Contribution to Understanding of the Way Students Learn. Review of Educational Theory. 3. 82. 10.30564/ret.v3i4.2444. </a:t>
            </a:r>
          </a:p>
        </p:txBody>
      </p:sp>
    </p:spTree>
    <p:extLst>
      <p:ext uri="{BB962C8B-B14F-4D97-AF65-F5344CB8AC3E}">
        <p14:creationId xmlns:p14="http://schemas.microsoft.com/office/powerpoint/2010/main" val="3434077490"/>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OPREFERENCE" val="False"/>
  <p:tag name="DELIMITERS" val="3.1"/>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3280</TotalTime>
  <Words>4331</Words>
  <Application>Microsoft Office PowerPoint</Application>
  <PresentationFormat>Widescreen</PresentationFormat>
  <Paragraphs>411</Paragraphs>
  <Slides>52</Slides>
  <Notes>23</Notes>
  <HiddenSlides>0</HiddenSlides>
  <MMClips>6</MMClips>
  <ScaleCrop>false</ScaleCrop>
  <HeadingPairs>
    <vt:vector size="6" baseType="variant">
      <vt:variant>
        <vt:lpstr>Fonts Used</vt:lpstr>
      </vt:variant>
      <vt:variant>
        <vt:i4>10</vt:i4>
      </vt:variant>
      <vt:variant>
        <vt:lpstr>Theme</vt:lpstr>
      </vt:variant>
      <vt:variant>
        <vt:i4>2</vt:i4>
      </vt:variant>
      <vt:variant>
        <vt:lpstr>Slide Titles</vt:lpstr>
      </vt:variant>
      <vt:variant>
        <vt:i4>52</vt:i4>
      </vt:variant>
    </vt:vector>
  </HeadingPairs>
  <TitlesOfParts>
    <vt:vector size="64" baseType="lpstr">
      <vt:lpstr>Microsoft JhengHei</vt:lpstr>
      <vt:lpstr>PMingLiU</vt:lpstr>
      <vt:lpstr>Aptos</vt:lpstr>
      <vt:lpstr>Arial</vt:lpstr>
      <vt:lpstr>Arial Rounded MT Bold</vt:lpstr>
      <vt:lpstr>Calibri</vt:lpstr>
      <vt:lpstr>Calibri Light</vt:lpstr>
      <vt:lpstr>Segoe UI</vt:lpstr>
      <vt:lpstr>Times New Roman</vt:lpstr>
      <vt:lpstr>Wingdings</vt:lpstr>
      <vt:lpstr>Office Theme</vt:lpstr>
      <vt:lpstr>Office Theme</vt:lpstr>
      <vt:lpstr>LCHS4010 Psychology in  Health and Social Care  </vt:lpstr>
      <vt:lpstr>Plan for Today</vt:lpstr>
      <vt:lpstr>Piaget’s theory of cognitive development </vt:lpstr>
      <vt:lpstr>Piagetian starting point </vt:lpstr>
      <vt:lpstr>PowerPoint Presentation</vt:lpstr>
      <vt:lpstr>Schemas</vt:lpstr>
      <vt:lpstr>PowerPoint Presentation</vt:lpstr>
      <vt:lpstr>PowerPoint Presentation</vt:lpstr>
      <vt:lpstr>Can you assimilate unicorn, Pegasus, Alicorn and centaur into schemas for horses? </vt:lpstr>
      <vt:lpstr>4 stages of cognitive development </vt:lpstr>
      <vt:lpstr>PowerPoint Presentation</vt:lpstr>
      <vt:lpstr>Sensorimotor stage from birth to around 2 years</vt:lpstr>
      <vt:lpstr>PowerPoint Presentation</vt:lpstr>
      <vt:lpstr>Why is peekaboo so much fun for babies?  </vt:lpstr>
      <vt:lpstr>See the difference a few months made</vt:lpstr>
      <vt:lpstr>PowerPoint Presentation</vt:lpstr>
      <vt:lpstr>Key Piagetian concepts for this stage</vt:lpstr>
      <vt:lpstr>Evidence for egocentrism</vt:lpstr>
      <vt:lpstr>Thinking and information processing is mostly perceptually based and limited in scope </vt:lpstr>
      <vt:lpstr>Concrete Operational stage  around 7-11 years </vt:lpstr>
      <vt:lpstr>Piaget’s famous conservation tasks  (up to 4.58)</vt:lpstr>
      <vt:lpstr>Why is it called Concrete Operational?</vt:lpstr>
      <vt:lpstr>Formal Operational Stage  11 years onward </vt:lpstr>
      <vt:lpstr>   Another example of formal operational thinking: Hypothetical and abstract thinking  (5.10 to end)   </vt:lpstr>
      <vt:lpstr>Thinking like a health and social care professional</vt:lpstr>
      <vt:lpstr>PowerPoint Presentation</vt:lpstr>
      <vt:lpstr>Applications of Piaget’s theory of cognitive development in education</vt:lpstr>
      <vt:lpstr>Learning by discovery</vt:lpstr>
      <vt:lpstr> </vt:lpstr>
      <vt:lpstr>Evaluation</vt:lpstr>
      <vt:lpstr>Vygotsky’s Sociocultural Theory </vt:lpstr>
      <vt:lpstr>PowerPoint Presentation</vt:lpstr>
      <vt:lpstr>PowerPoint Presentation</vt:lpstr>
      <vt:lpstr>Cultural tools</vt:lpstr>
      <vt:lpstr>all work together  to shape the way we learn</vt:lpstr>
      <vt:lpstr>Culture</vt:lpstr>
      <vt:lpstr>Language</vt:lpstr>
      <vt:lpstr>External speech  (Age 0-3)</vt:lpstr>
      <vt:lpstr>Egocentric speech (Age 3-7)</vt:lpstr>
      <vt:lpstr>Private / self-guiding speech </vt:lpstr>
      <vt:lpstr>Research study: Self-guiding speech (Berk, 1994) </vt:lpstr>
      <vt:lpstr>Internal speech  (Age 7 onwards)</vt:lpstr>
      <vt:lpstr>Thought</vt:lpstr>
      <vt:lpstr>Zone of Proximal Development</vt:lpstr>
      <vt:lpstr>ZPD is the difference  between the child’s ability to solve problems on their own  and their ability to solve them with assistance.</vt:lpstr>
      <vt:lpstr>PowerPoint Presentation</vt:lpstr>
      <vt:lpstr>Zone of Proximal Development</vt:lpstr>
      <vt:lpstr>Scaffolding (Bruner)</vt:lpstr>
      <vt:lpstr>Discuss in small groups why these guidelines can help support children working in their ZPD</vt:lpstr>
      <vt:lpstr> Key differences between Piaget and Vygotsky  </vt:lpstr>
      <vt:lpstr>Evaluation</vt:lpstr>
      <vt:lpstr>Selected references</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LCHS4010 Psychology in  Health and Social Care</dc:title>
  <dc:creator>Josephine Chen-Wilson</dc:creator>
  <cp:lastModifiedBy>Neale Haddon</cp:lastModifiedBy>
  <cp:revision>145</cp:revision>
  <dcterms:created xsi:type="dcterms:W3CDTF">2024-05-13T13:07:23Z</dcterms:created>
  <dcterms:modified xsi:type="dcterms:W3CDTF">2025-09-17T12:11:56Z</dcterms:modified>
</cp:coreProperties>
</file>