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handoutMasterIdLst>
    <p:handoutMasterId r:id="rId29"/>
  </p:handoutMasterIdLst>
  <p:sldIdLst>
    <p:sldId id="256" r:id="rId2"/>
    <p:sldId id="288" r:id="rId3"/>
    <p:sldId id="287" r:id="rId4"/>
    <p:sldId id="258" r:id="rId5"/>
    <p:sldId id="259" r:id="rId6"/>
    <p:sldId id="260" r:id="rId7"/>
    <p:sldId id="261" r:id="rId8"/>
    <p:sldId id="262" r:id="rId9"/>
    <p:sldId id="263" r:id="rId10"/>
    <p:sldId id="266" r:id="rId11"/>
    <p:sldId id="267" r:id="rId12"/>
    <p:sldId id="270" r:id="rId13"/>
    <p:sldId id="264" r:id="rId14"/>
    <p:sldId id="265" r:id="rId15"/>
    <p:sldId id="274" r:id="rId16"/>
    <p:sldId id="273" r:id="rId17"/>
    <p:sldId id="269" r:id="rId18"/>
    <p:sldId id="271" r:id="rId19"/>
    <p:sldId id="272" r:id="rId20"/>
    <p:sldId id="276" r:id="rId21"/>
    <p:sldId id="277" r:id="rId22"/>
    <p:sldId id="279" r:id="rId23"/>
    <p:sldId id="280" r:id="rId24"/>
    <p:sldId id="281" r:id="rId25"/>
    <p:sldId id="283" r:id="rId26"/>
    <p:sldId id="285" r:id="rId27"/>
    <p:sldId id="286" r:id="rId28"/>
  </p:sldIdLst>
  <p:sldSz cx="12192000" cy="6858000"/>
  <p:notesSz cx="6797675"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3" autoAdjust="0"/>
    <p:restoredTop sz="94630" autoAdjust="0"/>
  </p:normalViewPr>
  <p:slideViewPr>
    <p:cSldViewPr snapToGrid="0">
      <p:cViewPr varScale="1">
        <p:scale>
          <a:sx n="76" d="100"/>
          <a:sy n="76" d="100"/>
        </p:scale>
        <p:origin x="126" y="66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5427"/>
          </a:xfrm>
          <a:prstGeom prst="rect">
            <a:avLst/>
          </a:prstGeom>
        </p:spPr>
        <p:txBody>
          <a:bodyPr vert="horz" lIns="91440" tIns="45720" rIns="91440" bIns="45720" rtlCol="0"/>
          <a:lstStyle>
            <a:lvl1pPr algn="r">
              <a:defRPr sz="1200"/>
            </a:lvl1pPr>
          </a:lstStyle>
          <a:p>
            <a:fld id="{8ACADA61-D7FD-456F-9FCE-835BC0677E86}" type="datetimeFigureOut">
              <a:rPr lang="en-GB" smtClean="0"/>
              <a:t>15/05/2019</a:t>
            </a:fld>
            <a:endParaRPr lang="en-GB"/>
          </a:p>
        </p:txBody>
      </p:sp>
      <p:sp>
        <p:nvSpPr>
          <p:cNvPr id="4" name="Footer Placeholder 3"/>
          <p:cNvSpPr>
            <a:spLocks noGrp="1"/>
          </p:cNvSpPr>
          <p:nvPr>
            <p:ph type="ftr" sz="quarter" idx="2"/>
          </p:nvPr>
        </p:nvSpPr>
        <p:spPr>
          <a:xfrm>
            <a:off x="0" y="9378824"/>
            <a:ext cx="2945659" cy="49542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378824"/>
            <a:ext cx="2945659" cy="495426"/>
          </a:xfrm>
          <a:prstGeom prst="rect">
            <a:avLst/>
          </a:prstGeom>
        </p:spPr>
        <p:txBody>
          <a:bodyPr vert="horz" lIns="91440" tIns="45720" rIns="91440" bIns="45720" rtlCol="0" anchor="b"/>
          <a:lstStyle>
            <a:lvl1pPr algn="r">
              <a:defRPr sz="1200"/>
            </a:lvl1pPr>
          </a:lstStyle>
          <a:p>
            <a:fld id="{BA049204-5216-44C9-BF79-6526F93BBDB8}" type="slidenum">
              <a:rPr lang="en-GB" smtClean="0"/>
              <a:t>‹#›</a:t>
            </a:fld>
            <a:endParaRPr lang="en-GB"/>
          </a:p>
        </p:txBody>
      </p:sp>
    </p:spTree>
    <p:extLst>
      <p:ext uri="{BB962C8B-B14F-4D97-AF65-F5344CB8AC3E}">
        <p14:creationId xmlns:p14="http://schemas.microsoft.com/office/powerpoint/2010/main" val="198086837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7660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487662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2819027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1E3A9C7-1553-4A5D-8526-74C2CE99C880}" type="datetimeFigureOut">
              <a:rPr lang="en-GB" smtClean="0"/>
              <a:t>15/05/2019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3489121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1E3A9C7-1553-4A5D-8526-74C2CE99C880}" type="datetimeFigureOut">
              <a:rPr lang="en-GB" smtClean="0"/>
              <a:t>15/05/2019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3745418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1E3A9C7-1553-4A5D-8526-74C2CE99C880}" type="datetimeFigureOut">
              <a:rPr lang="en-GB" smtClean="0"/>
              <a:t>15/05/2019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3058635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E3A9C7-1553-4A5D-8526-74C2CE99C880}" type="datetimeFigureOut">
              <a:rPr lang="en-GB" smtClean="0"/>
              <a:t>15/05/2019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1512785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1E3A9C7-1553-4A5D-8526-74C2CE99C880}" type="datetimeFigureOut">
              <a:rPr lang="en-GB" smtClean="0"/>
              <a:t>15/05/2019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3201615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1E3A9C7-1553-4A5D-8526-74C2CE99C880}" type="datetimeFigureOut">
              <a:rPr lang="en-GB" smtClean="0"/>
              <a:t>15/05/2019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1615159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71E3A9C7-1553-4A5D-8526-74C2CE99C880}" type="datetimeFigureOut">
              <a:rPr lang="en-GB" smtClean="0"/>
              <a:t>15/05/2019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2162427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3775896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839535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1315682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5868998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8861136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3615515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E3A9C7-1553-4A5D-8526-74C2CE99C880}" type="datetimeFigureOut">
              <a:rPr lang="en-GB" smtClean="0"/>
              <a:t>15/05/2019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E0182B-2C6B-4BD5-8166-1F3A7927A6AC}" type="slidenum">
              <a:rPr lang="en-GB" smtClean="0"/>
              <a:t>‹#›</a:t>
            </a:fld>
            <a:endParaRPr lang="en-GB"/>
          </a:p>
        </p:txBody>
      </p:sp>
    </p:spTree>
    <p:extLst>
      <p:ext uri="{BB962C8B-B14F-4D97-AF65-F5344CB8AC3E}">
        <p14:creationId xmlns:p14="http://schemas.microsoft.com/office/powerpoint/2010/main" val="1366297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20000"/>
                <a:lumOff val="80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1E3A9C7-1553-4A5D-8526-74C2CE99C880}" type="datetimeFigureOut">
              <a:rPr lang="en-GB" smtClean="0"/>
              <a:t>15/05/2019</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B8E0182B-2C6B-4BD5-8166-1F3A7927A6AC}" type="slidenum">
              <a:rPr lang="en-GB" smtClean="0"/>
              <a:t>‹#›</a:t>
            </a:fld>
            <a:endParaRPr lang="en-GB"/>
          </a:p>
        </p:txBody>
      </p:sp>
    </p:spTree>
    <p:extLst>
      <p:ext uri="{BB962C8B-B14F-4D97-AF65-F5344CB8AC3E}">
        <p14:creationId xmlns:p14="http://schemas.microsoft.com/office/powerpoint/2010/main" val="1009545629"/>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rgbClr val="0070C0"/>
                </a:solidFill>
              </a:rPr>
              <a:t>Academic and Employability Skills </a:t>
            </a:r>
            <a:endParaRPr lang="en-GB" dirty="0">
              <a:solidFill>
                <a:srgbClr val="0070C0"/>
              </a:solidFill>
            </a:endParaRPr>
          </a:p>
        </p:txBody>
      </p:sp>
      <p:sp>
        <p:nvSpPr>
          <p:cNvPr id="3" name="Subtitle 2"/>
          <p:cNvSpPr>
            <a:spLocks noGrp="1"/>
          </p:cNvSpPr>
          <p:nvPr>
            <p:ph type="subTitle" idx="1"/>
          </p:nvPr>
        </p:nvSpPr>
        <p:spPr/>
        <p:txBody>
          <a:bodyPr/>
          <a:lstStyle/>
          <a:p>
            <a:r>
              <a:rPr lang="en-GB" dirty="0" smtClean="0"/>
              <a:t>BMSK 4001</a:t>
            </a:r>
          </a:p>
          <a:p>
            <a:r>
              <a:rPr lang="en-GB" dirty="0" smtClean="0"/>
              <a:t>Week 2</a:t>
            </a:r>
            <a:endParaRPr lang="en-GB" dirty="0"/>
          </a:p>
        </p:txBody>
      </p:sp>
    </p:spTree>
    <p:extLst>
      <p:ext uri="{BB962C8B-B14F-4D97-AF65-F5344CB8AC3E}">
        <p14:creationId xmlns:p14="http://schemas.microsoft.com/office/powerpoint/2010/main" val="36582826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786" t="14760" r="19483" b="3875"/>
          <a:stretch/>
        </p:blipFill>
        <p:spPr>
          <a:xfrm>
            <a:off x="2323119" y="177800"/>
            <a:ext cx="6342685" cy="6581469"/>
          </a:xfrm>
          <a:prstGeom prst="rect">
            <a:avLst/>
          </a:prstGeom>
        </p:spPr>
      </p:pic>
    </p:spTree>
    <p:extLst>
      <p:ext uri="{BB962C8B-B14F-4D97-AF65-F5344CB8AC3E}">
        <p14:creationId xmlns:p14="http://schemas.microsoft.com/office/powerpoint/2010/main" val="37829028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312" y="4512732"/>
            <a:ext cx="8534400" cy="1507067"/>
          </a:xfrm>
        </p:spPr>
        <p:txBody>
          <a:bodyPr/>
          <a:lstStyle/>
          <a:p>
            <a:pPr algn="ctr"/>
            <a:r>
              <a:rPr lang="en-GB" dirty="0" smtClean="0"/>
              <a:t>Harvard Referencing</a:t>
            </a:r>
            <a:endParaRPr lang="en-GB" dirty="0"/>
          </a:p>
        </p:txBody>
      </p:sp>
      <p:pic>
        <p:nvPicPr>
          <p:cNvPr id="4" name="Content Placeholder 3"/>
          <p:cNvPicPr>
            <a:picLocks noGrp="1" noChangeAspect="1"/>
          </p:cNvPicPr>
          <p:nvPr>
            <p:ph idx="1"/>
          </p:nvPr>
        </p:nvPicPr>
        <p:blipFill>
          <a:blip r:embed="rId2"/>
          <a:stretch>
            <a:fillRect/>
          </a:stretch>
        </p:blipFill>
        <p:spPr>
          <a:xfrm>
            <a:off x="3575050" y="1123156"/>
            <a:ext cx="4581525" cy="2714625"/>
          </a:xfrm>
          <a:prstGeom prst="rect">
            <a:avLst/>
          </a:prstGeom>
        </p:spPr>
      </p:pic>
    </p:spTree>
    <p:extLst>
      <p:ext uri="{BB962C8B-B14F-4D97-AF65-F5344CB8AC3E}">
        <p14:creationId xmlns:p14="http://schemas.microsoft.com/office/powerpoint/2010/main" val="3588049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2812" y="914400"/>
            <a:ext cx="6019800" cy="1143000"/>
          </a:xfrm>
        </p:spPr>
        <p:txBody>
          <a:bodyPr/>
          <a:lstStyle/>
          <a:p>
            <a:pPr algn="ctr"/>
            <a:r>
              <a:rPr lang="en-GB" b="1" dirty="0">
                <a:solidFill>
                  <a:srgbClr val="0070C0"/>
                </a:solidFill>
              </a:rPr>
              <a:t>Citing References Quiz: Identify the source</a:t>
            </a:r>
          </a:p>
        </p:txBody>
      </p:sp>
      <p:pic>
        <p:nvPicPr>
          <p:cNvPr id="5" name="Picture Placeholder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14115" r="14115"/>
          <a:stretch>
            <a:fillRect/>
          </a:stretch>
        </p:blipFill>
        <p:spPr/>
      </p:pic>
      <p:sp>
        <p:nvSpPr>
          <p:cNvPr id="4" name="Text Placeholder 3"/>
          <p:cNvSpPr>
            <a:spLocks noGrp="1"/>
          </p:cNvSpPr>
          <p:nvPr>
            <p:ph type="body" sz="half" idx="2"/>
          </p:nvPr>
        </p:nvSpPr>
        <p:spPr>
          <a:xfrm>
            <a:off x="4722812" y="2294466"/>
            <a:ext cx="6313488" cy="2976034"/>
          </a:xfrm>
        </p:spPr>
        <p:txBody>
          <a:bodyPr>
            <a:normAutofit fontScale="92500" lnSpcReduction="10000"/>
          </a:bodyPr>
          <a:lstStyle/>
          <a:p>
            <a:r>
              <a:rPr lang="en-GB" b="1" dirty="0"/>
              <a:t>Reference 1</a:t>
            </a:r>
          </a:p>
          <a:p>
            <a:r>
              <a:rPr lang="en-GB" b="1" dirty="0"/>
              <a:t>Dickinson, C. 2017. Words fail: theology, poetry, and the challenge of representation. New York:</a:t>
            </a:r>
          </a:p>
          <a:p>
            <a:r>
              <a:rPr lang="en-GB" b="1" dirty="0"/>
              <a:t>Fordham University Press.</a:t>
            </a:r>
          </a:p>
          <a:p>
            <a:r>
              <a:rPr lang="en-GB" b="1" dirty="0"/>
              <a:t> A. Chapter in a book</a:t>
            </a:r>
          </a:p>
          <a:p>
            <a:r>
              <a:rPr lang="en-GB" b="1" dirty="0"/>
              <a:t> B. Book</a:t>
            </a:r>
          </a:p>
          <a:p>
            <a:r>
              <a:rPr lang="en-GB" b="1" dirty="0"/>
              <a:t> C. Website</a:t>
            </a:r>
          </a:p>
          <a:p>
            <a:r>
              <a:rPr lang="en-GB" b="1" dirty="0"/>
              <a:t> D. Insufficient information</a:t>
            </a:r>
          </a:p>
          <a:p>
            <a:endParaRPr lang="en-GB" b="1" dirty="0"/>
          </a:p>
        </p:txBody>
      </p:sp>
      <p:pic>
        <p:nvPicPr>
          <p:cNvPr id="6" name="Picture 5"/>
          <p:cNvPicPr>
            <a:picLocks noChangeAspect="1"/>
          </p:cNvPicPr>
          <p:nvPr/>
        </p:nvPicPr>
        <p:blipFill>
          <a:blip r:embed="rId3"/>
          <a:stretch>
            <a:fillRect/>
          </a:stretch>
        </p:blipFill>
        <p:spPr>
          <a:xfrm>
            <a:off x="6005513" y="3902947"/>
            <a:ext cx="446087" cy="440756"/>
          </a:xfrm>
          <a:prstGeom prst="rect">
            <a:avLst/>
          </a:prstGeom>
        </p:spPr>
      </p:pic>
    </p:spTree>
    <p:extLst>
      <p:ext uri="{BB962C8B-B14F-4D97-AF65-F5344CB8AC3E}">
        <p14:creationId xmlns:p14="http://schemas.microsoft.com/office/powerpoint/2010/main" val="5721747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395550" y="1371600"/>
            <a:ext cx="4937655" cy="4542367"/>
          </a:xfrm>
        </p:spPr>
        <p:txBody>
          <a:bodyPr>
            <a:normAutofit/>
          </a:bodyPr>
          <a:lstStyle/>
          <a:p>
            <a:pPr marL="0" indent="0">
              <a:buNone/>
            </a:pPr>
            <a:r>
              <a:rPr lang="en-GB" dirty="0">
                <a:solidFill>
                  <a:srgbClr val="FF0000"/>
                </a:solidFill>
              </a:rPr>
              <a:t>Reference 2</a:t>
            </a:r>
          </a:p>
          <a:p>
            <a:pPr marL="0" indent="0">
              <a:buNone/>
            </a:pPr>
            <a:r>
              <a:rPr lang="en-GB" dirty="0"/>
              <a:t>Willard, V. C. 2016. Retirement experiences of elite ballet dancers: Impact of self-identity and social</a:t>
            </a:r>
          </a:p>
          <a:p>
            <a:pPr marL="0" indent="0">
              <a:buNone/>
            </a:pPr>
            <a:r>
              <a:rPr lang="en-GB" dirty="0"/>
              <a:t>support. Sport, exercise, and performance psychology 5(3), pp. 266-279. </a:t>
            </a:r>
            <a:r>
              <a:rPr lang="en-GB" dirty="0" err="1"/>
              <a:t>doi</a:t>
            </a:r>
            <a:r>
              <a:rPr lang="en-GB" dirty="0"/>
              <a:t>: 10.1037/spy0000057</a:t>
            </a:r>
          </a:p>
          <a:p>
            <a:r>
              <a:rPr lang="en-GB" dirty="0"/>
              <a:t> A. Chapter in a book</a:t>
            </a:r>
          </a:p>
          <a:p>
            <a:r>
              <a:rPr lang="en-GB" dirty="0"/>
              <a:t> B. Conference paper</a:t>
            </a:r>
          </a:p>
          <a:p>
            <a:r>
              <a:rPr lang="en-GB" dirty="0"/>
              <a:t> C. Journal article</a:t>
            </a:r>
          </a:p>
          <a:p>
            <a:r>
              <a:rPr lang="en-GB" dirty="0"/>
              <a:t> D. Insufficient information</a:t>
            </a:r>
          </a:p>
          <a:p>
            <a:endParaRPr lang="en-GB" dirty="0"/>
          </a:p>
        </p:txBody>
      </p:sp>
      <p:sp>
        <p:nvSpPr>
          <p:cNvPr id="7" name="Content Placeholder 6"/>
          <p:cNvSpPr>
            <a:spLocks noGrp="1"/>
          </p:cNvSpPr>
          <p:nvPr>
            <p:ph sz="half" idx="2"/>
          </p:nvPr>
        </p:nvSpPr>
        <p:spPr>
          <a:xfrm>
            <a:off x="6074833" y="330200"/>
            <a:ext cx="5647267" cy="5867400"/>
          </a:xfrm>
        </p:spPr>
        <p:txBody>
          <a:bodyPr>
            <a:normAutofit/>
          </a:bodyPr>
          <a:lstStyle/>
          <a:p>
            <a:pPr marL="0" indent="0">
              <a:buNone/>
            </a:pPr>
            <a:r>
              <a:rPr lang="en-GB" dirty="0">
                <a:solidFill>
                  <a:srgbClr val="FF0000"/>
                </a:solidFill>
              </a:rPr>
              <a:t>Reference 3</a:t>
            </a:r>
          </a:p>
          <a:p>
            <a:pPr marL="0" indent="0">
              <a:buNone/>
            </a:pPr>
            <a:r>
              <a:rPr lang="en-GB" dirty="0"/>
              <a:t>Cox, S. 2000. How to herd cats in Piccadilly. Times Higher Education Supplement 14 April, pp. 36-37.</a:t>
            </a:r>
          </a:p>
          <a:p>
            <a:r>
              <a:rPr lang="en-GB" dirty="0"/>
              <a:t> A. Chapter in a book</a:t>
            </a:r>
          </a:p>
          <a:p>
            <a:r>
              <a:rPr lang="en-GB" dirty="0"/>
              <a:t> B. Newspaper article</a:t>
            </a:r>
          </a:p>
          <a:p>
            <a:r>
              <a:rPr lang="en-GB" dirty="0"/>
              <a:t> C. Conference paper</a:t>
            </a:r>
          </a:p>
          <a:p>
            <a:r>
              <a:rPr lang="en-GB" dirty="0"/>
              <a:t> D. Insufficient information</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1350" y="4736594"/>
            <a:ext cx="488950" cy="483106"/>
          </a:xfrm>
          <a:prstGeom prst="rect">
            <a:avLst/>
          </a:prstGeom>
        </p:spPr>
      </p:pic>
      <p:pic>
        <p:nvPicPr>
          <p:cNvPr id="9" name="Picture 8"/>
          <p:cNvPicPr>
            <a:picLocks noChangeAspect="1"/>
          </p:cNvPicPr>
          <p:nvPr/>
        </p:nvPicPr>
        <p:blipFill>
          <a:blip r:embed="rId3"/>
          <a:stretch>
            <a:fillRect/>
          </a:stretch>
        </p:blipFill>
        <p:spPr>
          <a:xfrm>
            <a:off x="9370039" y="3530600"/>
            <a:ext cx="487722" cy="481626"/>
          </a:xfrm>
          <a:prstGeom prst="rect">
            <a:avLst/>
          </a:prstGeom>
        </p:spPr>
      </p:pic>
    </p:spTree>
    <p:extLst>
      <p:ext uri="{BB962C8B-B14F-4D97-AF65-F5344CB8AC3E}">
        <p14:creationId xmlns:p14="http://schemas.microsoft.com/office/powerpoint/2010/main" val="121362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684212" y="1092200"/>
            <a:ext cx="8535988" cy="4902200"/>
          </a:xfrm>
        </p:spPr>
        <p:txBody>
          <a:bodyPr>
            <a:normAutofit/>
          </a:bodyPr>
          <a:lstStyle/>
          <a:p>
            <a:r>
              <a:rPr lang="en-GB" dirty="0"/>
              <a:t>Reference 4</a:t>
            </a:r>
          </a:p>
          <a:p>
            <a:r>
              <a:rPr lang="en-GB" dirty="0" err="1"/>
              <a:t>Chrulew</a:t>
            </a:r>
            <a:r>
              <a:rPr lang="en-GB" dirty="0"/>
              <a:t>, M. 2017. Foucault and animals.</a:t>
            </a:r>
          </a:p>
          <a:p>
            <a:r>
              <a:rPr lang="en-GB" dirty="0"/>
              <a:t> A. Journal article</a:t>
            </a:r>
          </a:p>
          <a:p>
            <a:r>
              <a:rPr lang="en-GB" dirty="0"/>
              <a:t> B. Book chapter</a:t>
            </a:r>
          </a:p>
          <a:p>
            <a:r>
              <a:rPr lang="en-GB" dirty="0"/>
              <a:t> C. Website</a:t>
            </a:r>
          </a:p>
          <a:p>
            <a:r>
              <a:rPr lang="en-GB" dirty="0"/>
              <a:t> D. insufficient information</a:t>
            </a:r>
          </a:p>
          <a:p>
            <a:endParaRPr lang="en-GB" dirty="0"/>
          </a:p>
        </p:txBody>
      </p:sp>
      <p:pic>
        <p:nvPicPr>
          <p:cNvPr id="7" name="Picture 6"/>
          <p:cNvPicPr>
            <a:picLocks noChangeAspect="1"/>
          </p:cNvPicPr>
          <p:nvPr/>
        </p:nvPicPr>
        <p:blipFill>
          <a:blip r:embed="rId2"/>
          <a:stretch>
            <a:fillRect/>
          </a:stretch>
        </p:blipFill>
        <p:spPr>
          <a:xfrm>
            <a:off x="4315439" y="4191487"/>
            <a:ext cx="487722" cy="481626"/>
          </a:xfrm>
          <a:prstGeom prst="rect">
            <a:avLst/>
          </a:prstGeom>
        </p:spPr>
      </p:pic>
      <p:pic>
        <p:nvPicPr>
          <p:cNvPr id="8" name="Picture 7"/>
          <p:cNvPicPr>
            <a:picLocks noChangeAspect="1"/>
          </p:cNvPicPr>
          <p:nvPr/>
        </p:nvPicPr>
        <p:blipFill>
          <a:blip r:embed="rId3"/>
          <a:stretch>
            <a:fillRect/>
          </a:stretch>
        </p:blipFill>
        <p:spPr>
          <a:xfrm>
            <a:off x="6287619" y="2123607"/>
            <a:ext cx="3987384" cy="2658256"/>
          </a:xfrm>
          <a:prstGeom prst="rect">
            <a:avLst/>
          </a:prstGeom>
        </p:spPr>
      </p:pic>
    </p:spTree>
    <p:extLst>
      <p:ext uri="{BB962C8B-B14F-4D97-AF65-F5344CB8AC3E}">
        <p14:creationId xmlns:p14="http://schemas.microsoft.com/office/powerpoint/2010/main" val="215920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513" y="1930400"/>
            <a:ext cx="10058400" cy="2743200"/>
          </a:xfrm>
        </p:spPr>
        <p:txBody>
          <a:bodyPr>
            <a:normAutofit fontScale="90000"/>
          </a:bodyPr>
          <a:lstStyle/>
          <a:p>
            <a:r>
              <a:rPr lang="en-GB" b="1" dirty="0">
                <a:solidFill>
                  <a:srgbClr val="0070C0"/>
                </a:solidFill>
              </a:rPr>
              <a:t>Reference 5</a:t>
            </a:r>
            <a:br>
              <a:rPr lang="en-GB" b="1" dirty="0">
                <a:solidFill>
                  <a:srgbClr val="0070C0"/>
                </a:solidFill>
              </a:rPr>
            </a:br>
            <a:r>
              <a:rPr lang="en-GB" b="1" dirty="0" err="1">
                <a:solidFill>
                  <a:srgbClr val="0070C0"/>
                </a:solidFill>
              </a:rPr>
              <a:t>Arwill-Nordbladh</a:t>
            </a:r>
            <a:r>
              <a:rPr lang="en-GB" b="1" dirty="0">
                <a:solidFill>
                  <a:srgbClr val="0070C0"/>
                </a:solidFill>
              </a:rPr>
              <a:t>, E. 2016. Viking Age Hair. Internet Archaeology 42. </a:t>
            </a:r>
            <a:r>
              <a:rPr lang="en-GB" b="1" dirty="0" err="1">
                <a:solidFill>
                  <a:srgbClr val="0070C0"/>
                </a:solidFill>
              </a:rPr>
              <a:t>doi</a:t>
            </a:r>
            <a:r>
              <a:rPr lang="en-GB" b="1" dirty="0">
                <a:solidFill>
                  <a:srgbClr val="0070C0"/>
                </a:solidFill>
              </a:rPr>
              <a:t>: 10.11141/ia.42.6.8</a:t>
            </a:r>
            <a:br>
              <a:rPr lang="en-GB" b="1" dirty="0">
                <a:solidFill>
                  <a:srgbClr val="0070C0"/>
                </a:solidFill>
              </a:rPr>
            </a:br>
            <a:r>
              <a:rPr lang="en-GB" b="1" dirty="0">
                <a:solidFill>
                  <a:srgbClr val="0070C0"/>
                </a:solidFill>
              </a:rPr>
              <a:t> A. Thesis</a:t>
            </a:r>
            <a:br>
              <a:rPr lang="en-GB" b="1" dirty="0">
                <a:solidFill>
                  <a:srgbClr val="0070C0"/>
                </a:solidFill>
              </a:rPr>
            </a:br>
            <a:r>
              <a:rPr lang="en-GB" b="1" dirty="0">
                <a:solidFill>
                  <a:srgbClr val="0070C0"/>
                </a:solidFill>
              </a:rPr>
              <a:t> B. Website</a:t>
            </a:r>
            <a:br>
              <a:rPr lang="en-GB" b="1" dirty="0">
                <a:solidFill>
                  <a:srgbClr val="0070C0"/>
                </a:solidFill>
              </a:rPr>
            </a:br>
            <a:r>
              <a:rPr lang="en-GB" b="1" dirty="0">
                <a:solidFill>
                  <a:srgbClr val="0070C0"/>
                </a:solidFill>
              </a:rPr>
              <a:t> C. Electronic journal article</a:t>
            </a:r>
            <a:br>
              <a:rPr lang="en-GB" b="1" dirty="0">
                <a:solidFill>
                  <a:srgbClr val="0070C0"/>
                </a:solidFill>
              </a:rPr>
            </a:br>
            <a:r>
              <a:rPr lang="en-GB" b="1" dirty="0">
                <a:solidFill>
                  <a:srgbClr val="0070C0"/>
                </a:solidFill>
              </a:rPr>
              <a:t> D. Insufficient information</a:t>
            </a:r>
            <a:br>
              <a:rPr lang="en-GB" b="1" dirty="0">
                <a:solidFill>
                  <a:srgbClr val="0070C0"/>
                </a:solidFill>
              </a:rPr>
            </a:br>
            <a:endParaRPr lang="en-GB" b="1" dirty="0">
              <a:solidFill>
                <a:srgbClr val="0070C0"/>
              </a:solidFill>
            </a:endParaRPr>
          </a:p>
        </p:txBody>
      </p:sp>
      <p:pic>
        <p:nvPicPr>
          <p:cNvPr id="4" name="Picture 3"/>
          <p:cNvPicPr>
            <a:picLocks noChangeAspect="1"/>
          </p:cNvPicPr>
          <p:nvPr/>
        </p:nvPicPr>
        <p:blipFill>
          <a:blip r:embed="rId2"/>
          <a:stretch>
            <a:fillRect/>
          </a:stretch>
        </p:blipFill>
        <p:spPr>
          <a:xfrm>
            <a:off x="7172939" y="3683487"/>
            <a:ext cx="487722" cy="481626"/>
          </a:xfrm>
          <a:prstGeom prst="rect">
            <a:avLst/>
          </a:prstGeom>
        </p:spPr>
      </p:pic>
    </p:spTree>
    <p:extLst>
      <p:ext uri="{BB962C8B-B14F-4D97-AF65-F5344CB8AC3E}">
        <p14:creationId xmlns:p14="http://schemas.microsoft.com/office/powerpoint/2010/main" val="3597785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58812" y="1308100"/>
            <a:ext cx="8535988" cy="4508500"/>
          </a:xfrm>
        </p:spPr>
        <p:txBody>
          <a:bodyPr>
            <a:normAutofit/>
          </a:bodyPr>
          <a:lstStyle/>
          <a:p>
            <a:r>
              <a:rPr lang="en-GB" dirty="0"/>
              <a:t>Reference 6</a:t>
            </a:r>
          </a:p>
          <a:p>
            <a:r>
              <a:rPr lang="en-GB" dirty="0"/>
              <a:t>Barajas, M. and Owen, M. 2000. Implementing virtual learning environments: looking for an holistic</a:t>
            </a:r>
          </a:p>
          <a:p>
            <a:r>
              <a:rPr lang="en-GB" dirty="0"/>
              <a:t>approach. Education Technology and Society.</a:t>
            </a:r>
          </a:p>
          <a:p>
            <a:r>
              <a:rPr lang="en-GB" dirty="0"/>
              <a:t> A. Edited book</a:t>
            </a:r>
          </a:p>
          <a:p>
            <a:r>
              <a:rPr lang="en-GB" dirty="0"/>
              <a:t> B. Journal article</a:t>
            </a:r>
          </a:p>
          <a:p>
            <a:r>
              <a:rPr lang="en-GB" dirty="0"/>
              <a:t> C. Chapter in a book</a:t>
            </a:r>
          </a:p>
          <a:p>
            <a:r>
              <a:rPr lang="en-GB" dirty="0"/>
              <a:t> D. Insufficient </a:t>
            </a:r>
            <a:r>
              <a:rPr lang="en-GB" dirty="0" smtClean="0"/>
              <a:t>information</a:t>
            </a:r>
            <a:endParaRPr lang="en-GB" dirty="0"/>
          </a:p>
        </p:txBody>
      </p:sp>
      <p:pic>
        <p:nvPicPr>
          <p:cNvPr id="4" name="Picture 3"/>
          <p:cNvPicPr>
            <a:picLocks noChangeAspect="1"/>
          </p:cNvPicPr>
          <p:nvPr/>
        </p:nvPicPr>
        <p:blipFill>
          <a:blip r:embed="rId2"/>
          <a:stretch>
            <a:fillRect/>
          </a:stretch>
        </p:blipFill>
        <p:spPr>
          <a:xfrm>
            <a:off x="4277339" y="4851887"/>
            <a:ext cx="487722" cy="481626"/>
          </a:xfrm>
          <a:prstGeom prst="rect">
            <a:avLst/>
          </a:prstGeom>
        </p:spPr>
      </p:pic>
    </p:spTree>
    <p:extLst>
      <p:ext uri="{BB962C8B-B14F-4D97-AF65-F5344CB8AC3E}">
        <p14:creationId xmlns:p14="http://schemas.microsoft.com/office/powerpoint/2010/main" val="2327439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313" y="2387600"/>
            <a:ext cx="10058400" cy="2743200"/>
          </a:xfrm>
        </p:spPr>
        <p:txBody>
          <a:bodyPr>
            <a:normAutofit fontScale="90000"/>
          </a:bodyPr>
          <a:lstStyle/>
          <a:p>
            <a:r>
              <a:rPr lang="en-GB" b="1" dirty="0">
                <a:solidFill>
                  <a:srgbClr val="7030A0"/>
                </a:solidFill>
              </a:rPr>
              <a:t>Reference 7</a:t>
            </a:r>
            <a:br>
              <a:rPr lang="en-GB" b="1" dirty="0">
                <a:solidFill>
                  <a:srgbClr val="7030A0"/>
                </a:solidFill>
              </a:rPr>
            </a:br>
            <a:r>
              <a:rPr lang="en-GB" b="1" dirty="0">
                <a:solidFill>
                  <a:srgbClr val="7030A0"/>
                </a:solidFill>
              </a:rPr>
              <a:t>Mosco, V. 2000. The web. In: Browning, G. et al. eds. Understanding contemporary society: theories</a:t>
            </a:r>
            <a:br>
              <a:rPr lang="en-GB" b="1" dirty="0">
                <a:solidFill>
                  <a:srgbClr val="7030A0"/>
                </a:solidFill>
              </a:rPr>
            </a:br>
            <a:r>
              <a:rPr lang="en-GB" b="1" dirty="0">
                <a:solidFill>
                  <a:srgbClr val="7030A0"/>
                </a:solidFill>
              </a:rPr>
              <a:t>of the present. London: Sage. pp. 343-355.</a:t>
            </a:r>
            <a:br>
              <a:rPr lang="en-GB" b="1" dirty="0">
                <a:solidFill>
                  <a:srgbClr val="7030A0"/>
                </a:solidFill>
              </a:rPr>
            </a:br>
            <a:r>
              <a:rPr lang="en-GB" b="1" dirty="0">
                <a:solidFill>
                  <a:srgbClr val="7030A0"/>
                </a:solidFill>
              </a:rPr>
              <a:t> A. Book</a:t>
            </a:r>
            <a:br>
              <a:rPr lang="en-GB" b="1" dirty="0">
                <a:solidFill>
                  <a:srgbClr val="7030A0"/>
                </a:solidFill>
              </a:rPr>
            </a:br>
            <a:r>
              <a:rPr lang="en-GB" b="1" dirty="0">
                <a:solidFill>
                  <a:srgbClr val="7030A0"/>
                </a:solidFill>
              </a:rPr>
              <a:t> B. Journal article</a:t>
            </a:r>
            <a:br>
              <a:rPr lang="en-GB" b="1" dirty="0">
                <a:solidFill>
                  <a:srgbClr val="7030A0"/>
                </a:solidFill>
              </a:rPr>
            </a:br>
            <a:r>
              <a:rPr lang="en-GB" b="1" dirty="0">
                <a:solidFill>
                  <a:srgbClr val="7030A0"/>
                </a:solidFill>
              </a:rPr>
              <a:t> C. Chapter in a book</a:t>
            </a:r>
            <a:br>
              <a:rPr lang="en-GB" b="1" dirty="0">
                <a:solidFill>
                  <a:srgbClr val="7030A0"/>
                </a:solidFill>
              </a:rPr>
            </a:br>
            <a:r>
              <a:rPr lang="en-GB" b="1" dirty="0">
                <a:solidFill>
                  <a:srgbClr val="7030A0"/>
                </a:solidFill>
              </a:rPr>
              <a:t> D. Insufficient information</a:t>
            </a:r>
          </a:p>
        </p:txBody>
      </p:sp>
      <p:pic>
        <p:nvPicPr>
          <p:cNvPr id="4" name="Picture 3"/>
          <p:cNvPicPr>
            <a:picLocks noChangeAspect="1"/>
          </p:cNvPicPr>
          <p:nvPr/>
        </p:nvPicPr>
        <p:blipFill>
          <a:blip r:embed="rId2"/>
          <a:stretch>
            <a:fillRect/>
          </a:stretch>
        </p:blipFill>
        <p:spPr>
          <a:xfrm>
            <a:off x="5624513" y="4762987"/>
            <a:ext cx="487722" cy="481626"/>
          </a:xfrm>
          <a:prstGeom prst="rect">
            <a:avLst/>
          </a:prstGeom>
        </p:spPr>
      </p:pic>
    </p:spTree>
    <p:extLst>
      <p:ext uri="{BB962C8B-B14F-4D97-AF65-F5344CB8AC3E}">
        <p14:creationId xmlns:p14="http://schemas.microsoft.com/office/powerpoint/2010/main" val="1481565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B050"/>
                </a:solidFill>
              </a:rPr>
              <a:t>Paraphrasing</a:t>
            </a:r>
            <a:endParaRPr lang="en-GB" dirty="0">
              <a:solidFill>
                <a:srgbClr val="00B050"/>
              </a:solidFill>
            </a:endParaRPr>
          </a:p>
        </p:txBody>
      </p:sp>
      <p:sp>
        <p:nvSpPr>
          <p:cNvPr id="3" name="Text Placeholder 2"/>
          <p:cNvSpPr>
            <a:spLocks noGrp="1"/>
          </p:cNvSpPr>
          <p:nvPr>
            <p:ph type="body" idx="1"/>
          </p:nvPr>
        </p:nvSpPr>
        <p:spPr>
          <a:xfrm>
            <a:off x="684213" y="2675744"/>
            <a:ext cx="6511066" cy="1879600"/>
          </a:xfrm>
        </p:spPr>
        <p:txBody>
          <a:bodyPr>
            <a:normAutofit lnSpcReduction="10000"/>
          </a:bodyPr>
          <a:lstStyle/>
          <a:p>
            <a:pPr marL="342900" indent="-342900">
              <a:buFont typeface="Arial" panose="020B0604020202020204" pitchFamily="34" charset="0"/>
              <a:buChar char="•"/>
            </a:pPr>
            <a:r>
              <a:rPr lang="en-GB" dirty="0" smtClean="0"/>
              <a:t>When you paraphrase you express someone else’s writing in your own words.</a:t>
            </a:r>
          </a:p>
          <a:p>
            <a:pPr marL="342900" indent="-342900">
              <a:buFont typeface="Arial" panose="020B0604020202020204" pitchFamily="34" charset="0"/>
              <a:buChar char="•"/>
            </a:pPr>
            <a:r>
              <a:rPr lang="en-GB" dirty="0" smtClean="0"/>
              <a:t>An alternative way of referring to an author’s idea</a:t>
            </a:r>
          </a:p>
          <a:p>
            <a:pPr marL="342900" indent="-342900">
              <a:buFont typeface="Arial" panose="020B0604020202020204" pitchFamily="34" charset="0"/>
              <a:buChar char="•"/>
            </a:pPr>
            <a:r>
              <a:rPr lang="en-GB" dirty="0" smtClean="0"/>
              <a:t>You must still cite and reference the source</a:t>
            </a:r>
            <a:endParaRPr lang="en-GB" dirty="0"/>
          </a:p>
        </p:txBody>
      </p:sp>
      <p:pic>
        <p:nvPicPr>
          <p:cNvPr id="4" name="Picture 3"/>
          <p:cNvPicPr>
            <a:picLocks noChangeAspect="1"/>
          </p:cNvPicPr>
          <p:nvPr/>
        </p:nvPicPr>
        <p:blipFill>
          <a:blip r:embed="rId2"/>
          <a:stretch>
            <a:fillRect/>
          </a:stretch>
        </p:blipFill>
        <p:spPr>
          <a:xfrm>
            <a:off x="8034728" y="1822671"/>
            <a:ext cx="2327979" cy="2974181"/>
          </a:xfrm>
          <a:prstGeom prst="rect">
            <a:avLst/>
          </a:prstGeom>
        </p:spPr>
      </p:pic>
    </p:spTree>
    <p:extLst>
      <p:ext uri="{BB962C8B-B14F-4D97-AF65-F5344CB8AC3E}">
        <p14:creationId xmlns:p14="http://schemas.microsoft.com/office/powerpoint/2010/main" val="40793556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54833" y="434715"/>
            <a:ext cx="11737297" cy="6280878"/>
          </a:xfrm>
        </p:spPr>
        <p:txBody>
          <a:bodyPr>
            <a:normAutofit/>
          </a:bodyPr>
          <a:lstStyle/>
          <a:p>
            <a:r>
              <a:rPr lang="en-GB" b="1" dirty="0">
                <a:solidFill>
                  <a:srgbClr val="0070C0"/>
                </a:solidFill>
              </a:rPr>
              <a:t>How Do I Paraphrase?</a:t>
            </a:r>
          </a:p>
          <a:p>
            <a:endParaRPr lang="en-GB" dirty="0"/>
          </a:p>
          <a:p>
            <a:r>
              <a:rPr lang="en-GB" dirty="0"/>
              <a:t>First </a:t>
            </a:r>
            <a:r>
              <a:rPr lang="en-GB" dirty="0">
                <a:solidFill>
                  <a:srgbClr val="0070C0"/>
                </a:solidFill>
              </a:rPr>
              <a:t>read</a:t>
            </a:r>
            <a:r>
              <a:rPr lang="en-GB" dirty="0"/>
              <a:t> the source carefully so you actually know what it means. You can’t use it as a source if you don’t understand it.</a:t>
            </a:r>
          </a:p>
          <a:p>
            <a:endParaRPr lang="en-GB" dirty="0"/>
          </a:p>
          <a:p>
            <a:r>
              <a:rPr lang="en-GB" dirty="0"/>
              <a:t>Next find the part of the source you want to paraphrase. You’re not rewriting the entire source in your paper, so don’t paraphrase much more than a paragraph.</a:t>
            </a:r>
          </a:p>
          <a:p>
            <a:endParaRPr lang="en-GB" dirty="0"/>
          </a:p>
          <a:p>
            <a:r>
              <a:rPr lang="en-GB" dirty="0"/>
              <a:t>Finally, and pay attention to this step because it’s important, set the source aside.</a:t>
            </a:r>
          </a:p>
          <a:p>
            <a:endParaRPr lang="en-GB" dirty="0"/>
          </a:p>
          <a:p>
            <a:r>
              <a:rPr lang="en-GB" dirty="0"/>
              <a:t>Write your paraphrase without looking at the original source. This will help you write in </a:t>
            </a:r>
            <a:r>
              <a:rPr lang="en-GB" dirty="0">
                <a:solidFill>
                  <a:srgbClr val="0070C0"/>
                </a:solidFill>
              </a:rPr>
              <a:t>your own words</a:t>
            </a:r>
            <a:r>
              <a:rPr lang="en-GB" dirty="0"/>
              <a:t> and help you </a:t>
            </a:r>
            <a:r>
              <a:rPr lang="en-GB" dirty="0">
                <a:solidFill>
                  <a:srgbClr val="0070C0"/>
                </a:solidFill>
              </a:rPr>
              <a:t>resist</a:t>
            </a:r>
            <a:r>
              <a:rPr lang="en-GB" dirty="0"/>
              <a:t> the temptation to </a:t>
            </a:r>
            <a:r>
              <a:rPr lang="en-GB" dirty="0">
                <a:solidFill>
                  <a:srgbClr val="0070C0"/>
                </a:solidFill>
              </a:rPr>
              <a:t>use the wording and sentence structure of the original source</a:t>
            </a:r>
            <a:r>
              <a:rPr lang="en-GB" dirty="0"/>
              <a:t>.</a:t>
            </a:r>
          </a:p>
          <a:p>
            <a:endParaRPr lang="en-GB" dirty="0"/>
          </a:p>
          <a:p>
            <a:endParaRPr lang="en-GB" dirty="0"/>
          </a:p>
        </p:txBody>
      </p:sp>
    </p:spTree>
    <p:extLst>
      <p:ext uri="{BB962C8B-B14F-4D97-AF65-F5344CB8AC3E}">
        <p14:creationId xmlns:p14="http://schemas.microsoft.com/office/powerpoint/2010/main" val="36781089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44172" y="951875"/>
            <a:ext cx="8535988" cy="5373973"/>
          </a:xfrm>
        </p:spPr>
        <p:txBody>
          <a:bodyPr>
            <a:normAutofit/>
          </a:bodyPr>
          <a:lstStyle/>
          <a:p>
            <a:r>
              <a:rPr lang="en-GB" dirty="0"/>
              <a:t>•</a:t>
            </a:r>
            <a:r>
              <a:rPr lang="en-GB" dirty="0">
                <a:solidFill>
                  <a:srgbClr val="FF0000"/>
                </a:solidFill>
              </a:rPr>
              <a:t>Original</a:t>
            </a:r>
            <a:r>
              <a:rPr lang="en-GB" dirty="0"/>
              <a:t>: Giraffes like Acacia leaves and hay and they can consume 75 pounds of food a day.</a:t>
            </a:r>
          </a:p>
          <a:p>
            <a:r>
              <a:rPr lang="en-GB" dirty="0"/>
              <a:t>•</a:t>
            </a:r>
            <a:r>
              <a:rPr lang="en-GB" dirty="0">
                <a:solidFill>
                  <a:srgbClr val="00B050"/>
                </a:solidFill>
              </a:rPr>
              <a:t>Paraphrase</a:t>
            </a:r>
            <a:r>
              <a:rPr lang="en-GB" dirty="0"/>
              <a:t>: A giraffe can eat up to 75 pounds of Acacia leaves and hay everyday</a:t>
            </a:r>
            <a:r>
              <a:rPr lang="en-GB" dirty="0" smtClean="0"/>
              <a:t>.</a:t>
            </a:r>
          </a:p>
          <a:p>
            <a:endParaRPr lang="en-GB" dirty="0"/>
          </a:p>
          <a:p>
            <a:endParaRPr lang="en-GB" dirty="0" smtClean="0"/>
          </a:p>
          <a:p>
            <a:r>
              <a:rPr lang="en-GB" dirty="0"/>
              <a:t>•</a:t>
            </a:r>
            <a:r>
              <a:rPr lang="en-GB" dirty="0">
                <a:solidFill>
                  <a:srgbClr val="FF0000"/>
                </a:solidFill>
              </a:rPr>
              <a:t>Original</a:t>
            </a:r>
            <a:r>
              <a:rPr lang="en-GB" dirty="0"/>
              <a:t>: Any trip to Italy should include a visit to Tuscany to sample their exquisite wines.</a:t>
            </a:r>
          </a:p>
          <a:p>
            <a:r>
              <a:rPr lang="en-GB" dirty="0"/>
              <a:t>•</a:t>
            </a:r>
            <a:r>
              <a:rPr lang="en-GB" dirty="0">
                <a:solidFill>
                  <a:srgbClr val="00B050"/>
                </a:solidFill>
              </a:rPr>
              <a:t>Paraphrase</a:t>
            </a:r>
            <a:r>
              <a:rPr lang="en-GB" dirty="0"/>
              <a:t>: Be sure to include a Tuscan wine-tasting experience when visiting Italy</a:t>
            </a:r>
          </a:p>
          <a:p>
            <a:endParaRPr lang="en-GB" dirty="0"/>
          </a:p>
          <a:p>
            <a:endParaRPr lang="en-GB" dirty="0"/>
          </a:p>
        </p:txBody>
      </p:sp>
      <p:pic>
        <p:nvPicPr>
          <p:cNvPr id="4" name="Picture 3"/>
          <p:cNvPicPr>
            <a:picLocks noChangeAspect="1"/>
          </p:cNvPicPr>
          <p:nvPr/>
        </p:nvPicPr>
        <p:blipFill>
          <a:blip r:embed="rId2"/>
          <a:stretch>
            <a:fillRect/>
          </a:stretch>
        </p:blipFill>
        <p:spPr>
          <a:xfrm>
            <a:off x="9413824" y="1373785"/>
            <a:ext cx="1843790" cy="2367940"/>
          </a:xfrm>
          <a:prstGeom prst="rect">
            <a:avLst/>
          </a:prstGeom>
        </p:spPr>
      </p:pic>
    </p:spTree>
    <p:extLst>
      <p:ext uri="{BB962C8B-B14F-4D97-AF65-F5344CB8AC3E}">
        <p14:creationId xmlns:p14="http://schemas.microsoft.com/office/powerpoint/2010/main" val="3703492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rPr>
              <a:t>Quote, paraphrase and summarise</a:t>
            </a:r>
            <a:endParaRPr lang="en-GB" dirty="0">
              <a:solidFill>
                <a:srgbClr val="7030A0"/>
              </a:solidFill>
            </a:endParaRPr>
          </a:p>
        </p:txBody>
      </p:sp>
      <p:sp>
        <p:nvSpPr>
          <p:cNvPr id="3" name="Text Placeholder 2"/>
          <p:cNvSpPr>
            <a:spLocks noGrp="1"/>
          </p:cNvSpPr>
          <p:nvPr>
            <p:ph type="body" idx="1"/>
          </p:nvPr>
        </p:nvSpPr>
        <p:spPr>
          <a:xfrm>
            <a:off x="684212" y="2368446"/>
            <a:ext cx="8535988" cy="3625954"/>
          </a:xfrm>
        </p:spPr>
        <p:txBody>
          <a:bodyPr/>
          <a:lstStyle/>
          <a:p>
            <a:pPr marL="342900" indent="-342900">
              <a:buFont typeface="Arial" panose="020B0604020202020204" pitchFamily="34" charset="0"/>
              <a:buChar char="•"/>
            </a:pPr>
            <a:r>
              <a:rPr lang="en-GB" dirty="0" smtClean="0"/>
              <a:t>Quotation should be relevant to your argument and used carefully in your text</a:t>
            </a:r>
          </a:p>
          <a:p>
            <a:pPr marL="342900" indent="-342900">
              <a:buFont typeface="Arial" panose="020B0604020202020204" pitchFamily="34" charset="0"/>
              <a:buChar char="•"/>
            </a:pPr>
            <a:r>
              <a:rPr lang="en-GB" dirty="0" smtClean="0"/>
              <a:t>Excessive use of quotation can disrupt the flow of your writing and stop </a:t>
            </a:r>
            <a:r>
              <a:rPr lang="en-GB" smtClean="0"/>
              <a:t>you from </a:t>
            </a:r>
            <a:r>
              <a:rPr lang="en-GB" dirty="0" smtClean="0"/>
              <a:t>showing your understanding and analysis of the source</a:t>
            </a:r>
          </a:p>
          <a:p>
            <a:pPr marL="342900" indent="-342900">
              <a:buFont typeface="Arial" panose="020B0604020202020204" pitchFamily="34" charset="0"/>
              <a:buChar char="•"/>
            </a:pPr>
            <a:r>
              <a:rPr lang="en-GB" dirty="0" smtClean="0"/>
              <a:t>Tutors prefer to read your interpretation and analysis</a:t>
            </a:r>
            <a:endParaRPr lang="en-GB"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0200" y="2057400"/>
            <a:ext cx="1428750" cy="1428750"/>
          </a:xfrm>
          <a:prstGeom prst="rect">
            <a:avLst/>
          </a:prstGeom>
        </p:spPr>
      </p:pic>
    </p:spTree>
    <p:extLst>
      <p:ext uri="{BB962C8B-B14F-4D97-AF65-F5344CB8AC3E}">
        <p14:creationId xmlns:p14="http://schemas.microsoft.com/office/powerpoint/2010/main" val="41251595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96639"/>
            <a:ext cx="10058400" cy="2743200"/>
          </a:xfrm>
        </p:spPr>
        <p:txBody>
          <a:bodyPr/>
          <a:lstStyle/>
          <a:p>
            <a:r>
              <a:rPr lang="en-GB" b="1" dirty="0" smtClean="0">
                <a:solidFill>
                  <a:srgbClr val="7030A0"/>
                </a:solidFill>
              </a:rPr>
              <a:t>Direct</a:t>
            </a:r>
            <a:r>
              <a:rPr lang="en-GB" dirty="0" smtClean="0">
                <a:solidFill>
                  <a:srgbClr val="7030A0"/>
                </a:solidFill>
              </a:rPr>
              <a:t> </a:t>
            </a:r>
            <a:r>
              <a:rPr lang="en-GB" b="1" dirty="0" smtClean="0">
                <a:solidFill>
                  <a:srgbClr val="7030A0"/>
                </a:solidFill>
              </a:rPr>
              <a:t>Quotes</a:t>
            </a:r>
            <a:endParaRPr lang="en-GB" b="1" dirty="0">
              <a:solidFill>
                <a:srgbClr val="7030A0"/>
              </a:solidFill>
            </a:endParaRPr>
          </a:p>
        </p:txBody>
      </p:sp>
      <p:sp>
        <p:nvSpPr>
          <p:cNvPr id="3" name="Text Placeholder 2"/>
          <p:cNvSpPr>
            <a:spLocks noGrp="1"/>
          </p:cNvSpPr>
          <p:nvPr>
            <p:ph type="body" idx="1"/>
          </p:nvPr>
        </p:nvSpPr>
        <p:spPr>
          <a:xfrm>
            <a:off x="684213" y="1910891"/>
            <a:ext cx="7425466" cy="3596807"/>
          </a:xfrm>
        </p:spPr>
        <p:txBody>
          <a:bodyPr/>
          <a:lstStyle/>
          <a:p>
            <a:r>
              <a:rPr lang="en-GB" dirty="0" smtClean="0"/>
              <a:t>Short direct quotations (up to two or three lines) should be enclosed in quotation marks ( single ‘’or double””- be consistent)</a:t>
            </a:r>
          </a:p>
          <a:p>
            <a:r>
              <a:rPr lang="en-GB" dirty="0" smtClean="0"/>
              <a:t>Give the (author, date, Page number (s))</a:t>
            </a:r>
          </a:p>
          <a:p>
            <a:r>
              <a:rPr lang="en-GB" dirty="0" smtClean="0"/>
              <a:t>Example</a:t>
            </a:r>
          </a:p>
          <a:p>
            <a:r>
              <a:rPr lang="en-GB" dirty="0" smtClean="0"/>
              <a:t>M Delibes says in book El </a:t>
            </a:r>
            <a:r>
              <a:rPr lang="en-GB" dirty="0" err="1" smtClean="0"/>
              <a:t>camino</a:t>
            </a:r>
            <a:r>
              <a:rPr lang="en-GB" dirty="0" smtClean="0"/>
              <a:t> that ‘you do not know what you have until it is gone’ (</a:t>
            </a:r>
            <a:r>
              <a:rPr lang="en-GB" dirty="0" err="1" smtClean="0"/>
              <a:t>pg</a:t>
            </a:r>
            <a:r>
              <a:rPr lang="en-GB" dirty="0" smtClean="0"/>
              <a:t> 56) in 2010</a:t>
            </a:r>
          </a:p>
          <a:p>
            <a:r>
              <a:rPr lang="en-GB" dirty="0" smtClean="0"/>
              <a:t>Published in Madrid, </a:t>
            </a:r>
            <a:r>
              <a:rPr lang="en-GB" dirty="0" err="1" smtClean="0"/>
              <a:t>Destino</a:t>
            </a:r>
            <a:r>
              <a:rPr lang="en-GB" dirty="0" smtClean="0"/>
              <a:t>.</a:t>
            </a:r>
          </a:p>
          <a:p>
            <a:endParaRPr lang="en-GB" dirty="0"/>
          </a:p>
        </p:txBody>
      </p:sp>
      <p:sp>
        <p:nvSpPr>
          <p:cNvPr id="5" name="TextBox 4"/>
          <p:cNvSpPr txBox="1"/>
          <p:nvPr/>
        </p:nvSpPr>
        <p:spPr>
          <a:xfrm>
            <a:off x="684782" y="5186596"/>
            <a:ext cx="7579564" cy="1477328"/>
          </a:xfrm>
          <a:prstGeom prst="rect">
            <a:avLst/>
          </a:prstGeom>
          <a:noFill/>
        </p:spPr>
        <p:txBody>
          <a:bodyPr wrap="square" rtlCol="0">
            <a:spAutoFit/>
          </a:bodyPr>
          <a:lstStyle/>
          <a:p>
            <a:r>
              <a:rPr lang="en-GB" dirty="0" smtClean="0">
                <a:solidFill>
                  <a:srgbClr val="FF0000"/>
                </a:solidFill>
              </a:rPr>
              <a:t>In text citation  Delibes notes that ‘you do not know what you have until its gone’ (Delibes, 2010, p.56)</a:t>
            </a:r>
          </a:p>
          <a:p>
            <a:endParaRPr lang="en-GB" dirty="0">
              <a:solidFill>
                <a:srgbClr val="FF0000"/>
              </a:solidFill>
            </a:endParaRPr>
          </a:p>
          <a:p>
            <a:r>
              <a:rPr lang="en-GB" dirty="0" smtClean="0">
                <a:solidFill>
                  <a:srgbClr val="FF0000"/>
                </a:solidFill>
              </a:rPr>
              <a:t>Reference list</a:t>
            </a:r>
          </a:p>
          <a:p>
            <a:r>
              <a:rPr lang="en-GB" dirty="0" smtClean="0">
                <a:solidFill>
                  <a:srgbClr val="FF0000"/>
                </a:solidFill>
              </a:rPr>
              <a:t>Delibes, M. (2010) El </a:t>
            </a:r>
            <a:r>
              <a:rPr lang="en-GB" dirty="0" err="1" smtClean="0">
                <a:solidFill>
                  <a:srgbClr val="FF0000"/>
                </a:solidFill>
              </a:rPr>
              <a:t>camino</a:t>
            </a:r>
            <a:r>
              <a:rPr lang="en-GB" dirty="0" smtClean="0">
                <a:solidFill>
                  <a:srgbClr val="FF0000"/>
                </a:solidFill>
              </a:rPr>
              <a:t>, Madrid: </a:t>
            </a:r>
            <a:r>
              <a:rPr lang="en-GB" dirty="0" err="1" smtClean="0">
                <a:solidFill>
                  <a:srgbClr val="FF0000"/>
                </a:solidFill>
              </a:rPr>
              <a:t>Destino</a:t>
            </a:r>
            <a:r>
              <a:rPr lang="en-GB" dirty="0" smtClean="0">
                <a:solidFill>
                  <a:srgbClr val="FF0000"/>
                </a:solidFill>
              </a:rPr>
              <a:t>.</a:t>
            </a:r>
            <a:endParaRPr lang="en-GB" dirty="0">
              <a:solidFill>
                <a:srgbClr val="FF0000"/>
              </a:solidFill>
            </a:endParaRPr>
          </a:p>
        </p:txBody>
      </p:sp>
      <p:pic>
        <p:nvPicPr>
          <p:cNvPr id="6" name="Picture 5"/>
          <p:cNvPicPr>
            <a:picLocks noChangeAspect="1"/>
          </p:cNvPicPr>
          <p:nvPr/>
        </p:nvPicPr>
        <p:blipFill>
          <a:blip r:embed="rId2"/>
          <a:stretch>
            <a:fillRect/>
          </a:stretch>
        </p:blipFill>
        <p:spPr>
          <a:xfrm>
            <a:off x="8503952" y="1910891"/>
            <a:ext cx="2499033" cy="3088770"/>
          </a:xfrm>
          <a:prstGeom prst="rect">
            <a:avLst/>
          </a:prstGeom>
        </p:spPr>
      </p:pic>
    </p:spTree>
    <p:extLst>
      <p:ext uri="{BB962C8B-B14F-4D97-AF65-F5344CB8AC3E}">
        <p14:creationId xmlns:p14="http://schemas.microsoft.com/office/powerpoint/2010/main" val="402534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rPr>
              <a:t>Try to identify correct paraphrasing </a:t>
            </a:r>
            <a:endParaRPr lang="en-GB" dirty="0">
              <a:solidFill>
                <a:srgbClr val="002060"/>
              </a:solidFill>
            </a:endParaRPr>
          </a:p>
        </p:txBody>
      </p:sp>
      <p:sp>
        <p:nvSpPr>
          <p:cNvPr id="3" name="Text Placeholder 2"/>
          <p:cNvSpPr>
            <a:spLocks noGrp="1"/>
          </p:cNvSpPr>
          <p:nvPr>
            <p:ph type="body" idx="1"/>
          </p:nvPr>
        </p:nvSpPr>
        <p:spPr>
          <a:xfrm rot="19691990">
            <a:off x="2611473" y="2363133"/>
            <a:ext cx="8535988" cy="2131734"/>
          </a:xfrm>
        </p:spPr>
        <p:txBody>
          <a:bodyPr>
            <a:normAutofit/>
          </a:bodyPr>
          <a:lstStyle/>
          <a:p>
            <a:r>
              <a:rPr lang="en-GB" sz="8800" dirty="0"/>
              <a:t>A</a:t>
            </a:r>
            <a:r>
              <a:rPr lang="en-GB" sz="8800" dirty="0" smtClean="0"/>
              <a:t>ctivity</a:t>
            </a:r>
            <a:endParaRPr lang="en-GB" sz="8800" dirty="0"/>
          </a:p>
        </p:txBody>
      </p:sp>
      <p:pic>
        <p:nvPicPr>
          <p:cNvPr id="4" name="Picture 3"/>
          <p:cNvPicPr>
            <a:picLocks noChangeAspect="1"/>
          </p:cNvPicPr>
          <p:nvPr/>
        </p:nvPicPr>
        <p:blipFill>
          <a:blip r:embed="rId2"/>
          <a:stretch>
            <a:fillRect/>
          </a:stretch>
        </p:blipFill>
        <p:spPr>
          <a:xfrm>
            <a:off x="7097608" y="2563318"/>
            <a:ext cx="2788171" cy="2788171"/>
          </a:xfrm>
          <a:prstGeom prst="rect">
            <a:avLst/>
          </a:prstGeom>
        </p:spPr>
      </p:pic>
    </p:spTree>
    <p:extLst>
      <p:ext uri="{BB962C8B-B14F-4D97-AF65-F5344CB8AC3E}">
        <p14:creationId xmlns:p14="http://schemas.microsoft.com/office/powerpoint/2010/main" val="23608788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39843" y="4054838"/>
            <a:ext cx="11602387" cy="1879600"/>
          </a:xfrm>
        </p:spPr>
        <p:txBody>
          <a:bodyPr>
            <a:normAutofit lnSpcReduction="10000"/>
          </a:bodyPr>
          <a:lstStyle/>
          <a:p>
            <a:r>
              <a:rPr lang="en-GB" b="1" dirty="0" smtClean="0"/>
              <a:t>Paraphrased</a:t>
            </a:r>
            <a:endParaRPr lang="en-GB" b="1" dirty="0"/>
          </a:p>
          <a:p>
            <a:endParaRPr lang="en-GB" b="1" dirty="0"/>
          </a:p>
          <a:p>
            <a:r>
              <a:rPr lang="en-GB" b="1" dirty="0" smtClean="0"/>
              <a:t>In </a:t>
            </a:r>
            <a:r>
              <a:rPr lang="en-GB" b="1" dirty="0"/>
              <a:t>her discussion of what she perceives to be problems of English society at the time, Ellis (1839) argues that English middle-class women try to imitate upper-class manners and life-style (p. 15). </a:t>
            </a:r>
          </a:p>
          <a:p>
            <a:endParaRPr lang="en-GB" b="1" dirty="0"/>
          </a:p>
        </p:txBody>
      </p:sp>
      <p:sp>
        <p:nvSpPr>
          <p:cNvPr id="4" name="TextBox 3"/>
          <p:cNvSpPr txBox="1"/>
          <p:nvPr/>
        </p:nvSpPr>
        <p:spPr>
          <a:xfrm>
            <a:off x="239843" y="734517"/>
            <a:ext cx="11797259" cy="2677656"/>
          </a:xfrm>
          <a:prstGeom prst="rect">
            <a:avLst/>
          </a:prstGeom>
          <a:noFill/>
        </p:spPr>
        <p:txBody>
          <a:bodyPr wrap="square" rtlCol="0">
            <a:spAutoFit/>
          </a:bodyPr>
          <a:lstStyle/>
          <a:p>
            <a:r>
              <a:rPr lang="en-GB" sz="2800" b="1" dirty="0" smtClean="0">
                <a:solidFill>
                  <a:srgbClr val="FF0000"/>
                </a:solidFill>
              </a:rPr>
              <a:t>Try to paraphrase</a:t>
            </a:r>
          </a:p>
          <a:p>
            <a:r>
              <a:rPr lang="en-GB" sz="2800" b="1" dirty="0" smtClean="0">
                <a:solidFill>
                  <a:schemeClr val="accent3">
                    <a:lumMod val="50000"/>
                  </a:schemeClr>
                </a:solidFill>
              </a:rPr>
              <a:t>In </a:t>
            </a:r>
            <a:r>
              <a:rPr lang="en-GB" sz="2800" b="1" dirty="0">
                <a:solidFill>
                  <a:schemeClr val="accent3">
                    <a:lumMod val="50000"/>
                  </a:schemeClr>
                </a:solidFill>
              </a:rPr>
              <a:t>her discussion of what she perceives to be problems of English society at the time, Ellis (1839) argues that English middle-class women "have lately learned to look with envious eyes upon their superiors in rank, to rival their attainments, to imitate their manners, and to pine for the luxuries they enjoy" (p. 15).</a:t>
            </a:r>
          </a:p>
        </p:txBody>
      </p:sp>
    </p:spTree>
    <p:extLst>
      <p:ext uri="{BB962C8B-B14F-4D97-AF65-F5344CB8AC3E}">
        <p14:creationId xmlns:p14="http://schemas.microsoft.com/office/powerpoint/2010/main" val="219199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89143" y="1221699"/>
            <a:ext cx="9868863" cy="1879600"/>
          </a:xfrm>
        </p:spPr>
        <p:txBody>
          <a:bodyPr>
            <a:normAutofit/>
          </a:bodyPr>
          <a:lstStyle/>
          <a:p>
            <a:r>
              <a:rPr lang="en-GB" dirty="0"/>
              <a:t>Remember these three tips to paraphrase like a pro.</a:t>
            </a:r>
          </a:p>
          <a:p>
            <a:r>
              <a:rPr lang="en-GB" dirty="0"/>
              <a:t>1.Include key points and sub-points from the original source.</a:t>
            </a:r>
          </a:p>
          <a:p>
            <a:r>
              <a:rPr lang="en-GB" dirty="0"/>
              <a:t>2.Write a paraphrase in your own words and use your own sentence structure.</a:t>
            </a:r>
          </a:p>
          <a:p>
            <a:r>
              <a:rPr lang="en-GB" dirty="0"/>
              <a:t>3.Always cite a paraphrase.</a:t>
            </a:r>
          </a:p>
          <a:p>
            <a:endParaRPr lang="en-GB" dirty="0"/>
          </a:p>
        </p:txBody>
      </p:sp>
      <p:pic>
        <p:nvPicPr>
          <p:cNvPr id="5" name="Picture 4"/>
          <p:cNvPicPr>
            <a:picLocks noChangeAspect="1"/>
          </p:cNvPicPr>
          <p:nvPr/>
        </p:nvPicPr>
        <p:blipFill>
          <a:blip r:embed="rId2"/>
          <a:stretch>
            <a:fillRect/>
          </a:stretch>
        </p:blipFill>
        <p:spPr>
          <a:xfrm>
            <a:off x="3583273" y="3319072"/>
            <a:ext cx="2967428" cy="2967428"/>
          </a:xfrm>
          <a:prstGeom prst="rect">
            <a:avLst/>
          </a:prstGeom>
        </p:spPr>
      </p:pic>
    </p:spTree>
    <p:extLst>
      <p:ext uri="{BB962C8B-B14F-4D97-AF65-F5344CB8AC3E}">
        <p14:creationId xmlns:p14="http://schemas.microsoft.com/office/powerpoint/2010/main" val="25034588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261" y="562130"/>
            <a:ext cx="8535988" cy="6018551"/>
          </a:xfrm>
        </p:spPr>
        <p:txBody>
          <a:bodyPr>
            <a:normAutofit/>
          </a:bodyPr>
          <a:lstStyle/>
          <a:p>
            <a:r>
              <a:rPr lang="en-GB" dirty="0">
                <a:solidFill>
                  <a:srgbClr val="FF0000"/>
                </a:solidFill>
              </a:rPr>
              <a:t>Don’t do this!</a:t>
            </a:r>
          </a:p>
          <a:p>
            <a:r>
              <a:rPr lang="en-GB" dirty="0"/>
              <a:t>•Don’t just change a couple of words from your information source and think that it is an acceptable paraphrase—adding a reference makes no difference! </a:t>
            </a:r>
            <a:endParaRPr lang="en-GB" dirty="0" smtClean="0"/>
          </a:p>
          <a:p>
            <a:r>
              <a:rPr lang="en-GB" dirty="0" smtClean="0"/>
              <a:t>•</a:t>
            </a:r>
            <a:r>
              <a:rPr lang="en-GB" dirty="0"/>
              <a:t>Don’t just switch around sentence parts from your information source and add a reference, then think that it is an </a:t>
            </a:r>
            <a:r>
              <a:rPr lang="en-GB" dirty="0" smtClean="0"/>
              <a:t>acceptable</a:t>
            </a:r>
            <a:endParaRPr lang="en-GB" dirty="0"/>
          </a:p>
          <a:p>
            <a:r>
              <a:rPr lang="en-GB" dirty="0"/>
              <a:t>•Avoid </a:t>
            </a:r>
            <a:r>
              <a:rPr lang="en-GB" dirty="0" err="1"/>
              <a:t>patchworking</a:t>
            </a:r>
            <a:r>
              <a:rPr lang="en-GB" dirty="0"/>
              <a:t> (cutting and pasting and copying bits of information from a variety of sources and connecting it all together in a paragraph, usually without references). </a:t>
            </a:r>
          </a:p>
        </p:txBody>
      </p:sp>
    </p:spTree>
    <p:extLst>
      <p:ext uri="{BB962C8B-B14F-4D97-AF65-F5344CB8AC3E}">
        <p14:creationId xmlns:p14="http://schemas.microsoft.com/office/powerpoint/2010/main" val="29016570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Picture 3"/>
          <p:cNvPicPr>
            <a:picLocks noChangeAspect="1"/>
          </p:cNvPicPr>
          <p:nvPr/>
        </p:nvPicPr>
        <p:blipFill rotWithShape="1">
          <a:blip r:embed="rId2"/>
          <a:srcRect l="3688" t="32825" r="4467" b="15535"/>
          <a:stretch/>
        </p:blipFill>
        <p:spPr>
          <a:xfrm>
            <a:off x="389744" y="284813"/>
            <a:ext cx="11197653" cy="6190937"/>
          </a:xfrm>
          <a:prstGeom prst="rect">
            <a:avLst/>
          </a:prstGeom>
        </p:spPr>
      </p:pic>
    </p:spTree>
    <p:extLst>
      <p:ext uri="{BB962C8B-B14F-4D97-AF65-F5344CB8AC3E}">
        <p14:creationId xmlns:p14="http://schemas.microsoft.com/office/powerpoint/2010/main" val="2614285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1886" y="-76200"/>
            <a:ext cx="11680371" cy="2971801"/>
          </a:xfrm>
        </p:spPr>
        <p:txBody>
          <a:bodyPr/>
          <a:lstStyle/>
          <a:p>
            <a:pPr algn="ctr"/>
            <a:r>
              <a:rPr lang="en-GB" dirty="0" smtClean="0">
                <a:solidFill>
                  <a:srgbClr val="7030A0"/>
                </a:solidFill>
              </a:rPr>
              <a:t>How to read an academic article</a:t>
            </a:r>
            <a:endParaRPr lang="en-GB" dirty="0">
              <a:solidFill>
                <a:srgbClr val="7030A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271" y="3287486"/>
            <a:ext cx="2873828" cy="2873828"/>
          </a:xfrm>
          <a:prstGeom prst="rect">
            <a:avLst/>
          </a:prstGeom>
        </p:spPr>
      </p:pic>
    </p:spTree>
    <p:extLst>
      <p:ext uri="{BB962C8B-B14F-4D97-AF65-F5344CB8AC3E}">
        <p14:creationId xmlns:p14="http://schemas.microsoft.com/office/powerpoint/2010/main" val="1735164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4286" y="685800"/>
            <a:ext cx="10798628" cy="3615267"/>
          </a:xfrm>
        </p:spPr>
        <p:txBody>
          <a:bodyPr>
            <a:normAutofit/>
          </a:bodyPr>
          <a:lstStyle/>
          <a:p>
            <a:r>
              <a:rPr lang="en-GB" dirty="0" smtClean="0"/>
              <a:t>To </a:t>
            </a:r>
            <a:r>
              <a:rPr lang="en-GB" dirty="0"/>
              <a:t>read in an effective way, you must begin by searching for sentence, </a:t>
            </a:r>
            <a:r>
              <a:rPr lang="en-GB" dirty="0" smtClean="0"/>
              <a:t>paragraph</a:t>
            </a:r>
          </a:p>
          <a:p>
            <a:r>
              <a:rPr lang="en-GB" dirty="0" smtClean="0"/>
              <a:t>Without </a:t>
            </a:r>
            <a:r>
              <a:rPr lang="en-GB" dirty="0"/>
              <a:t>an understanding of the overall structure of the article, chapter, or paper that you are reading, it will be difficult to remember and understand what you have read. </a:t>
            </a:r>
          </a:p>
        </p:txBody>
      </p:sp>
      <p:pic>
        <p:nvPicPr>
          <p:cNvPr id="2" name="Picture 1"/>
          <p:cNvPicPr>
            <a:picLocks noChangeAspect="1"/>
          </p:cNvPicPr>
          <p:nvPr/>
        </p:nvPicPr>
        <p:blipFill>
          <a:blip r:embed="rId2"/>
          <a:stretch>
            <a:fillRect/>
          </a:stretch>
        </p:blipFill>
        <p:spPr>
          <a:xfrm>
            <a:off x="4232501" y="3578679"/>
            <a:ext cx="2638425" cy="2857500"/>
          </a:xfrm>
          <a:prstGeom prst="rect">
            <a:avLst/>
          </a:prstGeom>
        </p:spPr>
      </p:pic>
    </p:spTree>
    <p:extLst>
      <p:ext uri="{BB962C8B-B14F-4D97-AF65-F5344CB8AC3E}">
        <p14:creationId xmlns:p14="http://schemas.microsoft.com/office/powerpoint/2010/main" val="41448238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212" y="685800"/>
            <a:ext cx="10898188" cy="3615267"/>
          </a:xfrm>
        </p:spPr>
        <p:txBody>
          <a:bodyPr/>
          <a:lstStyle/>
          <a:p>
            <a:pPr marL="0" indent="0">
              <a:buNone/>
            </a:pPr>
            <a:r>
              <a:rPr lang="en-GB" dirty="0"/>
              <a:t>Preliminary: </a:t>
            </a:r>
            <a:endParaRPr lang="en-GB" dirty="0" smtClean="0"/>
          </a:p>
          <a:p>
            <a:r>
              <a:rPr lang="en-GB" dirty="0" smtClean="0"/>
              <a:t>1</a:t>
            </a:r>
            <a:r>
              <a:rPr lang="en-GB" dirty="0"/>
              <a:t>. Carefully read the </a:t>
            </a:r>
            <a:r>
              <a:rPr lang="en-GB" dirty="0">
                <a:solidFill>
                  <a:srgbClr val="FF0000"/>
                </a:solidFill>
              </a:rPr>
              <a:t>title</a:t>
            </a:r>
            <a:r>
              <a:rPr lang="en-GB" dirty="0"/>
              <a:t>, identify whom the </a:t>
            </a:r>
            <a:r>
              <a:rPr lang="en-GB" dirty="0">
                <a:solidFill>
                  <a:srgbClr val="FF0000"/>
                </a:solidFill>
              </a:rPr>
              <a:t>authors</a:t>
            </a:r>
            <a:r>
              <a:rPr lang="en-GB" dirty="0"/>
              <a:t> are and where they are from (their affiliation), and determine what </a:t>
            </a:r>
            <a:r>
              <a:rPr lang="en-GB" dirty="0">
                <a:solidFill>
                  <a:srgbClr val="FF0000"/>
                </a:solidFill>
              </a:rPr>
              <a:t>year</a:t>
            </a:r>
            <a:r>
              <a:rPr lang="en-GB" dirty="0"/>
              <a:t> the article was written. All of these things may help you remember the article. </a:t>
            </a:r>
          </a:p>
          <a:p>
            <a:r>
              <a:rPr lang="en-GB" dirty="0"/>
              <a:t>2. Determine how long the article is. Determine overall </a:t>
            </a:r>
            <a:r>
              <a:rPr lang="en-GB" dirty="0" smtClean="0"/>
              <a:t>organisation</a:t>
            </a:r>
            <a:r>
              <a:rPr lang="en-GB" dirty="0"/>
              <a:t>: </a:t>
            </a:r>
          </a:p>
          <a:p>
            <a:endParaRPr lang="en-GB" dirty="0"/>
          </a:p>
        </p:txBody>
      </p:sp>
      <p:pic>
        <p:nvPicPr>
          <p:cNvPr id="4" name="Picture 3"/>
          <p:cNvPicPr>
            <a:picLocks noChangeAspect="1"/>
          </p:cNvPicPr>
          <p:nvPr/>
        </p:nvPicPr>
        <p:blipFill>
          <a:blip r:embed="rId2"/>
          <a:stretch>
            <a:fillRect/>
          </a:stretch>
        </p:blipFill>
        <p:spPr>
          <a:xfrm>
            <a:off x="4035879" y="3947432"/>
            <a:ext cx="2857500" cy="2228850"/>
          </a:xfrm>
          <a:prstGeom prst="rect">
            <a:avLst/>
          </a:prstGeom>
        </p:spPr>
      </p:pic>
    </p:spTree>
    <p:extLst>
      <p:ext uri="{BB962C8B-B14F-4D97-AF65-F5344CB8AC3E}">
        <p14:creationId xmlns:p14="http://schemas.microsoft.com/office/powerpoint/2010/main" val="2391809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6315" y="685800"/>
            <a:ext cx="11234056" cy="3615267"/>
          </a:xfrm>
        </p:spPr>
        <p:txBody>
          <a:bodyPr/>
          <a:lstStyle/>
          <a:p>
            <a:r>
              <a:rPr lang="en-GB" dirty="0"/>
              <a:t>3. Read all of the major </a:t>
            </a:r>
            <a:r>
              <a:rPr lang="en-GB" dirty="0">
                <a:solidFill>
                  <a:srgbClr val="FF0000"/>
                </a:solidFill>
              </a:rPr>
              <a:t>subheadings</a:t>
            </a:r>
            <a:r>
              <a:rPr lang="en-GB" dirty="0"/>
              <a:t> of the article first. </a:t>
            </a:r>
            <a:r>
              <a:rPr lang="en-GB" dirty="0">
                <a:solidFill>
                  <a:srgbClr val="FF0000"/>
                </a:solidFill>
              </a:rPr>
              <a:t>Write them down on a piece </a:t>
            </a:r>
            <a:r>
              <a:rPr lang="en-GB" dirty="0"/>
              <a:t>of paper to help you remember later. If there are no subheadings then find the </a:t>
            </a:r>
            <a:r>
              <a:rPr lang="en-GB" dirty="0">
                <a:solidFill>
                  <a:srgbClr val="FF0000"/>
                </a:solidFill>
              </a:rPr>
              <a:t>'topic</a:t>
            </a:r>
            <a:r>
              <a:rPr lang="en-GB" dirty="0"/>
              <a:t> sentences' in each paragraph and </a:t>
            </a:r>
            <a:r>
              <a:rPr lang="en-GB" dirty="0">
                <a:solidFill>
                  <a:srgbClr val="FF0000"/>
                </a:solidFill>
              </a:rPr>
              <a:t>jot them down </a:t>
            </a:r>
            <a:r>
              <a:rPr lang="en-GB" dirty="0"/>
              <a:t>to get the main ideas of the paper. </a:t>
            </a:r>
          </a:p>
          <a:p>
            <a:r>
              <a:rPr lang="en-GB" dirty="0"/>
              <a:t>4. If there is an </a:t>
            </a:r>
            <a:r>
              <a:rPr lang="en-GB" dirty="0">
                <a:solidFill>
                  <a:srgbClr val="FF0000"/>
                </a:solidFill>
              </a:rPr>
              <a:t>'abstract</a:t>
            </a:r>
            <a:r>
              <a:rPr lang="en-GB" dirty="0"/>
              <a:t>', also read this to get a </a:t>
            </a:r>
            <a:r>
              <a:rPr lang="en-GB" dirty="0">
                <a:solidFill>
                  <a:srgbClr val="FF0000"/>
                </a:solidFill>
              </a:rPr>
              <a:t>general</a:t>
            </a:r>
            <a:r>
              <a:rPr lang="en-GB" dirty="0"/>
              <a:t> idea of what the article is about Concentrate on content: </a:t>
            </a:r>
          </a:p>
          <a:p>
            <a:endParaRPr lang="en-GB" dirty="0"/>
          </a:p>
        </p:txBody>
      </p:sp>
      <p:pic>
        <p:nvPicPr>
          <p:cNvPr id="2" name="Picture 1"/>
          <p:cNvPicPr>
            <a:picLocks noChangeAspect="1"/>
          </p:cNvPicPr>
          <p:nvPr/>
        </p:nvPicPr>
        <p:blipFill>
          <a:blip r:embed="rId2"/>
          <a:stretch>
            <a:fillRect/>
          </a:stretch>
        </p:blipFill>
        <p:spPr>
          <a:xfrm>
            <a:off x="4488316" y="3952119"/>
            <a:ext cx="2105025" cy="2171700"/>
          </a:xfrm>
          <a:prstGeom prst="rect">
            <a:avLst/>
          </a:prstGeom>
        </p:spPr>
      </p:pic>
    </p:spTree>
    <p:extLst>
      <p:ext uri="{BB962C8B-B14F-4D97-AF65-F5344CB8AC3E}">
        <p14:creationId xmlns:p14="http://schemas.microsoft.com/office/powerpoint/2010/main" val="3133981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212" y="685800"/>
            <a:ext cx="10974388" cy="3615267"/>
          </a:xfrm>
        </p:spPr>
        <p:txBody>
          <a:bodyPr>
            <a:normAutofit/>
          </a:bodyPr>
          <a:lstStyle/>
          <a:p>
            <a:r>
              <a:rPr lang="en-GB" dirty="0"/>
              <a:t>5. Identify what the main </a:t>
            </a:r>
            <a:r>
              <a:rPr lang="en-GB" dirty="0">
                <a:solidFill>
                  <a:srgbClr val="FF0000"/>
                </a:solidFill>
              </a:rPr>
              <a:t>objectives</a:t>
            </a:r>
            <a:r>
              <a:rPr lang="en-GB" dirty="0"/>
              <a:t> or research questions of the article are and write them down. There are usually only 1-3 main objectives in any single writing. </a:t>
            </a:r>
            <a:endParaRPr lang="en-GB" dirty="0" smtClean="0"/>
          </a:p>
          <a:p>
            <a:pPr marL="0" indent="0">
              <a:buNone/>
            </a:pPr>
            <a:r>
              <a:rPr lang="en-GB" dirty="0" smtClean="0"/>
              <a:t>In </a:t>
            </a:r>
            <a:r>
              <a:rPr lang="en-GB" dirty="0"/>
              <a:t>general, you can often find these at the end of an </a:t>
            </a:r>
            <a:r>
              <a:rPr lang="en-GB" dirty="0">
                <a:solidFill>
                  <a:srgbClr val="FF0000"/>
                </a:solidFill>
              </a:rPr>
              <a:t>introduction</a:t>
            </a:r>
            <a:r>
              <a:rPr lang="en-GB" dirty="0"/>
              <a:t>, or sometimes at the very beginning of the introduction. </a:t>
            </a:r>
            <a:endParaRPr lang="en-GB" dirty="0" smtClean="0"/>
          </a:p>
          <a:p>
            <a:pPr marL="0" indent="0">
              <a:buNone/>
            </a:pPr>
            <a:endParaRPr lang="en-GB" dirty="0" smtClean="0"/>
          </a:p>
          <a:p>
            <a:r>
              <a:rPr lang="en-GB" dirty="0"/>
              <a:t>6. After you have figured out what the main 'questions' or objectives are of the article, then skip to the end and identify what the main </a:t>
            </a:r>
            <a:r>
              <a:rPr lang="en-GB" dirty="0">
                <a:solidFill>
                  <a:srgbClr val="FF0000"/>
                </a:solidFill>
              </a:rPr>
              <a:t>conclusions</a:t>
            </a:r>
            <a:r>
              <a:rPr lang="en-GB" dirty="0"/>
              <a:t> are, and write these down. </a:t>
            </a:r>
          </a:p>
          <a:p>
            <a:endParaRPr lang="en-GB" dirty="0"/>
          </a:p>
        </p:txBody>
      </p:sp>
      <p:pic>
        <p:nvPicPr>
          <p:cNvPr id="2" name="Picture 1"/>
          <p:cNvPicPr>
            <a:picLocks noChangeAspect="1"/>
          </p:cNvPicPr>
          <p:nvPr/>
        </p:nvPicPr>
        <p:blipFill>
          <a:blip r:embed="rId2"/>
          <a:stretch>
            <a:fillRect/>
          </a:stretch>
        </p:blipFill>
        <p:spPr>
          <a:xfrm>
            <a:off x="4488316" y="3993015"/>
            <a:ext cx="1952625" cy="2333625"/>
          </a:xfrm>
          <a:prstGeom prst="rect">
            <a:avLst/>
          </a:prstGeom>
        </p:spPr>
      </p:pic>
    </p:spTree>
    <p:extLst>
      <p:ext uri="{BB962C8B-B14F-4D97-AF65-F5344CB8AC3E}">
        <p14:creationId xmlns:p14="http://schemas.microsoft.com/office/powerpoint/2010/main" val="35141954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212" y="685800"/>
            <a:ext cx="10593388" cy="3615267"/>
          </a:xfrm>
        </p:spPr>
        <p:txBody>
          <a:bodyPr/>
          <a:lstStyle/>
          <a:p>
            <a:r>
              <a:rPr lang="en-GB" smtClean="0"/>
              <a:t>7. NOW, you are ready to read the article - you should already have a </a:t>
            </a:r>
            <a:r>
              <a:rPr lang="en-GB" smtClean="0">
                <a:solidFill>
                  <a:srgbClr val="FF0000"/>
                </a:solidFill>
              </a:rPr>
              <a:t>general idea </a:t>
            </a:r>
            <a:r>
              <a:rPr lang="en-GB" smtClean="0"/>
              <a:t>what the main questions/issues are, you have a general idea of what the main conclusions are, and now you can </a:t>
            </a:r>
            <a:r>
              <a:rPr lang="en-GB" smtClean="0">
                <a:solidFill>
                  <a:srgbClr val="FF0000"/>
                </a:solidFill>
              </a:rPr>
              <a:t>concentrate</a:t>
            </a:r>
            <a:r>
              <a:rPr lang="en-GB" smtClean="0"/>
              <a:t> on the intricacies of the author's logic and reasoning. </a:t>
            </a:r>
          </a:p>
          <a:p>
            <a:endParaRPr lang="en-GB" smtClean="0"/>
          </a:p>
          <a:p>
            <a:r>
              <a:rPr lang="en-GB" smtClean="0"/>
              <a:t>8. Be sure to read and understand ALL figures, tables and graphs. Most often, this is where the most important information is found! </a:t>
            </a:r>
          </a:p>
          <a:p>
            <a:endParaRPr lang="en-GB"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3691" y="3995056"/>
            <a:ext cx="2594429" cy="2594429"/>
          </a:xfrm>
          <a:prstGeom prst="rect">
            <a:avLst/>
          </a:prstGeom>
        </p:spPr>
      </p:pic>
    </p:spTree>
    <p:extLst>
      <p:ext uri="{BB962C8B-B14F-4D97-AF65-F5344CB8AC3E}">
        <p14:creationId xmlns:p14="http://schemas.microsoft.com/office/powerpoint/2010/main" val="2316712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1" y="685800"/>
            <a:ext cx="11451770" cy="3615267"/>
          </a:xfrm>
        </p:spPr>
        <p:txBody>
          <a:bodyPr/>
          <a:lstStyle/>
          <a:p>
            <a:r>
              <a:rPr lang="en-GB" dirty="0"/>
              <a:t>9. You should never finish reading unless you can answer the following questions: </a:t>
            </a:r>
            <a:endParaRPr lang="en-GB" dirty="0" smtClean="0"/>
          </a:p>
          <a:p>
            <a:pPr marL="0" indent="0">
              <a:buNone/>
            </a:pPr>
            <a:r>
              <a:rPr lang="en-GB" dirty="0"/>
              <a:t>	</a:t>
            </a:r>
            <a:r>
              <a:rPr lang="en-GB" dirty="0" smtClean="0"/>
              <a:t>'What </a:t>
            </a:r>
            <a:r>
              <a:rPr lang="en-GB" dirty="0"/>
              <a:t>was the </a:t>
            </a:r>
            <a:r>
              <a:rPr lang="en-GB" dirty="0">
                <a:solidFill>
                  <a:srgbClr val="FF0000"/>
                </a:solidFill>
              </a:rPr>
              <a:t>main point </a:t>
            </a:r>
            <a:r>
              <a:rPr lang="en-GB" dirty="0"/>
              <a:t>of this article/chapter/paper?'; </a:t>
            </a:r>
            <a:endParaRPr lang="en-GB" dirty="0" smtClean="0"/>
          </a:p>
          <a:p>
            <a:pPr marL="0" indent="0">
              <a:buNone/>
            </a:pPr>
            <a:r>
              <a:rPr lang="en-GB" dirty="0"/>
              <a:t>	</a:t>
            </a:r>
            <a:r>
              <a:rPr lang="en-GB" dirty="0" smtClean="0"/>
              <a:t>'What </a:t>
            </a:r>
            <a:r>
              <a:rPr lang="en-GB" dirty="0"/>
              <a:t>were their main lines of </a:t>
            </a:r>
            <a:r>
              <a:rPr lang="en-GB" dirty="0">
                <a:solidFill>
                  <a:srgbClr val="FF0000"/>
                </a:solidFill>
              </a:rPr>
              <a:t>reasoning </a:t>
            </a:r>
            <a:r>
              <a:rPr lang="en-GB" dirty="0"/>
              <a:t>and the </a:t>
            </a:r>
            <a:r>
              <a:rPr lang="en-GB" dirty="0">
                <a:solidFill>
                  <a:srgbClr val="FF0000"/>
                </a:solidFill>
              </a:rPr>
              <a:t>evidence</a:t>
            </a:r>
            <a:r>
              <a:rPr lang="en-GB" dirty="0"/>
              <a:t> that </a:t>
            </a:r>
            <a:r>
              <a:rPr lang="en-GB" dirty="0" smtClean="0"/>
              <a:t>they </a:t>
            </a:r>
            <a:r>
              <a:rPr lang="en-GB" dirty="0"/>
              <a:t>used?'; and </a:t>
            </a:r>
            <a:endParaRPr lang="en-GB" dirty="0" smtClean="0"/>
          </a:p>
          <a:p>
            <a:pPr marL="0" indent="0">
              <a:buNone/>
            </a:pPr>
            <a:r>
              <a:rPr lang="en-GB" dirty="0"/>
              <a:t>	</a:t>
            </a:r>
            <a:r>
              <a:rPr lang="en-GB" dirty="0" smtClean="0"/>
              <a:t>'What </a:t>
            </a:r>
            <a:r>
              <a:rPr lang="en-GB" dirty="0"/>
              <a:t>were their main </a:t>
            </a:r>
            <a:r>
              <a:rPr lang="en-GB" dirty="0">
                <a:solidFill>
                  <a:srgbClr val="FF0000"/>
                </a:solidFill>
              </a:rPr>
              <a:t>conclusions</a:t>
            </a:r>
            <a:r>
              <a:rPr lang="en-GB" dirty="0"/>
              <a:t>?'. </a:t>
            </a:r>
            <a:endParaRPr lang="en-GB" dirty="0" smtClean="0"/>
          </a:p>
          <a:p>
            <a:pPr marL="0" indent="0">
              <a:buNone/>
            </a:pPr>
            <a:r>
              <a:rPr lang="en-GB" dirty="0" smtClean="0"/>
              <a:t>If </a:t>
            </a:r>
            <a:r>
              <a:rPr lang="en-GB" dirty="0"/>
              <a:t>you cannot answer these </a:t>
            </a:r>
            <a:r>
              <a:rPr lang="en-GB" dirty="0" smtClean="0"/>
              <a:t>questions</a:t>
            </a:r>
            <a:r>
              <a:rPr lang="en-GB" dirty="0"/>
              <a:t>, then re-do the above steps until you can. </a:t>
            </a:r>
          </a:p>
          <a:p>
            <a:endParaRPr lang="en-GB" dirty="0"/>
          </a:p>
        </p:txBody>
      </p:sp>
      <p:pic>
        <p:nvPicPr>
          <p:cNvPr id="2" name="Picture 1"/>
          <p:cNvPicPr>
            <a:picLocks noChangeAspect="1"/>
          </p:cNvPicPr>
          <p:nvPr/>
        </p:nvPicPr>
        <p:blipFill>
          <a:blip r:embed="rId2"/>
          <a:stretch>
            <a:fillRect/>
          </a:stretch>
        </p:blipFill>
        <p:spPr>
          <a:xfrm>
            <a:off x="4599215" y="3749827"/>
            <a:ext cx="1768928" cy="2309434"/>
          </a:xfrm>
          <a:prstGeom prst="rect">
            <a:avLst/>
          </a:prstGeom>
        </p:spPr>
      </p:pic>
    </p:spTree>
    <p:extLst>
      <p:ext uri="{BB962C8B-B14F-4D97-AF65-F5344CB8AC3E}">
        <p14:creationId xmlns:p14="http://schemas.microsoft.com/office/powerpoint/2010/main" val="3994158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6314" y="685800"/>
            <a:ext cx="10831286" cy="3615267"/>
          </a:xfrm>
        </p:spPr>
        <p:txBody>
          <a:bodyPr/>
          <a:lstStyle/>
          <a:p>
            <a:r>
              <a:rPr lang="en-GB" dirty="0"/>
              <a:t>10. While doing the above activities, you should also keep track of </a:t>
            </a:r>
            <a:r>
              <a:rPr lang="en-GB" dirty="0">
                <a:solidFill>
                  <a:srgbClr val="FF0000"/>
                </a:solidFill>
              </a:rPr>
              <a:t>what you think the major strengths and major weaknesses </a:t>
            </a:r>
            <a:r>
              <a:rPr lang="en-GB" dirty="0"/>
              <a:t>of the article are. </a:t>
            </a:r>
            <a:endParaRPr lang="en-GB" dirty="0" smtClean="0"/>
          </a:p>
          <a:p>
            <a:r>
              <a:rPr lang="en-GB" dirty="0" smtClean="0"/>
              <a:t>Summarize </a:t>
            </a:r>
            <a:r>
              <a:rPr lang="en-GB" dirty="0"/>
              <a:t>them after you have addressed all of the above issues. Usually, if you can address all of the above issues, then you have effectively read an article. </a:t>
            </a:r>
          </a:p>
          <a:p>
            <a:endParaRPr lang="en-GB" dirty="0"/>
          </a:p>
        </p:txBody>
      </p:sp>
      <p:pic>
        <p:nvPicPr>
          <p:cNvPr id="2" name="Picture 1"/>
          <p:cNvPicPr>
            <a:picLocks noChangeAspect="1"/>
          </p:cNvPicPr>
          <p:nvPr/>
        </p:nvPicPr>
        <p:blipFill>
          <a:blip r:embed="rId2"/>
          <a:stretch>
            <a:fillRect/>
          </a:stretch>
        </p:blipFill>
        <p:spPr>
          <a:xfrm>
            <a:off x="3809078" y="3316330"/>
            <a:ext cx="3103352" cy="3204211"/>
          </a:xfrm>
          <a:prstGeom prst="rect">
            <a:avLst/>
          </a:prstGeom>
        </p:spPr>
      </p:pic>
    </p:spTree>
    <p:extLst>
      <p:ext uri="{BB962C8B-B14F-4D97-AF65-F5344CB8AC3E}">
        <p14:creationId xmlns:p14="http://schemas.microsoft.com/office/powerpoint/2010/main" val="3693927129"/>
      </p:ext>
    </p:extLst>
  </p:cSld>
  <p:clrMapOvr>
    <a:masterClrMapping/>
  </p:clrMapOvr>
</p:sld>
</file>

<file path=ppt/theme/theme1.xml><?xml version="1.0" encoding="utf-8"?>
<a:theme xmlns:a="http://schemas.openxmlformats.org/drawingml/2006/main" name="Slic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232</TotalTime>
  <Words>1317</Words>
  <Application>Microsoft Office PowerPoint</Application>
  <PresentationFormat>Widescreen</PresentationFormat>
  <Paragraphs>110</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Century Gothic</vt:lpstr>
      <vt:lpstr>Wingdings 3</vt:lpstr>
      <vt:lpstr>Slice</vt:lpstr>
      <vt:lpstr>Academic and Employability Skills </vt:lpstr>
      <vt:lpstr>PowerPoint Presentation</vt:lpstr>
      <vt:lpstr>Harvard Referencing</vt:lpstr>
      <vt:lpstr>Citing References Quiz: Identify the source</vt:lpstr>
      <vt:lpstr>PowerPoint Presentation</vt:lpstr>
      <vt:lpstr>PowerPoint Presentation</vt:lpstr>
      <vt:lpstr>Reference 5 Arwill-Nordbladh, E. 2016. Viking Age Hair. Internet Archaeology 42. doi: 10.11141/ia.42.6.8  A. Thesis  B. Website  C. Electronic journal article  D. Insufficient information </vt:lpstr>
      <vt:lpstr>PowerPoint Presentation</vt:lpstr>
      <vt:lpstr>Reference 7 Mosco, V. 2000. The web. In: Browning, G. et al. eds. Understanding contemporary society: theories of the present. London: Sage. pp. 343-355.  A. Book  B. Journal article  C. Chapter in a book  D. Insufficient information</vt:lpstr>
      <vt:lpstr>Paraphrasing</vt:lpstr>
      <vt:lpstr>PowerPoint Presentation</vt:lpstr>
      <vt:lpstr>PowerPoint Presentation</vt:lpstr>
      <vt:lpstr>Quote, paraphrase and summarise</vt:lpstr>
      <vt:lpstr>Direct Quotes</vt:lpstr>
      <vt:lpstr>Try to identify correct paraphrasing </vt:lpstr>
      <vt:lpstr>PowerPoint Presentation</vt:lpstr>
      <vt:lpstr>PowerPoint Presentation</vt:lpstr>
      <vt:lpstr>PowerPoint Presentation</vt:lpstr>
      <vt:lpstr>PowerPoint Presentation</vt:lpstr>
      <vt:lpstr>How to read an academic article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and Employability Skills</dc:title>
  <dc:creator>Shehla Khan</dc:creator>
  <cp:lastModifiedBy>Jessica Shore</cp:lastModifiedBy>
  <cp:revision>20</cp:revision>
  <cp:lastPrinted>2018-05-21T08:09:37Z</cp:lastPrinted>
  <dcterms:created xsi:type="dcterms:W3CDTF">2018-05-18T13:09:11Z</dcterms:created>
  <dcterms:modified xsi:type="dcterms:W3CDTF">2019-05-15T16:23:02Z</dcterms:modified>
</cp:coreProperties>
</file>