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yriad Pro"/>
        <a:ea typeface="Myriad Pro"/>
        <a:cs typeface="Myriad Pro"/>
        <a:sym typeface="Myriad Pro"/>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yriad Pro"/>
        <a:ea typeface="Myriad Pro"/>
        <a:cs typeface="Myriad Pro"/>
        <a:sym typeface="Myriad Pro"/>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yriad Pro"/>
        <a:ea typeface="Myriad Pro"/>
        <a:cs typeface="Myriad Pro"/>
        <a:sym typeface="Myriad Pro"/>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yriad Pro"/>
        <a:ea typeface="Myriad Pro"/>
        <a:cs typeface="Myriad Pro"/>
        <a:sym typeface="Myriad Pro"/>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yriad Pro"/>
        <a:ea typeface="Myriad Pro"/>
        <a:cs typeface="Myriad Pro"/>
        <a:sym typeface="Myriad Pro"/>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yriad Pro"/>
        <a:ea typeface="Myriad Pro"/>
        <a:cs typeface="Myriad Pro"/>
        <a:sym typeface="Myriad Pro"/>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yriad Pro"/>
        <a:ea typeface="Myriad Pro"/>
        <a:cs typeface="Myriad Pro"/>
        <a:sym typeface="Myriad Pro"/>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yriad Pro"/>
        <a:ea typeface="Myriad Pro"/>
        <a:cs typeface="Myriad Pro"/>
        <a:sym typeface="Myriad Pro"/>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yriad Pro"/>
        <a:ea typeface="Myriad Pro"/>
        <a:cs typeface="Myriad Pro"/>
        <a:sym typeface="Myriad Pro"/>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924AC2-DF39-5385-176B-68A7D51E509E}" v="3" dt="2023-11-28T08:21:46.377"/>
    <p1510:client id="{D55878FB-5BC2-7F57-0BFD-FF72FA85697A}" v="1" dt="2023-11-27T21:24:21.123"/>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
          <a:latin typeface="Myriad Pro"/>
          <a:ea typeface="Myriad Pro"/>
          <a:cs typeface="Myriad Pro"/>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E3F9"/>
          </a:solidFill>
        </a:fill>
      </a:tcStyle>
    </a:wholeTbl>
    <a:band2H>
      <a:tcTxStyle/>
      <a:tcStyle>
        <a:tcBdr/>
        <a:fill>
          <a:solidFill>
            <a:srgbClr val="E6F2FC"/>
          </a:solidFill>
        </a:fill>
      </a:tcStyle>
    </a:band2H>
    <a:firstCol>
      <a:tcTxStyle b="on" i="off">
        <a:font>
          <a:latin typeface="Myriad Pro"/>
          <a:ea typeface="Myriad Pro"/>
          <a:cs typeface="Myriad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Myriad Pro"/>
          <a:ea typeface="Myriad Pro"/>
          <a:cs typeface="Myriad Pro"/>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Myriad Pro"/>
          <a:ea typeface="Myriad Pro"/>
          <a:cs typeface="Myriad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Myriad Pro"/>
          <a:ea typeface="Myriad Pro"/>
          <a:cs typeface="Myriad Pro"/>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
          <a:latin typeface="Myriad Pro"/>
          <a:ea typeface="Myriad Pro"/>
          <a:cs typeface="Myriad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Myriad Pro"/>
          <a:ea typeface="Myriad Pro"/>
          <a:cs typeface="Myriad Pro"/>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Myriad Pro"/>
          <a:ea typeface="Myriad Pro"/>
          <a:cs typeface="Myriad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Myriad Pro"/>
          <a:ea typeface="Myriad Pro"/>
          <a:cs typeface="Myriad Pro"/>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
          <a:latin typeface="Myriad Pro"/>
          <a:ea typeface="Myriad Pro"/>
          <a:cs typeface="Myriad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Myriad Pro"/>
          <a:ea typeface="Myriad Pro"/>
          <a:cs typeface="Myriad Pro"/>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Myriad Pro"/>
          <a:ea typeface="Myriad Pro"/>
          <a:cs typeface="Myriad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Myriad Pro"/>
          <a:ea typeface="Myriad Pro"/>
          <a:cs typeface="Myriad Pro"/>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
          <a:latin typeface="Myriad Pro"/>
          <a:ea typeface="Myriad Pro"/>
          <a:cs typeface="Myriad Pr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Myriad Pro"/>
          <a:ea typeface="Myriad Pro"/>
          <a:cs typeface="Myriad Pro"/>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Myriad Pro"/>
          <a:ea typeface="Myriad Pro"/>
          <a:cs typeface="Myriad Pro"/>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Myriad Pro"/>
          <a:ea typeface="Myriad Pro"/>
          <a:cs typeface="Myriad Pro"/>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
          <a:latin typeface="Myriad Pro"/>
          <a:ea typeface="Myriad Pro"/>
          <a:cs typeface="Myriad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Myriad Pro"/>
          <a:ea typeface="Myriad Pro"/>
          <a:cs typeface="Myriad Pro"/>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Myriad Pro"/>
          <a:ea typeface="Myriad Pro"/>
          <a:cs typeface="Myriad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Myriad Pro"/>
          <a:ea typeface="Myriad Pro"/>
          <a:cs typeface="Myriad Pro"/>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
          <a:latin typeface="Myriad Pro"/>
          <a:ea typeface="Myriad Pro"/>
          <a:cs typeface="Myriad Pro"/>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Myriad Pro"/>
          <a:ea typeface="Myriad Pro"/>
          <a:cs typeface="Myriad Pro"/>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Myriad Pro"/>
          <a:ea typeface="Myriad Pro"/>
          <a:cs typeface="Myriad Pro"/>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Francis-Davies" userId="S::r.francis-davies@uwtsd.ac.uk::caf69e2c-2198-47a4-8268-c57958bd4ca9" providerId="AD" clId="Web-{D55878FB-5BC2-7F57-0BFD-FF72FA85697A}"/>
    <pc:docChg chg="modSld">
      <pc:chgData name="Rebecca Francis-Davies" userId="S::r.francis-davies@uwtsd.ac.uk::caf69e2c-2198-47a4-8268-c57958bd4ca9" providerId="AD" clId="Web-{D55878FB-5BC2-7F57-0BFD-FF72FA85697A}" dt="2023-11-27T21:24:21.123" v="0" actId="20577"/>
      <pc:docMkLst>
        <pc:docMk/>
      </pc:docMkLst>
      <pc:sldChg chg="modSp">
        <pc:chgData name="Rebecca Francis-Davies" userId="S::r.francis-davies@uwtsd.ac.uk::caf69e2c-2198-47a4-8268-c57958bd4ca9" providerId="AD" clId="Web-{D55878FB-5BC2-7F57-0BFD-FF72FA85697A}" dt="2023-11-27T21:24:21.123" v="0" actId="20577"/>
        <pc:sldMkLst>
          <pc:docMk/>
          <pc:sldMk cId="0" sldId="256"/>
        </pc:sldMkLst>
        <pc:spChg chg="mod">
          <ac:chgData name="Rebecca Francis-Davies" userId="S::r.francis-davies@uwtsd.ac.uk::caf69e2c-2198-47a4-8268-c57958bd4ca9" providerId="AD" clId="Web-{D55878FB-5BC2-7F57-0BFD-FF72FA85697A}" dt="2023-11-27T21:24:21.123" v="0" actId="20577"/>
          <ac:spMkLst>
            <pc:docMk/>
            <pc:sldMk cId="0" sldId="256"/>
            <ac:spMk id="105" creationId="{00000000-0000-0000-0000-000000000000}"/>
          </ac:spMkLst>
        </pc:spChg>
      </pc:sldChg>
    </pc:docChg>
  </pc:docChgLst>
  <pc:docChgLst>
    <pc:chgData name="Rebecca Francis-Davies" userId="S::r.francis-davies@uwtsd.ac.uk::caf69e2c-2198-47a4-8268-c57958bd4ca9" providerId="AD" clId="Web-{64924AC2-DF39-5385-176B-68A7D51E509E}"/>
    <pc:docChg chg="modSld">
      <pc:chgData name="Rebecca Francis-Davies" userId="S::r.francis-davies@uwtsd.ac.uk::caf69e2c-2198-47a4-8268-c57958bd4ca9" providerId="AD" clId="Web-{64924AC2-DF39-5385-176B-68A7D51E509E}" dt="2023-11-28T08:21:46.377" v="2" actId="14100"/>
      <pc:docMkLst>
        <pc:docMk/>
      </pc:docMkLst>
      <pc:sldChg chg="addSp modSp">
        <pc:chgData name="Rebecca Francis-Davies" userId="S::r.francis-davies@uwtsd.ac.uk::caf69e2c-2198-47a4-8268-c57958bd4ca9" providerId="AD" clId="Web-{64924AC2-DF39-5385-176B-68A7D51E509E}" dt="2023-11-28T08:21:46.377" v="2" actId="14100"/>
        <pc:sldMkLst>
          <pc:docMk/>
          <pc:sldMk cId="0" sldId="263"/>
        </pc:sldMkLst>
        <pc:picChg chg="add mod">
          <ac:chgData name="Rebecca Francis-Davies" userId="S::r.francis-davies@uwtsd.ac.uk::caf69e2c-2198-47a4-8268-c57958bd4ca9" providerId="AD" clId="Web-{64924AC2-DF39-5385-176B-68A7D51E509E}" dt="2023-11-28T08:21:46.377" v="2" actId="14100"/>
          <ac:picMkLst>
            <pc:docMk/>
            <pc:sldMk cId="0" sldId="263"/>
            <ac:picMk id="2" creationId="{58700EBF-A853-6300-B31F-5B924DA123D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 name="Shape 102"/>
          <p:cNvSpPr>
            <a:spLocks noGrp="1" noRot="1" noChangeAspect="1"/>
          </p:cNvSpPr>
          <p:nvPr>
            <p:ph type="sldImg"/>
          </p:nvPr>
        </p:nvSpPr>
        <p:spPr>
          <a:xfrm>
            <a:off x="1143000" y="685800"/>
            <a:ext cx="4572000" cy="3429000"/>
          </a:xfrm>
          <a:prstGeom prst="rect">
            <a:avLst/>
          </a:prstGeom>
        </p:spPr>
        <p:txBody>
          <a:bodyPr/>
          <a:lstStyle/>
          <a:p>
            <a:endParaRPr/>
          </a:p>
        </p:txBody>
      </p:sp>
      <p:sp>
        <p:nvSpPr>
          <p:cNvPr id="103" name="Shape 103"/>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Shape 125"/>
          <p:cNvSpPr>
            <a:spLocks noGrp="1" noRot="1" noChangeAspect="1"/>
          </p:cNvSpPr>
          <p:nvPr>
            <p:ph type="sldImg"/>
          </p:nvPr>
        </p:nvSpPr>
        <p:spPr>
          <a:prstGeom prst="rect">
            <a:avLst/>
          </a:prstGeom>
        </p:spPr>
        <p:txBody>
          <a:bodyPr/>
          <a:lstStyle/>
          <a:p>
            <a:endParaRPr/>
          </a:p>
        </p:txBody>
      </p:sp>
      <p:sp>
        <p:nvSpPr>
          <p:cNvPr id="126" name="Shape 126"/>
          <p:cNvSpPr>
            <a:spLocks noGrp="1"/>
          </p:cNvSpPr>
          <p:nvPr>
            <p:ph type="body" sz="quarter" idx="1"/>
          </p:nvPr>
        </p:nvSpPr>
        <p:spPr>
          <a:prstGeom prst="rect">
            <a:avLst/>
          </a:prstGeom>
        </p:spPr>
        <p:txBody>
          <a:bodyPr/>
          <a:lstStyle/>
          <a:p>
            <a:r>
              <a:t>Wordwall activity</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Shape 140"/>
          <p:cNvSpPr>
            <a:spLocks noGrp="1" noRot="1" noChangeAspect="1"/>
          </p:cNvSpPr>
          <p:nvPr>
            <p:ph type="sldImg"/>
          </p:nvPr>
        </p:nvSpPr>
        <p:spPr>
          <a:prstGeom prst="rect">
            <a:avLst/>
          </a:prstGeom>
        </p:spPr>
        <p:txBody>
          <a:bodyPr/>
          <a:lstStyle/>
          <a:p>
            <a:endParaRPr/>
          </a:p>
        </p:txBody>
      </p:sp>
      <p:sp>
        <p:nvSpPr>
          <p:cNvPr id="141" name="Shape 141"/>
          <p:cNvSpPr>
            <a:spLocks noGrp="1"/>
          </p:cNvSpPr>
          <p:nvPr>
            <p:ph type="body" sz="quarter" idx="1"/>
          </p:nvPr>
        </p:nvSpPr>
        <p:spPr>
          <a:prstGeom prst="rect">
            <a:avLst/>
          </a:prstGeom>
        </p:spPr>
        <p:txBody>
          <a:bodyPr/>
          <a:lstStyle/>
          <a:p>
            <a:r>
              <a:t>There are many competing theories that attempt to explain the nature of motivation.  They may all be partially true and help to explain the behaviours of certain people at certain times. There is no single answer.  They show many motives that influence people’s behaviour and performance.  Collectively they provide a framework within which to direct the problem of what motivates people</a:t>
            </a:r>
          </a:p>
          <a:p>
            <a:endParaRPr/>
          </a:p>
          <a:p>
            <a:r>
              <a:t>You can see from the diagram there are two distinct approaches  content theory and process theory.  We will discuss some of these in more detail.  </a:t>
            </a:r>
          </a:p>
          <a:p>
            <a:r>
              <a:t>It is important to note that none are conclusive.  They all have their critics and are subject to alternative findings. But we can draw on them and how they might be applied in a particular work setting.</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 name="Shape 148"/>
          <p:cNvSpPr>
            <a:spLocks noGrp="1" noRot="1" noChangeAspect="1"/>
          </p:cNvSpPr>
          <p:nvPr>
            <p:ph type="sldImg"/>
          </p:nvPr>
        </p:nvSpPr>
        <p:spPr>
          <a:prstGeom prst="rect">
            <a:avLst/>
          </a:prstGeom>
        </p:spPr>
        <p:txBody>
          <a:bodyPr/>
          <a:lstStyle/>
          <a:p>
            <a:endParaRPr/>
          </a:p>
        </p:txBody>
      </p:sp>
      <p:sp>
        <p:nvSpPr>
          <p:cNvPr id="149" name="Shape 149"/>
          <p:cNvSpPr>
            <a:spLocks noGrp="1"/>
          </p:cNvSpPr>
          <p:nvPr>
            <p:ph type="body" sz="quarter" idx="1"/>
          </p:nvPr>
        </p:nvSpPr>
        <p:spPr>
          <a:prstGeom prst="rect">
            <a:avLst/>
          </a:prstGeom>
        </p:spPr>
        <p:txBody>
          <a:bodyPr/>
          <a:lstStyle/>
          <a:p>
            <a:r>
              <a:t>Is this type of thinking still relevant in todays organisations?</a:t>
            </a:r>
          </a:p>
          <a:p>
            <a:r>
              <a:t>McDonalds, Amazon?</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Shape 156"/>
          <p:cNvSpPr>
            <a:spLocks noGrp="1" noRot="1" noChangeAspect="1"/>
          </p:cNvSpPr>
          <p:nvPr>
            <p:ph type="sldImg"/>
          </p:nvPr>
        </p:nvSpPr>
        <p:spPr>
          <a:prstGeom prst="rect">
            <a:avLst/>
          </a:prstGeom>
        </p:spPr>
        <p:txBody>
          <a:bodyPr/>
          <a:lstStyle/>
          <a:p>
            <a:endParaRPr/>
          </a:p>
        </p:txBody>
      </p:sp>
      <p:sp>
        <p:nvSpPr>
          <p:cNvPr id="157" name="Shape 157"/>
          <p:cNvSpPr>
            <a:spLocks noGrp="1"/>
          </p:cNvSpPr>
          <p:nvPr>
            <p:ph type="body" sz="quarter" idx="1"/>
          </p:nvPr>
        </p:nvSpPr>
        <p:spPr>
          <a:prstGeom prst="rect">
            <a:avLst/>
          </a:prstGeom>
        </p:spPr>
        <p:txBody>
          <a:bodyPr/>
          <a:lstStyle/>
          <a:p>
            <a:r>
              <a:t>Productivity increased whether the lights were on or off.  Why??</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Shape 189"/>
          <p:cNvSpPr>
            <a:spLocks noGrp="1" noRot="1" noChangeAspect="1"/>
          </p:cNvSpPr>
          <p:nvPr>
            <p:ph type="sldImg"/>
          </p:nvPr>
        </p:nvSpPr>
        <p:spPr>
          <a:prstGeom prst="rect">
            <a:avLst/>
          </a:prstGeom>
        </p:spPr>
        <p:txBody>
          <a:bodyPr/>
          <a:lstStyle/>
          <a:p>
            <a:endParaRPr/>
          </a:p>
        </p:txBody>
      </p:sp>
      <p:sp>
        <p:nvSpPr>
          <p:cNvPr id="190" name="Shape 190"/>
          <p:cNvSpPr>
            <a:spLocks noGrp="1"/>
          </p:cNvSpPr>
          <p:nvPr>
            <p:ph type="body" sz="quarter" idx="1"/>
          </p:nvPr>
        </p:nvSpPr>
        <p:spPr>
          <a:prstGeom prst="rect">
            <a:avLst/>
          </a:prstGeom>
        </p:spPr>
        <p:txBody>
          <a:bodyPr/>
          <a:lstStyle/>
          <a:p>
            <a:r>
              <a:t>Once lower level of needs is satisfied, no longer acts as a motivator</a:t>
            </a:r>
          </a:p>
          <a:p>
            <a:r>
              <a:t>Individuals transcend upwards towards fulfilment of higher level</a:t>
            </a:r>
          </a:p>
          <a:p>
            <a:r>
              <a:t>Each level is distinct</a:t>
            </a:r>
          </a:p>
          <a:p>
            <a:r>
              <a:t>Individuals may operate at more than one level</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Shape 202"/>
          <p:cNvSpPr>
            <a:spLocks noGrp="1" noRot="1" noChangeAspect="1"/>
          </p:cNvSpPr>
          <p:nvPr>
            <p:ph type="sldImg"/>
          </p:nvPr>
        </p:nvSpPr>
        <p:spPr>
          <a:prstGeom prst="rect">
            <a:avLst/>
          </a:prstGeom>
        </p:spPr>
        <p:txBody>
          <a:bodyPr/>
          <a:lstStyle/>
          <a:p>
            <a:endParaRPr/>
          </a:p>
        </p:txBody>
      </p:sp>
      <p:sp>
        <p:nvSpPr>
          <p:cNvPr id="203" name="Shape 203"/>
          <p:cNvSpPr>
            <a:spLocks noGrp="1"/>
          </p:cNvSpPr>
          <p:nvPr>
            <p:ph type="body" sz="quarter" idx="1"/>
          </p:nvPr>
        </p:nvSpPr>
        <p:spPr>
          <a:prstGeom prst="rect">
            <a:avLst/>
          </a:prstGeom>
        </p:spPr>
        <p:txBody>
          <a:bodyPr/>
          <a:lstStyle/>
          <a:p>
            <a:r>
              <a:t>Motivation = </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 name="Title Text"/>
          <p:cNvSpPr txBox="1">
            <a:spLocks noGrp="1"/>
          </p:cNvSpPr>
          <p:nvPr>
            <p:ph type="title"/>
          </p:nvPr>
        </p:nvSpPr>
        <p:spPr>
          <a:xfrm>
            <a:off x="683568" y="1988840"/>
            <a:ext cx="7772401" cy="1470026"/>
          </a:xfrm>
          <a:prstGeom prst="rect">
            <a:avLst/>
          </a:prstGeom>
        </p:spPr>
        <p:txBody>
          <a:bodyPr/>
          <a:lstStyle/>
          <a:p>
            <a:r>
              <a:t>Title Text</a:t>
            </a:r>
          </a:p>
        </p:txBody>
      </p:sp>
      <p:sp>
        <p:nvSpPr>
          <p:cNvPr id="12" name="Body Level One…"/>
          <p:cNvSpPr txBox="1">
            <a:spLocks noGrp="1"/>
          </p:cNvSpPr>
          <p:nvPr>
            <p:ph type="body" sz="quarter" idx="1"/>
          </p:nvPr>
        </p:nvSpPr>
        <p:spPr>
          <a:xfrm>
            <a:off x="1369367" y="3744614"/>
            <a:ext cx="6400801" cy="1752601"/>
          </a:xfrm>
          <a:prstGeom prst="rect">
            <a:avLst/>
          </a:prstGeom>
        </p:spPr>
        <p:txBody>
          <a:bodyPr/>
          <a:lstStyle>
            <a:lvl1pPr marL="0" indent="0" algn="ctr">
              <a:buSzTx/>
              <a:buFontTx/>
              <a:buNone/>
              <a:defRPr>
                <a:solidFill>
                  <a:srgbClr val="888888"/>
                </a:solidFill>
              </a:defRPr>
            </a:lvl1pPr>
            <a:lvl2pPr marL="0" indent="457200" algn="ctr">
              <a:buSzTx/>
              <a:buFontTx/>
              <a:buNone/>
              <a:defRPr>
                <a:solidFill>
                  <a:srgbClr val="888888"/>
                </a:solidFill>
              </a:defRPr>
            </a:lvl2pPr>
            <a:lvl3pPr marL="0" indent="914400" algn="ctr">
              <a:buSzTx/>
              <a:buFontTx/>
              <a:buNone/>
              <a:defRPr>
                <a:solidFill>
                  <a:srgbClr val="888888"/>
                </a:solidFill>
              </a:defRPr>
            </a:lvl3pPr>
            <a:lvl4pPr marL="0" indent="1371600" algn="ctr">
              <a:buSzTx/>
              <a:buFontTx/>
              <a:buNone/>
              <a:defRPr>
                <a:solidFill>
                  <a:srgbClr val="888888"/>
                </a:solidFill>
              </a:defRPr>
            </a:lvl4pPr>
            <a:lvl5pPr marL="0" indent="1828800" algn="ctr">
              <a:buSzTx/>
              <a:buFontTx/>
              <a:buNone/>
              <a:defRPr>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xfrm>
            <a:off x="457200" y="1600200"/>
            <a:ext cx="8229600" cy="3917033"/>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683568" y="3993083"/>
            <a:ext cx="7772401" cy="1362076"/>
          </a:xfrm>
          <a:prstGeom prst="rect">
            <a:avLst/>
          </a:prstGeom>
        </p:spPr>
        <p:txBody>
          <a:bodyPr anchor="t"/>
          <a:lstStyle>
            <a:lvl1pPr algn="l">
              <a:defRPr sz="4000" b="1" cap="all"/>
            </a:lvl1pPr>
          </a:lstStyle>
          <a:p>
            <a:r>
              <a:t>Title Text</a:t>
            </a:r>
          </a:p>
        </p:txBody>
      </p:sp>
      <p:sp>
        <p:nvSpPr>
          <p:cNvPr id="30" name="Body Level One…"/>
          <p:cNvSpPr txBox="1">
            <a:spLocks noGrp="1"/>
          </p:cNvSpPr>
          <p:nvPr>
            <p:ph type="body" sz="quarter" idx="1"/>
          </p:nvPr>
        </p:nvSpPr>
        <p:spPr>
          <a:xfrm>
            <a:off x="683568" y="2492896"/>
            <a:ext cx="7772401" cy="1500188"/>
          </a:xfrm>
          <a:prstGeom prst="rect">
            <a:avLst/>
          </a:prstGeom>
        </p:spPr>
        <p:txBody>
          <a:bodyPr anchor="b"/>
          <a:lstStyle>
            <a:lvl1pPr marL="0" indent="0">
              <a:spcBef>
                <a:spcPts val="400"/>
              </a:spcBef>
              <a:buSzTx/>
              <a:buFontTx/>
              <a:buNone/>
              <a:defRPr sz="2000">
                <a:solidFill>
                  <a:srgbClr val="888888"/>
                </a:solidFill>
              </a:defRPr>
            </a:lvl1pPr>
            <a:lvl2pPr marL="0" indent="457200">
              <a:spcBef>
                <a:spcPts val="400"/>
              </a:spcBef>
              <a:buSzTx/>
              <a:buFontTx/>
              <a:buNone/>
              <a:defRPr sz="2000">
                <a:solidFill>
                  <a:srgbClr val="888888"/>
                </a:solidFill>
              </a:defRPr>
            </a:lvl2pPr>
            <a:lvl3pPr marL="0" indent="914400">
              <a:spcBef>
                <a:spcPts val="400"/>
              </a:spcBef>
              <a:buSzTx/>
              <a:buFontTx/>
              <a:buNone/>
              <a:defRPr sz="2000">
                <a:solidFill>
                  <a:srgbClr val="888888"/>
                </a:solidFill>
              </a:defRPr>
            </a:lvl3pPr>
            <a:lvl4pPr marL="0" indent="1371600">
              <a:spcBef>
                <a:spcPts val="400"/>
              </a:spcBef>
              <a:buSzTx/>
              <a:buFontTx/>
              <a:buNone/>
              <a:defRPr sz="2000">
                <a:solidFill>
                  <a:srgbClr val="888888"/>
                </a:solidFill>
              </a:defRPr>
            </a:lvl4pPr>
            <a:lvl5pPr marL="0" indent="1828800">
              <a:spcBef>
                <a:spcPts val="400"/>
              </a:spcBef>
              <a:buSzTx/>
              <a:buFontTx/>
              <a:buNone/>
              <a:defRPr sz="20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457200" y="1600200"/>
            <a:ext cx="4038600" cy="3989041"/>
          </a:xfrm>
          <a:prstGeom prst="rect">
            <a:avLst/>
          </a:prstGeom>
        </p:spPr>
        <p:txBody>
          <a:bodyPr/>
          <a:lstStyle>
            <a:lvl1pPr>
              <a:spcBef>
                <a:spcPts val="600"/>
              </a:spcBef>
              <a:defRPr sz="2800"/>
            </a:lvl1pPr>
            <a:lvl2pPr marL="790575" indent="-333375">
              <a:spcBef>
                <a:spcPts val="600"/>
              </a:spcBef>
              <a:defRPr sz="2800"/>
            </a:lvl2pPr>
            <a:lvl3pPr marL="1234439" indent="-320039">
              <a:spcBef>
                <a:spcPts val="600"/>
              </a:spcBef>
              <a:defRPr sz="2800"/>
            </a:lvl3pPr>
            <a:lvl4pPr marL="1727200" indent="-355600">
              <a:spcBef>
                <a:spcPts val="600"/>
              </a:spcBef>
              <a:defRPr sz="2800"/>
            </a:lvl4pPr>
            <a:lvl5pPr marL="2184400" indent="-355600">
              <a:spcBef>
                <a:spcPts val="600"/>
              </a:spcBef>
              <a:defRPr sz="2800"/>
            </a:lvl5p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prstGeom prst="rect">
            <a:avLst/>
          </a:prstGeom>
        </p:spPr>
        <p:txBody>
          <a:bodyPr/>
          <a:lstStyle/>
          <a:p>
            <a:r>
              <a:t>Title Text</a:t>
            </a:r>
          </a:p>
        </p:txBody>
      </p:sp>
      <p:sp>
        <p:nvSpPr>
          <p:cNvPr id="48" name="Body Level One…"/>
          <p:cNvSpPr txBox="1">
            <a:spLocks noGrp="1"/>
          </p:cNvSpPr>
          <p:nvPr>
            <p:ph type="body" sz="quarter" idx="1"/>
          </p:nvPr>
        </p:nvSpPr>
        <p:spPr>
          <a:xfrm>
            <a:off x="457200" y="1535112"/>
            <a:ext cx="4040188" cy="639763"/>
          </a:xfrm>
          <a:prstGeom prst="rect">
            <a:avLst/>
          </a:prstGeom>
        </p:spPr>
        <p:txBody>
          <a:bodyPr anchor="b"/>
          <a:lstStyle>
            <a:lvl1pPr marL="0" indent="0">
              <a:spcBef>
                <a:spcPts val="500"/>
              </a:spcBef>
              <a:buSzTx/>
              <a:buFontTx/>
              <a:buNone/>
              <a:defRPr sz="2400" b="1"/>
            </a:lvl1pPr>
            <a:lvl2pPr marL="0" indent="457200">
              <a:spcBef>
                <a:spcPts val="500"/>
              </a:spcBef>
              <a:buSzTx/>
              <a:buFontTx/>
              <a:buNone/>
              <a:defRPr sz="2400" b="1"/>
            </a:lvl2pPr>
            <a:lvl3pPr marL="0" indent="914400">
              <a:spcBef>
                <a:spcPts val="500"/>
              </a:spcBef>
              <a:buSzTx/>
              <a:buFontTx/>
              <a:buNone/>
              <a:defRPr sz="2400" b="1"/>
            </a:lvl3pPr>
            <a:lvl4pPr marL="0" indent="1371600">
              <a:spcBef>
                <a:spcPts val="500"/>
              </a:spcBef>
              <a:buSzTx/>
              <a:buFontTx/>
              <a:buNone/>
              <a:defRPr sz="2400" b="1"/>
            </a:lvl4pPr>
            <a:lvl5pPr marL="0" indent="1828800">
              <a:spcBef>
                <a:spcPts val="500"/>
              </a:spcBef>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4645025" y="1535112"/>
            <a:ext cx="4041775" cy="639763"/>
          </a:xfrm>
          <a:prstGeom prst="rect">
            <a:avLst/>
          </a:prstGeom>
        </p:spPr>
        <p:txBody>
          <a:bodyPr anchor="b"/>
          <a:lstStyle/>
          <a:p>
            <a:pPr marL="0" indent="0">
              <a:spcBef>
                <a:spcPts val="500"/>
              </a:spcBef>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457200" y="273050"/>
            <a:ext cx="3008314" cy="1162050"/>
          </a:xfrm>
          <a:prstGeom prst="rect">
            <a:avLst/>
          </a:prstGeom>
        </p:spPr>
        <p:txBody>
          <a:bodyPr anchor="b"/>
          <a:lstStyle>
            <a:lvl1pPr algn="l">
              <a:defRPr sz="2000" b="1"/>
            </a:lvl1pPr>
          </a:lstStyle>
          <a:p>
            <a:r>
              <a:t>Title Text</a:t>
            </a:r>
          </a:p>
        </p:txBody>
      </p:sp>
      <p:sp>
        <p:nvSpPr>
          <p:cNvPr id="73" name="Body Level One…"/>
          <p:cNvSpPr txBox="1">
            <a:spLocks noGrp="1"/>
          </p:cNvSpPr>
          <p:nvPr>
            <p:ph type="body" idx="1"/>
          </p:nvPr>
        </p:nvSpPr>
        <p:spPr>
          <a:xfrm>
            <a:off x="3575050" y="273050"/>
            <a:ext cx="5111750" cy="5172174"/>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457199" y="1435099"/>
            <a:ext cx="3008315" cy="4029892"/>
          </a:xfrm>
          <a:prstGeom prst="rect">
            <a:avLst/>
          </a:prstGeom>
        </p:spPr>
        <p:txBody>
          <a:bodyPr/>
          <a:lstStyle/>
          <a:p>
            <a:pPr marL="0" indent="0">
              <a:spcBef>
                <a:spcPts val="300"/>
              </a:spcBef>
              <a:buSzTx/>
              <a:buFontTx/>
              <a:buNone/>
              <a:defRPr sz="14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1792288" y="4509120"/>
            <a:ext cx="5486401" cy="566739"/>
          </a:xfrm>
          <a:prstGeom prst="rect">
            <a:avLst/>
          </a:prstGeom>
        </p:spPr>
        <p:txBody>
          <a:bodyPr anchor="b"/>
          <a:lstStyle>
            <a:lvl1pPr algn="l">
              <a:defRPr sz="2000" b="1"/>
            </a:lvl1pPr>
          </a:lstStyle>
          <a:p>
            <a:r>
              <a:t>Title Text</a:t>
            </a:r>
          </a:p>
        </p:txBody>
      </p:sp>
      <p:sp>
        <p:nvSpPr>
          <p:cNvPr id="83" name="Picture Placeholder 2"/>
          <p:cNvSpPr>
            <a:spLocks noGrp="1"/>
          </p:cNvSpPr>
          <p:nvPr>
            <p:ph type="pic" sz="half" idx="21"/>
          </p:nvPr>
        </p:nvSpPr>
        <p:spPr>
          <a:xfrm>
            <a:off x="1792288" y="612775"/>
            <a:ext cx="5486401" cy="3824338"/>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1792288" y="5157192"/>
            <a:ext cx="5486401" cy="432049"/>
          </a:xfrm>
          <a:prstGeom prst="rect">
            <a:avLst/>
          </a:prstGeom>
        </p:spPr>
        <p:txBody>
          <a:bodyPr/>
          <a:lstStyle>
            <a:lvl1pPr marL="0" indent="0">
              <a:spcBef>
                <a:spcPts val="300"/>
              </a:spcBef>
              <a:buSzTx/>
              <a:buFontTx/>
              <a:buNone/>
              <a:defRPr sz="1400"/>
            </a:lvl1pPr>
            <a:lvl2pPr marL="0" indent="457200">
              <a:spcBef>
                <a:spcPts val="300"/>
              </a:spcBef>
              <a:buSzTx/>
              <a:buFontTx/>
              <a:buNone/>
              <a:defRPr sz="1400"/>
            </a:lvl2pPr>
            <a:lvl3pPr marL="0" indent="914400">
              <a:spcBef>
                <a:spcPts val="300"/>
              </a:spcBef>
              <a:buSzTx/>
              <a:buFontTx/>
              <a:buNone/>
              <a:defRPr sz="1400"/>
            </a:lvl3pPr>
            <a:lvl4pPr marL="0" indent="1371600">
              <a:spcBef>
                <a:spcPts val="300"/>
              </a:spcBef>
              <a:buSzTx/>
              <a:buFontTx/>
              <a:buNone/>
              <a:defRPr sz="1400"/>
            </a:lvl4pPr>
            <a:lvl5pPr marL="0" indent="1828800">
              <a:spcBef>
                <a:spcPts val="300"/>
              </a:spcBef>
              <a:buSzTx/>
              <a:buFontTx/>
              <a:buNone/>
              <a:defRPr sz="14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Colored bar - 100% text">
    <p:spTree>
      <p:nvGrpSpPr>
        <p:cNvPr id="1" name=""/>
        <p:cNvGrpSpPr/>
        <p:nvPr/>
      </p:nvGrpSpPr>
      <p:grpSpPr>
        <a:xfrm>
          <a:off x="0" y="0"/>
          <a:ext cx="0" cy="0"/>
          <a:chOff x="0" y="0"/>
          <a:chExt cx="0" cy="0"/>
        </a:xfrm>
      </p:grpSpPr>
      <p:sp>
        <p:nvSpPr>
          <p:cNvPr id="92" name="Tekstvak 6"/>
          <p:cNvSpPr txBox="1"/>
          <p:nvPr/>
        </p:nvSpPr>
        <p:spPr>
          <a:xfrm>
            <a:off x="-40006" y="-261939"/>
            <a:ext cx="2405700" cy="2269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000" b="1">
                <a:solidFill>
                  <a:srgbClr val="3D7EDB"/>
                </a:solidFill>
                <a:latin typeface="Arial"/>
                <a:ea typeface="Arial"/>
                <a:cs typeface="Arial"/>
                <a:sym typeface="Arial"/>
              </a:defRPr>
            </a:lvl1pPr>
          </a:lstStyle>
          <a:p>
            <a:r>
              <a:t>Colored bar - 100% text</a:t>
            </a:r>
          </a:p>
        </p:txBody>
      </p:sp>
      <p:sp>
        <p:nvSpPr>
          <p:cNvPr id="93" name="Title Text"/>
          <p:cNvSpPr txBox="1">
            <a:spLocks noGrp="1"/>
          </p:cNvSpPr>
          <p:nvPr>
            <p:ph type="title"/>
          </p:nvPr>
        </p:nvSpPr>
        <p:spPr>
          <a:xfrm>
            <a:off x="405583" y="263001"/>
            <a:ext cx="8229601" cy="1143001"/>
          </a:xfrm>
          <a:prstGeom prst="rect">
            <a:avLst/>
          </a:prstGeom>
        </p:spPr>
        <p:txBody>
          <a:bodyPr/>
          <a:lstStyle>
            <a:lvl1pPr algn="l">
              <a:defRPr sz="3200">
                <a:solidFill>
                  <a:srgbClr val="1F497D"/>
                </a:solidFill>
              </a:defRPr>
            </a:lvl1pPr>
          </a:lstStyle>
          <a:p>
            <a:r>
              <a:t>Title Text</a:t>
            </a:r>
          </a:p>
        </p:txBody>
      </p:sp>
      <p:sp>
        <p:nvSpPr>
          <p:cNvPr id="94" name="Body Level One…"/>
          <p:cNvSpPr txBox="1">
            <a:spLocks noGrp="1"/>
          </p:cNvSpPr>
          <p:nvPr>
            <p:ph type="body" idx="1"/>
          </p:nvPr>
        </p:nvSpPr>
        <p:spPr>
          <a:xfrm>
            <a:off x="405583" y="1586673"/>
            <a:ext cx="8318833" cy="3930559"/>
          </a:xfrm>
          <a:prstGeom prst="rect">
            <a:avLst/>
          </a:prstGeom>
        </p:spPr>
        <p:txBody>
          <a:bodyPr lIns="72000" tIns="72000" rIns="72000" bIns="72000"/>
          <a:lstStyle/>
          <a:p>
            <a:r>
              <a:t>Body Level One</a:t>
            </a:r>
          </a:p>
          <a:p>
            <a:pPr lvl="1"/>
            <a:r>
              <a:t>Body Level Two</a:t>
            </a:r>
          </a:p>
          <a:p>
            <a:pPr lvl="2"/>
            <a:r>
              <a:t>Body Level Three</a:t>
            </a:r>
          </a:p>
          <a:p>
            <a:pPr lvl="3"/>
            <a:r>
              <a:t>Body Level Four</a:t>
            </a:r>
          </a:p>
          <a:p>
            <a:pPr lvl="4"/>
            <a:r>
              <a:t>Body Level Five</a:t>
            </a:r>
          </a:p>
        </p:txBody>
      </p:sp>
      <p:sp>
        <p:nvSpPr>
          <p:cNvPr id="95" name="Tijdelijke aanduiding voor verticale tekst 2"/>
          <p:cNvSpPr>
            <a:spLocks noGrp="1"/>
          </p:cNvSpPr>
          <p:nvPr>
            <p:ph type="body" sz="quarter" idx="21"/>
          </p:nvPr>
        </p:nvSpPr>
        <p:spPr>
          <a:xfrm>
            <a:off x="406145" y="1210043"/>
            <a:ext cx="8317232" cy="369741"/>
          </a:xfrm>
          <a:prstGeom prst="rect">
            <a:avLst/>
          </a:prstGeom>
          <a:solidFill>
            <a:schemeClr val="accent1"/>
          </a:solidFill>
        </p:spPr>
        <p:txBody>
          <a:bodyPr anchor="ctr"/>
          <a:lstStyle/>
          <a:p>
            <a:pPr marL="229743" indent="-229743" defTabSz="612648">
              <a:spcBef>
                <a:spcPts val="400"/>
              </a:spcBef>
              <a:defRPr sz="1876" b="1">
                <a:solidFill>
                  <a:srgbClr val="FFFFFF"/>
                </a:solidFill>
              </a:defRPr>
            </a:pPr>
            <a:endParaRPr/>
          </a:p>
        </p:txBody>
      </p:sp>
      <p:sp>
        <p:nvSpPr>
          <p:cNvPr id="9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2"/>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457200" y="274638"/>
            <a:ext cx="8229600" cy="1143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Slide Number"/>
          <p:cNvSpPr txBox="1">
            <a:spLocks noGrp="1"/>
          </p:cNvSpPr>
          <p:nvPr>
            <p:ph type="sldNum" sz="quarter" idx="2"/>
          </p:nvPr>
        </p:nvSpPr>
        <p:spPr>
          <a:xfrm>
            <a:off x="8413145" y="6416603"/>
            <a:ext cx="273656"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
        <p:nvSpPr>
          <p:cNvPr id="4" name="Body Level One…"/>
          <p:cNvSpPr txBox="1">
            <a:spLocks noGrp="1"/>
          </p:cNvSpPr>
          <p:nvPr>
            <p:ph type="body" idx="1"/>
          </p:nvPr>
        </p:nvSpPr>
        <p:spPr>
          <a:xfrm>
            <a:off x="457200" y="1600200"/>
            <a:ext cx="8229600" cy="52578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spd="med"/>
  <p:txStyles>
    <p:titleStyle>
      <a:lvl1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yriad Pro"/>
          <a:ea typeface="Myriad Pro"/>
          <a:cs typeface="Myriad Pro"/>
          <a:sym typeface="Myriad Pro"/>
        </a:defRPr>
      </a:lvl1pPr>
      <a:lvl2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yriad Pro"/>
          <a:ea typeface="Myriad Pro"/>
          <a:cs typeface="Myriad Pro"/>
          <a:sym typeface="Myriad Pro"/>
        </a:defRPr>
      </a:lvl2pPr>
      <a:lvl3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yriad Pro"/>
          <a:ea typeface="Myriad Pro"/>
          <a:cs typeface="Myriad Pro"/>
          <a:sym typeface="Myriad Pro"/>
        </a:defRPr>
      </a:lvl3pPr>
      <a:lvl4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yriad Pro"/>
          <a:ea typeface="Myriad Pro"/>
          <a:cs typeface="Myriad Pro"/>
          <a:sym typeface="Myriad Pro"/>
        </a:defRPr>
      </a:lvl4pPr>
      <a:lvl5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yriad Pro"/>
          <a:ea typeface="Myriad Pro"/>
          <a:cs typeface="Myriad Pro"/>
          <a:sym typeface="Myriad Pro"/>
        </a:defRPr>
      </a:lvl5pPr>
      <a:lvl6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yriad Pro"/>
          <a:ea typeface="Myriad Pro"/>
          <a:cs typeface="Myriad Pro"/>
          <a:sym typeface="Myriad Pro"/>
        </a:defRPr>
      </a:lvl6pPr>
      <a:lvl7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yriad Pro"/>
          <a:ea typeface="Myriad Pro"/>
          <a:cs typeface="Myriad Pro"/>
          <a:sym typeface="Myriad Pro"/>
        </a:defRPr>
      </a:lvl7pPr>
      <a:lvl8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yriad Pro"/>
          <a:ea typeface="Myriad Pro"/>
          <a:cs typeface="Myriad Pro"/>
          <a:sym typeface="Myriad Pro"/>
        </a:defRPr>
      </a:lvl8pPr>
      <a:lvl9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yriad Pro"/>
          <a:ea typeface="Myriad Pro"/>
          <a:cs typeface="Myriad Pro"/>
          <a:sym typeface="Myriad Pro"/>
        </a:defRPr>
      </a:lvl9pPr>
    </p:titleStyle>
    <p:bodyStyle>
      <a:lvl1pPr marL="342900" marR="0" indent="-342900" algn="l" defTabSz="9144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yriad Pro"/>
          <a:ea typeface="Myriad Pro"/>
          <a:cs typeface="Myriad Pro"/>
          <a:sym typeface="Myriad Pro"/>
        </a:defRPr>
      </a:lvl1pPr>
      <a:lvl2pPr marL="783771" marR="0" indent="-326571" algn="l" defTabSz="9144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yriad Pro"/>
          <a:ea typeface="Myriad Pro"/>
          <a:cs typeface="Myriad Pro"/>
          <a:sym typeface="Myriad Pro"/>
        </a:defRPr>
      </a:lvl2pPr>
      <a:lvl3pPr marL="1219200" marR="0" indent="-304800" algn="l" defTabSz="9144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yriad Pro"/>
          <a:ea typeface="Myriad Pro"/>
          <a:cs typeface="Myriad Pro"/>
          <a:sym typeface="Myriad Pro"/>
        </a:defRPr>
      </a:lvl3pPr>
      <a:lvl4pPr marL="1737360" marR="0" indent="-365760" algn="l" defTabSz="9144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yriad Pro"/>
          <a:ea typeface="Myriad Pro"/>
          <a:cs typeface="Myriad Pro"/>
          <a:sym typeface="Myriad Pro"/>
        </a:defRPr>
      </a:lvl4pPr>
      <a:lvl5pPr marL="2194560" marR="0" indent="-365760" algn="l" defTabSz="9144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yriad Pro"/>
          <a:ea typeface="Myriad Pro"/>
          <a:cs typeface="Myriad Pro"/>
          <a:sym typeface="Myriad Pro"/>
        </a:defRPr>
      </a:lvl5pPr>
      <a:lvl6pPr marL="2651760" marR="0" indent="-365760" algn="l" defTabSz="9144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yriad Pro"/>
          <a:ea typeface="Myriad Pro"/>
          <a:cs typeface="Myriad Pro"/>
          <a:sym typeface="Myriad Pro"/>
        </a:defRPr>
      </a:lvl6pPr>
      <a:lvl7pPr marL="3108960" marR="0" indent="-365760" algn="l" defTabSz="9144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yriad Pro"/>
          <a:ea typeface="Myriad Pro"/>
          <a:cs typeface="Myriad Pro"/>
          <a:sym typeface="Myriad Pro"/>
        </a:defRPr>
      </a:lvl7pPr>
      <a:lvl8pPr marL="3566159" marR="0" indent="-365759" algn="l" defTabSz="9144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yriad Pro"/>
          <a:ea typeface="Myriad Pro"/>
          <a:cs typeface="Myriad Pro"/>
          <a:sym typeface="Myriad Pro"/>
        </a:defRPr>
      </a:lvl8pPr>
      <a:lvl9pPr marL="4023359" marR="0" indent="-365759" algn="l" defTabSz="9144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yriad Pro"/>
          <a:ea typeface="Myriad Pro"/>
          <a:cs typeface="Myriad Pro"/>
          <a:sym typeface="Myriad Pro"/>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Myriad Pro"/>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Myriad Pro"/>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Myriad Pro"/>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Myriad Pro"/>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Myriad Pro"/>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Myriad Pro"/>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Myriad Pro"/>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Myriad Pro"/>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Myriad Pro"/>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hmWD2HdoZ7k" TargetMode="External"/><Relationship Id="rId2" Type="http://schemas.openxmlformats.org/officeDocument/2006/relationships/slideLayout" Target="../slideLayouts/slideLayout6.xml"/><Relationship Id="rId1" Type="http://schemas.openxmlformats.org/officeDocument/2006/relationships/video" Target="https://www.youtube.com/embed/Ulx5d6nhqz8?feature=oembed" TargetMode="External"/><Relationship Id="rId5" Type="http://schemas.openxmlformats.org/officeDocument/2006/relationships/image" Target="../media/image4.jpe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0zd5m8V9No0"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2p_4C0Mzne4"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Rectangle 2"/>
          <p:cNvSpPr txBox="1">
            <a:spLocks noGrp="1"/>
          </p:cNvSpPr>
          <p:nvPr>
            <p:ph type="ctrTitle"/>
          </p:nvPr>
        </p:nvSpPr>
        <p:spPr>
          <a:xfrm>
            <a:off x="755576" y="2564903"/>
            <a:ext cx="7772401" cy="2123659"/>
          </a:xfrm>
          <a:prstGeom prst="rect">
            <a:avLst/>
          </a:prstGeom>
        </p:spPr>
        <p:txBody>
          <a:bodyPr lIns="45719" tIns="45720" rIns="45719" bIns="45720" anchor="ctr">
            <a:normAutofit/>
          </a:bodyPr>
          <a:lstStyle/>
          <a:p>
            <a:pPr>
              <a:defRPr>
                <a:solidFill>
                  <a:srgbClr val="FFFFFF"/>
                </a:solidFill>
              </a:defRPr>
            </a:pPr>
            <a:br>
              <a:rPr dirty="0">
                <a:solidFill>
                  <a:schemeClr val="bg1"/>
                </a:solidFill>
              </a:rPr>
            </a:br>
            <a:r>
              <a:rPr sz="6000" dirty="0">
                <a:solidFill>
                  <a:schemeClr val="bg1"/>
                </a:solidFill>
              </a:rPr>
              <a:t>Motivation</a:t>
            </a:r>
            <a:r>
              <a:rPr lang="en-GB" sz="6000" dirty="0">
                <a:solidFill>
                  <a:schemeClr val="bg1"/>
                </a:solidFill>
              </a:rPr>
              <a:t> </a:t>
            </a:r>
            <a:endParaRPr lang="en-US" sz="6000" dirty="0">
              <a:solidFill>
                <a:schemeClr val="bg1"/>
              </a:solidFill>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Content Placeholder 7"/>
          <p:cNvSpPr txBox="1">
            <a:spLocks noGrp="1"/>
          </p:cNvSpPr>
          <p:nvPr>
            <p:ph type="body" idx="1"/>
          </p:nvPr>
        </p:nvSpPr>
        <p:spPr>
          <a:xfrm>
            <a:off x="467543" y="1700807"/>
            <a:ext cx="8352930" cy="4093916"/>
          </a:xfrm>
          <a:prstGeom prst="rect">
            <a:avLst/>
          </a:prstGeom>
        </p:spPr>
        <p:txBody>
          <a:bodyPr/>
          <a:lstStyle/>
          <a:p>
            <a:pPr>
              <a:spcBef>
                <a:spcPts val="500"/>
              </a:spcBef>
              <a:buSzTx/>
              <a:buNone/>
              <a:defRPr sz="2200">
                <a:latin typeface="Arial"/>
                <a:ea typeface="Arial"/>
                <a:cs typeface="Arial"/>
                <a:sym typeface="Arial"/>
              </a:defRPr>
            </a:pPr>
            <a:r>
              <a:t>Aim:</a:t>
            </a:r>
          </a:p>
          <a:p>
            <a:pPr marL="0" indent="88901">
              <a:spcBef>
                <a:spcPts val="500"/>
              </a:spcBef>
              <a:buSzTx/>
              <a:buNone/>
              <a:defRPr sz="2200">
                <a:latin typeface="Arial"/>
                <a:ea typeface="Arial"/>
                <a:cs typeface="Arial"/>
                <a:sym typeface="Arial"/>
              </a:defRPr>
            </a:pPr>
            <a:r>
              <a:t>To explore the concept  of motivation &amp; its impact on individual &amp; organisational  performance  </a:t>
            </a:r>
          </a:p>
          <a:p>
            <a:pPr>
              <a:buSzTx/>
              <a:buNone/>
              <a:defRPr sz="1200">
                <a:latin typeface="Arial"/>
                <a:ea typeface="Arial"/>
                <a:cs typeface="Arial"/>
                <a:sym typeface="Arial"/>
              </a:defRPr>
            </a:pPr>
            <a:endParaRPr/>
          </a:p>
          <a:p>
            <a:pPr>
              <a:spcBef>
                <a:spcPts val="500"/>
              </a:spcBef>
              <a:buSzTx/>
              <a:buNone/>
              <a:defRPr sz="2200">
                <a:latin typeface="Arial"/>
                <a:ea typeface="Arial"/>
                <a:cs typeface="Arial"/>
                <a:sym typeface="Arial"/>
              </a:defRPr>
            </a:pPr>
            <a:r>
              <a:t>Objectives are to:</a:t>
            </a:r>
          </a:p>
          <a:p>
            <a:pPr marL="446087" indent="-336550">
              <a:spcBef>
                <a:spcPts val="500"/>
              </a:spcBef>
              <a:buFontTx/>
              <a:buChar char="➢"/>
              <a:defRPr sz="2200">
                <a:latin typeface="Arial"/>
                <a:ea typeface="Arial"/>
                <a:cs typeface="Arial"/>
                <a:sym typeface="Arial"/>
              </a:defRPr>
            </a:pPr>
            <a:r>
              <a:t>define motivation and its link to performance</a:t>
            </a:r>
          </a:p>
          <a:p>
            <a:pPr marL="446087" indent="-336550">
              <a:spcBef>
                <a:spcPts val="500"/>
              </a:spcBef>
              <a:buFontTx/>
              <a:buChar char="➢"/>
              <a:defRPr sz="2400">
                <a:latin typeface="Arial"/>
                <a:ea typeface="Arial"/>
                <a:cs typeface="Arial"/>
                <a:sym typeface="Arial"/>
              </a:defRPr>
            </a:pPr>
            <a:r>
              <a:t>highlight key motivation theories</a:t>
            </a:r>
          </a:p>
          <a:p>
            <a:pPr marL="446087" indent="-336550">
              <a:spcBef>
                <a:spcPts val="500"/>
              </a:spcBef>
              <a:buFontTx/>
              <a:buChar char="➢"/>
              <a:defRPr sz="2400">
                <a:latin typeface="Arial"/>
                <a:ea typeface="Arial"/>
                <a:cs typeface="Arial"/>
                <a:sym typeface="Arial"/>
              </a:defRPr>
            </a:pPr>
            <a:r>
              <a:t>identify strategies used to influence employee motivation </a:t>
            </a:r>
          </a:p>
          <a:p>
            <a:pPr>
              <a:spcBef>
                <a:spcPts val="500"/>
              </a:spcBef>
              <a:buSzTx/>
              <a:buNone/>
              <a:defRPr sz="2400"/>
            </a:pPr>
            <a:r>
              <a:t> </a:t>
            </a:r>
          </a:p>
        </p:txBody>
      </p:sp>
      <p:sp>
        <p:nvSpPr>
          <p:cNvPr id="108" name="Title 6"/>
          <p:cNvSpPr txBox="1">
            <a:spLocks noGrp="1"/>
          </p:cNvSpPr>
          <p:nvPr>
            <p:ph type="title"/>
          </p:nvPr>
        </p:nvSpPr>
        <p:spPr>
          <a:xfrm>
            <a:off x="395535" y="764703"/>
            <a:ext cx="8352930" cy="936106"/>
          </a:xfrm>
          <a:prstGeom prst="rect">
            <a:avLst/>
          </a:prstGeom>
        </p:spPr>
        <p:txBody>
          <a:bodyPr/>
          <a:lstStyle>
            <a:lvl1pPr algn="l">
              <a:defRPr sz="2200" b="1" i="1">
                <a:latin typeface="Arial"/>
                <a:ea typeface="Arial"/>
                <a:cs typeface="Arial"/>
                <a:sym typeface="Arial"/>
              </a:defRPr>
            </a:lvl1pPr>
          </a:lstStyle>
          <a:p>
            <a:r>
              <a:t>Motivation at work: significance for employers  &amp; employees </a:t>
            </a:r>
          </a:p>
        </p:txBody>
      </p:sp>
      <p:sp>
        <p:nvSpPr>
          <p:cNvPr id="109" name="Slide Number Placeholder 11"/>
          <p:cNvSpPr txBox="1">
            <a:spLocks noGrp="1"/>
          </p:cNvSpPr>
          <p:nvPr>
            <p:ph type="sldNum" sz="quarter" idx="2"/>
          </p:nvPr>
        </p:nvSpPr>
        <p:spPr>
          <a:xfrm>
            <a:off x="8497902" y="6416603"/>
            <a:ext cx="188899"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a:t>
            </a:fld>
            <a:endParaRPr/>
          </a:p>
        </p:txBody>
      </p:sp>
    </p:spTree>
  </p:cSld>
  <p:clrMapOvr>
    <a:masterClrMapping/>
  </p:clrMapOvr>
  <mc:AlternateContent xmlns:mc="http://schemas.openxmlformats.org/markup-compatibility/2006" xmlns:p14="http://schemas.microsoft.com/office/powerpoint/2010/main">
    <mc:Choice Requires="p14">
      <p:transition spd="slow">
        <p:fade/>
      </p:transition>
    </mc:Choice>
    <mc:Fallback xmlns="" xmlns:m="http://schemas.openxmlformats.org/officeDocument/2006/math" xmlns:a14="http://schemas.microsoft.com/office/drawing/2010/main">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Content Placeholder 2"/>
          <p:cNvSpPr txBox="1">
            <a:spLocks noGrp="1"/>
          </p:cNvSpPr>
          <p:nvPr>
            <p:ph type="body" idx="1"/>
          </p:nvPr>
        </p:nvSpPr>
        <p:spPr>
          <a:xfrm>
            <a:off x="457200" y="1600200"/>
            <a:ext cx="8229600" cy="3917033"/>
          </a:xfrm>
          <a:prstGeom prst="rect">
            <a:avLst/>
          </a:prstGeom>
        </p:spPr>
        <p:txBody>
          <a:bodyPr/>
          <a:lstStyle/>
          <a:p>
            <a:pPr>
              <a:lnSpc>
                <a:spcPct val="80000"/>
              </a:lnSpc>
              <a:spcBef>
                <a:spcPts val="500"/>
              </a:spcBef>
              <a:buSzTx/>
              <a:buNone/>
              <a:defRPr sz="2400" b="1" i="1">
                <a:latin typeface="Arial"/>
                <a:ea typeface="Arial"/>
                <a:cs typeface="Arial"/>
                <a:sym typeface="Arial"/>
              </a:defRPr>
            </a:pPr>
            <a:r>
              <a:t>Some definitions:</a:t>
            </a:r>
          </a:p>
          <a:p>
            <a:pPr>
              <a:lnSpc>
                <a:spcPct val="80000"/>
              </a:lnSpc>
              <a:spcBef>
                <a:spcPts val="500"/>
              </a:spcBef>
              <a:buSzTx/>
              <a:buNone/>
              <a:defRPr sz="2400">
                <a:latin typeface="Arial"/>
                <a:ea typeface="Arial"/>
                <a:cs typeface="Arial"/>
                <a:sym typeface="Arial"/>
              </a:defRPr>
            </a:pPr>
            <a:endParaRPr/>
          </a:p>
          <a:p>
            <a:pPr>
              <a:lnSpc>
                <a:spcPct val="80000"/>
              </a:lnSpc>
              <a:spcBef>
                <a:spcPts val="500"/>
              </a:spcBef>
              <a:buSzTx/>
              <a:buNone/>
              <a:defRPr sz="2400">
                <a:latin typeface="Arial"/>
                <a:ea typeface="Arial"/>
                <a:cs typeface="Arial"/>
                <a:sym typeface="Arial"/>
              </a:defRPr>
            </a:pPr>
            <a:r>
              <a:t>“Degree to which an individual wants and chooses</a:t>
            </a:r>
          </a:p>
          <a:p>
            <a:pPr>
              <a:lnSpc>
                <a:spcPct val="80000"/>
              </a:lnSpc>
              <a:spcBef>
                <a:spcPts val="500"/>
              </a:spcBef>
              <a:buSzTx/>
              <a:buNone/>
              <a:defRPr sz="2400">
                <a:latin typeface="Arial"/>
                <a:ea typeface="Arial"/>
                <a:cs typeface="Arial"/>
                <a:sym typeface="Arial"/>
              </a:defRPr>
            </a:pPr>
            <a:r>
              <a:t> to engage in certain specified behaviour”</a:t>
            </a:r>
          </a:p>
          <a:p>
            <a:pPr marL="228600" lvl="4" indent="1600200">
              <a:lnSpc>
                <a:spcPct val="80000"/>
              </a:lnSpc>
              <a:spcBef>
                <a:spcPts val="300"/>
              </a:spcBef>
              <a:buSzTx/>
              <a:buNone/>
              <a:defRPr sz="1400">
                <a:latin typeface="Arial"/>
                <a:ea typeface="Arial"/>
                <a:cs typeface="Arial"/>
                <a:sym typeface="Arial"/>
              </a:defRPr>
            </a:pPr>
            <a:endParaRPr/>
          </a:p>
          <a:p>
            <a:pPr marL="228600" lvl="4" indent="1600200">
              <a:lnSpc>
                <a:spcPct val="80000"/>
              </a:lnSpc>
              <a:spcBef>
                <a:spcPts val="200"/>
              </a:spcBef>
              <a:buSzTx/>
              <a:buNone/>
              <a:defRPr sz="1000">
                <a:latin typeface="Arial"/>
                <a:ea typeface="Arial"/>
                <a:cs typeface="Arial"/>
                <a:sym typeface="Arial"/>
              </a:defRPr>
            </a:pPr>
            <a:r>
              <a:t>				</a:t>
            </a:r>
            <a:r>
              <a:rPr sz="1200"/>
              <a:t>(Mitchell 1982:80, cited in Murton et al 2010:93)</a:t>
            </a:r>
            <a:endParaRPr sz="1600"/>
          </a:p>
          <a:p>
            <a:pPr>
              <a:lnSpc>
                <a:spcPct val="80000"/>
              </a:lnSpc>
              <a:spcBef>
                <a:spcPts val="500"/>
              </a:spcBef>
              <a:buSzTx/>
              <a:buNone/>
              <a:defRPr sz="2800">
                <a:latin typeface="Arial"/>
                <a:ea typeface="Arial"/>
                <a:cs typeface="Arial"/>
                <a:sym typeface="Arial"/>
              </a:defRPr>
            </a:pPr>
            <a:endParaRPr sz="1600"/>
          </a:p>
          <a:p>
            <a:pPr marL="184150" indent="-96836">
              <a:lnSpc>
                <a:spcPct val="80000"/>
              </a:lnSpc>
              <a:spcBef>
                <a:spcPts val="500"/>
              </a:spcBef>
              <a:buSzTx/>
              <a:buNone/>
              <a:defRPr sz="2400">
                <a:latin typeface="Arial"/>
                <a:ea typeface="Arial"/>
                <a:cs typeface="Arial"/>
                <a:sym typeface="Arial"/>
              </a:defRPr>
            </a:pPr>
            <a:r>
              <a:t>“The willingness to apply one’s efforts towards the achievement of the organisation’s goals, while concurrently an individual need is satisfied” </a:t>
            </a:r>
          </a:p>
          <a:p>
            <a:pPr>
              <a:lnSpc>
                <a:spcPct val="80000"/>
              </a:lnSpc>
              <a:spcBef>
                <a:spcPts val="500"/>
              </a:spcBef>
              <a:buSzTx/>
              <a:buNone/>
              <a:defRPr sz="2100">
                <a:latin typeface="Arial"/>
                <a:ea typeface="Arial"/>
                <a:cs typeface="Arial"/>
                <a:sym typeface="Arial"/>
              </a:defRPr>
            </a:pPr>
            <a:r>
              <a:t>								</a:t>
            </a:r>
            <a:r>
              <a:rPr sz="1000"/>
              <a:t>(Taylor, 2010)</a:t>
            </a:r>
          </a:p>
        </p:txBody>
      </p:sp>
      <p:sp>
        <p:nvSpPr>
          <p:cNvPr id="112" name="Title 1"/>
          <p:cNvSpPr txBox="1">
            <a:spLocks noGrp="1"/>
          </p:cNvSpPr>
          <p:nvPr>
            <p:ph type="title"/>
          </p:nvPr>
        </p:nvSpPr>
        <p:spPr>
          <a:xfrm>
            <a:off x="457200" y="413791"/>
            <a:ext cx="8229600" cy="1143001"/>
          </a:xfrm>
          <a:prstGeom prst="rect">
            <a:avLst/>
          </a:prstGeom>
        </p:spPr>
        <p:txBody>
          <a:bodyPr/>
          <a:lstStyle>
            <a:lvl1pPr algn="l">
              <a:defRPr sz="3200" b="1" i="1">
                <a:latin typeface="Arial"/>
                <a:ea typeface="Arial"/>
                <a:cs typeface="Arial"/>
                <a:sym typeface="Arial"/>
              </a:defRPr>
            </a:lvl1pPr>
          </a:lstStyle>
          <a:p>
            <a:r>
              <a:t>What is motivation?</a:t>
            </a:r>
          </a:p>
        </p:txBody>
      </p:sp>
      <p:sp>
        <p:nvSpPr>
          <p:cNvPr id="113" name="Slide Number Placeholder 4"/>
          <p:cNvSpPr txBox="1">
            <a:spLocks noGrp="1"/>
          </p:cNvSpPr>
          <p:nvPr>
            <p:ph type="sldNum" sz="quarter" idx="2"/>
          </p:nvPr>
        </p:nvSpPr>
        <p:spPr>
          <a:xfrm>
            <a:off x="8497902" y="6416603"/>
            <a:ext cx="188899"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3</a:t>
            </a:fld>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2" presetClass="entr" presetSubtype="4" fill="hold" grpId="1" nodeType="clickEffect">
                                  <p:stCondLst>
                                    <p:cond delay="0"/>
                                  </p:stCondLst>
                                  <p:iterate>
                                    <p:tmAbs val="0"/>
                                  </p:iterate>
                                  <p:childTnLst>
                                    <p:set>
                                      <p:cBhvr>
                                        <p:cTn id="6" fill="hold"/>
                                        <p:tgtEl>
                                          <p:spTgt spid="111">
                                            <p:txEl>
                                              <p:pRg st="2" end="2"/>
                                            </p:txEl>
                                          </p:spTgt>
                                        </p:tgtEl>
                                        <p:attrNameLst>
                                          <p:attrName>style.visibility</p:attrName>
                                        </p:attrNameLst>
                                      </p:cBhvr>
                                      <p:to>
                                        <p:strVal val="visible"/>
                                      </p:to>
                                    </p:set>
                                    <p:animEffect transition="in" filter="wipe(down)">
                                      <p:cBhvr>
                                        <p:cTn id="7" dur="500"/>
                                        <p:tgtEl>
                                          <p:spTgt spid="111">
                                            <p:txEl>
                                              <p:pRg st="2" end="2"/>
                                            </p:txEl>
                                          </p:spTgt>
                                        </p:tgtEl>
                                      </p:cBhvr>
                                    </p:animEffect>
                                  </p:childTnLst>
                                </p:cTn>
                              </p:par>
                            </p:childTnLst>
                          </p:cTn>
                        </p:par>
                        <p:par>
                          <p:cTn id="8" fill="hold">
                            <p:stCondLst>
                              <p:cond delay="500"/>
                            </p:stCondLst>
                            <p:childTnLst>
                              <p:par>
                                <p:cTn id="9" presetID="22" presetClass="entr" presetSubtype="4" fill="hold" grpId="1" nodeType="afterEffect">
                                  <p:stCondLst>
                                    <p:cond delay="0"/>
                                  </p:stCondLst>
                                  <p:iterate>
                                    <p:tmAbs val="0"/>
                                  </p:iterate>
                                  <p:childTnLst>
                                    <p:set>
                                      <p:cBhvr>
                                        <p:cTn id="10" fill="hold"/>
                                        <p:tgtEl>
                                          <p:spTgt spid="111">
                                            <p:txEl>
                                              <p:pRg st="3" end="3"/>
                                            </p:txEl>
                                          </p:spTgt>
                                        </p:tgtEl>
                                        <p:attrNameLst>
                                          <p:attrName>style.visibility</p:attrName>
                                        </p:attrNameLst>
                                      </p:cBhvr>
                                      <p:to>
                                        <p:strVal val="visible"/>
                                      </p:to>
                                    </p:set>
                                    <p:animEffect transition="in" filter="wipe(down)">
                                      <p:cBhvr>
                                        <p:cTn id="11" dur="500"/>
                                        <p:tgtEl>
                                          <p:spTgt spid="111">
                                            <p:txEl>
                                              <p:pRg st="3" end="3"/>
                                            </p:txEl>
                                          </p:spTgt>
                                        </p:tgtEl>
                                      </p:cBhvr>
                                    </p:animEffect>
                                  </p:childTnLst>
                                </p:cTn>
                              </p:par>
                            </p:childTnLst>
                          </p:cTn>
                        </p:par>
                        <p:par>
                          <p:cTn id="12" fill="hold">
                            <p:stCondLst>
                              <p:cond delay="1000"/>
                            </p:stCondLst>
                            <p:childTnLst>
                              <p:par>
                                <p:cTn id="13" presetID="22" presetClass="entr" presetSubtype="4" fill="hold" grpId="1" nodeType="afterEffect">
                                  <p:stCondLst>
                                    <p:cond delay="0"/>
                                  </p:stCondLst>
                                  <p:iterate>
                                    <p:tmAbs val="0"/>
                                  </p:iterate>
                                  <p:childTnLst>
                                    <p:set>
                                      <p:cBhvr>
                                        <p:cTn id="14" fill="hold"/>
                                        <p:tgtEl>
                                          <p:spTgt spid="111">
                                            <p:txEl>
                                              <p:pRg st="4" end="4"/>
                                            </p:txEl>
                                          </p:spTgt>
                                        </p:tgtEl>
                                        <p:attrNameLst>
                                          <p:attrName>style.visibility</p:attrName>
                                        </p:attrNameLst>
                                      </p:cBhvr>
                                      <p:to>
                                        <p:strVal val="visible"/>
                                      </p:to>
                                    </p:set>
                                    <p:animEffect transition="in" filter="wipe(down)">
                                      <p:cBhvr>
                                        <p:cTn id="15" dur="500"/>
                                        <p:tgtEl>
                                          <p:spTgt spid="111">
                                            <p:txEl>
                                              <p:pRg st="4" end="4"/>
                                            </p:txEl>
                                          </p:spTgt>
                                        </p:tgtEl>
                                      </p:cBhvr>
                                    </p:animEffect>
                                  </p:childTnLst>
                                </p:cTn>
                              </p:par>
                            </p:childTnLst>
                          </p:cTn>
                        </p:par>
                        <p:par>
                          <p:cTn id="16" fill="hold">
                            <p:stCondLst>
                              <p:cond delay="1500"/>
                            </p:stCondLst>
                            <p:childTnLst>
                              <p:par>
                                <p:cTn id="17" presetID="22" presetClass="entr" presetSubtype="4" fill="hold" grpId="1" nodeType="afterEffect">
                                  <p:stCondLst>
                                    <p:cond delay="0"/>
                                  </p:stCondLst>
                                  <p:iterate>
                                    <p:tmAbs val="0"/>
                                  </p:iterate>
                                  <p:childTnLst>
                                    <p:set>
                                      <p:cBhvr>
                                        <p:cTn id="18" fill="hold"/>
                                        <p:tgtEl>
                                          <p:spTgt spid="111">
                                            <p:txEl>
                                              <p:pRg st="5" end="5"/>
                                            </p:txEl>
                                          </p:spTgt>
                                        </p:tgtEl>
                                        <p:attrNameLst>
                                          <p:attrName>style.visibility</p:attrName>
                                        </p:attrNameLst>
                                      </p:cBhvr>
                                      <p:to>
                                        <p:strVal val="visible"/>
                                      </p:to>
                                    </p:set>
                                    <p:animEffect transition="in" filter="wipe(down)">
                                      <p:cBhvr>
                                        <p:cTn id="19" dur="500"/>
                                        <p:tgtEl>
                                          <p:spTgt spid="111">
                                            <p:txEl>
                                              <p:pRg st="5" end="5"/>
                                            </p:txEl>
                                          </p:spTgt>
                                        </p:tgtEl>
                                      </p:cBhvr>
                                    </p:animEffect>
                                  </p:childTnLst>
                                </p:cTn>
                              </p:par>
                            </p:childTnLst>
                          </p:cTn>
                        </p:par>
                        <p:par>
                          <p:cTn id="20" fill="hold">
                            <p:stCondLst>
                              <p:cond delay="2000"/>
                            </p:stCondLst>
                            <p:childTnLst>
                              <p:par>
                                <p:cTn id="21" presetID="22" presetClass="entr" presetSubtype="4" fill="hold" grpId="1" nodeType="afterEffect">
                                  <p:stCondLst>
                                    <p:cond delay="0"/>
                                  </p:stCondLst>
                                  <p:iterate>
                                    <p:tmAbs val="0"/>
                                  </p:iterate>
                                  <p:childTnLst>
                                    <p:set>
                                      <p:cBhvr>
                                        <p:cTn id="22" fill="hold"/>
                                        <p:tgtEl>
                                          <p:spTgt spid="111">
                                            <p:txEl>
                                              <p:pRg st="6" end="6"/>
                                            </p:txEl>
                                          </p:spTgt>
                                        </p:tgtEl>
                                        <p:attrNameLst>
                                          <p:attrName>style.visibility</p:attrName>
                                        </p:attrNameLst>
                                      </p:cBhvr>
                                      <p:to>
                                        <p:strVal val="visible"/>
                                      </p:to>
                                    </p:set>
                                    <p:animEffect transition="in" filter="wipe(down)">
                                      <p:cBhvr>
                                        <p:cTn id="23" dur="500"/>
                                        <p:tgtEl>
                                          <p:spTgt spid="111">
                                            <p:txEl>
                                              <p:pRg st="6" end="6"/>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1" nodeType="clickEffect">
                                  <p:stCondLst>
                                    <p:cond delay="0"/>
                                  </p:stCondLst>
                                  <p:iterate>
                                    <p:tmAbs val="0"/>
                                  </p:iterate>
                                  <p:childTnLst>
                                    <p:set>
                                      <p:cBhvr>
                                        <p:cTn id="27" fill="hold"/>
                                        <p:tgtEl>
                                          <p:spTgt spid="111">
                                            <p:txEl>
                                              <p:pRg st="7" end="7"/>
                                            </p:txEl>
                                          </p:spTgt>
                                        </p:tgtEl>
                                        <p:attrNameLst>
                                          <p:attrName>style.visibility</p:attrName>
                                        </p:attrNameLst>
                                      </p:cBhvr>
                                      <p:to>
                                        <p:strVal val="visible"/>
                                      </p:to>
                                    </p:set>
                                    <p:animEffect transition="in" filter="wipe(down)">
                                      <p:cBhvr>
                                        <p:cTn id="28" dur="500"/>
                                        <p:tgtEl>
                                          <p:spTgt spid="111">
                                            <p:txEl>
                                              <p:pRg st="7" end="7"/>
                                            </p:txEl>
                                          </p:spTgt>
                                        </p:tgtEl>
                                      </p:cBhvr>
                                    </p:animEffect>
                                  </p:childTnLst>
                                </p:cTn>
                              </p:par>
                            </p:childTnLst>
                          </p:cTn>
                        </p:par>
                        <p:par>
                          <p:cTn id="29" fill="hold">
                            <p:stCondLst>
                              <p:cond delay="500"/>
                            </p:stCondLst>
                            <p:childTnLst>
                              <p:par>
                                <p:cTn id="30" presetID="22" presetClass="entr" presetSubtype="4" fill="hold" grpId="1" nodeType="afterEffect">
                                  <p:stCondLst>
                                    <p:cond delay="0"/>
                                  </p:stCondLst>
                                  <p:iterate>
                                    <p:tmAbs val="0"/>
                                  </p:iterate>
                                  <p:childTnLst>
                                    <p:set>
                                      <p:cBhvr>
                                        <p:cTn id="31" fill="hold"/>
                                        <p:tgtEl>
                                          <p:spTgt spid="111">
                                            <p:txEl>
                                              <p:pRg st="8" end="8"/>
                                            </p:txEl>
                                          </p:spTgt>
                                        </p:tgtEl>
                                        <p:attrNameLst>
                                          <p:attrName>style.visibility</p:attrName>
                                        </p:attrNameLst>
                                      </p:cBhvr>
                                      <p:to>
                                        <p:strVal val="visible"/>
                                      </p:to>
                                    </p:set>
                                    <p:animEffect transition="in" filter="wipe(down)">
                                      <p:cBhvr>
                                        <p:cTn id="32" dur="500"/>
                                        <p:tgtEl>
                                          <p:spTgt spid="11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1" build="p" bldLvl="5" animBg="1" advAuto="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Content Placeholder 2"/>
          <p:cNvSpPr txBox="1">
            <a:spLocks noGrp="1"/>
          </p:cNvSpPr>
          <p:nvPr>
            <p:ph type="body" idx="1"/>
          </p:nvPr>
        </p:nvSpPr>
        <p:spPr>
          <a:xfrm>
            <a:off x="395536" y="836712"/>
            <a:ext cx="8229601" cy="4536506"/>
          </a:xfrm>
          <a:prstGeom prst="rect">
            <a:avLst/>
          </a:prstGeom>
        </p:spPr>
        <p:txBody>
          <a:bodyPr/>
          <a:lstStyle/>
          <a:p>
            <a:pPr marL="514350" indent="-404622">
              <a:lnSpc>
                <a:spcPct val="90000"/>
              </a:lnSpc>
              <a:spcBef>
                <a:spcPts val="600"/>
              </a:spcBef>
              <a:buSzTx/>
              <a:buNone/>
              <a:defRPr sz="2700" b="1" i="1">
                <a:latin typeface="Arial"/>
                <a:ea typeface="Arial"/>
                <a:cs typeface="Arial"/>
                <a:sym typeface="Arial"/>
              </a:defRPr>
            </a:pPr>
            <a:r>
              <a:t>Q.  What  is performance? </a:t>
            </a:r>
          </a:p>
          <a:p>
            <a:pPr marL="624077" indent="-514350">
              <a:lnSpc>
                <a:spcPct val="90000"/>
              </a:lnSpc>
              <a:spcBef>
                <a:spcPts val="600"/>
              </a:spcBef>
              <a:buFontTx/>
              <a:buAutoNum type="alphaUcPeriod" startAt="17"/>
              <a:defRPr sz="2700" b="1" i="1">
                <a:latin typeface="Arial"/>
                <a:ea typeface="Arial"/>
                <a:cs typeface="Arial"/>
                <a:sym typeface="Arial"/>
              </a:defRPr>
            </a:pPr>
            <a:endParaRPr/>
          </a:p>
          <a:p>
            <a:pPr marL="514350" indent="-404622">
              <a:lnSpc>
                <a:spcPct val="90000"/>
              </a:lnSpc>
              <a:spcBef>
                <a:spcPts val="600"/>
              </a:spcBef>
              <a:buSzTx/>
              <a:buNone/>
              <a:defRPr sz="2700">
                <a:latin typeface="Arial"/>
                <a:ea typeface="Arial"/>
                <a:cs typeface="Arial"/>
                <a:sym typeface="Arial"/>
              </a:defRPr>
            </a:pPr>
            <a:r>
              <a:t>A.  Performance is essentially behaviour because when you perform, you are doing something  i.e. you are behaving.</a:t>
            </a:r>
          </a:p>
          <a:p>
            <a:pPr>
              <a:lnSpc>
                <a:spcPct val="90000"/>
              </a:lnSpc>
              <a:spcBef>
                <a:spcPts val="600"/>
              </a:spcBef>
              <a:buSzTx/>
              <a:buNone/>
              <a:defRPr sz="2700">
                <a:latin typeface="Arial"/>
                <a:ea typeface="Arial"/>
                <a:cs typeface="Arial"/>
                <a:sym typeface="Arial"/>
              </a:defRPr>
            </a:pPr>
            <a:endParaRPr/>
          </a:p>
          <a:p>
            <a:pPr marL="0" indent="109537">
              <a:lnSpc>
                <a:spcPct val="90000"/>
              </a:lnSpc>
              <a:spcBef>
                <a:spcPts val="600"/>
              </a:spcBef>
              <a:buSzTx/>
              <a:buNone/>
              <a:defRPr sz="2700" b="1" i="1">
                <a:latin typeface="Arial"/>
                <a:ea typeface="Arial"/>
                <a:cs typeface="Arial"/>
                <a:sym typeface="Arial"/>
              </a:defRPr>
            </a:pPr>
            <a:r>
              <a:t>Q:  All things being equal, why do some people</a:t>
            </a:r>
          </a:p>
          <a:p>
            <a:pPr marL="0" indent="109537">
              <a:lnSpc>
                <a:spcPct val="90000"/>
              </a:lnSpc>
              <a:spcBef>
                <a:spcPts val="600"/>
              </a:spcBef>
              <a:buSzTx/>
              <a:buNone/>
              <a:defRPr sz="2700" b="1" i="1">
                <a:latin typeface="Arial"/>
                <a:ea typeface="Arial"/>
                <a:cs typeface="Arial"/>
                <a:sym typeface="Arial"/>
              </a:defRPr>
            </a:pPr>
            <a:r>
              <a:t>     perform or behave better than others?</a:t>
            </a:r>
          </a:p>
          <a:p>
            <a:pPr marL="0" indent="109537">
              <a:lnSpc>
                <a:spcPct val="90000"/>
              </a:lnSpc>
              <a:spcBef>
                <a:spcPts val="600"/>
              </a:spcBef>
              <a:buSzTx/>
              <a:buNone/>
              <a:defRPr sz="2700">
                <a:latin typeface="Arial"/>
                <a:ea typeface="Arial"/>
                <a:cs typeface="Arial"/>
                <a:sym typeface="Arial"/>
              </a:defRPr>
            </a:pPr>
            <a:endParaRPr/>
          </a:p>
          <a:p>
            <a:pPr marL="0" indent="109537">
              <a:lnSpc>
                <a:spcPct val="90000"/>
              </a:lnSpc>
              <a:spcBef>
                <a:spcPts val="600"/>
              </a:spcBef>
              <a:buSzTx/>
              <a:buNone/>
              <a:defRPr sz="2700">
                <a:latin typeface="Arial"/>
                <a:ea typeface="Arial"/>
                <a:cs typeface="Arial"/>
                <a:sym typeface="Arial"/>
              </a:defRPr>
            </a:pPr>
            <a:r>
              <a:t>A:  Because their motivational levels are different </a:t>
            </a:r>
          </a:p>
        </p:txBody>
      </p:sp>
      <p:sp>
        <p:nvSpPr>
          <p:cNvPr id="116" name="Slide Number Placeholder 6"/>
          <p:cNvSpPr txBox="1">
            <a:spLocks noGrp="1"/>
          </p:cNvSpPr>
          <p:nvPr>
            <p:ph type="sldNum" sz="quarter" idx="2"/>
          </p:nvPr>
        </p:nvSpPr>
        <p:spPr>
          <a:xfrm>
            <a:off x="8497902" y="6416603"/>
            <a:ext cx="188899"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4</a:t>
            </a:fld>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iterate>
                                    <p:tmAbs val="0"/>
                                  </p:iterate>
                                  <p:childTnLst>
                                    <p:set>
                                      <p:cBhvr>
                                        <p:cTn id="6" fill="hold"/>
                                        <p:tgtEl>
                                          <p:spTgt spid="115">
                                            <p:txEl>
                                              <p:pRg st="2" end="2"/>
                                            </p:txEl>
                                          </p:spTgt>
                                        </p:tgtEl>
                                        <p:attrNameLst>
                                          <p:attrName>style.visibility</p:attrName>
                                        </p:attrNameLst>
                                      </p:cBhvr>
                                      <p:to>
                                        <p:strVal val="visible"/>
                                      </p:to>
                                    </p:set>
                                    <p:anim calcmode="lin" valueType="num">
                                      <p:cBhvr>
                                        <p:cTn id="7" dur="500" fill="hold"/>
                                        <p:tgtEl>
                                          <p:spTgt spid="115">
                                            <p:txEl>
                                              <p:pRg st="2" end="2"/>
                                            </p:txEl>
                                          </p:spTgt>
                                        </p:tgtEl>
                                        <p:attrNameLst>
                                          <p:attrName>ppt_x</p:attrName>
                                        </p:attrNameLst>
                                      </p:cBhvr>
                                      <p:tavLst>
                                        <p:tav tm="0">
                                          <p:val>
                                            <p:strVal val="#ppt_x"/>
                                          </p:val>
                                        </p:tav>
                                        <p:tav tm="100000">
                                          <p:val>
                                            <p:strVal val="#ppt_x"/>
                                          </p:val>
                                        </p:tav>
                                      </p:tavLst>
                                    </p:anim>
                                    <p:anim calcmode="lin" valueType="num">
                                      <p:cBhvr>
                                        <p:cTn id="8" dur="500" fill="hold"/>
                                        <p:tgtEl>
                                          <p:spTgt spid="115">
                                            <p:txEl>
                                              <p:pRg st="2" end="2"/>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1" nodeType="afterEffect">
                                  <p:stCondLst>
                                    <p:cond delay="0"/>
                                  </p:stCondLst>
                                  <p:iterate>
                                    <p:tmAbs val="0"/>
                                  </p:iterate>
                                  <p:childTnLst>
                                    <p:set>
                                      <p:cBhvr>
                                        <p:cTn id="11" fill="hold"/>
                                        <p:tgtEl>
                                          <p:spTgt spid="115">
                                            <p:txEl>
                                              <p:pRg st="3" end="3"/>
                                            </p:txEl>
                                          </p:spTgt>
                                        </p:tgtEl>
                                        <p:attrNameLst>
                                          <p:attrName>style.visibility</p:attrName>
                                        </p:attrNameLst>
                                      </p:cBhvr>
                                      <p:to>
                                        <p:strVal val="visible"/>
                                      </p:to>
                                    </p:set>
                                    <p:anim calcmode="lin" valueType="num">
                                      <p:cBhvr>
                                        <p:cTn id="12" dur="500" fill="hold"/>
                                        <p:tgtEl>
                                          <p:spTgt spid="115">
                                            <p:txEl>
                                              <p:pRg st="3" end="3"/>
                                            </p:txEl>
                                          </p:spTgt>
                                        </p:tgtEl>
                                        <p:attrNameLst>
                                          <p:attrName>ppt_x</p:attrName>
                                        </p:attrNameLst>
                                      </p:cBhvr>
                                      <p:tavLst>
                                        <p:tav tm="0">
                                          <p:val>
                                            <p:strVal val="#ppt_x"/>
                                          </p:val>
                                        </p:tav>
                                        <p:tav tm="100000">
                                          <p:val>
                                            <p:strVal val="#ppt_x"/>
                                          </p:val>
                                        </p:tav>
                                      </p:tavLst>
                                    </p:anim>
                                    <p:anim calcmode="lin" valueType="num">
                                      <p:cBhvr>
                                        <p:cTn id="13" dur="500" fill="hold"/>
                                        <p:tgtEl>
                                          <p:spTgt spid="115">
                                            <p:txEl>
                                              <p:pRg st="3" end="3"/>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1" nodeType="afterEffect">
                                  <p:stCondLst>
                                    <p:cond delay="0"/>
                                  </p:stCondLst>
                                  <p:iterate>
                                    <p:tmAbs val="0"/>
                                  </p:iterate>
                                  <p:childTnLst>
                                    <p:set>
                                      <p:cBhvr>
                                        <p:cTn id="16" fill="hold"/>
                                        <p:tgtEl>
                                          <p:spTgt spid="115">
                                            <p:txEl>
                                              <p:pRg st="4" end="4"/>
                                            </p:txEl>
                                          </p:spTgt>
                                        </p:tgtEl>
                                        <p:attrNameLst>
                                          <p:attrName>style.visibility</p:attrName>
                                        </p:attrNameLst>
                                      </p:cBhvr>
                                      <p:to>
                                        <p:strVal val="visible"/>
                                      </p:to>
                                    </p:set>
                                    <p:anim calcmode="lin" valueType="num">
                                      <p:cBhvr>
                                        <p:cTn id="17" dur="500" fill="hold"/>
                                        <p:tgtEl>
                                          <p:spTgt spid="115">
                                            <p:txEl>
                                              <p:pRg st="4" end="4"/>
                                            </p:txEl>
                                          </p:spTgt>
                                        </p:tgtEl>
                                        <p:attrNameLst>
                                          <p:attrName>ppt_x</p:attrName>
                                        </p:attrNameLst>
                                      </p:cBhvr>
                                      <p:tavLst>
                                        <p:tav tm="0">
                                          <p:val>
                                            <p:strVal val="#ppt_x"/>
                                          </p:val>
                                        </p:tav>
                                        <p:tav tm="100000">
                                          <p:val>
                                            <p:strVal val="#ppt_x"/>
                                          </p:val>
                                        </p:tav>
                                      </p:tavLst>
                                    </p:anim>
                                    <p:anim calcmode="lin" valueType="num">
                                      <p:cBhvr>
                                        <p:cTn id="18" dur="500" fill="hold"/>
                                        <p:tgtEl>
                                          <p:spTgt spid="115">
                                            <p:txEl>
                                              <p:pRg st="4" end="4"/>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1" nodeType="afterEffect">
                                  <p:stCondLst>
                                    <p:cond delay="0"/>
                                  </p:stCondLst>
                                  <p:iterate>
                                    <p:tmAbs val="0"/>
                                  </p:iterate>
                                  <p:childTnLst>
                                    <p:set>
                                      <p:cBhvr>
                                        <p:cTn id="21" fill="hold"/>
                                        <p:tgtEl>
                                          <p:spTgt spid="115">
                                            <p:txEl>
                                              <p:pRg st="5" end="5"/>
                                            </p:txEl>
                                          </p:spTgt>
                                        </p:tgtEl>
                                        <p:attrNameLst>
                                          <p:attrName>style.visibility</p:attrName>
                                        </p:attrNameLst>
                                      </p:cBhvr>
                                      <p:to>
                                        <p:strVal val="visible"/>
                                      </p:to>
                                    </p:set>
                                    <p:anim calcmode="lin" valueType="num">
                                      <p:cBhvr>
                                        <p:cTn id="22" dur="500" fill="hold"/>
                                        <p:tgtEl>
                                          <p:spTgt spid="115">
                                            <p:txEl>
                                              <p:pRg st="5" end="5"/>
                                            </p:txEl>
                                          </p:spTgt>
                                        </p:tgtEl>
                                        <p:attrNameLst>
                                          <p:attrName>ppt_x</p:attrName>
                                        </p:attrNameLst>
                                      </p:cBhvr>
                                      <p:tavLst>
                                        <p:tav tm="0">
                                          <p:val>
                                            <p:strVal val="#ppt_x"/>
                                          </p:val>
                                        </p:tav>
                                        <p:tav tm="100000">
                                          <p:val>
                                            <p:strVal val="#ppt_x"/>
                                          </p:val>
                                        </p:tav>
                                      </p:tavLst>
                                    </p:anim>
                                    <p:anim calcmode="lin" valueType="num">
                                      <p:cBhvr>
                                        <p:cTn id="23" dur="500" fill="hold"/>
                                        <p:tgtEl>
                                          <p:spTgt spid="115">
                                            <p:txEl>
                                              <p:pRg st="5" end="5"/>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1" nodeType="afterEffect">
                                  <p:stCondLst>
                                    <p:cond delay="0"/>
                                  </p:stCondLst>
                                  <p:iterate>
                                    <p:tmAbs val="0"/>
                                  </p:iterate>
                                  <p:childTnLst>
                                    <p:set>
                                      <p:cBhvr>
                                        <p:cTn id="26" fill="hold"/>
                                        <p:tgtEl>
                                          <p:spTgt spid="115">
                                            <p:txEl>
                                              <p:pRg st="6" end="6"/>
                                            </p:txEl>
                                          </p:spTgt>
                                        </p:tgtEl>
                                        <p:attrNameLst>
                                          <p:attrName>style.visibility</p:attrName>
                                        </p:attrNameLst>
                                      </p:cBhvr>
                                      <p:to>
                                        <p:strVal val="visible"/>
                                      </p:to>
                                    </p:set>
                                    <p:anim calcmode="lin" valueType="num">
                                      <p:cBhvr>
                                        <p:cTn id="27" dur="500" fill="hold"/>
                                        <p:tgtEl>
                                          <p:spTgt spid="115">
                                            <p:txEl>
                                              <p:pRg st="6" end="6"/>
                                            </p:txEl>
                                          </p:spTgt>
                                        </p:tgtEl>
                                        <p:attrNameLst>
                                          <p:attrName>ppt_x</p:attrName>
                                        </p:attrNameLst>
                                      </p:cBhvr>
                                      <p:tavLst>
                                        <p:tav tm="0">
                                          <p:val>
                                            <p:strVal val="#ppt_x"/>
                                          </p:val>
                                        </p:tav>
                                        <p:tav tm="100000">
                                          <p:val>
                                            <p:strVal val="#ppt_x"/>
                                          </p:val>
                                        </p:tav>
                                      </p:tavLst>
                                    </p:anim>
                                    <p:anim calcmode="lin" valueType="num">
                                      <p:cBhvr>
                                        <p:cTn id="28" dur="500" fill="hold"/>
                                        <p:tgtEl>
                                          <p:spTgt spid="11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1" nodeType="clickEffect">
                                  <p:stCondLst>
                                    <p:cond delay="0"/>
                                  </p:stCondLst>
                                  <p:iterate>
                                    <p:tmAbs val="0"/>
                                  </p:iterate>
                                  <p:childTnLst>
                                    <p:set>
                                      <p:cBhvr>
                                        <p:cTn id="32" fill="hold"/>
                                        <p:tgtEl>
                                          <p:spTgt spid="115">
                                            <p:txEl>
                                              <p:pRg st="7" end="7"/>
                                            </p:txEl>
                                          </p:spTgt>
                                        </p:tgtEl>
                                        <p:attrNameLst>
                                          <p:attrName>style.visibility</p:attrName>
                                        </p:attrNameLst>
                                      </p:cBhvr>
                                      <p:to>
                                        <p:strVal val="visible"/>
                                      </p:to>
                                    </p:set>
                                    <p:anim calcmode="lin" valueType="num">
                                      <p:cBhvr>
                                        <p:cTn id="33" dur="500" fill="hold"/>
                                        <p:tgtEl>
                                          <p:spTgt spid="115">
                                            <p:txEl>
                                              <p:pRg st="7" end="7"/>
                                            </p:txEl>
                                          </p:spTgt>
                                        </p:tgtEl>
                                        <p:attrNameLst>
                                          <p:attrName>ppt_x</p:attrName>
                                        </p:attrNameLst>
                                      </p:cBhvr>
                                      <p:tavLst>
                                        <p:tav tm="0">
                                          <p:val>
                                            <p:strVal val="#ppt_x"/>
                                          </p:val>
                                        </p:tav>
                                        <p:tav tm="100000">
                                          <p:val>
                                            <p:strVal val="#ppt_x"/>
                                          </p:val>
                                        </p:tav>
                                      </p:tavLst>
                                    </p:anim>
                                    <p:anim calcmode="lin" valueType="num">
                                      <p:cBhvr>
                                        <p:cTn id="34" dur="500" fill="hold"/>
                                        <p:tgtEl>
                                          <p:spTgt spid="11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1" build="p" bldLvl="5" animBg="1"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Why do you go to work or study?"/>
          <p:cNvSpPr txBox="1">
            <a:spLocks noGrp="1"/>
          </p:cNvSpPr>
          <p:nvPr>
            <p:ph type="title"/>
          </p:nvPr>
        </p:nvSpPr>
        <p:spPr>
          <a:prstGeom prst="rect">
            <a:avLst/>
          </a:prstGeom>
        </p:spPr>
        <p:txBody>
          <a:bodyPr/>
          <a:lstStyle/>
          <a:p>
            <a:r>
              <a:t>Why do you go to work or study?</a:t>
            </a:r>
          </a:p>
        </p:txBody>
      </p:sp>
      <p:sp>
        <p:nvSpPr>
          <p:cNvPr id="119" name="Do this individually…"/>
          <p:cNvSpPr txBox="1">
            <a:spLocks noGrp="1"/>
          </p:cNvSpPr>
          <p:nvPr>
            <p:ph type="body" idx="1"/>
          </p:nvPr>
        </p:nvSpPr>
        <p:spPr>
          <a:prstGeom prst="rect">
            <a:avLst/>
          </a:prstGeom>
        </p:spPr>
        <p:txBody>
          <a:bodyPr/>
          <a:lstStyle/>
          <a:p>
            <a:r>
              <a:t>Do this individually</a:t>
            </a:r>
          </a:p>
          <a:p>
            <a:r>
              <a:t>Apart from pay…</a:t>
            </a:r>
          </a:p>
        </p:txBody>
      </p:sp>
      <p:sp>
        <p:nvSpPr>
          <p:cNvPr id="120" name="Slide Number"/>
          <p:cNvSpPr txBox="1">
            <a:spLocks noGrp="1"/>
          </p:cNvSpPr>
          <p:nvPr>
            <p:ph type="sldNum" sz="quarter" idx="2"/>
          </p:nvPr>
        </p:nvSpPr>
        <p:spPr>
          <a:xfrm>
            <a:off x="8497902" y="6416603"/>
            <a:ext cx="188899"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5</a:t>
            </a:fld>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Content Placeholder 1"/>
          <p:cNvSpPr txBox="1">
            <a:spLocks noGrp="1"/>
          </p:cNvSpPr>
          <p:nvPr>
            <p:ph type="body" idx="1"/>
          </p:nvPr>
        </p:nvSpPr>
        <p:spPr>
          <a:xfrm>
            <a:off x="457200" y="1268759"/>
            <a:ext cx="8363271" cy="4680522"/>
          </a:xfrm>
          <a:prstGeom prst="rect">
            <a:avLst/>
          </a:prstGeom>
        </p:spPr>
        <p:txBody>
          <a:bodyPr/>
          <a:lstStyle/>
          <a:p>
            <a:pPr marL="0" indent="109537">
              <a:buSzTx/>
              <a:buNone/>
              <a:defRPr sz="1000">
                <a:latin typeface="Arial"/>
                <a:ea typeface="Arial"/>
                <a:cs typeface="Arial"/>
                <a:sym typeface="Arial"/>
              </a:defRPr>
            </a:pPr>
            <a:endParaRPr/>
          </a:p>
          <a:p>
            <a:pPr marL="0" indent="109537">
              <a:spcBef>
                <a:spcPts val="400"/>
              </a:spcBef>
              <a:buSzTx/>
              <a:buNone/>
              <a:defRPr sz="2000" b="1" i="1">
                <a:latin typeface="Arial"/>
                <a:ea typeface="Arial"/>
                <a:cs typeface="Arial"/>
                <a:sym typeface="Arial"/>
              </a:defRPr>
            </a:pPr>
            <a:r>
              <a:t>Does your list include any of the following:</a:t>
            </a:r>
          </a:p>
          <a:p>
            <a:pPr marL="0" indent="109537">
              <a:buSzTx/>
              <a:buNone/>
              <a:defRPr sz="800" b="1" i="1">
                <a:solidFill>
                  <a:srgbClr val="0000FF"/>
                </a:solidFill>
                <a:latin typeface="Arial"/>
                <a:ea typeface="Arial"/>
                <a:cs typeface="Arial"/>
                <a:sym typeface="Arial"/>
              </a:defRPr>
            </a:pPr>
            <a:endParaRPr/>
          </a:p>
          <a:p>
            <a:pPr marL="358775" indent="-269875">
              <a:spcBef>
                <a:spcPts val="400"/>
              </a:spcBef>
              <a:buFontTx/>
              <a:buChar char="➢"/>
              <a:defRPr sz="2000">
                <a:latin typeface="Arial"/>
                <a:ea typeface="Arial"/>
                <a:cs typeface="Arial"/>
                <a:sym typeface="Arial"/>
              </a:defRPr>
            </a:pPr>
            <a:r>
              <a:t>Financial rewards e.g. wages/salary, bonuses</a:t>
            </a:r>
          </a:p>
          <a:p>
            <a:pPr marL="358775" indent="-269875">
              <a:spcBef>
                <a:spcPts val="400"/>
              </a:spcBef>
              <a:buFontTx/>
              <a:buChar char="➢"/>
              <a:defRPr sz="2000">
                <a:latin typeface="Arial"/>
                <a:ea typeface="Arial"/>
                <a:cs typeface="Arial"/>
                <a:sym typeface="Arial"/>
              </a:defRPr>
            </a:pPr>
            <a:r>
              <a:t>Good working conditions e.g. flexitime, holiday entitlement, training &amp; development opportunities, sickness &amp; maternity leave/pay above statutory minimum</a:t>
            </a:r>
          </a:p>
          <a:p>
            <a:pPr marL="358775" indent="-269875">
              <a:spcBef>
                <a:spcPts val="400"/>
              </a:spcBef>
              <a:buFontTx/>
              <a:buChar char="➢"/>
              <a:defRPr sz="2000">
                <a:latin typeface="Arial"/>
                <a:ea typeface="Arial"/>
                <a:cs typeface="Arial"/>
                <a:sym typeface="Arial"/>
              </a:defRPr>
            </a:pPr>
            <a:r>
              <a:t>Additional benefits e.g. company pension, car, private health care, subsidised child care &amp; canteen, gym membership etc</a:t>
            </a:r>
          </a:p>
          <a:p>
            <a:pPr marL="358775" indent="-269875">
              <a:spcBef>
                <a:spcPts val="400"/>
              </a:spcBef>
              <a:buFontTx/>
              <a:buChar char="➢"/>
              <a:defRPr sz="2000">
                <a:latin typeface="Arial"/>
                <a:ea typeface="Arial"/>
                <a:cs typeface="Arial"/>
                <a:sym typeface="Arial"/>
              </a:defRPr>
            </a:pPr>
            <a:r>
              <a:t>Interesting &amp; varied work, contributing to organisational, community &amp; societal wellbeing</a:t>
            </a:r>
          </a:p>
          <a:p>
            <a:pPr marL="358775" indent="-269875">
              <a:spcBef>
                <a:spcPts val="400"/>
              </a:spcBef>
              <a:buFontTx/>
              <a:buChar char="➢"/>
              <a:defRPr sz="2000">
                <a:latin typeface="Arial"/>
                <a:ea typeface="Arial"/>
                <a:cs typeface="Arial"/>
                <a:sym typeface="Arial"/>
              </a:defRPr>
            </a:pPr>
            <a:r>
              <a:t>Appreciative &amp; open environment, opinions &amp; efforts  valued, team ethos &amp; spirit, sense of belonging i.e. psychological rewards</a:t>
            </a:r>
          </a:p>
        </p:txBody>
      </p:sp>
      <p:sp>
        <p:nvSpPr>
          <p:cNvPr id="123" name="Title 2"/>
          <p:cNvSpPr txBox="1">
            <a:spLocks noGrp="1"/>
          </p:cNvSpPr>
          <p:nvPr>
            <p:ph type="title"/>
          </p:nvPr>
        </p:nvSpPr>
        <p:spPr>
          <a:xfrm>
            <a:off x="251520" y="274638"/>
            <a:ext cx="8435280" cy="1354163"/>
          </a:xfrm>
          <a:prstGeom prst="rect">
            <a:avLst/>
          </a:prstGeom>
        </p:spPr>
        <p:txBody>
          <a:bodyPr/>
          <a:lstStyle>
            <a:lvl1pPr marL="88900" indent="-88900" algn="l">
              <a:defRPr sz="3200">
                <a:solidFill>
                  <a:srgbClr val="1F497D"/>
                </a:solidFill>
              </a:defRPr>
            </a:lvl1pPr>
          </a:lstStyle>
          <a:p>
            <a:r>
              <a:t>What motivates people to work?</a:t>
            </a:r>
          </a:p>
        </p:txBody>
      </p:sp>
      <p:sp>
        <p:nvSpPr>
          <p:cNvPr id="124" name="Slide Number Placeholder 3"/>
          <p:cNvSpPr txBox="1">
            <a:spLocks noGrp="1"/>
          </p:cNvSpPr>
          <p:nvPr>
            <p:ph type="sldNum" sz="quarter" idx="2"/>
          </p:nvPr>
        </p:nvSpPr>
        <p:spPr>
          <a:xfrm>
            <a:off x="8497902" y="6416603"/>
            <a:ext cx="188899"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6</a:t>
            </a:fld>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1" nodeType="clickEffect">
                                  <p:stCondLst>
                                    <p:cond delay="0"/>
                                  </p:stCondLst>
                                  <p:iterate>
                                    <p:tmAbs val="0"/>
                                  </p:iterate>
                                  <p:childTnLst>
                                    <p:set>
                                      <p:cBhvr>
                                        <p:cTn id="6" fill="hold"/>
                                        <p:tgtEl>
                                          <p:spTgt spid="122">
                                            <p:txEl>
                                              <p:pRg st="1" end="1"/>
                                            </p:txEl>
                                          </p:spTgt>
                                        </p:tgtEl>
                                        <p:attrNameLst>
                                          <p:attrName>style.visibility</p:attrName>
                                        </p:attrNameLst>
                                      </p:cBhvr>
                                      <p:to>
                                        <p:strVal val="visible"/>
                                      </p:to>
                                    </p:set>
                                    <p:anim calcmode="lin" valueType="num">
                                      <p:cBhvr>
                                        <p:cTn id="7" dur="500" fill="hold"/>
                                        <p:tgtEl>
                                          <p:spTgt spid="122">
                                            <p:txEl>
                                              <p:pRg st="1" end="1"/>
                                            </p:txEl>
                                          </p:spTgt>
                                        </p:tgtEl>
                                        <p:attrNameLst>
                                          <p:attrName>ppt_x</p:attrName>
                                        </p:attrNameLst>
                                      </p:cBhvr>
                                      <p:tavLst>
                                        <p:tav tm="0">
                                          <p:val>
                                            <p:strVal val="0-#ppt_w/2"/>
                                          </p:val>
                                        </p:tav>
                                        <p:tav tm="100000">
                                          <p:val>
                                            <p:strVal val="#ppt_x"/>
                                          </p:val>
                                        </p:tav>
                                      </p:tavLst>
                                    </p:anim>
                                    <p:anim calcmode="lin" valueType="num">
                                      <p:cBhvr>
                                        <p:cTn id="8" dur="500" fill="hold"/>
                                        <p:tgtEl>
                                          <p:spTgt spid="122">
                                            <p:txEl>
                                              <p:pRg st="1" end="1"/>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1" nodeType="afterEffect">
                                  <p:stCondLst>
                                    <p:cond delay="0"/>
                                  </p:stCondLst>
                                  <p:iterate>
                                    <p:tmAbs val="0"/>
                                  </p:iterate>
                                  <p:childTnLst>
                                    <p:set>
                                      <p:cBhvr>
                                        <p:cTn id="11" fill="hold"/>
                                        <p:tgtEl>
                                          <p:spTgt spid="122">
                                            <p:txEl>
                                              <p:pRg st="2" end="2"/>
                                            </p:txEl>
                                          </p:spTgt>
                                        </p:tgtEl>
                                        <p:attrNameLst>
                                          <p:attrName>style.visibility</p:attrName>
                                        </p:attrNameLst>
                                      </p:cBhvr>
                                      <p:to>
                                        <p:strVal val="visible"/>
                                      </p:to>
                                    </p:set>
                                    <p:anim calcmode="lin" valueType="num">
                                      <p:cBhvr>
                                        <p:cTn id="12" dur="500" fill="hold"/>
                                        <p:tgtEl>
                                          <p:spTgt spid="122">
                                            <p:txEl>
                                              <p:pRg st="2" end="2"/>
                                            </p:txEl>
                                          </p:spTgt>
                                        </p:tgtEl>
                                        <p:attrNameLst>
                                          <p:attrName>ppt_x</p:attrName>
                                        </p:attrNameLst>
                                      </p:cBhvr>
                                      <p:tavLst>
                                        <p:tav tm="0">
                                          <p:val>
                                            <p:strVal val="0-#ppt_w/2"/>
                                          </p:val>
                                        </p:tav>
                                        <p:tav tm="100000">
                                          <p:val>
                                            <p:strVal val="#ppt_x"/>
                                          </p:val>
                                        </p:tav>
                                      </p:tavLst>
                                    </p:anim>
                                    <p:anim calcmode="lin" valueType="num">
                                      <p:cBhvr>
                                        <p:cTn id="13" dur="500" fill="hold"/>
                                        <p:tgtEl>
                                          <p:spTgt spid="12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1" nodeType="clickEffect">
                                  <p:stCondLst>
                                    <p:cond delay="0"/>
                                  </p:stCondLst>
                                  <p:iterate>
                                    <p:tmAbs val="0"/>
                                  </p:iterate>
                                  <p:childTnLst>
                                    <p:set>
                                      <p:cBhvr>
                                        <p:cTn id="17" fill="hold"/>
                                        <p:tgtEl>
                                          <p:spTgt spid="122">
                                            <p:txEl>
                                              <p:pRg st="3" end="3"/>
                                            </p:txEl>
                                          </p:spTgt>
                                        </p:tgtEl>
                                        <p:attrNameLst>
                                          <p:attrName>style.visibility</p:attrName>
                                        </p:attrNameLst>
                                      </p:cBhvr>
                                      <p:to>
                                        <p:strVal val="visible"/>
                                      </p:to>
                                    </p:set>
                                    <p:anim calcmode="lin" valueType="num">
                                      <p:cBhvr>
                                        <p:cTn id="18" dur="500" fill="hold"/>
                                        <p:tgtEl>
                                          <p:spTgt spid="122">
                                            <p:txEl>
                                              <p:pRg st="3" end="3"/>
                                            </p:txEl>
                                          </p:spTgt>
                                        </p:tgtEl>
                                        <p:attrNameLst>
                                          <p:attrName>ppt_x</p:attrName>
                                        </p:attrNameLst>
                                      </p:cBhvr>
                                      <p:tavLst>
                                        <p:tav tm="0">
                                          <p:val>
                                            <p:strVal val="0-#ppt_w/2"/>
                                          </p:val>
                                        </p:tav>
                                        <p:tav tm="100000">
                                          <p:val>
                                            <p:strVal val="#ppt_x"/>
                                          </p:val>
                                        </p:tav>
                                      </p:tavLst>
                                    </p:anim>
                                    <p:anim calcmode="lin" valueType="num">
                                      <p:cBhvr>
                                        <p:cTn id="19" dur="500" fill="hold"/>
                                        <p:tgtEl>
                                          <p:spTgt spid="12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1" nodeType="clickEffect">
                                  <p:stCondLst>
                                    <p:cond delay="0"/>
                                  </p:stCondLst>
                                  <p:iterate>
                                    <p:tmAbs val="0"/>
                                  </p:iterate>
                                  <p:childTnLst>
                                    <p:set>
                                      <p:cBhvr>
                                        <p:cTn id="23" fill="hold"/>
                                        <p:tgtEl>
                                          <p:spTgt spid="122">
                                            <p:txEl>
                                              <p:pRg st="4" end="4"/>
                                            </p:txEl>
                                          </p:spTgt>
                                        </p:tgtEl>
                                        <p:attrNameLst>
                                          <p:attrName>style.visibility</p:attrName>
                                        </p:attrNameLst>
                                      </p:cBhvr>
                                      <p:to>
                                        <p:strVal val="visible"/>
                                      </p:to>
                                    </p:set>
                                    <p:anim calcmode="lin" valueType="num">
                                      <p:cBhvr>
                                        <p:cTn id="24" dur="500" fill="hold"/>
                                        <p:tgtEl>
                                          <p:spTgt spid="122">
                                            <p:txEl>
                                              <p:pRg st="4" end="4"/>
                                            </p:txEl>
                                          </p:spTgt>
                                        </p:tgtEl>
                                        <p:attrNameLst>
                                          <p:attrName>ppt_x</p:attrName>
                                        </p:attrNameLst>
                                      </p:cBhvr>
                                      <p:tavLst>
                                        <p:tav tm="0">
                                          <p:val>
                                            <p:strVal val="0-#ppt_w/2"/>
                                          </p:val>
                                        </p:tav>
                                        <p:tav tm="100000">
                                          <p:val>
                                            <p:strVal val="#ppt_x"/>
                                          </p:val>
                                        </p:tav>
                                      </p:tavLst>
                                    </p:anim>
                                    <p:anim calcmode="lin" valueType="num">
                                      <p:cBhvr>
                                        <p:cTn id="25" dur="500" fill="hold"/>
                                        <p:tgtEl>
                                          <p:spTgt spid="12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1" nodeType="clickEffect">
                                  <p:stCondLst>
                                    <p:cond delay="0"/>
                                  </p:stCondLst>
                                  <p:iterate>
                                    <p:tmAbs val="0"/>
                                  </p:iterate>
                                  <p:childTnLst>
                                    <p:set>
                                      <p:cBhvr>
                                        <p:cTn id="29" fill="hold"/>
                                        <p:tgtEl>
                                          <p:spTgt spid="122">
                                            <p:txEl>
                                              <p:pRg st="5" end="5"/>
                                            </p:txEl>
                                          </p:spTgt>
                                        </p:tgtEl>
                                        <p:attrNameLst>
                                          <p:attrName>style.visibility</p:attrName>
                                        </p:attrNameLst>
                                      </p:cBhvr>
                                      <p:to>
                                        <p:strVal val="visible"/>
                                      </p:to>
                                    </p:set>
                                    <p:anim calcmode="lin" valueType="num">
                                      <p:cBhvr>
                                        <p:cTn id="30" dur="500" fill="hold"/>
                                        <p:tgtEl>
                                          <p:spTgt spid="122">
                                            <p:txEl>
                                              <p:pRg st="5" end="5"/>
                                            </p:txEl>
                                          </p:spTgt>
                                        </p:tgtEl>
                                        <p:attrNameLst>
                                          <p:attrName>ppt_x</p:attrName>
                                        </p:attrNameLst>
                                      </p:cBhvr>
                                      <p:tavLst>
                                        <p:tav tm="0">
                                          <p:val>
                                            <p:strVal val="0-#ppt_w/2"/>
                                          </p:val>
                                        </p:tav>
                                        <p:tav tm="100000">
                                          <p:val>
                                            <p:strVal val="#ppt_x"/>
                                          </p:val>
                                        </p:tav>
                                      </p:tavLst>
                                    </p:anim>
                                    <p:anim calcmode="lin" valueType="num">
                                      <p:cBhvr>
                                        <p:cTn id="31" dur="500" fill="hold"/>
                                        <p:tgtEl>
                                          <p:spTgt spid="12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1" nodeType="clickEffect">
                                  <p:stCondLst>
                                    <p:cond delay="0"/>
                                  </p:stCondLst>
                                  <p:iterate>
                                    <p:tmAbs val="0"/>
                                  </p:iterate>
                                  <p:childTnLst>
                                    <p:set>
                                      <p:cBhvr>
                                        <p:cTn id="35" fill="hold"/>
                                        <p:tgtEl>
                                          <p:spTgt spid="122">
                                            <p:txEl>
                                              <p:pRg st="6" end="6"/>
                                            </p:txEl>
                                          </p:spTgt>
                                        </p:tgtEl>
                                        <p:attrNameLst>
                                          <p:attrName>style.visibility</p:attrName>
                                        </p:attrNameLst>
                                      </p:cBhvr>
                                      <p:to>
                                        <p:strVal val="visible"/>
                                      </p:to>
                                    </p:set>
                                    <p:anim calcmode="lin" valueType="num">
                                      <p:cBhvr>
                                        <p:cTn id="36" dur="500" fill="hold"/>
                                        <p:tgtEl>
                                          <p:spTgt spid="122">
                                            <p:txEl>
                                              <p:pRg st="6" end="6"/>
                                            </p:txEl>
                                          </p:spTgt>
                                        </p:tgtEl>
                                        <p:attrNameLst>
                                          <p:attrName>ppt_x</p:attrName>
                                        </p:attrNameLst>
                                      </p:cBhvr>
                                      <p:tavLst>
                                        <p:tav tm="0">
                                          <p:val>
                                            <p:strVal val="0-#ppt_w/2"/>
                                          </p:val>
                                        </p:tav>
                                        <p:tav tm="100000">
                                          <p:val>
                                            <p:strVal val="#ppt_x"/>
                                          </p:val>
                                        </p:tav>
                                      </p:tavLst>
                                    </p:anim>
                                    <p:anim calcmode="lin" valueType="num">
                                      <p:cBhvr>
                                        <p:cTn id="37" dur="500" fill="hold"/>
                                        <p:tgtEl>
                                          <p:spTgt spid="12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1" nodeType="clickEffect">
                                  <p:stCondLst>
                                    <p:cond delay="0"/>
                                  </p:stCondLst>
                                  <p:iterate>
                                    <p:tmAbs val="0"/>
                                  </p:iterate>
                                  <p:childTnLst>
                                    <p:set>
                                      <p:cBhvr>
                                        <p:cTn id="41" fill="hold"/>
                                        <p:tgtEl>
                                          <p:spTgt spid="122">
                                            <p:txEl>
                                              <p:pRg st="7" end="7"/>
                                            </p:txEl>
                                          </p:spTgt>
                                        </p:tgtEl>
                                        <p:attrNameLst>
                                          <p:attrName>style.visibility</p:attrName>
                                        </p:attrNameLst>
                                      </p:cBhvr>
                                      <p:to>
                                        <p:strVal val="visible"/>
                                      </p:to>
                                    </p:set>
                                    <p:anim calcmode="lin" valueType="num">
                                      <p:cBhvr>
                                        <p:cTn id="42" dur="500" fill="hold"/>
                                        <p:tgtEl>
                                          <p:spTgt spid="122">
                                            <p:txEl>
                                              <p:pRg st="7" end="7"/>
                                            </p:txEl>
                                          </p:spTgt>
                                        </p:tgtEl>
                                        <p:attrNameLst>
                                          <p:attrName>ppt_x</p:attrName>
                                        </p:attrNameLst>
                                      </p:cBhvr>
                                      <p:tavLst>
                                        <p:tav tm="0">
                                          <p:val>
                                            <p:strVal val="0-#ppt_w/2"/>
                                          </p:val>
                                        </p:tav>
                                        <p:tav tm="100000">
                                          <p:val>
                                            <p:strVal val="#ppt_x"/>
                                          </p:val>
                                        </p:tav>
                                      </p:tavLst>
                                    </p:anim>
                                    <p:anim calcmode="lin" valueType="num">
                                      <p:cBhvr>
                                        <p:cTn id="43" dur="500" fill="hold"/>
                                        <p:tgtEl>
                                          <p:spTgt spid="122">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 grpId="1" build="p" animBg="1"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Extrinsic &amp; Intrinsic Motivation"/>
          <p:cNvSpPr txBox="1">
            <a:spLocks noGrp="1"/>
          </p:cNvSpPr>
          <p:nvPr>
            <p:ph type="title"/>
          </p:nvPr>
        </p:nvSpPr>
        <p:spPr>
          <a:prstGeom prst="rect">
            <a:avLst/>
          </a:prstGeom>
        </p:spPr>
        <p:txBody>
          <a:bodyPr/>
          <a:lstStyle/>
          <a:p>
            <a:r>
              <a:t>Extrinsic &amp; Intrinsic Motivation</a:t>
            </a:r>
          </a:p>
        </p:txBody>
      </p:sp>
      <p:sp>
        <p:nvSpPr>
          <p:cNvPr id="129" name="Extrinsic: tangible rewards such as salary, bonus, terms and conditions…"/>
          <p:cNvSpPr txBox="1">
            <a:spLocks noGrp="1"/>
          </p:cNvSpPr>
          <p:nvPr>
            <p:ph type="body" idx="1"/>
          </p:nvPr>
        </p:nvSpPr>
        <p:spPr>
          <a:prstGeom prst="rect">
            <a:avLst/>
          </a:prstGeom>
        </p:spPr>
        <p:txBody>
          <a:bodyPr/>
          <a:lstStyle/>
          <a:p>
            <a:r>
              <a:t>Extrinsic: tangible rewards such as salary, bonus, terms and conditions</a:t>
            </a:r>
          </a:p>
          <a:p>
            <a:r>
              <a:t>Intrinsic: psychological rewards, sense of satisfaction, challenge</a:t>
            </a:r>
          </a:p>
        </p:txBody>
      </p:sp>
      <p:sp>
        <p:nvSpPr>
          <p:cNvPr id="130" name="Slide Number"/>
          <p:cNvSpPr txBox="1">
            <a:spLocks noGrp="1"/>
          </p:cNvSpPr>
          <p:nvPr>
            <p:ph type="sldNum" sz="quarter" idx="2"/>
          </p:nvPr>
        </p:nvSpPr>
        <p:spPr>
          <a:xfrm>
            <a:off x="8497902" y="6416603"/>
            <a:ext cx="188899"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7</a:t>
            </a:fld>
            <a:endParaRP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Title 7"/>
          <p:cNvSpPr txBox="1">
            <a:spLocks noGrp="1"/>
          </p:cNvSpPr>
          <p:nvPr>
            <p:ph type="title"/>
          </p:nvPr>
        </p:nvSpPr>
        <p:spPr>
          <a:prstGeom prst="rect">
            <a:avLst/>
          </a:prstGeom>
        </p:spPr>
        <p:txBody>
          <a:bodyPr/>
          <a:lstStyle/>
          <a:p>
            <a:r>
              <a:t>Motivation</a:t>
            </a:r>
          </a:p>
        </p:txBody>
      </p:sp>
      <p:sp>
        <p:nvSpPr>
          <p:cNvPr id="133" name="Slide Number Placeholder 3"/>
          <p:cNvSpPr txBox="1">
            <a:spLocks noGrp="1"/>
          </p:cNvSpPr>
          <p:nvPr>
            <p:ph type="sldNum" sz="quarter" idx="2"/>
          </p:nvPr>
        </p:nvSpPr>
        <p:spPr>
          <a:xfrm>
            <a:off x="8497902" y="6416603"/>
            <a:ext cx="188899"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8</a:t>
            </a:fld>
            <a:endParaRPr/>
          </a:p>
        </p:txBody>
      </p:sp>
      <p:sp>
        <p:nvSpPr>
          <p:cNvPr id="134" name="Rectangle 4"/>
          <p:cNvSpPr txBox="1"/>
          <p:nvPr/>
        </p:nvSpPr>
        <p:spPr>
          <a:xfrm>
            <a:off x="2745511" y="2132856"/>
            <a:ext cx="4949122" cy="650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r>
              <a:t>TED Talk: Dan Pink – Author of DRIVE: The surprising Truth About What Motivates Us</a:t>
            </a:r>
          </a:p>
        </p:txBody>
      </p:sp>
      <p:pic>
        <p:nvPicPr>
          <p:cNvPr id="135" name="Picture 6" descr="Picture 6">
            <a:hlinkClick r:id="rId3"/>
          </p:cNvPr>
          <p:cNvPicPr>
            <a:picLocks noChangeAspect="1"/>
          </p:cNvPicPr>
          <p:nvPr/>
        </p:nvPicPr>
        <p:blipFill>
          <a:blip r:embed="rId4"/>
          <a:stretch>
            <a:fillRect/>
          </a:stretch>
        </p:blipFill>
        <p:spPr>
          <a:xfrm>
            <a:off x="0" y="1700808"/>
            <a:ext cx="2328479" cy="3504911"/>
          </a:xfrm>
          <a:prstGeom prst="rect">
            <a:avLst/>
          </a:prstGeom>
          <a:ln w="12700">
            <a:miter lim="400000"/>
          </a:ln>
        </p:spPr>
      </p:pic>
      <p:pic>
        <p:nvPicPr>
          <p:cNvPr id="2" name="Online Media 1" title="Drive (Daniel Pink) - Summary &amp; Review - ANIMATED">
            <a:hlinkClick r:id="" action="ppaction://media"/>
            <a:extLst>
              <a:ext uri="{FF2B5EF4-FFF2-40B4-BE49-F238E27FC236}">
                <a16:creationId xmlns:a16="http://schemas.microsoft.com/office/drawing/2014/main" id="{58700EBF-A853-6300-B31F-5B924DA123DD}"/>
              </a:ext>
            </a:extLst>
          </p:cNvPr>
          <p:cNvPicPr>
            <a:picLocks noRot="1" noChangeAspect="1"/>
          </p:cNvPicPr>
          <p:nvPr>
            <a:videoFile r:link="rId1"/>
          </p:nvPr>
        </p:nvPicPr>
        <p:blipFill>
          <a:blip r:embed="rId5"/>
          <a:stretch>
            <a:fillRect/>
          </a:stretch>
        </p:blipFill>
        <p:spPr>
          <a:xfrm>
            <a:off x="2336800" y="1362075"/>
            <a:ext cx="5892800" cy="3588905"/>
          </a:xfrm>
          <a:prstGeom prst="rect">
            <a:avLst/>
          </a:prstGeom>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 name="Picture 5" descr="Picture 5"/>
          <p:cNvPicPr>
            <a:picLocks noChangeAspect="1"/>
          </p:cNvPicPr>
          <p:nvPr/>
        </p:nvPicPr>
        <p:blipFill>
          <a:blip r:embed="rId3"/>
          <a:srcRect b="894"/>
          <a:stretch>
            <a:fillRect/>
          </a:stretch>
        </p:blipFill>
        <p:spPr>
          <a:xfrm rot="21540000">
            <a:off x="1622639" y="906546"/>
            <a:ext cx="5613134" cy="4752420"/>
          </a:xfrm>
          <a:prstGeom prst="rect">
            <a:avLst/>
          </a:prstGeom>
          <a:ln w="12700">
            <a:miter lim="400000"/>
          </a:ln>
        </p:spPr>
      </p:pic>
      <p:sp>
        <p:nvSpPr>
          <p:cNvPr id="138" name="Title 1"/>
          <p:cNvSpPr txBox="1">
            <a:spLocks noGrp="1"/>
          </p:cNvSpPr>
          <p:nvPr>
            <p:ph type="title"/>
          </p:nvPr>
        </p:nvSpPr>
        <p:spPr>
          <a:xfrm>
            <a:off x="457200" y="469447"/>
            <a:ext cx="8229600" cy="583289"/>
          </a:xfrm>
          <a:prstGeom prst="rect">
            <a:avLst/>
          </a:prstGeom>
        </p:spPr>
        <p:txBody>
          <a:bodyPr/>
          <a:lstStyle>
            <a:lvl1pPr algn="l">
              <a:defRPr sz="3200">
                <a:solidFill>
                  <a:srgbClr val="1F497D"/>
                </a:solidFill>
              </a:defRPr>
            </a:lvl1pPr>
          </a:lstStyle>
          <a:p>
            <a:r>
              <a:t>Motivation Theory</a:t>
            </a:r>
          </a:p>
        </p:txBody>
      </p:sp>
      <p:sp>
        <p:nvSpPr>
          <p:cNvPr id="139" name="Slide Number Placeholder 4"/>
          <p:cNvSpPr txBox="1">
            <a:spLocks noGrp="1"/>
          </p:cNvSpPr>
          <p:nvPr>
            <p:ph type="sldNum" sz="quarter" idx="2"/>
          </p:nvPr>
        </p:nvSpPr>
        <p:spPr>
          <a:xfrm>
            <a:off x="8497902" y="6416603"/>
            <a:ext cx="188899"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9</a:t>
            </a:fld>
            <a:endParaRP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 name="Picture 2" descr="Picture 2"/>
          <p:cNvPicPr>
            <a:picLocks noChangeAspect="1"/>
          </p:cNvPicPr>
          <p:nvPr/>
        </p:nvPicPr>
        <p:blipFill>
          <a:blip r:embed="rId3"/>
          <a:stretch>
            <a:fillRect/>
          </a:stretch>
        </p:blipFill>
        <p:spPr>
          <a:xfrm>
            <a:off x="5220072" y="2111183"/>
            <a:ext cx="3810001" cy="3571875"/>
          </a:xfrm>
          <a:prstGeom prst="rect">
            <a:avLst/>
          </a:prstGeom>
          <a:ln w="12700">
            <a:miter lim="400000"/>
          </a:ln>
        </p:spPr>
      </p:pic>
      <p:sp>
        <p:nvSpPr>
          <p:cNvPr id="144" name="Rectangle 2"/>
          <p:cNvSpPr txBox="1">
            <a:spLocks noGrp="1"/>
          </p:cNvSpPr>
          <p:nvPr>
            <p:ph type="title"/>
          </p:nvPr>
        </p:nvSpPr>
        <p:spPr>
          <a:prstGeom prst="rect">
            <a:avLst/>
          </a:prstGeom>
        </p:spPr>
        <p:txBody>
          <a:bodyPr/>
          <a:lstStyle>
            <a:lvl1pPr>
              <a:defRPr sz="2800"/>
            </a:lvl1pPr>
          </a:lstStyle>
          <a:p>
            <a:r>
              <a:t>Early Ideas on Work Motivation </a:t>
            </a:r>
          </a:p>
        </p:txBody>
      </p:sp>
      <p:sp>
        <p:nvSpPr>
          <p:cNvPr id="145" name="Rectangle 3"/>
          <p:cNvSpPr txBox="1">
            <a:spLocks noGrp="1"/>
          </p:cNvSpPr>
          <p:nvPr>
            <p:ph type="body" idx="1"/>
          </p:nvPr>
        </p:nvSpPr>
        <p:spPr>
          <a:xfrm>
            <a:off x="405584" y="1586673"/>
            <a:ext cx="8318832" cy="3930559"/>
          </a:xfrm>
          <a:prstGeom prst="rect">
            <a:avLst/>
          </a:prstGeom>
        </p:spPr>
        <p:txBody>
          <a:bodyPr/>
          <a:lstStyle/>
          <a:p>
            <a:r>
              <a:t>Employees motivated primarily by money</a:t>
            </a:r>
          </a:p>
          <a:p>
            <a:r>
              <a:t>Important to ensure jobs enabled maximisation of earnings</a:t>
            </a:r>
          </a:p>
          <a:p>
            <a:r>
              <a:t>Jobs had to be examined scientifically to establish the ‘best’ method and ‘best’ workers</a:t>
            </a:r>
          </a:p>
          <a:p>
            <a:r>
              <a:t>Payment by results</a:t>
            </a:r>
          </a:p>
        </p:txBody>
      </p:sp>
      <p:sp>
        <p:nvSpPr>
          <p:cNvPr id="146" name="Vertical Text Placeholder 1"/>
          <p:cNvSpPr>
            <a:spLocks noGrp="1"/>
          </p:cNvSpPr>
          <p:nvPr>
            <p:ph type="body" idx="21"/>
          </p:nvPr>
        </p:nvSpPr>
        <p:spPr>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marL="0" indent="0">
              <a:spcBef>
                <a:spcPts val="400"/>
              </a:spcBef>
              <a:buSzTx/>
              <a:buNone/>
              <a:defRPr sz="1800" b="1">
                <a:solidFill>
                  <a:srgbClr val="FFFFFF"/>
                </a:solidFill>
              </a:defRPr>
            </a:lvl1pPr>
          </a:lstStyle>
          <a:p>
            <a:r>
              <a:t>F.W.Taylor (1900)Scientific management – ‘economic man’</a:t>
            </a:r>
          </a:p>
        </p:txBody>
      </p:sp>
      <p:sp>
        <p:nvSpPr>
          <p:cNvPr id="147" name="Slide Number Placeholder 2"/>
          <p:cNvSpPr txBox="1">
            <a:spLocks noGrp="1"/>
          </p:cNvSpPr>
          <p:nvPr>
            <p:ph type="sldNum" sz="quarter" idx="2"/>
          </p:nvPr>
        </p:nvSpPr>
        <p:spPr>
          <a:xfrm>
            <a:off x="8413145" y="6416603"/>
            <a:ext cx="273656"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10</a:t>
            </a:fld>
            <a:endParaRP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 name="Picture 2" descr="Picture 2"/>
          <p:cNvPicPr>
            <a:picLocks noChangeAspect="1"/>
          </p:cNvPicPr>
          <p:nvPr/>
        </p:nvPicPr>
        <p:blipFill>
          <a:blip r:embed="rId3"/>
          <a:stretch>
            <a:fillRect/>
          </a:stretch>
        </p:blipFill>
        <p:spPr>
          <a:xfrm>
            <a:off x="7064502" y="2777901"/>
            <a:ext cx="2044002" cy="2920003"/>
          </a:xfrm>
          <a:prstGeom prst="rect">
            <a:avLst/>
          </a:prstGeom>
          <a:ln w="12700">
            <a:miter lim="400000"/>
          </a:ln>
        </p:spPr>
      </p:pic>
      <p:sp>
        <p:nvSpPr>
          <p:cNvPr id="152" name="Rectangle 2"/>
          <p:cNvSpPr txBox="1">
            <a:spLocks noGrp="1"/>
          </p:cNvSpPr>
          <p:nvPr>
            <p:ph type="title"/>
          </p:nvPr>
        </p:nvSpPr>
        <p:spPr>
          <a:prstGeom prst="rect">
            <a:avLst/>
          </a:prstGeom>
        </p:spPr>
        <p:txBody>
          <a:bodyPr/>
          <a:lstStyle/>
          <a:p>
            <a:r>
              <a:t>Early Ideas on Work Motivation</a:t>
            </a:r>
          </a:p>
        </p:txBody>
      </p:sp>
      <p:sp>
        <p:nvSpPr>
          <p:cNvPr id="153" name="Rectangle 3"/>
          <p:cNvSpPr txBox="1">
            <a:spLocks noGrp="1"/>
          </p:cNvSpPr>
          <p:nvPr>
            <p:ph type="body" idx="1"/>
          </p:nvPr>
        </p:nvSpPr>
        <p:spPr>
          <a:xfrm>
            <a:off x="405584" y="1586673"/>
            <a:ext cx="8318832" cy="3930559"/>
          </a:xfrm>
          <a:prstGeom prst="rect">
            <a:avLst/>
          </a:prstGeom>
        </p:spPr>
        <p:txBody>
          <a:bodyPr/>
          <a:lstStyle/>
          <a:p>
            <a:r>
              <a:t>Workers studied over a period of time</a:t>
            </a:r>
          </a:p>
          <a:p>
            <a:r>
              <a:t>Changes were made to rest breaks, start &amp; finish times, refreshments, payment schemes, lighting</a:t>
            </a:r>
          </a:p>
          <a:p>
            <a:r>
              <a:t>Production increased by 30%</a:t>
            </a:r>
          </a:p>
          <a:p>
            <a:r>
              <a:t>Rewards should be seen in a broader context</a:t>
            </a:r>
          </a:p>
        </p:txBody>
      </p:sp>
      <p:sp>
        <p:nvSpPr>
          <p:cNvPr id="154" name="Vertical Text Placeholder 1"/>
          <p:cNvSpPr>
            <a:spLocks noGrp="1"/>
          </p:cNvSpPr>
          <p:nvPr>
            <p:ph type="body" idx="21"/>
          </p:nvPr>
        </p:nvSpPr>
        <p:spPr>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marL="0" indent="0" defTabSz="713231">
              <a:spcBef>
                <a:spcPts val="400"/>
              </a:spcBef>
              <a:buSzTx/>
              <a:buNone/>
              <a:defRPr sz="1871" b="1">
                <a:solidFill>
                  <a:srgbClr val="FFFFFF"/>
                </a:solidFill>
              </a:defRPr>
            </a:lvl1pPr>
          </a:lstStyle>
          <a:p>
            <a:r>
              <a:t>‘social man’ (1920’s)The Hawthorne Experiments</a:t>
            </a:r>
          </a:p>
        </p:txBody>
      </p:sp>
      <p:sp>
        <p:nvSpPr>
          <p:cNvPr id="155" name="Slide Number Placeholder 3"/>
          <p:cNvSpPr txBox="1">
            <a:spLocks noGrp="1"/>
          </p:cNvSpPr>
          <p:nvPr>
            <p:ph type="sldNum" sz="quarter" idx="2"/>
          </p:nvPr>
        </p:nvSpPr>
        <p:spPr>
          <a:xfrm>
            <a:off x="8424381" y="6416603"/>
            <a:ext cx="262420"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11</a:t>
            </a:fld>
            <a:endParaRP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 name="Content Placeholder 2"/>
          <p:cNvSpPr txBox="1">
            <a:spLocks noGrp="1"/>
          </p:cNvSpPr>
          <p:nvPr>
            <p:ph type="body" idx="1"/>
          </p:nvPr>
        </p:nvSpPr>
        <p:spPr>
          <a:xfrm>
            <a:off x="457200" y="1430957"/>
            <a:ext cx="8229600" cy="3917033"/>
          </a:xfrm>
          <a:prstGeom prst="rect">
            <a:avLst/>
          </a:prstGeom>
        </p:spPr>
        <p:txBody>
          <a:bodyPr/>
          <a:lstStyle/>
          <a:p>
            <a:endParaRPr/>
          </a:p>
        </p:txBody>
      </p:sp>
      <p:sp>
        <p:nvSpPr>
          <p:cNvPr id="160" name="Title 4"/>
          <p:cNvSpPr txBox="1">
            <a:spLocks noGrp="1"/>
          </p:cNvSpPr>
          <p:nvPr>
            <p:ph type="title"/>
          </p:nvPr>
        </p:nvSpPr>
        <p:spPr>
          <a:xfrm>
            <a:off x="457200" y="377793"/>
            <a:ext cx="8229600" cy="720082"/>
          </a:xfrm>
          <a:prstGeom prst="rect">
            <a:avLst/>
          </a:prstGeom>
        </p:spPr>
        <p:txBody>
          <a:bodyPr/>
          <a:lstStyle>
            <a:lvl1pPr algn="l">
              <a:defRPr sz="3200">
                <a:solidFill>
                  <a:srgbClr val="1F497D"/>
                </a:solidFill>
              </a:defRPr>
            </a:lvl1pPr>
          </a:lstStyle>
          <a:p>
            <a:r>
              <a:t>Key Motivation Theories</a:t>
            </a:r>
          </a:p>
        </p:txBody>
      </p:sp>
      <p:sp>
        <p:nvSpPr>
          <p:cNvPr id="161" name="TextBox 1"/>
          <p:cNvSpPr txBox="1"/>
          <p:nvPr/>
        </p:nvSpPr>
        <p:spPr>
          <a:xfrm>
            <a:off x="6523488" y="439725"/>
            <a:ext cx="2439185" cy="11963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400" b="1"/>
            </a:lvl1pPr>
          </a:lstStyle>
          <a:p>
            <a:r>
              <a:t>Maslow’s Hierarchy of Needs</a:t>
            </a:r>
          </a:p>
        </p:txBody>
      </p:sp>
      <p:sp>
        <p:nvSpPr>
          <p:cNvPr id="162" name="Slide Number Placeholder 2"/>
          <p:cNvSpPr txBox="1">
            <a:spLocks noGrp="1"/>
          </p:cNvSpPr>
          <p:nvPr>
            <p:ph type="sldNum" sz="quarter" idx="2"/>
          </p:nvPr>
        </p:nvSpPr>
        <p:spPr>
          <a:xfrm>
            <a:off x="8413145" y="6247360"/>
            <a:ext cx="273656"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12</a:t>
            </a:fld>
            <a:endParaRPr/>
          </a:p>
        </p:txBody>
      </p:sp>
      <p:grpSp>
        <p:nvGrpSpPr>
          <p:cNvPr id="165" name="Rounded Rectangle 6"/>
          <p:cNvGrpSpPr/>
          <p:nvPr/>
        </p:nvGrpSpPr>
        <p:grpSpPr>
          <a:xfrm>
            <a:off x="120650" y="4899645"/>
            <a:ext cx="5510213" cy="614363"/>
            <a:chOff x="0" y="0"/>
            <a:chExt cx="5510212" cy="614362"/>
          </a:xfrm>
        </p:grpSpPr>
        <p:sp>
          <p:nvSpPr>
            <p:cNvPr id="163" name="Rounded Rectangle"/>
            <p:cNvSpPr/>
            <p:nvPr/>
          </p:nvSpPr>
          <p:spPr>
            <a:xfrm>
              <a:off x="0" y="0"/>
              <a:ext cx="5510213" cy="614363"/>
            </a:xfrm>
            <a:prstGeom prst="roundRect">
              <a:avLst>
                <a:gd name="adj" fmla="val 16667"/>
              </a:avLst>
            </a:prstGeom>
            <a:gradFill flip="none" rotWithShape="1">
              <a:gsLst>
                <a:gs pos="0">
                  <a:srgbClr val="0082B1"/>
                </a:gs>
                <a:gs pos="80000">
                  <a:srgbClr val="00AAE8"/>
                </a:gs>
                <a:gs pos="100000">
                  <a:srgbClr val="00ABE9"/>
                </a:gs>
              </a:gsLst>
              <a:lin ang="16200000" scaled="0"/>
            </a:gradFill>
            <a:ln w="12700" cap="flat">
              <a:noFill/>
              <a:miter lim="400000"/>
            </a:ln>
            <a:effectLst>
              <a:outerShdw blurRad="38100" dist="23000" dir="5400000" rotWithShape="0">
                <a:srgbClr val="000000">
                  <a:alpha val="35000"/>
                </a:srgbClr>
              </a:outerShdw>
            </a:effectLst>
          </p:spPr>
          <p:txBody>
            <a:bodyPr wrap="square" lIns="45719" tIns="45719" rIns="45719" bIns="45719" numCol="1" anchor="ctr">
              <a:noAutofit/>
            </a:bodyPr>
            <a:lstStyle/>
            <a:p>
              <a:pPr>
                <a:defRPr>
                  <a:solidFill>
                    <a:srgbClr val="FFFFFF"/>
                  </a:solidFill>
                </a:defRPr>
              </a:pPr>
              <a:endParaRPr/>
            </a:p>
          </p:txBody>
        </p:sp>
        <p:sp>
          <p:nvSpPr>
            <p:cNvPr id="164" name="Need for warmth, food, drink, sex etc"/>
            <p:cNvSpPr txBox="1"/>
            <p:nvPr/>
          </p:nvSpPr>
          <p:spPr>
            <a:xfrm>
              <a:off x="75711" y="121760"/>
              <a:ext cx="3839540" cy="3708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tIns="45719" rIns="45719" bIns="45719" numCol="1" anchor="ctr">
              <a:spAutoFit/>
            </a:bodyPr>
            <a:lstStyle>
              <a:lvl1pPr>
                <a:defRPr>
                  <a:solidFill>
                    <a:srgbClr val="FFFFFF"/>
                  </a:solidFill>
                </a:defRPr>
              </a:lvl1pPr>
            </a:lstStyle>
            <a:p>
              <a:r>
                <a:t>Need for warmth, food, drink, sex etc</a:t>
              </a:r>
            </a:p>
          </p:txBody>
        </p:sp>
      </p:grpSp>
      <p:grpSp>
        <p:nvGrpSpPr>
          <p:cNvPr id="168" name="Rounded Rectangle 7"/>
          <p:cNvGrpSpPr/>
          <p:nvPr/>
        </p:nvGrpSpPr>
        <p:grpSpPr>
          <a:xfrm>
            <a:off x="319088" y="4253531"/>
            <a:ext cx="5540376" cy="615951"/>
            <a:chOff x="0" y="0"/>
            <a:chExt cx="5540375" cy="615950"/>
          </a:xfrm>
        </p:grpSpPr>
        <p:sp>
          <p:nvSpPr>
            <p:cNvPr id="166" name="Rounded Rectangle"/>
            <p:cNvSpPr/>
            <p:nvPr/>
          </p:nvSpPr>
          <p:spPr>
            <a:xfrm>
              <a:off x="0" y="0"/>
              <a:ext cx="5540375" cy="615950"/>
            </a:xfrm>
            <a:prstGeom prst="roundRect">
              <a:avLst>
                <a:gd name="adj" fmla="val 16667"/>
              </a:avLst>
            </a:prstGeom>
            <a:gradFill flip="none" rotWithShape="1">
              <a:gsLst>
                <a:gs pos="0">
                  <a:srgbClr val="0082B1"/>
                </a:gs>
                <a:gs pos="80000">
                  <a:srgbClr val="00AAE8"/>
                </a:gs>
                <a:gs pos="100000">
                  <a:srgbClr val="00ABE9"/>
                </a:gs>
              </a:gsLst>
              <a:lin ang="16200000" scaled="0"/>
            </a:gradFill>
            <a:ln w="12700" cap="flat">
              <a:noFill/>
              <a:miter lim="400000"/>
            </a:ln>
            <a:effectLst>
              <a:outerShdw blurRad="38100" dist="23000" dir="5400000" rotWithShape="0">
                <a:srgbClr val="000000">
                  <a:alpha val="35000"/>
                </a:srgbClr>
              </a:outerShdw>
            </a:effectLst>
          </p:spPr>
          <p:txBody>
            <a:bodyPr wrap="square" lIns="45719" tIns="45719" rIns="45719" bIns="45719" numCol="1" anchor="ctr">
              <a:noAutofit/>
            </a:bodyPr>
            <a:lstStyle/>
            <a:p>
              <a:pPr>
                <a:defRPr>
                  <a:solidFill>
                    <a:srgbClr val="FFFFFF"/>
                  </a:solidFill>
                </a:defRPr>
              </a:pPr>
              <a:endParaRPr/>
            </a:p>
          </p:txBody>
        </p:sp>
        <p:sp>
          <p:nvSpPr>
            <p:cNvPr id="167" name="Need for security, physical &amp; psychological"/>
            <p:cNvSpPr txBox="1"/>
            <p:nvPr/>
          </p:nvSpPr>
          <p:spPr>
            <a:xfrm>
              <a:off x="75787" y="122554"/>
              <a:ext cx="4419971" cy="3708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tIns="45719" rIns="45719" bIns="45719" numCol="1" anchor="ctr">
              <a:spAutoFit/>
            </a:bodyPr>
            <a:lstStyle>
              <a:lvl1pPr>
                <a:defRPr>
                  <a:solidFill>
                    <a:srgbClr val="FFFFFF"/>
                  </a:solidFill>
                </a:defRPr>
              </a:lvl1pPr>
            </a:lstStyle>
            <a:p>
              <a:r>
                <a:t>Need for security, physical &amp; psychological</a:t>
              </a:r>
            </a:p>
          </p:txBody>
        </p:sp>
      </p:grpSp>
      <p:grpSp>
        <p:nvGrpSpPr>
          <p:cNvPr id="171" name="Rounded Rectangle 8"/>
          <p:cNvGrpSpPr/>
          <p:nvPr/>
        </p:nvGrpSpPr>
        <p:grpSpPr>
          <a:xfrm>
            <a:off x="790575" y="3577256"/>
            <a:ext cx="5357813" cy="615951"/>
            <a:chOff x="0" y="0"/>
            <a:chExt cx="5357812" cy="615950"/>
          </a:xfrm>
        </p:grpSpPr>
        <p:sp>
          <p:nvSpPr>
            <p:cNvPr id="169" name="Rounded Rectangle"/>
            <p:cNvSpPr/>
            <p:nvPr/>
          </p:nvSpPr>
          <p:spPr>
            <a:xfrm>
              <a:off x="0" y="0"/>
              <a:ext cx="5357813" cy="615950"/>
            </a:xfrm>
            <a:prstGeom prst="roundRect">
              <a:avLst>
                <a:gd name="adj" fmla="val 16667"/>
              </a:avLst>
            </a:prstGeom>
            <a:gradFill flip="none" rotWithShape="1">
              <a:gsLst>
                <a:gs pos="0">
                  <a:srgbClr val="0082B1"/>
                </a:gs>
                <a:gs pos="80000">
                  <a:srgbClr val="00AAE8"/>
                </a:gs>
                <a:gs pos="100000">
                  <a:srgbClr val="00ABE9"/>
                </a:gs>
              </a:gsLst>
              <a:lin ang="16200000" scaled="0"/>
            </a:gradFill>
            <a:ln w="12700" cap="flat">
              <a:noFill/>
              <a:miter lim="400000"/>
            </a:ln>
            <a:effectLst>
              <a:outerShdw blurRad="38100" dist="23000" dir="5400000" rotWithShape="0">
                <a:srgbClr val="000000">
                  <a:alpha val="35000"/>
                </a:srgbClr>
              </a:outerShdw>
            </a:effectLst>
          </p:spPr>
          <p:txBody>
            <a:bodyPr wrap="square" lIns="45719" tIns="45719" rIns="45719" bIns="45719" numCol="1" anchor="ctr">
              <a:noAutofit/>
            </a:bodyPr>
            <a:lstStyle/>
            <a:p>
              <a:pPr>
                <a:defRPr>
                  <a:solidFill>
                    <a:srgbClr val="FFFFFF"/>
                  </a:solidFill>
                </a:defRPr>
              </a:pPr>
              <a:endParaRPr/>
            </a:p>
          </p:txBody>
        </p:sp>
        <p:sp>
          <p:nvSpPr>
            <p:cNvPr id="170" name="Need for attachment to person/group"/>
            <p:cNvSpPr txBox="1"/>
            <p:nvPr/>
          </p:nvSpPr>
          <p:spPr>
            <a:xfrm>
              <a:off x="75787" y="122554"/>
              <a:ext cx="3840211" cy="3708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tIns="45719" rIns="45719" bIns="45719" numCol="1" anchor="ctr">
              <a:spAutoFit/>
            </a:bodyPr>
            <a:lstStyle>
              <a:lvl1pPr>
                <a:defRPr>
                  <a:solidFill>
                    <a:srgbClr val="FFFFFF"/>
                  </a:solidFill>
                </a:defRPr>
              </a:lvl1pPr>
            </a:lstStyle>
            <a:p>
              <a:r>
                <a:t>Need for attachment to person/group</a:t>
              </a:r>
            </a:p>
          </p:txBody>
        </p:sp>
      </p:grpSp>
      <p:grpSp>
        <p:nvGrpSpPr>
          <p:cNvPr id="174" name="Rounded Rectangle 9"/>
          <p:cNvGrpSpPr/>
          <p:nvPr/>
        </p:nvGrpSpPr>
        <p:grpSpPr>
          <a:xfrm>
            <a:off x="1138237" y="2921619"/>
            <a:ext cx="5006976" cy="615951"/>
            <a:chOff x="0" y="0"/>
            <a:chExt cx="5006975" cy="615950"/>
          </a:xfrm>
        </p:grpSpPr>
        <p:sp>
          <p:nvSpPr>
            <p:cNvPr id="172" name="Rounded Rectangle"/>
            <p:cNvSpPr/>
            <p:nvPr/>
          </p:nvSpPr>
          <p:spPr>
            <a:xfrm>
              <a:off x="0" y="0"/>
              <a:ext cx="5006975" cy="615950"/>
            </a:xfrm>
            <a:prstGeom prst="roundRect">
              <a:avLst>
                <a:gd name="adj" fmla="val 16667"/>
              </a:avLst>
            </a:prstGeom>
            <a:gradFill flip="none" rotWithShape="1">
              <a:gsLst>
                <a:gs pos="0">
                  <a:srgbClr val="0082B1"/>
                </a:gs>
                <a:gs pos="80000">
                  <a:srgbClr val="00AAE8"/>
                </a:gs>
                <a:gs pos="100000">
                  <a:srgbClr val="00ABE9"/>
                </a:gs>
              </a:gsLst>
              <a:lin ang="16200000" scaled="0"/>
            </a:gradFill>
            <a:ln w="12700" cap="flat">
              <a:noFill/>
              <a:miter lim="400000"/>
            </a:ln>
            <a:effectLst>
              <a:outerShdw blurRad="38100" dist="23000" dir="5400000" rotWithShape="0">
                <a:srgbClr val="000000">
                  <a:alpha val="35000"/>
                </a:srgbClr>
              </a:outerShdw>
            </a:effectLst>
          </p:spPr>
          <p:txBody>
            <a:bodyPr wrap="square" lIns="45719" tIns="45719" rIns="45719" bIns="45719" numCol="1" anchor="ctr">
              <a:noAutofit/>
            </a:bodyPr>
            <a:lstStyle/>
            <a:p>
              <a:pPr>
                <a:defRPr>
                  <a:solidFill>
                    <a:srgbClr val="FFFFFF"/>
                  </a:solidFill>
                </a:defRPr>
              </a:pPr>
              <a:endParaRPr/>
            </a:p>
          </p:txBody>
        </p:sp>
        <p:sp>
          <p:nvSpPr>
            <p:cNvPr id="173" name="Need to feel valued by self and others"/>
            <p:cNvSpPr txBox="1"/>
            <p:nvPr/>
          </p:nvSpPr>
          <p:spPr>
            <a:xfrm>
              <a:off x="75787" y="122554"/>
              <a:ext cx="3942009" cy="3708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tIns="45719" rIns="45719" bIns="45719" numCol="1" anchor="ctr">
              <a:spAutoFit/>
            </a:bodyPr>
            <a:lstStyle>
              <a:lvl1pPr>
                <a:defRPr>
                  <a:solidFill>
                    <a:srgbClr val="FFFFFF"/>
                  </a:solidFill>
                </a:defRPr>
              </a:lvl1pPr>
            </a:lstStyle>
            <a:p>
              <a:r>
                <a:t>Need to feel valued by self and others</a:t>
              </a:r>
            </a:p>
          </p:txBody>
        </p:sp>
      </p:grpSp>
      <p:grpSp>
        <p:nvGrpSpPr>
          <p:cNvPr id="177" name="Rounded Rectangle 10"/>
          <p:cNvGrpSpPr/>
          <p:nvPr/>
        </p:nvGrpSpPr>
        <p:grpSpPr>
          <a:xfrm>
            <a:off x="1595437" y="2235819"/>
            <a:ext cx="5006976" cy="615951"/>
            <a:chOff x="0" y="0"/>
            <a:chExt cx="5006975" cy="615950"/>
          </a:xfrm>
        </p:grpSpPr>
        <p:sp>
          <p:nvSpPr>
            <p:cNvPr id="175" name="Rounded Rectangle"/>
            <p:cNvSpPr/>
            <p:nvPr/>
          </p:nvSpPr>
          <p:spPr>
            <a:xfrm>
              <a:off x="0" y="0"/>
              <a:ext cx="5006975" cy="615950"/>
            </a:xfrm>
            <a:prstGeom prst="roundRect">
              <a:avLst>
                <a:gd name="adj" fmla="val 16667"/>
              </a:avLst>
            </a:prstGeom>
            <a:gradFill flip="none" rotWithShape="1">
              <a:gsLst>
                <a:gs pos="0">
                  <a:srgbClr val="0082B1"/>
                </a:gs>
                <a:gs pos="80000">
                  <a:srgbClr val="00AAE8"/>
                </a:gs>
                <a:gs pos="100000">
                  <a:srgbClr val="00ABE9"/>
                </a:gs>
              </a:gsLst>
              <a:lin ang="16200000" scaled="0"/>
            </a:gradFill>
            <a:ln w="12700" cap="flat">
              <a:noFill/>
              <a:miter lim="400000"/>
            </a:ln>
            <a:effectLst>
              <a:outerShdw blurRad="38100" dist="23000" dir="5400000" rotWithShape="0">
                <a:srgbClr val="000000">
                  <a:alpha val="35000"/>
                </a:srgbClr>
              </a:outerShdw>
            </a:effectLst>
          </p:spPr>
          <p:txBody>
            <a:bodyPr wrap="square" lIns="45719" tIns="45719" rIns="45719" bIns="45719" numCol="1" anchor="ctr">
              <a:noAutofit/>
            </a:bodyPr>
            <a:lstStyle/>
            <a:p>
              <a:pPr>
                <a:defRPr>
                  <a:solidFill>
                    <a:srgbClr val="FFFFFF"/>
                  </a:solidFill>
                </a:defRPr>
              </a:pPr>
              <a:endParaRPr/>
            </a:p>
          </p:txBody>
        </p:sp>
        <p:sp>
          <p:nvSpPr>
            <p:cNvPr id="176" name="Need to fulfil ones potential"/>
            <p:cNvSpPr txBox="1"/>
            <p:nvPr/>
          </p:nvSpPr>
          <p:spPr>
            <a:xfrm>
              <a:off x="75787" y="122554"/>
              <a:ext cx="2861852" cy="3708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tIns="45719" rIns="45719" bIns="45719" numCol="1" anchor="ctr">
              <a:spAutoFit/>
            </a:bodyPr>
            <a:lstStyle>
              <a:lvl1pPr>
                <a:defRPr>
                  <a:solidFill>
                    <a:srgbClr val="FFFFFF"/>
                  </a:solidFill>
                </a:defRPr>
              </a:lvl1pPr>
            </a:lstStyle>
            <a:p>
              <a:r>
                <a:t>Need to fulfil ones potential</a:t>
              </a:r>
            </a:p>
          </p:txBody>
        </p:sp>
      </p:grpSp>
      <p:grpSp>
        <p:nvGrpSpPr>
          <p:cNvPr id="188" name="Group 16"/>
          <p:cNvGrpSpPr/>
          <p:nvPr/>
        </p:nvGrpSpPr>
        <p:grpSpPr>
          <a:xfrm>
            <a:off x="4375149" y="1196751"/>
            <a:ext cx="4406901" cy="4319589"/>
            <a:chOff x="340874" y="0"/>
            <a:chExt cx="4406899" cy="4319587"/>
          </a:xfrm>
        </p:grpSpPr>
        <p:sp>
          <p:nvSpPr>
            <p:cNvPr id="178" name="AutoShape 19"/>
            <p:cNvSpPr/>
            <p:nvPr/>
          </p:nvSpPr>
          <p:spPr>
            <a:xfrm>
              <a:off x="340874" y="0"/>
              <a:ext cx="4406901" cy="4319588"/>
            </a:xfrm>
            <a:prstGeom prst="triangle">
              <a:avLst/>
            </a:prstGeom>
            <a:solidFill>
              <a:srgbClr val="FFFFFF"/>
            </a:solidFill>
            <a:ln w="28575" cap="flat">
              <a:solidFill>
                <a:srgbClr val="000000"/>
              </a:solidFill>
              <a:prstDash val="solid"/>
              <a:miter lim="800000"/>
            </a:ln>
            <a:effectLst/>
          </p:spPr>
          <p:txBody>
            <a:bodyPr wrap="square" lIns="45719" tIns="45719" rIns="45719" bIns="45719" numCol="1" anchor="ctr">
              <a:noAutofit/>
            </a:bodyPr>
            <a:lstStyle/>
            <a:p>
              <a:pPr algn="ctr">
                <a:defRPr sz="2400" b="1">
                  <a:latin typeface="Times New Roman"/>
                  <a:ea typeface="Times New Roman"/>
                  <a:cs typeface="Times New Roman"/>
                  <a:sym typeface="Times New Roman"/>
                </a:defRPr>
              </a:pPr>
              <a:endParaRPr/>
            </a:p>
          </p:txBody>
        </p:sp>
        <p:sp>
          <p:nvSpPr>
            <p:cNvPr id="179" name="Text Box 34"/>
            <p:cNvSpPr txBox="1"/>
            <p:nvPr/>
          </p:nvSpPr>
          <p:spPr>
            <a:xfrm>
              <a:off x="1844319" y="1001175"/>
              <a:ext cx="1419187" cy="5740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tIns="45719" rIns="45719" bIns="45719" numCol="1" anchor="t">
              <a:spAutoFit/>
            </a:bodyPr>
            <a:lstStyle/>
            <a:p>
              <a:pPr algn="ctr">
                <a:defRPr sz="1600" b="1">
                  <a:latin typeface="Tahoma"/>
                  <a:ea typeface="Tahoma"/>
                  <a:cs typeface="Tahoma"/>
                  <a:sym typeface="Tahoma"/>
                </a:defRPr>
              </a:pPr>
              <a:r>
                <a:t>Self</a:t>
              </a:r>
              <a:endParaRPr>
                <a:latin typeface="Arial"/>
                <a:ea typeface="Arial"/>
                <a:cs typeface="Arial"/>
                <a:sym typeface="Arial"/>
              </a:endParaRPr>
            </a:p>
            <a:p>
              <a:pPr algn="ctr">
                <a:defRPr sz="1600" b="1">
                  <a:latin typeface="Tahoma"/>
                  <a:ea typeface="Tahoma"/>
                  <a:cs typeface="Tahoma"/>
                  <a:sym typeface="Tahoma"/>
                </a:defRPr>
              </a:pPr>
              <a:r>
                <a:t>actualisation</a:t>
              </a:r>
            </a:p>
          </p:txBody>
        </p:sp>
        <p:sp>
          <p:nvSpPr>
            <p:cNvPr id="180" name="Text Box 35"/>
            <p:cNvSpPr txBox="1"/>
            <p:nvPr/>
          </p:nvSpPr>
          <p:spPr>
            <a:xfrm>
              <a:off x="2129830" y="1810593"/>
              <a:ext cx="941969" cy="3708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tIns="45719" rIns="45719" bIns="45719" numCol="1" anchor="t">
              <a:spAutoFit/>
            </a:bodyPr>
            <a:lstStyle>
              <a:lvl1pPr>
                <a:defRPr b="1">
                  <a:latin typeface="Tahoma"/>
                  <a:ea typeface="Tahoma"/>
                  <a:cs typeface="Tahoma"/>
                  <a:sym typeface="Tahoma"/>
                </a:defRPr>
              </a:lvl1pPr>
            </a:lstStyle>
            <a:p>
              <a:r>
                <a:t>esteem</a:t>
              </a:r>
            </a:p>
          </p:txBody>
        </p:sp>
        <p:sp>
          <p:nvSpPr>
            <p:cNvPr id="181" name="Text Box 36"/>
            <p:cNvSpPr txBox="1"/>
            <p:nvPr/>
          </p:nvSpPr>
          <p:spPr>
            <a:xfrm>
              <a:off x="1535534" y="2244570"/>
              <a:ext cx="1968772" cy="6502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tIns="45719" rIns="45719" bIns="45719" numCol="1" anchor="t">
              <a:spAutoFit/>
            </a:bodyPr>
            <a:lstStyle/>
            <a:p>
              <a:pPr algn="ctr">
                <a:defRPr b="1">
                  <a:latin typeface="Tahoma"/>
                  <a:ea typeface="Tahoma"/>
                  <a:cs typeface="Tahoma"/>
                  <a:sym typeface="Tahoma"/>
                </a:defRPr>
              </a:pPr>
              <a:r>
                <a:t>social</a:t>
              </a:r>
              <a:endParaRPr>
                <a:latin typeface="Arial"/>
                <a:ea typeface="Arial"/>
                <a:cs typeface="Arial"/>
                <a:sym typeface="Arial"/>
              </a:endParaRPr>
            </a:p>
            <a:p>
              <a:pPr algn="ctr">
                <a:defRPr b="1">
                  <a:latin typeface="Tahoma"/>
                  <a:ea typeface="Tahoma"/>
                  <a:cs typeface="Tahoma"/>
                  <a:sym typeface="Tahoma"/>
                </a:defRPr>
              </a:pPr>
              <a:r>
                <a:t>(belongingness)</a:t>
              </a:r>
            </a:p>
          </p:txBody>
        </p:sp>
        <p:sp>
          <p:nvSpPr>
            <p:cNvPr id="182" name="Text Box 37"/>
            <p:cNvSpPr txBox="1"/>
            <p:nvPr/>
          </p:nvSpPr>
          <p:spPr>
            <a:xfrm>
              <a:off x="2154235" y="3116561"/>
              <a:ext cx="808359" cy="3708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tIns="45719" rIns="45719" bIns="45719" numCol="1" anchor="t">
              <a:spAutoFit/>
            </a:bodyPr>
            <a:lstStyle>
              <a:lvl1pPr>
                <a:defRPr b="1">
                  <a:latin typeface="Tahoma"/>
                  <a:ea typeface="Tahoma"/>
                  <a:cs typeface="Tahoma"/>
                  <a:sym typeface="Tahoma"/>
                </a:defRPr>
              </a:lvl1pPr>
            </a:lstStyle>
            <a:p>
              <a:r>
                <a:t>safety</a:t>
              </a:r>
            </a:p>
          </p:txBody>
        </p:sp>
        <p:sp>
          <p:nvSpPr>
            <p:cNvPr id="183" name="Text Box 38"/>
            <p:cNvSpPr txBox="1"/>
            <p:nvPr/>
          </p:nvSpPr>
          <p:spPr>
            <a:xfrm>
              <a:off x="1823021" y="3732204"/>
              <a:ext cx="1602989" cy="3708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tIns="45719" rIns="45719" bIns="45719" numCol="1" anchor="t">
              <a:spAutoFit/>
            </a:bodyPr>
            <a:lstStyle>
              <a:lvl1pPr>
                <a:defRPr b="1">
                  <a:latin typeface="Tahoma"/>
                  <a:ea typeface="Tahoma"/>
                  <a:cs typeface="Tahoma"/>
                  <a:sym typeface="Tahoma"/>
                </a:defRPr>
              </a:lvl1pPr>
            </a:lstStyle>
            <a:p>
              <a:r>
                <a:t>physiological</a:t>
              </a:r>
            </a:p>
          </p:txBody>
        </p:sp>
        <p:sp>
          <p:nvSpPr>
            <p:cNvPr id="184" name="Line 48"/>
            <p:cNvSpPr/>
            <p:nvPr/>
          </p:nvSpPr>
          <p:spPr>
            <a:xfrm>
              <a:off x="1414708" y="2278885"/>
              <a:ext cx="2294099" cy="1"/>
            </a:xfrm>
            <a:prstGeom prst="line">
              <a:avLst/>
            </a:prstGeom>
            <a:noFill/>
            <a:ln w="15875" cap="flat">
              <a:solidFill>
                <a:srgbClr val="000000"/>
              </a:solidFill>
              <a:prstDash val="solid"/>
              <a:round/>
            </a:ln>
            <a:effectLst/>
          </p:spPr>
          <p:txBody>
            <a:bodyPr wrap="square" lIns="45719" tIns="45719" rIns="45719" bIns="45719" numCol="1" anchor="t">
              <a:noAutofit/>
            </a:bodyPr>
            <a:lstStyle/>
            <a:p>
              <a:endParaRPr/>
            </a:p>
          </p:txBody>
        </p:sp>
        <p:sp>
          <p:nvSpPr>
            <p:cNvPr id="185" name="Line 52"/>
            <p:cNvSpPr/>
            <p:nvPr/>
          </p:nvSpPr>
          <p:spPr>
            <a:xfrm>
              <a:off x="1046885" y="3043895"/>
              <a:ext cx="3014056" cy="1"/>
            </a:xfrm>
            <a:prstGeom prst="line">
              <a:avLst/>
            </a:prstGeom>
            <a:noFill/>
            <a:ln w="15875" cap="flat">
              <a:solidFill>
                <a:srgbClr val="000000"/>
              </a:solidFill>
              <a:prstDash val="solid"/>
              <a:round/>
            </a:ln>
            <a:effectLst/>
          </p:spPr>
          <p:txBody>
            <a:bodyPr wrap="square" lIns="45719" tIns="45719" rIns="45719" bIns="45719" numCol="1" anchor="t">
              <a:noAutofit/>
            </a:bodyPr>
            <a:lstStyle/>
            <a:p>
              <a:endParaRPr/>
            </a:p>
          </p:txBody>
        </p:sp>
        <p:sp>
          <p:nvSpPr>
            <p:cNvPr id="186" name="Line 53"/>
            <p:cNvSpPr/>
            <p:nvPr/>
          </p:nvSpPr>
          <p:spPr>
            <a:xfrm>
              <a:off x="734846" y="3633297"/>
              <a:ext cx="3596297" cy="1"/>
            </a:xfrm>
            <a:prstGeom prst="line">
              <a:avLst/>
            </a:prstGeom>
            <a:noFill/>
            <a:ln w="15875" cap="flat">
              <a:solidFill>
                <a:srgbClr val="000000"/>
              </a:solidFill>
              <a:prstDash val="solid"/>
              <a:round/>
            </a:ln>
            <a:effectLst/>
          </p:spPr>
          <p:txBody>
            <a:bodyPr wrap="square" lIns="45719" tIns="45719" rIns="45719" bIns="45719" numCol="1" anchor="t">
              <a:noAutofit/>
            </a:bodyPr>
            <a:lstStyle/>
            <a:p>
              <a:endParaRPr/>
            </a:p>
          </p:txBody>
        </p:sp>
        <p:sp>
          <p:nvSpPr>
            <p:cNvPr id="187" name="Line 54"/>
            <p:cNvSpPr/>
            <p:nvPr/>
          </p:nvSpPr>
          <p:spPr>
            <a:xfrm flipV="1">
              <a:off x="1651788" y="1719761"/>
              <a:ext cx="1760669" cy="20185"/>
            </a:xfrm>
            <a:prstGeom prst="line">
              <a:avLst/>
            </a:prstGeom>
            <a:noFill/>
            <a:ln w="15875" cap="flat">
              <a:solidFill>
                <a:srgbClr val="000000"/>
              </a:solidFill>
              <a:prstDash val="solid"/>
              <a:round/>
            </a:ln>
            <a:effectLst/>
          </p:spPr>
          <p:txBody>
            <a:bodyPr wrap="square" lIns="45719" tIns="45719" rIns="45719" bIns="45719" numCol="1" anchor="t">
              <a:noAutofit/>
            </a:bodyPr>
            <a:lstStyle/>
            <a:p>
              <a:endParaRPr/>
            </a:p>
          </p:txBody>
        </p:sp>
      </p:gr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 name="Content Placeholder 2"/>
          <p:cNvSpPr txBox="1">
            <a:spLocks noGrp="1"/>
          </p:cNvSpPr>
          <p:nvPr>
            <p:ph type="body" idx="1"/>
          </p:nvPr>
        </p:nvSpPr>
        <p:spPr>
          <a:xfrm>
            <a:off x="457200" y="1600200"/>
            <a:ext cx="8229600" cy="3917033"/>
          </a:xfrm>
          <a:prstGeom prst="rect">
            <a:avLst/>
          </a:prstGeom>
        </p:spPr>
        <p:txBody>
          <a:bodyPr/>
          <a:lstStyle/>
          <a:p>
            <a:endParaRPr/>
          </a:p>
        </p:txBody>
      </p:sp>
      <p:sp>
        <p:nvSpPr>
          <p:cNvPr id="193" name="Title 4"/>
          <p:cNvSpPr txBox="1">
            <a:spLocks noGrp="1"/>
          </p:cNvSpPr>
          <p:nvPr>
            <p:ph type="title"/>
          </p:nvPr>
        </p:nvSpPr>
        <p:spPr>
          <a:xfrm>
            <a:off x="611560" y="620687"/>
            <a:ext cx="8229601" cy="720082"/>
          </a:xfrm>
          <a:prstGeom prst="rect">
            <a:avLst/>
          </a:prstGeom>
        </p:spPr>
        <p:txBody>
          <a:bodyPr/>
          <a:lstStyle>
            <a:lvl1pPr algn="l">
              <a:defRPr sz="3200">
                <a:solidFill>
                  <a:srgbClr val="1F497D"/>
                </a:solidFill>
              </a:defRPr>
            </a:lvl1pPr>
          </a:lstStyle>
          <a:p>
            <a:r>
              <a:t>Key Motivation Theories</a:t>
            </a:r>
          </a:p>
        </p:txBody>
      </p:sp>
      <p:sp>
        <p:nvSpPr>
          <p:cNvPr id="194" name="TextBox 1"/>
          <p:cNvSpPr txBox="1"/>
          <p:nvPr/>
        </p:nvSpPr>
        <p:spPr>
          <a:xfrm>
            <a:off x="6201896" y="476673"/>
            <a:ext cx="2439185" cy="11963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400" b="1"/>
            </a:lvl1pPr>
          </a:lstStyle>
          <a:p>
            <a:r>
              <a:t>Herzberg’s Hygiene Factors</a:t>
            </a:r>
          </a:p>
        </p:txBody>
      </p:sp>
      <p:pic>
        <p:nvPicPr>
          <p:cNvPr id="195" name="Object 3" descr="Object 3"/>
          <p:cNvPicPr>
            <a:picLocks noChangeAspect="1"/>
          </p:cNvPicPr>
          <p:nvPr/>
        </p:nvPicPr>
        <p:blipFill>
          <a:blip r:embed="rId2"/>
          <a:stretch>
            <a:fillRect/>
          </a:stretch>
        </p:blipFill>
        <p:spPr>
          <a:xfrm>
            <a:off x="1416608" y="1596417"/>
            <a:ext cx="6310785" cy="4865496"/>
          </a:xfrm>
          <a:prstGeom prst="rect">
            <a:avLst/>
          </a:prstGeom>
          <a:ln w="12700">
            <a:miter lim="400000"/>
          </a:ln>
        </p:spPr>
      </p:pic>
      <p:sp>
        <p:nvSpPr>
          <p:cNvPr id="196" name="Slide Number Placeholder 2"/>
          <p:cNvSpPr txBox="1">
            <a:spLocks noGrp="1"/>
          </p:cNvSpPr>
          <p:nvPr>
            <p:ph type="sldNum" sz="quarter" idx="2"/>
          </p:nvPr>
        </p:nvSpPr>
        <p:spPr>
          <a:xfrm>
            <a:off x="8413145" y="6416603"/>
            <a:ext cx="273656"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13</a:t>
            </a:fld>
            <a:endParaRP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Rectangle 2"/>
          <p:cNvSpPr txBox="1">
            <a:spLocks noGrp="1"/>
          </p:cNvSpPr>
          <p:nvPr>
            <p:ph type="title"/>
          </p:nvPr>
        </p:nvSpPr>
        <p:spPr>
          <a:prstGeom prst="rect">
            <a:avLst/>
          </a:prstGeom>
        </p:spPr>
        <p:txBody>
          <a:bodyPr/>
          <a:lstStyle/>
          <a:p>
            <a:r>
              <a:t>Vroom’s Expectancy Theory</a:t>
            </a:r>
          </a:p>
        </p:txBody>
      </p:sp>
      <p:sp>
        <p:nvSpPr>
          <p:cNvPr id="199" name="Rectangle 3"/>
          <p:cNvSpPr txBox="1">
            <a:spLocks noGrp="1"/>
          </p:cNvSpPr>
          <p:nvPr>
            <p:ph type="body" idx="1"/>
          </p:nvPr>
        </p:nvSpPr>
        <p:spPr>
          <a:xfrm>
            <a:off x="457200" y="1268760"/>
            <a:ext cx="8229600" cy="4248473"/>
          </a:xfrm>
          <a:prstGeom prst="rect">
            <a:avLst/>
          </a:prstGeom>
        </p:spPr>
        <p:txBody>
          <a:bodyPr/>
          <a:lstStyle/>
          <a:p>
            <a:pPr>
              <a:lnSpc>
                <a:spcPct val="90000"/>
              </a:lnSpc>
              <a:spcBef>
                <a:spcPts val="600"/>
              </a:spcBef>
              <a:defRPr sz="2800"/>
            </a:pPr>
            <a:r>
              <a:t>Management must demonstrate to employees that effort will be rewarded</a:t>
            </a:r>
          </a:p>
          <a:p>
            <a:pPr>
              <a:lnSpc>
                <a:spcPct val="90000"/>
              </a:lnSpc>
              <a:spcBef>
                <a:spcPts val="600"/>
              </a:spcBef>
              <a:defRPr sz="2800"/>
            </a:pPr>
            <a:r>
              <a:t>People prefer certain outcomes from their behaviour than others.</a:t>
            </a:r>
          </a:p>
          <a:p>
            <a:pPr>
              <a:lnSpc>
                <a:spcPct val="90000"/>
              </a:lnSpc>
              <a:spcBef>
                <a:spcPts val="600"/>
              </a:spcBef>
              <a:defRPr sz="2800"/>
            </a:pPr>
            <a:r>
              <a:t>Onus on management to establish schemes to reward the behaviour it wants</a:t>
            </a:r>
          </a:p>
        </p:txBody>
      </p:sp>
      <p:sp>
        <p:nvSpPr>
          <p:cNvPr id="200" name="Slide Number Placeholder 2"/>
          <p:cNvSpPr txBox="1">
            <a:spLocks noGrp="1"/>
          </p:cNvSpPr>
          <p:nvPr>
            <p:ph type="sldNum" sz="quarter" idx="2"/>
          </p:nvPr>
        </p:nvSpPr>
        <p:spPr>
          <a:xfrm>
            <a:off x="8413145" y="6416603"/>
            <a:ext cx="273656"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14</a:t>
            </a:fld>
            <a:endParaRPr/>
          </a:p>
        </p:txBody>
      </p:sp>
      <p:sp>
        <p:nvSpPr>
          <p:cNvPr id="201" name="TextBox 4"/>
          <p:cNvSpPr txBox="1"/>
          <p:nvPr/>
        </p:nvSpPr>
        <p:spPr>
          <a:xfrm>
            <a:off x="657280" y="4725144"/>
            <a:ext cx="7983799"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2000"/>
            </a:pPr>
            <a:r>
              <a:t>Click </a:t>
            </a:r>
            <a:r>
              <a:rPr u="sng">
                <a:solidFill>
                  <a:srgbClr val="0000FF"/>
                </a:solidFill>
                <a:uFill>
                  <a:solidFill>
                    <a:srgbClr val="0000FF"/>
                  </a:solidFill>
                </a:uFill>
                <a:hlinkClick r:id="rId3"/>
              </a:rPr>
              <a:t>here</a:t>
            </a:r>
            <a:r>
              <a:t> to view a YouTube video about Expectancy Theory</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iterate>
                                    <p:tmAbs val="0"/>
                                  </p:iterate>
                                  <p:childTnLst>
                                    <p:set>
                                      <p:cBhvr>
                                        <p:cTn id="6" fill="hold"/>
                                        <p:tgtEl>
                                          <p:spTgt spid="199">
                                            <p:bg/>
                                          </p:spTgt>
                                        </p:tgtEl>
                                        <p:attrNameLst>
                                          <p:attrName>style.visibility</p:attrName>
                                        </p:attrNameLst>
                                      </p:cBhvr>
                                      <p:to>
                                        <p:strVal val="visible"/>
                                      </p:to>
                                    </p:set>
                                    <p:anim calcmode="lin" valueType="num">
                                      <p:cBhvr>
                                        <p:cTn id="7" dur="500" fill="hold"/>
                                        <p:tgtEl>
                                          <p:spTgt spid="199">
                                            <p:bg/>
                                          </p:spTgt>
                                        </p:tgtEl>
                                        <p:attrNameLst>
                                          <p:attrName>ppt_x</p:attrName>
                                        </p:attrNameLst>
                                      </p:cBhvr>
                                      <p:tavLst>
                                        <p:tav tm="0">
                                          <p:val>
                                            <p:strVal val="#ppt_x"/>
                                          </p:val>
                                        </p:tav>
                                        <p:tav tm="100000">
                                          <p:val>
                                            <p:strVal val="#ppt_x"/>
                                          </p:val>
                                        </p:tav>
                                      </p:tavLst>
                                    </p:anim>
                                    <p:anim calcmode="lin" valueType="num">
                                      <p:cBhvr>
                                        <p:cTn id="8" dur="500" fill="hold"/>
                                        <p:tgtEl>
                                          <p:spTgt spid="199">
                                            <p:bg/>
                                          </p:spTgt>
                                        </p:tgtEl>
                                        <p:attrNameLst>
                                          <p:attrName>ppt_y</p:attrName>
                                        </p:attrNameLst>
                                      </p:cBhvr>
                                      <p:tavLst>
                                        <p:tav tm="0">
                                          <p:val>
                                            <p:strVal val="1+#ppt_h/2"/>
                                          </p:val>
                                        </p:tav>
                                        <p:tav tm="100000">
                                          <p:val>
                                            <p:strVal val="#ppt_y"/>
                                          </p:val>
                                        </p:tav>
                                      </p:tavLst>
                                    </p:anim>
                                  </p:childTnLst>
                                </p:cTn>
                              </p:par>
                              <p:par>
                                <p:cTn id="9" presetID="2" presetClass="entr" presetSubtype="4" fill="hold" grpId="1" nodeType="withEffect">
                                  <p:stCondLst>
                                    <p:cond delay="0"/>
                                  </p:stCondLst>
                                  <p:iterate>
                                    <p:tmAbs val="0"/>
                                  </p:iterate>
                                  <p:childTnLst>
                                    <p:set>
                                      <p:cBhvr>
                                        <p:cTn id="10" fill="hold"/>
                                        <p:tgtEl>
                                          <p:spTgt spid="199">
                                            <p:txEl>
                                              <p:pRg st="0" end="0"/>
                                            </p:txEl>
                                          </p:spTgt>
                                        </p:tgtEl>
                                        <p:attrNameLst>
                                          <p:attrName>style.visibility</p:attrName>
                                        </p:attrNameLst>
                                      </p:cBhvr>
                                      <p:to>
                                        <p:strVal val="visible"/>
                                      </p:to>
                                    </p:set>
                                    <p:anim calcmode="lin" valueType="num">
                                      <p:cBhvr>
                                        <p:cTn id="11" dur="500" fill="hold"/>
                                        <p:tgtEl>
                                          <p:spTgt spid="199">
                                            <p:txEl>
                                              <p:pRg st="0" end="0"/>
                                            </p:txEl>
                                          </p:spTgt>
                                        </p:tgtEl>
                                        <p:attrNameLst>
                                          <p:attrName>ppt_x</p:attrName>
                                        </p:attrNameLst>
                                      </p:cBhvr>
                                      <p:tavLst>
                                        <p:tav tm="0">
                                          <p:val>
                                            <p:strVal val="#ppt_x"/>
                                          </p:val>
                                        </p:tav>
                                        <p:tav tm="100000">
                                          <p:val>
                                            <p:strVal val="#ppt_x"/>
                                          </p:val>
                                        </p:tav>
                                      </p:tavLst>
                                    </p:anim>
                                    <p:anim calcmode="lin" valueType="num">
                                      <p:cBhvr>
                                        <p:cTn id="12" dur="500" fill="hold"/>
                                        <p:tgtEl>
                                          <p:spTgt spid="1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1" nodeType="clickEffect">
                                  <p:stCondLst>
                                    <p:cond delay="0"/>
                                  </p:stCondLst>
                                  <p:iterate>
                                    <p:tmAbs val="0"/>
                                  </p:iterate>
                                  <p:childTnLst>
                                    <p:set>
                                      <p:cBhvr>
                                        <p:cTn id="16" fill="hold"/>
                                        <p:tgtEl>
                                          <p:spTgt spid="199">
                                            <p:txEl>
                                              <p:pRg st="1" end="1"/>
                                            </p:txEl>
                                          </p:spTgt>
                                        </p:tgtEl>
                                        <p:attrNameLst>
                                          <p:attrName>style.visibility</p:attrName>
                                        </p:attrNameLst>
                                      </p:cBhvr>
                                      <p:to>
                                        <p:strVal val="visible"/>
                                      </p:to>
                                    </p:set>
                                    <p:anim calcmode="lin" valueType="num">
                                      <p:cBhvr>
                                        <p:cTn id="17" dur="500" fill="hold"/>
                                        <p:tgtEl>
                                          <p:spTgt spid="199">
                                            <p:txEl>
                                              <p:pRg st="1" end="1"/>
                                            </p:txEl>
                                          </p:spTgt>
                                        </p:tgtEl>
                                        <p:attrNameLst>
                                          <p:attrName>ppt_x</p:attrName>
                                        </p:attrNameLst>
                                      </p:cBhvr>
                                      <p:tavLst>
                                        <p:tav tm="0">
                                          <p:val>
                                            <p:strVal val="#ppt_x"/>
                                          </p:val>
                                        </p:tav>
                                        <p:tav tm="100000">
                                          <p:val>
                                            <p:strVal val="#ppt_x"/>
                                          </p:val>
                                        </p:tav>
                                      </p:tavLst>
                                    </p:anim>
                                    <p:anim calcmode="lin" valueType="num">
                                      <p:cBhvr>
                                        <p:cTn id="18" dur="500" fill="hold"/>
                                        <p:tgtEl>
                                          <p:spTgt spid="19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1" nodeType="clickEffect">
                                  <p:stCondLst>
                                    <p:cond delay="0"/>
                                  </p:stCondLst>
                                  <p:iterate>
                                    <p:tmAbs val="0"/>
                                  </p:iterate>
                                  <p:childTnLst>
                                    <p:set>
                                      <p:cBhvr>
                                        <p:cTn id="22" fill="hold"/>
                                        <p:tgtEl>
                                          <p:spTgt spid="199">
                                            <p:txEl>
                                              <p:pRg st="2" end="2"/>
                                            </p:txEl>
                                          </p:spTgt>
                                        </p:tgtEl>
                                        <p:attrNameLst>
                                          <p:attrName>style.visibility</p:attrName>
                                        </p:attrNameLst>
                                      </p:cBhvr>
                                      <p:to>
                                        <p:strVal val="visible"/>
                                      </p:to>
                                    </p:set>
                                    <p:anim calcmode="lin" valueType="num">
                                      <p:cBhvr>
                                        <p:cTn id="23" dur="500" fill="hold"/>
                                        <p:tgtEl>
                                          <p:spTgt spid="199">
                                            <p:txEl>
                                              <p:pRg st="2" end="2"/>
                                            </p:txEl>
                                          </p:spTgt>
                                        </p:tgtEl>
                                        <p:attrNameLst>
                                          <p:attrName>ppt_x</p:attrName>
                                        </p:attrNameLst>
                                      </p:cBhvr>
                                      <p:tavLst>
                                        <p:tav tm="0">
                                          <p:val>
                                            <p:strVal val="#ppt_x"/>
                                          </p:val>
                                        </p:tav>
                                        <p:tav tm="100000">
                                          <p:val>
                                            <p:strVal val="#ppt_x"/>
                                          </p:val>
                                        </p:tav>
                                      </p:tavLst>
                                    </p:anim>
                                    <p:anim calcmode="lin" valueType="num">
                                      <p:cBhvr>
                                        <p:cTn id="24" dur="500" fill="hold"/>
                                        <p:tgtEl>
                                          <p:spTgt spid="19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 grpId="1" build="p"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Title 1"/>
          <p:cNvSpPr txBox="1">
            <a:spLocks noGrp="1"/>
          </p:cNvSpPr>
          <p:nvPr>
            <p:ph type="title"/>
          </p:nvPr>
        </p:nvSpPr>
        <p:spPr>
          <a:prstGeom prst="rect">
            <a:avLst/>
          </a:prstGeom>
        </p:spPr>
        <p:txBody>
          <a:bodyPr/>
          <a:lstStyle/>
          <a:p>
            <a:r>
              <a:t>Vroom’s expectancy theory</a:t>
            </a:r>
          </a:p>
        </p:txBody>
      </p:sp>
      <p:pic>
        <p:nvPicPr>
          <p:cNvPr id="206" name="il_fi" descr="il_fi"/>
          <p:cNvPicPr>
            <a:picLocks noChangeAspect="1"/>
          </p:cNvPicPr>
          <p:nvPr/>
        </p:nvPicPr>
        <p:blipFill>
          <a:blip r:embed="rId2"/>
          <a:stretch>
            <a:fillRect/>
          </a:stretch>
        </p:blipFill>
        <p:spPr>
          <a:xfrm>
            <a:off x="457200" y="1798638"/>
            <a:ext cx="8229600" cy="4129088"/>
          </a:xfrm>
          <a:prstGeom prst="rect">
            <a:avLst/>
          </a:prstGeom>
          <a:ln w="12700">
            <a:miter lim="400000"/>
          </a:ln>
        </p:spPr>
      </p:pic>
      <p:sp>
        <p:nvSpPr>
          <p:cNvPr id="207" name="Slide Number Placeholder 2"/>
          <p:cNvSpPr txBox="1">
            <a:spLocks noGrp="1"/>
          </p:cNvSpPr>
          <p:nvPr>
            <p:ph type="sldNum" sz="quarter" idx="2"/>
          </p:nvPr>
        </p:nvSpPr>
        <p:spPr>
          <a:xfrm>
            <a:off x="8413145" y="6416603"/>
            <a:ext cx="273656"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15</a:t>
            </a:fld>
            <a:endParaRP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 name="Title 1"/>
          <p:cNvSpPr txBox="1">
            <a:spLocks noGrp="1"/>
          </p:cNvSpPr>
          <p:nvPr>
            <p:ph type="title"/>
          </p:nvPr>
        </p:nvSpPr>
        <p:spPr>
          <a:prstGeom prst="rect">
            <a:avLst/>
          </a:prstGeom>
        </p:spPr>
        <p:txBody>
          <a:bodyPr/>
          <a:lstStyle/>
          <a:p>
            <a:r>
              <a:t>Equity Theory (Adams,1963)</a:t>
            </a:r>
          </a:p>
        </p:txBody>
      </p:sp>
      <p:sp>
        <p:nvSpPr>
          <p:cNvPr id="210" name="Content Placeholder 2"/>
          <p:cNvSpPr txBox="1">
            <a:spLocks noGrp="1"/>
          </p:cNvSpPr>
          <p:nvPr>
            <p:ph type="body" idx="1"/>
          </p:nvPr>
        </p:nvSpPr>
        <p:spPr>
          <a:xfrm>
            <a:off x="457200" y="1600200"/>
            <a:ext cx="8229600" cy="3917033"/>
          </a:xfrm>
          <a:prstGeom prst="rect">
            <a:avLst/>
          </a:prstGeom>
        </p:spPr>
        <p:txBody>
          <a:bodyPr/>
          <a:lstStyle/>
          <a:p>
            <a:r>
              <a:t>Based on our perception of fairness</a:t>
            </a:r>
          </a:p>
          <a:p>
            <a:r>
              <a:t>Inequity when get more or less reward than perceived as deserved</a:t>
            </a:r>
          </a:p>
          <a:p>
            <a:r>
              <a:t>Perceived imbalance between reward and contribution is not easily tolerated</a:t>
            </a:r>
          </a:p>
        </p:txBody>
      </p:sp>
      <p:sp>
        <p:nvSpPr>
          <p:cNvPr id="211" name="Slide Number Placeholder 2"/>
          <p:cNvSpPr txBox="1">
            <a:spLocks noGrp="1"/>
          </p:cNvSpPr>
          <p:nvPr>
            <p:ph type="sldNum" sz="quarter" idx="2"/>
          </p:nvPr>
        </p:nvSpPr>
        <p:spPr>
          <a:xfrm>
            <a:off x="8413145" y="6416603"/>
            <a:ext cx="273656"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16</a:t>
            </a:fld>
            <a:endParaRPr/>
          </a:p>
        </p:txBody>
      </p:sp>
      <p:sp>
        <p:nvSpPr>
          <p:cNvPr id="212" name="TextBox 4"/>
          <p:cNvSpPr txBox="1"/>
          <p:nvPr/>
        </p:nvSpPr>
        <p:spPr>
          <a:xfrm>
            <a:off x="657280" y="4725144"/>
            <a:ext cx="7983799"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2000"/>
            </a:pPr>
            <a:r>
              <a:t>Click </a:t>
            </a:r>
            <a:r>
              <a:rPr u="sng">
                <a:solidFill>
                  <a:srgbClr val="0000FF"/>
                </a:solidFill>
                <a:uFill>
                  <a:solidFill>
                    <a:srgbClr val="0000FF"/>
                  </a:solidFill>
                </a:uFill>
                <a:hlinkClick r:id="rId2"/>
              </a:rPr>
              <a:t>here </a:t>
            </a:r>
            <a:r>
              <a:t>to view a YouTube video about Equity Theory</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 name="Title 1"/>
          <p:cNvSpPr txBox="1">
            <a:spLocks noGrp="1"/>
          </p:cNvSpPr>
          <p:nvPr>
            <p:ph type="title"/>
          </p:nvPr>
        </p:nvSpPr>
        <p:spPr>
          <a:prstGeom prst="rect">
            <a:avLst/>
          </a:prstGeom>
        </p:spPr>
        <p:txBody>
          <a:bodyPr/>
          <a:lstStyle/>
          <a:p>
            <a:endParaRPr/>
          </a:p>
        </p:txBody>
      </p:sp>
      <p:pic>
        <p:nvPicPr>
          <p:cNvPr id="215" name="Content Placeholder 4" descr="Content Placeholder 4"/>
          <p:cNvPicPr>
            <a:picLocks noChangeAspect="1"/>
          </p:cNvPicPr>
          <p:nvPr/>
        </p:nvPicPr>
        <p:blipFill>
          <a:blip r:embed="rId2"/>
          <a:srcRect l="3159" t="19542" r="22557" b="10394"/>
          <a:stretch>
            <a:fillRect/>
          </a:stretch>
        </p:blipFill>
        <p:spPr>
          <a:xfrm>
            <a:off x="428625" y="571499"/>
            <a:ext cx="7929564" cy="5929314"/>
          </a:xfrm>
          <a:prstGeom prst="rect">
            <a:avLst/>
          </a:prstGeom>
          <a:ln w="12700">
            <a:miter lim="400000"/>
          </a:ln>
        </p:spPr>
      </p:pic>
      <p:sp>
        <p:nvSpPr>
          <p:cNvPr id="216" name="Slide Number Placeholder 2"/>
          <p:cNvSpPr txBox="1">
            <a:spLocks noGrp="1"/>
          </p:cNvSpPr>
          <p:nvPr>
            <p:ph type="sldNum" sz="quarter" idx="2"/>
          </p:nvPr>
        </p:nvSpPr>
        <p:spPr>
          <a:xfrm>
            <a:off x="8413145" y="6416603"/>
            <a:ext cx="273656"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17</a:t>
            </a:fld>
            <a:endParaRP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Content Placeholder 2"/>
          <p:cNvSpPr txBox="1">
            <a:spLocks noGrp="1"/>
          </p:cNvSpPr>
          <p:nvPr>
            <p:ph type="body" idx="1"/>
          </p:nvPr>
        </p:nvSpPr>
        <p:spPr>
          <a:xfrm>
            <a:off x="457200" y="548679"/>
            <a:ext cx="8229600" cy="5458612"/>
          </a:xfrm>
          <a:prstGeom prst="rect">
            <a:avLst/>
          </a:prstGeom>
        </p:spPr>
        <p:txBody>
          <a:bodyPr/>
          <a:lstStyle/>
          <a:p>
            <a:pPr marL="517525" indent="-407987">
              <a:lnSpc>
                <a:spcPct val="80000"/>
              </a:lnSpc>
              <a:spcBef>
                <a:spcPts val="500"/>
              </a:spcBef>
              <a:buSzTx/>
              <a:buNone/>
              <a:defRPr sz="2200" b="1" i="1">
                <a:latin typeface="Arial"/>
                <a:ea typeface="Arial"/>
                <a:cs typeface="Arial"/>
                <a:sym typeface="Arial"/>
              </a:defRPr>
            </a:pPr>
            <a:r>
              <a:t>Q.</a:t>
            </a:r>
            <a:r>
              <a:rPr>
                <a:solidFill>
                  <a:srgbClr val="0000FF"/>
                </a:solidFill>
              </a:rPr>
              <a:t>   </a:t>
            </a:r>
            <a:r>
              <a:t>Why is it important to understand what motivates</a:t>
            </a:r>
            <a:endParaRPr sz="2900"/>
          </a:p>
          <a:p>
            <a:pPr marL="517525" indent="-407987">
              <a:lnSpc>
                <a:spcPct val="80000"/>
              </a:lnSpc>
              <a:spcBef>
                <a:spcPts val="500"/>
              </a:spcBef>
              <a:buSzTx/>
              <a:buNone/>
              <a:defRPr sz="2200" b="1" i="1">
                <a:latin typeface="Arial"/>
                <a:ea typeface="Arial"/>
                <a:cs typeface="Arial"/>
                <a:sym typeface="Arial"/>
              </a:defRPr>
            </a:pPr>
            <a:r>
              <a:t>	individuals?</a:t>
            </a:r>
            <a:endParaRPr sz="2900"/>
          </a:p>
          <a:p>
            <a:pPr marL="0" indent="109537">
              <a:lnSpc>
                <a:spcPct val="80000"/>
              </a:lnSpc>
              <a:spcBef>
                <a:spcPts val="600"/>
              </a:spcBef>
              <a:buSzTx/>
              <a:buNone/>
              <a:defRPr sz="1100">
                <a:latin typeface="Arial"/>
                <a:ea typeface="Arial"/>
                <a:cs typeface="Arial"/>
                <a:sym typeface="Arial"/>
              </a:defRPr>
            </a:pPr>
            <a:endParaRPr sz="2900"/>
          </a:p>
          <a:p>
            <a:pPr marL="517525" indent="-407987">
              <a:lnSpc>
                <a:spcPct val="80000"/>
              </a:lnSpc>
              <a:spcBef>
                <a:spcPts val="500"/>
              </a:spcBef>
              <a:buSzTx/>
              <a:buNone/>
              <a:defRPr sz="2200">
                <a:latin typeface="Arial"/>
                <a:ea typeface="Arial"/>
                <a:cs typeface="Arial"/>
                <a:sym typeface="Arial"/>
              </a:defRPr>
            </a:pPr>
            <a:r>
              <a:t>A.   Because it aids organisational decision making &amp; encourages the development  &amp; use of strategies which will successfully develop high performing individuals</a:t>
            </a:r>
            <a:endParaRPr sz="2900"/>
          </a:p>
          <a:p>
            <a:pPr marL="627062" indent="-517525">
              <a:lnSpc>
                <a:spcPct val="80000"/>
              </a:lnSpc>
              <a:spcBef>
                <a:spcPts val="600"/>
              </a:spcBef>
              <a:buFontTx/>
              <a:buAutoNum type="alphaUcPeriod"/>
              <a:defRPr sz="1000">
                <a:latin typeface="Arial"/>
                <a:ea typeface="Arial"/>
                <a:cs typeface="Arial"/>
                <a:sym typeface="Arial"/>
              </a:defRPr>
            </a:pPr>
            <a:endParaRPr sz="2900"/>
          </a:p>
          <a:p>
            <a:pPr marL="627062" indent="-517525">
              <a:lnSpc>
                <a:spcPct val="80000"/>
              </a:lnSpc>
              <a:spcBef>
                <a:spcPts val="600"/>
              </a:spcBef>
              <a:buFontTx/>
              <a:buAutoNum type="alphaUcPeriod" startAt="2"/>
              <a:defRPr sz="1000">
                <a:latin typeface="Arial"/>
                <a:ea typeface="Arial"/>
                <a:cs typeface="Arial"/>
                <a:sym typeface="Arial"/>
              </a:defRPr>
            </a:pPr>
            <a:endParaRPr sz="2900"/>
          </a:p>
          <a:p>
            <a:pPr marL="517525" indent="-407987">
              <a:lnSpc>
                <a:spcPct val="80000"/>
              </a:lnSpc>
              <a:spcBef>
                <a:spcPts val="500"/>
              </a:spcBef>
              <a:buSzTx/>
              <a:buNone/>
              <a:defRPr sz="2200" b="1">
                <a:latin typeface="Arial"/>
                <a:ea typeface="Arial"/>
                <a:cs typeface="Arial"/>
                <a:sym typeface="Arial"/>
              </a:defRPr>
            </a:pPr>
            <a:r>
              <a:t>Q. </a:t>
            </a:r>
            <a:r>
              <a:rPr i="1"/>
              <a:t>What can organisations do to positively influence motivation?</a:t>
            </a:r>
            <a:endParaRPr sz="2900"/>
          </a:p>
          <a:p>
            <a:pPr marL="517525" indent="-407987">
              <a:lnSpc>
                <a:spcPct val="80000"/>
              </a:lnSpc>
              <a:spcBef>
                <a:spcPts val="600"/>
              </a:spcBef>
              <a:buSzTx/>
              <a:buNone/>
              <a:defRPr sz="1100" b="1">
                <a:latin typeface="Arial"/>
                <a:ea typeface="Arial"/>
                <a:cs typeface="Arial"/>
                <a:sym typeface="Arial"/>
              </a:defRPr>
            </a:pPr>
            <a:endParaRPr sz="2900"/>
          </a:p>
          <a:p>
            <a:pPr marL="457200" indent="-347472">
              <a:lnSpc>
                <a:spcPct val="80000"/>
              </a:lnSpc>
              <a:spcBef>
                <a:spcPts val="500"/>
              </a:spcBef>
              <a:buSzTx/>
              <a:buNone/>
              <a:defRPr sz="2200">
                <a:latin typeface="Arial"/>
                <a:ea typeface="Arial"/>
                <a:cs typeface="Arial"/>
                <a:sym typeface="Arial"/>
              </a:defRPr>
            </a:pPr>
            <a:r>
              <a:t>A.  Motivation may  be positively influenced via:</a:t>
            </a:r>
            <a:endParaRPr sz="2900"/>
          </a:p>
          <a:p>
            <a:pPr marL="717550" indent="-358775">
              <a:lnSpc>
                <a:spcPct val="80000"/>
              </a:lnSpc>
              <a:spcBef>
                <a:spcPts val="500"/>
              </a:spcBef>
              <a:buFontTx/>
              <a:buChar char="➢"/>
              <a:defRPr sz="2200">
                <a:latin typeface="Arial"/>
                <a:ea typeface="Arial"/>
                <a:cs typeface="Arial"/>
                <a:sym typeface="Arial"/>
              </a:defRPr>
            </a:pPr>
            <a:r>
              <a:t>Training &amp; development </a:t>
            </a:r>
            <a:endParaRPr sz="2900"/>
          </a:p>
          <a:p>
            <a:pPr marL="717550" indent="-358775">
              <a:lnSpc>
                <a:spcPct val="80000"/>
              </a:lnSpc>
              <a:spcBef>
                <a:spcPts val="500"/>
              </a:spcBef>
              <a:buFontTx/>
              <a:buChar char="➢"/>
              <a:defRPr sz="2200">
                <a:latin typeface="Arial"/>
                <a:ea typeface="Arial"/>
                <a:cs typeface="Arial"/>
                <a:sym typeface="Arial"/>
              </a:defRPr>
            </a:pPr>
            <a:r>
              <a:t>Safe working environment</a:t>
            </a:r>
            <a:endParaRPr sz="2900"/>
          </a:p>
          <a:p>
            <a:pPr marL="717550" indent="-358775">
              <a:lnSpc>
                <a:spcPct val="80000"/>
              </a:lnSpc>
              <a:spcBef>
                <a:spcPts val="500"/>
              </a:spcBef>
              <a:buFontTx/>
              <a:buChar char="➢"/>
              <a:defRPr sz="2200">
                <a:latin typeface="Arial"/>
                <a:ea typeface="Arial"/>
                <a:cs typeface="Arial"/>
                <a:sym typeface="Arial"/>
              </a:defRPr>
            </a:pPr>
            <a:r>
              <a:t>Tools for the job</a:t>
            </a:r>
            <a:endParaRPr sz="2900"/>
          </a:p>
          <a:p>
            <a:pPr marL="717550" indent="-358775">
              <a:lnSpc>
                <a:spcPct val="80000"/>
              </a:lnSpc>
              <a:spcBef>
                <a:spcPts val="500"/>
              </a:spcBef>
              <a:buFontTx/>
              <a:buChar char="➢"/>
              <a:defRPr sz="2200">
                <a:latin typeface="Arial"/>
                <a:ea typeface="Arial"/>
                <a:cs typeface="Arial"/>
                <a:sym typeface="Arial"/>
              </a:defRPr>
            </a:pPr>
            <a:r>
              <a:t>Positive employee relations</a:t>
            </a:r>
            <a:endParaRPr sz="2900"/>
          </a:p>
          <a:p>
            <a:pPr marL="717550" indent="-358775">
              <a:lnSpc>
                <a:spcPct val="80000"/>
              </a:lnSpc>
              <a:spcBef>
                <a:spcPts val="500"/>
              </a:spcBef>
              <a:buFontTx/>
              <a:buChar char="➢"/>
              <a:defRPr sz="2200">
                <a:latin typeface="Arial"/>
                <a:ea typeface="Arial"/>
                <a:cs typeface="Arial"/>
                <a:sym typeface="Arial"/>
              </a:defRPr>
            </a:pPr>
            <a:r>
              <a:t>Reward – financial &amp; non-financial</a:t>
            </a:r>
            <a:endParaRPr sz="2900"/>
          </a:p>
          <a:p>
            <a:pPr marL="717550" indent="-358775">
              <a:lnSpc>
                <a:spcPct val="80000"/>
              </a:lnSpc>
              <a:spcBef>
                <a:spcPts val="500"/>
              </a:spcBef>
              <a:buFontTx/>
              <a:buChar char="➢"/>
              <a:defRPr sz="2200">
                <a:latin typeface="Arial"/>
                <a:ea typeface="Arial"/>
                <a:cs typeface="Arial"/>
                <a:sym typeface="Arial"/>
              </a:defRPr>
            </a:pPr>
            <a:r>
              <a:t>Adopting appropriate leadership style/s</a:t>
            </a:r>
          </a:p>
        </p:txBody>
      </p:sp>
      <p:sp>
        <p:nvSpPr>
          <p:cNvPr id="219" name="Slide Number Placeholder 3"/>
          <p:cNvSpPr txBox="1">
            <a:spLocks noGrp="1"/>
          </p:cNvSpPr>
          <p:nvPr>
            <p:ph type="sldNum" sz="quarter" idx="2"/>
          </p:nvPr>
        </p:nvSpPr>
        <p:spPr>
          <a:xfrm>
            <a:off x="8413145" y="6416603"/>
            <a:ext cx="273656"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18</a:t>
            </a:fld>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iterate>
                                    <p:tmAbs val="0"/>
                                  </p:iterate>
                                  <p:childTnLst>
                                    <p:set>
                                      <p:cBhvr>
                                        <p:cTn id="6" fill="hold"/>
                                        <p:tgtEl>
                                          <p:spTgt spid="218">
                                            <p:txEl>
                                              <p:pRg st="3" end="3"/>
                                            </p:txEl>
                                          </p:spTgt>
                                        </p:tgtEl>
                                        <p:attrNameLst>
                                          <p:attrName>style.visibility</p:attrName>
                                        </p:attrNameLst>
                                      </p:cBhvr>
                                      <p:to>
                                        <p:strVal val="visible"/>
                                      </p:to>
                                    </p:set>
                                    <p:anim calcmode="lin" valueType="num">
                                      <p:cBhvr>
                                        <p:cTn id="7" dur="500" fill="hold"/>
                                        <p:tgtEl>
                                          <p:spTgt spid="218">
                                            <p:txEl>
                                              <p:pRg st="3" end="3"/>
                                            </p:txEl>
                                          </p:spTgt>
                                        </p:tgtEl>
                                        <p:attrNameLst>
                                          <p:attrName>ppt_x</p:attrName>
                                        </p:attrNameLst>
                                      </p:cBhvr>
                                      <p:tavLst>
                                        <p:tav tm="0">
                                          <p:val>
                                            <p:strVal val="#ppt_x"/>
                                          </p:val>
                                        </p:tav>
                                        <p:tav tm="100000">
                                          <p:val>
                                            <p:strVal val="#ppt_x"/>
                                          </p:val>
                                        </p:tav>
                                      </p:tavLst>
                                    </p:anim>
                                    <p:anim calcmode="lin" valueType="num">
                                      <p:cBhvr>
                                        <p:cTn id="8" dur="500" fill="hold"/>
                                        <p:tgtEl>
                                          <p:spTgt spid="218">
                                            <p:txEl>
                                              <p:pRg st="3" end="3"/>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1" nodeType="afterEffect">
                                  <p:stCondLst>
                                    <p:cond delay="0"/>
                                  </p:stCondLst>
                                  <p:iterate>
                                    <p:tmAbs val="0"/>
                                  </p:iterate>
                                  <p:childTnLst>
                                    <p:set>
                                      <p:cBhvr>
                                        <p:cTn id="11" fill="hold"/>
                                        <p:tgtEl>
                                          <p:spTgt spid="218">
                                            <p:txEl>
                                              <p:pRg st="4" end="4"/>
                                            </p:txEl>
                                          </p:spTgt>
                                        </p:tgtEl>
                                        <p:attrNameLst>
                                          <p:attrName>style.visibility</p:attrName>
                                        </p:attrNameLst>
                                      </p:cBhvr>
                                      <p:to>
                                        <p:strVal val="visible"/>
                                      </p:to>
                                    </p:set>
                                    <p:anim calcmode="lin" valueType="num">
                                      <p:cBhvr>
                                        <p:cTn id="12" dur="500" fill="hold"/>
                                        <p:tgtEl>
                                          <p:spTgt spid="218">
                                            <p:txEl>
                                              <p:pRg st="4" end="4"/>
                                            </p:txEl>
                                          </p:spTgt>
                                        </p:tgtEl>
                                        <p:attrNameLst>
                                          <p:attrName>ppt_x</p:attrName>
                                        </p:attrNameLst>
                                      </p:cBhvr>
                                      <p:tavLst>
                                        <p:tav tm="0">
                                          <p:val>
                                            <p:strVal val="#ppt_x"/>
                                          </p:val>
                                        </p:tav>
                                        <p:tav tm="100000">
                                          <p:val>
                                            <p:strVal val="#ppt_x"/>
                                          </p:val>
                                        </p:tav>
                                      </p:tavLst>
                                    </p:anim>
                                    <p:anim calcmode="lin" valueType="num">
                                      <p:cBhvr>
                                        <p:cTn id="13" dur="500" fill="hold"/>
                                        <p:tgtEl>
                                          <p:spTgt spid="218">
                                            <p:txEl>
                                              <p:pRg st="4" end="4"/>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1" nodeType="afterEffect">
                                  <p:stCondLst>
                                    <p:cond delay="0"/>
                                  </p:stCondLst>
                                  <p:iterate>
                                    <p:tmAbs val="0"/>
                                  </p:iterate>
                                  <p:childTnLst>
                                    <p:set>
                                      <p:cBhvr>
                                        <p:cTn id="16" fill="hold"/>
                                        <p:tgtEl>
                                          <p:spTgt spid="218">
                                            <p:txEl>
                                              <p:pRg st="5" end="5"/>
                                            </p:txEl>
                                          </p:spTgt>
                                        </p:tgtEl>
                                        <p:attrNameLst>
                                          <p:attrName>style.visibility</p:attrName>
                                        </p:attrNameLst>
                                      </p:cBhvr>
                                      <p:to>
                                        <p:strVal val="visible"/>
                                      </p:to>
                                    </p:set>
                                    <p:anim calcmode="lin" valueType="num">
                                      <p:cBhvr>
                                        <p:cTn id="17" dur="500" fill="hold"/>
                                        <p:tgtEl>
                                          <p:spTgt spid="218">
                                            <p:txEl>
                                              <p:pRg st="5" end="5"/>
                                            </p:txEl>
                                          </p:spTgt>
                                        </p:tgtEl>
                                        <p:attrNameLst>
                                          <p:attrName>ppt_x</p:attrName>
                                        </p:attrNameLst>
                                      </p:cBhvr>
                                      <p:tavLst>
                                        <p:tav tm="0">
                                          <p:val>
                                            <p:strVal val="#ppt_x"/>
                                          </p:val>
                                        </p:tav>
                                        <p:tav tm="100000">
                                          <p:val>
                                            <p:strVal val="#ppt_x"/>
                                          </p:val>
                                        </p:tav>
                                      </p:tavLst>
                                    </p:anim>
                                    <p:anim calcmode="lin" valueType="num">
                                      <p:cBhvr>
                                        <p:cTn id="18" dur="500" fill="hold"/>
                                        <p:tgtEl>
                                          <p:spTgt spid="218">
                                            <p:txEl>
                                              <p:pRg st="5" end="5"/>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1" nodeType="afterEffect">
                                  <p:stCondLst>
                                    <p:cond delay="0"/>
                                  </p:stCondLst>
                                  <p:iterate>
                                    <p:tmAbs val="0"/>
                                  </p:iterate>
                                  <p:childTnLst>
                                    <p:set>
                                      <p:cBhvr>
                                        <p:cTn id="21" fill="hold"/>
                                        <p:tgtEl>
                                          <p:spTgt spid="218">
                                            <p:txEl>
                                              <p:pRg st="6" end="6"/>
                                            </p:txEl>
                                          </p:spTgt>
                                        </p:tgtEl>
                                        <p:attrNameLst>
                                          <p:attrName>style.visibility</p:attrName>
                                        </p:attrNameLst>
                                      </p:cBhvr>
                                      <p:to>
                                        <p:strVal val="visible"/>
                                      </p:to>
                                    </p:set>
                                    <p:anim calcmode="lin" valueType="num">
                                      <p:cBhvr>
                                        <p:cTn id="22" dur="500" fill="hold"/>
                                        <p:tgtEl>
                                          <p:spTgt spid="218">
                                            <p:txEl>
                                              <p:pRg st="6" end="6"/>
                                            </p:txEl>
                                          </p:spTgt>
                                        </p:tgtEl>
                                        <p:attrNameLst>
                                          <p:attrName>ppt_x</p:attrName>
                                        </p:attrNameLst>
                                      </p:cBhvr>
                                      <p:tavLst>
                                        <p:tav tm="0">
                                          <p:val>
                                            <p:strVal val="#ppt_x"/>
                                          </p:val>
                                        </p:tav>
                                        <p:tav tm="100000">
                                          <p:val>
                                            <p:strVal val="#ppt_x"/>
                                          </p:val>
                                        </p:tav>
                                      </p:tavLst>
                                    </p:anim>
                                    <p:anim calcmode="lin" valueType="num">
                                      <p:cBhvr>
                                        <p:cTn id="23" dur="500" fill="hold"/>
                                        <p:tgtEl>
                                          <p:spTgt spid="218">
                                            <p:txEl>
                                              <p:pRg st="6" end="6"/>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1" nodeType="afterEffect">
                                  <p:stCondLst>
                                    <p:cond delay="0"/>
                                  </p:stCondLst>
                                  <p:iterate>
                                    <p:tmAbs val="0"/>
                                  </p:iterate>
                                  <p:childTnLst>
                                    <p:set>
                                      <p:cBhvr>
                                        <p:cTn id="26" fill="hold"/>
                                        <p:tgtEl>
                                          <p:spTgt spid="218">
                                            <p:txEl>
                                              <p:pRg st="7" end="7"/>
                                            </p:txEl>
                                          </p:spTgt>
                                        </p:tgtEl>
                                        <p:attrNameLst>
                                          <p:attrName>style.visibility</p:attrName>
                                        </p:attrNameLst>
                                      </p:cBhvr>
                                      <p:to>
                                        <p:strVal val="visible"/>
                                      </p:to>
                                    </p:set>
                                    <p:anim calcmode="lin" valueType="num">
                                      <p:cBhvr>
                                        <p:cTn id="27" dur="500" fill="hold"/>
                                        <p:tgtEl>
                                          <p:spTgt spid="218">
                                            <p:txEl>
                                              <p:pRg st="7" end="7"/>
                                            </p:txEl>
                                          </p:spTgt>
                                        </p:tgtEl>
                                        <p:attrNameLst>
                                          <p:attrName>ppt_x</p:attrName>
                                        </p:attrNameLst>
                                      </p:cBhvr>
                                      <p:tavLst>
                                        <p:tav tm="0">
                                          <p:val>
                                            <p:strVal val="#ppt_x"/>
                                          </p:val>
                                        </p:tav>
                                        <p:tav tm="100000">
                                          <p:val>
                                            <p:strVal val="#ppt_x"/>
                                          </p:val>
                                        </p:tav>
                                      </p:tavLst>
                                    </p:anim>
                                    <p:anim calcmode="lin" valueType="num">
                                      <p:cBhvr>
                                        <p:cTn id="28" dur="500" fill="hold"/>
                                        <p:tgtEl>
                                          <p:spTgt spid="218">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1" nodeType="clickEffect">
                                  <p:stCondLst>
                                    <p:cond delay="0"/>
                                  </p:stCondLst>
                                  <p:iterate>
                                    <p:tmAbs val="0"/>
                                  </p:iterate>
                                  <p:childTnLst>
                                    <p:set>
                                      <p:cBhvr>
                                        <p:cTn id="32" fill="hold"/>
                                        <p:tgtEl>
                                          <p:spTgt spid="218">
                                            <p:txEl>
                                              <p:pRg st="8" end="8"/>
                                            </p:txEl>
                                          </p:spTgt>
                                        </p:tgtEl>
                                        <p:attrNameLst>
                                          <p:attrName>style.visibility</p:attrName>
                                        </p:attrNameLst>
                                      </p:cBhvr>
                                      <p:to>
                                        <p:strVal val="visible"/>
                                      </p:to>
                                    </p:set>
                                    <p:anim calcmode="lin" valueType="num">
                                      <p:cBhvr>
                                        <p:cTn id="33" dur="500" fill="hold"/>
                                        <p:tgtEl>
                                          <p:spTgt spid="218">
                                            <p:txEl>
                                              <p:pRg st="8" end="8"/>
                                            </p:txEl>
                                          </p:spTgt>
                                        </p:tgtEl>
                                        <p:attrNameLst>
                                          <p:attrName>ppt_x</p:attrName>
                                        </p:attrNameLst>
                                      </p:cBhvr>
                                      <p:tavLst>
                                        <p:tav tm="0">
                                          <p:val>
                                            <p:strVal val="#ppt_x"/>
                                          </p:val>
                                        </p:tav>
                                        <p:tav tm="100000">
                                          <p:val>
                                            <p:strVal val="#ppt_x"/>
                                          </p:val>
                                        </p:tav>
                                      </p:tavLst>
                                    </p:anim>
                                    <p:anim calcmode="lin" valueType="num">
                                      <p:cBhvr>
                                        <p:cTn id="34" dur="500" fill="hold"/>
                                        <p:tgtEl>
                                          <p:spTgt spid="218">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1" nodeType="clickEffect">
                                  <p:stCondLst>
                                    <p:cond delay="0"/>
                                  </p:stCondLst>
                                  <p:iterate>
                                    <p:tmAbs val="0"/>
                                  </p:iterate>
                                  <p:childTnLst>
                                    <p:set>
                                      <p:cBhvr>
                                        <p:cTn id="38" fill="hold"/>
                                        <p:tgtEl>
                                          <p:spTgt spid="218">
                                            <p:txEl>
                                              <p:pRg st="9" end="9"/>
                                            </p:txEl>
                                          </p:spTgt>
                                        </p:tgtEl>
                                        <p:attrNameLst>
                                          <p:attrName>style.visibility</p:attrName>
                                        </p:attrNameLst>
                                      </p:cBhvr>
                                      <p:to>
                                        <p:strVal val="visible"/>
                                      </p:to>
                                    </p:set>
                                    <p:anim calcmode="lin" valueType="num">
                                      <p:cBhvr>
                                        <p:cTn id="39" dur="500" fill="hold"/>
                                        <p:tgtEl>
                                          <p:spTgt spid="218">
                                            <p:txEl>
                                              <p:pRg st="9" end="9"/>
                                            </p:txEl>
                                          </p:spTgt>
                                        </p:tgtEl>
                                        <p:attrNameLst>
                                          <p:attrName>ppt_x</p:attrName>
                                        </p:attrNameLst>
                                      </p:cBhvr>
                                      <p:tavLst>
                                        <p:tav tm="0">
                                          <p:val>
                                            <p:strVal val="#ppt_x"/>
                                          </p:val>
                                        </p:tav>
                                        <p:tav tm="100000">
                                          <p:val>
                                            <p:strVal val="#ppt_x"/>
                                          </p:val>
                                        </p:tav>
                                      </p:tavLst>
                                    </p:anim>
                                    <p:anim calcmode="lin" valueType="num">
                                      <p:cBhvr>
                                        <p:cTn id="40" dur="500" fill="hold"/>
                                        <p:tgtEl>
                                          <p:spTgt spid="218">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1" nodeType="clickEffect">
                                  <p:stCondLst>
                                    <p:cond delay="0"/>
                                  </p:stCondLst>
                                  <p:iterate>
                                    <p:tmAbs val="0"/>
                                  </p:iterate>
                                  <p:childTnLst>
                                    <p:set>
                                      <p:cBhvr>
                                        <p:cTn id="44" fill="hold"/>
                                        <p:tgtEl>
                                          <p:spTgt spid="218">
                                            <p:txEl>
                                              <p:pRg st="10" end="10"/>
                                            </p:txEl>
                                          </p:spTgt>
                                        </p:tgtEl>
                                        <p:attrNameLst>
                                          <p:attrName>style.visibility</p:attrName>
                                        </p:attrNameLst>
                                      </p:cBhvr>
                                      <p:to>
                                        <p:strVal val="visible"/>
                                      </p:to>
                                    </p:set>
                                    <p:anim calcmode="lin" valueType="num">
                                      <p:cBhvr>
                                        <p:cTn id="45" dur="500" fill="hold"/>
                                        <p:tgtEl>
                                          <p:spTgt spid="218">
                                            <p:txEl>
                                              <p:pRg st="10" end="10"/>
                                            </p:txEl>
                                          </p:spTgt>
                                        </p:tgtEl>
                                        <p:attrNameLst>
                                          <p:attrName>ppt_x</p:attrName>
                                        </p:attrNameLst>
                                      </p:cBhvr>
                                      <p:tavLst>
                                        <p:tav tm="0">
                                          <p:val>
                                            <p:strVal val="#ppt_x"/>
                                          </p:val>
                                        </p:tav>
                                        <p:tav tm="100000">
                                          <p:val>
                                            <p:strVal val="#ppt_x"/>
                                          </p:val>
                                        </p:tav>
                                      </p:tavLst>
                                    </p:anim>
                                    <p:anim calcmode="lin" valueType="num">
                                      <p:cBhvr>
                                        <p:cTn id="46" dur="500" fill="hold"/>
                                        <p:tgtEl>
                                          <p:spTgt spid="218">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1" nodeType="clickEffect">
                                  <p:stCondLst>
                                    <p:cond delay="0"/>
                                  </p:stCondLst>
                                  <p:iterate>
                                    <p:tmAbs val="0"/>
                                  </p:iterate>
                                  <p:childTnLst>
                                    <p:set>
                                      <p:cBhvr>
                                        <p:cTn id="50" fill="hold"/>
                                        <p:tgtEl>
                                          <p:spTgt spid="218">
                                            <p:txEl>
                                              <p:pRg st="11" end="11"/>
                                            </p:txEl>
                                          </p:spTgt>
                                        </p:tgtEl>
                                        <p:attrNameLst>
                                          <p:attrName>style.visibility</p:attrName>
                                        </p:attrNameLst>
                                      </p:cBhvr>
                                      <p:to>
                                        <p:strVal val="visible"/>
                                      </p:to>
                                    </p:set>
                                    <p:anim calcmode="lin" valueType="num">
                                      <p:cBhvr>
                                        <p:cTn id="51" dur="500" fill="hold"/>
                                        <p:tgtEl>
                                          <p:spTgt spid="218">
                                            <p:txEl>
                                              <p:pRg st="11" end="11"/>
                                            </p:txEl>
                                          </p:spTgt>
                                        </p:tgtEl>
                                        <p:attrNameLst>
                                          <p:attrName>ppt_x</p:attrName>
                                        </p:attrNameLst>
                                      </p:cBhvr>
                                      <p:tavLst>
                                        <p:tav tm="0">
                                          <p:val>
                                            <p:strVal val="#ppt_x"/>
                                          </p:val>
                                        </p:tav>
                                        <p:tav tm="100000">
                                          <p:val>
                                            <p:strVal val="#ppt_x"/>
                                          </p:val>
                                        </p:tav>
                                      </p:tavLst>
                                    </p:anim>
                                    <p:anim calcmode="lin" valueType="num">
                                      <p:cBhvr>
                                        <p:cTn id="52" dur="500" fill="hold"/>
                                        <p:tgtEl>
                                          <p:spTgt spid="218">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1" nodeType="clickEffect">
                                  <p:stCondLst>
                                    <p:cond delay="0"/>
                                  </p:stCondLst>
                                  <p:iterate>
                                    <p:tmAbs val="0"/>
                                  </p:iterate>
                                  <p:childTnLst>
                                    <p:set>
                                      <p:cBhvr>
                                        <p:cTn id="56" fill="hold"/>
                                        <p:tgtEl>
                                          <p:spTgt spid="218">
                                            <p:txEl>
                                              <p:pRg st="12" end="12"/>
                                            </p:txEl>
                                          </p:spTgt>
                                        </p:tgtEl>
                                        <p:attrNameLst>
                                          <p:attrName>style.visibility</p:attrName>
                                        </p:attrNameLst>
                                      </p:cBhvr>
                                      <p:to>
                                        <p:strVal val="visible"/>
                                      </p:to>
                                    </p:set>
                                    <p:anim calcmode="lin" valueType="num">
                                      <p:cBhvr>
                                        <p:cTn id="57" dur="500" fill="hold"/>
                                        <p:tgtEl>
                                          <p:spTgt spid="218">
                                            <p:txEl>
                                              <p:pRg st="12" end="12"/>
                                            </p:txEl>
                                          </p:spTgt>
                                        </p:tgtEl>
                                        <p:attrNameLst>
                                          <p:attrName>ppt_x</p:attrName>
                                        </p:attrNameLst>
                                      </p:cBhvr>
                                      <p:tavLst>
                                        <p:tav tm="0">
                                          <p:val>
                                            <p:strVal val="#ppt_x"/>
                                          </p:val>
                                        </p:tav>
                                        <p:tav tm="100000">
                                          <p:val>
                                            <p:strVal val="#ppt_x"/>
                                          </p:val>
                                        </p:tav>
                                      </p:tavLst>
                                    </p:anim>
                                    <p:anim calcmode="lin" valueType="num">
                                      <p:cBhvr>
                                        <p:cTn id="58" dur="500" fill="hold"/>
                                        <p:tgtEl>
                                          <p:spTgt spid="218">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1" nodeType="clickEffect">
                                  <p:stCondLst>
                                    <p:cond delay="0"/>
                                  </p:stCondLst>
                                  <p:iterate>
                                    <p:tmAbs val="0"/>
                                  </p:iterate>
                                  <p:childTnLst>
                                    <p:set>
                                      <p:cBhvr>
                                        <p:cTn id="62" fill="hold"/>
                                        <p:tgtEl>
                                          <p:spTgt spid="218">
                                            <p:txEl>
                                              <p:pRg st="13" end="13"/>
                                            </p:txEl>
                                          </p:spTgt>
                                        </p:tgtEl>
                                        <p:attrNameLst>
                                          <p:attrName>style.visibility</p:attrName>
                                        </p:attrNameLst>
                                      </p:cBhvr>
                                      <p:to>
                                        <p:strVal val="visible"/>
                                      </p:to>
                                    </p:set>
                                    <p:anim calcmode="lin" valueType="num">
                                      <p:cBhvr>
                                        <p:cTn id="63" dur="500" fill="hold"/>
                                        <p:tgtEl>
                                          <p:spTgt spid="218">
                                            <p:txEl>
                                              <p:pRg st="13" end="13"/>
                                            </p:txEl>
                                          </p:spTgt>
                                        </p:tgtEl>
                                        <p:attrNameLst>
                                          <p:attrName>ppt_x</p:attrName>
                                        </p:attrNameLst>
                                      </p:cBhvr>
                                      <p:tavLst>
                                        <p:tav tm="0">
                                          <p:val>
                                            <p:strVal val="#ppt_x"/>
                                          </p:val>
                                        </p:tav>
                                        <p:tav tm="100000">
                                          <p:val>
                                            <p:strVal val="#ppt_x"/>
                                          </p:val>
                                        </p:tav>
                                      </p:tavLst>
                                    </p:anim>
                                    <p:anim calcmode="lin" valueType="num">
                                      <p:cBhvr>
                                        <p:cTn id="64" dur="500" fill="hold"/>
                                        <p:tgtEl>
                                          <p:spTgt spid="218">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1" nodeType="clickEffect">
                                  <p:stCondLst>
                                    <p:cond delay="0"/>
                                  </p:stCondLst>
                                  <p:iterate>
                                    <p:tmAbs val="0"/>
                                  </p:iterate>
                                  <p:childTnLst>
                                    <p:set>
                                      <p:cBhvr>
                                        <p:cTn id="68" fill="hold"/>
                                        <p:tgtEl>
                                          <p:spTgt spid="218">
                                            <p:txEl>
                                              <p:pRg st="14" end="14"/>
                                            </p:txEl>
                                          </p:spTgt>
                                        </p:tgtEl>
                                        <p:attrNameLst>
                                          <p:attrName>style.visibility</p:attrName>
                                        </p:attrNameLst>
                                      </p:cBhvr>
                                      <p:to>
                                        <p:strVal val="visible"/>
                                      </p:to>
                                    </p:set>
                                    <p:anim calcmode="lin" valueType="num">
                                      <p:cBhvr>
                                        <p:cTn id="69" dur="500" fill="hold"/>
                                        <p:tgtEl>
                                          <p:spTgt spid="218">
                                            <p:txEl>
                                              <p:pRg st="14" end="14"/>
                                            </p:txEl>
                                          </p:spTgt>
                                        </p:tgtEl>
                                        <p:attrNameLst>
                                          <p:attrName>ppt_x</p:attrName>
                                        </p:attrNameLst>
                                      </p:cBhvr>
                                      <p:tavLst>
                                        <p:tav tm="0">
                                          <p:val>
                                            <p:strVal val="#ppt_x"/>
                                          </p:val>
                                        </p:tav>
                                        <p:tav tm="100000">
                                          <p:val>
                                            <p:strVal val="#ppt_x"/>
                                          </p:val>
                                        </p:tav>
                                      </p:tavLst>
                                    </p:anim>
                                    <p:anim calcmode="lin" valueType="num">
                                      <p:cBhvr>
                                        <p:cTn id="70" dur="500" fill="hold"/>
                                        <p:tgtEl>
                                          <p:spTgt spid="218">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 grpId="1" build="p" bldLvl="5" animBg="1" advAuto="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 name="Content Placeholder 1"/>
          <p:cNvSpPr txBox="1">
            <a:spLocks noGrp="1"/>
          </p:cNvSpPr>
          <p:nvPr>
            <p:ph type="body" idx="1"/>
          </p:nvPr>
        </p:nvSpPr>
        <p:spPr>
          <a:xfrm>
            <a:off x="467543" y="1196751"/>
            <a:ext cx="8229601" cy="5102028"/>
          </a:xfrm>
          <a:prstGeom prst="rect">
            <a:avLst/>
          </a:prstGeom>
        </p:spPr>
        <p:txBody>
          <a:bodyPr/>
          <a:lstStyle/>
          <a:p>
            <a:pPr indent="-541799">
              <a:lnSpc>
                <a:spcPct val="80000"/>
              </a:lnSpc>
              <a:spcBef>
                <a:spcPts val="600"/>
              </a:spcBef>
              <a:buSzTx/>
              <a:buNone/>
              <a:defRPr sz="2900"/>
            </a:pPr>
            <a:r>
              <a:t>“</a:t>
            </a:r>
            <a:r>
              <a:rPr>
                <a:latin typeface="Arial"/>
                <a:ea typeface="Arial"/>
                <a:cs typeface="Arial"/>
                <a:sym typeface="Arial"/>
              </a:rPr>
              <a:t>To get the best from their employees organisations need to create conditions where staff actively want to get in early and stay late because they </a:t>
            </a:r>
            <a:r>
              <a:rPr b="1" i="1">
                <a:solidFill>
                  <a:srgbClr val="0000FF"/>
                </a:solidFill>
                <a:latin typeface="Arial"/>
                <a:ea typeface="Arial"/>
                <a:cs typeface="Arial"/>
                <a:sym typeface="Arial"/>
              </a:rPr>
              <a:t>enjoy what they do </a:t>
            </a:r>
            <a:r>
              <a:rPr>
                <a:latin typeface="Arial"/>
                <a:ea typeface="Arial"/>
                <a:cs typeface="Arial"/>
                <a:sym typeface="Arial"/>
              </a:rPr>
              <a:t>and </a:t>
            </a:r>
            <a:r>
              <a:rPr b="1" i="1">
                <a:solidFill>
                  <a:srgbClr val="0000FF"/>
                </a:solidFill>
                <a:latin typeface="Arial"/>
                <a:ea typeface="Arial"/>
                <a:cs typeface="Arial"/>
                <a:sym typeface="Arial"/>
              </a:rPr>
              <a:t>associate the company’s success with their own</a:t>
            </a:r>
            <a:r>
              <a:rPr>
                <a:latin typeface="Arial"/>
                <a:ea typeface="Arial"/>
                <a:cs typeface="Arial"/>
                <a:sym typeface="Arial"/>
              </a:rPr>
              <a:t>, just getting paid for attending work is not going to do this.  What is required is </a:t>
            </a:r>
            <a:r>
              <a:rPr b="1" i="1">
                <a:solidFill>
                  <a:srgbClr val="0000FF"/>
                </a:solidFill>
                <a:latin typeface="Arial"/>
                <a:ea typeface="Arial"/>
                <a:cs typeface="Arial"/>
                <a:sym typeface="Arial"/>
              </a:rPr>
              <a:t>an employee relationship </a:t>
            </a:r>
            <a:r>
              <a:rPr>
                <a:latin typeface="Arial"/>
                <a:ea typeface="Arial"/>
                <a:cs typeface="Arial"/>
                <a:sym typeface="Arial"/>
              </a:rPr>
              <a:t>where the </a:t>
            </a:r>
            <a:r>
              <a:rPr b="1" i="1">
                <a:solidFill>
                  <a:srgbClr val="0000FF"/>
                </a:solidFill>
                <a:latin typeface="Arial"/>
                <a:ea typeface="Arial"/>
                <a:cs typeface="Arial"/>
                <a:sym typeface="Arial"/>
              </a:rPr>
              <a:t>employee regards themselves a stakeholder </a:t>
            </a:r>
            <a:r>
              <a:rPr>
                <a:latin typeface="Arial"/>
                <a:ea typeface="Arial"/>
                <a:cs typeface="Arial"/>
                <a:sym typeface="Arial"/>
              </a:rPr>
              <a:t>in the long term success of the company” </a:t>
            </a:r>
          </a:p>
          <a:p>
            <a:pPr indent="-649799">
              <a:lnSpc>
                <a:spcPct val="80000"/>
              </a:lnSpc>
              <a:spcBef>
                <a:spcPts val="600"/>
              </a:spcBef>
              <a:buSzTx/>
              <a:buNone/>
              <a:defRPr sz="1100">
                <a:latin typeface="Arial"/>
                <a:ea typeface="Arial"/>
                <a:cs typeface="Arial"/>
                <a:sym typeface="Arial"/>
              </a:defRPr>
            </a:pPr>
            <a:r>
              <a:t>							(</a:t>
            </a:r>
            <a:r>
              <a:rPr>
                <a:latin typeface="Myriad Pro"/>
                <a:ea typeface="Myriad Pro"/>
                <a:cs typeface="Myriad Pro"/>
                <a:sym typeface="Myriad Pro"/>
              </a:rPr>
              <a:t>Murton et al, 2010: p93)</a:t>
            </a:r>
            <a:r>
              <a:rPr sz="2900"/>
              <a:t>						</a:t>
            </a:r>
          </a:p>
        </p:txBody>
      </p:sp>
      <p:sp>
        <p:nvSpPr>
          <p:cNvPr id="222" name="Title 2"/>
          <p:cNvSpPr txBox="1">
            <a:spLocks noGrp="1"/>
          </p:cNvSpPr>
          <p:nvPr>
            <p:ph type="title"/>
          </p:nvPr>
        </p:nvSpPr>
        <p:spPr>
          <a:xfrm>
            <a:off x="457200" y="418654"/>
            <a:ext cx="8229600" cy="850105"/>
          </a:xfrm>
          <a:prstGeom prst="rect">
            <a:avLst/>
          </a:prstGeom>
        </p:spPr>
        <p:txBody>
          <a:bodyPr/>
          <a:lstStyle>
            <a:lvl1pPr algn="l">
              <a:defRPr sz="3200">
                <a:solidFill>
                  <a:srgbClr val="1F497D"/>
                </a:solidFill>
              </a:defRPr>
            </a:lvl1pPr>
          </a:lstStyle>
          <a:p>
            <a:r>
              <a:t>The ideal situation</a:t>
            </a:r>
          </a:p>
        </p:txBody>
      </p:sp>
      <p:sp>
        <p:nvSpPr>
          <p:cNvPr id="223" name="Slide Number Placeholder 3"/>
          <p:cNvSpPr txBox="1">
            <a:spLocks noGrp="1"/>
          </p:cNvSpPr>
          <p:nvPr>
            <p:ph type="sldNum" sz="quarter" idx="2"/>
          </p:nvPr>
        </p:nvSpPr>
        <p:spPr>
          <a:xfrm>
            <a:off x="8413145" y="6416603"/>
            <a:ext cx="273656"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19</a:t>
            </a:fld>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8" presetClass="emph" presetSubtype="0" fill="hold" grpId="1" nodeType="clickEffect">
                                  <p:stCondLst>
                                    <p:cond delay="0"/>
                                  </p:stCondLst>
                                  <p:childTnLst>
                                    <p:animRot by="21600000">
                                      <p:cBhvr>
                                        <p:cTn id="6" dur="2000" fill="hold"/>
                                        <p:tgtEl>
                                          <p:spTgt spid="222"/>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2" nodeType="clickEffect">
                                  <p:stCondLst>
                                    <p:cond delay="0"/>
                                  </p:stCondLst>
                                  <p:childTnLst>
                                    <p:animRot by="21600000">
                                      <p:cBhvr>
                                        <p:cTn id="10" dur="2000" fill="hold"/>
                                        <p:tgtEl>
                                          <p:spTgt spid="2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 grpId="2" animBg="1" advAuto="0"/>
      <p:bldP spid="222" grpId="1" animBg="1" advAuto="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 name="Job Satisfaction"/>
          <p:cNvSpPr txBox="1">
            <a:spLocks noGrp="1"/>
          </p:cNvSpPr>
          <p:nvPr>
            <p:ph type="title"/>
          </p:nvPr>
        </p:nvSpPr>
        <p:spPr>
          <a:prstGeom prst="rect">
            <a:avLst/>
          </a:prstGeom>
        </p:spPr>
        <p:txBody>
          <a:bodyPr/>
          <a:lstStyle/>
          <a:p>
            <a:r>
              <a:t>Job Satisfaction</a:t>
            </a:r>
          </a:p>
        </p:txBody>
      </p:sp>
      <p:sp>
        <p:nvSpPr>
          <p:cNvPr id="226" name="An attitude or internal state that is associated with the working environment and working experiences.…"/>
          <p:cNvSpPr txBox="1">
            <a:spLocks noGrp="1"/>
          </p:cNvSpPr>
          <p:nvPr>
            <p:ph type="body" idx="1"/>
          </p:nvPr>
        </p:nvSpPr>
        <p:spPr>
          <a:prstGeom prst="rect">
            <a:avLst/>
          </a:prstGeom>
        </p:spPr>
        <p:txBody>
          <a:bodyPr/>
          <a:lstStyle/>
          <a:p>
            <a:pPr marL="0" indent="0">
              <a:buSzTx/>
              <a:buFontTx/>
              <a:buNone/>
              <a:defRPr sz="3000">
                <a:latin typeface="Arial"/>
                <a:ea typeface="Arial"/>
                <a:cs typeface="Arial"/>
                <a:sym typeface="Arial"/>
              </a:defRPr>
            </a:pPr>
            <a:r>
              <a:t>An attitude or internal state that is associated with the working environment and working experiences.</a:t>
            </a:r>
          </a:p>
          <a:p>
            <a:pPr>
              <a:buSzTx/>
              <a:buFontTx/>
              <a:buNone/>
              <a:defRPr sz="3000">
                <a:latin typeface="Arial"/>
                <a:ea typeface="Arial"/>
                <a:cs typeface="Arial"/>
                <a:sym typeface="Arial"/>
              </a:defRPr>
            </a:pPr>
            <a:r>
              <a:t>A key question:</a:t>
            </a:r>
          </a:p>
          <a:p>
            <a:pPr marL="342900" lvl="1" indent="-342900">
              <a:buFontTx/>
              <a:defRPr sz="3000">
                <a:latin typeface="Arial"/>
                <a:ea typeface="Arial"/>
                <a:cs typeface="Arial"/>
                <a:sym typeface="Arial"/>
              </a:defRPr>
            </a:pPr>
            <a:r>
              <a:t>Does job satisfaction cause good performance or does good performance cause job satisfaction?</a:t>
            </a:r>
          </a:p>
        </p:txBody>
      </p:sp>
      <p:sp>
        <p:nvSpPr>
          <p:cNvPr id="227" name="Slide Number"/>
          <p:cNvSpPr txBox="1">
            <a:spLocks noGrp="1"/>
          </p:cNvSpPr>
          <p:nvPr>
            <p:ph type="sldNum" sz="quarter" idx="2"/>
          </p:nvPr>
        </p:nvSpPr>
        <p:spPr>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20</a:t>
            </a:fld>
            <a:endParaRP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 name="Dimensions of job satisfaction"/>
          <p:cNvSpPr txBox="1">
            <a:spLocks noGrp="1"/>
          </p:cNvSpPr>
          <p:nvPr>
            <p:ph type="title"/>
          </p:nvPr>
        </p:nvSpPr>
        <p:spPr>
          <a:prstGeom prst="rect">
            <a:avLst/>
          </a:prstGeom>
        </p:spPr>
        <p:txBody>
          <a:bodyPr/>
          <a:lstStyle/>
          <a:p>
            <a:r>
              <a:t>Dimensions of job satisfaction</a:t>
            </a:r>
          </a:p>
        </p:txBody>
      </p:sp>
      <p:sp>
        <p:nvSpPr>
          <p:cNvPr id="230" name="Levels of job satisfaction can be affected by a wide range of variables including:…"/>
          <p:cNvSpPr txBox="1">
            <a:spLocks noGrp="1"/>
          </p:cNvSpPr>
          <p:nvPr>
            <p:ph type="body" idx="1"/>
          </p:nvPr>
        </p:nvSpPr>
        <p:spPr>
          <a:prstGeom prst="rect">
            <a:avLst/>
          </a:prstGeom>
        </p:spPr>
        <p:txBody>
          <a:bodyPr/>
          <a:lstStyle/>
          <a:p>
            <a:pPr marL="17462" indent="-17462">
              <a:spcBef>
                <a:spcPts val="600"/>
              </a:spcBef>
              <a:buSzTx/>
              <a:buFontTx/>
              <a:buNone/>
              <a:defRPr sz="2800">
                <a:latin typeface="Arial"/>
                <a:ea typeface="Arial"/>
                <a:cs typeface="Arial"/>
                <a:sym typeface="Arial"/>
              </a:defRPr>
            </a:pPr>
            <a:r>
              <a:t>Levels of job satisfaction can be affected by a wide range of variables including:</a:t>
            </a:r>
          </a:p>
          <a:p>
            <a:pPr marL="347663" lvl="1" indent="-322263">
              <a:spcBef>
                <a:spcPts val="600"/>
              </a:spcBef>
              <a:buFontTx/>
              <a:defRPr sz="2800">
                <a:latin typeface="Arial"/>
                <a:ea typeface="Arial"/>
                <a:cs typeface="Arial"/>
                <a:sym typeface="Arial"/>
              </a:defRPr>
            </a:pPr>
            <a:r>
              <a:t>Individual factors</a:t>
            </a:r>
          </a:p>
          <a:p>
            <a:pPr marL="347663" lvl="1" indent="-322263">
              <a:spcBef>
                <a:spcPts val="600"/>
              </a:spcBef>
              <a:buFontTx/>
              <a:defRPr sz="2800">
                <a:latin typeface="Arial"/>
                <a:ea typeface="Arial"/>
                <a:cs typeface="Arial"/>
                <a:sym typeface="Arial"/>
              </a:defRPr>
            </a:pPr>
            <a:r>
              <a:t>Social factors</a:t>
            </a:r>
          </a:p>
          <a:p>
            <a:pPr marL="347663" lvl="1" indent="-322263">
              <a:spcBef>
                <a:spcPts val="600"/>
              </a:spcBef>
              <a:buFontTx/>
              <a:defRPr sz="2800">
                <a:latin typeface="Arial"/>
                <a:ea typeface="Arial"/>
                <a:cs typeface="Arial"/>
                <a:sym typeface="Arial"/>
              </a:defRPr>
            </a:pPr>
            <a:r>
              <a:t>Cultural factors</a:t>
            </a:r>
          </a:p>
          <a:p>
            <a:pPr marL="347663" lvl="1" indent="-322263">
              <a:spcBef>
                <a:spcPts val="600"/>
              </a:spcBef>
              <a:buFontTx/>
              <a:defRPr sz="2800">
                <a:latin typeface="Arial"/>
                <a:ea typeface="Arial"/>
                <a:cs typeface="Arial"/>
                <a:sym typeface="Arial"/>
              </a:defRPr>
            </a:pPr>
            <a:r>
              <a:t>Organisational factors</a:t>
            </a:r>
          </a:p>
          <a:p>
            <a:pPr marL="347663" lvl="1" indent="-322263">
              <a:spcBef>
                <a:spcPts val="600"/>
              </a:spcBef>
              <a:buFontTx/>
              <a:defRPr sz="2800">
                <a:latin typeface="Arial"/>
                <a:ea typeface="Arial"/>
                <a:cs typeface="Arial"/>
                <a:sym typeface="Arial"/>
              </a:defRPr>
            </a:pPr>
            <a:r>
              <a:t>Environmental factors</a:t>
            </a:r>
          </a:p>
        </p:txBody>
      </p:sp>
      <p:sp>
        <p:nvSpPr>
          <p:cNvPr id="231" name="Slide Number"/>
          <p:cNvSpPr txBox="1">
            <a:spLocks noGrp="1"/>
          </p:cNvSpPr>
          <p:nvPr>
            <p:ph type="sldNum" sz="quarter" idx="2"/>
          </p:nvPr>
        </p:nvSpPr>
        <p:spPr>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21</a:t>
            </a:fld>
            <a:endParaRP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 name="Alienation at Work"/>
          <p:cNvSpPr txBox="1">
            <a:spLocks noGrp="1"/>
          </p:cNvSpPr>
          <p:nvPr>
            <p:ph type="title"/>
          </p:nvPr>
        </p:nvSpPr>
        <p:spPr>
          <a:prstGeom prst="rect">
            <a:avLst/>
          </a:prstGeom>
        </p:spPr>
        <p:txBody>
          <a:bodyPr/>
          <a:lstStyle/>
          <a:p>
            <a:r>
              <a:t>Alienation at Work</a:t>
            </a:r>
          </a:p>
        </p:txBody>
      </p:sp>
      <p:sp>
        <p:nvSpPr>
          <p:cNvPr id="234" name="Alienation refers to the detachment of the person from their work role.  Marx viewed the division of labour as a means by which workers became estranged from their work.…"/>
          <p:cNvSpPr txBox="1">
            <a:spLocks noGrp="1"/>
          </p:cNvSpPr>
          <p:nvPr>
            <p:ph type="body" idx="1"/>
          </p:nvPr>
        </p:nvSpPr>
        <p:spPr>
          <a:prstGeom prst="rect">
            <a:avLst/>
          </a:prstGeom>
        </p:spPr>
        <p:txBody>
          <a:bodyPr/>
          <a:lstStyle/>
          <a:p>
            <a:pPr marL="0" indent="0" defTabSz="786384">
              <a:lnSpc>
                <a:spcPct val="90000"/>
              </a:lnSpc>
              <a:spcBef>
                <a:spcPts val="600"/>
              </a:spcBef>
              <a:buSzTx/>
              <a:buFontTx/>
              <a:buNone/>
              <a:defRPr sz="2580">
                <a:latin typeface="Arial"/>
                <a:ea typeface="Arial"/>
                <a:cs typeface="Arial"/>
                <a:sym typeface="Arial"/>
              </a:defRPr>
            </a:pPr>
            <a:r>
              <a:t>Alienation refers to the detachment of the person from their work role.  Marx viewed the division of labour as a means by which workers became estranged from their work.</a:t>
            </a:r>
          </a:p>
          <a:p>
            <a:pPr marL="294894" indent="-294894" defTabSz="786384">
              <a:lnSpc>
                <a:spcPct val="90000"/>
              </a:lnSpc>
              <a:spcBef>
                <a:spcPts val="600"/>
              </a:spcBef>
              <a:buSzTx/>
              <a:buFontTx/>
              <a:buNone/>
              <a:defRPr sz="2580">
                <a:latin typeface="Arial"/>
                <a:ea typeface="Arial"/>
                <a:cs typeface="Arial"/>
                <a:sym typeface="Arial"/>
              </a:defRPr>
            </a:pPr>
            <a:r>
              <a:t>Blauner identifies four dimensions of</a:t>
            </a:r>
          </a:p>
          <a:p>
            <a:pPr marL="294894" indent="-294894" defTabSz="786384">
              <a:lnSpc>
                <a:spcPct val="90000"/>
              </a:lnSpc>
              <a:spcBef>
                <a:spcPts val="600"/>
              </a:spcBef>
              <a:buSzTx/>
              <a:buFontTx/>
              <a:buNone/>
              <a:defRPr sz="2580">
                <a:latin typeface="Arial"/>
                <a:ea typeface="Arial"/>
                <a:cs typeface="Arial"/>
                <a:sym typeface="Arial"/>
              </a:defRPr>
            </a:pPr>
            <a:r>
              <a:t>alienation:</a:t>
            </a:r>
          </a:p>
          <a:p>
            <a:pPr marL="277146" lvl="1" indent="-277146" defTabSz="786384">
              <a:lnSpc>
                <a:spcPct val="90000"/>
              </a:lnSpc>
              <a:spcBef>
                <a:spcPts val="600"/>
              </a:spcBef>
              <a:buFontTx/>
              <a:defRPr sz="2580">
                <a:latin typeface="Arial"/>
                <a:ea typeface="Arial"/>
                <a:cs typeface="Arial"/>
                <a:sym typeface="Arial"/>
              </a:defRPr>
            </a:pPr>
            <a:r>
              <a:t>Powerlessness </a:t>
            </a:r>
            <a:endParaRPr sz="2408"/>
          </a:p>
          <a:p>
            <a:pPr marL="277146" lvl="1" indent="-277146" defTabSz="786384">
              <a:lnSpc>
                <a:spcPct val="90000"/>
              </a:lnSpc>
              <a:spcBef>
                <a:spcPts val="600"/>
              </a:spcBef>
              <a:buFontTx/>
              <a:defRPr sz="2580">
                <a:latin typeface="Arial"/>
                <a:ea typeface="Arial"/>
                <a:cs typeface="Arial"/>
                <a:sym typeface="Arial"/>
              </a:defRPr>
            </a:pPr>
            <a:r>
              <a:t>Meaninglessness</a:t>
            </a:r>
            <a:endParaRPr sz="2408"/>
          </a:p>
          <a:p>
            <a:pPr marL="277146" lvl="1" indent="-277146" defTabSz="786384">
              <a:lnSpc>
                <a:spcPct val="90000"/>
              </a:lnSpc>
              <a:spcBef>
                <a:spcPts val="600"/>
              </a:spcBef>
              <a:buFontTx/>
              <a:defRPr sz="2580">
                <a:latin typeface="Arial"/>
                <a:ea typeface="Arial"/>
                <a:cs typeface="Arial"/>
                <a:sym typeface="Arial"/>
              </a:defRPr>
            </a:pPr>
            <a:r>
              <a:t>Isolation</a:t>
            </a:r>
            <a:endParaRPr sz="2408"/>
          </a:p>
          <a:p>
            <a:pPr marL="277146" lvl="1" indent="-277146" defTabSz="786384">
              <a:lnSpc>
                <a:spcPct val="90000"/>
              </a:lnSpc>
              <a:spcBef>
                <a:spcPts val="600"/>
              </a:spcBef>
              <a:buFontTx/>
              <a:defRPr sz="2580">
                <a:latin typeface="Arial"/>
                <a:ea typeface="Arial"/>
                <a:cs typeface="Arial"/>
                <a:sym typeface="Arial"/>
              </a:defRPr>
            </a:pPr>
            <a:r>
              <a:t>Self-estrangement</a:t>
            </a:r>
          </a:p>
        </p:txBody>
      </p:sp>
      <p:sp>
        <p:nvSpPr>
          <p:cNvPr id="235" name="Slide Number"/>
          <p:cNvSpPr txBox="1">
            <a:spLocks noGrp="1"/>
          </p:cNvSpPr>
          <p:nvPr>
            <p:ph type="sldNum" sz="quarter" idx="2"/>
          </p:nvPr>
        </p:nvSpPr>
        <p:spPr>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22</a:t>
            </a:fld>
            <a:endParaRP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 name="Job Enrichment Model"/>
          <p:cNvSpPr txBox="1">
            <a:spLocks noGrp="1"/>
          </p:cNvSpPr>
          <p:nvPr>
            <p:ph type="title"/>
          </p:nvPr>
        </p:nvSpPr>
        <p:spPr>
          <a:prstGeom prst="rect">
            <a:avLst/>
          </a:prstGeom>
        </p:spPr>
        <p:txBody>
          <a:bodyPr/>
          <a:lstStyle/>
          <a:p>
            <a:r>
              <a:t>Job Enrichment Model</a:t>
            </a:r>
          </a:p>
        </p:txBody>
      </p:sp>
      <p:sp>
        <p:nvSpPr>
          <p:cNvPr id="238" name="Double-click to edit"/>
          <p:cNvSpPr txBox="1">
            <a:spLocks noGrp="1"/>
          </p:cNvSpPr>
          <p:nvPr>
            <p:ph type="body" idx="1"/>
          </p:nvPr>
        </p:nvSpPr>
        <p:spPr>
          <a:xfrm>
            <a:off x="457200" y="1315663"/>
            <a:ext cx="8229601" cy="3346899"/>
          </a:xfrm>
          <a:prstGeom prst="rect">
            <a:avLst/>
          </a:prstGeom>
        </p:spPr>
        <p:txBody>
          <a:bodyPr/>
          <a:lstStyle/>
          <a:p>
            <a:pPr marL="137160" indent="-137160" defTabSz="365760">
              <a:spcBef>
                <a:spcPts val="300"/>
              </a:spcBef>
              <a:defRPr sz="1280"/>
            </a:pPr>
            <a:endParaRPr/>
          </a:p>
        </p:txBody>
      </p:sp>
      <p:pic>
        <p:nvPicPr>
          <p:cNvPr id="239" name="Picture 2" descr="Picture 2"/>
          <p:cNvPicPr>
            <a:picLocks noChangeAspect="1"/>
          </p:cNvPicPr>
          <p:nvPr/>
        </p:nvPicPr>
        <p:blipFill>
          <a:blip r:embed="rId2"/>
          <a:stretch>
            <a:fillRect/>
          </a:stretch>
        </p:blipFill>
        <p:spPr>
          <a:xfrm>
            <a:off x="457200" y="1315663"/>
            <a:ext cx="4527039" cy="3261234"/>
          </a:xfrm>
          <a:prstGeom prst="rect">
            <a:avLst/>
          </a:prstGeom>
          <a:ln w="12700">
            <a:miter lim="400000"/>
          </a:ln>
        </p:spPr>
      </p:pic>
      <p:sp>
        <p:nvSpPr>
          <p:cNvPr id="240" name="Slide Number"/>
          <p:cNvSpPr txBox="1">
            <a:spLocks noGrp="1"/>
          </p:cNvSpPr>
          <p:nvPr>
            <p:ph type="sldNum" sz="quarter" idx="2"/>
          </p:nvPr>
        </p:nvSpPr>
        <p:spPr>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23</a:t>
            </a:fld>
            <a:endParaRPr/>
          </a:p>
        </p:txBody>
      </p:sp>
      <p:sp>
        <p:nvSpPr>
          <p:cNvPr id="241" name="A job characteristics model of work motivation…"/>
          <p:cNvSpPr txBox="1"/>
          <p:nvPr/>
        </p:nvSpPr>
        <p:spPr>
          <a:xfrm>
            <a:off x="314928" y="5025586"/>
            <a:ext cx="9109086" cy="58341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p>
            <a:pPr>
              <a:defRPr sz="1200">
                <a:latin typeface="Arial"/>
                <a:ea typeface="Arial"/>
                <a:cs typeface="Arial"/>
                <a:sym typeface="Arial"/>
              </a:defRPr>
            </a:pPr>
            <a:r>
              <a:rPr sz="1800"/>
              <a:t>A job characteristics model of work motivation</a:t>
            </a:r>
          </a:p>
          <a:p>
            <a:pPr>
              <a:defRPr sz="800" i="1">
                <a:latin typeface="Arial"/>
                <a:ea typeface="Arial"/>
                <a:cs typeface="Arial"/>
                <a:sym typeface="Arial"/>
              </a:defRPr>
            </a:pPr>
            <a:r>
              <a:t>Source</a:t>
            </a:r>
            <a:r>
              <a:rPr i="0"/>
              <a:t>:</a:t>
            </a:r>
            <a:r>
              <a:t> </a:t>
            </a:r>
            <a:r>
              <a:rPr i="0"/>
              <a:t>Hackman, J. R. and Oldham, G. R.</a:t>
            </a:r>
            <a:r>
              <a:t> Work Redesign, </a:t>
            </a:r>
            <a:r>
              <a:rPr i="0"/>
              <a:t>1st ed., © 1980, Addison-Wesley Publishing Company, Inc. (1980), Figure 4.6, p. 90. Reproduced with permission from Pearson Education, Inc.</a:t>
            </a: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 name="CIPD Good Work"/>
          <p:cNvSpPr txBox="1">
            <a:spLocks noGrp="1"/>
          </p:cNvSpPr>
          <p:nvPr>
            <p:ph type="title"/>
          </p:nvPr>
        </p:nvSpPr>
        <p:spPr>
          <a:prstGeom prst="rect">
            <a:avLst/>
          </a:prstGeom>
        </p:spPr>
        <p:txBody>
          <a:bodyPr/>
          <a:lstStyle/>
          <a:p>
            <a:r>
              <a:t>CIPD Good Work</a:t>
            </a:r>
          </a:p>
        </p:txBody>
      </p:sp>
      <p:sp>
        <p:nvSpPr>
          <p:cNvPr id="244" name="The CIPD believes that good work is fundamental to individual wellbeing, supports a strong, fair society, and creates motivated workers, productive organisations and a strong economy.…"/>
          <p:cNvSpPr txBox="1">
            <a:spLocks noGrp="1"/>
          </p:cNvSpPr>
          <p:nvPr>
            <p:ph type="body" idx="1"/>
          </p:nvPr>
        </p:nvSpPr>
        <p:spPr>
          <a:prstGeom prst="rect">
            <a:avLst/>
          </a:prstGeom>
        </p:spPr>
        <p:txBody>
          <a:bodyPr/>
          <a:lstStyle/>
          <a:p>
            <a:pPr marL="0" indent="0" defTabSz="457200">
              <a:spcBef>
                <a:spcPts val="1200"/>
              </a:spcBef>
              <a:buSzTx/>
              <a:buFontTx/>
              <a:buNone/>
              <a:defRPr sz="2400">
                <a:solidFill>
                  <a:srgbClr val="202020"/>
                </a:solidFill>
                <a:latin typeface="Times Roman"/>
                <a:ea typeface="Times Roman"/>
                <a:cs typeface="Times Roman"/>
                <a:sym typeface="Times Roman"/>
              </a:defRPr>
            </a:pPr>
            <a:r>
              <a:t>The CIPD believes that good work is fundamental to individual wellbeing, supports a strong, fair society, and creates motivated workers, productive organisations and a strong economy.</a:t>
            </a:r>
            <a:endParaRPr>
              <a:solidFill>
                <a:srgbClr val="000000"/>
              </a:solidFill>
            </a:endParaRPr>
          </a:p>
          <a:p>
            <a:pPr marL="0" indent="0" defTabSz="457200">
              <a:spcBef>
                <a:spcPts val="1200"/>
              </a:spcBef>
              <a:buSzTx/>
              <a:buFontTx/>
              <a:buNone/>
              <a:defRPr sz="2400">
                <a:solidFill>
                  <a:srgbClr val="202020"/>
                </a:solidFill>
                <a:latin typeface="Times Roman"/>
                <a:ea typeface="Times Roman"/>
                <a:cs typeface="Times Roman"/>
                <a:sym typeface="Times Roman"/>
              </a:defRPr>
            </a:pPr>
            <a:r>
              <a:rPr>
                <a:solidFill>
                  <a:srgbClr val="000000"/>
                </a:solidFill>
              </a:rPr>
              <a:t>They</a:t>
            </a:r>
            <a:r>
              <a:t> define ‘good work’ as work that:</a:t>
            </a:r>
            <a:endParaRPr>
              <a:solidFill>
                <a:srgbClr val="000000"/>
              </a:solidFill>
            </a:endParaRPr>
          </a:p>
          <a:p>
            <a:pPr marL="0" indent="0" defTabSz="457200">
              <a:spcBef>
                <a:spcPts val="1200"/>
              </a:spcBef>
              <a:buSzTx/>
              <a:buFontTx/>
              <a:buNone/>
              <a:defRPr sz="2400">
                <a:solidFill>
                  <a:srgbClr val="202020"/>
                </a:solidFill>
                <a:latin typeface="Times Roman"/>
                <a:ea typeface="Times Roman"/>
                <a:cs typeface="Times Roman"/>
                <a:sym typeface="Times Roman"/>
              </a:defRPr>
            </a:pPr>
            <a:r>
              <a:t>• is fairly rewarded</a:t>
            </a:r>
            <a:br/>
            <a:r>
              <a:t>• gives people the means to securely make a living</a:t>
            </a:r>
            <a:br/>
            <a:r>
              <a:t>• provides opportunities to develop skills and a career and gives a sense of</a:t>
            </a:r>
            <a:r>
              <a:rPr>
                <a:solidFill>
                  <a:srgbClr val="000000"/>
                </a:solidFill>
              </a:rPr>
              <a:t> </a:t>
            </a:r>
            <a:r>
              <a:t>fulfilment</a:t>
            </a:r>
          </a:p>
        </p:txBody>
      </p:sp>
      <p:sp>
        <p:nvSpPr>
          <p:cNvPr id="245" name="Slide Number"/>
          <p:cNvSpPr txBox="1">
            <a:spLocks noGrp="1"/>
          </p:cNvSpPr>
          <p:nvPr>
            <p:ph type="sldNum" sz="quarter" idx="2"/>
          </p:nvPr>
        </p:nvSpPr>
        <p:spPr>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24</a:t>
            </a:fld>
            <a:endParaRP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 name="In groups"/>
          <p:cNvSpPr txBox="1">
            <a:spLocks noGrp="1"/>
          </p:cNvSpPr>
          <p:nvPr>
            <p:ph type="title"/>
          </p:nvPr>
        </p:nvSpPr>
        <p:spPr>
          <a:prstGeom prst="rect">
            <a:avLst/>
          </a:prstGeom>
        </p:spPr>
        <p:txBody>
          <a:bodyPr/>
          <a:lstStyle/>
          <a:p>
            <a:r>
              <a:t>In groups</a:t>
            </a:r>
          </a:p>
        </p:txBody>
      </p:sp>
      <p:sp>
        <p:nvSpPr>
          <p:cNvPr id="248" name="What is most important for motivation at work?…"/>
          <p:cNvSpPr txBox="1">
            <a:spLocks noGrp="1"/>
          </p:cNvSpPr>
          <p:nvPr>
            <p:ph type="body" idx="1"/>
          </p:nvPr>
        </p:nvSpPr>
        <p:spPr>
          <a:prstGeom prst="rect">
            <a:avLst/>
          </a:prstGeom>
        </p:spPr>
        <p:txBody>
          <a:bodyPr/>
          <a:lstStyle/>
          <a:p>
            <a:r>
              <a:t>What is most important for motivation at work?  </a:t>
            </a:r>
          </a:p>
          <a:p>
            <a:pPr marL="800100" lvl="1" indent="-342900">
              <a:buChar char="•"/>
            </a:pPr>
            <a:r>
              <a:t>The manager?</a:t>
            </a:r>
          </a:p>
          <a:p>
            <a:pPr marL="800100" lvl="1" indent="-342900">
              <a:buChar char="•"/>
            </a:pPr>
            <a:r>
              <a:t>Or what we call Good Work (CIPD)</a:t>
            </a:r>
          </a:p>
          <a:p>
            <a:pPr marL="800100" lvl="1" indent="-342900">
              <a:buChar char="•"/>
            </a:pPr>
            <a:endParaRPr/>
          </a:p>
          <a:p>
            <a:pPr marL="800100" lvl="1" indent="-342900">
              <a:buChar char="•"/>
            </a:pPr>
            <a:r>
              <a:t>Explain why</a:t>
            </a:r>
          </a:p>
        </p:txBody>
      </p:sp>
      <p:sp>
        <p:nvSpPr>
          <p:cNvPr id="249" name="Slide Number"/>
          <p:cNvSpPr txBox="1">
            <a:spLocks noGrp="1"/>
          </p:cNvSpPr>
          <p:nvPr>
            <p:ph type="sldNum" sz="quarter" idx="2"/>
          </p:nvPr>
        </p:nvSpPr>
        <p:spPr>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25</a:t>
            </a:fld>
            <a:endParaRPr/>
          </a:p>
        </p:txBody>
      </p:sp>
    </p:spTree>
  </p:cSld>
  <p:clrMapOvr>
    <a:masterClrMapping/>
  </p:clrMapOvr>
  <p:transition spd="med"/>
</p:sld>
</file>

<file path=ppt/theme/theme1.xml><?xml version="1.0" encoding="utf-8"?>
<a:theme xmlns:a="http://schemas.openxmlformats.org/drawingml/2006/main" name="20140311PresentationUWTSDTemplate">
  <a:themeElements>
    <a:clrScheme name="20140311PresentationUWTSDTemplate">
      <a:dk1>
        <a:srgbClr val="000000"/>
      </a:dk1>
      <a:lt1>
        <a:srgbClr val="FFFFFF"/>
      </a:lt1>
      <a:dk2>
        <a:srgbClr val="A7A7A7"/>
      </a:dk2>
      <a:lt2>
        <a:srgbClr val="535353"/>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FF00FF"/>
      </a:folHlink>
    </a:clrScheme>
    <a:fontScheme name="20140311PresentationUWTSDTemplate">
      <a:majorFont>
        <a:latin typeface="Helvetica"/>
        <a:ea typeface="Helvetica"/>
        <a:cs typeface="Helvetica"/>
      </a:majorFont>
      <a:minorFont>
        <a:latin typeface="Calibri"/>
        <a:ea typeface="Calibri"/>
        <a:cs typeface="Calibri"/>
      </a:minorFont>
    </a:fontScheme>
    <a:fmtScheme name="20140311PresentationUWTSD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yriad Pro"/>
            <a:ea typeface="Myriad Pro"/>
            <a:cs typeface="Myriad Pro"/>
            <a:sym typeface="Myriad Pr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yriad Pro"/>
            <a:ea typeface="Myriad Pro"/>
            <a:cs typeface="Myriad Pro"/>
            <a:sym typeface="Myriad Pr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0140311PresentationUWTSDTemplate">
  <a:themeElements>
    <a:clrScheme name="20140311PresentationUWTSDTemplate">
      <a:dk1>
        <a:srgbClr val="000000"/>
      </a:dk1>
      <a:lt1>
        <a:srgbClr val="FFFFFF"/>
      </a:lt1>
      <a:dk2>
        <a:srgbClr val="A7A7A7"/>
      </a:dk2>
      <a:lt2>
        <a:srgbClr val="535353"/>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FF00FF"/>
      </a:folHlink>
    </a:clrScheme>
    <a:fontScheme name="20140311PresentationUWTSDTemplate">
      <a:majorFont>
        <a:latin typeface="Helvetica"/>
        <a:ea typeface="Helvetica"/>
        <a:cs typeface="Helvetica"/>
      </a:majorFont>
      <a:minorFont>
        <a:latin typeface="Calibri"/>
        <a:ea typeface="Calibri"/>
        <a:cs typeface="Calibri"/>
      </a:minorFont>
    </a:fontScheme>
    <a:fmtScheme name="20140311PresentationUWTSD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yriad Pro"/>
            <a:ea typeface="Myriad Pro"/>
            <a:cs typeface="Myriad Pro"/>
            <a:sym typeface="Myriad Pr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yriad Pro"/>
            <a:ea typeface="Myriad Pro"/>
            <a:cs typeface="Myriad Pro"/>
            <a:sym typeface="Myriad Pr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25</Slides>
  <Notes>6</Notes>
  <HiddenSlides>0</HiddenSlide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20140311PresentationUWTSDTemplate</vt:lpstr>
      <vt:lpstr> Motivation </vt:lpstr>
      <vt:lpstr>Motivation at work: significance for employers  &amp; employees </vt:lpstr>
      <vt:lpstr>What is motivation?</vt:lpstr>
      <vt:lpstr>PowerPoint Presentation</vt:lpstr>
      <vt:lpstr>Why do you go to work or study?</vt:lpstr>
      <vt:lpstr>What motivates people to work?</vt:lpstr>
      <vt:lpstr>Extrinsic &amp; Intrinsic Motivation</vt:lpstr>
      <vt:lpstr>Motivation</vt:lpstr>
      <vt:lpstr>Motivation Theory</vt:lpstr>
      <vt:lpstr>Early Ideas on Work Motivation </vt:lpstr>
      <vt:lpstr>Early Ideas on Work Motivation</vt:lpstr>
      <vt:lpstr>Key Motivation Theories</vt:lpstr>
      <vt:lpstr>Key Motivation Theories</vt:lpstr>
      <vt:lpstr>Vroom’s Expectancy Theory</vt:lpstr>
      <vt:lpstr>Vroom’s expectancy theory</vt:lpstr>
      <vt:lpstr>Equity Theory (Adams,1963)</vt:lpstr>
      <vt:lpstr>PowerPoint Presentation</vt:lpstr>
      <vt:lpstr>PowerPoint Presentation</vt:lpstr>
      <vt:lpstr>The ideal situation</vt:lpstr>
      <vt:lpstr>Job Satisfaction</vt:lpstr>
      <vt:lpstr>Dimensions of job satisfaction</vt:lpstr>
      <vt:lpstr>Alienation at Work</vt:lpstr>
      <vt:lpstr>Job Enrichment Model</vt:lpstr>
      <vt:lpstr>CIPD Good Work</vt:lpstr>
      <vt:lpstr>In groups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Motivation </dc:title>
  <cp:revision>4</cp:revision>
  <dcterms:modified xsi:type="dcterms:W3CDTF">2023-11-28T08:21:50Z</dcterms:modified>
</cp:coreProperties>
</file>