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70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770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40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5029200" cy="5143500"/>
          </a:xfrm>
          <a:prstGeom prst="rect">
            <a:avLst/>
          </a:prstGeom>
          <a:solidFill>
            <a:srgbClr val="012830"/>
          </a:solidFill>
          <a:ln w="12700">
            <a:solidFill>
              <a:srgbClr val="01283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0" y="0"/>
            <a:ext cx="4114800" cy="100584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457200" y="640080"/>
            <a:ext cx="1005840" cy="100584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072" y="758952"/>
            <a:ext cx="777240" cy="7772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57200" y="1783080"/>
            <a:ext cx="4389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Communication</a:t>
            </a:r>
            <a:endParaRPr lang="en-US" sz="4400" dirty="0"/>
          </a:p>
        </p:txBody>
      </p:sp>
      <p:sp>
        <p:nvSpPr>
          <p:cNvPr id="7" name="Text 4"/>
          <p:cNvSpPr/>
          <p:nvPr/>
        </p:nvSpPr>
        <p:spPr>
          <a:xfrm>
            <a:off x="457200" y="2514600"/>
            <a:ext cx="4389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9DD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Health &amp; Social Care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457200" y="3246120"/>
            <a:ext cx="4206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7ABF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Key Skill for Professional Practice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5212080" y="182880"/>
            <a:ext cx="3657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LCHS4009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5212080" y="1234440"/>
            <a:ext cx="3657600" cy="868680"/>
          </a:xfrm>
          <a:prstGeom prst="roundRect">
            <a:avLst>
              <a:gd name="adj" fmla="val 8421"/>
            </a:avLst>
          </a:prstGeom>
          <a:solidFill>
            <a:srgbClr val="02304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5212080" y="1271016"/>
            <a:ext cx="3657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</a:t>
            </a:r>
            <a:endParaRPr lang="en-US" sz="1500" dirty="0"/>
          </a:p>
        </p:txBody>
      </p:sp>
      <p:sp>
        <p:nvSpPr>
          <p:cNvPr id="12" name="Text 9"/>
          <p:cNvSpPr/>
          <p:nvPr/>
        </p:nvSpPr>
        <p:spPr>
          <a:xfrm>
            <a:off x="5212080" y="1673352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9DD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Chosen Skill</a:t>
            </a:r>
            <a:endParaRPr lang="en-US" sz="1100" dirty="0"/>
          </a:p>
        </p:txBody>
      </p:sp>
      <p:sp>
        <p:nvSpPr>
          <p:cNvPr id="13" name="Shape 10"/>
          <p:cNvSpPr/>
          <p:nvPr/>
        </p:nvSpPr>
        <p:spPr>
          <a:xfrm>
            <a:off x="5212080" y="2331720"/>
            <a:ext cx="3657600" cy="868680"/>
          </a:xfrm>
          <a:prstGeom prst="roundRect">
            <a:avLst>
              <a:gd name="adj" fmla="val 8421"/>
            </a:avLst>
          </a:prstGeom>
          <a:solidFill>
            <a:srgbClr val="02304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212080" y="2368296"/>
            <a:ext cx="3657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&amp; Social Care</a:t>
            </a:r>
            <a:endParaRPr lang="en-US" sz="1500" dirty="0"/>
          </a:p>
        </p:txBody>
      </p:sp>
      <p:sp>
        <p:nvSpPr>
          <p:cNvPr id="15" name="Text 12"/>
          <p:cNvSpPr/>
          <p:nvPr/>
        </p:nvSpPr>
        <p:spPr>
          <a:xfrm>
            <a:off x="5212080" y="2770632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9DD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Context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5212080" y="3429000"/>
            <a:ext cx="3657600" cy="868680"/>
          </a:xfrm>
          <a:prstGeom prst="roundRect">
            <a:avLst>
              <a:gd name="adj" fmla="val 8421"/>
            </a:avLst>
          </a:prstGeom>
          <a:solidFill>
            <a:srgbClr val="02304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212080" y="3465576"/>
            <a:ext cx="3657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5-Minute</a:t>
            </a: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5212080" y="3867912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9DD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</a:t>
            </a:r>
            <a:endParaRPr lang="en-US" sz="1100" dirty="0"/>
          </a:p>
        </p:txBody>
      </p:sp>
      <p:sp>
        <p:nvSpPr>
          <p:cNvPr id="19" name="Text 16"/>
          <p:cNvSpPr/>
          <p:nvPr/>
        </p:nvSpPr>
        <p:spPr>
          <a:xfrm>
            <a:off x="0" y="4800600"/>
            <a:ext cx="9144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7ABF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Development within Health and Social Care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01404D"/>
          </a:solidFill>
          <a:ln w="12700">
            <a:solidFill>
              <a:srgbClr val="0140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Communication?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8046720" y="1371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365760" y="1143000"/>
            <a:ext cx="8412480" cy="960120"/>
          </a:xfrm>
          <a:prstGeom prst="roundRect">
            <a:avLst>
              <a:gd name="adj" fmla="val 9524"/>
            </a:avLst>
          </a:prstGeom>
          <a:solidFill>
            <a:srgbClr val="F0FAFA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1188720"/>
            <a:ext cx="8046720" cy="86868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59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Definition: </a:t>
            </a:r>
            <a:r>
              <a:rPr lang="en-US" sz="14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is the process of exchanging information, ideas, feelings and meaning between individuals through verbal, non-verbal and written means (Devito, 2019).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365760" y="2286000"/>
            <a:ext cx="2606040" cy="2423160"/>
          </a:xfrm>
          <a:prstGeom prst="roundRect">
            <a:avLst>
              <a:gd name="adj" fmla="val 4528"/>
            </a:avLst>
          </a:prstGeom>
          <a:solidFill>
            <a:srgbClr val="F0FAFA"/>
          </a:solidFill>
          <a:ln/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65760" y="2286000"/>
            <a:ext cx="2606040" cy="777240"/>
          </a:xfrm>
          <a:prstGeom prst="roundRect">
            <a:avLst>
              <a:gd name="adj" fmla="val 14118"/>
            </a:avLst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365760" y="2743200"/>
            <a:ext cx="2606040" cy="32004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600" y="2350008"/>
            <a:ext cx="594360" cy="59436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365760" y="310896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40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Verbal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502920" y="3547872"/>
            <a:ext cx="23317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Spoken words, tone,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pitch and clarity</a:t>
            </a:r>
            <a:endParaRPr lang="en-US" sz="1200" dirty="0"/>
          </a:p>
        </p:txBody>
      </p:sp>
      <p:sp>
        <p:nvSpPr>
          <p:cNvPr id="13" name="Shape 10"/>
          <p:cNvSpPr/>
          <p:nvPr/>
        </p:nvSpPr>
        <p:spPr>
          <a:xfrm>
            <a:off x="3200400" y="2286000"/>
            <a:ext cx="2606040" cy="2423160"/>
          </a:xfrm>
          <a:prstGeom prst="roundRect">
            <a:avLst>
              <a:gd name="adj" fmla="val 4528"/>
            </a:avLst>
          </a:prstGeom>
          <a:solidFill>
            <a:srgbClr val="F0FAFA"/>
          </a:solidFill>
          <a:ln/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3200400" y="2286000"/>
            <a:ext cx="2606040" cy="777240"/>
          </a:xfrm>
          <a:prstGeom prst="roundRect">
            <a:avLst>
              <a:gd name="adj" fmla="val 14118"/>
            </a:avLst>
          </a:prstGeom>
          <a:solidFill>
            <a:srgbClr val="01596A"/>
          </a:solidFill>
          <a:ln w="12700">
            <a:solidFill>
              <a:srgbClr val="0159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3200400" y="2743200"/>
            <a:ext cx="2606040" cy="320040"/>
          </a:xfrm>
          <a:prstGeom prst="rect">
            <a:avLst/>
          </a:prstGeom>
          <a:solidFill>
            <a:srgbClr val="01596A"/>
          </a:solidFill>
          <a:ln w="12700">
            <a:solidFill>
              <a:srgbClr val="0159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6240" y="2350008"/>
            <a:ext cx="594360" cy="594360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3200400" y="310896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40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Non-Verbal</a:t>
            </a:r>
            <a:endParaRPr lang="en-US" sz="1600" dirty="0"/>
          </a:p>
        </p:txBody>
      </p:sp>
      <p:sp>
        <p:nvSpPr>
          <p:cNvPr id="18" name="Text 14"/>
          <p:cNvSpPr/>
          <p:nvPr/>
        </p:nvSpPr>
        <p:spPr>
          <a:xfrm>
            <a:off x="3337560" y="3547872"/>
            <a:ext cx="23317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Body language, facial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expressions, gestures</a:t>
            </a:r>
            <a:endParaRPr lang="en-US" sz="1200" dirty="0"/>
          </a:p>
        </p:txBody>
      </p:sp>
      <p:sp>
        <p:nvSpPr>
          <p:cNvPr id="19" name="Shape 15"/>
          <p:cNvSpPr/>
          <p:nvPr/>
        </p:nvSpPr>
        <p:spPr>
          <a:xfrm>
            <a:off x="6035040" y="2286000"/>
            <a:ext cx="2606040" cy="2423160"/>
          </a:xfrm>
          <a:prstGeom prst="roundRect">
            <a:avLst>
              <a:gd name="adj" fmla="val 4528"/>
            </a:avLst>
          </a:prstGeom>
          <a:solidFill>
            <a:srgbClr val="F0FAFA"/>
          </a:solidFill>
          <a:ln/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6"/>
          <p:cNvSpPr/>
          <p:nvPr/>
        </p:nvSpPr>
        <p:spPr>
          <a:xfrm>
            <a:off x="6035040" y="2286000"/>
            <a:ext cx="2606040" cy="777240"/>
          </a:xfrm>
          <a:prstGeom prst="roundRect">
            <a:avLst>
              <a:gd name="adj" fmla="val 14118"/>
            </a:avLst>
          </a:prstGeom>
          <a:solidFill>
            <a:srgbClr val="025F70"/>
          </a:solidFill>
          <a:ln w="12700">
            <a:solidFill>
              <a:srgbClr val="025F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7"/>
          <p:cNvSpPr/>
          <p:nvPr/>
        </p:nvSpPr>
        <p:spPr>
          <a:xfrm>
            <a:off x="6035040" y="2743200"/>
            <a:ext cx="2606040" cy="320040"/>
          </a:xfrm>
          <a:prstGeom prst="rect">
            <a:avLst/>
          </a:prstGeom>
          <a:solidFill>
            <a:srgbClr val="025F70"/>
          </a:solidFill>
          <a:ln w="12700">
            <a:solidFill>
              <a:srgbClr val="025F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0880" y="2350008"/>
            <a:ext cx="594360" cy="594360"/>
          </a:xfrm>
          <a:prstGeom prst="rect">
            <a:avLst/>
          </a:prstGeom>
        </p:spPr>
      </p:pic>
      <p:sp>
        <p:nvSpPr>
          <p:cNvPr id="23" name="Text 18"/>
          <p:cNvSpPr/>
          <p:nvPr/>
        </p:nvSpPr>
        <p:spPr>
          <a:xfrm>
            <a:off x="6035040" y="3108960"/>
            <a:ext cx="26060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40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Written</a:t>
            </a:r>
            <a:endParaRPr lang="en-US" sz="1600" dirty="0"/>
          </a:p>
        </p:txBody>
      </p:sp>
      <p:sp>
        <p:nvSpPr>
          <p:cNvPr id="24" name="Text 19"/>
          <p:cNvSpPr/>
          <p:nvPr/>
        </p:nvSpPr>
        <p:spPr>
          <a:xfrm>
            <a:off x="6172200" y="3547872"/>
            <a:ext cx="23317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plans, records,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reports and letters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01404D"/>
          </a:solidFill>
          <a:ln w="12700">
            <a:solidFill>
              <a:srgbClr val="0140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Communication Matters in H&amp;SC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8046720" y="1371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365760" y="1143000"/>
            <a:ext cx="2560320" cy="3566160"/>
          </a:xfrm>
          <a:prstGeom prst="roundRect">
            <a:avLst>
              <a:gd name="adj" fmla="val 4286"/>
            </a:avLst>
          </a:prstGeom>
          <a:solidFill>
            <a:srgbClr val="01404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65760" y="1554480"/>
            <a:ext cx="25603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80%</a:t>
            </a:r>
            <a:endParaRPr lang="en-US" sz="5200" dirty="0"/>
          </a:p>
        </p:txBody>
      </p:sp>
      <p:sp>
        <p:nvSpPr>
          <p:cNvPr id="7" name="Text 5"/>
          <p:cNvSpPr/>
          <p:nvPr/>
        </p:nvSpPr>
        <p:spPr>
          <a:xfrm>
            <a:off x="457200" y="2377440"/>
            <a:ext cx="23774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9DD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medical errors involve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9DD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failure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3200400"/>
            <a:ext cx="2377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7ABF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(The Joint Commission, 2021)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200400" y="1188720"/>
            <a:ext cx="5577840" cy="685800"/>
          </a:xfrm>
          <a:prstGeom prst="roundRect">
            <a:avLst>
              <a:gd name="adj" fmla="val 10667"/>
            </a:avLst>
          </a:prstGeom>
          <a:solidFill>
            <a:srgbClr val="F0FAFA"/>
          </a:solidFill>
          <a:ln/>
          <a:effectLst>
            <a:outerShdw blurRad="635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560" y="1298448"/>
            <a:ext cx="411480" cy="41148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3886200" y="1280160"/>
            <a:ext cx="4754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Builds trust between patients and professionals</a:t>
            </a:r>
            <a:endParaRPr lang="en-US" sz="1400" dirty="0"/>
          </a:p>
        </p:txBody>
      </p:sp>
      <p:sp>
        <p:nvSpPr>
          <p:cNvPr id="12" name="Shape 9"/>
          <p:cNvSpPr/>
          <p:nvPr/>
        </p:nvSpPr>
        <p:spPr>
          <a:xfrm>
            <a:off x="3200400" y="2011680"/>
            <a:ext cx="5577840" cy="685800"/>
          </a:xfrm>
          <a:prstGeom prst="roundRect">
            <a:avLst>
              <a:gd name="adj" fmla="val 10667"/>
            </a:avLst>
          </a:prstGeom>
          <a:solidFill>
            <a:srgbClr val="F0FAFA"/>
          </a:solidFill>
          <a:ln/>
          <a:effectLst>
            <a:outerShdw blurRad="635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560" y="2121408"/>
            <a:ext cx="411480" cy="41148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3886200" y="2103120"/>
            <a:ext cx="4754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Ensures accurate handovers and reduces errors</a:t>
            </a:r>
            <a:endParaRPr lang="en-US" sz="1400" dirty="0"/>
          </a:p>
        </p:txBody>
      </p:sp>
      <p:sp>
        <p:nvSpPr>
          <p:cNvPr id="15" name="Shape 11"/>
          <p:cNvSpPr/>
          <p:nvPr/>
        </p:nvSpPr>
        <p:spPr>
          <a:xfrm>
            <a:off x="3200400" y="2834640"/>
            <a:ext cx="5577840" cy="685800"/>
          </a:xfrm>
          <a:prstGeom prst="roundRect">
            <a:avLst>
              <a:gd name="adj" fmla="val 10667"/>
            </a:avLst>
          </a:prstGeom>
          <a:solidFill>
            <a:srgbClr val="F0FAFA"/>
          </a:solidFill>
          <a:ln/>
          <a:effectLst>
            <a:outerShdw blurRad="635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560" y="2944368"/>
            <a:ext cx="411480" cy="411480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3886200" y="2926080"/>
            <a:ext cx="4754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person-centred care and patient dignity</a:t>
            </a:r>
            <a:endParaRPr lang="en-US" sz="1400" dirty="0"/>
          </a:p>
        </p:txBody>
      </p:sp>
      <p:sp>
        <p:nvSpPr>
          <p:cNvPr id="18" name="Shape 13"/>
          <p:cNvSpPr/>
          <p:nvPr/>
        </p:nvSpPr>
        <p:spPr>
          <a:xfrm>
            <a:off x="3200400" y="3657600"/>
            <a:ext cx="5577840" cy="685800"/>
          </a:xfrm>
          <a:prstGeom prst="roundRect">
            <a:avLst>
              <a:gd name="adj" fmla="val 10667"/>
            </a:avLst>
          </a:prstGeom>
          <a:solidFill>
            <a:srgbClr val="F0FAFA"/>
          </a:solidFill>
          <a:ln/>
          <a:effectLst>
            <a:outerShdw blurRad="635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560" y="3767328"/>
            <a:ext cx="411480" cy="411480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3886200" y="3749040"/>
            <a:ext cx="4754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Enables effective multi-disciplinary team working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01404D"/>
          </a:solidFill>
          <a:ln w="12700">
            <a:solidFill>
              <a:srgbClr val="0140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77724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SBAR Communication Model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8046720" y="1371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65760" y="1097280"/>
            <a:ext cx="8412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SBAR is a structured framework for communication in clinical handovers, ensuring clear and concise information transfer (NHS England, 2023).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365760" y="1828800"/>
            <a:ext cx="1965960" cy="2926080"/>
          </a:xfrm>
          <a:prstGeom prst="roundRect">
            <a:avLst>
              <a:gd name="adj" fmla="val 5581"/>
            </a:avLst>
          </a:prstGeom>
          <a:solidFill>
            <a:srgbClr val="F0FAFA"/>
          </a:solidFill>
          <a:ln/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96112" y="1965960"/>
            <a:ext cx="914400" cy="914400"/>
          </a:xfrm>
          <a:prstGeom prst="ellipse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96112" y="2029968"/>
            <a:ext cx="9144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3600" dirty="0"/>
          </a:p>
        </p:txBody>
      </p:sp>
      <p:sp>
        <p:nvSpPr>
          <p:cNvPr id="9" name="Text 7"/>
          <p:cNvSpPr/>
          <p:nvPr/>
        </p:nvSpPr>
        <p:spPr>
          <a:xfrm>
            <a:off x="365760" y="3017520"/>
            <a:ext cx="1965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140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Situation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457200" y="3474720"/>
            <a:ext cx="1783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Clearly state who you are,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patient, and the issue</a:t>
            </a:r>
            <a:endParaRPr lang="en-US" sz="1100" dirty="0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1720" y="2377440"/>
            <a:ext cx="137160" cy="182880"/>
          </a:xfrm>
          <a:prstGeom prst="rect">
            <a:avLst/>
          </a:prstGeom>
        </p:spPr>
      </p:pic>
      <p:sp>
        <p:nvSpPr>
          <p:cNvPr id="12" name="Shape 9"/>
          <p:cNvSpPr/>
          <p:nvPr/>
        </p:nvSpPr>
        <p:spPr>
          <a:xfrm>
            <a:off x="2468880" y="1828800"/>
            <a:ext cx="1965960" cy="2926080"/>
          </a:xfrm>
          <a:prstGeom prst="roundRect">
            <a:avLst>
              <a:gd name="adj" fmla="val 5581"/>
            </a:avLst>
          </a:prstGeom>
          <a:solidFill>
            <a:srgbClr val="F0FAFA"/>
          </a:solidFill>
          <a:ln/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2999232" y="1965960"/>
            <a:ext cx="914400" cy="914400"/>
          </a:xfrm>
          <a:prstGeom prst="ellipse">
            <a:avLst/>
          </a:prstGeom>
          <a:solidFill>
            <a:srgbClr val="01596A"/>
          </a:solidFill>
          <a:ln w="12700">
            <a:solidFill>
              <a:srgbClr val="0159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2999232" y="2029968"/>
            <a:ext cx="9144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</a:t>
            </a:r>
            <a:endParaRPr lang="en-US" sz="3600" dirty="0"/>
          </a:p>
        </p:txBody>
      </p:sp>
      <p:sp>
        <p:nvSpPr>
          <p:cNvPr id="15" name="Text 12"/>
          <p:cNvSpPr/>
          <p:nvPr/>
        </p:nvSpPr>
        <p:spPr>
          <a:xfrm>
            <a:off x="2468880" y="3017520"/>
            <a:ext cx="1965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140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Background</a:t>
            </a:r>
            <a:endParaRPr lang="en-US" sz="1500" dirty="0"/>
          </a:p>
        </p:txBody>
      </p:sp>
      <p:sp>
        <p:nvSpPr>
          <p:cNvPr id="16" name="Text 13"/>
          <p:cNvSpPr/>
          <p:nvPr/>
        </p:nvSpPr>
        <p:spPr>
          <a:xfrm>
            <a:off x="2560320" y="3474720"/>
            <a:ext cx="1783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 history, diagnosis,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treatment</a:t>
            </a:r>
            <a:endParaRPr lang="en-US" sz="1100" dirty="0"/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4840" y="2377440"/>
            <a:ext cx="137160" cy="182880"/>
          </a:xfrm>
          <a:prstGeom prst="rect">
            <a:avLst/>
          </a:prstGeom>
        </p:spPr>
      </p:pic>
      <p:sp>
        <p:nvSpPr>
          <p:cNvPr id="18" name="Shape 14"/>
          <p:cNvSpPr/>
          <p:nvPr/>
        </p:nvSpPr>
        <p:spPr>
          <a:xfrm>
            <a:off x="4572000" y="1828800"/>
            <a:ext cx="1965960" cy="2926080"/>
          </a:xfrm>
          <a:prstGeom prst="roundRect">
            <a:avLst>
              <a:gd name="adj" fmla="val 5581"/>
            </a:avLst>
          </a:prstGeom>
          <a:solidFill>
            <a:srgbClr val="F0FAFA"/>
          </a:solidFill>
          <a:ln/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5"/>
          <p:cNvSpPr/>
          <p:nvPr/>
        </p:nvSpPr>
        <p:spPr>
          <a:xfrm>
            <a:off x="5102352" y="1965960"/>
            <a:ext cx="914400" cy="914400"/>
          </a:xfrm>
          <a:prstGeom prst="ellipse">
            <a:avLst/>
          </a:prstGeom>
          <a:solidFill>
            <a:srgbClr val="025F70"/>
          </a:solidFill>
          <a:ln w="12700">
            <a:solidFill>
              <a:srgbClr val="025F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/>
          <p:nvPr/>
        </p:nvSpPr>
        <p:spPr>
          <a:xfrm>
            <a:off x="5102352" y="2029968"/>
            <a:ext cx="9144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</a:t>
            </a:r>
            <a:endParaRPr lang="en-US" sz="3600" dirty="0"/>
          </a:p>
        </p:txBody>
      </p:sp>
      <p:sp>
        <p:nvSpPr>
          <p:cNvPr id="21" name="Text 17"/>
          <p:cNvSpPr/>
          <p:nvPr/>
        </p:nvSpPr>
        <p:spPr>
          <a:xfrm>
            <a:off x="4572000" y="3017520"/>
            <a:ext cx="1965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140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Assessment</a:t>
            </a:r>
            <a:endParaRPr lang="en-US" sz="1500" dirty="0"/>
          </a:p>
        </p:txBody>
      </p:sp>
      <p:sp>
        <p:nvSpPr>
          <p:cNvPr id="22" name="Text 18"/>
          <p:cNvSpPr/>
          <p:nvPr/>
        </p:nvSpPr>
        <p:spPr>
          <a:xfrm>
            <a:off x="4663440" y="3474720"/>
            <a:ext cx="1783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clinical judgement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about the problem</a:t>
            </a:r>
            <a:endParaRPr lang="en-US" sz="1100" dirty="0"/>
          </a:p>
        </p:txBody>
      </p:sp>
      <p:pic>
        <p:nvPicPr>
          <p:cNvPr id="23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7960" y="2377440"/>
            <a:ext cx="137160" cy="182880"/>
          </a:xfrm>
          <a:prstGeom prst="rect">
            <a:avLst/>
          </a:prstGeom>
        </p:spPr>
      </p:pic>
      <p:sp>
        <p:nvSpPr>
          <p:cNvPr id="24" name="Shape 19"/>
          <p:cNvSpPr/>
          <p:nvPr/>
        </p:nvSpPr>
        <p:spPr>
          <a:xfrm>
            <a:off x="6675120" y="1828800"/>
            <a:ext cx="1965960" cy="2926080"/>
          </a:xfrm>
          <a:prstGeom prst="roundRect">
            <a:avLst>
              <a:gd name="adj" fmla="val 5581"/>
            </a:avLst>
          </a:prstGeom>
          <a:solidFill>
            <a:srgbClr val="F0FAFA"/>
          </a:solidFill>
          <a:ln/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0"/>
          <p:cNvSpPr/>
          <p:nvPr/>
        </p:nvSpPr>
        <p:spPr>
          <a:xfrm>
            <a:off x="7205472" y="1965960"/>
            <a:ext cx="914400" cy="914400"/>
          </a:xfrm>
          <a:prstGeom prst="ellipse">
            <a:avLst/>
          </a:prstGeom>
          <a:solidFill>
            <a:srgbClr val="013D4A"/>
          </a:solidFill>
          <a:ln w="12700">
            <a:solidFill>
              <a:srgbClr val="013D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1"/>
          <p:cNvSpPr/>
          <p:nvPr/>
        </p:nvSpPr>
        <p:spPr>
          <a:xfrm>
            <a:off x="7205472" y="2029968"/>
            <a:ext cx="9144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</a:t>
            </a:r>
            <a:endParaRPr lang="en-US" sz="3600" dirty="0"/>
          </a:p>
        </p:txBody>
      </p:sp>
      <p:sp>
        <p:nvSpPr>
          <p:cNvPr id="27" name="Text 22"/>
          <p:cNvSpPr/>
          <p:nvPr/>
        </p:nvSpPr>
        <p:spPr>
          <a:xfrm>
            <a:off x="6675120" y="3017520"/>
            <a:ext cx="1965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1404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</a:t>
            </a:r>
            <a:endParaRPr lang="en-US" sz="1500" dirty="0"/>
          </a:p>
        </p:txBody>
      </p:sp>
      <p:sp>
        <p:nvSpPr>
          <p:cNvPr id="28" name="Text 23"/>
          <p:cNvSpPr/>
          <p:nvPr/>
        </p:nvSpPr>
        <p:spPr>
          <a:xfrm>
            <a:off x="6766560" y="3474720"/>
            <a:ext cx="17830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action is needed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 requested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01404D"/>
          </a:solidFill>
          <a:ln w="12700">
            <a:solidFill>
              <a:srgbClr val="0140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Practical Example: Communication in Practice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8046720" y="137160"/>
            <a:ext cx="822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365760" y="1097280"/>
            <a:ext cx="8412480" cy="685800"/>
          </a:xfrm>
          <a:prstGeom prst="roundRect">
            <a:avLst>
              <a:gd name="adj" fmla="val 13333"/>
            </a:avLst>
          </a:prstGeom>
          <a:solidFill>
            <a:srgbClr val="F0FAFA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1143000"/>
            <a:ext cx="8046720" cy="59436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596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Scenario: </a:t>
            </a:r>
            <a:r>
              <a:rPr lang="en-US" sz="13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support worker in a residential care home noticing a change in a service user's condition.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365760" y="1920240"/>
            <a:ext cx="3977640" cy="2834640"/>
          </a:xfrm>
          <a:prstGeom prst="roundRect">
            <a:avLst>
              <a:gd name="adj" fmla="val 3226"/>
            </a:avLst>
          </a:prstGeom>
          <a:solidFill>
            <a:srgbClr val="FFF5F5"/>
          </a:solidFill>
          <a:ln/>
          <a:effectLst>
            <a:outerShdw blurRad="762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993392"/>
            <a:ext cx="411480" cy="41148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005840" y="2011680"/>
            <a:ext cx="3154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039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Without Effective Communication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502920" y="2514600"/>
            <a:ext cx="36576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Vague handover: 'She seems off today'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specific observations recorded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Nurse unaware of change in condition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Delayed treatment, risk to safety</a:t>
            </a:r>
            <a:endParaRPr lang="en-US" sz="1200" dirty="0"/>
          </a:p>
        </p:txBody>
      </p:sp>
      <p:sp>
        <p:nvSpPr>
          <p:cNvPr id="11" name="Shape 8"/>
          <p:cNvSpPr/>
          <p:nvPr/>
        </p:nvSpPr>
        <p:spPr>
          <a:xfrm>
            <a:off x="4800600" y="1920240"/>
            <a:ext cx="3977640" cy="2834640"/>
          </a:xfrm>
          <a:prstGeom prst="roundRect">
            <a:avLst>
              <a:gd name="adj" fmla="val 3226"/>
            </a:avLst>
          </a:prstGeom>
          <a:solidFill>
            <a:srgbClr val="F0FFF8"/>
          </a:solidFill>
          <a:ln/>
          <a:effectLst>
            <a:outerShdw blurRad="762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3480" y="1993392"/>
            <a:ext cx="411480" cy="411480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5440680" y="2011680"/>
            <a:ext cx="3154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1596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With SBAR Communication</a:t>
            </a:r>
            <a:endParaRPr lang="en-US" sz="1300" dirty="0"/>
          </a:p>
        </p:txBody>
      </p:sp>
      <p:sp>
        <p:nvSpPr>
          <p:cNvPr id="14" name="Text 10"/>
          <p:cNvSpPr/>
          <p:nvPr/>
        </p:nvSpPr>
        <p:spPr>
          <a:xfrm>
            <a:off x="4937760" y="2514600"/>
            <a:ext cx="36576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S: '</a:t>
            </a:r>
            <a:r>
              <a:rPr lang="en-US" sz="1200" dirty="0" err="1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Mrs</a:t>
            </a: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Smith, Room 4, increased confusion'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B: 'History of UTI, previously mobile'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A: 'Signs consistent with infection'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R: 'Requesting urgent nurse assessment'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140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028090"/>
          </a:solidFill>
          <a:ln w="12700">
            <a:solidFill>
              <a:srgbClr val="02809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9144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&amp; References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365760" y="914400"/>
            <a:ext cx="4389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Takeaways</a:t>
            </a:r>
            <a:endParaRPr lang="en-US" sz="18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417320"/>
            <a:ext cx="320040" cy="3200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77240" y="1389888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0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is fundamental to safe, effective health and social care</a:t>
            </a:r>
            <a:endParaRPr lang="en-US" sz="12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2057400"/>
            <a:ext cx="320040" cy="32004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77240" y="2029968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0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SBAR provides a structured tool for professional communication</a:t>
            </a:r>
            <a:endParaRPr lang="en-US" sz="12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2697480"/>
            <a:ext cx="320040" cy="32004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777240" y="2670048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0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communication directly improves patient outcomes and safety</a:t>
            </a:r>
            <a:endParaRPr lang="en-US" sz="120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3337560"/>
            <a:ext cx="320040" cy="320040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777240" y="3310128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0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Ongoing reflection and training can develop communication skills</a:t>
            </a:r>
            <a:endParaRPr lang="en-US" sz="1200" dirty="0"/>
          </a:p>
        </p:txBody>
      </p:sp>
      <p:sp>
        <p:nvSpPr>
          <p:cNvPr id="13" name="Shape 7"/>
          <p:cNvSpPr/>
          <p:nvPr/>
        </p:nvSpPr>
        <p:spPr>
          <a:xfrm>
            <a:off x="5029200" y="914400"/>
            <a:ext cx="3749040" cy="3840480"/>
          </a:xfrm>
          <a:prstGeom prst="roundRect">
            <a:avLst>
              <a:gd name="adj" fmla="val 2439"/>
            </a:avLst>
          </a:prstGeom>
          <a:solidFill>
            <a:srgbClr val="01283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8"/>
          <p:cNvSpPr/>
          <p:nvPr/>
        </p:nvSpPr>
        <p:spPr>
          <a:xfrm>
            <a:off x="5212080" y="1005840"/>
            <a:ext cx="33832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C39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1500" dirty="0"/>
          </a:p>
        </p:txBody>
      </p:sp>
      <p:sp>
        <p:nvSpPr>
          <p:cNvPr id="15" name="Text 9"/>
          <p:cNvSpPr/>
          <p:nvPr/>
        </p:nvSpPr>
        <p:spPr>
          <a:xfrm>
            <a:off x="5166360" y="1508760"/>
            <a:ext cx="3429000" cy="30632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Devito, J.A. (2019) </a:t>
            </a:r>
            <a:r>
              <a:rPr lang="en-US" sz="1000" i="1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Interpersonal Communication Book.</a:t>
            </a:r>
            <a:r>
              <a:rPr lang="en-US" sz="1000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15th edn. New York: Pearson.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(2023) </a:t>
            </a:r>
            <a:endParaRPr lang="en-US" sz="1000" dirty="0"/>
          </a:p>
          <a:p>
            <a:pPr marL="0" indent="0">
              <a:buNone/>
            </a:pPr>
            <a:r>
              <a:rPr lang="en-US" sz="1000" i="1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SBAR Communication Tool.</a:t>
            </a:r>
            <a:r>
              <a:rPr lang="en-US" sz="1000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Available at: www.england.nhs.uk (Accessed: June 2026).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Joint Commission (2021) </a:t>
            </a:r>
            <a:endParaRPr lang="en-US" sz="1000" dirty="0"/>
          </a:p>
          <a:p>
            <a:pPr marL="0" indent="0">
              <a:buNone/>
            </a:pPr>
            <a:r>
              <a:rPr lang="en-US" sz="1000" i="1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Sentinel Event Data: Root Causes by Event Type.</a:t>
            </a:r>
            <a:r>
              <a:rPr lang="en-US" sz="1000" dirty="0">
                <a:solidFill>
                  <a:srgbClr val="A8D4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Oakbrook Terrace: The Joint Commission.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411</Words>
  <Application>Microsoft Office PowerPoint</Application>
  <PresentationFormat>On-screen Show (16:9)</PresentationFormat>
  <Paragraphs>85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>PptxGenJS Presentation</dc:subject>
  <dc:creator>PptxGenJS</dc:creator>
  <cp:lastModifiedBy>Danielle Dolan (2507563)</cp:lastModifiedBy>
  <cp:revision>2</cp:revision>
  <dcterms:created xsi:type="dcterms:W3CDTF">2026-06-18T13:04:59Z</dcterms:created>
  <dcterms:modified xsi:type="dcterms:W3CDTF">2026-06-18T13:16:54Z</dcterms:modified>
</cp:coreProperties>
</file>