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7"/>
  </p:notesMasterIdLst>
  <p:sldIdLst>
    <p:sldId id="256" r:id="rId2"/>
    <p:sldId id="351" r:id="rId3"/>
    <p:sldId id="439" r:id="rId4"/>
    <p:sldId id="440" r:id="rId5"/>
    <p:sldId id="262" r:id="rId6"/>
    <p:sldId id="268" r:id="rId7"/>
    <p:sldId id="269" r:id="rId8"/>
    <p:sldId id="429" r:id="rId9"/>
    <p:sldId id="430" r:id="rId10"/>
    <p:sldId id="431" r:id="rId11"/>
    <p:sldId id="270" r:id="rId12"/>
    <p:sldId id="432" r:id="rId13"/>
    <p:sldId id="433" r:id="rId14"/>
    <p:sldId id="435" r:id="rId15"/>
    <p:sldId id="436" r:id="rId16"/>
    <p:sldId id="437" r:id="rId17"/>
    <p:sldId id="400" r:id="rId18"/>
    <p:sldId id="401" r:id="rId19"/>
    <p:sldId id="425" r:id="rId20"/>
    <p:sldId id="402" r:id="rId21"/>
    <p:sldId id="434" r:id="rId22"/>
    <p:sldId id="426" r:id="rId23"/>
    <p:sldId id="403" r:id="rId24"/>
    <p:sldId id="404" r:id="rId25"/>
    <p:sldId id="405" r:id="rId26"/>
    <p:sldId id="406" r:id="rId27"/>
    <p:sldId id="438" r:id="rId28"/>
    <p:sldId id="408" r:id="rId29"/>
    <p:sldId id="409" r:id="rId30"/>
    <p:sldId id="420" r:id="rId31"/>
    <p:sldId id="421" r:id="rId32"/>
    <p:sldId id="416" r:id="rId33"/>
    <p:sldId id="410" r:id="rId34"/>
    <p:sldId id="411" r:id="rId35"/>
    <p:sldId id="42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D417C-9763-409B-8D92-DFCE12AE8DB8}" v="2" dt="2024-11-27T21:01:17.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16" autoAdjust="0"/>
    <p:restoredTop sz="71545" autoAdjust="0"/>
  </p:normalViewPr>
  <p:slideViewPr>
    <p:cSldViewPr snapToGrid="0">
      <p:cViewPr>
        <p:scale>
          <a:sx n="62" d="100"/>
          <a:sy n="62" d="100"/>
        </p:scale>
        <p:origin x="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90D417C-9763-409B-8D92-DFCE12AE8DB8}"/>
    <pc:docChg chg="undo custSel addSld delSld modSld">
      <pc:chgData name="Deborah Jenkins" userId="3cd02ba5-e528-4585-978d-4fde2b47730a" providerId="ADAL" clId="{390D417C-9763-409B-8D92-DFCE12AE8DB8}" dt="2024-11-27T21:03:23.103" v="72" actId="14100"/>
      <pc:docMkLst>
        <pc:docMk/>
      </pc:docMkLst>
      <pc:sldChg chg="modSp mod">
        <pc:chgData name="Deborah Jenkins" userId="3cd02ba5-e528-4585-978d-4fde2b47730a" providerId="ADAL" clId="{390D417C-9763-409B-8D92-DFCE12AE8DB8}" dt="2024-11-27T20:57:17.991" v="31" actId="113"/>
        <pc:sldMkLst>
          <pc:docMk/>
          <pc:sldMk cId="1969765569" sldId="256"/>
        </pc:sldMkLst>
        <pc:spChg chg="mod">
          <ac:chgData name="Deborah Jenkins" userId="3cd02ba5-e528-4585-978d-4fde2b47730a" providerId="ADAL" clId="{390D417C-9763-409B-8D92-DFCE12AE8DB8}" dt="2024-11-27T20:57:17.991" v="31" actId="113"/>
          <ac:spMkLst>
            <pc:docMk/>
            <pc:sldMk cId="1969765569" sldId="256"/>
            <ac:spMk id="2" creationId="{1F22CEA1-1DFD-44F2-BEC5-E65031679743}"/>
          </ac:spMkLst>
        </pc:spChg>
        <pc:spChg chg="mod">
          <ac:chgData name="Deborah Jenkins" userId="3cd02ba5-e528-4585-978d-4fde2b47730a" providerId="ADAL" clId="{390D417C-9763-409B-8D92-DFCE12AE8DB8}" dt="2024-11-27T20:57:09.361" v="30" actId="403"/>
          <ac:spMkLst>
            <pc:docMk/>
            <pc:sldMk cId="1969765569" sldId="256"/>
            <ac:spMk id="6" creationId="{FBE596BD-CF5E-5188-5ED6-41CC97A6F59D}"/>
          </ac:spMkLst>
        </pc:spChg>
      </pc:sldChg>
      <pc:sldChg chg="del">
        <pc:chgData name="Deborah Jenkins" userId="3cd02ba5-e528-4585-978d-4fde2b47730a" providerId="ADAL" clId="{390D417C-9763-409B-8D92-DFCE12AE8DB8}" dt="2024-11-27T20:58:21.248" v="33" actId="47"/>
        <pc:sldMkLst>
          <pc:docMk/>
          <pc:sldMk cId="0" sldId="399"/>
        </pc:sldMkLst>
      </pc:sldChg>
      <pc:sldChg chg="del">
        <pc:chgData name="Deborah Jenkins" userId="3cd02ba5-e528-4585-978d-4fde2b47730a" providerId="ADAL" clId="{390D417C-9763-409B-8D92-DFCE12AE8DB8}" dt="2024-11-27T20:58:12.905" v="32" actId="47"/>
        <pc:sldMkLst>
          <pc:docMk/>
          <pc:sldMk cId="1618659530" sldId="417"/>
        </pc:sldMkLst>
      </pc:sldChg>
      <pc:sldChg chg="new del">
        <pc:chgData name="Deborah Jenkins" userId="3cd02ba5-e528-4585-978d-4fde2b47730a" providerId="ADAL" clId="{390D417C-9763-409B-8D92-DFCE12AE8DB8}" dt="2024-11-27T20:58:30.365" v="35" actId="680"/>
        <pc:sldMkLst>
          <pc:docMk/>
          <pc:sldMk cId="2042087608" sldId="439"/>
        </pc:sldMkLst>
      </pc:sldChg>
      <pc:sldChg chg="addSp delSp modSp new mod">
        <pc:chgData name="Deborah Jenkins" userId="3cd02ba5-e528-4585-978d-4fde2b47730a" providerId="ADAL" clId="{390D417C-9763-409B-8D92-DFCE12AE8DB8}" dt="2024-11-27T20:59:17.494" v="43" actId="403"/>
        <pc:sldMkLst>
          <pc:docMk/>
          <pc:sldMk cId="2927279759" sldId="439"/>
        </pc:sldMkLst>
        <pc:spChg chg="del">
          <ac:chgData name="Deborah Jenkins" userId="3cd02ba5-e528-4585-978d-4fde2b47730a" providerId="ADAL" clId="{390D417C-9763-409B-8D92-DFCE12AE8DB8}" dt="2024-11-27T20:58:39.248" v="37"/>
          <ac:spMkLst>
            <pc:docMk/>
            <pc:sldMk cId="2927279759" sldId="439"/>
            <ac:spMk id="3" creationId="{C84BB8E4-0020-49FB-0B61-25826592D85A}"/>
          </ac:spMkLst>
        </pc:spChg>
        <pc:spChg chg="add mod">
          <ac:chgData name="Deborah Jenkins" userId="3cd02ba5-e528-4585-978d-4fde2b47730a" providerId="ADAL" clId="{390D417C-9763-409B-8D92-DFCE12AE8DB8}" dt="2024-11-27T20:59:17.494" v="43" actId="403"/>
          <ac:spMkLst>
            <pc:docMk/>
            <pc:sldMk cId="2927279759" sldId="439"/>
            <ac:spMk id="6" creationId="{898964D3-E7DC-0629-D1D3-4ACAEF4B3E1D}"/>
          </ac:spMkLst>
        </pc:spChg>
        <pc:picChg chg="add mod">
          <ac:chgData name="Deborah Jenkins" userId="3cd02ba5-e528-4585-978d-4fde2b47730a" providerId="ADAL" clId="{390D417C-9763-409B-8D92-DFCE12AE8DB8}" dt="2024-11-27T20:58:41.572" v="38" actId="1076"/>
          <ac:picMkLst>
            <pc:docMk/>
            <pc:sldMk cId="2927279759" sldId="439"/>
            <ac:picMk id="4" creationId="{ABCB6CFD-51DD-364A-5A5B-98B502541CF1}"/>
          </ac:picMkLst>
        </pc:picChg>
      </pc:sldChg>
      <pc:sldChg chg="addSp modSp new mod">
        <pc:chgData name="Deborah Jenkins" userId="3cd02ba5-e528-4585-978d-4fde2b47730a" providerId="ADAL" clId="{390D417C-9763-409B-8D92-DFCE12AE8DB8}" dt="2024-11-27T21:03:23.103" v="72" actId="14100"/>
        <pc:sldMkLst>
          <pc:docMk/>
          <pc:sldMk cId="4214706191" sldId="440"/>
        </pc:sldMkLst>
        <pc:spChg chg="mod">
          <ac:chgData name="Deborah Jenkins" userId="3cd02ba5-e528-4585-978d-4fde2b47730a" providerId="ADAL" clId="{390D417C-9763-409B-8D92-DFCE12AE8DB8}" dt="2024-11-27T21:02:18.510" v="60" actId="207"/>
          <ac:spMkLst>
            <pc:docMk/>
            <pc:sldMk cId="4214706191" sldId="440"/>
            <ac:spMk id="2" creationId="{B9E34AAA-3FDA-CB4C-7FDD-E9725CF84A77}"/>
          </ac:spMkLst>
        </pc:spChg>
        <pc:spChg chg="mod">
          <ac:chgData name="Deborah Jenkins" userId="3cd02ba5-e528-4585-978d-4fde2b47730a" providerId="ADAL" clId="{390D417C-9763-409B-8D92-DFCE12AE8DB8}" dt="2024-11-27T21:03:04.322" v="68" actId="404"/>
          <ac:spMkLst>
            <pc:docMk/>
            <pc:sldMk cId="4214706191" sldId="440"/>
            <ac:spMk id="3" creationId="{B370A81C-F06D-C086-AE1D-1E2625ADED2A}"/>
          </ac:spMkLst>
        </pc:spChg>
        <pc:picChg chg="add mod ord modCrop">
          <ac:chgData name="Deborah Jenkins" userId="3cd02ba5-e528-4585-978d-4fde2b47730a" providerId="ADAL" clId="{390D417C-9763-409B-8D92-DFCE12AE8DB8}" dt="2024-11-27T21:03:23.103" v="72" actId="14100"/>
          <ac:picMkLst>
            <pc:docMk/>
            <pc:sldMk cId="4214706191" sldId="440"/>
            <ac:picMk id="5" creationId="{32D25A06-1C0F-330C-973D-1A89D8ADDA2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A014D-A9E1-44D6-B811-E24872F37545}"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9F537-772C-4EE9-BD56-1A92F6CD7933}" type="slidenum">
              <a:rPr lang="en-GB" smtClean="0"/>
              <a:t>‹#›</a:t>
            </a:fld>
            <a:endParaRPr lang="en-GB"/>
          </a:p>
        </p:txBody>
      </p:sp>
    </p:spTree>
    <p:extLst>
      <p:ext uri="{BB962C8B-B14F-4D97-AF65-F5344CB8AC3E}">
        <p14:creationId xmlns:p14="http://schemas.microsoft.com/office/powerpoint/2010/main" val="163173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2</a:t>
            </a:fld>
            <a:endParaRPr lang="en-GB"/>
          </a:p>
        </p:txBody>
      </p:sp>
    </p:spTree>
    <p:extLst>
      <p:ext uri="{BB962C8B-B14F-4D97-AF65-F5344CB8AC3E}">
        <p14:creationId xmlns:p14="http://schemas.microsoft.com/office/powerpoint/2010/main" val="1707795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4</a:t>
            </a:fld>
            <a:endParaRPr lang="en-GB"/>
          </a:p>
        </p:txBody>
      </p:sp>
    </p:spTree>
    <p:extLst>
      <p:ext uri="{BB962C8B-B14F-4D97-AF65-F5344CB8AC3E}">
        <p14:creationId xmlns:p14="http://schemas.microsoft.com/office/powerpoint/2010/main" val="3654963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18</a:t>
            </a:fld>
            <a:endParaRPr lang="en-GB"/>
          </a:p>
        </p:txBody>
      </p:sp>
    </p:spTree>
    <p:extLst>
      <p:ext uri="{BB962C8B-B14F-4D97-AF65-F5344CB8AC3E}">
        <p14:creationId xmlns:p14="http://schemas.microsoft.com/office/powerpoint/2010/main" val="2413537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48965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025479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816469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87775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25207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46410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735047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721795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377244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386167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916694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7712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33CB8-271F-4813-8DA2-BC1E5C97913E}" type="datetimeFigureOut">
              <a:rPr lang="en-GB" smtClean="0"/>
              <a:t>27/11/2024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A2D63-CCC9-44F0-B0C1-FDA5EF161E86}" type="slidenum">
              <a:rPr lang="en-GB" smtClean="0"/>
              <a:t>‹#›</a:t>
            </a:fld>
            <a:endParaRPr lang="en-GB"/>
          </a:p>
        </p:txBody>
      </p:sp>
    </p:spTree>
    <p:extLst>
      <p:ext uri="{BB962C8B-B14F-4D97-AF65-F5344CB8AC3E}">
        <p14:creationId xmlns:p14="http://schemas.microsoft.com/office/powerpoint/2010/main" val="14970681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xfuel.com/en/free-photo-efksl"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ideo" Target="https://www.youtube.com/embed/NvKCf4IrUjo?feature=oembed"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iso.org/standard/86389.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Kg-V2ZAAz7A?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tzYyk0fvYpY?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exordo.com/blog/sustainable-event-idea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IobX_u1bvvc?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izsLht0qOl8?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2CEA1-1DFD-44F2-BEC5-E65031679743}"/>
              </a:ext>
            </a:extLst>
          </p:cNvPr>
          <p:cNvSpPr>
            <a:spLocks noGrp="1"/>
          </p:cNvSpPr>
          <p:nvPr>
            <p:ph type="title"/>
          </p:nvPr>
        </p:nvSpPr>
        <p:spPr/>
        <p:txBody>
          <a:bodyPr anchor="ctr">
            <a:normAutofit/>
          </a:bodyPr>
          <a:lstStyle/>
          <a:p>
            <a:r>
              <a:rPr lang="en-GB" b="1" dirty="0"/>
              <a:t>Sustainability </a:t>
            </a:r>
          </a:p>
        </p:txBody>
      </p:sp>
      <p:pic>
        <p:nvPicPr>
          <p:cNvPr id="5" name="Picture 4" descr="A picture containing fruit, kiwi&#10;&#10;Description automatically generated">
            <a:extLst>
              <a:ext uri="{FF2B5EF4-FFF2-40B4-BE49-F238E27FC236}">
                <a16:creationId xmlns:a16="http://schemas.microsoft.com/office/drawing/2014/main" id="{FF585A8A-26AE-9935-7EB7-7570AB29E9F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91" r="9322" b="-1"/>
          <a:stretch/>
        </p:blipFill>
        <p:spPr>
          <a:xfrm>
            <a:off x="6568356" y="1027906"/>
            <a:ext cx="5181600" cy="4351338"/>
          </a:xfrm>
          <a:prstGeom prst="rect">
            <a:avLst/>
          </a:prstGeom>
          <a:noFill/>
          <a:effectLst/>
        </p:spPr>
      </p:pic>
      <p:sp>
        <p:nvSpPr>
          <p:cNvPr id="6" name="Content Placeholder 5">
            <a:extLst>
              <a:ext uri="{FF2B5EF4-FFF2-40B4-BE49-F238E27FC236}">
                <a16:creationId xmlns:a16="http://schemas.microsoft.com/office/drawing/2014/main" id="{FBE596BD-CF5E-5188-5ED6-41CC97A6F59D}"/>
              </a:ext>
            </a:extLst>
          </p:cNvPr>
          <p:cNvSpPr>
            <a:spLocks noGrp="1"/>
          </p:cNvSpPr>
          <p:nvPr>
            <p:ph sz="half" idx="1"/>
          </p:nvPr>
        </p:nvSpPr>
        <p:spPr/>
        <p:txBody>
          <a:bodyPr>
            <a:normAutofit/>
          </a:bodyPr>
          <a:lstStyle/>
          <a:p>
            <a:pPr algn="ctr"/>
            <a:r>
              <a:rPr lang="en-GB" sz="4000" b="1" dirty="0">
                <a:latin typeface="+mj-lt"/>
              </a:rPr>
              <a:t>And the events industry </a:t>
            </a:r>
          </a:p>
        </p:txBody>
      </p:sp>
    </p:spTree>
    <p:extLst>
      <p:ext uri="{BB962C8B-B14F-4D97-AF65-F5344CB8AC3E}">
        <p14:creationId xmlns:p14="http://schemas.microsoft.com/office/powerpoint/2010/main" val="196976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D076-5ACF-497A-81B1-7D9B0FE1CC99}"/>
              </a:ext>
            </a:extLst>
          </p:cNvPr>
          <p:cNvSpPr>
            <a:spLocks noGrp="1"/>
          </p:cNvSpPr>
          <p:nvPr>
            <p:ph type="title"/>
          </p:nvPr>
        </p:nvSpPr>
        <p:spPr>
          <a:xfrm>
            <a:off x="0" y="57763"/>
            <a:ext cx="10515600" cy="1325563"/>
          </a:xfrm>
        </p:spPr>
        <p:txBody>
          <a:bodyPr anchor="ctr">
            <a:normAutofit/>
          </a:bodyPr>
          <a:lstStyle/>
          <a:p>
            <a:r>
              <a:rPr lang="en-GB" b="1" dirty="0"/>
              <a:t>Sustainability beginnings</a:t>
            </a:r>
          </a:p>
        </p:txBody>
      </p:sp>
      <p:sp>
        <p:nvSpPr>
          <p:cNvPr id="4098" name="Rectangle 3">
            <a:extLst>
              <a:ext uri="{FF2B5EF4-FFF2-40B4-BE49-F238E27FC236}">
                <a16:creationId xmlns:a16="http://schemas.microsoft.com/office/drawing/2014/main" id="{F6F33CE5-4095-463A-90CA-4CDF1F95A2F8}"/>
              </a:ext>
            </a:extLst>
          </p:cNvPr>
          <p:cNvSpPr>
            <a:spLocks noGrp="1" noChangeArrowheads="1"/>
          </p:cNvSpPr>
          <p:nvPr>
            <p:ph sz="half" idx="1"/>
          </p:nvPr>
        </p:nvSpPr>
        <p:spPr>
          <a:xfrm>
            <a:off x="246530" y="1469231"/>
            <a:ext cx="5181600" cy="4351338"/>
          </a:xfrm>
        </p:spPr>
        <p:txBody>
          <a:bodyPr>
            <a:normAutofit lnSpcReduction="10000"/>
          </a:bodyPr>
          <a:lstStyle/>
          <a:p>
            <a:r>
              <a:rPr lang="en-US" altLang="en-US" sz="2000" dirty="0"/>
              <a:t>It has been noted that ‘environmental concerns have now moved from being a fringe issue to becoming a major socio-economic issue’ </a:t>
            </a:r>
          </a:p>
          <a:p>
            <a:r>
              <a:rPr lang="en-US" altLang="en-US" sz="2000" dirty="0"/>
              <a:t>(Sandhu, </a:t>
            </a:r>
            <a:r>
              <a:rPr lang="en-US" altLang="en-US" sz="2000" dirty="0" err="1"/>
              <a:t>Ozanne</a:t>
            </a:r>
            <a:r>
              <a:rPr lang="en-US" altLang="en-US" sz="2000" dirty="0"/>
              <a:t>, Smallman and Cullen, 2010: 356).  </a:t>
            </a:r>
          </a:p>
          <a:p>
            <a:endParaRPr lang="en-US" altLang="en-US" sz="2000" dirty="0"/>
          </a:p>
          <a:p>
            <a:r>
              <a:rPr lang="en-GB" altLang="en-US" sz="2000" dirty="0"/>
              <a:t>The year 2007 was a major milestone in marking what was achieved in sustainable development and recording effort, for example, </a:t>
            </a:r>
            <a:r>
              <a:rPr lang="en-US" altLang="en-US" sz="2000" dirty="0"/>
              <a:t>the authoritative 2007 United Nations Environment </a:t>
            </a:r>
            <a:r>
              <a:rPr lang="en-US" altLang="en-US" sz="2000" dirty="0" err="1"/>
              <a:t>Programme</a:t>
            </a:r>
            <a:r>
              <a:rPr lang="en-US" altLang="en-US" sz="2000" dirty="0"/>
              <a:t> (UNEP) report called the </a:t>
            </a:r>
          </a:p>
          <a:p>
            <a:pPr marL="0" indent="0">
              <a:buNone/>
            </a:pPr>
            <a:r>
              <a:rPr lang="en-US" altLang="en-US" sz="2000" i="1" dirty="0"/>
              <a:t>Global Environment Outlook 4: Summary for Decision Makers. </a:t>
            </a:r>
            <a:endParaRPr lang="en-GB" altLang="en-US" sz="2000" dirty="0"/>
          </a:p>
        </p:txBody>
      </p:sp>
      <p:pic>
        <p:nvPicPr>
          <p:cNvPr id="3" name="Online Media 2" title="How to Make Events More Sustainable">
            <a:hlinkClick r:id="" action="ppaction://media"/>
            <a:extLst>
              <a:ext uri="{FF2B5EF4-FFF2-40B4-BE49-F238E27FC236}">
                <a16:creationId xmlns:a16="http://schemas.microsoft.com/office/drawing/2014/main" id="{3DDFF110-4AD9-7B78-41AA-4CD1957EF593}"/>
              </a:ext>
            </a:extLst>
          </p:cNvPr>
          <p:cNvPicPr>
            <a:picLocks noGrp="1" noRot="1" noChangeAspect="1"/>
          </p:cNvPicPr>
          <p:nvPr>
            <p:ph sz="half" idx="2"/>
            <a:videoFile r:link="rId1"/>
          </p:nvPr>
        </p:nvPicPr>
        <p:blipFill>
          <a:blip r:embed="rId4"/>
          <a:stretch>
            <a:fillRect/>
          </a:stretch>
        </p:blipFill>
        <p:spPr>
          <a:xfrm>
            <a:off x="6172200" y="2181225"/>
            <a:ext cx="5181600" cy="2927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9D6C-D3B1-E877-766A-FB20C1D77EA7}"/>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ABCB6CFD-51DD-364A-5A5B-98B502541CF1}"/>
              </a:ext>
            </a:extLst>
          </p:cNvPr>
          <p:cNvPicPr>
            <a:picLocks noGrp="1" noChangeAspect="1"/>
          </p:cNvPicPr>
          <p:nvPr>
            <p:ph idx="1"/>
          </p:nvPr>
        </p:nvPicPr>
        <p:blipFill>
          <a:blip r:embed="rId2"/>
          <a:stretch>
            <a:fillRect/>
          </a:stretch>
        </p:blipFill>
        <p:spPr>
          <a:xfrm>
            <a:off x="4164520" y="1134062"/>
            <a:ext cx="7735712" cy="4351338"/>
          </a:xfrm>
          <a:prstGeom prst="rect">
            <a:avLst/>
          </a:prstGeom>
        </p:spPr>
      </p:pic>
      <p:sp>
        <p:nvSpPr>
          <p:cNvPr id="6" name="TextBox 5">
            <a:extLst>
              <a:ext uri="{FF2B5EF4-FFF2-40B4-BE49-F238E27FC236}">
                <a16:creationId xmlns:a16="http://schemas.microsoft.com/office/drawing/2014/main" id="{898964D3-E7DC-0629-D1D3-4ACAEF4B3E1D}"/>
              </a:ext>
            </a:extLst>
          </p:cNvPr>
          <p:cNvSpPr txBox="1"/>
          <p:nvPr/>
        </p:nvSpPr>
        <p:spPr>
          <a:xfrm>
            <a:off x="681958" y="2093276"/>
            <a:ext cx="2960274" cy="3046988"/>
          </a:xfrm>
          <a:prstGeom prst="rect">
            <a:avLst/>
          </a:prstGeom>
          <a:noFill/>
        </p:spPr>
        <p:txBody>
          <a:bodyPr wrap="square">
            <a:spAutoFit/>
          </a:bodyPr>
          <a:lstStyle/>
          <a:p>
            <a:r>
              <a:rPr lang="en-GB" sz="2400" dirty="0"/>
              <a:t>In the face of urgent global challenges such as climate change and resource depletion, the events industry has a distinct chance to set a positive example</a:t>
            </a:r>
            <a:r>
              <a:rPr lang="en-GB" dirty="0"/>
              <a:t>. </a:t>
            </a:r>
          </a:p>
        </p:txBody>
      </p:sp>
    </p:spTree>
    <p:extLst>
      <p:ext uri="{BB962C8B-B14F-4D97-AF65-F5344CB8AC3E}">
        <p14:creationId xmlns:p14="http://schemas.microsoft.com/office/powerpoint/2010/main" val="2927279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2D25A06-1C0F-330C-973D-1A89D8ADDA2C}"/>
              </a:ext>
            </a:extLst>
          </p:cNvPr>
          <p:cNvPicPr>
            <a:picLocks noChangeAspect="1"/>
          </p:cNvPicPr>
          <p:nvPr/>
        </p:nvPicPr>
        <p:blipFill>
          <a:blip r:embed="rId3"/>
          <a:srcRect l="6159" t="35182" r="2517" b="19888"/>
          <a:stretch/>
        </p:blipFill>
        <p:spPr>
          <a:xfrm>
            <a:off x="184417" y="3703704"/>
            <a:ext cx="11472261" cy="3081298"/>
          </a:xfrm>
          <a:prstGeom prst="rect">
            <a:avLst/>
          </a:prstGeom>
        </p:spPr>
      </p:pic>
      <p:sp>
        <p:nvSpPr>
          <p:cNvPr id="2" name="Title 1">
            <a:extLst>
              <a:ext uri="{FF2B5EF4-FFF2-40B4-BE49-F238E27FC236}">
                <a16:creationId xmlns:a16="http://schemas.microsoft.com/office/drawing/2014/main" id="{B9E34AAA-3FDA-CB4C-7FDD-E9725CF84A77}"/>
              </a:ext>
            </a:extLst>
          </p:cNvPr>
          <p:cNvSpPr>
            <a:spLocks noGrp="1"/>
          </p:cNvSpPr>
          <p:nvPr>
            <p:ph type="title"/>
          </p:nvPr>
        </p:nvSpPr>
        <p:spPr/>
        <p:txBody>
          <a:bodyPr>
            <a:normAutofit/>
          </a:bodyPr>
          <a:lstStyle/>
          <a:p>
            <a:r>
              <a:rPr lang="en-GB" sz="3600" b="1" i="0" cap="all" dirty="0">
                <a:effectLst/>
              </a:rPr>
              <a:t>Sustainability in Event Management</a:t>
            </a:r>
            <a:br>
              <a:rPr lang="en-GB" sz="3600" b="1" i="0" cap="all" dirty="0">
                <a:effectLst/>
              </a:rPr>
            </a:br>
            <a:endParaRPr lang="en-GB" sz="3600" b="1" dirty="0"/>
          </a:p>
        </p:txBody>
      </p:sp>
      <p:sp>
        <p:nvSpPr>
          <p:cNvPr id="3" name="Content Placeholder 2">
            <a:extLst>
              <a:ext uri="{FF2B5EF4-FFF2-40B4-BE49-F238E27FC236}">
                <a16:creationId xmlns:a16="http://schemas.microsoft.com/office/drawing/2014/main" id="{B370A81C-F06D-C086-AE1D-1E2625ADED2A}"/>
              </a:ext>
            </a:extLst>
          </p:cNvPr>
          <p:cNvSpPr>
            <a:spLocks noGrp="1"/>
          </p:cNvSpPr>
          <p:nvPr>
            <p:ph idx="1"/>
          </p:nvPr>
        </p:nvSpPr>
        <p:spPr>
          <a:xfrm>
            <a:off x="722940" y="1253331"/>
            <a:ext cx="10515600" cy="4351338"/>
          </a:xfrm>
        </p:spPr>
        <p:txBody>
          <a:bodyPr/>
          <a:lstStyle/>
          <a:p>
            <a:r>
              <a:rPr lang="en-GB" dirty="0">
                <a:hlinkClick r:id="rId4"/>
              </a:rPr>
              <a:t>https://www.iso.org/standard/86389.html</a:t>
            </a:r>
            <a:endParaRPr lang="en-GB" dirty="0"/>
          </a:p>
          <a:p>
            <a:pPr>
              <a:lnSpc>
                <a:spcPct val="100000"/>
              </a:lnSpc>
            </a:pPr>
            <a:r>
              <a:rPr lang="en-GB" sz="2400" b="0" i="0" u="none" strike="noStrike" dirty="0">
                <a:solidFill>
                  <a:srgbClr val="E2008C"/>
                </a:solidFill>
                <a:effectLst/>
                <a:hlinkClick r:id="rId4"/>
              </a:rPr>
              <a:t>ISO 20121</a:t>
            </a:r>
            <a:r>
              <a:rPr lang="en-GB" sz="2400" b="0" i="0" dirty="0">
                <a:solidFill>
                  <a:srgbClr val="333333"/>
                </a:solidFill>
                <a:effectLst/>
              </a:rPr>
              <a:t> is a standard that focuses on the management of event sustainability. It provides guidelines and requirements for event organisers to ensure that their events are conducted in an environmentally responsible manner. By implementing ISO 20121, event organisers can effectively manage the environmental impacts of their events and contribute to a more sustainable future</a:t>
            </a:r>
            <a:r>
              <a:rPr lang="en-GB" b="0" i="0" dirty="0">
                <a:solidFill>
                  <a:srgbClr val="333333"/>
                </a:solidFill>
                <a:effectLst/>
              </a:rPr>
              <a:t>.</a:t>
            </a:r>
            <a:endParaRPr lang="en-GB" dirty="0"/>
          </a:p>
        </p:txBody>
      </p:sp>
    </p:spTree>
    <p:extLst>
      <p:ext uri="{BB962C8B-B14F-4D97-AF65-F5344CB8AC3E}">
        <p14:creationId xmlns:p14="http://schemas.microsoft.com/office/powerpoint/2010/main" val="4214706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3"/>
          <p:cNvSpPr>
            <a:spLocks/>
          </p:cNvSpPr>
          <p:nvPr/>
        </p:nvSpPr>
        <p:spPr bwMode="auto">
          <a:xfrm>
            <a:off x="6433345" y="4509118"/>
            <a:ext cx="5273675" cy="731838"/>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14.5	</a:t>
            </a:r>
            <a:r>
              <a:rPr lang="en-US" sz="2400" dirty="0">
                <a:latin typeface="Calibri" pitchFamily="34" charset="0"/>
                <a:ea typeface="ＭＳ Ｐゴシック"/>
                <a:cs typeface="ＭＳ Ｐゴシック"/>
              </a:rPr>
              <a:t>The old economics</a:t>
            </a:r>
            <a:br>
              <a:rPr lang="en-US" sz="2400" dirty="0">
                <a:latin typeface="Calibri" pitchFamily="34" charset="0"/>
                <a:ea typeface="ＭＳ Ｐゴシック"/>
                <a:cs typeface="ＭＳ Ｐゴシック"/>
              </a:rPr>
            </a:br>
            <a:r>
              <a:rPr lang="en-US" dirty="0">
                <a:latin typeface="Calibri" pitchFamily="34" charset="0"/>
                <a:ea typeface="ＭＳ Ｐゴシック"/>
                <a:cs typeface="ＭＳ Ｐゴシック"/>
              </a:rPr>
              <a:t>Source: Adapted from Harvey 2007</a:t>
            </a:r>
            <a:endParaRPr lang="en-GB" dirty="0">
              <a:latin typeface="Calibri" pitchFamily="34" charset="0"/>
              <a:ea typeface="ＭＳ Ｐゴシック"/>
              <a:cs typeface="ＭＳ Ｐゴシック"/>
            </a:endParaRPr>
          </a:p>
        </p:txBody>
      </p:sp>
      <p:pic>
        <p:nvPicPr>
          <p:cNvPr id="25602" name="Picture 5" descr="Events fig 14"/>
          <p:cNvPicPr>
            <a:picLocks noChangeAspect="1" noChangeArrowheads="1"/>
          </p:cNvPicPr>
          <p:nvPr/>
        </p:nvPicPr>
        <p:blipFill>
          <a:blip r:embed="rId2"/>
          <a:srcRect/>
          <a:stretch>
            <a:fillRect/>
          </a:stretch>
        </p:blipFill>
        <p:spPr bwMode="auto">
          <a:xfrm>
            <a:off x="1359695" y="255209"/>
            <a:ext cx="5073650" cy="4900613"/>
          </a:xfrm>
          <a:prstGeom prst="rect">
            <a:avLst/>
          </a:prstGeom>
          <a:noFill/>
          <a:ln w="9525">
            <a:noFill/>
            <a:miter lim="800000"/>
            <a:headEnd/>
            <a:tailEnd/>
          </a:ln>
        </p:spPr>
      </p:pic>
      <p:sp>
        <p:nvSpPr>
          <p:cNvPr id="2" name="TextBox 1">
            <a:extLst>
              <a:ext uri="{FF2B5EF4-FFF2-40B4-BE49-F238E27FC236}">
                <a16:creationId xmlns:a16="http://schemas.microsoft.com/office/drawing/2014/main" id="{5115B4B4-AC23-1568-2981-F25219DFA803}"/>
              </a:ext>
            </a:extLst>
          </p:cNvPr>
          <p:cNvSpPr txBox="1"/>
          <p:nvPr/>
        </p:nvSpPr>
        <p:spPr>
          <a:xfrm>
            <a:off x="7489433" y="255209"/>
            <a:ext cx="4516519" cy="4154984"/>
          </a:xfrm>
          <a:prstGeom prst="rect">
            <a:avLst/>
          </a:prstGeom>
          <a:noFill/>
        </p:spPr>
        <p:txBody>
          <a:bodyPr wrap="square" rtlCol="0">
            <a:spAutoFit/>
          </a:bodyPr>
          <a:lstStyle/>
          <a:p>
            <a:r>
              <a:rPr lang="en-GB" sz="2400" dirty="0"/>
              <a:t>In </a:t>
            </a:r>
            <a:r>
              <a:rPr lang="en-GB" sz="2400" b="1" dirty="0"/>
              <a:t>old economics </a:t>
            </a:r>
            <a:r>
              <a:rPr lang="en-GB" sz="2400" dirty="0"/>
              <a:t>event management was studied as having its roots in </a:t>
            </a:r>
            <a:r>
              <a:rPr lang="en-GB" sz="2400" b="1" dirty="0"/>
              <a:t>profit-making industries </a:t>
            </a:r>
            <a:r>
              <a:rPr lang="en-GB" sz="2400" dirty="0"/>
              <a:t>especially tourism and events management education was based on models from business education. </a:t>
            </a:r>
          </a:p>
          <a:p>
            <a:endParaRPr lang="en-GB" sz="2400" dirty="0"/>
          </a:p>
          <a:p>
            <a:r>
              <a:rPr lang="en-GB" sz="2400" dirty="0"/>
              <a:t>Policy makers would think of event strategy and venue construction to </a:t>
            </a:r>
            <a:r>
              <a:rPr lang="en-GB" sz="2400" b="1" dirty="0"/>
              <a:t>replace declining industries </a:t>
            </a:r>
          </a:p>
        </p:txBody>
      </p:sp>
      <p:sp>
        <p:nvSpPr>
          <p:cNvPr id="4" name="TextBox 3">
            <a:extLst>
              <a:ext uri="{FF2B5EF4-FFF2-40B4-BE49-F238E27FC236}">
                <a16:creationId xmlns:a16="http://schemas.microsoft.com/office/drawing/2014/main" id="{24F639E3-A0CC-5A61-C1A2-F35EDA443FDD}"/>
              </a:ext>
            </a:extLst>
          </p:cNvPr>
          <p:cNvSpPr txBox="1"/>
          <p:nvPr/>
        </p:nvSpPr>
        <p:spPr>
          <a:xfrm>
            <a:off x="8658425" y="5240956"/>
            <a:ext cx="3048595"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19966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3"/>
          <p:cNvSpPr>
            <a:spLocks/>
          </p:cNvSpPr>
          <p:nvPr/>
        </p:nvSpPr>
        <p:spPr bwMode="auto">
          <a:xfrm>
            <a:off x="3010994" y="5118100"/>
            <a:ext cx="5273675" cy="457200"/>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14.6	</a:t>
            </a:r>
            <a:r>
              <a:rPr lang="en-US" sz="2400">
                <a:latin typeface="Calibri" pitchFamily="34" charset="0"/>
                <a:ea typeface="ＭＳ Ｐゴシック"/>
                <a:cs typeface="ＭＳ Ｐゴシック"/>
              </a:rPr>
              <a:t>Events in the old economics</a:t>
            </a:r>
            <a:endParaRPr lang="en-GB" sz="2400">
              <a:latin typeface="Calibri" pitchFamily="34" charset="0"/>
              <a:ea typeface="ＭＳ Ｐゴシック"/>
              <a:cs typeface="ＭＳ Ｐゴシック"/>
            </a:endParaRPr>
          </a:p>
        </p:txBody>
      </p:sp>
      <p:pic>
        <p:nvPicPr>
          <p:cNvPr id="26626" name="Picture 5" descr="Events fig 14"/>
          <p:cNvPicPr>
            <a:picLocks noChangeAspect="1" noChangeArrowheads="1"/>
          </p:cNvPicPr>
          <p:nvPr/>
        </p:nvPicPr>
        <p:blipFill>
          <a:blip r:embed="rId2"/>
          <a:srcRect/>
          <a:stretch>
            <a:fillRect/>
          </a:stretch>
        </p:blipFill>
        <p:spPr bwMode="auto">
          <a:xfrm>
            <a:off x="2182813" y="699294"/>
            <a:ext cx="6550025" cy="4292600"/>
          </a:xfrm>
          <a:prstGeom prst="rect">
            <a:avLst/>
          </a:prstGeom>
          <a:noFill/>
          <a:ln w="9525">
            <a:noFill/>
            <a:miter lim="800000"/>
            <a:headEnd/>
            <a:tailEnd/>
          </a:ln>
        </p:spPr>
      </p:pic>
      <p:sp>
        <p:nvSpPr>
          <p:cNvPr id="3" name="TextBox 2">
            <a:extLst>
              <a:ext uri="{FF2B5EF4-FFF2-40B4-BE49-F238E27FC236}">
                <a16:creationId xmlns:a16="http://schemas.microsoft.com/office/drawing/2014/main" id="{DB35DD34-98ED-3EE0-478A-356ADB75BD01}"/>
              </a:ext>
            </a:extLst>
          </p:cNvPr>
          <p:cNvSpPr txBox="1"/>
          <p:nvPr/>
        </p:nvSpPr>
        <p:spPr>
          <a:xfrm>
            <a:off x="6375634" y="5558837"/>
            <a:ext cx="6097190"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68341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descr="Events fig 14"/>
          <p:cNvPicPr>
            <a:picLocks noChangeAspect="1" noChangeArrowheads="1"/>
          </p:cNvPicPr>
          <p:nvPr/>
        </p:nvPicPr>
        <p:blipFill>
          <a:blip r:embed="rId2"/>
          <a:srcRect/>
          <a:stretch>
            <a:fillRect/>
          </a:stretch>
        </p:blipFill>
        <p:spPr bwMode="auto">
          <a:xfrm>
            <a:off x="3784601" y="549276"/>
            <a:ext cx="4621213" cy="4621213"/>
          </a:xfrm>
          <a:prstGeom prst="rect">
            <a:avLst/>
          </a:prstGeom>
          <a:noFill/>
          <a:ln w="9525">
            <a:noFill/>
            <a:miter lim="800000"/>
            <a:headEnd/>
            <a:tailEnd/>
          </a:ln>
        </p:spPr>
      </p:pic>
      <p:sp>
        <p:nvSpPr>
          <p:cNvPr id="27649" name="Title 3"/>
          <p:cNvSpPr>
            <a:spLocks/>
          </p:cNvSpPr>
          <p:nvPr/>
        </p:nvSpPr>
        <p:spPr bwMode="auto">
          <a:xfrm>
            <a:off x="307181" y="4545961"/>
            <a:ext cx="4292600" cy="457200"/>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14.7	</a:t>
            </a:r>
            <a:r>
              <a:rPr lang="en-US" sz="2400" dirty="0">
                <a:latin typeface="Calibri" pitchFamily="34" charset="0"/>
                <a:ea typeface="ＭＳ Ｐゴシック"/>
                <a:cs typeface="ＭＳ Ｐゴシック"/>
              </a:rPr>
              <a:t>The new economics</a:t>
            </a:r>
            <a:endParaRPr lang="en-GB" dirty="0">
              <a:latin typeface="Calibri" pitchFamily="34" charset="0"/>
              <a:ea typeface="ＭＳ Ｐゴシック"/>
              <a:cs typeface="ＭＳ Ｐゴシック"/>
            </a:endParaRPr>
          </a:p>
        </p:txBody>
      </p:sp>
      <p:sp>
        <p:nvSpPr>
          <p:cNvPr id="2" name="TextBox 1">
            <a:extLst>
              <a:ext uri="{FF2B5EF4-FFF2-40B4-BE49-F238E27FC236}">
                <a16:creationId xmlns:a16="http://schemas.microsoft.com/office/drawing/2014/main" id="{FE57DC95-097F-8968-4461-582E9A856405}"/>
              </a:ext>
            </a:extLst>
          </p:cNvPr>
          <p:cNvSpPr txBox="1"/>
          <p:nvPr/>
        </p:nvSpPr>
        <p:spPr>
          <a:xfrm>
            <a:off x="307181" y="257175"/>
            <a:ext cx="5162182" cy="461665"/>
          </a:xfrm>
          <a:prstGeom prst="rect">
            <a:avLst/>
          </a:prstGeom>
          <a:noFill/>
        </p:spPr>
        <p:txBody>
          <a:bodyPr wrap="none" rtlCol="0">
            <a:spAutoFit/>
          </a:bodyPr>
          <a:lstStyle/>
          <a:p>
            <a:r>
              <a:rPr lang="en-GB" sz="2400" b="1" dirty="0"/>
              <a:t>Events impacts, sustainability &amp; legacy </a:t>
            </a:r>
          </a:p>
        </p:txBody>
      </p:sp>
      <p:sp>
        <p:nvSpPr>
          <p:cNvPr id="4" name="TextBox 3">
            <a:extLst>
              <a:ext uri="{FF2B5EF4-FFF2-40B4-BE49-F238E27FC236}">
                <a16:creationId xmlns:a16="http://schemas.microsoft.com/office/drawing/2014/main" id="{67FE0996-D294-B820-C1E6-7085F200B48E}"/>
              </a:ext>
            </a:extLst>
          </p:cNvPr>
          <p:cNvSpPr txBox="1"/>
          <p:nvPr/>
        </p:nvSpPr>
        <p:spPr>
          <a:xfrm>
            <a:off x="307181" y="5024562"/>
            <a:ext cx="3967936" cy="369332"/>
          </a:xfrm>
          <a:prstGeom prst="rect">
            <a:avLst/>
          </a:prstGeom>
          <a:noFill/>
        </p:spPr>
        <p:txBody>
          <a:bodyPr wrap="square">
            <a:spAutoFit/>
          </a:bodyPr>
          <a:lstStyle/>
          <a:p>
            <a:r>
              <a:rPr lang="en-GB" dirty="0"/>
              <a:t>(</a:t>
            </a:r>
            <a:r>
              <a:rPr lang="en-GB" dirty="0" err="1"/>
              <a:t>Bladen</a:t>
            </a:r>
            <a:r>
              <a:rPr lang="en-GB" dirty="0"/>
              <a:t> et al., 2012)</a:t>
            </a:r>
          </a:p>
        </p:txBody>
      </p:sp>
    </p:spTree>
    <p:extLst>
      <p:ext uri="{BB962C8B-B14F-4D97-AF65-F5344CB8AC3E}">
        <p14:creationId xmlns:p14="http://schemas.microsoft.com/office/powerpoint/2010/main" val="2008399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17222-301E-00D1-7307-DA8FDE8E3F30}"/>
              </a:ext>
            </a:extLst>
          </p:cNvPr>
          <p:cNvSpPr>
            <a:spLocks noGrp="1"/>
          </p:cNvSpPr>
          <p:nvPr>
            <p:ph type="title"/>
          </p:nvPr>
        </p:nvSpPr>
        <p:spPr>
          <a:xfrm>
            <a:off x="77481" y="92809"/>
            <a:ext cx="10515600" cy="921484"/>
          </a:xfrm>
        </p:spPr>
        <p:txBody>
          <a:bodyPr>
            <a:normAutofit/>
          </a:bodyPr>
          <a:lstStyle/>
          <a:p>
            <a:r>
              <a:rPr lang="en-GB" sz="3600" b="1" dirty="0"/>
              <a:t>Event Impacts</a:t>
            </a:r>
            <a:endParaRPr lang="en-GB" sz="3600" dirty="0"/>
          </a:p>
        </p:txBody>
      </p:sp>
      <p:sp>
        <p:nvSpPr>
          <p:cNvPr id="3" name="Content Placeholder 2">
            <a:extLst>
              <a:ext uri="{FF2B5EF4-FFF2-40B4-BE49-F238E27FC236}">
                <a16:creationId xmlns:a16="http://schemas.microsoft.com/office/drawing/2014/main" id="{9CEE2901-BE09-9F66-4EF9-97DBFD2379BD}"/>
              </a:ext>
            </a:extLst>
          </p:cNvPr>
          <p:cNvSpPr>
            <a:spLocks noGrp="1"/>
          </p:cNvSpPr>
          <p:nvPr>
            <p:ph idx="1"/>
          </p:nvPr>
        </p:nvSpPr>
        <p:spPr>
          <a:xfrm>
            <a:off x="77481" y="875980"/>
            <a:ext cx="12037038" cy="4893729"/>
          </a:xfrm>
        </p:spPr>
        <p:txBody>
          <a:bodyPr>
            <a:normAutofit fontScale="85000" lnSpcReduction="20000"/>
          </a:bodyPr>
          <a:lstStyle/>
          <a:p>
            <a:pPr>
              <a:lnSpc>
                <a:spcPct val="120000"/>
              </a:lnSpc>
              <a:buFont typeface="Arial" panose="020B0604020202020204" pitchFamily="34" charset="0"/>
              <a:buChar char="•"/>
            </a:pPr>
            <a:r>
              <a:rPr lang="en-GB" b="1" dirty="0"/>
              <a:t>Economic Impacts</a:t>
            </a:r>
            <a:r>
              <a:rPr lang="en-GB" dirty="0"/>
              <a:t>:</a:t>
            </a:r>
          </a:p>
          <a:p>
            <a:pPr marL="742950" lvl="1" indent="-285750">
              <a:lnSpc>
                <a:spcPct val="120000"/>
              </a:lnSpc>
              <a:buFont typeface="Arial" panose="020B0604020202020204" pitchFamily="34" charset="0"/>
              <a:buChar char="•"/>
            </a:pPr>
            <a:r>
              <a:rPr lang="en-GB" dirty="0"/>
              <a:t>Direct revenue from tourism, ticket sales, and accommodation.</a:t>
            </a:r>
          </a:p>
          <a:p>
            <a:pPr marL="742950" lvl="1" indent="-285750">
              <a:lnSpc>
                <a:spcPct val="120000"/>
              </a:lnSpc>
              <a:buFont typeface="Arial" panose="020B0604020202020204" pitchFamily="34" charset="0"/>
              <a:buChar char="•"/>
            </a:pPr>
            <a:r>
              <a:rPr lang="en-GB" dirty="0"/>
              <a:t>Job creation, both temporary (during the event) and longer-term (post-event).</a:t>
            </a:r>
          </a:p>
          <a:p>
            <a:pPr marL="742950" lvl="1" indent="-285750">
              <a:lnSpc>
                <a:spcPct val="120000"/>
              </a:lnSpc>
              <a:buFont typeface="Arial" panose="020B0604020202020204" pitchFamily="34" charset="0"/>
              <a:buChar char="•"/>
            </a:pPr>
            <a:r>
              <a:rPr lang="en-GB" dirty="0"/>
              <a:t>Infrastructure development, like transport and venues.</a:t>
            </a:r>
          </a:p>
          <a:p>
            <a:pPr>
              <a:lnSpc>
                <a:spcPct val="120000"/>
              </a:lnSpc>
              <a:buFont typeface="Arial" panose="020B0604020202020204" pitchFamily="34" charset="0"/>
              <a:buChar char="•"/>
            </a:pPr>
            <a:r>
              <a:rPr lang="en-GB" b="1" dirty="0"/>
              <a:t>Social and Cultural Impacts</a:t>
            </a:r>
            <a:r>
              <a:rPr lang="en-GB" dirty="0"/>
              <a:t>:</a:t>
            </a:r>
          </a:p>
          <a:p>
            <a:pPr marL="742950" lvl="1" indent="-285750">
              <a:lnSpc>
                <a:spcPct val="120000"/>
              </a:lnSpc>
              <a:buFont typeface="Arial" panose="020B0604020202020204" pitchFamily="34" charset="0"/>
              <a:buChar char="•"/>
            </a:pPr>
            <a:r>
              <a:rPr lang="en-GB" dirty="0"/>
              <a:t>Boost to local pride and community engagement.</a:t>
            </a:r>
          </a:p>
          <a:p>
            <a:pPr marL="742950" lvl="1" indent="-285750">
              <a:lnSpc>
                <a:spcPct val="120000"/>
              </a:lnSpc>
              <a:buFont typeface="Arial" panose="020B0604020202020204" pitchFamily="34" charset="0"/>
              <a:buChar char="•"/>
            </a:pPr>
            <a:r>
              <a:rPr lang="en-GB" dirty="0"/>
              <a:t>Promotion of cultural exchange and preservation.</a:t>
            </a:r>
          </a:p>
          <a:p>
            <a:pPr marL="742950" lvl="1" indent="-285750">
              <a:lnSpc>
                <a:spcPct val="120000"/>
              </a:lnSpc>
              <a:buFont typeface="Arial" panose="020B0604020202020204" pitchFamily="34" charset="0"/>
              <a:buChar char="•"/>
            </a:pPr>
            <a:r>
              <a:rPr lang="en-GB" dirty="0"/>
              <a:t>Negative impacts such as overcrowding or the displacement of local residents.</a:t>
            </a:r>
          </a:p>
          <a:p>
            <a:pPr>
              <a:lnSpc>
                <a:spcPct val="120000"/>
              </a:lnSpc>
              <a:buFont typeface="Arial" panose="020B0604020202020204" pitchFamily="34" charset="0"/>
              <a:buChar char="•"/>
            </a:pPr>
            <a:r>
              <a:rPr lang="en-GB" b="1" dirty="0"/>
              <a:t>Environmental Impacts</a:t>
            </a:r>
            <a:r>
              <a:rPr lang="en-GB" dirty="0"/>
              <a:t>:</a:t>
            </a:r>
          </a:p>
          <a:p>
            <a:pPr marL="742950" lvl="1" indent="-285750">
              <a:lnSpc>
                <a:spcPct val="120000"/>
              </a:lnSpc>
              <a:buFont typeface="Arial" panose="020B0604020202020204" pitchFamily="34" charset="0"/>
              <a:buChar char="•"/>
            </a:pPr>
            <a:r>
              <a:rPr lang="en-GB" dirty="0"/>
              <a:t>Carbon footprint from travel and operations.</a:t>
            </a:r>
          </a:p>
          <a:p>
            <a:pPr marL="742950" lvl="1" indent="-285750">
              <a:lnSpc>
                <a:spcPct val="120000"/>
              </a:lnSpc>
              <a:buFont typeface="Arial" panose="020B0604020202020204" pitchFamily="34" charset="0"/>
              <a:buChar char="•"/>
            </a:pPr>
            <a:r>
              <a:rPr lang="en-GB" dirty="0"/>
              <a:t>Waste generation and energy consumption.</a:t>
            </a:r>
          </a:p>
          <a:p>
            <a:pPr marL="742950" lvl="1" indent="-285750">
              <a:lnSpc>
                <a:spcPct val="120000"/>
              </a:lnSpc>
              <a:buFont typeface="Arial" panose="020B0604020202020204" pitchFamily="34" charset="0"/>
              <a:buChar char="•"/>
            </a:pPr>
            <a:r>
              <a:rPr lang="en-GB" dirty="0"/>
              <a:t>Ecosystem damage if poorly managed.</a:t>
            </a:r>
          </a:p>
          <a:p>
            <a:endParaRPr lang="en-GB" dirty="0"/>
          </a:p>
        </p:txBody>
      </p:sp>
    </p:spTree>
    <p:extLst>
      <p:ext uri="{BB962C8B-B14F-4D97-AF65-F5344CB8AC3E}">
        <p14:creationId xmlns:p14="http://schemas.microsoft.com/office/powerpoint/2010/main" val="532993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E39C-38CD-1177-B943-835774B90B26}"/>
              </a:ext>
            </a:extLst>
          </p:cNvPr>
          <p:cNvSpPr>
            <a:spLocks noGrp="1"/>
          </p:cNvSpPr>
          <p:nvPr>
            <p:ph type="title"/>
          </p:nvPr>
        </p:nvSpPr>
        <p:spPr>
          <a:xfrm>
            <a:off x="838200" y="365126"/>
            <a:ext cx="10515600" cy="749060"/>
          </a:xfrm>
        </p:spPr>
        <p:txBody>
          <a:bodyPr>
            <a:normAutofit fontScale="90000"/>
          </a:bodyPr>
          <a:lstStyle/>
          <a:p>
            <a:br>
              <a:rPr lang="en-GB" b="1" dirty="0"/>
            </a:br>
            <a:r>
              <a:rPr lang="en-GB" b="1" dirty="0"/>
              <a:t>Sustainability</a:t>
            </a:r>
            <a:br>
              <a:rPr lang="en-GB" b="1" dirty="0"/>
            </a:br>
            <a:endParaRPr lang="en-GB" dirty="0"/>
          </a:p>
        </p:txBody>
      </p:sp>
      <p:sp>
        <p:nvSpPr>
          <p:cNvPr id="3" name="Content Placeholder 2">
            <a:extLst>
              <a:ext uri="{FF2B5EF4-FFF2-40B4-BE49-F238E27FC236}">
                <a16:creationId xmlns:a16="http://schemas.microsoft.com/office/drawing/2014/main" id="{14EAD8D6-E4E4-ECC7-C220-B9E489258715}"/>
              </a:ext>
            </a:extLst>
          </p:cNvPr>
          <p:cNvSpPr>
            <a:spLocks noGrp="1"/>
          </p:cNvSpPr>
          <p:nvPr>
            <p:ph idx="1"/>
          </p:nvPr>
        </p:nvSpPr>
        <p:spPr>
          <a:xfrm>
            <a:off x="369474" y="1253331"/>
            <a:ext cx="10515600" cy="4351338"/>
          </a:xfrm>
        </p:spPr>
        <p:txBody>
          <a:bodyPr>
            <a:normAutofit fontScale="92500" lnSpcReduction="20000"/>
          </a:bodyPr>
          <a:lstStyle/>
          <a:p>
            <a:pPr>
              <a:lnSpc>
                <a:spcPct val="110000"/>
              </a:lnSpc>
              <a:buFont typeface="Arial" panose="020B0604020202020204" pitchFamily="34" charset="0"/>
              <a:buChar char="•"/>
            </a:pPr>
            <a:r>
              <a:rPr lang="en-GB" b="1" dirty="0"/>
              <a:t>Environmental Sustainability</a:t>
            </a:r>
            <a:r>
              <a:rPr lang="en-GB" dirty="0"/>
              <a:t>:</a:t>
            </a:r>
          </a:p>
          <a:p>
            <a:pPr marL="742950" lvl="1" indent="-285750">
              <a:lnSpc>
                <a:spcPct val="110000"/>
              </a:lnSpc>
              <a:buFont typeface="Arial" panose="020B0604020202020204" pitchFamily="34" charset="0"/>
              <a:buChar char="•"/>
            </a:pPr>
            <a:r>
              <a:rPr lang="en-GB" dirty="0"/>
              <a:t>Implementing green energy solutions (solar, wind) for events.</a:t>
            </a:r>
          </a:p>
          <a:p>
            <a:pPr marL="742950" lvl="1" indent="-285750">
              <a:lnSpc>
                <a:spcPct val="110000"/>
              </a:lnSpc>
              <a:buFont typeface="Arial" panose="020B0604020202020204" pitchFamily="34" charset="0"/>
              <a:buChar char="•"/>
            </a:pPr>
            <a:r>
              <a:rPr lang="en-GB" dirty="0"/>
              <a:t>Reducing single-use plastics and promoting recycling.</a:t>
            </a:r>
          </a:p>
          <a:p>
            <a:pPr marL="742950" lvl="1" indent="-285750">
              <a:lnSpc>
                <a:spcPct val="110000"/>
              </a:lnSpc>
              <a:buFont typeface="Arial" panose="020B0604020202020204" pitchFamily="34" charset="0"/>
              <a:buChar char="•"/>
            </a:pPr>
            <a:r>
              <a:rPr lang="en-GB" dirty="0"/>
              <a:t>Encouraging public transport or carbon offset programs for attendees.</a:t>
            </a:r>
          </a:p>
          <a:p>
            <a:pPr>
              <a:lnSpc>
                <a:spcPct val="110000"/>
              </a:lnSpc>
              <a:buFont typeface="Arial" panose="020B0604020202020204" pitchFamily="34" charset="0"/>
              <a:buChar char="•"/>
            </a:pPr>
            <a:r>
              <a:rPr lang="en-GB" b="1" dirty="0"/>
              <a:t>Social Sustainability</a:t>
            </a:r>
            <a:r>
              <a:rPr lang="en-GB" dirty="0"/>
              <a:t>:</a:t>
            </a:r>
          </a:p>
          <a:p>
            <a:pPr marL="742950" lvl="1" indent="-285750">
              <a:lnSpc>
                <a:spcPct val="110000"/>
              </a:lnSpc>
              <a:buFont typeface="Arial" panose="020B0604020202020204" pitchFamily="34" charset="0"/>
              <a:buChar char="•"/>
            </a:pPr>
            <a:r>
              <a:rPr lang="en-GB" dirty="0"/>
              <a:t>Involving local communities in planning and execution.</a:t>
            </a:r>
          </a:p>
          <a:p>
            <a:pPr marL="742950" lvl="1" indent="-285750">
              <a:lnSpc>
                <a:spcPct val="110000"/>
              </a:lnSpc>
              <a:buFont typeface="Arial" panose="020B0604020202020204" pitchFamily="34" charset="0"/>
              <a:buChar char="•"/>
            </a:pPr>
            <a:r>
              <a:rPr lang="en-GB" dirty="0"/>
              <a:t>Ensuring accessibility and inclusivity for all demographics.</a:t>
            </a:r>
          </a:p>
          <a:p>
            <a:pPr marL="742950" lvl="1" indent="-285750">
              <a:lnSpc>
                <a:spcPct val="110000"/>
              </a:lnSpc>
              <a:buFont typeface="Arial" panose="020B0604020202020204" pitchFamily="34" charset="0"/>
              <a:buChar char="•"/>
            </a:pPr>
            <a:r>
              <a:rPr lang="en-GB" dirty="0"/>
              <a:t>Leaving behind facilities that benefit local communities.</a:t>
            </a:r>
          </a:p>
          <a:p>
            <a:pPr>
              <a:lnSpc>
                <a:spcPct val="110000"/>
              </a:lnSpc>
              <a:buFont typeface="Arial" panose="020B0604020202020204" pitchFamily="34" charset="0"/>
              <a:buChar char="•"/>
            </a:pPr>
            <a:r>
              <a:rPr lang="en-GB" b="1" dirty="0"/>
              <a:t>Economic Sustainability</a:t>
            </a:r>
            <a:r>
              <a:rPr lang="en-GB" dirty="0"/>
              <a:t>:</a:t>
            </a:r>
          </a:p>
          <a:p>
            <a:pPr marL="742950" lvl="1" indent="-285750">
              <a:lnSpc>
                <a:spcPct val="110000"/>
              </a:lnSpc>
              <a:buFont typeface="Arial" panose="020B0604020202020204" pitchFamily="34" charset="0"/>
              <a:buChar char="•"/>
            </a:pPr>
            <a:r>
              <a:rPr lang="en-GB" dirty="0"/>
              <a:t>Long-term planning to avoid economic downturns after events.</a:t>
            </a:r>
          </a:p>
          <a:p>
            <a:pPr marL="742950" lvl="1" indent="-285750">
              <a:lnSpc>
                <a:spcPct val="110000"/>
              </a:lnSpc>
              <a:buFont typeface="Arial" panose="020B0604020202020204" pitchFamily="34" charset="0"/>
              <a:buChar char="•"/>
            </a:pPr>
            <a:r>
              <a:rPr lang="en-GB" dirty="0"/>
              <a:t>Supporting local businesses through procurement and partnerships.</a:t>
            </a:r>
          </a:p>
          <a:p>
            <a:endParaRPr lang="en-GB" dirty="0"/>
          </a:p>
        </p:txBody>
      </p:sp>
    </p:spTree>
    <p:extLst>
      <p:ext uri="{BB962C8B-B14F-4D97-AF65-F5344CB8AC3E}">
        <p14:creationId xmlns:p14="http://schemas.microsoft.com/office/powerpoint/2010/main" val="1431185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575D7-DEC7-D1BD-E3BC-5A7AEAA61BD0}"/>
              </a:ext>
            </a:extLst>
          </p:cNvPr>
          <p:cNvSpPr>
            <a:spLocks noGrp="1"/>
          </p:cNvSpPr>
          <p:nvPr>
            <p:ph type="title"/>
          </p:nvPr>
        </p:nvSpPr>
        <p:spPr>
          <a:xfrm>
            <a:off x="838200" y="365126"/>
            <a:ext cx="10515600" cy="810532"/>
          </a:xfrm>
        </p:spPr>
        <p:txBody>
          <a:bodyPr>
            <a:normAutofit fontScale="90000"/>
          </a:bodyPr>
          <a:lstStyle/>
          <a:p>
            <a:r>
              <a:rPr lang="en-GB" b="1" dirty="0"/>
              <a:t>Legacy</a:t>
            </a:r>
            <a:br>
              <a:rPr lang="en-GB" b="1" dirty="0"/>
            </a:br>
            <a:endParaRPr lang="en-GB" dirty="0"/>
          </a:p>
        </p:txBody>
      </p:sp>
      <p:sp>
        <p:nvSpPr>
          <p:cNvPr id="3" name="Content Placeholder 2">
            <a:extLst>
              <a:ext uri="{FF2B5EF4-FFF2-40B4-BE49-F238E27FC236}">
                <a16:creationId xmlns:a16="http://schemas.microsoft.com/office/drawing/2014/main" id="{A95C277B-753D-D8C4-14C8-77B516D26714}"/>
              </a:ext>
            </a:extLst>
          </p:cNvPr>
          <p:cNvSpPr>
            <a:spLocks noGrp="1"/>
          </p:cNvSpPr>
          <p:nvPr>
            <p:ph idx="1"/>
          </p:nvPr>
        </p:nvSpPr>
        <p:spPr>
          <a:xfrm>
            <a:off x="369474" y="1253331"/>
            <a:ext cx="10515600" cy="4351338"/>
          </a:xfrm>
        </p:spPr>
        <p:txBody>
          <a:bodyPr/>
          <a:lstStyle/>
          <a:p>
            <a:pPr>
              <a:lnSpc>
                <a:spcPct val="100000"/>
              </a:lnSpc>
              <a:buFont typeface="Arial" panose="020B0604020202020204" pitchFamily="34" charset="0"/>
              <a:buChar char="•"/>
            </a:pPr>
            <a:r>
              <a:rPr lang="en-GB" dirty="0"/>
              <a:t>Legacy planning ensures that the benefits of the event extend well beyond its conclusion:</a:t>
            </a:r>
          </a:p>
          <a:p>
            <a:pPr marL="742950" lvl="1" indent="-285750">
              <a:lnSpc>
                <a:spcPct val="100000"/>
              </a:lnSpc>
              <a:buFont typeface="Arial" panose="020B0604020202020204" pitchFamily="34" charset="0"/>
              <a:buChar char="•"/>
            </a:pPr>
            <a:r>
              <a:rPr lang="en-GB" b="1" dirty="0"/>
              <a:t>Infrastructure</a:t>
            </a:r>
            <a:r>
              <a:rPr lang="en-GB" dirty="0"/>
              <a:t>: Sustainable facilities that serve communities (e.g., Olympic parks).</a:t>
            </a:r>
          </a:p>
          <a:p>
            <a:pPr marL="742950" lvl="1" indent="-285750">
              <a:lnSpc>
                <a:spcPct val="100000"/>
              </a:lnSpc>
              <a:buFont typeface="Arial" panose="020B0604020202020204" pitchFamily="34" charset="0"/>
              <a:buChar char="•"/>
            </a:pPr>
            <a:r>
              <a:rPr lang="en-GB" b="1" dirty="0"/>
              <a:t>Cultural Awareness</a:t>
            </a:r>
            <a:r>
              <a:rPr lang="en-GB" dirty="0"/>
              <a:t>: Promoting and preserving local traditions and arts.</a:t>
            </a:r>
          </a:p>
          <a:p>
            <a:pPr marL="742950" lvl="1" indent="-285750">
              <a:lnSpc>
                <a:spcPct val="100000"/>
              </a:lnSpc>
              <a:buFont typeface="Arial" panose="020B0604020202020204" pitchFamily="34" charset="0"/>
              <a:buChar char="•"/>
            </a:pPr>
            <a:r>
              <a:rPr lang="en-GB" b="1" dirty="0"/>
              <a:t>Tourism</a:t>
            </a:r>
            <a:r>
              <a:rPr lang="en-GB" dirty="0"/>
              <a:t>: Sustaining increased visitation through destination branding.</a:t>
            </a:r>
          </a:p>
          <a:p>
            <a:pPr marL="742950" lvl="1" indent="-285750">
              <a:lnSpc>
                <a:spcPct val="100000"/>
              </a:lnSpc>
              <a:buFont typeface="Arial" panose="020B0604020202020204" pitchFamily="34" charset="0"/>
              <a:buChar char="•"/>
            </a:pPr>
            <a:r>
              <a:rPr lang="en-GB" b="1" dirty="0"/>
              <a:t>Community Development</a:t>
            </a:r>
            <a:r>
              <a:rPr lang="en-GB" dirty="0"/>
              <a:t>: Empowering local skills and participation.</a:t>
            </a:r>
          </a:p>
          <a:p>
            <a:endParaRPr lang="en-GB" dirty="0"/>
          </a:p>
        </p:txBody>
      </p:sp>
    </p:spTree>
    <p:extLst>
      <p:ext uri="{BB962C8B-B14F-4D97-AF65-F5344CB8AC3E}">
        <p14:creationId xmlns:p14="http://schemas.microsoft.com/office/powerpoint/2010/main" val="2722105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p:cNvSpPr>
            <a:spLocks/>
          </p:cNvSpPr>
          <p:nvPr/>
        </p:nvSpPr>
        <p:spPr bwMode="auto">
          <a:xfrm>
            <a:off x="2805175" y="5173662"/>
            <a:ext cx="5922963" cy="457200"/>
          </a:xfrm>
          <a:prstGeom prst="rect">
            <a:avLst/>
          </a:prstGeom>
          <a:noFill/>
          <a:ln w="9525">
            <a:noFill/>
            <a:miter lim="800000"/>
            <a:headEnd/>
            <a:tailEnd/>
          </a:ln>
        </p:spPr>
        <p:txBody>
          <a:bodyPr anchor="ctr">
            <a:spAutoFit/>
          </a:bodyPr>
          <a:lstStyle/>
          <a:p>
            <a:pPr marL="1611313" indent="-1611313" defTabSz="457200" eaLnBrk="0" hangingPunct="0"/>
            <a:r>
              <a:rPr lang="en-GB" sz="2400" b="1" dirty="0">
                <a:latin typeface="Calibri" pitchFamily="34" charset="0"/>
                <a:ea typeface="ＭＳ Ｐゴシック"/>
                <a:cs typeface="ＭＳ Ｐゴシック"/>
              </a:rPr>
              <a:t>Figure 14.8	</a:t>
            </a:r>
            <a:r>
              <a:rPr lang="en-US" sz="2400" dirty="0">
                <a:latin typeface="Calibri" pitchFamily="34" charset="0"/>
                <a:ea typeface="ＭＳ Ｐゴシック"/>
                <a:cs typeface="ＭＳ Ｐゴシック"/>
              </a:rPr>
              <a:t>Events in the new economics</a:t>
            </a:r>
            <a:endParaRPr lang="en-GB" sz="2400" dirty="0">
              <a:latin typeface="Calibri" pitchFamily="34" charset="0"/>
              <a:ea typeface="ＭＳ Ｐゴシック"/>
              <a:cs typeface="ＭＳ Ｐゴシック"/>
            </a:endParaRPr>
          </a:p>
        </p:txBody>
      </p:sp>
      <p:pic>
        <p:nvPicPr>
          <p:cNvPr id="28674" name="Picture 5" descr="Events fig 14"/>
          <p:cNvPicPr>
            <a:picLocks noChangeAspect="1" noChangeArrowheads="1"/>
          </p:cNvPicPr>
          <p:nvPr/>
        </p:nvPicPr>
        <p:blipFill>
          <a:blip r:embed="rId2"/>
          <a:srcRect/>
          <a:stretch>
            <a:fillRect/>
          </a:stretch>
        </p:blipFill>
        <p:spPr bwMode="auto">
          <a:xfrm>
            <a:off x="885825" y="890587"/>
            <a:ext cx="6535738" cy="4283075"/>
          </a:xfrm>
          <a:prstGeom prst="rect">
            <a:avLst/>
          </a:prstGeom>
          <a:noFill/>
          <a:ln w="9525">
            <a:noFill/>
            <a:miter lim="800000"/>
            <a:headEnd/>
            <a:tailEnd/>
          </a:ln>
        </p:spPr>
      </p:pic>
      <p:sp>
        <p:nvSpPr>
          <p:cNvPr id="2" name="TextBox 1">
            <a:extLst>
              <a:ext uri="{FF2B5EF4-FFF2-40B4-BE49-F238E27FC236}">
                <a16:creationId xmlns:a16="http://schemas.microsoft.com/office/drawing/2014/main" id="{4CB67E1D-3E51-3888-CE10-F4D39541D5E5}"/>
              </a:ext>
            </a:extLst>
          </p:cNvPr>
          <p:cNvSpPr txBox="1"/>
          <p:nvPr/>
        </p:nvSpPr>
        <p:spPr>
          <a:xfrm>
            <a:off x="8422482" y="1121569"/>
            <a:ext cx="2883694" cy="2814617"/>
          </a:xfrm>
          <a:prstGeom prst="rect">
            <a:avLst/>
          </a:prstGeom>
          <a:noFill/>
        </p:spPr>
        <p:txBody>
          <a:bodyPr wrap="square" rtlCol="0">
            <a:spAutoFit/>
          </a:bodyPr>
          <a:lstStyle/>
          <a:p>
            <a:pPr>
              <a:lnSpc>
                <a:spcPct val="150000"/>
              </a:lnSpc>
            </a:pPr>
            <a:r>
              <a:rPr lang="en-GB" sz="2000" dirty="0"/>
              <a:t>New thinking incorporates </a:t>
            </a:r>
            <a:r>
              <a:rPr lang="en-GB" sz="2000" b="1" dirty="0"/>
              <a:t>social and ecological impacts </a:t>
            </a:r>
            <a:r>
              <a:rPr lang="en-GB" sz="2000" dirty="0"/>
              <a:t>as part of traditional profit and loss financial thought. (</a:t>
            </a:r>
            <a:r>
              <a:rPr lang="en-GB" sz="2000" dirty="0" err="1"/>
              <a:t>Bladen</a:t>
            </a:r>
            <a:r>
              <a:rPr lang="en-GB" sz="2000" dirty="0"/>
              <a:t> et al., 2012)</a:t>
            </a:r>
          </a:p>
        </p:txBody>
      </p:sp>
    </p:spTree>
    <p:extLst>
      <p:ext uri="{BB962C8B-B14F-4D97-AF65-F5344CB8AC3E}">
        <p14:creationId xmlns:p14="http://schemas.microsoft.com/office/powerpoint/2010/main" val="3729153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EE26-88FD-8A4B-B51C-F33E607BF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CB64DF-F4EA-CCC6-FECB-B14D94AE5BAD}"/>
              </a:ext>
            </a:extLst>
          </p:cNvPr>
          <p:cNvSpPr>
            <a:spLocks noGrp="1"/>
          </p:cNvSpPr>
          <p:nvPr>
            <p:ph idx="1"/>
          </p:nvPr>
        </p:nvSpPr>
        <p:spPr/>
        <p:txBody>
          <a:bodyPr/>
          <a:lstStyle/>
          <a:p>
            <a:r>
              <a:rPr lang="en-GB" dirty="0"/>
              <a:t>The concept of </a:t>
            </a:r>
            <a:r>
              <a:rPr lang="en-GB" b="1" dirty="0"/>
              <a:t>events in the new economics</a:t>
            </a:r>
            <a:r>
              <a:rPr lang="en-GB" dirty="0"/>
              <a:t> ties into how events are adapting to and influencing shifting economic paradigms. This often involves considerations of sustainability, inclusivity, digitalization, and global-local dynamics.</a:t>
            </a:r>
          </a:p>
        </p:txBody>
      </p:sp>
    </p:spTree>
    <p:extLst>
      <p:ext uri="{BB962C8B-B14F-4D97-AF65-F5344CB8AC3E}">
        <p14:creationId xmlns:p14="http://schemas.microsoft.com/office/powerpoint/2010/main" val="3051761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A5472-FDF2-1616-AD02-8C40773E11AA}"/>
              </a:ext>
            </a:extLst>
          </p:cNvPr>
          <p:cNvSpPr>
            <a:spLocks noGrp="1"/>
          </p:cNvSpPr>
          <p:nvPr>
            <p:ph type="title"/>
          </p:nvPr>
        </p:nvSpPr>
        <p:spPr>
          <a:xfrm>
            <a:off x="77481" y="142288"/>
            <a:ext cx="10515600" cy="1325563"/>
          </a:xfrm>
        </p:spPr>
        <p:txBody>
          <a:bodyPr/>
          <a:lstStyle/>
          <a:p>
            <a:r>
              <a:rPr lang="en-GB" b="1" dirty="0"/>
              <a:t>The Role of Events in the New Economics</a:t>
            </a:r>
            <a:br>
              <a:rPr lang="en-GB" b="1" dirty="0"/>
            </a:br>
            <a:endParaRPr lang="en-GB" dirty="0"/>
          </a:p>
        </p:txBody>
      </p:sp>
      <p:sp>
        <p:nvSpPr>
          <p:cNvPr id="3" name="Content Placeholder 2">
            <a:extLst>
              <a:ext uri="{FF2B5EF4-FFF2-40B4-BE49-F238E27FC236}">
                <a16:creationId xmlns:a16="http://schemas.microsoft.com/office/drawing/2014/main" id="{86B2B6EE-A0F5-371B-82D7-F9F2BAA73FCF}"/>
              </a:ext>
            </a:extLst>
          </p:cNvPr>
          <p:cNvSpPr>
            <a:spLocks noGrp="1"/>
          </p:cNvSpPr>
          <p:nvPr>
            <p:ph idx="1"/>
          </p:nvPr>
        </p:nvSpPr>
        <p:spPr>
          <a:xfrm>
            <a:off x="277266" y="1172482"/>
            <a:ext cx="10515600" cy="4351338"/>
          </a:xfrm>
        </p:spPr>
        <p:txBody>
          <a:bodyPr>
            <a:normAutofit lnSpcReduction="10000"/>
          </a:bodyPr>
          <a:lstStyle/>
          <a:p>
            <a:pPr>
              <a:lnSpc>
                <a:spcPct val="100000"/>
              </a:lnSpc>
              <a:buFont typeface="Arial" panose="020B0604020202020204" pitchFamily="34" charset="0"/>
              <a:buChar char="•"/>
            </a:pPr>
            <a:r>
              <a:rPr lang="en-GB" b="1" dirty="0"/>
              <a:t>Catalysts for Local Economies</a:t>
            </a:r>
            <a:r>
              <a:rPr lang="en-GB" dirty="0"/>
              <a:t>: Events stimulate local economies by attracting tourism, boosting small businesses, and creating jobs. For example, food festivals can promote regional cuisines and agricultural practices.</a:t>
            </a:r>
          </a:p>
          <a:p>
            <a:pPr>
              <a:lnSpc>
                <a:spcPct val="100000"/>
              </a:lnSpc>
              <a:buFont typeface="Arial" panose="020B0604020202020204" pitchFamily="34" charset="0"/>
              <a:buChar char="•"/>
            </a:pPr>
            <a:r>
              <a:rPr lang="en-GB" b="1" dirty="0"/>
              <a:t>Global-Local Dynamics</a:t>
            </a:r>
            <a:r>
              <a:rPr lang="en-GB" dirty="0"/>
              <a:t>: Events increasingly balance global appeal with local relevance, ensuring they respect and amplify local culture while attracting international audiences.</a:t>
            </a:r>
          </a:p>
          <a:p>
            <a:pPr>
              <a:lnSpc>
                <a:spcPct val="100000"/>
              </a:lnSpc>
              <a:buFont typeface="Arial" panose="020B0604020202020204" pitchFamily="34" charset="0"/>
              <a:buChar char="•"/>
            </a:pPr>
            <a:r>
              <a:rPr lang="en-GB" b="1" dirty="0"/>
              <a:t>Experience-Driven Value</a:t>
            </a:r>
            <a:r>
              <a:rPr lang="en-GB" dirty="0"/>
              <a:t>: The new economics values experiences over material goods. Events capitalize on this trend, offering unique, memorable experiences to attendees.</a:t>
            </a:r>
          </a:p>
          <a:p>
            <a:endParaRPr lang="en-GB" dirty="0"/>
          </a:p>
        </p:txBody>
      </p:sp>
    </p:spTree>
    <p:extLst>
      <p:ext uri="{BB962C8B-B14F-4D97-AF65-F5344CB8AC3E}">
        <p14:creationId xmlns:p14="http://schemas.microsoft.com/office/powerpoint/2010/main" val="14101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5E13-FD8A-9813-D034-606870F2C358}"/>
              </a:ext>
            </a:extLst>
          </p:cNvPr>
          <p:cNvSpPr>
            <a:spLocks noGrp="1"/>
          </p:cNvSpPr>
          <p:nvPr>
            <p:ph type="title"/>
          </p:nvPr>
        </p:nvSpPr>
        <p:spPr>
          <a:xfrm>
            <a:off x="77481" y="18255"/>
            <a:ext cx="10515600" cy="1325563"/>
          </a:xfrm>
        </p:spPr>
        <p:txBody>
          <a:bodyPr>
            <a:normAutofit/>
          </a:bodyPr>
          <a:lstStyle/>
          <a:p>
            <a:r>
              <a:rPr lang="en-GB" sz="3600" b="1" dirty="0"/>
              <a:t>Digital Transformation in Events</a:t>
            </a:r>
            <a:br>
              <a:rPr lang="en-GB" sz="3600" b="1" dirty="0"/>
            </a:br>
            <a:endParaRPr lang="en-GB" sz="3600" dirty="0"/>
          </a:p>
        </p:txBody>
      </p:sp>
      <p:sp>
        <p:nvSpPr>
          <p:cNvPr id="3" name="Content Placeholder 2">
            <a:extLst>
              <a:ext uri="{FF2B5EF4-FFF2-40B4-BE49-F238E27FC236}">
                <a16:creationId xmlns:a16="http://schemas.microsoft.com/office/drawing/2014/main" id="{0D662DA2-8355-FFF0-B058-4341EC8E463A}"/>
              </a:ext>
            </a:extLst>
          </p:cNvPr>
          <p:cNvSpPr>
            <a:spLocks noGrp="1"/>
          </p:cNvSpPr>
          <p:nvPr>
            <p:ph idx="1"/>
          </p:nvPr>
        </p:nvSpPr>
        <p:spPr>
          <a:xfrm>
            <a:off x="77481" y="972697"/>
            <a:ext cx="10515600" cy="4351338"/>
          </a:xfrm>
        </p:spPr>
        <p:txBody>
          <a:bodyPr>
            <a:normAutofit lnSpcReduction="10000"/>
          </a:bodyPr>
          <a:lstStyle/>
          <a:p>
            <a:pPr>
              <a:lnSpc>
                <a:spcPct val="100000"/>
              </a:lnSpc>
              <a:buFont typeface="Arial" panose="020B0604020202020204" pitchFamily="34" charset="0"/>
              <a:buChar char="•"/>
            </a:pPr>
            <a:r>
              <a:rPr lang="en-GB" b="1" dirty="0"/>
              <a:t>Hybrid and Virtual Events</a:t>
            </a:r>
            <a:r>
              <a:rPr lang="en-GB" dirty="0"/>
              <a:t>: The shift to digital has reduced the need for travel, aligning with climate goals while reaching broader audiences. Platforms like Zoom or immersive VR technology expand accessibility.</a:t>
            </a:r>
          </a:p>
          <a:p>
            <a:pPr>
              <a:lnSpc>
                <a:spcPct val="100000"/>
              </a:lnSpc>
              <a:buFont typeface="Arial" panose="020B0604020202020204" pitchFamily="34" charset="0"/>
              <a:buChar char="•"/>
            </a:pPr>
            <a:r>
              <a:rPr lang="en-GB" b="1" dirty="0"/>
              <a:t>Blockchain for Transparency</a:t>
            </a:r>
            <a:r>
              <a:rPr lang="en-GB" dirty="0"/>
              <a:t>: Ticketing and resource allocation can use blockchain for fraud prevention, equitable distribution, and transparency.</a:t>
            </a:r>
          </a:p>
          <a:p>
            <a:pPr>
              <a:lnSpc>
                <a:spcPct val="100000"/>
              </a:lnSpc>
              <a:buFont typeface="Arial" panose="020B0604020202020204" pitchFamily="34" charset="0"/>
              <a:buChar char="•"/>
            </a:pPr>
            <a:r>
              <a:rPr lang="en-GB" b="1" dirty="0"/>
              <a:t>Data-Driven Decision-Making</a:t>
            </a:r>
            <a:r>
              <a:rPr lang="en-GB" dirty="0"/>
              <a:t>: Events are leveraging big data to analyse attendee </a:t>
            </a:r>
            <a:r>
              <a:rPr lang="en-GB" dirty="0" err="1"/>
              <a:t>behavior</a:t>
            </a:r>
            <a:r>
              <a:rPr lang="en-GB" dirty="0"/>
              <a:t>, predict trends, and personalize experiences.</a:t>
            </a:r>
          </a:p>
          <a:p>
            <a:endParaRPr lang="en-GB" dirty="0"/>
          </a:p>
        </p:txBody>
      </p:sp>
    </p:spTree>
    <p:extLst>
      <p:ext uri="{BB962C8B-B14F-4D97-AF65-F5344CB8AC3E}">
        <p14:creationId xmlns:p14="http://schemas.microsoft.com/office/powerpoint/2010/main" val="1912539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F6C8-ED85-93AB-3711-6121E8205002}"/>
              </a:ext>
            </a:extLst>
          </p:cNvPr>
          <p:cNvSpPr>
            <a:spLocks noGrp="1"/>
          </p:cNvSpPr>
          <p:nvPr>
            <p:ph type="title"/>
          </p:nvPr>
        </p:nvSpPr>
        <p:spPr>
          <a:xfrm>
            <a:off x="108217" y="73132"/>
            <a:ext cx="10515600" cy="1325563"/>
          </a:xfrm>
        </p:spPr>
        <p:txBody>
          <a:bodyPr/>
          <a:lstStyle/>
          <a:p>
            <a:r>
              <a:rPr lang="en-GB" sz="4000" b="1" dirty="0"/>
              <a:t>Social Inclusion and Equity</a:t>
            </a:r>
            <a:br>
              <a:rPr lang="en-GB" b="1" dirty="0"/>
            </a:br>
            <a:endParaRPr lang="en-GB" dirty="0"/>
          </a:p>
        </p:txBody>
      </p:sp>
      <p:sp>
        <p:nvSpPr>
          <p:cNvPr id="3" name="Content Placeholder 2">
            <a:extLst>
              <a:ext uri="{FF2B5EF4-FFF2-40B4-BE49-F238E27FC236}">
                <a16:creationId xmlns:a16="http://schemas.microsoft.com/office/drawing/2014/main" id="{38FF1F98-A2F1-2E9E-87FE-896E1CB3EC5B}"/>
              </a:ext>
            </a:extLst>
          </p:cNvPr>
          <p:cNvSpPr>
            <a:spLocks noGrp="1"/>
          </p:cNvSpPr>
          <p:nvPr>
            <p:ph idx="1"/>
          </p:nvPr>
        </p:nvSpPr>
        <p:spPr>
          <a:xfrm>
            <a:off x="108217" y="1087958"/>
            <a:ext cx="10515600" cy="4351338"/>
          </a:xfrm>
        </p:spPr>
        <p:txBody>
          <a:bodyPr/>
          <a:lstStyle/>
          <a:p>
            <a:pPr>
              <a:lnSpc>
                <a:spcPct val="100000"/>
              </a:lnSpc>
              <a:buFont typeface="Arial" panose="020B0604020202020204" pitchFamily="34" charset="0"/>
              <a:buChar char="•"/>
            </a:pPr>
            <a:r>
              <a:rPr lang="en-GB" b="1" dirty="0"/>
              <a:t>Accessibility</a:t>
            </a:r>
            <a:r>
              <a:rPr lang="en-GB" dirty="0"/>
              <a:t>: Events are becoming more inclusive, catering to diverse audiences, including those with disabilities and marginalized groups.</a:t>
            </a:r>
          </a:p>
          <a:p>
            <a:pPr>
              <a:lnSpc>
                <a:spcPct val="100000"/>
              </a:lnSpc>
              <a:buFont typeface="Arial" panose="020B0604020202020204" pitchFamily="34" charset="0"/>
              <a:buChar char="•"/>
            </a:pPr>
            <a:r>
              <a:rPr lang="en-GB" b="1" dirty="0"/>
              <a:t>Community Ownership</a:t>
            </a:r>
            <a:r>
              <a:rPr lang="en-GB" dirty="0"/>
              <a:t>: New economic models prioritize co-creation, where local communities play a central role in organizing and benefiting from events.</a:t>
            </a:r>
          </a:p>
          <a:p>
            <a:pPr>
              <a:lnSpc>
                <a:spcPct val="100000"/>
              </a:lnSpc>
              <a:buFont typeface="Arial" panose="020B0604020202020204" pitchFamily="34" charset="0"/>
              <a:buChar char="•"/>
            </a:pPr>
            <a:r>
              <a:rPr lang="en-GB" b="1" dirty="0"/>
              <a:t>Affordable Participation</a:t>
            </a:r>
            <a:r>
              <a:rPr lang="en-GB" dirty="0"/>
              <a:t>: Strategies to ensure events are accessible across economic classes, such as tiered pricing or subsidized tickets.</a:t>
            </a:r>
          </a:p>
          <a:p>
            <a:endParaRPr lang="en-GB" dirty="0"/>
          </a:p>
        </p:txBody>
      </p:sp>
    </p:spTree>
    <p:extLst>
      <p:ext uri="{BB962C8B-B14F-4D97-AF65-F5344CB8AC3E}">
        <p14:creationId xmlns:p14="http://schemas.microsoft.com/office/powerpoint/2010/main" val="272244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F103-832D-E5DC-8068-9D6A20719977}"/>
              </a:ext>
            </a:extLst>
          </p:cNvPr>
          <p:cNvSpPr>
            <a:spLocks noGrp="1"/>
          </p:cNvSpPr>
          <p:nvPr>
            <p:ph type="title"/>
          </p:nvPr>
        </p:nvSpPr>
        <p:spPr>
          <a:xfrm>
            <a:off x="192741" y="103868"/>
            <a:ext cx="10515600" cy="1325563"/>
          </a:xfrm>
        </p:spPr>
        <p:txBody>
          <a:bodyPr/>
          <a:lstStyle/>
          <a:p>
            <a:r>
              <a:rPr lang="en-GB" sz="3600" b="1" dirty="0"/>
              <a:t>Legacy in the New Economy</a:t>
            </a:r>
            <a:br>
              <a:rPr lang="en-GB" b="1" dirty="0"/>
            </a:br>
            <a:endParaRPr lang="en-GB" dirty="0"/>
          </a:p>
        </p:txBody>
      </p:sp>
      <p:sp>
        <p:nvSpPr>
          <p:cNvPr id="3" name="Content Placeholder 2">
            <a:extLst>
              <a:ext uri="{FF2B5EF4-FFF2-40B4-BE49-F238E27FC236}">
                <a16:creationId xmlns:a16="http://schemas.microsoft.com/office/drawing/2014/main" id="{AEE17809-1A63-D663-275B-D8220F9918B7}"/>
              </a:ext>
            </a:extLst>
          </p:cNvPr>
          <p:cNvSpPr>
            <a:spLocks noGrp="1"/>
          </p:cNvSpPr>
          <p:nvPr>
            <p:ph idx="1"/>
          </p:nvPr>
        </p:nvSpPr>
        <p:spPr>
          <a:xfrm>
            <a:off x="131269" y="1003433"/>
            <a:ext cx="10515600" cy="4351338"/>
          </a:xfrm>
        </p:spPr>
        <p:txBody>
          <a:bodyPr/>
          <a:lstStyle/>
          <a:p>
            <a:pPr>
              <a:lnSpc>
                <a:spcPct val="100000"/>
              </a:lnSpc>
              <a:buFont typeface="Arial" panose="020B0604020202020204" pitchFamily="34" charset="0"/>
              <a:buChar char="•"/>
            </a:pPr>
            <a:r>
              <a:rPr lang="en-GB" b="1" dirty="0"/>
              <a:t>Long-Term Benefits</a:t>
            </a:r>
            <a:r>
              <a:rPr lang="en-GB" dirty="0"/>
              <a:t>: Events are no longer judged solely on immediate success but on their enduring economic, social, and environmental contributions.</a:t>
            </a:r>
          </a:p>
          <a:p>
            <a:pPr>
              <a:lnSpc>
                <a:spcPct val="100000"/>
              </a:lnSpc>
              <a:buFont typeface="Arial" panose="020B0604020202020204" pitchFamily="34" charset="0"/>
              <a:buChar char="•"/>
            </a:pPr>
            <a:r>
              <a:rPr lang="en-GB" b="1" dirty="0"/>
              <a:t>Knowledge Economies</a:t>
            </a:r>
            <a:r>
              <a:rPr lang="en-GB" dirty="0"/>
              <a:t>: Conventions and conferences generate intellectual capital, spreading innovation and expertise globally.</a:t>
            </a:r>
          </a:p>
          <a:p>
            <a:pPr>
              <a:lnSpc>
                <a:spcPct val="100000"/>
              </a:lnSpc>
              <a:buFont typeface="Arial" panose="020B0604020202020204" pitchFamily="34" charset="0"/>
              <a:buChar char="•"/>
            </a:pPr>
            <a:r>
              <a:rPr lang="en-GB" b="1" dirty="0"/>
              <a:t>Branding and Place-Making</a:t>
            </a:r>
            <a:r>
              <a:rPr lang="en-GB" dirty="0"/>
              <a:t>: Events leave a legacy of improved city branding and create long-term tourism demand.</a:t>
            </a:r>
          </a:p>
          <a:p>
            <a:endParaRPr lang="en-GB" dirty="0"/>
          </a:p>
        </p:txBody>
      </p:sp>
    </p:spTree>
    <p:extLst>
      <p:ext uri="{BB962C8B-B14F-4D97-AF65-F5344CB8AC3E}">
        <p14:creationId xmlns:p14="http://schemas.microsoft.com/office/powerpoint/2010/main" val="321860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5D45FE-AF2D-4A88-B887-E2457BB72F03}"/>
              </a:ext>
            </a:extLst>
          </p:cNvPr>
          <p:cNvPicPr>
            <a:picLocks noChangeAspect="1"/>
          </p:cNvPicPr>
          <p:nvPr/>
        </p:nvPicPr>
        <p:blipFill rotWithShape="1">
          <a:blip r:embed="rId2"/>
          <a:srcRect l="2706" r="1380" b="2"/>
          <a:stretch/>
        </p:blipFill>
        <p:spPr>
          <a:xfrm>
            <a:off x="429349" y="2169698"/>
            <a:ext cx="3661831" cy="2538803"/>
          </a:xfrm>
          <a:prstGeom prst="rect">
            <a:avLst/>
          </a:prstGeom>
        </p:spPr>
      </p:pic>
      <p:sp>
        <p:nvSpPr>
          <p:cNvPr id="6146" name="Rectangle 3">
            <a:extLst>
              <a:ext uri="{FF2B5EF4-FFF2-40B4-BE49-F238E27FC236}">
                <a16:creationId xmlns:a16="http://schemas.microsoft.com/office/drawing/2014/main" id="{6F9226EA-A9F9-46A4-B160-BD9676B87F5F}"/>
              </a:ext>
            </a:extLst>
          </p:cNvPr>
          <p:cNvSpPr>
            <a:spLocks noGrp="1" noChangeArrowheads="1"/>
          </p:cNvSpPr>
          <p:nvPr>
            <p:ph idx="1"/>
          </p:nvPr>
        </p:nvSpPr>
        <p:spPr>
          <a:xfrm>
            <a:off x="5000438" y="355600"/>
            <a:ext cx="6828672" cy="5946671"/>
          </a:xfrm>
        </p:spPr>
        <p:txBody>
          <a:bodyPr anchor="ctr">
            <a:normAutofit fontScale="92500" lnSpcReduction="10000"/>
          </a:bodyPr>
          <a:lstStyle/>
          <a:p>
            <a:pPr>
              <a:lnSpc>
                <a:spcPct val="110000"/>
              </a:lnSpc>
            </a:pPr>
            <a:r>
              <a:rPr lang="en-GB" altLang="en-US" dirty="0">
                <a:solidFill>
                  <a:srgbClr val="000000"/>
                </a:solidFill>
              </a:rPr>
              <a:t>Impacts on the environment </a:t>
            </a:r>
            <a:r>
              <a:rPr lang="en-US" altLang="en-US" dirty="0">
                <a:solidFill>
                  <a:srgbClr val="000000"/>
                </a:solidFill>
              </a:rPr>
              <a:t>stem from activities such as the use of non-renewable energy at event conference centers, the overuse of paper and packaging, the impact of travel and more.  </a:t>
            </a:r>
          </a:p>
          <a:p>
            <a:pPr>
              <a:lnSpc>
                <a:spcPct val="110000"/>
              </a:lnSpc>
            </a:pPr>
            <a:r>
              <a:rPr lang="en-US" altLang="en-US" dirty="0">
                <a:solidFill>
                  <a:srgbClr val="000000"/>
                </a:solidFill>
              </a:rPr>
              <a:t>Those in event management need to understand sustainability, including defining the concept and the application of theory to practice.</a:t>
            </a:r>
          </a:p>
          <a:p>
            <a:pPr>
              <a:lnSpc>
                <a:spcPct val="110000"/>
              </a:lnSpc>
            </a:pPr>
            <a:r>
              <a:rPr lang="en-US" altLang="en-US" dirty="0">
                <a:solidFill>
                  <a:srgbClr val="000000"/>
                </a:solidFill>
              </a:rPr>
              <a:t>Further, it is important to understand that sustainability encompasses multiple integrated components, spheres or dimensions that include the environment, economics and socio-cultural issues (GEO4, 2007).  </a:t>
            </a:r>
            <a:endParaRPr lang="en-GB" altLang="en-US"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2D8DC98B-9206-4F84-8A6A-E16FAAD5137F}"/>
              </a:ext>
            </a:extLst>
          </p:cNvPr>
          <p:cNvSpPr>
            <a:spLocks noGrp="1" noChangeArrowheads="1"/>
          </p:cNvSpPr>
          <p:nvPr>
            <p:ph sz="half" idx="1"/>
          </p:nvPr>
        </p:nvSpPr>
        <p:spPr>
          <a:xfrm>
            <a:off x="345782" y="437990"/>
            <a:ext cx="5858435" cy="4899463"/>
          </a:xfrm>
        </p:spPr>
        <p:txBody>
          <a:bodyPr>
            <a:normAutofit/>
          </a:bodyPr>
          <a:lstStyle/>
          <a:p>
            <a:pPr marL="0" indent="0">
              <a:lnSpc>
                <a:spcPct val="110000"/>
              </a:lnSpc>
              <a:buNone/>
            </a:pPr>
            <a:r>
              <a:rPr lang="en-US" altLang="en-US" sz="2400" dirty="0"/>
              <a:t>These three </a:t>
            </a:r>
            <a:r>
              <a:rPr lang="en-US" altLang="en-US" sz="2400" b="1" dirty="0"/>
              <a:t>conceptual spheres </a:t>
            </a:r>
            <a:r>
              <a:rPr lang="en-US" altLang="en-US" sz="2400" dirty="0"/>
              <a:t>require </a:t>
            </a:r>
          </a:p>
          <a:p>
            <a:pPr marL="0" indent="0">
              <a:lnSpc>
                <a:spcPct val="110000"/>
              </a:lnSpc>
              <a:buNone/>
            </a:pPr>
            <a:r>
              <a:rPr lang="en-US" altLang="en-US" sz="2400" dirty="0"/>
              <a:t>‘</a:t>
            </a:r>
            <a:r>
              <a:rPr lang="en-US" altLang="en-US" sz="2400" i="1" dirty="0"/>
              <a:t>learning to think in new ways, generating a mindset that thrives in uncertain and complex conditions</a:t>
            </a:r>
            <a:r>
              <a:rPr lang="en-US" altLang="en-US" sz="2400" dirty="0"/>
              <a:t>’ (Mitchell and Saren, 2008: 408).  </a:t>
            </a:r>
          </a:p>
          <a:p>
            <a:pPr marL="0" indent="0">
              <a:lnSpc>
                <a:spcPct val="110000"/>
              </a:lnSpc>
              <a:buNone/>
            </a:pPr>
            <a:r>
              <a:rPr lang="en-US" altLang="en-US" sz="2400" dirty="0"/>
              <a:t>Indeed, this complexity makes sustainability difficult to put into practice due to the breadth and depth of the topic.  </a:t>
            </a:r>
          </a:p>
          <a:p>
            <a:pPr marL="0" indent="0">
              <a:lnSpc>
                <a:spcPct val="110000"/>
              </a:lnSpc>
              <a:buNone/>
            </a:pPr>
            <a:r>
              <a:rPr lang="en-US" altLang="en-US" sz="2400" dirty="0"/>
              <a:t>This difficulty begins in the definition stage as a comprehensive definition needs to be generated for every field, including event management.</a:t>
            </a:r>
            <a:endParaRPr lang="en-GB" altLang="en-US" sz="2400" dirty="0"/>
          </a:p>
        </p:txBody>
      </p:sp>
      <p:pic>
        <p:nvPicPr>
          <p:cNvPr id="2" name="Picture 1">
            <a:extLst>
              <a:ext uri="{FF2B5EF4-FFF2-40B4-BE49-F238E27FC236}">
                <a16:creationId xmlns:a16="http://schemas.microsoft.com/office/drawing/2014/main" id="{B3D1BA62-40A8-DFF8-E95A-CCDA7D294AD5}"/>
              </a:ext>
            </a:extLst>
          </p:cNvPr>
          <p:cNvPicPr>
            <a:picLocks noChangeAspect="1"/>
          </p:cNvPicPr>
          <p:nvPr/>
        </p:nvPicPr>
        <p:blipFill>
          <a:blip r:embed="rId3"/>
          <a:stretch>
            <a:fillRect/>
          </a:stretch>
        </p:blipFill>
        <p:spPr>
          <a:xfrm>
            <a:off x="6540335" y="1913479"/>
            <a:ext cx="5181600" cy="237058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32ECD-EC6F-5348-8C15-7EECC01ECAB1}"/>
              </a:ext>
            </a:extLst>
          </p:cNvPr>
          <p:cNvSpPr>
            <a:spLocks noGrp="1"/>
          </p:cNvSpPr>
          <p:nvPr>
            <p:ph type="title"/>
          </p:nvPr>
        </p:nvSpPr>
        <p:spPr/>
        <p:txBody>
          <a:bodyPr/>
          <a:lstStyle/>
          <a:p>
            <a:r>
              <a:rPr lang="en-GB" dirty="0"/>
              <a:t>Grand Hyatt Singapore | A Sustainable Event Journey</a:t>
            </a:r>
          </a:p>
        </p:txBody>
      </p:sp>
      <p:pic>
        <p:nvPicPr>
          <p:cNvPr id="4" name="Online Media 3" title="Grand Hyatt Singapore | A Sustainable Event Journey">
            <a:hlinkClick r:id="" action="ppaction://media"/>
            <a:extLst>
              <a:ext uri="{FF2B5EF4-FFF2-40B4-BE49-F238E27FC236}">
                <a16:creationId xmlns:a16="http://schemas.microsoft.com/office/drawing/2014/main" id="{81932C33-A806-9664-CEB9-F7EE98266351}"/>
              </a:ext>
            </a:extLst>
          </p:cNvPr>
          <p:cNvPicPr>
            <a:picLocks noGrp="1" noRot="1" noChangeAspect="1"/>
          </p:cNvPicPr>
          <p:nvPr>
            <p:ph idx="1"/>
            <a:videoFile r:link="rId1"/>
          </p:nvPr>
        </p:nvPicPr>
        <p:blipFill>
          <a:blip r:embed="rId3"/>
          <a:stretch>
            <a:fillRect/>
          </a:stretch>
        </p:blipFill>
        <p:spPr>
          <a:xfrm>
            <a:off x="2671763" y="1524000"/>
            <a:ext cx="7207250" cy="4071938"/>
          </a:xfrm>
          <a:prstGeom prst="rect">
            <a:avLst/>
          </a:prstGeom>
        </p:spPr>
      </p:pic>
    </p:spTree>
    <p:extLst>
      <p:ext uri="{BB962C8B-B14F-4D97-AF65-F5344CB8AC3E}">
        <p14:creationId xmlns:p14="http://schemas.microsoft.com/office/powerpoint/2010/main" val="101249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8B77563-54C9-4297-BF27-C3BCA3330E48}"/>
              </a:ext>
            </a:extLst>
          </p:cNvPr>
          <p:cNvSpPr>
            <a:spLocks noGrp="1" noChangeArrowheads="1"/>
          </p:cNvSpPr>
          <p:nvPr>
            <p:ph type="title"/>
          </p:nvPr>
        </p:nvSpPr>
        <p:spPr>
          <a:xfrm>
            <a:off x="0" y="18256"/>
            <a:ext cx="10515600" cy="662782"/>
          </a:xfrm>
        </p:spPr>
        <p:txBody>
          <a:bodyPr anchor="ctr">
            <a:normAutofit fontScale="90000"/>
          </a:bodyPr>
          <a:lstStyle/>
          <a:p>
            <a:pPr eaLnBrk="1" hangingPunct="1"/>
            <a:r>
              <a:rPr lang="en-US" altLang="en-US" dirty="0"/>
              <a:t>Defining sustainability for event management </a:t>
            </a:r>
          </a:p>
        </p:txBody>
      </p:sp>
      <p:sp>
        <p:nvSpPr>
          <p:cNvPr id="8195" name="Rectangle 3">
            <a:extLst>
              <a:ext uri="{FF2B5EF4-FFF2-40B4-BE49-F238E27FC236}">
                <a16:creationId xmlns:a16="http://schemas.microsoft.com/office/drawing/2014/main" id="{998514CD-D76B-42BB-9C1D-C3E9896AD3AC}"/>
              </a:ext>
            </a:extLst>
          </p:cNvPr>
          <p:cNvSpPr>
            <a:spLocks noGrp="1" noChangeArrowheads="1"/>
          </p:cNvSpPr>
          <p:nvPr>
            <p:ph sz="half" idx="1"/>
          </p:nvPr>
        </p:nvSpPr>
        <p:spPr>
          <a:xfrm>
            <a:off x="280058" y="960504"/>
            <a:ext cx="6120741" cy="4741049"/>
          </a:xfrm>
        </p:spPr>
        <p:txBody>
          <a:bodyPr>
            <a:noAutofit/>
          </a:bodyPr>
          <a:lstStyle/>
          <a:p>
            <a:pPr marL="0" indent="0">
              <a:lnSpc>
                <a:spcPct val="120000"/>
              </a:lnSpc>
              <a:buNone/>
            </a:pPr>
            <a:r>
              <a:rPr lang="en-US" altLang="en-US" sz="2400" dirty="0"/>
              <a:t>To provide some provide clarity, Peattie (1999: 133) indicates that sustainability encompasses two principles: </a:t>
            </a:r>
          </a:p>
          <a:p>
            <a:pPr marL="334963" lvl="1" indent="0">
              <a:lnSpc>
                <a:spcPct val="110000"/>
              </a:lnSpc>
              <a:buNone/>
            </a:pPr>
            <a:r>
              <a:rPr lang="en-US" altLang="en-US" i="1" dirty="0"/>
              <a:t>‘First, only using the earth’s resources at a rate which allows them to be regenerated, or (in the case of </a:t>
            </a:r>
            <a:br>
              <a:rPr lang="en-US" altLang="en-US" i="1" dirty="0"/>
            </a:br>
            <a:r>
              <a:rPr lang="en-US" altLang="en-US" i="1" dirty="0"/>
              <a:t>non-renewable resources) which allow sustainable substitutes to be developed.  </a:t>
            </a:r>
          </a:p>
          <a:p>
            <a:pPr marL="334963" lvl="1" indent="0">
              <a:lnSpc>
                <a:spcPct val="120000"/>
              </a:lnSpc>
              <a:buNone/>
            </a:pPr>
            <a:r>
              <a:rPr lang="en-US" altLang="en-US" i="1" dirty="0"/>
              <a:t>Secondly, it involves creating waste at a rate that can be assimilated by the environment, without impairing it</a:t>
            </a:r>
            <a:r>
              <a:rPr lang="en-US" altLang="en-US" dirty="0"/>
              <a:t>.’</a:t>
            </a:r>
            <a:endParaRPr lang="en-GB" altLang="en-US" dirty="0"/>
          </a:p>
        </p:txBody>
      </p:sp>
      <p:pic>
        <p:nvPicPr>
          <p:cNvPr id="2" name="Picture 1">
            <a:extLst>
              <a:ext uri="{FF2B5EF4-FFF2-40B4-BE49-F238E27FC236}">
                <a16:creationId xmlns:a16="http://schemas.microsoft.com/office/drawing/2014/main" id="{A0C802C3-4301-0874-B6B1-22E2079C6E37}"/>
              </a:ext>
            </a:extLst>
          </p:cNvPr>
          <p:cNvPicPr>
            <a:picLocks noChangeAspect="1"/>
          </p:cNvPicPr>
          <p:nvPr/>
        </p:nvPicPr>
        <p:blipFill rotWithShape="1">
          <a:blip r:embed="rId2"/>
          <a:srcRect r="-1" b="16023"/>
          <a:stretch/>
        </p:blipFill>
        <p:spPr>
          <a:xfrm>
            <a:off x="6623463" y="1253331"/>
            <a:ext cx="5181600" cy="43513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E4935-5087-A553-B07D-50F47F2362E2}"/>
              </a:ext>
            </a:extLst>
          </p:cNvPr>
          <p:cNvSpPr>
            <a:spLocks noGrp="1"/>
          </p:cNvSpPr>
          <p:nvPr>
            <p:ph type="title"/>
          </p:nvPr>
        </p:nvSpPr>
        <p:spPr>
          <a:xfrm>
            <a:off x="0" y="134605"/>
            <a:ext cx="10515600" cy="733692"/>
          </a:xfrm>
        </p:spPr>
        <p:txBody>
          <a:bodyPr>
            <a:normAutofit fontScale="90000"/>
          </a:bodyPr>
          <a:lstStyle/>
          <a:p>
            <a:r>
              <a:rPr lang="en-GB" b="1" dirty="0"/>
              <a:t>Events as Platforms for Sustainability</a:t>
            </a:r>
            <a:br>
              <a:rPr lang="en-GB" sz="3600" b="1" dirty="0"/>
            </a:br>
            <a:endParaRPr lang="en-GB" sz="3600" dirty="0"/>
          </a:p>
        </p:txBody>
      </p:sp>
      <p:sp>
        <p:nvSpPr>
          <p:cNvPr id="3" name="Content Placeholder 2">
            <a:extLst>
              <a:ext uri="{FF2B5EF4-FFF2-40B4-BE49-F238E27FC236}">
                <a16:creationId xmlns:a16="http://schemas.microsoft.com/office/drawing/2014/main" id="{2C4298C6-E1EC-3126-9D1E-7833E7728B68}"/>
              </a:ext>
            </a:extLst>
          </p:cNvPr>
          <p:cNvSpPr>
            <a:spLocks noGrp="1"/>
          </p:cNvSpPr>
          <p:nvPr>
            <p:ph idx="1"/>
          </p:nvPr>
        </p:nvSpPr>
        <p:spPr>
          <a:xfrm>
            <a:off x="146637" y="868297"/>
            <a:ext cx="10515600" cy="4351338"/>
          </a:xfrm>
        </p:spPr>
        <p:txBody>
          <a:bodyPr>
            <a:normAutofit lnSpcReduction="10000"/>
          </a:bodyPr>
          <a:lstStyle/>
          <a:p>
            <a:pPr>
              <a:lnSpc>
                <a:spcPct val="100000"/>
              </a:lnSpc>
              <a:buFont typeface="Arial" panose="020B0604020202020204" pitchFamily="34" charset="0"/>
              <a:buChar char="•"/>
            </a:pPr>
            <a:r>
              <a:rPr lang="en-GB" b="1" dirty="0"/>
              <a:t>Circular Economies</a:t>
            </a:r>
            <a:r>
              <a:rPr lang="en-GB" dirty="0"/>
              <a:t>: Events are adopting circular economy principles, focusing on reducing waste, reusing materials, and maximizing resource efficiency (e.g., compostable materials, reusable infrastructure).</a:t>
            </a:r>
          </a:p>
          <a:p>
            <a:pPr>
              <a:lnSpc>
                <a:spcPct val="100000"/>
              </a:lnSpc>
              <a:buFont typeface="Arial" panose="020B0604020202020204" pitchFamily="34" charset="0"/>
              <a:buChar char="•"/>
            </a:pPr>
            <a:r>
              <a:rPr lang="en-GB" b="1" dirty="0"/>
              <a:t>Green Innovation</a:t>
            </a:r>
            <a:r>
              <a:rPr lang="en-GB" dirty="0"/>
              <a:t>: Events can act as showcases for green technology, such as renewable energy solutions, sustainable transportation, and carbon offset programs.</a:t>
            </a:r>
          </a:p>
          <a:p>
            <a:pPr>
              <a:lnSpc>
                <a:spcPct val="100000"/>
              </a:lnSpc>
              <a:buFont typeface="Arial" panose="020B0604020202020204" pitchFamily="34" charset="0"/>
              <a:buChar char="•"/>
            </a:pPr>
            <a:r>
              <a:rPr lang="en-GB" b="1" dirty="0"/>
              <a:t>Measuring Impact</a:t>
            </a:r>
            <a:r>
              <a:rPr lang="en-GB" dirty="0"/>
              <a:t>: The new economics demands accountability. Tools like carbon footprint calculators and socio-economic impact assessments are becoming standard for event evaluation.</a:t>
            </a:r>
          </a:p>
          <a:p>
            <a:endParaRPr lang="en-GB" dirty="0"/>
          </a:p>
        </p:txBody>
      </p:sp>
    </p:spTree>
    <p:extLst>
      <p:ext uri="{BB962C8B-B14F-4D97-AF65-F5344CB8AC3E}">
        <p14:creationId xmlns:p14="http://schemas.microsoft.com/office/powerpoint/2010/main" val="4022916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4C02-D680-E8ED-63C2-A625180E1415}"/>
              </a:ext>
            </a:extLst>
          </p:cNvPr>
          <p:cNvSpPr>
            <a:spLocks noGrp="1"/>
          </p:cNvSpPr>
          <p:nvPr>
            <p:ph type="title"/>
          </p:nvPr>
        </p:nvSpPr>
        <p:spPr>
          <a:xfrm>
            <a:off x="101930" y="0"/>
            <a:ext cx="10515600" cy="1325563"/>
          </a:xfrm>
        </p:spPr>
        <p:txBody>
          <a:bodyPr>
            <a:normAutofit/>
          </a:bodyPr>
          <a:lstStyle/>
          <a:p>
            <a:r>
              <a:rPr lang="en-GB" sz="3200" b="1" dirty="0"/>
              <a:t>Making Your Event More Sustainable: Waste Diversion &amp; Recycling</a:t>
            </a:r>
          </a:p>
        </p:txBody>
      </p:sp>
      <p:pic>
        <p:nvPicPr>
          <p:cNvPr id="4" name="Online Media 3" title="Making Your Event More Sustainable: Waste Diversion &amp; Recycling">
            <a:hlinkClick r:id="" action="ppaction://media"/>
            <a:extLst>
              <a:ext uri="{FF2B5EF4-FFF2-40B4-BE49-F238E27FC236}">
                <a16:creationId xmlns:a16="http://schemas.microsoft.com/office/drawing/2014/main" id="{61D569E6-5761-4BCB-BEEE-C5E7B312A4EA}"/>
              </a:ext>
            </a:extLst>
          </p:cNvPr>
          <p:cNvPicPr>
            <a:picLocks noGrp="1" noRot="1" noChangeAspect="1"/>
          </p:cNvPicPr>
          <p:nvPr>
            <p:ph idx="1"/>
            <a:videoFile r:link="rId1"/>
          </p:nvPr>
        </p:nvPicPr>
        <p:blipFill>
          <a:blip r:embed="rId3"/>
          <a:stretch>
            <a:fillRect/>
          </a:stretch>
        </p:blipFill>
        <p:spPr>
          <a:xfrm>
            <a:off x="2284413" y="1325563"/>
            <a:ext cx="7623175" cy="4306887"/>
          </a:xfrm>
          <a:prstGeom prst="rect">
            <a:avLst/>
          </a:prstGeom>
        </p:spPr>
      </p:pic>
    </p:spTree>
    <p:extLst>
      <p:ext uri="{BB962C8B-B14F-4D97-AF65-F5344CB8AC3E}">
        <p14:creationId xmlns:p14="http://schemas.microsoft.com/office/powerpoint/2010/main" val="180582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FE60A18-1C8D-4F22-A4F1-10CDAB04483D}"/>
              </a:ext>
            </a:extLst>
          </p:cNvPr>
          <p:cNvSpPr>
            <a:spLocks noGrp="1" noChangeArrowheads="1"/>
          </p:cNvSpPr>
          <p:nvPr>
            <p:ph type="title"/>
          </p:nvPr>
        </p:nvSpPr>
        <p:spPr>
          <a:xfrm>
            <a:off x="0" y="112817"/>
            <a:ext cx="10515600" cy="929285"/>
          </a:xfrm>
        </p:spPr>
        <p:txBody>
          <a:bodyPr>
            <a:normAutofit fontScale="90000"/>
          </a:bodyPr>
          <a:lstStyle/>
          <a:p>
            <a:pPr eaLnBrk="1" hangingPunct="1"/>
            <a:r>
              <a:rPr lang="en-US" altLang="en-US" sz="3600" b="1" dirty="0"/>
              <a:t>Defining sustainability </a:t>
            </a:r>
            <a:br>
              <a:rPr lang="en-US" altLang="en-US" sz="3600" b="1" dirty="0"/>
            </a:br>
            <a:r>
              <a:rPr lang="en-US" altLang="en-US" sz="3600" b="1" dirty="0"/>
              <a:t>for event management (Continued)</a:t>
            </a:r>
          </a:p>
        </p:txBody>
      </p:sp>
      <p:sp>
        <p:nvSpPr>
          <p:cNvPr id="9219" name="Rectangle 3">
            <a:extLst>
              <a:ext uri="{FF2B5EF4-FFF2-40B4-BE49-F238E27FC236}">
                <a16:creationId xmlns:a16="http://schemas.microsoft.com/office/drawing/2014/main" id="{A01B1DE7-5264-4C6D-885F-A6AAFB5D9D83}"/>
              </a:ext>
            </a:extLst>
          </p:cNvPr>
          <p:cNvSpPr>
            <a:spLocks noGrp="1" noChangeArrowheads="1"/>
          </p:cNvSpPr>
          <p:nvPr>
            <p:ph idx="1"/>
          </p:nvPr>
        </p:nvSpPr>
        <p:spPr>
          <a:xfrm>
            <a:off x="185057" y="1421863"/>
            <a:ext cx="11863508" cy="5436137"/>
          </a:xfrm>
        </p:spPr>
        <p:txBody>
          <a:bodyPr>
            <a:normAutofit fontScale="55000" lnSpcReduction="20000"/>
          </a:bodyPr>
          <a:lstStyle/>
          <a:p>
            <a:pPr marL="0" indent="0">
              <a:lnSpc>
                <a:spcPct val="150000"/>
              </a:lnSpc>
              <a:buNone/>
            </a:pPr>
            <a:r>
              <a:rPr lang="en-US" altLang="en-US" sz="4400" dirty="0"/>
              <a:t>Iles (2008) indicates that sustainability involves three categories: </a:t>
            </a:r>
          </a:p>
          <a:p>
            <a:pPr marL="457200" indent="-457200">
              <a:lnSpc>
                <a:spcPct val="150000"/>
              </a:lnSpc>
              <a:buFont typeface="+mj-lt"/>
              <a:buAutoNum type="arabicPeriod"/>
            </a:pPr>
            <a:r>
              <a:rPr lang="en-US" altLang="en-US" sz="4400" i="1" dirty="0"/>
              <a:t>production conditions - </a:t>
            </a:r>
            <a:r>
              <a:rPr lang="en-US" altLang="en-US" sz="4400" dirty="0"/>
              <a:t>involves how a product is made and if this process is sustainable for the natural environment. </a:t>
            </a:r>
            <a:endParaRPr lang="en-US" altLang="en-US" sz="4400" i="1" dirty="0"/>
          </a:p>
          <a:p>
            <a:pPr marL="457200" indent="-457200">
              <a:lnSpc>
                <a:spcPct val="150000"/>
              </a:lnSpc>
              <a:buFont typeface="+mj-lt"/>
              <a:buAutoNum type="arabicPeriod"/>
            </a:pPr>
            <a:r>
              <a:rPr lang="en-US" altLang="en-US" sz="4400" i="1" dirty="0"/>
              <a:t>product characteristics and performance - </a:t>
            </a:r>
            <a:r>
              <a:rPr lang="en-US" altLang="en-US" sz="4400" dirty="0"/>
              <a:t>concerns the constituent elements used to create a product and the resultant impacts of this creation on the natural environment; as well, this category concerns the role that this product fulfils.</a:t>
            </a:r>
            <a:r>
              <a:rPr lang="en-US" altLang="en-US" sz="4400" i="1" dirty="0"/>
              <a:t> </a:t>
            </a:r>
          </a:p>
          <a:p>
            <a:pPr marL="457200" indent="-457200">
              <a:lnSpc>
                <a:spcPct val="150000"/>
              </a:lnSpc>
              <a:buFont typeface="+mj-lt"/>
              <a:buAutoNum type="arabicPeriod"/>
            </a:pPr>
            <a:r>
              <a:rPr lang="en-US" altLang="en-US" sz="4400" i="1" dirty="0"/>
              <a:t>exposures and risks - </a:t>
            </a:r>
            <a:r>
              <a:rPr lang="en-US" altLang="en-US" sz="4400" dirty="0"/>
              <a:t>is concerned with the pathways, or supply chains, of products and the fact they could expose humans to chemical risks through production, transportation and consumption.  </a:t>
            </a:r>
            <a:endParaRPr lang="en-GB" altLang="en-US" sz="4400" dirty="0"/>
          </a:p>
          <a:p>
            <a:pPr marL="0" indent="0">
              <a:lnSpc>
                <a:spcPct val="150000"/>
              </a:lnSpc>
              <a:buNone/>
            </a:pPr>
            <a:r>
              <a:rPr lang="en-US" altLang="en-US" sz="4400" dirty="0"/>
              <a:t>  </a:t>
            </a:r>
          </a:p>
          <a:p>
            <a:pPr marL="0" indent="0">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3" name="Rectangle 2">
            <a:extLst>
              <a:ext uri="{FF2B5EF4-FFF2-40B4-BE49-F238E27FC236}">
                <a16:creationId xmlns:a16="http://schemas.microsoft.com/office/drawing/2014/main" id="{D5B56686-CDD5-4669-9223-CB97DC41F8A0}"/>
              </a:ext>
            </a:extLst>
          </p:cNvPr>
          <p:cNvSpPr>
            <a:spLocks noGrp="1" noChangeArrowheads="1"/>
          </p:cNvSpPr>
          <p:nvPr>
            <p:ph type="title"/>
          </p:nvPr>
        </p:nvSpPr>
        <p:spPr/>
        <p:txBody>
          <a:bodyP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0242" name="Rectangle 3">
            <a:extLst>
              <a:ext uri="{FF2B5EF4-FFF2-40B4-BE49-F238E27FC236}">
                <a16:creationId xmlns:a16="http://schemas.microsoft.com/office/drawing/2014/main" id="{59A42117-E4E3-41A1-BB54-6BA8700D73B1}"/>
              </a:ext>
            </a:extLst>
          </p:cNvPr>
          <p:cNvSpPr>
            <a:spLocks noGrp="1" noChangeArrowheads="1"/>
          </p:cNvSpPr>
          <p:nvPr>
            <p:ph idx="1"/>
          </p:nvPr>
        </p:nvSpPr>
        <p:spPr/>
        <p:txBody>
          <a:bodyPr>
            <a:normAutofit/>
          </a:bodyPr>
          <a:lstStyle/>
          <a:p>
            <a:pPr marL="0" indent="0">
              <a:lnSpc>
                <a:spcPct val="100000"/>
              </a:lnSpc>
              <a:buNone/>
            </a:pPr>
            <a:r>
              <a:rPr lang="en-US" altLang="en-US" dirty="0"/>
              <a:t>Events management needs to expand the definition for sustainability to include both </a:t>
            </a:r>
            <a:r>
              <a:rPr lang="en-US" altLang="en-US" b="1" dirty="0"/>
              <a:t>socio-cultural and financial/economic impacts </a:t>
            </a:r>
            <a:r>
              <a:rPr lang="en-US" altLang="en-US" dirty="0"/>
              <a:t>of environmental activities.  </a:t>
            </a:r>
          </a:p>
          <a:p>
            <a:pPr marL="0" indent="0">
              <a:lnSpc>
                <a:spcPct val="100000"/>
              </a:lnSpc>
              <a:buNone/>
            </a:pPr>
            <a:r>
              <a:rPr lang="en-US" altLang="en-US" dirty="0"/>
              <a:t>The practices employed to reduce or offset an event’s impacts, need to consider the </a:t>
            </a:r>
            <a:r>
              <a:rPr lang="en-US" altLang="en-US" b="1" dirty="0"/>
              <a:t>current needs</a:t>
            </a:r>
            <a:r>
              <a:rPr lang="en-US" altLang="en-US" dirty="0"/>
              <a:t> and how they </a:t>
            </a:r>
            <a:r>
              <a:rPr lang="en-US" altLang="en-US" b="1" dirty="0"/>
              <a:t>can be met </a:t>
            </a:r>
            <a:r>
              <a:rPr lang="en-US" altLang="en-US" dirty="0"/>
              <a:t>without restricting the opportunities of future event managers or producers, cultures, societies and their economies.  </a:t>
            </a:r>
          </a:p>
          <a:p>
            <a:pPr marL="0" indent="0">
              <a:lnSpc>
                <a:spcPct val="100000"/>
              </a:lnSpc>
              <a:buNone/>
            </a:pPr>
            <a:r>
              <a:rPr lang="en-US" altLang="en-US" dirty="0"/>
              <a:t>So a suitable </a:t>
            </a:r>
            <a:r>
              <a:rPr lang="en-US" altLang="en-US" b="1" dirty="0"/>
              <a:t>definition </a:t>
            </a:r>
            <a:r>
              <a:rPr lang="en-US" altLang="en-US" dirty="0"/>
              <a:t>of events management sustainability needs to be multi-dimensional.  </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a:extLst>
              <a:ext uri="{FF2B5EF4-FFF2-40B4-BE49-F238E27FC236}">
                <a16:creationId xmlns:a16="http://schemas.microsoft.com/office/drawing/2014/main" id="{F8D4B847-5A3C-4F2A-8045-4676E0A96C1F}"/>
              </a:ext>
            </a:extLst>
          </p:cNvPr>
          <p:cNvSpPr>
            <a:spLocks noGrp="1" noChangeArrowheads="1"/>
          </p:cNvSpPr>
          <p:nvPr>
            <p:ph type="title"/>
          </p:nvPr>
        </p:nvSpPr>
        <p:spPr/>
        <p:txBody>
          <a:bodyPr anchor="ct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1266" name="Rectangle 3">
            <a:extLst>
              <a:ext uri="{FF2B5EF4-FFF2-40B4-BE49-F238E27FC236}">
                <a16:creationId xmlns:a16="http://schemas.microsoft.com/office/drawing/2014/main" id="{B7F95146-1C75-44D2-BE3C-2B552B5CEA47}"/>
              </a:ext>
            </a:extLst>
          </p:cNvPr>
          <p:cNvSpPr>
            <a:spLocks noGrp="1" noChangeArrowheads="1"/>
          </p:cNvSpPr>
          <p:nvPr>
            <p:ph sz="half" idx="1"/>
          </p:nvPr>
        </p:nvSpPr>
        <p:spPr>
          <a:xfrm>
            <a:off x="838199" y="1825625"/>
            <a:ext cx="8905155" cy="4351338"/>
          </a:xfrm>
        </p:spPr>
        <p:txBody>
          <a:bodyPr>
            <a:normAutofit/>
          </a:bodyPr>
          <a:lstStyle/>
          <a:p>
            <a:pPr marL="0" indent="0">
              <a:lnSpc>
                <a:spcPct val="100000"/>
              </a:lnSpc>
              <a:buNone/>
            </a:pPr>
            <a:r>
              <a:rPr lang="en-US" altLang="en-US" sz="2400" dirty="0"/>
              <a:t>Sustainability for events management is usefully defined </a:t>
            </a:r>
            <a:r>
              <a:rPr lang="en-US" altLang="en-US" sz="2400" dirty="0" err="1"/>
              <a:t>utilising</a:t>
            </a:r>
            <a:r>
              <a:rPr lang="en-US" altLang="en-US" sz="2400" dirty="0"/>
              <a:t> an adaptation of </a:t>
            </a:r>
            <a:r>
              <a:rPr lang="en-US" altLang="en-US" sz="2400" dirty="0" err="1"/>
              <a:t>Kaspar's</a:t>
            </a:r>
            <a:r>
              <a:rPr lang="en-US" altLang="en-US" sz="2400" dirty="0"/>
              <a:t> (1998) multi-dimensional definition.  </a:t>
            </a:r>
          </a:p>
          <a:p>
            <a:pPr marL="0" indent="0">
              <a:lnSpc>
                <a:spcPct val="100000"/>
              </a:lnSpc>
              <a:buNone/>
            </a:pPr>
            <a:r>
              <a:rPr lang="en-US" altLang="en-US" sz="2400" dirty="0"/>
              <a:t>Event Management Sustainability is the capacity of an event to provide</a:t>
            </a:r>
          </a:p>
          <a:p>
            <a:pPr marL="0" indent="0">
              <a:lnSpc>
                <a:spcPct val="100000"/>
              </a:lnSpc>
              <a:buNone/>
            </a:pPr>
            <a:r>
              <a:rPr lang="en-US" altLang="en-US" sz="2400" dirty="0"/>
              <a:t> ‘</a:t>
            </a:r>
            <a:r>
              <a:rPr lang="en-US" altLang="en-US" sz="2400" i="1" dirty="0"/>
              <a:t>economic development that serves current needs without having a negative impact on future generations. In other words, it reflects an improvement of the quality of life within the capacity of an ecosystem. It comprises economic, social [cultural] and environmental dimensions</a:t>
            </a:r>
            <a:r>
              <a:rPr lang="en-US" altLang="en-US" sz="2400" dirty="0"/>
              <a:t>’  (</a:t>
            </a:r>
            <a:r>
              <a:rPr lang="en-US" altLang="en-US" sz="2400" dirty="0" err="1"/>
              <a:t>Kaspar</a:t>
            </a:r>
            <a:r>
              <a:rPr lang="en-US" altLang="en-US" sz="2400" dirty="0"/>
              <a:t>, 1998: 67).</a:t>
            </a:r>
            <a:endParaRPr lang="en-GB" altLang="en-US" sz="2400" dirty="0"/>
          </a:p>
        </p:txBody>
      </p:sp>
      <p:pic>
        <p:nvPicPr>
          <p:cNvPr id="2" name="Content Placeholder 1">
            <a:extLst>
              <a:ext uri="{FF2B5EF4-FFF2-40B4-BE49-F238E27FC236}">
                <a16:creationId xmlns:a16="http://schemas.microsoft.com/office/drawing/2014/main" id="{A6BAA81F-0008-5E2B-A6C2-8B0CFD95A8AE}"/>
              </a:ext>
            </a:extLst>
          </p:cNvPr>
          <p:cNvPicPr>
            <a:picLocks noGrp="1" noChangeAspect="1"/>
          </p:cNvPicPr>
          <p:nvPr>
            <p:ph sz="half" idx="2"/>
          </p:nvPr>
        </p:nvPicPr>
        <p:blipFill>
          <a:blip r:embed="rId2"/>
          <a:stretch>
            <a:fillRect/>
          </a:stretch>
        </p:blipFill>
        <p:spPr>
          <a:xfrm>
            <a:off x="10075129" y="1984035"/>
            <a:ext cx="1847850" cy="24669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818FE53-9220-4D4E-A808-2220AA92A287}"/>
              </a:ext>
            </a:extLst>
          </p:cNvPr>
          <p:cNvSpPr>
            <a:spLocks noGrp="1" noChangeArrowheads="1"/>
          </p:cNvSpPr>
          <p:nvPr>
            <p:ph type="title"/>
          </p:nvPr>
        </p:nvSpPr>
        <p:spPr>
          <a:xfrm>
            <a:off x="54429" y="18255"/>
            <a:ext cx="10515600" cy="1325563"/>
          </a:xfrm>
        </p:spPr>
        <p:txBody>
          <a:bodyPr anchor="ctr">
            <a:normAutofit/>
          </a:bodyPr>
          <a:lstStyle/>
          <a:p>
            <a:pPr eaLnBrk="1" hangingPunct="1"/>
            <a:r>
              <a:rPr lang="en-US" altLang="en-US" sz="3600" b="1" dirty="0"/>
              <a:t>Resource-based theory and </a:t>
            </a:r>
            <a:br>
              <a:rPr lang="en-US" altLang="en-US" sz="3600" b="1" dirty="0"/>
            </a:br>
            <a:r>
              <a:rPr lang="en-US" altLang="en-US" sz="3600" b="1" dirty="0"/>
              <a:t>sustainability in events management </a:t>
            </a:r>
          </a:p>
        </p:txBody>
      </p:sp>
      <p:sp>
        <p:nvSpPr>
          <p:cNvPr id="12291" name="Rectangle 3">
            <a:extLst>
              <a:ext uri="{FF2B5EF4-FFF2-40B4-BE49-F238E27FC236}">
                <a16:creationId xmlns:a16="http://schemas.microsoft.com/office/drawing/2014/main" id="{040D9FFC-931D-4A3C-9BC5-E51F30934654}"/>
              </a:ext>
            </a:extLst>
          </p:cNvPr>
          <p:cNvSpPr>
            <a:spLocks noGrp="1" noChangeArrowheads="1"/>
          </p:cNvSpPr>
          <p:nvPr>
            <p:ph sz="half" idx="1"/>
          </p:nvPr>
        </p:nvSpPr>
        <p:spPr>
          <a:xfrm>
            <a:off x="54428" y="1343818"/>
            <a:ext cx="7861450" cy="4351338"/>
          </a:xfrm>
        </p:spPr>
        <p:txBody>
          <a:bodyPr>
            <a:normAutofit/>
          </a:bodyPr>
          <a:lstStyle/>
          <a:p>
            <a:pPr marL="0" indent="0">
              <a:lnSpc>
                <a:spcPct val="100000"/>
              </a:lnSpc>
              <a:buNone/>
            </a:pPr>
            <a:r>
              <a:rPr lang="en-US" altLang="en-US" sz="2400" dirty="0"/>
              <a:t>In events management, the resource-based theoretical view is concerned with generating a </a:t>
            </a:r>
          </a:p>
          <a:p>
            <a:pPr marL="0" indent="0">
              <a:lnSpc>
                <a:spcPct val="100000"/>
              </a:lnSpc>
              <a:buNone/>
            </a:pPr>
            <a:r>
              <a:rPr lang="en-US" altLang="en-US" sz="2400" dirty="0"/>
              <a:t>‘</a:t>
            </a:r>
            <a:r>
              <a:rPr lang="en-US" altLang="en-US" sz="2400" i="1" dirty="0"/>
              <a:t>persistent</a:t>
            </a:r>
            <a:r>
              <a:rPr lang="en-US" altLang="en-US" sz="2400" dirty="0"/>
              <a:t> </a:t>
            </a:r>
            <a:r>
              <a:rPr lang="en-US" altLang="en-US" sz="2400" i="1" dirty="0"/>
              <a:t>superior… performance using … resources as a unit of analysis’</a:t>
            </a:r>
            <a:r>
              <a:rPr lang="en-US" altLang="en-US" sz="2400" dirty="0"/>
              <a:t> (Barney and </a:t>
            </a:r>
            <a:r>
              <a:rPr lang="en-US" altLang="en-US" sz="2400" dirty="0" err="1"/>
              <a:t>Arikan</a:t>
            </a:r>
            <a:r>
              <a:rPr lang="en-US" altLang="en-US" sz="2400" dirty="0"/>
              <a:t>, 2001: 134). </a:t>
            </a:r>
          </a:p>
          <a:p>
            <a:pPr marL="0" indent="0">
              <a:lnSpc>
                <a:spcPct val="100000"/>
              </a:lnSpc>
              <a:buNone/>
            </a:pPr>
            <a:r>
              <a:rPr lang="en-US" altLang="en-US" sz="2400" dirty="0"/>
              <a:t> This means that sustainability is linked to the resources available, how the resources are </a:t>
            </a:r>
            <a:r>
              <a:rPr lang="en-US" altLang="en-US" sz="2400" b="1" dirty="0" err="1"/>
              <a:t>utilised</a:t>
            </a:r>
            <a:r>
              <a:rPr lang="en-US" altLang="en-US" sz="2400" dirty="0"/>
              <a:t>, if </a:t>
            </a:r>
            <a:r>
              <a:rPr lang="en-US" altLang="en-US" sz="2400" b="1" dirty="0"/>
              <a:t>an advantage </a:t>
            </a:r>
            <a:r>
              <a:rPr lang="en-US" altLang="en-US" sz="2400" dirty="0"/>
              <a:t>can be achieved based on how each resource is managed and if a superior </a:t>
            </a:r>
            <a:r>
              <a:rPr lang="en-US" altLang="en-US" sz="2400" b="1" dirty="0"/>
              <a:t>economic performance </a:t>
            </a:r>
            <a:r>
              <a:rPr lang="en-US" altLang="en-US" sz="2400" dirty="0"/>
              <a:t>can be obtained with the way the resources are being </a:t>
            </a:r>
            <a:r>
              <a:rPr lang="en-US" altLang="en-US" sz="2400" dirty="0" err="1"/>
              <a:t>utilised</a:t>
            </a:r>
            <a:r>
              <a:rPr lang="en-US" altLang="en-US" sz="2400" dirty="0"/>
              <a:t>.  </a:t>
            </a:r>
            <a:endParaRPr lang="en-GB" altLang="en-US" sz="2400" dirty="0"/>
          </a:p>
        </p:txBody>
      </p:sp>
      <p:pic>
        <p:nvPicPr>
          <p:cNvPr id="2" name="Picture 1">
            <a:extLst>
              <a:ext uri="{FF2B5EF4-FFF2-40B4-BE49-F238E27FC236}">
                <a16:creationId xmlns:a16="http://schemas.microsoft.com/office/drawing/2014/main" id="{7920B13E-BE1F-A2B5-F28A-757EF0162E3F}"/>
              </a:ext>
            </a:extLst>
          </p:cNvPr>
          <p:cNvPicPr>
            <a:picLocks noChangeAspect="1"/>
          </p:cNvPicPr>
          <p:nvPr/>
        </p:nvPicPr>
        <p:blipFill rotWithShape="1">
          <a:blip r:embed="rId2"/>
          <a:srcRect r="20513" b="-1"/>
          <a:stretch/>
        </p:blipFill>
        <p:spPr>
          <a:xfrm>
            <a:off x="7915878" y="1490903"/>
            <a:ext cx="4336953" cy="364203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6914-BE79-8DE5-079C-C34E3F55A850}"/>
              </a:ext>
            </a:extLst>
          </p:cNvPr>
          <p:cNvSpPr>
            <a:spLocks noGrp="1"/>
          </p:cNvSpPr>
          <p:nvPr>
            <p:ph type="title"/>
          </p:nvPr>
        </p:nvSpPr>
        <p:spPr>
          <a:xfrm>
            <a:off x="69796" y="0"/>
            <a:ext cx="10515600" cy="1325563"/>
          </a:xfrm>
        </p:spPr>
        <p:txBody>
          <a:bodyPr>
            <a:normAutofit/>
          </a:bodyPr>
          <a:lstStyle/>
          <a:p>
            <a:r>
              <a:rPr lang="en-US" altLang="en-US" sz="3600" b="1" dirty="0" err="1"/>
              <a:t>Behavioural</a:t>
            </a:r>
            <a:r>
              <a:rPr lang="en-US" altLang="en-US" sz="3600" b="1" dirty="0"/>
              <a:t>-based theory and sustainability in event management</a:t>
            </a:r>
            <a:endParaRPr lang="en-GB" sz="3600" dirty="0"/>
          </a:p>
        </p:txBody>
      </p:sp>
      <p:sp>
        <p:nvSpPr>
          <p:cNvPr id="3" name="Content Placeholder 2">
            <a:extLst>
              <a:ext uri="{FF2B5EF4-FFF2-40B4-BE49-F238E27FC236}">
                <a16:creationId xmlns:a16="http://schemas.microsoft.com/office/drawing/2014/main" id="{5C7CDC82-BE9A-06E4-58CA-E4938C682A1C}"/>
              </a:ext>
            </a:extLst>
          </p:cNvPr>
          <p:cNvSpPr>
            <a:spLocks noGrp="1"/>
          </p:cNvSpPr>
          <p:nvPr>
            <p:ph idx="1"/>
          </p:nvPr>
        </p:nvSpPr>
        <p:spPr>
          <a:xfrm>
            <a:off x="200426" y="1325563"/>
            <a:ext cx="10515600" cy="4351338"/>
          </a:xfrm>
        </p:spPr>
        <p:txBody>
          <a:bodyPr>
            <a:normAutofit fontScale="92500"/>
          </a:bodyPr>
          <a:lstStyle/>
          <a:p>
            <a:pPr marL="0" indent="0">
              <a:buNone/>
            </a:pPr>
            <a:r>
              <a:rPr lang="en-US" altLang="en-US" sz="2800" dirty="0"/>
              <a:t>In events management, the </a:t>
            </a:r>
            <a:r>
              <a:rPr lang="en-US" altLang="en-US" sz="2800" dirty="0" err="1"/>
              <a:t>behavioural</a:t>
            </a:r>
            <a:r>
              <a:rPr lang="en-US" altLang="en-US" sz="2800" dirty="0"/>
              <a:t>-based theoretical view is concerned with an event’s ‘</a:t>
            </a:r>
            <a:r>
              <a:rPr lang="en-US" altLang="en-US" sz="2800" b="1" i="1" dirty="0"/>
              <a:t>goals, expectations and choice</a:t>
            </a:r>
            <a:r>
              <a:rPr lang="en-US" altLang="en-US" sz="2800" dirty="0"/>
              <a:t>’ (Bowen, 2007: 98).  </a:t>
            </a:r>
          </a:p>
          <a:p>
            <a:pPr marL="0" indent="0">
              <a:buNone/>
            </a:pPr>
            <a:r>
              <a:rPr lang="en-US" altLang="en-US" sz="2800" dirty="0"/>
              <a:t>This means that event managers must </a:t>
            </a:r>
            <a:r>
              <a:rPr lang="en-US" altLang="en-US" sz="2800" b="1" dirty="0"/>
              <a:t>pay attention </a:t>
            </a:r>
            <a:r>
              <a:rPr lang="en-US" altLang="en-US" sz="2800" dirty="0"/>
              <a:t>to the issue of sustainability based on the resources that are available to manage the issue </a:t>
            </a:r>
          </a:p>
          <a:p>
            <a:pPr marL="0" indent="0">
              <a:buNone/>
            </a:pPr>
            <a:r>
              <a:rPr lang="en-US" altLang="en-US" sz="2800" dirty="0"/>
              <a:t>(Bowen, 2007).  </a:t>
            </a:r>
          </a:p>
          <a:p>
            <a:pPr marL="0" indent="0">
              <a:buNone/>
            </a:pPr>
            <a:r>
              <a:rPr lang="en-US" altLang="en-US" sz="2800" dirty="0"/>
              <a:t>Consequently, event managers have the </a:t>
            </a:r>
            <a:r>
              <a:rPr lang="en-US" altLang="en-US" sz="2800" b="1" dirty="0"/>
              <a:t>discretion to define </a:t>
            </a:r>
            <a:r>
              <a:rPr lang="en-US" altLang="en-US" sz="2800" dirty="0"/>
              <a:t>sustainability and to</a:t>
            </a:r>
          </a:p>
          <a:p>
            <a:pPr marL="0" indent="0">
              <a:buNone/>
            </a:pPr>
            <a:r>
              <a:rPr lang="en-US" altLang="en-US" sz="2800" dirty="0">
                <a:hlinkClick r:id="rId2"/>
              </a:rPr>
              <a:t>https://www.exordo.com/blog/sustainable-event-ideas/</a:t>
            </a:r>
            <a:endParaRPr lang="en-US" altLang="en-US" sz="2800" dirty="0"/>
          </a:p>
          <a:p>
            <a:pPr marL="0" indent="0">
              <a:buNone/>
            </a:pPr>
            <a:r>
              <a:rPr lang="en-US" altLang="en-US" sz="2800" dirty="0"/>
              <a:t> determine how to apply the definition to a particular event.  </a:t>
            </a:r>
            <a:endParaRPr lang="en-GB" altLang="en-US" sz="2800" dirty="0"/>
          </a:p>
          <a:p>
            <a:endParaRPr lang="en-GB" dirty="0"/>
          </a:p>
        </p:txBody>
      </p:sp>
    </p:spTree>
    <p:extLst>
      <p:ext uri="{BB962C8B-B14F-4D97-AF65-F5344CB8AC3E}">
        <p14:creationId xmlns:p14="http://schemas.microsoft.com/office/powerpoint/2010/main" val="20419259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E8991E4-2584-4591-9A0C-CFA5023A2C24}"/>
              </a:ext>
            </a:extLst>
          </p:cNvPr>
          <p:cNvSpPr>
            <a:spLocks noGrp="1" noChangeArrowheads="1"/>
          </p:cNvSpPr>
          <p:nvPr>
            <p:ph type="title"/>
          </p:nvPr>
        </p:nvSpPr>
        <p:spPr>
          <a:xfrm>
            <a:off x="154321" y="119236"/>
            <a:ext cx="10515600" cy="741376"/>
          </a:xfrm>
        </p:spPr>
        <p:txBody>
          <a:bodyPr anchor="ctr">
            <a:normAutofit/>
          </a:bodyPr>
          <a:lstStyle/>
          <a:p>
            <a:pPr eaLnBrk="1" hangingPunct="1"/>
            <a:r>
              <a:rPr lang="en-US" altLang="en-US" sz="3600" b="1" dirty="0"/>
              <a:t>Sustainable citizenship in event management </a:t>
            </a:r>
          </a:p>
        </p:txBody>
      </p:sp>
      <p:sp>
        <p:nvSpPr>
          <p:cNvPr id="14339" name="Rectangle 3">
            <a:extLst>
              <a:ext uri="{FF2B5EF4-FFF2-40B4-BE49-F238E27FC236}">
                <a16:creationId xmlns:a16="http://schemas.microsoft.com/office/drawing/2014/main" id="{F467153F-ED4F-4C62-AE28-EF9E77CF117A}"/>
              </a:ext>
            </a:extLst>
          </p:cNvPr>
          <p:cNvSpPr>
            <a:spLocks noGrp="1" noChangeArrowheads="1"/>
          </p:cNvSpPr>
          <p:nvPr>
            <p:ph sz="half" idx="1"/>
          </p:nvPr>
        </p:nvSpPr>
        <p:spPr>
          <a:xfrm>
            <a:off x="100532" y="860611"/>
            <a:ext cx="6853517" cy="4917781"/>
          </a:xfrm>
        </p:spPr>
        <p:txBody>
          <a:bodyPr>
            <a:normAutofit/>
          </a:bodyPr>
          <a:lstStyle/>
          <a:p>
            <a:pPr marL="0" indent="0">
              <a:lnSpc>
                <a:spcPct val="100000"/>
              </a:lnSpc>
              <a:buNone/>
            </a:pPr>
            <a:r>
              <a:rPr lang="en-US" altLang="en-US" sz="2600" dirty="0"/>
              <a:t>Bateman and Organ (1983) presented the term </a:t>
            </a:r>
            <a:r>
              <a:rPr lang="en-US" altLang="en-US" sz="2600" b="1" dirty="0"/>
              <a:t>‘</a:t>
            </a:r>
            <a:r>
              <a:rPr lang="en-US" altLang="en-US" sz="2600" b="1" dirty="0" err="1"/>
              <a:t>organisational</a:t>
            </a:r>
            <a:r>
              <a:rPr lang="en-US" altLang="en-US" sz="2600" b="1" dirty="0"/>
              <a:t> citizenship’</a:t>
            </a:r>
            <a:r>
              <a:rPr lang="en-US" altLang="en-US" sz="2600" dirty="0"/>
              <a:t> to apply to individual citizens, and/or groups made up of individual citizens, who use discretionary </a:t>
            </a:r>
            <a:r>
              <a:rPr lang="en-US" altLang="en-US" sz="2600" dirty="0" err="1"/>
              <a:t>behaviours</a:t>
            </a:r>
            <a:r>
              <a:rPr lang="en-US" altLang="en-US" sz="2600" dirty="0"/>
              <a:t> to </a:t>
            </a:r>
            <a:r>
              <a:rPr lang="en-US" altLang="en-US" sz="2600" b="1" dirty="0"/>
              <a:t>positively impact </a:t>
            </a:r>
            <a:r>
              <a:rPr lang="en-US" altLang="en-US" sz="2600" dirty="0"/>
              <a:t>their </a:t>
            </a:r>
            <a:r>
              <a:rPr lang="en-US" altLang="en-US" sz="2600" dirty="0" err="1"/>
              <a:t>organisation</a:t>
            </a:r>
            <a:r>
              <a:rPr lang="en-US" altLang="en-US" sz="2600" dirty="0"/>
              <a:t>, beyond the specific requirements of their job.  </a:t>
            </a:r>
          </a:p>
          <a:p>
            <a:pPr marL="0" indent="0">
              <a:lnSpc>
                <a:spcPct val="100000"/>
              </a:lnSpc>
              <a:buNone/>
            </a:pPr>
            <a:r>
              <a:rPr lang="en-US" altLang="en-US" sz="2600" dirty="0"/>
              <a:t>The term ‘</a:t>
            </a:r>
            <a:r>
              <a:rPr lang="en-US" altLang="en-US" sz="2600" b="1" dirty="0"/>
              <a:t>sustainable event citizenship’ </a:t>
            </a:r>
            <a:r>
              <a:rPr lang="en-US" altLang="en-US" sz="2600" dirty="0"/>
              <a:t>coined to describe any person involved in the event industry that </a:t>
            </a:r>
            <a:r>
              <a:rPr lang="en-US" altLang="en-US" sz="2600" b="1" dirty="0"/>
              <a:t>exhibits care, concern and actions </a:t>
            </a:r>
            <a:r>
              <a:rPr lang="en-US" altLang="en-US" sz="2600" dirty="0"/>
              <a:t>– beyond the minimum requirements – for event sustainability</a:t>
            </a:r>
            <a:r>
              <a:rPr lang="en-US" altLang="en-US" sz="2400" dirty="0"/>
              <a:t>.  </a:t>
            </a:r>
            <a:endParaRPr lang="en-GB" altLang="en-US" sz="2400" dirty="0"/>
          </a:p>
        </p:txBody>
      </p:sp>
      <p:pic>
        <p:nvPicPr>
          <p:cNvPr id="2" name="Picture 1" descr="A two posters with text and images&#10;&#10;Description automatically generated">
            <a:extLst>
              <a:ext uri="{FF2B5EF4-FFF2-40B4-BE49-F238E27FC236}">
                <a16:creationId xmlns:a16="http://schemas.microsoft.com/office/drawing/2014/main" id="{5018BFC3-4DDB-30B9-0A6D-A8381206120C}"/>
              </a:ext>
            </a:extLst>
          </p:cNvPr>
          <p:cNvPicPr>
            <a:picLocks noChangeAspect="1"/>
          </p:cNvPicPr>
          <p:nvPr/>
        </p:nvPicPr>
        <p:blipFill>
          <a:blip r:embed="rId2"/>
          <a:stretch>
            <a:fillRect/>
          </a:stretch>
        </p:blipFill>
        <p:spPr>
          <a:xfrm>
            <a:off x="6833027" y="2628967"/>
            <a:ext cx="5181600" cy="193014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239B8E0-0D05-41F5-8F6A-6B9433374657}"/>
              </a:ext>
            </a:extLst>
          </p:cNvPr>
          <p:cNvSpPr>
            <a:spLocks noGrp="1" noChangeArrowheads="1"/>
          </p:cNvSpPr>
          <p:nvPr>
            <p:ph type="title"/>
          </p:nvPr>
        </p:nvSpPr>
        <p:spPr>
          <a:xfrm>
            <a:off x="123585" y="18255"/>
            <a:ext cx="10515600" cy="1325563"/>
          </a:xfrm>
        </p:spPr>
        <p:txBody>
          <a:bodyPr anchor="ctr">
            <a:normAutofit/>
          </a:bodyPr>
          <a:lstStyle/>
          <a:p>
            <a:pPr eaLnBrk="1" hangingPunct="1"/>
            <a:r>
              <a:rPr lang="en-US" altLang="en-US" sz="4000" b="1" dirty="0"/>
              <a:t>Sustainable citizenship in event management (Continued)</a:t>
            </a:r>
          </a:p>
        </p:txBody>
      </p:sp>
      <p:sp>
        <p:nvSpPr>
          <p:cNvPr id="15363" name="Rectangle 3">
            <a:extLst>
              <a:ext uri="{FF2B5EF4-FFF2-40B4-BE49-F238E27FC236}">
                <a16:creationId xmlns:a16="http://schemas.microsoft.com/office/drawing/2014/main" id="{655F9B4F-28A1-4E14-B034-E5583DFD1320}"/>
              </a:ext>
            </a:extLst>
          </p:cNvPr>
          <p:cNvSpPr>
            <a:spLocks noGrp="1" noChangeArrowheads="1"/>
          </p:cNvSpPr>
          <p:nvPr>
            <p:ph sz="half" idx="1"/>
          </p:nvPr>
        </p:nvSpPr>
        <p:spPr>
          <a:xfrm>
            <a:off x="123585" y="1253331"/>
            <a:ext cx="6763230" cy="4351338"/>
          </a:xfrm>
        </p:spPr>
        <p:txBody>
          <a:bodyPr>
            <a:normAutofit/>
          </a:bodyPr>
          <a:lstStyle/>
          <a:p>
            <a:pPr marL="0" indent="0">
              <a:lnSpc>
                <a:spcPct val="100000"/>
              </a:lnSpc>
              <a:buNone/>
            </a:pPr>
            <a:r>
              <a:rPr lang="en-US" altLang="en-US" sz="2400" dirty="0"/>
              <a:t>An implication is that ‘sustainable event citizenship’ embodies the full spectrum of </a:t>
            </a:r>
            <a:r>
              <a:rPr lang="en-US" altLang="en-US" sz="2400" b="1" dirty="0"/>
              <a:t>those involved in events </a:t>
            </a:r>
            <a:r>
              <a:rPr lang="en-US" altLang="en-US" sz="2400" dirty="0"/>
              <a:t>including facility staff, event production staff and volunteers, the consumers of events, the media, government partners, sponsors and other event stakeholders.  </a:t>
            </a:r>
          </a:p>
          <a:p>
            <a:pPr marL="0" indent="0">
              <a:lnSpc>
                <a:spcPct val="100000"/>
              </a:lnSpc>
              <a:buNone/>
            </a:pPr>
            <a:r>
              <a:rPr lang="en-US" altLang="en-US" sz="2400" dirty="0"/>
              <a:t>Further, ‘sustainable event citizenship’ can come from any of the </a:t>
            </a:r>
            <a:r>
              <a:rPr lang="en-US" altLang="en-US" sz="2400" b="1" dirty="0"/>
              <a:t>multiple sectors within the industry</a:t>
            </a:r>
            <a:r>
              <a:rPr lang="en-US" altLang="en-US" sz="2400" dirty="0"/>
              <a:t>, such as marketing, human resources, accounting and legal.  </a:t>
            </a:r>
            <a:endParaRPr lang="en-GB" altLang="en-US" sz="2400" dirty="0"/>
          </a:p>
        </p:txBody>
      </p:sp>
      <p:pic>
        <p:nvPicPr>
          <p:cNvPr id="2" name="Picture 1">
            <a:extLst>
              <a:ext uri="{FF2B5EF4-FFF2-40B4-BE49-F238E27FC236}">
                <a16:creationId xmlns:a16="http://schemas.microsoft.com/office/drawing/2014/main" id="{1D263A11-25B0-BAEA-ACDE-73B9E1CFCF2D}"/>
              </a:ext>
            </a:extLst>
          </p:cNvPr>
          <p:cNvPicPr>
            <a:picLocks noChangeAspect="1"/>
          </p:cNvPicPr>
          <p:nvPr/>
        </p:nvPicPr>
        <p:blipFill>
          <a:blip r:embed="rId2"/>
          <a:stretch>
            <a:fillRect/>
          </a:stretch>
        </p:blipFill>
        <p:spPr>
          <a:xfrm>
            <a:off x="6886815" y="1726487"/>
            <a:ext cx="5181600" cy="3212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p:txBody>
          <a:bodyPr vert="horz" lIns="91440" tIns="45720" rIns="91440" bIns="45720" rtlCol="0" anchor="ctr">
            <a:normAutofit/>
          </a:bodyPr>
          <a:lstStyle/>
          <a:p>
            <a:r>
              <a:rPr lang="en-US"/>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sz="half" idx="1"/>
          </p:nvPr>
        </p:nvPicPr>
        <p:blipFill>
          <a:blip r:embed="rId2"/>
          <a:stretch>
            <a:fillRect/>
          </a:stretch>
        </p:blipFill>
        <p:spPr>
          <a:xfrm>
            <a:off x="5848190" y="1882581"/>
            <a:ext cx="5181600" cy="323850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D4818224-35C3-4A9B-9BAA-73693A741751}"/>
              </a:ext>
            </a:extLst>
          </p:cNvPr>
          <p:cNvSpPr txBox="1"/>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spcAft>
                <a:spcPts val="600"/>
              </a:spcAft>
              <a:buFont typeface="Arial" panose="020B0604020202020204" pitchFamily="34" charset="0"/>
              <a:buChar char="•"/>
            </a:pPr>
            <a:r>
              <a:rPr lang="en-US" sz="2800" dirty="0">
                <a:hlinkClick r:id="rId3">
                  <a:extLst>
                    <a:ext uri="{A12FA001-AC4F-418D-AE19-62706E023703}">
                      <ahyp:hlinkClr xmlns:ahyp="http://schemas.microsoft.com/office/drawing/2018/hyperlinkcolor" val="tx"/>
                    </a:ext>
                  </a:extLst>
                </a:hlinkClick>
              </a:rPr>
              <a:t>https://sdgs.un.org/goals</a:t>
            </a:r>
            <a:endParaRPr lang="en-US" sz="2800" dirty="0"/>
          </a:p>
          <a:p>
            <a:pPr marL="228600" indent="-228600">
              <a:lnSpc>
                <a:spcPct val="90000"/>
              </a:lnSpc>
              <a:spcBef>
                <a:spcPts val="1000"/>
              </a:spcBef>
              <a:spcAft>
                <a:spcPts val="600"/>
              </a:spcAft>
              <a:buFont typeface="Arial" panose="020B0604020202020204" pitchFamily="34" charset="0"/>
              <a:buChar char="•"/>
            </a:pPr>
            <a:endParaRPr lang="en-US" sz="2800" dirty="0"/>
          </a:p>
          <a:p>
            <a:pPr marL="228600" indent="-228600">
              <a:lnSpc>
                <a:spcPct val="90000"/>
              </a:lnSpc>
              <a:spcBef>
                <a:spcPts val="1000"/>
              </a:spcBef>
              <a:spcAft>
                <a:spcPts val="600"/>
              </a:spcAft>
              <a:buFont typeface="Arial" panose="020B0604020202020204" pitchFamily="34" charset="0"/>
              <a:buChar char="•"/>
            </a:pPr>
            <a:endParaRPr lang="en-US" sz="2800" dirty="0"/>
          </a:p>
        </p:txBody>
      </p:sp>
    </p:spTree>
    <p:extLst>
      <p:ext uri="{BB962C8B-B14F-4D97-AF65-F5344CB8AC3E}">
        <p14:creationId xmlns:p14="http://schemas.microsoft.com/office/powerpoint/2010/main" val="326146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968B-AE34-4277-9B2B-0A915A3D3C13}"/>
              </a:ext>
            </a:extLst>
          </p:cNvPr>
          <p:cNvSpPr>
            <a:spLocks noGrp="1"/>
          </p:cNvSpPr>
          <p:nvPr>
            <p:ph type="title"/>
          </p:nvPr>
        </p:nvSpPr>
        <p:spPr>
          <a:xfrm>
            <a:off x="838200" y="372268"/>
            <a:ext cx="10515600" cy="1325563"/>
          </a:xfrm>
        </p:spPr>
        <p:txBody>
          <a:bodyPr>
            <a:noAutofit/>
          </a:bodyPr>
          <a:lstStyle/>
          <a:p>
            <a:r>
              <a:rPr lang="en-GB" sz="2800" b="1" dirty="0"/>
              <a:t>How to imagine the future of an event industry accelerating the SDGs and building the future of how human connection happens</a:t>
            </a:r>
            <a:br>
              <a:rPr lang="en-GB" sz="2800" dirty="0"/>
            </a:br>
            <a:endParaRPr lang="en-GB" sz="2800" dirty="0"/>
          </a:p>
        </p:txBody>
      </p:sp>
      <p:pic>
        <p:nvPicPr>
          <p:cNvPr id="4" name="Online Media 3" title="How to imagine the future of an event industry accelerating the SDGs">
            <a:hlinkClick r:id="" action="ppaction://media"/>
            <a:extLst>
              <a:ext uri="{FF2B5EF4-FFF2-40B4-BE49-F238E27FC236}">
                <a16:creationId xmlns:a16="http://schemas.microsoft.com/office/drawing/2014/main" id="{22DC4246-6BF9-4AAE-A196-908007E654B3}"/>
              </a:ext>
            </a:extLst>
          </p:cNvPr>
          <p:cNvPicPr>
            <a:picLocks noGrp="1" noRot="1" noChangeAspect="1"/>
          </p:cNvPicPr>
          <p:nvPr>
            <p:ph idx="1"/>
            <a:videoFile r:link="rId1"/>
          </p:nvPr>
        </p:nvPicPr>
        <p:blipFill>
          <a:blip r:embed="rId3"/>
          <a:stretch>
            <a:fillRect/>
          </a:stretch>
        </p:blipFill>
        <p:spPr>
          <a:xfrm>
            <a:off x="1863725" y="1611313"/>
            <a:ext cx="7720013" cy="4362450"/>
          </a:xfrm>
          <a:prstGeom prst="rect">
            <a:avLst/>
          </a:prstGeom>
        </p:spPr>
      </p:pic>
    </p:spTree>
    <p:extLst>
      <p:ext uri="{BB962C8B-B14F-4D97-AF65-F5344CB8AC3E}">
        <p14:creationId xmlns:p14="http://schemas.microsoft.com/office/powerpoint/2010/main" val="1405017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C6-7566-495B-A60C-0F6CA1BC1C10}"/>
              </a:ext>
            </a:extLst>
          </p:cNvPr>
          <p:cNvSpPr>
            <a:spLocks noGrp="1"/>
          </p:cNvSpPr>
          <p:nvPr>
            <p:ph type="title"/>
          </p:nvPr>
        </p:nvSpPr>
        <p:spPr/>
        <p:txBody>
          <a:bodyPr>
            <a:normAutofit fontScale="90000"/>
          </a:bodyPr>
          <a:lstStyle/>
          <a:p>
            <a:r>
              <a:rPr lang="en-GB" dirty="0">
                <a:solidFill>
                  <a:srgbClr val="030303"/>
                </a:solidFill>
                <a:latin typeface="Roboto"/>
              </a:rPr>
              <a:t>U</a:t>
            </a:r>
            <a:r>
              <a:rPr lang="en-GB" b="0" i="0" dirty="0">
                <a:solidFill>
                  <a:srgbClr val="030303"/>
                </a:solidFill>
                <a:effectLst/>
                <a:latin typeface="Roboto"/>
              </a:rPr>
              <a:t>nderstanding of ISO20121 the Sustainable Events Management System (SEMS).</a:t>
            </a:r>
            <a:endParaRPr lang="en-GB" dirty="0"/>
          </a:p>
        </p:txBody>
      </p:sp>
      <p:pic>
        <p:nvPicPr>
          <p:cNvPr id="4" name="Online Media 3" title="ISO 20121 Guide to Event Sustainability Management Systems">
            <a:hlinkClick r:id="" action="ppaction://media"/>
            <a:extLst>
              <a:ext uri="{FF2B5EF4-FFF2-40B4-BE49-F238E27FC236}">
                <a16:creationId xmlns:a16="http://schemas.microsoft.com/office/drawing/2014/main" id="{2DDD22F2-439A-4AD2-AD10-B30E49E77373}"/>
              </a:ext>
            </a:extLst>
          </p:cNvPr>
          <p:cNvPicPr>
            <a:picLocks noGrp="1" noRot="1" noChangeAspect="1"/>
          </p:cNvPicPr>
          <p:nvPr>
            <p:ph idx="1"/>
            <a:videoFile r:link="rId1"/>
          </p:nvPr>
        </p:nvPicPr>
        <p:blipFill>
          <a:blip r:embed="rId3"/>
          <a:stretch>
            <a:fillRect/>
          </a:stretch>
        </p:blipFill>
        <p:spPr>
          <a:xfrm>
            <a:off x="2198688" y="1800225"/>
            <a:ext cx="6835775" cy="3862388"/>
          </a:xfrm>
          <a:prstGeom prst="rect">
            <a:avLst/>
          </a:prstGeom>
        </p:spPr>
      </p:pic>
    </p:spTree>
    <p:extLst>
      <p:ext uri="{BB962C8B-B14F-4D97-AF65-F5344CB8AC3E}">
        <p14:creationId xmlns:p14="http://schemas.microsoft.com/office/powerpoint/2010/main" val="243596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3755560-ADEB-469B-B867-90598C3312CD}"/>
              </a:ext>
            </a:extLst>
          </p:cNvPr>
          <p:cNvSpPr>
            <a:spLocks noGrp="1" noChangeArrowheads="1"/>
          </p:cNvSpPr>
          <p:nvPr>
            <p:ph type="title"/>
          </p:nvPr>
        </p:nvSpPr>
        <p:spPr>
          <a:xfrm>
            <a:off x="838200" y="365125"/>
            <a:ext cx="10515600" cy="549275"/>
          </a:xfrm>
        </p:spPr>
        <p:txBody>
          <a:bodyPr anchor="ctr">
            <a:normAutofit fontScale="90000"/>
          </a:bodyPr>
          <a:lstStyle/>
          <a:p>
            <a:pPr eaLnBrk="1" hangingPunct="1"/>
            <a:r>
              <a:rPr lang="en-US" altLang="en-US" b="1" dirty="0"/>
              <a:t>Traditional ways of Measuring sustainability</a:t>
            </a:r>
          </a:p>
        </p:txBody>
      </p:sp>
      <p:sp>
        <p:nvSpPr>
          <p:cNvPr id="16387" name="Rectangle 3">
            <a:extLst>
              <a:ext uri="{FF2B5EF4-FFF2-40B4-BE49-F238E27FC236}">
                <a16:creationId xmlns:a16="http://schemas.microsoft.com/office/drawing/2014/main" id="{3C423AA6-6619-4BB5-8A4D-907CD4B6F91D}"/>
              </a:ext>
            </a:extLst>
          </p:cNvPr>
          <p:cNvSpPr>
            <a:spLocks noGrp="1" noChangeArrowheads="1"/>
          </p:cNvSpPr>
          <p:nvPr>
            <p:ph sz="half" idx="1"/>
          </p:nvPr>
        </p:nvSpPr>
        <p:spPr>
          <a:xfrm>
            <a:off x="0" y="1163782"/>
            <a:ext cx="6019800" cy="5013181"/>
          </a:xfrm>
        </p:spPr>
        <p:txBody>
          <a:bodyPr>
            <a:normAutofit/>
          </a:bodyPr>
          <a:lstStyle/>
          <a:p>
            <a:pPr marL="0" indent="0">
              <a:buNone/>
            </a:pPr>
            <a:r>
              <a:rPr lang="en-US" altLang="en-US" sz="1800" dirty="0"/>
              <a:t>Several methods for measuring sustainability are available to event managers and have been outlined in previous research.  </a:t>
            </a:r>
          </a:p>
          <a:p>
            <a:pPr marL="0" indent="0">
              <a:buNone/>
            </a:pPr>
            <a:r>
              <a:rPr lang="en-US" altLang="en-US" sz="1800" dirty="0"/>
              <a:t>These sustainability measuring strategies include: </a:t>
            </a:r>
          </a:p>
          <a:p>
            <a:pPr marL="457200" indent="-457200">
              <a:buFont typeface="+mj-lt"/>
              <a:buAutoNum type="arabicPeriod"/>
            </a:pPr>
            <a:r>
              <a:rPr lang="en-US" altLang="en-US" sz="1800" dirty="0"/>
              <a:t>the corporate environmental management (CEM) model; </a:t>
            </a:r>
          </a:p>
          <a:p>
            <a:pPr marL="457200" indent="-457200">
              <a:buFont typeface="+mj-lt"/>
              <a:buAutoNum type="arabicPeriod"/>
            </a:pPr>
            <a:r>
              <a:rPr lang="en-US" altLang="en-US" sz="1800" dirty="0"/>
              <a:t>the triple bottom line (TBL); </a:t>
            </a:r>
          </a:p>
          <a:p>
            <a:pPr marL="457200" indent="-457200">
              <a:buFont typeface="+mj-lt"/>
              <a:buAutoNum type="arabicPeriod"/>
            </a:pPr>
            <a:r>
              <a:rPr lang="en-US" altLang="en-US" sz="1800" dirty="0"/>
              <a:t>the triple top line (TTL); </a:t>
            </a:r>
          </a:p>
          <a:p>
            <a:pPr marL="457200" indent="-457200">
              <a:buFont typeface="+mj-lt"/>
              <a:buAutoNum type="arabicPeriod"/>
            </a:pPr>
            <a:r>
              <a:rPr lang="en-US" altLang="en-US" sz="1800" dirty="0"/>
              <a:t>the balanced scorecard; </a:t>
            </a:r>
          </a:p>
          <a:p>
            <a:pPr marL="457200" indent="-457200">
              <a:buFont typeface="+mj-lt"/>
              <a:buAutoNum type="arabicPeriod"/>
            </a:pPr>
            <a:r>
              <a:rPr lang="en-US" altLang="en-US" sz="1800" dirty="0"/>
              <a:t>life cycle assessment; </a:t>
            </a:r>
          </a:p>
          <a:p>
            <a:pPr marL="457200" indent="-457200">
              <a:buFont typeface="+mj-lt"/>
              <a:buAutoNum type="arabicPeriod"/>
            </a:pPr>
            <a:r>
              <a:rPr lang="en-US" altLang="en-US" sz="1800" dirty="0"/>
              <a:t>the carbon footprint method; </a:t>
            </a:r>
          </a:p>
          <a:p>
            <a:pPr marL="457200" indent="-457200">
              <a:buFont typeface="+mj-lt"/>
              <a:buAutoNum type="arabicPeriod"/>
            </a:pPr>
            <a:r>
              <a:rPr lang="en-US" altLang="en-US" sz="1800" dirty="0"/>
              <a:t>the license model of environmental performance; </a:t>
            </a:r>
          </a:p>
          <a:p>
            <a:pPr marL="457200" indent="-457200">
              <a:buFont typeface="+mj-lt"/>
              <a:buAutoNum type="arabicPeriod"/>
            </a:pPr>
            <a:r>
              <a:rPr lang="en-US" altLang="en-US" sz="1800" dirty="0"/>
              <a:t>and the sport event-environmental performance measure (SE-EPM).  </a:t>
            </a:r>
            <a:endParaRPr lang="en-GB" altLang="en-US" sz="1800" b="1" dirty="0"/>
          </a:p>
        </p:txBody>
      </p:sp>
      <p:sp>
        <p:nvSpPr>
          <p:cNvPr id="16389" name="Content Placeholder 3">
            <a:extLst>
              <a:ext uri="{FF2B5EF4-FFF2-40B4-BE49-F238E27FC236}">
                <a16:creationId xmlns:a16="http://schemas.microsoft.com/office/drawing/2014/main" id="{EB5BE215-BAE1-0F45-8F48-3303CA6D667C}"/>
              </a:ext>
            </a:extLst>
          </p:cNvPr>
          <p:cNvSpPr>
            <a:spLocks noGrp="1"/>
          </p:cNvSpPr>
          <p:nvPr>
            <p:ph sz="half" idx="2"/>
          </p:nvPr>
        </p:nvSpPr>
        <p:spPr>
          <a:xfrm>
            <a:off x="6564085" y="1386238"/>
            <a:ext cx="5181600" cy="4351338"/>
          </a:xfrm>
        </p:spPr>
        <p:txBody>
          <a:bodyPr>
            <a:normAutofit/>
          </a:bodyPr>
          <a:lstStyle/>
          <a:p>
            <a:pPr algn="l"/>
            <a:r>
              <a:rPr lang="en-GB" sz="2000" b="1" i="0" dirty="0">
                <a:solidFill>
                  <a:srgbClr val="202124"/>
                </a:solidFill>
                <a:effectLst/>
                <a:latin typeface="Google Sans"/>
              </a:rPr>
              <a:t>Typical sustainability KPIs include:</a:t>
            </a:r>
            <a:endParaRPr lang="en-GB" sz="2000" b="0" i="0" dirty="0">
              <a:solidFill>
                <a:srgbClr val="202124"/>
              </a:solidFill>
              <a:effectLst/>
              <a:latin typeface="Google Sans"/>
            </a:endParaRPr>
          </a:p>
          <a:p>
            <a:pPr algn="l">
              <a:buFont typeface="Arial" panose="020B0604020202020204" pitchFamily="34" charset="0"/>
              <a:buChar char="•"/>
            </a:pPr>
            <a:r>
              <a:rPr lang="en-GB" sz="2000" b="0" i="0" dirty="0">
                <a:solidFill>
                  <a:srgbClr val="202124"/>
                </a:solidFill>
                <a:effectLst/>
                <a:latin typeface="Google Sans"/>
              </a:rPr>
              <a:t>Greenhouse gas emissions.</a:t>
            </a:r>
          </a:p>
          <a:p>
            <a:pPr algn="l">
              <a:buFont typeface="Arial" panose="020B0604020202020204" pitchFamily="34" charset="0"/>
              <a:buChar char="•"/>
            </a:pPr>
            <a:r>
              <a:rPr lang="en-GB" sz="2000" b="0" i="0" dirty="0">
                <a:solidFill>
                  <a:srgbClr val="202124"/>
                </a:solidFill>
                <a:effectLst/>
                <a:latin typeface="Google Sans"/>
              </a:rPr>
              <a:t>Workplace diversity.</a:t>
            </a:r>
          </a:p>
          <a:p>
            <a:pPr algn="l">
              <a:buFont typeface="Arial" panose="020B0604020202020204" pitchFamily="34" charset="0"/>
              <a:buChar char="•"/>
            </a:pPr>
            <a:r>
              <a:rPr lang="en-GB" sz="2000" b="0" i="0" dirty="0">
                <a:solidFill>
                  <a:srgbClr val="202124"/>
                </a:solidFill>
                <a:effectLst/>
                <a:latin typeface="Google Sans"/>
              </a:rPr>
              <a:t>Energy consumption.</a:t>
            </a:r>
          </a:p>
          <a:p>
            <a:pPr algn="l">
              <a:buFont typeface="Arial" panose="020B0604020202020204" pitchFamily="34" charset="0"/>
              <a:buChar char="•"/>
            </a:pPr>
            <a:r>
              <a:rPr lang="en-GB" sz="2000" b="0" i="0" dirty="0">
                <a:solidFill>
                  <a:srgbClr val="202124"/>
                </a:solidFill>
                <a:effectLst/>
                <a:latin typeface="Google Sans"/>
              </a:rPr>
              <a:t>Renewable energy usage.</a:t>
            </a:r>
          </a:p>
          <a:p>
            <a:pPr algn="l">
              <a:buFont typeface="Arial" panose="020B0604020202020204" pitchFamily="34" charset="0"/>
              <a:buChar char="•"/>
            </a:pPr>
            <a:r>
              <a:rPr lang="en-GB" sz="2000" b="0" i="0" dirty="0">
                <a:solidFill>
                  <a:srgbClr val="202124"/>
                </a:solidFill>
                <a:effectLst/>
                <a:latin typeface="Google Sans"/>
              </a:rPr>
              <a:t>Supply chain miles.</a:t>
            </a:r>
          </a:p>
          <a:p>
            <a:pPr algn="l">
              <a:buFont typeface="Arial" panose="020B0604020202020204" pitchFamily="34" charset="0"/>
              <a:buChar char="•"/>
            </a:pPr>
            <a:r>
              <a:rPr lang="en-GB" sz="2000" b="0" i="0" dirty="0">
                <a:solidFill>
                  <a:srgbClr val="202124"/>
                </a:solidFill>
                <a:effectLst/>
                <a:latin typeface="Google Sans"/>
              </a:rPr>
              <a:t>Waste reduction.</a:t>
            </a:r>
          </a:p>
          <a:p>
            <a:pPr algn="l">
              <a:buFont typeface="Arial" panose="020B0604020202020204" pitchFamily="34" charset="0"/>
              <a:buChar char="•"/>
            </a:pPr>
            <a:r>
              <a:rPr lang="en-GB" sz="2000" b="0" i="0" dirty="0">
                <a:solidFill>
                  <a:srgbClr val="202124"/>
                </a:solidFill>
                <a:effectLst/>
                <a:latin typeface="Google Sans"/>
              </a:rPr>
              <a:t>Community investment and volunteering.</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38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387">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387">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38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389">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389">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389">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638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6A927F-64C4-456B-B966-E1D97A26039E}"/>
              </a:ext>
            </a:extLst>
          </p:cNvPr>
          <p:cNvSpPr>
            <a:spLocks noGrp="1" noChangeArrowheads="1"/>
          </p:cNvSpPr>
          <p:nvPr>
            <p:ph type="title"/>
          </p:nvPr>
        </p:nvSpPr>
        <p:spPr/>
        <p:txBody>
          <a:bodyPr>
            <a:normAutofit/>
          </a:bodyPr>
          <a:lstStyle/>
          <a:p>
            <a:pPr eaLnBrk="1" hangingPunct="1"/>
            <a:r>
              <a:rPr lang="en-US" altLang="en-US" dirty="0"/>
              <a:t>1	</a:t>
            </a:r>
            <a:r>
              <a:rPr lang="en-US" altLang="en-US" b="1" dirty="0"/>
              <a:t>The corporate environmental management (CEM) model  </a:t>
            </a:r>
          </a:p>
        </p:txBody>
      </p:sp>
      <p:sp>
        <p:nvSpPr>
          <p:cNvPr id="17411" name="Rectangle 3">
            <a:extLst>
              <a:ext uri="{FF2B5EF4-FFF2-40B4-BE49-F238E27FC236}">
                <a16:creationId xmlns:a16="http://schemas.microsoft.com/office/drawing/2014/main" id="{D0150899-6481-49CD-8215-086665A68375}"/>
              </a:ext>
            </a:extLst>
          </p:cNvPr>
          <p:cNvSpPr>
            <a:spLocks noGrp="1" noChangeArrowheads="1"/>
          </p:cNvSpPr>
          <p:nvPr>
            <p:ph idx="1"/>
          </p:nvPr>
        </p:nvSpPr>
        <p:spPr>
          <a:xfrm>
            <a:off x="838200" y="1825625"/>
            <a:ext cx="10515600" cy="5032374"/>
          </a:xfrm>
        </p:spPr>
        <p:txBody>
          <a:bodyPr>
            <a:normAutofit/>
          </a:bodyPr>
          <a:lstStyle/>
          <a:p>
            <a:pPr marL="0" indent="0">
              <a:buNone/>
            </a:pPr>
            <a:r>
              <a:rPr lang="en-US" altLang="en-US" dirty="0"/>
              <a:t>The corporate environmental management (CEM) model by </a:t>
            </a:r>
            <a:r>
              <a:rPr lang="en-US" altLang="en-US" dirty="0" err="1"/>
              <a:t>Raufflet</a:t>
            </a:r>
            <a:r>
              <a:rPr lang="en-US" altLang="en-US" dirty="0"/>
              <a:t> (2006) </a:t>
            </a:r>
            <a:r>
              <a:rPr lang="en-US" altLang="en-US" b="1" dirty="0"/>
              <a:t>guides organisations to rate </a:t>
            </a:r>
            <a:r>
              <a:rPr lang="en-US" altLang="en-US" dirty="0"/>
              <a:t>their sustainability efforts.  </a:t>
            </a:r>
          </a:p>
          <a:p>
            <a:pPr marL="0" indent="0" algn="ctr">
              <a:buNone/>
            </a:pPr>
            <a:r>
              <a:rPr lang="en-US" altLang="en-US" dirty="0"/>
              <a:t>The evaluation is based on </a:t>
            </a:r>
            <a:r>
              <a:rPr lang="en-US" altLang="en-US" b="1" dirty="0"/>
              <a:t>three interconnected paradigms</a:t>
            </a:r>
            <a:r>
              <a:rPr lang="en-US" altLang="en-US" dirty="0"/>
              <a:t>: </a:t>
            </a:r>
            <a:r>
              <a:rPr lang="en-US" altLang="en-US" i="1" dirty="0"/>
              <a:t>incremental, adaptive </a:t>
            </a:r>
            <a:r>
              <a:rPr lang="en-US" altLang="en-US" dirty="0"/>
              <a:t>and</a:t>
            </a:r>
            <a:r>
              <a:rPr lang="en-US" altLang="en-US" i="1" dirty="0"/>
              <a:t> radical</a:t>
            </a:r>
            <a:r>
              <a:rPr lang="en-US" altLang="en-US" dirty="0"/>
              <a:t>.  </a:t>
            </a:r>
          </a:p>
          <a:p>
            <a:pPr marL="0" indent="0">
              <a:buNone/>
            </a:pPr>
            <a:endParaRPr lang="en-US" altLang="en-US" dirty="0"/>
          </a:p>
          <a:p>
            <a:pPr marL="0" indent="0">
              <a:buNone/>
            </a:pPr>
            <a:r>
              <a:rPr lang="en-US" altLang="en-US" dirty="0"/>
              <a:t>Paquette, Stevens and </a:t>
            </a:r>
            <a:r>
              <a:rPr lang="en-US" altLang="en-US" dirty="0" err="1"/>
              <a:t>Mallen</a:t>
            </a:r>
            <a:r>
              <a:rPr lang="en-US" altLang="en-US" dirty="0"/>
              <a:t> (2011) expanded upon these three categories and stated that if an organisation is at the </a:t>
            </a:r>
            <a:r>
              <a:rPr lang="en-US" altLang="en-US" i="1" dirty="0"/>
              <a:t>detrimental paradigm </a:t>
            </a:r>
            <a:r>
              <a:rPr lang="en-US" altLang="en-US" dirty="0"/>
              <a:t>then they have shown a disregard for the safeguarding of the natural environment and can be rated as being harmful with respect to sustainability.  </a:t>
            </a:r>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B43F5-9A34-1314-80ED-9C71F38BD9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C0E1B5-1422-2692-357E-598B7CE837FA}"/>
              </a:ext>
            </a:extLst>
          </p:cNvPr>
          <p:cNvSpPr>
            <a:spLocks noGrp="1"/>
          </p:cNvSpPr>
          <p:nvPr>
            <p:ph idx="1"/>
          </p:nvPr>
        </p:nvSpPr>
        <p:spPr/>
        <p:txBody>
          <a:bodyPr/>
          <a:lstStyle/>
          <a:p>
            <a:r>
              <a:rPr lang="en-GB" dirty="0" err="1"/>
              <a:t>Bladen</a:t>
            </a:r>
            <a:r>
              <a:rPr lang="en-GB" dirty="0"/>
              <a:t>, C., </a:t>
            </a:r>
            <a:r>
              <a:rPr lang="en-GB" dirty="0" err="1"/>
              <a:t>Kennell</a:t>
            </a:r>
            <a:r>
              <a:rPr lang="en-GB" dirty="0"/>
              <a:t>, J. and </a:t>
            </a:r>
            <a:r>
              <a:rPr lang="en-GB" dirty="0" err="1"/>
              <a:t>Absom</a:t>
            </a:r>
            <a:r>
              <a:rPr lang="en-GB" dirty="0"/>
              <a:t>, E. (2012) Events management: An introduction. London: Routledge. </a:t>
            </a:r>
          </a:p>
          <a:p>
            <a:r>
              <a:rPr lang="en-GB" dirty="0"/>
              <a:t>GEO4 report un 2007 (2007) Scribd. Scribd. </a:t>
            </a:r>
            <a:r>
              <a:rPr lang="en-GB"/>
              <a:t>Available at: https://www.scribd.com/document/427655/Geo4-Report-UN-2007 (Accessed: October 29, 2022). </a:t>
            </a:r>
            <a:endParaRPr lang="en-GB" dirty="0"/>
          </a:p>
        </p:txBody>
      </p:sp>
    </p:spTree>
    <p:extLst>
      <p:ext uri="{BB962C8B-B14F-4D97-AF65-F5344CB8AC3E}">
        <p14:creationId xmlns:p14="http://schemas.microsoft.com/office/powerpoint/2010/main" val="106593008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2222</Words>
  <Application>Microsoft Office PowerPoint</Application>
  <PresentationFormat>Widescreen</PresentationFormat>
  <Paragraphs>154</Paragraphs>
  <Slides>35</Slides>
  <Notes>3</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Google Sans</vt:lpstr>
      <vt:lpstr>Arial</vt:lpstr>
      <vt:lpstr>Calibri</vt:lpstr>
      <vt:lpstr>Calibri Light</vt:lpstr>
      <vt:lpstr>Roboto</vt:lpstr>
      <vt:lpstr>HATM 23-24 PPT Template_</vt:lpstr>
      <vt:lpstr>Sustainability </vt:lpstr>
      <vt:lpstr>Sustainability beginnings</vt:lpstr>
      <vt:lpstr>PowerPoint Presentation</vt:lpstr>
      <vt:lpstr>Sustainability in Event Management </vt:lpstr>
      <vt:lpstr>PowerPoint Presentation</vt:lpstr>
      <vt:lpstr>PowerPoint Presentation</vt:lpstr>
      <vt:lpstr>PowerPoint Presentation</vt:lpstr>
      <vt:lpstr>Event Impacts</vt:lpstr>
      <vt:lpstr> Sustainability </vt:lpstr>
      <vt:lpstr>Legacy </vt:lpstr>
      <vt:lpstr>PowerPoint Presentation</vt:lpstr>
      <vt:lpstr>PowerPoint Presentation</vt:lpstr>
      <vt:lpstr>The Role of Events in the New Economics </vt:lpstr>
      <vt:lpstr>Digital Transformation in Events </vt:lpstr>
      <vt:lpstr>Social Inclusion and Equity </vt:lpstr>
      <vt:lpstr>Legacy in the New Economy </vt:lpstr>
      <vt:lpstr>PowerPoint Presentation</vt:lpstr>
      <vt:lpstr>PowerPoint Presentation</vt:lpstr>
      <vt:lpstr>Grand Hyatt Singapore | A Sustainable Event Journey</vt:lpstr>
      <vt:lpstr>Defining sustainability for event management </vt:lpstr>
      <vt:lpstr>Events as Platforms for Sustainability </vt:lpstr>
      <vt:lpstr>Making Your Event More Sustainable: Waste Diversion &amp; Recycling</vt:lpstr>
      <vt:lpstr>Defining sustainability  for event management (Continued)</vt:lpstr>
      <vt:lpstr>Defining sustainability  for event management (Continued)</vt:lpstr>
      <vt:lpstr>Defining sustainability  for event management (Continued)</vt:lpstr>
      <vt:lpstr>Resource-based theory and  sustainability in events management </vt:lpstr>
      <vt:lpstr>Behavioural-based theory and sustainability in event management</vt:lpstr>
      <vt:lpstr>Sustainable citizenship in event management </vt:lpstr>
      <vt:lpstr>Sustainable citizenship in event management (Continued)</vt:lpstr>
      <vt:lpstr>Sustainable development goals </vt:lpstr>
      <vt:lpstr>How to imagine the future of an event industry accelerating the SDGs and building the future of how human connection happens </vt:lpstr>
      <vt:lpstr>Understanding of ISO20121 the Sustainable Events Management System (SEMS).</vt:lpstr>
      <vt:lpstr>Traditional ways of Measuring sustainability</vt:lpstr>
      <vt:lpstr>1 The corporate environmental management (CEM) model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dc:title>
  <dc:creator>Helen Evans</dc:creator>
  <cp:lastModifiedBy>Deborah Jenkins</cp:lastModifiedBy>
  <cp:revision>12</cp:revision>
  <dcterms:created xsi:type="dcterms:W3CDTF">2020-10-21T16:32:28Z</dcterms:created>
  <dcterms:modified xsi:type="dcterms:W3CDTF">2024-11-27T21:03:30Z</dcterms:modified>
</cp:coreProperties>
</file>