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0" r:id="rId1"/>
  </p:sldMasterIdLst>
  <p:notesMasterIdLst>
    <p:notesMasterId r:id="rId15"/>
  </p:notesMasterIdLst>
  <p:handoutMasterIdLst>
    <p:handoutMasterId r:id="rId16"/>
  </p:handoutMasterIdLst>
  <p:sldIdLst>
    <p:sldId id="256" r:id="rId2"/>
    <p:sldId id="257" r:id="rId3"/>
    <p:sldId id="270" r:id="rId4"/>
    <p:sldId id="261" r:id="rId5"/>
    <p:sldId id="267" r:id="rId6"/>
    <p:sldId id="269" r:id="rId7"/>
    <p:sldId id="264" r:id="rId8"/>
    <p:sldId id="258" r:id="rId9"/>
    <p:sldId id="260" r:id="rId10"/>
    <p:sldId id="262" r:id="rId11"/>
    <p:sldId id="265" r:id="rId12"/>
    <p:sldId id="266"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zmi, Lakme" initials="AL" lastIdx="1" clrIdx="0">
    <p:extLst>
      <p:ext uri="{19B8F6BF-5375-455C-9EA6-DF929625EA0E}">
        <p15:presenceInfo xmlns:p15="http://schemas.microsoft.com/office/powerpoint/2012/main" userId="S-1-5-21-1407069837-2091007605-538272213-4134947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3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4C2576E-63EB-44FD-94CA-818145F384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3AEEC10-F031-4A33-80A4-357C7DE786F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E1DFDD-E754-48F5-BD2F-89DD1B683BF3}" type="datetimeFigureOut">
              <a:rPr lang="en-GB" smtClean="0"/>
              <a:t>26/03/2025</a:t>
            </a:fld>
            <a:endParaRPr lang="en-GB"/>
          </a:p>
        </p:txBody>
      </p:sp>
      <p:sp>
        <p:nvSpPr>
          <p:cNvPr id="4" name="Footer Placeholder 3">
            <a:extLst>
              <a:ext uri="{FF2B5EF4-FFF2-40B4-BE49-F238E27FC236}">
                <a16:creationId xmlns:a16="http://schemas.microsoft.com/office/drawing/2014/main" id="{B515BA85-3C27-4036-97B3-B7F1B984C09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2200D80-BBF7-48E3-A187-9A7E9C5CFE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D509DA5-B124-4FA5-894B-D2BD10E32140}" type="slidenum">
              <a:rPr lang="en-GB" smtClean="0"/>
              <a:t>‹#›</a:t>
            </a:fld>
            <a:endParaRPr lang="en-GB"/>
          </a:p>
        </p:txBody>
      </p:sp>
    </p:spTree>
    <p:extLst>
      <p:ext uri="{BB962C8B-B14F-4D97-AF65-F5344CB8AC3E}">
        <p14:creationId xmlns:p14="http://schemas.microsoft.com/office/powerpoint/2010/main" val="294052626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9554F8-8E37-4123-8817-05E9D43CD1A6}" type="datetimeFigureOut">
              <a:rPr lang="en-GB" smtClean="0"/>
              <a:t>26/03/2025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D4300D-7412-4DB9-9662-19B581768CA8}" type="slidenum">
              <a:rPr lang="en-GB" smtClean="0"/>
              <a:t>‹#›</a:t>
            </a:fld>
            <a:endParaRPr lang="en-GB"/>
          </a:p>
        </p:txBody>
      </p:sp>
    </p:spTree>
    <p:extLst>
      <p:ext uri="{BB962C8B-B14F-4D97-AF65-F5344CB8AC3E}">
        <p14:creationId xmlns:p14="http://schemas.microsoft.com/office/powerpoint/2010/main" val="101597610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5" name="Footer Placeholder 4"/>
          <p:cNvSpPr>
            <a:spLocks noGrp="1"/>
          </p:cNvSpPr>
          <p:nvPr>
            <p:ph type="ftr" sz="quarter" idx="11"/>
          </p:nvPr>
        </p:nvSpPr>
        <p:spPr>
          <a:xfrm>
            <a:off x="2416500" y="329307"/>
            <a:ext cx="4973915" cy="309201"/>
          </a:xfrm>
        </p:spPr>
        <p:txBody>
          <a:bodyPr/>
          <a:lstStyle/>
          <a:p>
            <a:endParaRPr lang="en-GB" dirty="0"/>
          </a:p>
        </p:txBody>
      </p:sp>
      <p:sp>
        <p:nvSpPr>
          <p:cNvPr id="6" name="Slide Number Placeholder 5"/>
          <p:cNvSpPr>
            <a:spLocks noGrp="1"/>
          </p:cNvSpPr>
          <p:nvPr>
            <p:ph type="sldNum" sz="quarter" idx="12"/>
          </p:nvPr>
        </p:nvSpPr>
        <p:spPr>
          <a:xfrm>
            <a:off x="1437664" y="798973"/>
            <a:ext cx="811019" cy="503578"/>
          </a:xfrm>
        </p:spPr>
        <p:txBody>
          <a:bodyPr/>
          <a:lstStyle/>
          <a:p>
            <a:fld id="{F3C743C7-8E0B-4E56-B2BF-EC514485FEED}" type="slidenum">
              <a:rPr lang="en-GB" smtClean="0"/>
              <a:t>‹#›</a:t>
            </a:fld>
            <a:endParaRPr lang="en-GB"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8452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3C743C7-8E0B-4E56-B2BF-EC514485FEED}" type="slidenum">
              <a:rPr lang="en-GB" smtClean="0"/>
              <a:t>‹#›</a:t>
            </a:fld>
            <a:endParaRPr lang="en-GB"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9887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3C743C7-8E0B-4E56-B2BF-EC514485FEED}" type="slidenum">
              <a:rPr lang="en-GB" smtClean="0"/>
              <a:t>‹#›</a:t>
            </a:fld>
            <a:endParaRPr lang="en-GB"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2531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3C743C7-8E0B-4E56-B2BF-EC514485FEED}" type="slidenum">
              <a:rPr lang="en-GB" smtClean="0"/>
              <a:t>‹#›</a:t>
            </a:fld>
            <a:endParaRPr lang="en-GB"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572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3C743C7-8E0B-4E56-B2BF-EC514485FEED}" type="slidenum">
              <a:rPr lang="en-GB" smtClean="0"/>
              <a:t>‹#›</a:t>
            </a:fld>
            <a:endParaRPr lang="en-GB"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15215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3C743C7-8E0B-4E56-B2BF-EC514485FEED}" type="slidenum">
              <a:rPr lang="en-GB" smtClean="0"/>
              <a:t>‹#›</a:t>
            </a:fld>
            <a:endParaRPr lang="en-GB"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6089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3C743C7-8E0B-4E56-B2BF-EC514485FEED}" type="slidenum">
              <a:rPr lang="en-GB" smtClean="0"/>
              <a:t>‹#›</a:t>
            </a:fld>
            <a:endParaRPr lang="en-GB" dirty="0"/>
          </a:p>
        </p:txBody>
      </p:sp>
    </p:spTree>
    <p:extLst>
      <p:ext uri="{BB962C8B-B14F-4D97-AF65-F5344CB8AC3E}">
        <p14:creationId xmlns:p14="http://schemas.microsoft.com/office/powerpoint/2010/main" val="2212420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3C743C7-8E0B-4E56-B2BF-EC514485FEED}" type="slidenum">
              <a:rPr lang="en-GB" smtClean="0"/>
              <a:t>‹#›</a:t>
            </a:fld>
            <a:endParaRPr lang="en-GB"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9976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4A7A867-BC57-4AE6-92BD-50B8547E0EBB}" type="datetimeFigureOut">
              <a:rPr lang="en-GB" smtClean="0"/>
              <a:t>26/03/2025</a:t>
            </a:fld>
            <a:endParaRPr lang="en-GB"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F3C743C7-8E0B-4E56-B2BF-EC514485FEED}" type="slidenum">
              <a:rPr lang="en-GB" smtClean="0"/>
              <a:t>‹#›</a:t>
            </a:fld>
            <a:endParaRPr lang="en-GB"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3076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3C743C7-8E0B-4E56-B2BF-EC514485FEED}" type="slidenum">
              <a:rPr lang="en-GB" smtClean="0"/>
              <a:t>‹#›</a:t>
            </a:fld>
            <a:endParaRPr lang="en-GB"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93953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A7A867-BC57-4AE6-92BD-50B8547E0EBB}" type="datetimeFigureOut">
              <a:rPr lang="en-GB" smtClean="0"/>
              <a:t>26/03/2025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3C743C7-8E0B-4E56-B2BF-EC514485FEED}" type="slidenum">
              <a:rPr lang="en-GB" smtClean="0"/>
              <a:t>‹#›</a:t>
            </a:fld>
            <a:endParaRPr lang="en-GB"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2045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4A7A867-BC57-4AE6-92BD-50B8547E0EBB}" type="datetimeFigureOut">
              <a:rPr lang="en-GB" smtClean="0"/>
              <a:t>26/03/2025</a:t>
            </a:fld>
            <a:endParaRPr lang="en-GB"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3C743C7-8E0B-4E56-B2BF-EC514485FEED}" type="slidenum">
              <a:rPr lang="en-GB" smtClean="0"/>
              <a:t>‹#›</a:t>
            </a:fld>
            <a:endParaRPr lang="en-GB"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760661"/>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microsoft.com/office/2007/relationships/hdphoto" Target="../media/hdphoto3.wdp"/><Relationship Id="rId7" Type="http://schemas.openxmlformats.org/officeDocument/2006/relationships/image" Target="../media/image12.sv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11/1467-8551.00173" TargetMode="External"/><Relationship Id="rId2" Type="http://schemas.openxmlformats.org/officeDocument/2006/relationships/hyperlink" Target="https://doi.org/10.1097/00000446-199207000-00023"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F8A85-10FE-4109-8879-B5AB7B6FDEA8}"/>
              </a:ext>
            </a:extLst>
          </p:cNvPr>
          <p:cNvSpPr>
            <a:spLocks noGrp="1"/>
          </p:cNvSpPr>
          <p:nvPr>
            <p:ph type="ctrTitle"/>
          </p:nvPr>
        </p:nvSpPr>
        <p:spPr>
          <a:xfrm>
            <a:off x="1594386" y="4518622"/>
            <a:ext cx="9852213" cy="869575"/>
          </a:xfrm>
        </p:spPr>
        <p:txBody>
          <a:bodyPr>
            <a:normAutofit/>
          </a:bodyPr>
          <a:lstStyle/>
          <a:p>
            <a:pPr algn="ctr"/>
            <a:r>
              <a:rPr lang="en-GB" sz="2000" b="1" dirty="0">
                <a:latin typeface="+mn-lt"/>
                <a:cs typeface="Arial" panose="020B0604020202020204" pitchFamily="34" charset="0"/>
              </a:rPr>
              <a:t>EFFECTIVE TEAM WORKING AND COMMUNICATION </a:t>
            </a:r>
            <a:br>
              <a:rPr lang="en-GB" sz="2000" b="1" dirty="0">
                <a:latin typeface="Rockwell Nova" panose="02060503020205020403" pitchFamily="18" charset="0"/>
                <a:cs typeface="Arial" panose="020B0604020202020204" pitchFamily="34" charset="0"/>
              </a:rPr>
            </a:br>
            <a:r>
              <a:rPr lang="en-GB" sz="2000" b="1" dirty="0">
                <a:latin typeface="+mn-lt"/>
                <a:cs typeface="Arial" panose="020B0604020202020204" pitchFamily="34" charset="0"/>
              </a:rPr>
              <a:t>BMSW4009</a:t>
            </a:r>
          </a:p>
        </p:txBody>
      </p:sp>
      <p:pic>
        <p:nvPicPr>
          <p:cNvPr id="7" name="Picture 6">
            <a:extLst>
              <a:ext uri="{FF2B5EF4-FFF2-40B4-BE49-F238E27FC236}">
                <a16:creationId xmlns:a16="http://schemas.microsoft.com/office/drawing/2014/main" id="{EA7BE2D5-E0C5-436C-8C94-B17997BD571D}"/>
              </a:ext>
            </a:extLst>
          </p:cNvPr>
          <p:cNvPicPr>
            <a:picLocks noChangeAspect="1"/>
          </p:cNvPicPr>
          <p:nvPr/>
        </p:nvPicPr>
        <p:blipFill>
          <a:blip r:embed="rId2">
            <a:clrChange>
              <a:clrFrom>
                <a:srgbClr val="CFC8B6"/>
              </a:clrFrom>
              <a:clrTo>
                <a:srgbClr val="CFC8B6">
                  <a:alpha val="0"/>
                </a:srgbClr>
              </a:clrTo>
            </a:clrChange>
            <a:alphaModFix/>
            <a:extLst>
              <a:ext uri="{28A0092B-C50C-407E-A947-70E740481C1C}">
                <a14:useLocalDpi xmlns:a14="http://schemas.microsoft.com/office/drawing/2010/main" val="0"/>
              </a:ext>
            </a:extLst>
          </a:blip>
          <a:stretch>
            <a:fillRect/>
          </a:stretch>
        </p:blipFill>
        <p:spPr>
          <a:xfrm>
            <a:off x="-744583" y="-134472"/>
            <a:ext cx="3680433" cy="2429435"/>
          </a:xfrm>
          <a:prstGeom prst="rect">
            <a:avLst/>
          </a:prstGeom>
          <a:ln>
            <a:noFill/>
          </a:ln>
          <a:effectLst>
            <a:softEdge rad="112500"/>
          </a:effectLst>
        </p:spPr>
      </p:pic>
      <p:sp>
        <p:nvSpPr>
          <p:cNvPr id="8" name="TextBox 7">
            <a:extLst>
              <a:ext uri="{FF2B5EF4-FFF2-40B4-BE49-F238E27FC236}">
                <a16:creationId xmlns:a16="http://schemas.microsoft.com/office/drawing/2014/main" id="{3CE09719-99D5-4D52-839E-D7D5BAAF60A3}"/>
              </a:ext>
            </a:extLst>
          </p:cNvPr>
          <p:cNvSpPr txBox="1"/>
          <p:nvPr/>
        </p:nvSpPr>
        <p:spPr>
          <a:xfrm>
            <a:off x="1976552" y="2958881"/>
            <a:ext cx="9296400" cy="461665"/>
          </a:xfrm>
          <a:prstGeom prst="rect">
            <a:avLst/>
          </a:prstGeom>
          <a:noFill/>
        </p:spPr>
        <p:txBody>
          <a:bodyPr wrap="square" rtlCol="0">
            <a:spAutoFit/>
          </a:bodyPr>
          <a:lstStyle/>
          <a:p>
            <a:pPr algn="r"/>
            <a:r>
              <a:rPr lang="en-GB" sz="2400" b="1" dirty="0"/>
              <a:t>SUCCESSFUL LEADERSHIP AND EFFECTIVE DELEGATION </a:t>
            </a:r>
          </a:p>
        </p:txBody>
      </p:sp>
      <p:sp>
        <p:nvSpPr>
          <p:cNvPr id="9" name="TextBox 8">
            <a:extLst>
              <a:ext uri="{FF2B5EF4-FFF2-40B4-BE49-F238E27FC236}">
                <a16:creationId xmlns:a16="http://schemas.microsoft.com/office/drawing/2014/main" id="{201EA6E0-D53B-47C2-A775-49BC1E433DF1}"/>
              </a:ext>
            </a:extLst>
          </p:cNvPr>
          <p:cNvSpPr txBox="1"/>
          <p:nvPr/>
        </p:nvSpPr>
        <p:spPr>
          <a:xfrm>
            <a:off x="98611" y="5672876"/>
            <a:ext cx="5190565" cy="369332"/>
          </a:xfrm>
          <a:prstGeom prst="rect">
            <a:avLst/>
          </a:prstGeom>
          <a:noFill/>
        </p:spPr>
        <p:txBody>
          <a:bodyPr wrap="square" rtlCol="0">
            <a:spAutoFit/>
          </a:bodyPr>
          <a:lstStyle/>
          <a:p>
            <a:r>
              <a:rPr lang="en-GB" b="1" dirty="0"/>
              <a:t>STUDENT: EDIT – LAKME AZMI ( 2412715)</a:t>
            </a:r>
          </a:p>
        </p:txBody>
      </p:sp>
      <p:pic>
        <p:nvPicPr>
          <p:cNvPr id="11" name="Picture 10">
            <a:extLst>
              <a:ext uri="{FF2B5EF4-FFF2-40B4-BE49-F238E27FC236}">
                <a16:creationId xmlns:a16="http://schemas.microsoft.com/office/drawing/2014/main" id="{7ADDEEE0-16F5-47C1-AE16-A790A00A7C04}"/>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2001" cy="6144615"/>
          </a:xfrm>
          <a:prstGeom prst="rect">
            <a:avLst/>
          </a:prstGeom>
          <a:effectLst>
            <a:outerShdw blurRad="495300" dist="114300" dir="10140000" algn="ctr" rotWithShape="0">
              <a:srgbClr val="000000">
                <a:alpha val="0"/>
              </a:srgbClr>
            </a:outerShdw>
            <a:reflection endPos="0" dist="50800" dir="5400000" sy="-100000" algn="bl" rotWithShape="0"/>
            <a:softEdge rad="25400"/>
          </a:effectLst>
        </p:spPr>
      </p:pic>
    </p:spTree>
    <p:extLst>
      <p:ext uri="{BB962C8B-B14F-4D97-AF65-F5344CB8AC3E}">
        <p14:creationId xmlns:p14="http://schemas.microsoft.com/office/powerpoint/2010/main" val="2260443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0D7395-5F4C-4B56-B5B0-9A79AD428F3C}"/>
              </a:ext>
            </a:extLst>
          </p:cNvPr>
          <p:cNvSpPr txBox="1"/>
          <p:nvPr/>
        </p:nvSpPr>
        <p:spPr>
          <a:xfrm>
            <a:off x="352425" y="309890"/>
            <a:ext cx="4981575" cy="523220"/>
          </a:xfrm>
          <a:prstGeom prst="rect">
            <a:avLst/>
          </a:prstGeom>
          <a:noFill/>
        </p:spPr>
        <p:txBody>
          <a:bodyPr wrap="square" rtlCol="0">
            <a:spAutoFit/>
          </a:bodyPr>
          <a:lstStyle/>
          <a:p>
            <a:r>
              <a:rPr lang="en-GB" sz="2800" dirty="0"/>
              <a:t>Contents</a:t>
            </a:r>
            <a:r>
              <a:rPr lang="en-GB" dirty="0"/>
              <a:t> :</a:t>
            </a:r>
          </a:p>
        </p:txBody>
      </p:sp>
      <p:sp>
        <p:nvSpPr>
          <p:cNvPr id="5" name="TextBox 4">
            <a:extLst>
              <a:ext uri="{FF2B5EF4-FFF2-40B4-BE49-F238E27FC236}">
                <a16:creationId xmlns:a16="http://schemas.microsoft.com/office/drawing/2014/main" id="{56B3A19C-3BB4-4104-9CBA-6DD49F85F4E1}"/>
              </a:ext>
            </a:extLst>
          </p:cNvPr>
          <p:cNvSpPr txBox="1"/>
          <p:nvPr/>
        </p:nvSpPr>
        <p:spPr>
          <a:xfrm>
            <a:off x="352425" y="1225689"/>
            <a:ext cx="10575551" cy="5632311"/>
          </a:xfrm>
          <a:prstGeom prst="rect">
            <a:avLst/>
          </a:prstGeom>
          <a:noFill/>
        </p:spPr>
        <p:txBody>
          <a:bodyPr wrap="square" rtlCol="0">
            <a:spAutoFit/>
          </a:bodyPr>
          <a:lstStyle/>
          <a:p>
            <a:pPr marL="342900" indent="-342900">
              <a:buAutoNum type="arabicPeriod"/>
            </a:pPr>
            <a:r>
              <a:rPr lang="en-GB" dirty="0"/>
              <a:t>Leadership;</a:t>
            </a:r>
          </a:p>
          <a:p>
            <a:pPr marL="342900" indent="-342900">
              <a:buAutoNum type="arabicPeriod"/>
            </a:pPr>
            <a:r>
              <a:rPr lang="en-GB" dirty="0"/>
              <a:t>Situational leadership;</a:t>
            </a:r>
          </a:p>
          <a:p>
            <a:pPr marL="342900" indent="-342900">
              <a:buAutoNum type="arabicPeriod"/>
            </a:pPr>
            <a:r>
              <a:rPr lang="en-GB" dirty="0"/>
              <a:t>Adair’s simple Action – Centred Leadership;</a:t>
            </a:r>
          </a:p>
          <a:p>
            <a:pPr marL="342900" indent="-342900">
              <a:buAutoNum type="arabicPeriod"/>
            </a:pPr>
            <a:r>
              <a:rPr lang="en-GB" dirty="0"/>
              <a:t>Adair’s 8 functions for team success;</a:t>
            </a:r>
          </a:p>
          <a:p>
            <a:pPr marL="342900" indent="-342900">
              <a:buAutoNum type="arabicPeriod"/>
            </a:pPr>
            <a:r>
              <a:rPr lang="en-GB" dirty="0" err="1"/>
              <a:t>Tuckaman’s</a:t>
            </a:r>
            <a:r>
              <a:rPr lang="en-GB" dirty="0"/>
              <a:t> model;</a:t>
            </a:r>
          </a:p>
          <a:p>
            <a:pPr marL="342900" indent="-342900">
              <a:buAutoNum type="arabicPeriod"/>
            </a:pPr>
            <a:r>
              <a:rPr lang="en-GB" dirty="0"/>
              <a:t>Delegation;</a:t>
            </a:r>
          </a:p>
          <a:p>
            <a:pPr marL="342900" indent="-342900">
              <a:buAutoNum type="arabicPeriod"/>
            </a:pPr>
            <a:r>
              <a:rPr lang="en-GB" dirty="0"/>
              <a:t>Delegating effectively; </a:t>
            </a:r>
          </a:p>
          <a:p>
            <a:pPr marL="342900" indent="-342900">
              <a:buAutoNum type="arabicPeriod"/>
            </a:pPr>
            <a:r>
              <a:rPr lang="en-GB" dirty="0"/>
              <a:t>Accountability; </a:t>
            </a:r>
          </a:p>
          <a:p>
            <a:pPr marL="342900" indent="-342900">
              <a:buAutoNum type="arabicPeriod"/>
            </a:pPr>
            <a:r>
              <a:rPr lang="en-GB" dirty="0"/>
              <a:t>The Shannon-Weaver model of communication; </a:t>
            </a:r>
          </a:p>
          <a:p>
            <a:pPr marL="342900" indent="-342900">
              <a:buAutoNum type="arabicPeriod"/>
            </a:pPr>
            <a:r>
              <a:rPr lang="en-GB" dirty="0"/>
              <a:t>How to delegate;</a:t>
            </a:r>
          </a:p>
          <a:p>
            <a:pPr marL="342900" indent="-342900">
              <a:buAutoNum type="arabicPeriod"/>
            </a:pPr>
            <a:r>
              <a:rPr lang="en-GB" dirty="0"/>
              <a:t>References.</a:t>
            </a:r>
          </a:p>
          <a:p>
            <a:r>
              <a:rPr lang="en-GB" dirty="0"/>
              <a:t> </a:t>
            </a:r>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3541480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D023BB-C482-4DE0-AD8F-EFBE18EAF296}"/>
              </a:ext>
            </a:extLst>
          </p:cNvPr>
          <p:cNvSpPr txBox="1"/>
          <p:nvPr/>
        </p:nvSpPr>
        <p:spPr>
          <a:xfrm>
            <a:off x="1057834" y="654424"/>
            <a:ext cx="9368118" cy="923330"/>
          </a:xfrm>
          <a:prstGeom prst="rect">
            <a:avLst/>
          </a:prstGeom>
          <a:noFill/>
        </p:spPr>
        <p:txBody>
          <a:bodyPr wrap="square" rtlCol="0">
            <a:spAutoFit/>
          </a:bodyPr>
          <a:lstStyle/>
          <a:p>
            <a:r>
              <a:rPr lang="en-GB" b="1" dirty="0"/>
              <a:t>Leadership</a:t>
            </a:r>
            <a:r>
              <a:rPr lang="en-GB" dirty="0"/>
              <a:t> is vital . “</a:t>
            </a:r>
            <a:r>
              <a:rPr lang="en-GB" dirty="0">
                <a:effectLst/>
                <a:latin typeface="Times New Roman" panose="02020603050405020304" pitchFamily="18" charset="0"/>
              </a:rPr>
              <a:t>The creative problem-solving literature suggests that the creative performance of teams is enhanced by leadership interventions” </a:t>
            </a:r>
            <a:r>
              <a:rPr lang="en-GB" dirty="0"/>
              <a:t>(Rickards &amp; </a:t>
            </a:r>
            <a:r>
              <a:rPr lang="en-GB" dirty="0" err="1"/>
              <a:t>Moger</a:t>
            </a:r>
            <a:r>
              <a:rPr lang="en-GB" dirty="0"/>
              <a:t>, 2000).</a:t>
            </a:r>
            <a:endParaRPr lang="en-GB" i="1" dirty="0"/>
          </a:p>
          <a:p>
            <a:endParaRPr lang="en-GB" dirty="0"/>
          </a:p>
        </p:txBody>
      </p:sp>
      <p:pic>
        <p:nvPicPr>
          <p:cNvPr id="4" name="Picture 3">
            <a:extLst>
              <a:ext uri="{FF2B5EF4-FFF2-40B4-BE49-F238E27FC236}">
                <a16:creationId xmlns:a16="http://schemas.microsoft.com/office/drawing/2014/main" id="{0CF6AB2E-357C-4697-BCB2-34F5306A4A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2589" y="1577754"/>
            <a:ext cx="7476565" cy="4205567"/>
          </a:xfrm>
          <a:prstGeom prst="rect">
            <a:avLst/>
          </a:prstGeom>
        </p:spPr>
      </p:pic>
    </p:spTree>
    <p:extLst>
      <p:ext uri="{BB962C8B-B14F-4D97-AF65-F5344CB8AC3E}">
        <p14:creationId xmlns:p14="http://schemas.microsoft.com/office/powerpoint/2010/main" val="357028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A794D07-8ED1-448B-814F-E1DDD122BD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2356" y="616226"/>
            <a:ext cx="5234609" cy="51782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0" name="TextBox 9">
            <a:extLst>
              <a:ext uri="{FF2B5EF4-FFF2-40B4-BE49-F238E27FC236}">
                <a16:creationId xmlns:a16="http://schemas.microsoft.com/office/drawing/2014/main" id="{3CDBE472-A9DC-49DC-BA04-93A0DAB7EA41}"/>
              </a:ext>
            </a:extLst>
          </p:cNvPr>
          <p:cNvSpPr txBox="1"/>
          <p:nvPr/>
        </p:nvSpPr>
        <p:spPr>
          <a:xfrm>
            <a:off x="2554355" y="187907"/>
            <a:ext cx="4472610" cy="1015663"/>
          </a:xfrm>
          <a:prstGeom prst="rect">
            <a:avLst/>
          </a:prstGeom>
          <a:noFill/>
          <a:scene3d>
            <a:camera prst="isometricOffAxis2Left"/>
            <a:lightRig rig="threePt" dir="t"/>
          </a:scene3d>
        </p:spPr>
        <p:txBody>
          <a:bodyPr wrap="square" rtlCol="0">
            <a:spAutoFit/>
          </a:bodyPr>
          <a:lstStyle/>
          <a:p>
            <a:r>
              <a:rPr lang="en-GB" sz="2400" dirty="0"/>
              <a:t>SITUATIONAL LEADERSHIP </a:t>
            </a:r>
          </a:p>
          <a:p>
            <a:endParaRPr lang="en-GB" dirty="0"/>
          </a:p>
          <a:p>
            <a:endParaRPr lang="en-GB" dirty="0"/>
          </a:p>
        </p:txBody>
      </p:sp>
      <p:sp>
        <p:nvSpPr>
          <p:cNvPr id="11" name="TextBox 10">
            <a:extLst>
              <a:ext uri="{FF2B5EF4-FFF2-40B4-BE49-F238E27FC236}">
                <a16:creationId xmlns:a16="http://schemas.microsoft.com/office/drawing/2014/main" id="{8D0DAAD6-26B5-49B0-B913-32AC74A4BAB8}"/>
              </a:ext>
            </a:extLst>
          </p:cNvPr>
          <p:cNvSpPr txBox="1"/>
          <p:nvPr/>
        </p:nvSpPr>
        <p:spPr>
          <a:xfrm>
            <a:off x="8027505" y="4594184"/>
            <a:ext cx="4164495" cy="1200329"/>
          </a:xfrm>
          <a:prstGeom prst="rect">
            <a:avLst/>
          </a:prstGeom>
          <a:noFill/>
        </p:spPr>
        <p:txBody>
          <a:bodyPr wrap="square" rtlCol="0">
            <a:spAutoFit/>
          </a:bodyPr>
          <a:lstStyle/>
          <a:p>
            <a:r>
              <a:rPr lang="en-GB" dirty="0"/>
              <a:t>“It can’t be emphasised enough that delegating is the most powerful management tool if utilised correctly” (Meiring, 2016, p. 37)</a:t>
            </a:r>
          </a:p>
        </p:txBody>
      </p:sp>
      <p:sp>
        <p:nvSpPr>
          <p:cNvPr id="2" name="TextBox 1">
            <a:extLst>
              <a:ext uri="{FF2B5EF4-FFF2-40B4-BE49-F238E27FC236}">
                <a16:creationId xmlns:a16="http://schemas.microsoft.com/office/drawing/2014/main" id="{E877DB0F-E4C3-4D82-A9D9-5E53E746AC91}"/>
              </a:ext>
            </a:extLst>
          </p:cNvPr>
          <p:cNvSpPr txBox="1"/>
          <p:nvPr/>
        </p:nvSpPr>
        <p:spPr>
          <a:xfrm>
            <a:off x="8027505" y="463322"/>
            <a:ext cx="3594847" cy="1200329"/>
          </a:xfrm>
          <a:prstGeom prst="rect">
            <a:avLst/>
          </a:prstGeom>
          <a:noFill/>
        </p:spPr>
        <p:txBody>
          <a:bodyPr wrap="square" rtlCol="0">
            <a:spAutoFit/>
          </a:bodyPr>
          <a:lstStyle/>
          <a:p>
            <a:r>
              <a:rPr lang="en-GB" dirty="0"/>
              <a:t>Leaders change their leadership style to match the team's needs and work environment. It’s not about their skills but their ability to adapt.</a:t>
            </a:r>
          </a:p>
        </p:txBody>
      </p:sp>
    </p:spTree>
    <p:extLst>
      <p:ext uri="{BB962C8B-B14F-4D97-AF65-F5344CB8AC3E}">
        <p14:creationId xmlns:p14="http://schemas.microsoft.com/office/powerpoint/2010/main" val="415312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a team&#10;&#10;AI-generated content may be incorrect.">
            <a:extLst>
              <a:ext uri="{FF2B5EF4-FFF2-40B4-BE49-F238E27FC236}">
                <a16:creationId xmlns:a16="http://schemas.microsoft.com/office/drawing/2014/main" id="{B2138405-107A-2BE5-C86A-CD76119054D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8511" b="92021" l="8955" r="89179">
                        <a14:foregroundMark x1="52239" y1="8511" x2="45522" y2="8511"/>
                        <a14:foregroundMark x1="67537" y1="90957" x2="60821" y2="91489"/>
                        <a14:foregroundMark x1="39179" y1="92021" x2="33955" y2="92021"/>
                      </a14:backgroundRemoval>
                    </a14:imgEffect>
                  </a14:imgLayer>
                </a14:imgProps>
              </a:ext>
              <a:ext uri="{28A0092B-C50C-407E-A947-70E740481C1C}">
                <a14:useLocalDpi xmlns:a14="http://schemas.microsoft.com/office/drawing/2010/main" val="0"/>
              </a:ext>
            </a:extLst>
          </a:blip>
          <a:stretch>
            <a:fillRect/>
          </a:stretch>
        </p:blipFill>
        <p:spPr>
          <a:xfrm>
            <a:off x="85090" y="1794652"/>
            <a:ext cx="4659630" cy="3268695"/>
          </a:xfrm>
          <a:prstGeom prst="rect">
            <a:avLst/>
          </a:prstGeom>
        </p:spPr>
      </p:pic>
      <p:sp>
        <p:nvSpPr>
          <p:cNvPr id="2" name="TextBox 1">
            <a:extLst>
              <a:ext uri="{FF2B5EF4-FFF2-40B4-BE49-F238E27FC236}">
                <a16:creationId xmlns:a16="http://schemas.microsoft.com/office/drawing/2014/main" id="{ACF6F007-5885-46EE-BDEA-DFB2B49BD8BC}"/>
              </a:ext>
            </a:extLst>
          </p:cNvPr>
          <p:cNvSpPr txBox="1"/>
          <p:nvPr/>
        </p:nvSpPr>
        <p:spPr>
          <a:xfrm>
            <a:off x="582706" y="313765"/>
            <a:ext cx="10506635" cy="646331"/>
          </a:xfrm>
          <a:prstGeom prst="rect">
            <a:avLst/>
          </a:prstGeom>
          <a:noFill/>
        </p:spPr>
        <p:txBody>
          <a:bodyPr wrap="square" rtlCol="0">
            <a:spAutoFit/>
          </a:bodyPr>
          <a:lstStyle/>
          <a:p>
            <a:r>
              <a:rPr lang="en-GB" b="1" dirty="0">
                <a:effectLst/>
              </a:rPr>
              <a:t>Adair</a:t>
            </a:r>
            <a:r>
              <a:rPr lang="en-GB" dirty="0">
                <a:effectLst/>
              </a:rPr>
              <a:t>'s simple </a:t>
            </a:r>
            <a:r>
              <a:rPr lang="en-GB" dirty="0"/>
              <a:t>Action-Centred Leadership </a:t>
            </a:r>
            <a:r>
              <a:rPr lang="en-GB" dirty="0">
                <a:effectLst/>
              </a:rPr>
              <a:t>model provides a great blueprint for leadership and the management of any team, group or organisation.</a:t>
            </a:r>
          </a:p>
        </p:txBody>
      </p:sp>
      <p:sp>
        <p:nvSpPr>
          <p:cNvPr id="3" name="TextBox 2">
            <a:extLst>
              <a:ext uri="{FF2B5EF4-FFF2-40B4-BE49-F238E27FC236}">
                <a16:creationId xmlns:a16="http://schemas.microsoft.com/office/drawing/2014/main" id="{9CDEDFD8-2EED-4ADD-A50F-05D580D3A211}"/>
              </a:ext>
            </a:extLst>
          </p:cNvPr>
          <p:cNvSpPr txBox="1"/>
          <p:nvPr/>
        </p:nvSpPr>
        <p:spPr>
          <a:xfrm>
            <a:off x="4984377" y="2008094"/>
            <a:ext cx="6741458" cy="2862322"/>
          </a:xfrm>
          <a:prstGeom prst="rect">
            <a:avLst/>
          </a:prstGeom>
          <a:noFill/>
        </p:spPr>
        <p:txBody>
          <a:bodyPr wrap="square" rtlCol="0">
            <a:spAutoFit/>
          </a:bodyPr>
          <a:lstStyle/>
          <a:p>
            <a:pPr marL="342900" indent="-342900">
              <a:buAutoNum type="arabicPeriod"/>
            </a:pPr>
            <a:r>
              <a:rPr lang="en-GB" b="1" dirty="0"/>
              <a:t>The achievement of a goal or task</a:t>
            </a:r>
            <a:r>
              <a:rPr lang="en-GB" dirty="0"/>
              <a:t>. This may be the completion of a very practical activity or it may be a less tangible goal. Often the task is what brings the team together in the first place.</a:t>
            </a:r>
          </a:p>
          <a:p>
            <a:pPr marL="342900" indent="-342900">
              <a:buAutoNum type="arabicPeriod"/>
            </a:pPr>
            <a:r>
              <a:rPr lang="en-GB" b="1" dirty="0"/>
              <a:t>The group of people performing the task. </a:t>
            </a:r>
            <a:r>
              <a:rPr lang="en-GB" dirty="0"/>
              <a:t>It is likely that the task will only be achieved if all members of the team work together to the common good.</a:t>
            </a:r>
          </a:p>
          <a:p>
            <a:pPr marL="342900" indent="-342900">
              <a:buAutoNum type="arabicPeriod"/>
            </a:pPr>
            <a:r>
              <a:rPr lang="en-GB" b="1" dirty="0"/>
              <a:t>Each individual member of the team involved in the task. </a:t>
            </a:r>
            <a:r>
              <a:rPr lang="en-GB" dirty="0"/>
              <a:t>While the team will take on a life of its own, individuals do not lose their own identity.</a:t>
            </a:r>
          </a:p>
        </p:txBody>
      </p:sp>
    </p:spTree>
    <p:extLst>
      <p:ext uri="{BB962C8B-B14F-4D97-AF65-F5344CB8AC3E}">
        <p14:creationId xmlns:p14="http://schemas.microsoft.com/office/powerpoint/2010/main" val="3815301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00CFA1-FC25-4E35-B937-BA2865042001}"/>
              </a:ext>
            </a:extLst>
          </p:cNvPr>
          <p:cNvSpPr txBox="1"/>
          <p:nvPr/>
        </p:nvSpPr>
        <p:spPr>
          <a:xfrm>
            <a:off x="878541" y="242047"/>
            <a:ext cx="3998259" cy="369332"/>
          </a:xfrm>
          <a:prstGeom prst="rect">
            <a:avLst/>
          </a:prstGeom>
          <a:noFill/>
        </p:spPr>
        <p:txBody>
          <a:bodyPr wrap="square" rtlCol="0">
            <a:spAutoFit/>
          </a:bodyPr>
          <a:lstStyle/>
          <a:p>
            <a:r>
              <a:rPr lang="en-GB" dirty="0"/>
              <a:t>Adair’s 8 functions for team success</a:t>
            </a:r>
          </a:p>
        </p:txBody>
      </p:sp>
      <p:pic>
        <p:nvPicPr>
          <p:cNvPr id="4" name="Picture 3">
            <a:extLst>
              <a:ext uri="{FF2B5EF4-FFF2-40B4-BE49-F238E27FC236}">
                <a16:creationId xmlns:a16="http://schemas.microsoft.com/office/drawing/2014/main" id="{BFF6672F-7927-4666-BFD4-651D769713A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9375" r="91042">
                        <a14:foregroundMark x1="9375" y1="50556" x2="9375" y2="50556"/>
                        <a14:foregroundMark x1="91042" y1="50370" x2="91042" y2="50370"/>
                        <a14:foregroundMark x1="89896" y1="57593" x2="89896" y2="57593"/>
                        <a14:foregroundMark x1="33854" y1="64630" x2="33854" y2="64630"/>
                        <a14:foregroundMark x1="10938" y1="40556" x2="10938" y2="40556"/>
                        <a14:foregroundMark x1="11042" y1="41296" x2="11042" y2="41296"/>
                        <a14:foregroundMark x1="33646" y1="63333" x2="33646" y2="63333"/>
                        <a14:foregroundMark x1="10938" y1="41667" x2="10938" y2="41667"/>
                        <a14:foregroundMark x1="11001" y1="45945" x2="11042" y2="46667"/>
                        <a14:foregroundMark x1="10833" y1="42963" x2="10864" y2="43519"/>
                        <a14:backgroundMark x1="33229" y1="64259" x2="33229" y2="64259"/>
                        <a14:backgroundMark x1="33958" y1="65370" x2="33958" y2="65370"/>
                        <a14:backgroundMark x1="33854" y1="64815" x2="33854" y2="64815"/>
                        <a14:backgroundMark x1="33333" y1="64259" x2="33333" y2="64259"/>
                        <a14:backgroundMark x1="33958" y1="65370" x2="33958" y2="65370"/>
                        <a14:backgroundMark x1="33958" y1="65926" x2="33958" y2="65926"/>
                        <a14:backgroundMark x1="33958" y1="65926" x2="33958" y2="65926"/>
                        <a14:backgroundMark x1="33958" y1="65926" x2="33958" y2="65926"/>
                        <a14:backgroundMark x1="34688" y1="65926" x2="34792" y2="65000"/>
                        <a14:backgroundMark x1="34271" y1="64259" x2="35104" y2="64815"/>
                        <a14:backgroundMark x1="34063" y1="63704" x2="34063" y2="63704"/>
                        <a14:backgroundMark x1="33333" y1="63704" x2="33333" y2="63704"/>
                        <a14:backgroundMark x1="33542" y1="63519" x2="33542" y2="63519"/>
                        <a14:backgroundMark x1="37188" y1="52963" x2="37188" y2="52963"/>
                        <a14:backgroundMark x1="10833" y1="46703" x2="10833" y2="47037"/>
                        <a14:backgroundMark x1="10833" y1="42222" x2="10833" y2="42963"/>
                        <a14:backgroundMark x1="10729" y1="43519" x2="10729" y2="45185"/>
                        <a14:backgroundMark x1="10313" y1="44630" x2="10833" y2="46111"/>
                      </a14:backgroundRemoval>
                    </a14:imgEffect>
                  </a14:imgLayer>
                </a14:imgProps>
              </a:ext>
              <a:ext uri="{28A0092B-C50C-407E-A947-70E740481C1C}">
                <a14:useLocalDpi xmlns:a14="http://schemas.microsoft.com/office/drawing/2010/main" val="0"/>
              </a:ext>
            </a:extLst>
          </a:blip>
          <a:stretch>
            <a:fillRect/>
          </a:stretch>
        </p:blipFill>
        <p:spPr>
          <a:xfrm>
            <a:off x="878541" y="221876"/>
            <a:ext cx="9179859" cy="5163671"/>
          </a:xfrm>
          <a:prstGeom prst="rect">
            <a:avLst/>
          </a:prstGeom>
        </p:spPr>
      </p:pic>
      <p:sp>
        <p:nvSpPr>
          <p:cNvPr id="5" name="TextBox 4">
            <a:extLst>
              <a:ext uri="{FF2B5EF4-FFF2-40B4-BE49-F238E27FC236}">
                <a16:creationId xmlns:a16="http://schemas.microsoft.com/office/drawing/2014/main" id="{446BD4CA-9640-4850-98AD-03E824B16AB0}"/>
              </a:ext>
            </a:extLst>
          </p:cNvPr>
          <p:cNvSpPr txBox="1"/>
          <p:nvPr/>
        </p:nvSpPr>
        <p:spPr>
          <a:xfrm>
            <a:off x="1389530" y="1558755"/>
            <a:ext cx="1219200" cy="923330"/>
          </a:xfrm>
          <a:prstGeom prst="rect">
            <a:avLst/>
          </a:prstGeom>
          <a:noFill/>
        </p:spPr>
        <p:txBody>
          <a:bodyPr wrap="square" rtlCol="0">
            <a:spAutoFit/>
          </a:bodyPr>
          <a:lstStyle/>
          <a:p>
            <a:r>
              <a:rPr lang="en-GB" dirty="0"/>
              <a:t>Defining the task </a:t>
            </a:r>
          </a:p>
          <a:p>
            <a:endParaRPr lang="en-GB" dirty="0"/>
          </a:p>
        </p:txBody>
      </p:sp>
      <p:sp>
        <p:nvSpPr>
          <p:cNvPr id="6" name="TextBox 5">
            <a:extLst>
              <a:ext uri="{FF2B5EF4-FFF2-40B4-BE49-F238E27FC236}">
                <a16:creationId xmlns:a16="http://schemas.microsoft.com/office/drawing/2014/main" id="{F0DE8A99-D2C8-4317-9972-F4B3A2F4A266}"/>
              </a:ext>
            </a:extLst>
          </p:cNvPr>
          <p:cNvSpPr txBox="1"/>
          <p:nvPr/>
        </p:nvSpPr>
        <p:spPr>
          <a:xfrm>
            <a:off x="1739153" y="3532094"/>
            <a:ext cx="493059" cy="369332"/>
          </a:xfrm>
          <a:prstGeom prst="rect">
            <a:avLst/>
          </a:prstGeom>
          <a:noFill/>
        </p:spPr>
        <p:txBody>
          <a:bodyPr wrap="square" rtlCol="0">
            <a:spAutoFit/>
          </a:bodyPr>
          <a:lstStyle/>
          <a:p>
            <a:r>
              <a:rPr lang="en-GB" dirty="0"/>
              <a:t>1</a:t>
            </a:r>
          </a:p>
        </p:txBody>
      </p:sp>
      <p:sp>
        <p:nvSpPr>
          <p:cNvPr id="7" name="TextBox 6">
            <a:extLst>
              <a:ext uri="{FF2B5EF4-FFF2-40B4-BE49-F238E27FC236}">
                <a16:creationId xmlns:a16="http://schemas.microsoft.com/office/drawing/2014/main" id="{90AF0932-858D-4CFA-9A1C-E0C7A612134C}"/>
              </a:ext>
            </a:extLst>
          </p:cNvPr>
          <p:cNvSpPr txBox="1"/>
          <p:nvPr/>
        </p:nvSpPr>
        <p:spPr>
          <a:xfrm>
            <a:off x="2402541" y="4052750"/>
            <a:ext cx="1219200" cy="646331"/>
          </a:xfrm>
          <a:prstGeom prst="rect">
            <a:avLst/>
          </a:prstGeom>
          <a:noFill/>
        </p:spPr>
        <p:txBody>
          <a:bodyPr wrap="square" rtlCol="0">
            <a:spAutoFit/>
          </a:bodyPr>
          <a:lstStyle/>
          <a:p>
            <a:r>
              <a:rPr lang="en-GB" dirty="0"/>
              <a:t>Planning </a:t>
            </a:r>
          </a:p>
          <a:p>
            <a:endParaRPr lang="en-GB" dirty="0"/>
          </a:p>
        </p:txBody>
      </p:sp>
      <p:sp>
        <p:nvSpPr>
          <p:cNvPr id="8" name="TextBox 7">
            <a:extLst>
              <a:ext uri="{FF2B5EF4-FFF2-40B4-BE49-F238E27FC236}">
                <a16:creationId xmlns:a16="http://schemas.microsoft.com/office/drawing/2014/main" id="{AA11B104-0999-4EE8-8DC2-EE5DB9478B92}"/>
              </a:ext>
            </a:extLst>
          </p:cNvPr>
          <p:cNvSpPr txBox="1"/>
          <p:nvPr/>
        </p:nvSpPr>
        <p:spPr>
          <a:xfrm>
            <a:off x="2770094" y="2435918"/>
            <a:ext cx="430307" cy="369332"/>
          </a:xfrm>
          <a:prstGeom prst="rect">
            <a:avLst/>
          </a:prstGeom>
          <a:noFill/>
        </p:spPr>
        <p:txBody>
          <a:bodyPr wrap="square" rtlCol="0">
            <a:spAutoFit/>
          </a:bodyPr>
          <a:lstStyle/>
          <a:p>
            <a:r>
              <a:rPr lang="en-GB" dirty="0"/>
              <a:t>2</a:t>
            </a:r>
          </a:p>
        </p:txBody>
      </p:sp>
      <p:sp>
        <p:nvSpPr>
          <p:cNvPr id="9" name="TextBox 8">
            <a:extLst>
              <a:ext uri="{FF2B5EF4-FFF2-40B4-BE49-F238E27FC236}">
                <a16:creationId xmlns:a16="http://schemas.microsoft.com/office/drawing/2014/main" id="{20D1098E-534B-4CD4-A0E2-45F5749DF59B}"/>
              </a:ext>
            </a:extLst>
          </p:cNvPr>
          <p:cNvSpPr txBox="1"/>
          <p:nvPr/>
        </p:nvSpPr>
        <p:spPr>
          <a:xfrm>
            <a:off x="3460376" y="1590132"/>
            <a:ext cx="1219200" cy="923330"/>
          </a:xfrm>
          <a:prstGeom prst="rect">
            <a:avLst/>
          </a:prstGeom>
          <a:noFill/>
        </p:spPr>
        <p:txBody>
          <a:bodyPr wrap="square" rtlCol="0">
            <a:spAutoFit/>
          </a:bodyPr>
          <a:lstStyle/>
          <a:p>
            <a:r>
              <a:rPr lang="en-GB" dirty="0"/>
              <a:t>Briefing the team</a:t>
            </a:r>
          </a:p>
          <a:p>
            <a:endParaRPr lang="en-GB" dirty="0"/>
          </a:p>
        </p:txBody>
      </p:sp>
      <p:sp>
        <p:nvSpPr>
          <p:cNvPr id="10" name="TextBox 9">
            <a:extLst>
              <a:ext uri="{FF2B5EF4-FFF2-40B4-BE49-F238E27FC236}">
                <a16:creationId xmlns:a16="http://schemas.microsoft.com/office/drawing/2014/main" id="{452C758F-5ECA-40B0-A521-56526A5B36C7}"/>
              </a:ext>
            </a:extLst>
          </p:cNvPr>
          <p:cNvSpPr txBox="1"/>
          <p:nvPr/>
        </p:nvSpPr>
        <p:spPr>
          <a:xfrm>
            <a:off x="3792071" y="3574951"/>
            <a:ext cx="663388" cy="646331"/>
          </a:xfrm>
          <a:prstGeom prst="rect">
            <a:avLst/>
          </a:prstGeom>
          <a:noFill/>
        </p:spPr>
        <p:txBody>
          <a:bodyPr wrap="square" rtlCol="0">
            <a:spAutoFit/>
          </a:bodyPr>
          <a:lstStyle/>
          <a:p>
            <a:r>
              <a:rPr lang="en-GB" dirty="0"/>
              <a:t>3</a:t>
            </a:r>
          </a:p>
          <a:p>
            <a:endParaRPr lang="en-GB" dirty="0"/>
          </a:p>
        </p:txBody>
      </p:sp>
      <p:sp>
        <p:nvSpPr>
          <p:cNvPr id="11" name="TextBox 10">
            <a:extLst>
              <a:ext uri="{FF2B5EF4-FFF2-40B4-BE49-F238E27FC236}">
                <a16:creationId xmlns:a16="http://schemas.microsoft.com/office/drawing/2014/main" id="{F9FB7DFC-FEDD-460B-A832-1C99FE9EABB5}"/>
              </a:ext>
            </a:extLst>
          </p:cNvPr>
          <p:cNvSpPr txBox="1"/>
          <p:nvPr/>
        </p:nvSpPr>
        <p:spPr>
          <a:xfrm>
            <a:off x="4285130" y="4052750"/>
            <a:ext cx="1559859" cy="646331"/>
          </a:xfrm>
          <a:prstGeom prst="rect">
            <a:avLst/>
          </a:prstGeom>
          <a:noFill/>
        </p:spPr>
        <p:txBody>
          <a:bodyPr wrap="square" rtlCol="0">
            <a:spAutoFit/>
          </a:bodyPr>
          <a:lstStyle/>
          <a:p>
            <a:r>
              <a:rPr lang="en-GB" dirty="0"/>
              <a:t>Controlling what happens </a:t>
            </a:r>
          </a:p>
        </p:txBody>
      </p:sp>
      <p:sp>
        <p:nvSpPr>
          <p:cNvPr id="12" name="TextBox 11">
            <a:extLst>
              <a:ext uri="{FF2B5EF4-FFF2-40B4-BE49-F238E27FC236}">
                <a16:creationId xmlns:a16="http://schemas.microsoft.com/office/drawing/2014/main" id="{594C2CA7-102A-4800-8D91-45734C9F24FF}"/>
              </a:ext>
            </a:extLst>
          </p:cNvPr>
          <p:cNvSpPr txBox="1"/>
          <p:nvPr/>
        </p:nvSpPr>
        <p:spPr>
          <a:xfrm>
            <a:off x="4800600" y="2435918"/>
            <a:ext cx="528918" cy="369332"/>
          </a:xfrm>
          <a:prstGeom prst="rect">
            <a:avLst/>
          </a:prstGeom>
          <a:noFill/>
        </p:spPr>
        <p:txBody>
          <a:bodyPr wrap="square" rtlCol="0">
            <a:spAutoFit/>
          </a:bodyPr>
          <a:lstStyle/>
          <a:p>
            <a:r>
              <a:rPr lang="en-GB" dirty="0"/>
              <a:t>4</a:t>
            </a:r>
          </a:p>
        </p:txBody>
      </p:sp>
      <p:sp>
        <p:nvSpPr>
          <p:cNvPr id="13" name="TextBox 12">
            <a:extLst>
              <a:ext uri="{FF2B5EF4-FFF2-40B4-BE49-F238E27FC236}">
                <a16:creationId xmlns:a16="http://schemas.microsoft.com/office/drawing/2014/main" id="{DEF50299-60EB-4317-9F3B-1610E5CDE018}"/>
              </a:ext>
            </a:extLst>
          </p:cNvPr>
          <p:cNvSpPr txBox="1"/>
          <p:nvPr/>
        </p:nvSpPr>
        <p:spPr>
          <a:xfrm>
            <a:off x="5486400" y="1593511"/>
            <a:ext cx="1219200" cy="646331"/>
          </a:xfrm>
          <a:prstGeom prst="rect">
            <a:avLst/>
          </a:prstGeom>
          <a:noFill/>
        </p:spPr>
        <p:txBody>
          <a:bodyPr wrap="square" rtlCol="0">
            <a:spAutoFit/>
          </a:bodyPr>
          <a:lstStyle/>
          <a:p>
            <a:r>
              <a:rPr lang="en-GB" dirty="0"/>
              <a:t>Evaluating results</a:t>
            </a:r>
          </a:p>
        </p:txBody>
      </p:sp>
      <p:sp>
        <p:nvSpPr>
          <p:cNvPr id="14" name="TextBox 13">
            <a:extLst>
              <a:ext uri="{FF2B5EF4-FFF2-40B4-BE49-F238E27FC236}">
                <a16:creationId xmlns:a16="http://schemas.microsoft.com/office/drawing/2014/main" id="{39E70A44-F2E9-4E56-B98B-1B1032241934}"/>
              </a:ext>
            </a:extLst>
          </p:cNvPr>
          <p:cNvSpPr txBox="1"/>
          <p:nvPr/>
        </p:nvSpPr>
        <p:spPr>
          <a:xfrm>
            <a:off x="5844989" y="3574951"/>
            <a:ext cx="632013" cy="369332"/>
          </a:xfrm>
          <a:prstGeom prst="rect">
            <a:avLst/>
          </a:prstGeom>
          <a:noFill/>
        </p:spPr>
        <p:txBody>
          <a:bodyPr wrap="square" rtlCol="0">
            <a:spAutoFit/>
          </a:bodyPr>
          <a:lstStyle/>
          <a:p>
            <a:r>
              <a:rPr lang="en-GB" dirty="0"/>
              <a:t>5</a:t>
            </a:r>
          </a:p>
        </p:txBody>
      </p:sp>
      <p:sp>
        <p:nvSpPr>
          <p:cNvPr id="15" name="TextBox 14">
            <a:extLst>
              <a:ext uri="{FF2B5EF4-FFF2-40B4-BE49-F238E27FC236}">
                <a16:creationId xmlns:a16="http://schemas.microsoft.com/office/drawing/2014/main" id="{3B09AB38-7D8F-4F16-B334-16AFDD91B24E}"/>
              </a:ext>
            </a:extLst>
          </p:cNvPr>
          <p:cNvSpPr txBox="1"/>
          <p:nvPr/>
        </p:nvSpPr>
        <p:spPr>
          <a:xfrm>
            <a:off x="6459070" y="4062418"/>
            <a:ext cx="1559859" cy="646331"/>
          </a:xfrm>
          <a:prstGeom prst="rect">
            <a:avLst/>
          </a:prstGeom>
          <a:noFill/>
        </p:spPr>
        <p:txBody>
          <a:bodyPr wrap="square" rtlCol="0">
            <a:spAutoFit/>
          </a:bodyPr>
          <a:lstStyle/>
          <a:p>
            <a:r>
              <a:rPr lang="en-GB" dirty="0"/>
              <a:t>Motivating individuals</a:t>
            </a:r>
          </a:p>
        </p:txBody>
      </p:sp>
      <p:sp>
        <p:nvSpPr>
          <p:cNvPr id="16" name="TextBox 15">
            <a:extLst>
              <a:ext uri="{FF2B5EF4-FFF2-40B4-BE49-F238E27FC236}">
                <a16:creationId xmlns:a16="http://schemas.microsoft.com/office/drawing/2014/main" id="{17922356-1A04-47E3-A944-F5D344D76783}"/>
              </a:ext>
            </a:extLst>
          </p:cNvPr>
          <p:cNvSpPr txBox="1"/>
          <p:nvPr/>
        </p:nvSpPr>
        <p:spPr>
          <a:xfrm>
            <a:off x="6862484" y="2414538"/>
            <a:ext cx="466165" cy="369332"/>
          </a:xfrm>
          <a:prstGeom prst="rect">
            <a:avLst/>
          </a:prstGeom>
          <a:noFill/>
        </p:spPr>
        <p:txBody>
          <a:bodyPr wrap="square" rtlCol="0">
            <a:spAutoFit/>
          </a:bodyPr>
          <a:lstStyle/>
          <a:p>
            <a:r>
              <a:rPr lang="en-GB" dirty="0"/>
              <a:t>6</a:t>
            </a:r>
          </a:p>
        </p:txBody>
      </p:sp>
      <p:sp>
        <p:nvSpPr>
          <p:cNvPr id="17" name="TextBox 16">
            <a:extLst>
              <a:ext uri="{FF2B5EF4-FFF2-40B4-BE49-F238E27FC236}">
                <a16:creationId xmlns:a16="http://schemas.microsoft.com/office/drawing/2014/main" id="{9BA2F5B2-8ABB-491E-B659-09D04CDA92DF}"/>
              </a:ext>
            </a:extLst>
          </p:cNvPr>
          <p:cNvSpPr txBox="1"/>
          <p:nvPr/>
        </p:nvSpPr>
        <p:spPr>
          <a:xfrm>
            <a:off x="7593109" y="1665805"/>
            <a:ext cx="1416421" cy="923330"/>
          </a:xfrm>
          <a:prstGeom prst="rect">
            <a:avLst/>
          </a:prstGeom>
          <a:noFill/>
        </p:spPr>
        <p:txBody>
          <a:bodyPr wrap="square" rtlCol="0">
            <a:spAutoFit/>
          </a:bodyPr>
          <a:lstStyle/>
          <a:p>
            <a:r>
              <a:rPr lang="en-GB" dirty="0"/>
              <a:t>Organizing people</a:t>
            </a:r>
          </a:p>
          <a:p>
            <a:endParaRPr lang="en-GB" dirty="0"/>
          </a:p>
        </p:txBody>
      </p:sp>
      <p:sp>
        <p:nvSpPr>
          <p:cNvPr id="18" name="TextBox 17">
            <a:extLst>
              <a:ext uri="{FF2B5EF4-FFF2-40B4-BE49-F238E27FC236}">
                <a16:creationId xmlns:a16="http://schemas.microsoft.com/office/drawing/2014/main" id="{A156CFEE-AD83-43E7-89CC-9BDC01DCAB96}"/>
              </a:ext>
            </a:extLst>
          </p:cNvPr>
          <p:cNvSpPr txBox="1"/>
          <p:nvPr/>
        </p:nvSpPr>
        <p:spPr>
          <a:xfrm>
            <a:off x="7933764" y="3532094"/>
            <a:ext cx="493059" cy="369332"/>
          </a:xfrm>
          <a:prstGeom prst="rect">
            <a:avLst/>
          </a:prstGeom>
          <a:noFill/>
        </p:spPr>
        <p:txBody>
          <a:bodyPr wrap="square" rtlCol="0">
            <a:spAutoFit/>
          </a:bodyPr>
          <a:lstStyle/>
          <a:p>
            <a:r>
              <a:rPr lang="en-GB" dirty="0"/>
              <a:t>7</a:t>
            </a:r>
          </a:p>
        </p:txBody>
      </p:sp>
      <p:sp>
        <p:nvSpPr>
          <p:cNvPr id="19" name="TextBox 18">
            <a:extLst>
              <a:ext uri="{FF2B5EF4-FFF2-40B4-BE49-F238E27FC236}">
                <a16:creationId xmlns:a16="http://schemas.microsoft.com/office/drawing/2014/main" id="{BAB82F55-44C8-4A24-BDD6-E8D81C351732}"/>
              </a:ext>
            </a:extLst>
          </p:cNvPr>
          <p:cNvSpPr txBox="1"/>
          <p:nvPr/>
        </p:nvSpPr>
        <p:spPr>
          <a:xfrm>
            <a:off x="8574742" y="4062418"/>
            <a:ext cx="1169894" cy="646331"/>
          </a:xfrm>
          <a:prstGeom prst="rect">
            <a:avLst/>
          </a:prstGeom>
          <a:noFill/>
        </p:spPr>
        <p:txBody>
          <a:bodyPr wrap="square" rtlCol="0">
            <a:spAutoFit/>
          </a:bodyPr>
          <a:lstStyle/>
          <a:p>
            <a:r>
              <a:rPr lang="en-GB" dirty="0"/>
              <a:t>Setting an example</a:t>
            </a:r>
          </a:p>
        </p:txBody>
      </p:sp>
      <p:sp>
        <p:nvSpPr>
          <p:cNvPr id="20" name="TextBox 19">
            <a:extLst>
              <a:ext uri="{FF2B5EF4-FFF2-40B4-BE49-F238E27FC236}">
                <a16:creationId xmlns:a16="http://schemas.microsoft.com/office/drawing/2014/main" id="{4C45D9A4-CF4E-4833-86EF-00761FCB08F8}"/>
              </a:ext>
            </a:extLst>
          </p:cNvPr>
          <p:cNvSpPr txBox="1"/>
          <p:nvPr/>
        </p:nvSpPr>
        <p:spPr>
          <a:xfrm>
            <a:off x="8915401" y="2414538"/>
            <a:ext cx="600635" cy="369332"/>
          </a:xfrm>
          <a:prstGeom prst="rect">
            <a:avLst/>
          </a:prstGeom>
          <a:noFill/>
        </p:spPr>
        <p:txBody>
          <a:bodyPr wrap="square" rtlCol="0">
            <a:spAutoFit/>
          </a:bodyPr>
          <a:lstStyle/>
          <a:p>
            <a:r>
              <a:rPr lang="en-GB" dirty="0"/>
              <a:t>8</a:t>
            </a:r>
          </a:p>
        </p:txBody>
      </p:sp>
    </p:spTree>
    <p:extLst>
      <p:ext uri="{BB962C8B-B14F-4D97-AF65-F5344CB8AC3E}">
        <p14:creationId xmlns:p14="http://schemas.microsoft.com/office/powerpoint/2010/main" val="145395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EA4FF6-5DAF-42A5-AE4D-70F240336F17}"/>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485" b="94987" l="4102" r="97461">
                        <a14:foregroundMark x1="88574" y1="58047" x2="83496" y2="70053"/>
                        <a14:foregroundMark x1="83496" y1="70053" x2="93262" y2="66359"/>
                        <a14:foregroundMark x1="93262" y1="66359" x2="89258" y2="59499"/>
                        <a14:foregroundMark x1="89258" y1="59499" x2="88770" y2="59235"/>
                        <a14:foregroundMark x1="97266" y1="60950" x2="97461" y2="69129"/>
                        <a14:foregroundMark x1="87500" y1="59894" x2="86133" y2="66755"/>
                        <a14:foregroundMark x1="55469" y1="80343" x2="49902" y2="76121"/>
                        <a14:foregroundMark x1="49902" y1="76121" x2="43457" y2="81794"/>
                        <a14:foregroundMark x1="43457" y1="81794" x2="45508" y2="92480"/>
                        <a14:foregroundMark x1="45508" y1="92480" x2="55371" y2="91161"/>
                        <a14:foregroundMark x1="55371" y1="91161" x2="56250" y2="79815"/>
                        <a14:foregroundMark x1="52539" y1="93668" x2="46289" y2="94987"/>
                        <a14:foregroundMark x1="46289" y1="94987" x2="46289" y2="94987"/>
                        <a14:foregroundMark x1="50195" y1="82190" x2="50488" y2="85488"/>
                        <a14:foregroundMark x1="51855" y1="86148" x2="54004" y2="84697"/>
                        <a14:foregroundMark x1="51855" y1="85884" x2="52344" y2="85620"/>
                        <a14:foregroundMark x1="50684" y1="86016" x2="51367" y2="79815"/>
                        <a14:foregroundMark x1="48145" y1="87071" x2="49023" y2="77968"/>
                        <a14:foregroundMark x1="16309" y1="48417" x2="9961" y2="44063"/>
                        <a14:foregroundMark x1="9961" y1="44063" x2="4590" y2="50264"/>
                        <a14:foregroundMark x1="4590" y1="50264" x2="9863" y2="60686"/>
                        <a14:foregroundMark x1="9863" y1="60686" x2="17383" y2="49736"/>
                        <a14:foregroundMark x1="17383" y1="49736" x2="15234" y2="46702"/>
                        <a14:foregroundMark x1="5469" y1="58047" x2="4102" y2="48153"/>
                        <a14:foregroundMark x1="4102" y1="48153" x2="4199" y2="47361"/>
                        <a14:foregroundMark x1="11035" y1="52375" x2="11133" y2="46834"/>
                        <a14:foregroundMark x1="37207" y1="10554" x2="37598" y2="7784"/>
                        <a14:foregroundMark x1="33301" y1="8311" x2="43848" y2="11214"/>
                        <a14:foregroundMark x1="43848" y1="11214" x2="44043" y2="11478"/>
                        <a14:foregroundMark x1="33496" y1="17810" x2="44434" y2="13456"/>
                        <a14:foregroundMark x1="44434" y1="13456" x2="37207" y2="4485"/>
                        <a14:foregroundMark x1="37207" y1="4485" x2="31348" y2="12665"/>
                        <a14:foregroundMark x1="31348" y1="12665" x2="34375" y2="19261"/>
                        <a14:foregroundMark x1="80957" y1="16359" x2="73242" y2="17414"/>
                        <a14:foregroundMark x1="73242" y1="17414" x2="75879" y2="27968"/>
                        <a14:foregroundMark x1="75879" y1="27968" x2="77637" y2="28760"/>
                        <a14:foregroundMark x1="75781" y1="24934" x2="77051" y2="18734"/>
                      </a14:backgroundRemoval>
                    </a14:imgEffect>
                  </a14:imgLayer>
                </a14:imgProps>
              </a:ext>
              <a:ext uri="{28A0092B-C50C-407E-A947-70E740481C1C}">
                <a14:useLocalDpi xmlns:a14="http://schemas.microsoft.com/office/drawing/2010/main" val="0"/>
              </a:ext>
            </a:extLst>
          </a:blip>
          <a:stretch>
            <a:fillRect/>
          </a:stretch>
        </p:blipFill>
        <p:spPr>
          <a:xfrm>
            <a:off x="2652609" y="416218"/>
            <a:ext cx="7534202" cy="5577075"/>
          </a:xfrm>
          <a:prstGeom prst="rect">
            <a:avLst/>
          </a:prstGeom>
        </p:spPr>
      </p:pic>
      <p:pic>
        <p:nvPicPr>
          <p:cNvPr id="36" name="Graphic 35" descr="Arrow: Clockwise curve with solid fill">
            <a:extLst>
              <a:ext uri="{FF2B5EF4-FFF2-40B4-BE49-F238E27FC236}">
                <a16:creationId xmlns:a16="http://schemas.microsoft.com/office/drawing/2014/main" id="{F310B7A3-318B-4A51-BD80-4AF3953FAC7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285727">
            <a:off x="4131517" y="4214191"/>
            <a:ext cx="914400" cy="914400"/>
          </a:xfrm>
          <a:prstGeom prst="rect">
            <a:avLst/>
          </a:prstGeom>
        </p:spPr>
      </p:pic>
      <p:pic>
        <p:nvPicPr>
          <p:cNvPr id="44" name="Graphic 43" descr="Back with solid fill">
            <a:extLst>
              <a:ext uri="{FF2B5EF4-FFF2-40B4-BE49-F238E27FC236}">
                <a16:creationId xmlns:a16="http://schemas.microsoft.com/office/drawing/2014/main" id="{8FA02F5D-19C4-4013-9743-B539DD10EDE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232587">
            <a:off x="6551073" y="735496"/>
            <a:ext cx="914400" cy="914400"/>
          </a:xfrm>
          <a:prstGeom prst="rect">
            <a:avLst/>
          </a:prstGeom>
        </p:spPr>
      </p:pic>
      <p:pic>
        <p:nvPicPr>
          <p:cNvPr id="45" name="Graphic 44" descr="Arrow: Clockwise curve with solid fill">
            <a:extLst>
              <a:ext uri="{FF2B5EF4-FFF2-40B4-BE49-F238E27FC236}">
                <a16:creationId xmlns:a16="http://schemas.microsoft.com/office/drawing/2014/main" id="{26773431-C3A0-4B18-9004-3B7F58B0459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699319">
            <a:off x="7580243" y="4456045"/>
            <a:ext cx="914400" cy="914400"/>
          </a:xfrm>
          <a:prstGeom prst="rect">
            <a:avLst/>
          </a:prstGeom>
        </p:spPr>
      </p:pic>
      <p:pic>
        <p:nvPicPr>
          <p:cNvPr id="50" name="Graphic 49" descr="Back with solid fill">
            <a:extLst>
              <a:ext uri="{FF2B5EF4-FFF2-40B4-BE49-F238E27FC236}">
                <a16:creationId xmlns:a16="http://schemas.microsoft.com/office/drawing/2014/main" id="{C86BFEF2-BC02-4FA0-832E-FAC7EA51BEA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3720075">
            <a:off x="8591907" y="2383238"/>
            <a:ext cx="914400" cy="914400"/>
          </a:xfrm>
          <a:prstGeom prst="rect">
            <a:avLst/>
          </a:prstGeom>
        </p:spPr>
      </p:pic>
      <p:pic>
        <p:nvPicPr>
          <p:cNvPr id="51" name="Graphic 50" descr="Back with solid fill">
            <a:extLst>
              <a:ext uri="{FF2B5EF4-FFF2-40B4-BE49-F238E27FC236}">
                <a16:creationId xmlns:a16="http://schemas.microsoft.com/office/drawing/2014/main" id="{7BAFCC2A-A678-420F-931F-3C1C180D190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9228566">
            <a:off x="3522950" y="1504122"/>
            <a:ext cx="914400" cy="914400"/>
          </a:xfrm>
          <a:prstGeom prst="rect">
            <a:avLst/>
          </a:prstGeom>
        </p:spPr>
      </p:pic>
      <p:sp>
        <p:nvSpPr>
          <p:cNvPr id="53" name="TextBox 52">
            <a:extLst>
              <a:ext uri="{FF2B5EF4-FFF2-40B4-BE49-F238E27FC236}">
                <a16:creationId xmlns:a16="http://schemas.microsoft.com/office/drawing/2014/main" id="{590AF2D0-F115-4AB1-B0B3-04D38595899F}"/>
              </a:ext>
            </a:extLst>
          </p:cNvPr>
          <p:cNvSpPr txBox="1"/>
          <p:nvPr/>
        </p:nvSpPr>
        <p:spPr>
          <a:xfrm>
            <a:off x="4464751" y="2789552"/>
            <a:ext cx="4452731" cy="523220"/>
          </a:xfrm>
          <a:prstGeom prst="rect">
            <a:avLst/>
          </a:prstGeom>
          <a:noFill/>
        </p:spPr>
        <p:txBody>
          <a:bodyPr wrap="square" rtlCol="0">
            <a:spAutoFit/>
          </a:bodyPr>
          <a:lstStyle/>
          <a:p>
            <a:r>
              <a:rPr lang="en-GB" sz="2800" b="1" dirty="0"/>
              <a:t>TUCKMAN’S MODEL </a:t>
            </a:r>
          </a:p>
        </p:txBody>
      </p:sp>
      <p:sp>
        <p:nvSpPr>
          <p:cNvPr id="2" name="TextBox 1">
            <a:extLst>
              <a:ext uri="{FF2B5EF4-FFF2-40B4-BE49-F238E27FC236}">
                <a16:creationId xmlns:a16="http://schemas.microsoft.com/office/drawing/2014/main" id="{A4B214A1-792A-4CEB-8C18-2485C1797994}"/>
              </a:ext>
            </a:extLst>
          </p:cNvPr>
          <p:cNvSpPr txBox="1"/>
          <p:nvPr/>
        </p:nvSpPr>
        <p:spPr>
          <a:xfrm>
            <a:off x="186769" y="204043"/>
            <a:ext cx="2399806" cy="3693319"/>
          </a:xfrm>
          <a:prstGeom prst="rect">
            <a:avLst/>
          </a:prstGeom>
          <a:noFill/>
        </p:spPr>
        <p:txBody>
          <a:bodyPr wrap="square" rtlCol="0">
            <a:spAutoFit/>
          </a:bodyPr>
          <a:lstStyle/>
          <a:p>
            <a:r>
              <a:rPr lang="en-GB" dirty="0"/>
              <a:t>There are two dead-end roads to leadership. The first is to try to be someone else. We have to be true to ourselves. The other dead end is to simply be who we are, in the vain hope that the world will recognize our innate brilliance and leadership talent”(Owen,2020).</a:t>
            </a:r>
          </a:p>
        </p:txBody>
      </p:sp>
    </p:spTree>
    <p:extLst>
      <p:ext uri="{BB962C8B-B14F-4D97-AF65-F5344CB8AC3E}">
        <p14:creationId xmlns:p14="http://schemas.microsoft.com/office/powerpoint/2010/main" val="3458805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433D098-59A5-40CE-9137-0BDA08EC9B75}"/>
              </a:ext>
            </a:extLst>
          </p:cNvPr>
          <p:cNvPicPr>
            <a:picLocks noChangeAspect="1"/>
          </p:cNvPicPr>
          <p:nvPr/>
        </p:nvPicPr>
        <p:blipFill>
          <a:blip r:embed="rId2">
            <a:duotone>
              <a:prstClr val="black"/>
              <a:srgbClr val="D9C3A5">
                <a:tint val="50000"/>
                <a:satMod val="180000"/>
              </a:srgbClr>
            </a:duotone>
            <a:extLst>
              <a:ext uri="{28A0092B-C50C-407E-A947-70E740481C1C}">
                <a14:useLocalDpi xmlns:a14="http://schemas.microsoft.com/office/drawing/2010/main" val="0"/>
              </a:ext>
            </a:extLst>
          </a:blip>
          <a:stretch>
            <a:fillRect/>
          </a:stretch>
        </p:blipFill>
        <p:spPr>
          <a:xfrm>
            <a:off x="0" y="0"/>
            <a:ext cx="3986213" cy="2657475"/>
          </a:xfrm>
          <a:prstGeom prst="rect">
            <a:avLst/>
          </a:prstGeom>
        </p:spPr>
      </p:pic>
      <p:sp>
        <p:nvSpPr>
          <p:cNvPr id="4" name="TextBox 3">
            <a:extLst>
              <a:ext uri="{FF2B5EF4-FFF2-40B4-BE49-F238E27FC236}">
                <a16:creationId xmlns:a16="http://schemas.microsoft.com/office/drawing/2014/main" id="{955BE44F-7DD6-401F-97FE-966A5447DD87}"/>
              </a:ext>
            </a:extLst>
          </p:cNvPr>
          <p:cNvSpPr txBox="1"/>
          <p:nvPr/>
        </p:nvSpPr>
        <p:spPr>
          <a:xfrm>
            <a:off x="5843587" y="914400"/>
            <a:ext cx="4238625" cy="646331"/>
          </a:xfrm>
          <a:prstGeom prst="rect">
            <a:avLst/>
          </a:prstGeom>
          <a:noFill/>
        </p:spPr>
        <p:txBody>
          <a:bodyPr wrap="square" rtlCol="0">
            <a:spAutoFit/>
          </a:bodyPr>
          <a:lstStyle/>
          <a:p>
            <a:r>
              <a:rPr lang="en-GB" sz="3600" dirty="0"/>
              <a:t>DELEGATION </a:t>
            </a:r>
          </a:p>
        </p:txBody>
      </p:sp>
      <p:sp>
        <p:nvSpPr>
          <p:cNvPr id="6" name="TextBox 5">
            <a:extLst>
              <a:ext uri="{FF2B5EF4-FFF2-40B4-BE49-F238E27FC236}">
                <a16:creationId xmlns:a16="http://schemas.microsoft.com/office/drawing/2014/main" id="{55EA84C8-B7ED-465C-AADB-447AE644DA50}"/>
              </a:ext>
            </a:extLst>
          </p:cNvPr>
          <p:cNvSpPr txBox="1"/>
          <p:nvPr/>
        </p:nvSpPr>
        <p:spPr>
          <a:xfrm>
            <a:off x="4148138" y="1732091"/>
            <a:ext cx="11039474" cy="369332"/>
          </a:xfrm>
          <a:prstGeom prst="rect">
            <a:avLst/>
          </a:prstGeom>
          <a:noFill/>
        </p:spPr>
        <p:txBody>
          <a:bodyPr wrap="square" rtlCol="0">
            <a:spAutoFit/>
          </a:bodyPr>
          <a:lstStyle/>
          <a:p>
            <a:r>
              <a:rPr lang="en-GB" dirty="0"/>
              <a:t>A person or group of persons chosen or elected to represent another or others. </a:t>
            </a:r>
          </a:p>
        </p:txBody>
      </p:sp>
      <p:sp>
        <p:nvSpPr>
          <p:cNvPr id="7" name="TextBox 6">
            <a:extLst>
              <a:ext uri="{FF2B5EF4-FFF2-40B4-BE49-F238E27FC236}">
                <a16:creationId xmlns:a16="http://schemas.microsoft.com/office/drawing/2014/main" id="{818B764B-4695-4085-B3AF-3939E5FEF94C}"/>
              </a:ext>
            </a:extLst>
          </p:cNvPr>
          <p:cNvSpPr txBox="1"/>
          <p:nvPr/>
        </p:nvSpPr>
        <p:spPr>
          <a:xfrm>
            <a:off x="4738687" y="2457420"/>
            <a:ext cx="7667625" cy="369332"/>
          </a:xfrm>
          <a:prstGeom prst="rect">
            <a:avLst/>
          </a:prstGeom>
          <a:noFill/>
        </p:spPr>
        <p:txBody>
          <a:bodyPr wrap="square" rtlCol="0">
            <a:spAutoFit/>
          </a:bodyPr>
          <a:lstStyle/>
          <a:p>
            <a:r>
              <a:rPr lang="en-GB" dirty="0"/>
              <a:t>Entrust ,Transfer ,Hand over ,Give ,Pass on , Assign ,Relegate </a:t>
            </a:r>
          </a:p>
        </p:txBody>
      </p:sp>
      <p:sp>
        <p:nvSpPr>
          <p:cNvPr id="8" name="TextBox 7">
            <a:extLst>
              <a:ext uri="{FF2B5EF4-FFF2-40B4-BE49-F238E27FC236}">
                <a16:creationId xmlns:a16="http://schemas.microsoft.com/office/drawing/2014/main" id="{A75C8B06-79F0-4697-AF8A-0800E755A339}"/>
              </a:ext>
            </a:extLst>
          </p:cNvPr>
          <p:cNvSpPr txBox="1"/>
          <p:nvPr/>
        </p:nvSpPr>
        <p:spPr>
          <a:xfrm>
            <a:off x="590550" y="3677305"/>
            <a:ext cx="11430000" cy="646331"/>
          </a:xfrm>
          <a:prstGeom prst="rect">
            <a:avLst/>
          </a:prstGeom>
          <a:noFill/>
        </p:spPr>
        <p:txBody>
          <a:bodyPr wrap="square" rtlCol="0">
            <a:spAutoFit/>
          </a:bodyPr>
          <a:lstStyle/>
          <a:p>
            <a:r>
              <a:rPr lang="en-GB" dirty="0"/>
              <a:t>“Where it is successful, delegation brings efficiency, shared responsibility, and even happiness. Where it is not, it brings conflict, corruption, and an absence of accountability” (Mitchell, 2021).</a:t>
            </a:r>
          </a:p>
        </p:txBody>
      </p:sp>
    </p:spTree>
    <p:extLst>
      <p:ext uri="{BB962C8B-B14F-4D97-AF65-F5344CB8AC3E}">
        <p14:creationId xmlns:p14="http://schemas.microsoft.com/office/powerpoint/2010/main" val="1765621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37FA73-E4D6-4CC3-B679-88813451257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435893" y="84417"/>
            <a:ext cx="9320213" cy="5199294"/>
          </a:xfrm>
          <a:prstGeom prst="rect">
            <a:avLst/>
          </a:prstGeom>
        </p:spPr>
      </p:pic>
      <p:sp>
        <p:nvSpPr>
          <p:cNvPr id="4" name="TextBox 3">
            <a:extLst>
              <a:ext uri="{FF2B5EF4-FFF2-40B4-BE49-F238E27FC236}">
                <a16:creationId xmlns:a16="http://schemas.microsoft.com/office/drawing/2014/main" id="{55594DD4-10F4-4A6C-AAD3-D0396F9AB1F2}"/>
              </a:ext>
            </a:extLst>
          </p:cNvPr>
          <p:cNvSpPr txBox="1"/>
          <p:nvPr/>
        </p:nvSpPr>
        <p:spPr>
          <a:xfrm>
            <a:off x="4429126" y="504825"/>
            <a:ext cx="4124324" cy="461665"/>
          </a:xfrm>
          <a:prstGeom prst="rect">
            <a:avLst/>
          </a:prstGeom>
          <a:noFill/>
        </p:spPr>
        <p:txBody>
          <a:bodyPr wrap="square" rtlCol="0">
            <a:spAutoFit/>
          </a:bodyPr>
          <a:lstStyle/>
          <a:p>
            <a:r>
              <a:rPr lang="en-GB" sz="2400" dirty="0"/>
              <a:t>DELEGATING EFFECTIVELY </a:t>
            </a:r>
          </a:p>
        </p:txBody>
      </p:sp>
      <p:sp>
        <p:nvSpPr>
          <p:cNvPr id="5" name="TextBox 4">
            <a:extLst>
              <a:ext uri="{FF2B5EF4-FFF2-40B4-BE49-F238E27FC236}">
                <a16:creationId xmlns:a16="http://schemas.microsoft.com/office/drawing/2014/main" id="{E38B9022-5FC6-4971-A044-B0D91D967142}"/>
              </a:ext>
            </a:extLst>
          </p:cNvPr>
          <p:cNvSpPr txBox="1"/>
          <p:nvPr/>
        </p:nvSpPr>
        <p:spPr>
          <a:xfrm>
            <a:off x="619124" y="4875505"/>
            <a:ext cx="10953750" cy="646331"/>
          </a:xfrm>
          <a:prstGeom prst="rect">
            <a:avLst/>
          </a:prstGeom>
          <a:noFill/>
        </p:spPr>
        <p:txBody>
          <a:bodyPr wrap="square" rtlCol="0">
            <a:spAutoFit/>
          </a:bodyPr>
          <a:lstStyle/>
          <a:p>
            <a:r>
              <a:rPr lang="en-GB" dirty="0">
                <a:effectLst/>
                <a:latin typeface="Times New Roman" panose="02020603050405020304" pitchFamily="18" charset="0"/>
              </a:rPr>
              <a:t>“</a:t>
            </a:r>
            <a:r>
              <a:rPr lang="en-GB" dirty="0">
                <a:effectLst/>
                <a:latin typeface="+mj-lt"/>
              </a:rPr>
              <a:t>Effectively delegating work to others is considered critical to managerial success, as it frees up managers time and develops subordinates skills” </a:t>
            </a:r>
            <a:r>
              <a:rPr lang="en-GB" dirty="0"/>
              <a:t>(Akinola, Martin and Phillips, 2018).</a:t>
            </a:r>
          </a:p>
        </p:txBody>
      </p:sp>
    </p:spTree>
    <p:extLst>
      <p:ext uri="{BB962C8B-B14F-4D97-AF65-F5344CB8AC3E}">
        <p14:creationId xmlns:p14="http://schemas.microsoft.com/office/powerpoint/2010/main" val="1981818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tint val="94000"/>
                <a:satMod val="80000"/>
                <a:lumMod val="106000"/>
              </a:schemeClr>
            </a:gs>
            <a:gs pos="100000">
              <a:schemeClr val="bg2">
                <a:shade val="8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884C65-31E6-4A5B-971A-CA4870E63B86}"/>
              </a:ext>
            </a:extLst>
          </p:cNvPr>
          <p:cNvSpPr txBox="1"/>
          <p:nvPr/>
        </p:nvSpPr>
        <p:spPr>
          <a:xfrm>
            <a:off x="626165" y="427383"/>
            <a:ext cx="10774018" cy="646331"/>
          </a:xfrm>
          <a:prstGeom prst="rect">
            <a:avLst/>
          </a:prstGeom>
          <a:noFill/>
        </p:spPr>
        <p:txBody>
          <a:bodyPr wrap="square" rtlCol="0">
            <a:spAutoFit/>
          </a:bodyPr>
          <a:lstStyle/>
          <a:p>
            <a:r>
              <a:rPr lang="en-GB" dirty="0"/>
              <a:t>“When managers delegate they still remain accountable for the actions of their subordinates. Delegation does not involve abdication of responsibility” (Rees &amp; Porter, 2015).</a:t>
            </a:r>
          </a:p>
        </p:txBody>
      </p:sp>
      <p:sp>
        <p:nvSpPr>
          <p:cNvPr id="4" name="TextBox 3">
            <a:extLst>
              <a:ext uri="{FF2B5EF4-FFF2-40B4-BE49-F238E27FC236}">
                <a16:creationId xmlns:a16="http://schemas.microsoft.com/office/drawing/2014/main" id="{5FBA2DB0-6A59-4717-94BF-4AF963D40A92}"/>
              </a:ext>
            </a:extLst>
          </p:cNvPr>
          <p:cNvSpPr txBox="1"/>
          <p:nvPr/>
        </p:nvSpPr>
        <p:spPr>
          <a:xfrm>
            <a:off x="4013751" y="2394323"/>
            <a:ext cx="7046844" cy="2585323"/>
          </a:xfrm>
          <a:prstGeom prst="rect">
            <a:avLst/>
          </a:prstGeom>
          <a:noFill/>
        </p:spPr>
        <p:txBody>
          <a:bodyPr wrap="square" rtlCol="0">
            <a:spAutoFit/>
          </a:bodyPr>
          <a:lstStyle/>
          <a:p>
            <a:r>
              <a:rPr lang="en-GB" dirty="0"/>
              <a:t>The owner of the bankrupt Fire, Auto and Marine Insurance Company, </a:t>
            </a:r>
            <a:r>
              <a:rPr lang="en-GB" dirty="0" err="1"/>
              <a:t>Dr.</a:t>
            </a:r>
            <a:r>
              <a:rPr lang="en-GB" dirty="0"/>
              <a:t> Emile </a:t>
            </a:r>
            <a:r>
              <a:rPr lang="en-GB" dirty="0" err="1"/>
              <a:t>Savundra</a:t>
            </a:r>
            <a:r>
              <a:rPr lang="en-GB" dirty="0"/>
              <a:t>, was cross-examined in a fraud trial in Britain in 1967 about the contrast between his personal wealth and the state of his former company. He responded by saying that he had practised modern management techniques – including delegation – and that such questions should be addressed instead to his former financial controller. The judge understood management better than that however, and when sentencing Dr </a:t>
            </a:r>
            <a:r>
              <a:rPr lang="en-GB" dirty="0" err="1"/>
              <a:t>Savundra</a:t>
            </a:r>
            <a:r>
              <a:rPr lang="en-GB" dirty="0"/>
              <a:t> to a lengthy term of imprisonment, commented that whilst authority can be delegated, accountability remained! </a:t>
            </a:r>
          </a:p>
        </p:txBody>
      </p:sp>
      <p:pic>
        <p:nvPicPr>
          <p:cNvPr id="7" name="Picture 6">
            <a:extLst>
              <a:ext uri="{FF2B5EF4-FFF2-40B4-BE49-F238E27FC236}">
                <a16:creationId xmlns:a16="http://schemas.microsoft.com/office/drawing/2014/main" id="{B3EBFF91-1BDA-42A4-8D76-097FE65EFEEE}"/>
              </a:ext>
            </a:extLst>
          </p:cNvPr>
          <p:cNvPicPr>
            <a:picLocks noChangeAspect="1"/>
          </p:cNvPicPr>
          <p:nvPr/>
        </p:nvPicPr>
        <p:blipFill>
          <a:blip r:embed="rId2">
            <a:alphaModFix amt="7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389280" y="2112065"/>
            <a:ext cx="2743200" cy="1676400"/>
          </a:xfrm>
          <a:prstGeom prst="rect">
            <a:avLst/>
          </a:prstGeom>
        </p:spPr>
      </p:pic>
      <p:sp>
        <p:nvSpPr>
          <p:cNvPr id="9" name="Flowchart: Alternate Process 8">
            <a:extLst>
              <a:ext uri="{FF2B5EF4-FFF2-40B4-BE49-F238E27FC236}">
                <a16:creationId xmlns:a16="http://schemas.microsoft.com/office/drawing/2014/main" id="{A2FA47BB-9D30-42C5-B7C7-6286C6A1AA7A}"/>
              </a:ext>
            </a:extLst>
          </p:cNvPr>
          <p:cNvSpPr/>
          <p:nvPr/>
        </p:nvSpPr>
        <p:spPr>
          <a:xfrm>
            <a:off x="3935896" y="2315817"/>
            <a:ext cx="7245626" cy="2852531"/>
          </a:xfrm>
          <a:prstGeom prst="flowChartAlternateProcess">
            <a:avLst/>
          </a:prstGeom>
          <a:noFill/>
          <a:ln w="7620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19689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909C72-AE61-F470-8490-F5EE255BFF7E}"/>
              </a:ext>
            </a:extLst>
          </p:cNvPr>
          <p:cNvSpPr txBox="1"/>
          <p:nvPr/>
        </p:nvSpPr>
        <p:spPr>
          <a:xfrm>
            <a:off x="822960" y="497840"/>
            <a:ext cx="10546080" cy="923330"/>
          </a:xfrm>
          <a:prstGeom prst="rect">
            <a:avLst/>
          </a:prstGeom>
          <a:noFill/>
        </p:spPr>
        <p:txBody>
          <a:bodyPr wrap="square" rtlCol="0">
            <a:spAutoFit/>
          </a:bodyPr>
          <a:lstStyle/>
          <a:p>
            <a:r>
              <a:rPr lang="en-GB" dirty="0"/>
              <a:t>We have discussed the initial steps to the process of delegation: the right task and the right person. Now we turn our attention to the right communication. </a:t>
            </a:r>
            <a:r>
              <a:rPr lang="en-GB" dirty="0" err="1"/>
              <a:t>Hansten</a:t>
            </a:r>
            <a:r>
              <a:rPr lang="en-GB" dirty="0"/>
              <a:t> and Washburn (1992, p. 48) state that communication is often a stumbling block to the successful completion of the delegation process."</a:t>
            </a:r>
          </a:p>
        </p:txBody>
      </p:sp>
      <p:pic>
        <p:nvPicPr>
          <p:cNvPr id="6" name="Picture 5" descr="A diagram of a company&#10;&#10;AI-generated content may be incorrect.">
            <a:extLst>
              <a:ext uri="{FF2B5EF4-FFF2-40B4-BE49-F238E27FC236}">
                <a16:creationId xmlns:a16="http://schemas.microsoft.com/office/drawing/2014/main" id="{C2034B26-3E75-064C-D494-77BC6D5881A5}"/>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378460" y="1883980"/>
            <a:ext cx="11435080" cy="3527475"/>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3324077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B3A4CB-7E58-94DA-D8B0-679EBFA4E674}"/>
              </a:ext>
            </a:extLst>
          </p:cNvPr>
          <p:cNvSpPr txBox="1"/>
          <p:nvPr/>
        </p:nvSpPr>
        <p:spPr>
          <a:xfrm>
            <a:off x="568960" y="589280"/>
            <a:ext cx="10546080" cy="923330"/>
          </a:xfrm>
          <a:prstGeom prst="rect">
            <a:avLst/>
          </a:prstGeom>
          <a:noFill/>
        </p:spPr>
        <p:txBody>
          <a:bodyPr wrap="square" rtlCol="0">
            <a:spAutoFit/>
          </a:bodyPr>
          <a:lstStyle/>
          <a:p>
            <a:r>
              <a:rPr lang="en-GB" dirty="0"/>
              <a:t>“Understand that there is a limit to the work you can do on your own . You are of more value to your organisation if you can complete work successfully, rather than collapsing under the stress of your workload”. (‘How to...delegate work’, 2004, p. 26).</a:t>
            </a:r>
          </a:p>
        </p:txBody>
      </p:sp>
      <p:sp>
        <p:nvSpPr>
          <p:cNvPr id="4" name="TextBox 3">
            <a:extLst>
              <a:ext uri="{FF2B5EF4-FFF2-40B4-BE49-F238E27FC236}">
                <a16:creationId xmlns:a16="http://schemas.microsoft.com/office/drawing/2014/main" id="{783322EA-C945-E266-974F-8B4820C1B4D8}"/>
              </a:ext>
            </a:extLst>
          </p:cNvPr>
          <p:cNvSpPr txBox="1"/>
          <p:nvPr/>
        </p:nvSpPr>
        <p:spPr>
          <a:xfrm>
            <a:off x="436880" y="2551837"/>
            <a:ext cx="4480560" cy="2031325"/>
          </a:xfrm>
          <a:prstGeom prst="rect">
            <a:avLst/>
          </a:prstGeom>
          <a:noFill/>
        </p:spPr>
        <p:txBody>
          <a:bodyPr wrap="square" rtlCol="0">
            <a:spAutoFit/>
          </a:bodyPr>
          <a:lstStyle/>
          <a:p>
            <a:r>
              <a:rPr lang="en-GB" dirty="0"/>
              <a:t>“Just think of Michelangelo's work painting the ceiling of the Sistine Chapel. He had a whole team of employees that put together the scaffolding, mixed the paint and even sketched out some of the scenes. Michelangelo's job was to paint the ceiling of the chapel” (Schoeffler and Oak, 2013). </a:t>
            </a:r>
          </a:p>
        </p:txBody>
      </p:sp>
      <p:pic>
        <p:nvPicPr>
          <p:cNvPr id="6" name="Picture 5" descr="A ceiling with paintings on the ceiling with Sistine Chapel in the background&#10;&#10;AI-generated content may be incorrect.">
            <a:extLst>
              <a:ext uri="{FF2B5EF4-FFF2-40B4-BE49-F238E27FC236}">
                <a16:creationId xmlns:a16="http://schemas.microsoft.com/office/drawing/2014/main" id="{E0EC39BB-7B13-61AA-BBA9-C57670EC5197}"/>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5411270" y="2128448"/>
            <a:ext cx="6343850" cy="3646231"/>
          </a:xfrm>
          <a:prstGeom prst="rect">
            <a:avLst/>
          </a:prstGeom>
        </p:spPr>
      </p:pic>
    </p:spTree>
    <p:extLst>
      <p:ext uri="{BB962C8B-B14F-4D97-AF65-F5344CB8AC3E}">
        <p14:creationId xmlns:p14="http://schemas.microsoft.com/office/powerpoint/2010/main" val="3094534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17A673-2F20-44F9-B11F-4506AD295FC0}"/>
              </a:ext>
            </a:extLst>
          </p:cNvPr>
          <p:cNvSpPr txBox="1"/>
          <p:nvPr/>
        </p:nvSpPr>
        <p:spPr>
          <a:xfrm>
            <a:off x="87966" y="0"/>
            <a:ext cx="2409825" cy="369332"/>
          </a:xfrm>
          <a:prstGeom prst="rect">
            <a:avLst/>
          </a:prstGeom>
          <a:noFill/>
        </p:spPr>
        <p:txBody>
          <a:bodyPr wrap="square" rtlCol="0">
            <a:spAutoFit/>
          </a:bodyPr>
          <a:lstStyle/>
          <a:p>
            <a:r>
              <a:rPr lang="en-GB" dirty="0"/>
              <a:t>REFERENCES</a:t>
            </a:r>
          </a:p>
        </p:txBody>
      </p:sp>
      <p:sp>
        <p:nvSpPr>
          <p:cNvPr id="4" name="TextBox 3">
            <a:extLst>
              <a:ext uri="{FF2B5EF4-FFF2-40B4-BE49-F238E27FC236}">
                <a16:creationId xmlns:a16="http://schemas.microsoft.com/office/drawing/2014/main" id="{EAC72BEF-95F5-4A60-8E9A-0DEA90A7FC19}"/>
              </a:ext>
            </a:extLst>
          </p:cNvPr>
          <p:cNvSpPr txBox="1"/>
          <p:nvPr/>
        </p:nvSpPr>
        <p:spPr>
          <a:xfrm>
            <a:off x="452793" y="448387"/>
            <a:ext cx="10421396" cy="6340197"/>
          </a:xfrm>
          <a:prstGeom prst="rect">
            <a:avLst/>
          </a:prstGeom>
          <a:noFill/>
        </p:spPr>
        <p:txBody>
          <a:bodyPr wrap="square" rtlCol="0">
            <a:spAutoFit/>
          </a:bodyPr>
          <a:lstStyle/>
          <a:p>
            <a:r>
              <a:rPr lang="en-GB" sz="1400" dirty="0"/>
              <a:t>Mitchell, N.J. (Neil J. (2021) Why delegate? New York, NY: Oxford University Press.</a:t>
            </a:r>
          </a:p>
          <a:p>
            <a:endParaRPr lang="en-GB" sz="1400" dirty="0"/>
          </a:p>
          <a:p>
            <a:r>
              <a:rPr lang="en-GB" sz="1400" dirty="0"/>
              <a:t>Akinola, M., Martin, A.E. and Phillips, K.W. (2018) ‘To Delegate or Not to Delegate: Gender Differences in Affective Associations and </a:t>
            </a:r>
            <a:r>
              <a:rPr lang="en-GB" sz="1400" dirty="0" err="1"/>
              <a:t>Behavioral</a:t>
            </a:r>
            <a:r>
              <a:rPr lang="en-GB" sz="1400" dirty="0"/>
              <a:t> Responses to Delegation’, Academy of Management Journal, 61(4), pp. 1467–1491. doi:10.5465/amj.2016.0662</a:t>
            </a:r>
          </a:p>
          <a:p>
            <a:endParaRPr lang="en-GB" sz="1400" dirty="0"/>
          </a:p>
          <a:p>
            <a:r>
              <a:rPr lang="en-GB" sz="1400" dirty="0"/>
              <a:t>Meiring, A. (2016) ‘To delegate or not to delegate’, </a:t>
            </a:r>
            <a:r>
              <a:rPr lang="en-GB" sz="1400" i="1" dirty="0"/>
              <a:t>Professional nursing today Online</a:t>
            </a:r>
            <a:r>
              <a:rPr lang="en-GB" sz="1400" dirty="0"/>
              <a:t>, 20(4), pp. 37.</a:t>
            </a:r>
          </a:p>
          <a:p>
            <a:endParaRPr lang="en-GB" sz="1400" dirty="0"/>
          </a:p>
          <a:p>
            <a:r>
              <a:rPr lang="en-GB" sz="1400" dirty="0"/>
              <a:t>Rees, WD, &amp; Porter, C 2015, Skills of Management and Leadership : Managing People in Organisations, Bloomsbury Publishing Plc, London. Available from: ProQuest </a:t>
            </a:r>
            <a:r>
              <a:rPr lang="en-GB" sz="1400" dirty="0" err="1"/>
              <a:t>Ebook</a:t>
            </a:r>
            <a:r>
              <a:rPr lang="en-GB" sz="1400" dirty="0"/>
              <a:t> Central.</a:t>
            </a:r>
          </a:p>
          <a:p>
            <a:endParaRPr lang="en-GB" sz="1400" dirty="0"/>
          </a:p>
          <a:p>
            <a:r>
              <a:rPr lang="en-GB" sz="1400" dirty="0"/>
              <a:t>Tuckman, B. and Jensen, M. (1977) ‘Stages of small group development revisited’, </a:t>
            </a:r>
            <a:r>
              <a:rPr lang="en-GB" sz="1400" i="1" dirty="0"/>
              <a:t>Groups and Organization Studies</a:t>
            </a:r>
            <a:r>
              <a:rPr lang="en-GB" sz="1400" dirty="0"/>
              <a:t>, vol. 2, pp. 419–27.</a:t>
            </a:r>
          </a:p>
          <a:p>
            <a:endParaRPr lang="en-GB" sz="1400" dirty="0"/>
          </a:p>
          <a:p>
            <a:r>
              <a:rPr lang="en-GB" sz="1400" dirty="0" err="1"/>
              <a:t>Hansten</a:t>
            </a:r>
            <a:r>
              <a:rPr lang="en-GB" sz="1400" dirty="0"/>
              <a:t>, R. and Washburn, M. (1992) ‘What do you say when you delegate work to others?’, </a:t>
            </a:r>
            <a:r>
              <a:rPr lang="en-GB" sz="1400" i="1" dirty="0"/>
              <a:t>The American journal of nursing</a:t>
            </a:r>
            <a:r>
              <a:rPr lang="en-GB" sz="1400" dirty="0"/>
              <a:t>, 92(7), pp. 48–50. Available at: </a:t>
            </a:r>
            <a:r>
              <a:rPr lang="en-GB" sz="1400" dirty="0">
                <a:hlinkClick r:id="rId2"/>
              </a:rPr>
              <a:t>https://doi.org/10.1097/00000446-199207000-00023</a:t>
            </a:r>
            <a:endParaRPr lang="en-GB" sz="1400" dirty="0"/>
          </a:p>
          <a:p>
            <a:endParaRPr lang="en-GB" sz="1400" dirty="0"/>
          </a:p>
          <a:p>
            <a:r>
              <a:rPr lang="en-GB" sz="1400" dirty="0"/>
              <a:t>Shannon, C. and Weaver, W. (1948) The Mathematical Theory of Communication.</a:t>
            </a:r>
          </a:p>
          <a:p>
            <a:endParaRPr lang="en-GB" sz="1400" dirty="0"/>
          </a:p>
          <a:p>
            <a:r>
              <a:rPr lang="en-GB" sz="1400" dirty="0"/>
              <a:t>‘How to... ...delegate work’ (2004) </a:t>
            </a:r>
            <a:r>
              <a:rPr lang="en-GB" sz="1400" i="1" dirty="0" err="1"/>
              <a:t>Medeconomics</a:t>
            </a:r>
            <a:r>
              <a:rPr lang="en-GB" sz="1400" dirty="0"/>
              <a:t>, 25(12), pp. 26-.</a:t>
            </a:r>
          </a:p>
          <a:p>
            <a:endParaRPr lang="en-GB" altLang="en-US" sz="1400" dirty="0">
              <a:latin typeface="Arial" panose="020B0604020202020204" pitchFamily="34" charset="0"/>
            </a:endParaRPr>
          </a:p>
          <a:p>
            <a:r>
              <a:rPr lang="en-GB" sz="1400" dirty="0"/>
              <a:t>Schoeffler, B. and Oak, C. (2013) ‘The Power of 98/2 Delegation’, </a:t>
            </a:r>
            <a:r>
              <a:rPr lang="en-GB" sz="1400" i="1" dirty="0"/>
              <a:t>Insurance Journal</a:t>
            </a:r>
          </a:p>
          <a:p>
            <a:r>
              <a:rPr lang="en-GB" sz="1400" dirty="0"/>
              <a:t>Adair, J. (1979). Action-Centred Leadership. Aldershot, United Kingdom.</a:t>
            </a:r>
          </a:p>
          <a:p>
            <a:endParaRPr lang="en-GB" sz="1400" dirty="0"/>
          </a:p>
          <a:p>
            <a:r>
              <a:rPr kumimoji="0" lang="en-US" altLang="en-US" sz="1400" b="0" i="0" u="none" strike="noStrike" cap="none" normalizeH="0" baseline="0" dirty="0">
                <a:ln>
                  <a:noFill/>
                </a:ln>
                <a:solidFill>
                  <a:schemeClr val="tx1"/>
                </a:solidFill>
                <a:effectLst/>
                <a:latin typeface="Arial" panose="020B0604020202020204" pitchFamily="34" charset="0"/>
              </a:rPr>
              <a:t>Rickards, T. and </a:t>
            </a:r>
            <a:r>
              <a:rPr kumimoji="0" lang="en-US" altLang="en-US" sz="1400" b="0" i="0" u="none" strike="noStrike" cap="none" normalizeH="0" baseline="0" dirty="0" err="1">
                <a:ln>
                  <a:noFill/>
                </a:ln>
                <a:solidFill>
                  <a:schemeClr val="tx1"/>
                </a:solidFill>
                <a:effectLst/>
                <a:latin typeface="Arial" panose="020B0604020202020204" pitchFamily="34" charset="0"/>
              </a:rPr>
              <a:t>Moger</a:t>
            </a:r>
            <a:r>
              <a:rPr kumimoji="0" lang="en-US" altLang="en-US" sz="1400" b="0" i="0" u="none" strike="noStrike" cap="none" normalizeH="0" baseline="0" dirty="0">
                <a:ln>
                  <a:noFill/>
                </a:ln>
                <a:solidFill>
                  <a:schemeClr val="tx1"/>
                </a:solidFill>
                <a:effectLst/>
                <a:latin typeface="Arial" panose="020B0604020202020204" pitchFamily="34" charset="0"/>
              </a:rPr>
              <a:t>, S. (2000) ‘Creative Leadership Processes in Project Team Development: An Alternative to Tuckman’s Stage Model’, </a:t>
            </a:r>
            <a:r>
              <a:rPr kumimoji="0" lang="en-US" altLang="en-US" sz="1400" b="0" i="1" u="none" strike="noStrike" cap="none" normalizeH="0" baseline="0" dirty="0">
                <a:ln>
                  <a:noFill/>
                </a:ln>
                <a:solidFill>
                  <a:schemeClr val="tx1"/>
                </a:solidFill>
                <a:effectLst/>
                <a:latin typeface="Arial" panose="020B0604020202020204" pitchFamily="34" charset="0"/>
              </a:rPr>
              <a:t>British journal of management</a:t>
            </a:r>
            <a:r>
              <a:rPr kumimoji="0" lang="en-US" altLang="en-US" sz="1400" b="0" i="0" u="none" strike="noStrike" cap="none" normalizeH="0" baseline="0" dirty="0">
                <a:ln>
                  <a:noFill/>
                </a:ln>
                <a:solidFill>
                  <a:schemeClr val="tx1"/>
                </a:solidFill>
                <a:effectLst/>
                <a:latin typeface="Arial" panose="020B0604020202020204" pitchFamily="34" charset="0"/>
              </a:rPr>
              <a:t>, 11(4), pp. 273–283. Available at: </a:t>
            </a:r>
            <a:r>
              <a:rPr kumimoji="0" lang="en-US" altLang="en-US" sz="1400" b="0" i="0" u="none" strike="noStrike" cap="none" normalizeH="0" baseline="0" dirty="0">
                <a:ln>
                  <a:noFill/>
                </a:ln>
                <a:solidFill>
                  <a:schemeClr val="tx1"/>
                </a:solidFill>
                <a:effectLst/>
                <a:latin typeface="Arial" panose="020B0604020202020204" pitchFamily="34" charset="0"/>
                <a:hlinkClick r:id="rId3"/>
              </a:rPr>
              <a:t>https://doi.org/10.1111/1467-8551.00173</a:t>
            </a:r>
            <a:endParaRPr kumimoji="0" lang="en-US" altLang="en-US" sz="1400" b="0" i="0" u="none" strike="noStrike" cap="none" normalizeH="0" baseline="0" dirty="0">
              <a:ln>
                <a:noFill/>
              </a:ln>
              <a:solidFill>
                <a:schemeClr val="tx1"/>
              </a:solidFill>
              <a:effectLst/>
              <a:latin typeface="Arial" panose="020B0604020202020204" pitchFamily="34" charset="0"/>
            </a:endParaRPr>
          </a:p>
          <a:p>
            <a:endParaRPr lang="en-US" altLang="en-US" sz="1400" dirty="0">
              <a:latin typeface="Arial" panose="020B0604020202020204" pitchFamily="34" charset="0"/>
            </a:endParaRPr>
          </a:p>
          <a:p>
            <a:r>
              <a:rPr lang="en-GB" sz="1400" dirty="0"/>
              <a:t>Owen, J 2020, The Leadership Skills Handbook : 100 Essential Skills You Need to Be a Leader, Kogan Page, Limited, London</a:t>
            </a:r>
            <a:endParaRPr lang="en-US" altLang="en-US" sz="1400" dirty="0">
              <a:latin typeface="Arial" panose="020B0604020202020204" pitchFamily="34" charset="0"/>
            </a:endParaRPr>
          </a:p>
          <a:p>
            <a:endParaRPr lang="en-GB" sz="1400" i="1" dirty="0"/>
          </a:p>
          <a:p>
            <a:endParaRPr lang="en-US" altLang="en-US" sz="1400" dirty="0">
              <a:latin typeface="Arial" panose="020B0604020202020204" pitchFamily="34" charset="0"/>
            </a:endParaRPr>
          </a:p>
          <a:p>
            <a:endParaRPr lang="en-GB" sz="1400" dirty="0"/>
          </a:p>
        </p:txBody>
      </p:sp>
    </p:spTree>
    <p:extLst>
      <p:ext uri="{BB962C8B-B14F-4D97-AF65-F5344CB8AC3E}">
        <p14:creationId xmlns:p14="http://schemas.microsoft.com/office/powerpoint/2010/main" val="203309677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1966</TotalTime>
  <Words>1144</Words>
  <Application>Microsoft Office PowerPoint</Application>
  <PresentationFormat>Widescreen</PresentationFormat>
  <Paragraphs>84</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 MT</vt:lpstr>
      <vt:lpstr>Rockwell Nova</vt:lpstr>
      <vt:lpstr>Times New Roman</vt:lpstr>
      <vt:lpstr>Gallery</vt:lpstr>
      <vt:lpstr>EFFECTIVE TEAM WORKING AND COMMUNICATION  BMSW4009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Azmi, Lakme</dc:creator>
  <cp:lastModifiedBy>Azmi, Lakme</cp:lastModifiedBy>
  <cp:revision>38</cp:revision>
  <dcterms:created xsi:type="dcterms:W3CDTF">2025-03-22T16:10:51Z</dcterms:created>
  <dcterms:modified xsi:type="dcterms:W3CDTF">2025-03-26T00:58:07Z</dcterms:modified>
</cp:coreProperties>
</file>