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83" r:id="rId3"/>
    <p:sldId id="268" r:id="rId4"/>
    <p:sldId id="266" r:id="rId5"/>
    <p:sldId id="257" r:id="rId6"/>
    <p:sldId id="262" r:id="rId7"/>
    <p:sldId id="263" r:id="rId8"/>
    <p:sldId id="264" r:id="rId9"/>
    <p:sldId id="265" r:id="rId10"/>
    <p:sldId id="276" r:id="rId11"/>
    <p:sldId id="278" r:id="rId12"/>
    <p:sldId id="277" r:id="rId13"/>
    <p:sldId id="282" r:id="rId14"/>
    <p:sldId id="258" r:id="rId15"/>
    <p:sldId id="284" r:id="rId16"/>
    <p:sldId id="279" r:id="rId17"/>
    <p:sldId id="280"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94660"/>
  </p:normalViewPr>
  <p:slideViewPr>
    <p:cSldViewPr snapToGrid="0">
      <p:cViewPr varScale="1">
        <p:scale>
          <a:sx n="108" d="100"/>
          <a:sy n="108"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ACE889C-6CFD-4482-A83D-6192A77FDD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A9610F-0194-4B30-8690-1D042DEA718D}">
      <dgm:prSet/>
      <dgm:spPr/>
      <dgm:t>
        <a:bodyPr/>
        <a:lstStyle/>
        <a:p>
          <a:pPr>
            <a:lnSpc>
              <a:spcPct val="100000"/>
            </a:lnSpc>
          </a:pPr>
          <a:r>
            <a:rPr lang="en-GB"/>
            <a:t>This Viva will consist of:- </a:t>
          </a:r>
          <a:endParaRPr lang="en-US"/>
        </a:p>
      </dgm:t>
    </dgm:pt>
    <dgm:pt modelId="{EF870AD6-344B-49E2-9C65-4FA51D33263A}" type="parTrans" cxnId="{F08FDB53-4C6D-459E-9B1E-FB381A85A599}">
      <dgm:prSet/>
      <dgm:spPr/>
      <dgm:t>
        <a:bodyPr/>
        <a:lstStyle/>
        <a:p>
          <a:endParaRPr lang="en-US"/>
        </a:p>
      </dgm:t>
    </dgm:pt>
    <dgm:pt modelId="{8793B37E-6FB9-48C7-A72C-24055DB41B22}" type="sibTrans" cxnId="{F08FDB53-4C6D-459E-9B1E-FB381A85A599}">
      <dgm:prSet/>
      <dgm:spPr/>
      <dgm:t>
        <a:bodyPr/>
        <a:lstStyle/>
        <a:p>
          <a:endParaRPr lang="en-US"/>
        </a:p>
      </dgm:t>
    </dgm:pt>
    <dgm:pt modelId="{37A3E539-6CB7-493C-91B1-298FA4CD84CB}">
      <dgm:prSet/>
      <dgm:spPr/>
      <dgm:t>
        <a:bodyPr/>
        <a:lstStyle/>
        <a:p>
          <a:pPr>
            <a:lnSpc>
              <a:spcPct val="100000"/>
            </a:lnSpc>
          </a:pPr>
          <a:r>
            <a:rPr lang="en-GB" dirty="0"/>
            <a:t>Aims and Objectives for the project </a:t>
          </a:r>
          <a:endParaRPr lang="en-US" dirty="0"/>
        </a:p>
      </dgm:t>
    </dgm:pt>
    <dgm:pt modelId="{C4DF32B6-D9B5-4203-9439-DB25B31E3FCA}" type="parTrans" cxnId="{8EE4765D-3DB0-41FA-9534-08D298A8C192}">
      <dgm:prSet/>
      <dgm:spPr/>
      <dgm:t>
        <a:bodyPr/>
        <a:lstStyle/>
        <a:p>
          <a:endParaRPr lang="en-US"/>
        </a:p>
      </dgm:t>
    </dgm:pt>
    <dgm:pt modelId="{0CC802FE-16DD-4D88-B4D2-B528DDA268F6}" type="sibTrans" cxnId="{8EE4765D-3DB0-41FA-9534-08D298A8C192}">
      <dgm:prSet/>
      <dgm:spPr/>
      <dgm:t>
        <a:bodyPr/>
        <a:lstStyle/>
        <a:p>
          <a:endParaRPr lang="en-US"/>
        </a:p>
      </dgm:t>
    </dgm:pt>
    <dgm:pt modelId="{3BA61653-388B-494A-B4CD-9EA90A1B82A4}">
      <dgm:prSet/>
      <dgm:spPr/>
      <dgm:t>
        <a:bodyPr/>
        <a:lstStyle/>
        <a:p>
          <a:pPr>
            <a:lnSpc>
              <a:spcPct val="100000"/>
            </a:lnSpc>
          </a:pPr>
          <a:r>
            <a:rPr lang="en-GB" dirty="0"/>
            <a:t>The Finding From The Literature review</a:t>
          </a:r>
          <a:endParaRPr lang="en-US" dirty="0"/>
        </a:p>
      </dgm:t>
    </dgm:pt>
    <dgm:pt modelId="{1B5B7244-2486-4319-9312-FB7AD77DB2B7}" type="parTrans" cxnId="{0CB3F721-D5FF-4F67-B512-33C920E994A1}">
      <dgm:prSet/>
      <dgm:spPr/>
      <dgm:t>
        <a:bodyPr/>
        <a:lstStyle/>
        <a:p>
          <a:endParaRPr lang="en-US"/>
        </a:p>
      </dgm:t>
    </dgm:pt>
    <dgm:pt modelId="{620182E9-E194-4FE8-BFE6-0031C50F8627}" type="sibTrans" cxnId="{0CB3F721-D5FF-4F67-B512-33C920E994A1}">
      <dgm:prSet/>
      <dgm:spPr/>
      <dgm:t>
        <a:bodyPr/>
        <a:lstStyle/>
        <a:p>
          <a:endParaRPr lang="en-US"/>
        </a:p>
      </dgm:t>
    </dgm:pt>
    <dgm:pt modelId="{A0D72104-B2B5-419B-B443-CC8FFF144442}">
      <dgm:prSet/>
      <dgm:spPr/>
      <dgm:t>
        <a:bodyPr/>
        <a:lstStyle/>
        <a:p>
          <a:pPr>
            <a:lnSpc>
              <a:spcPct val="100000"/>
            </a:lnSpc>
          </a:pPr>
          <a:r>
            <a:rPr lang="en-US" dirty="0"/>
            <a:t>Results and Conclusions</a:t>
          </a:r>
        </a:p>
      </dgm:t>
    </dgm:pt>
    <dgm:pt modelId="{10E601F1-0EF9-418E-A7E0-16EB002C8449}" type="parTrans" cxnId="{CB7549A9-F7C6-4A35-B649-FF72DEA71F48}">
      <dgm:prSet/>
      <dgm:spPr/>
      <dgm:t>
        <a:bodyPr/>
        <a:lstStyle/>
        <a:p>
          <a:endParaRPr lang="en-US"/>
        </a:p>
      </dgm:t>
    </dgm:pt>
    <dgm:pt modelId="{30E102E7-2CA2-48AA-A989-7E81EB612DE1}" type="sibTrans" cxnId="{CB7549A9-F7C6-4A35-B649-FF72DEA71F48}">
      <dgm:prSet/>
      <dgm:spPr/>
      <dgm:t>
        <a:bodyPr/>
        <a:lstStyle/>
        <a:p>
          <a:endParaRPr lang="en-US"/>
        </a:p>
      </dgm:t>
    </dgm:pt>
    <dgm:pt modelId="{976072D1-DA68-4461-986E-0D243D732F14}">
      <dgm:prSet/>
      <dgm:spPr/>
      <dgm:t>
        <a:bodyPr/>
        <a:lstStyle/>
        <a:p>
          <a:pPr>
            <a:lnSpc>
              <a:spcPct val="100000"/>
            </a:lnSpc>
          </a:pPr>
          <a:r>
            <a:rPr lang="en-US" dirty="0"/>
            <a:t>Recommendations</a:t>
          </a:r>
        </a:p>
      </dgm:t>
    </dgm:pt>
    <dgm:pt modelId="{A7B5A6A1-2B2E-4F50-AF73-73E5843F3CA2}" type="parTrans" cxnId="{0265225E-BC8E-4F22-BC5F-BEACF09C8026}">
      <dgm:prSet/>
      <dgm:spPr/>
      <dgm:t>
        <a:bodyPr/>
        <a:lstStyle/>
        <a:p>
          <a:endParaRPr lang="en-US"/>
        </a:p>
      </dgm:t>
    </dgm:pt>
    <dgm:pt modelId="{73816C4A-200F-4B30-9C02-B19FE346A85D}" type="sibTrans" cxnId="{0265225E-BC8E-4F22-BC5F-BEACF09C8026}">
      <dgm:prSet/>
      <dgm:spPr/>
      <dgm:t>
        <a:bodyPr/>
        <a:lstStyle/>
        <a:p>
          <a:endParaRPr lang="en-US"/>
        </a:p>
      </dgm:t>
    </dgm:pt>
    <dgm:pt modelId="{E40DDC4D-139C-4AC0-887E-29013E5A9B08}" type="pres">
      <dgm:prSet presAssocID="{BACE889C-6CFD-4482-A83D-6192A77FDDB8}" presName="root" presStyleCnt="0">
        <dgm:presLayoutVars>
          <dgm:dir/>
          <dgm:resizeHandles val="exact"/>
        </dgm:presLayoutVars>
      </dgm:prSet>
      <dgm:spPr/>
    </dgm:pt>
    <dgm:pt modelId="{4C58924B-ABD1-4A78-AEAC-53820E03F8A9}" type="pres">
      <dgm:prSet presAssocID="{EFA9610F-0194-4B30-8690-1D042DEA718D}" presName="compNode" presStyleCnt="0"/>
      <dgm:spPr/>
    </dgm:pt>
    <dgm:pt modelId="{FCAFF1EC-E9CD-4764-8706-4D77926C7BED}" type="pres">
      <dgm:prSet presAssocID="{EFA9610F-0194-4B30-8690-1D042DEA718D}" presName="bgRect" presStyleLbl="bgShp" presStyleIdx="0" presStyleCnt="5"/>
      <dgm:spPr/>
    </dgm:pt>
    <dgm:pt modelId="{6EE54641-5493-425E-A5DC-3778207F121E}" type="pres">
      <dgm:prSet presAssocID="{EFA9610F-0194-4B30-8690-1D042DEA718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lloon Animal"/>
        </a:ext>
      </dgm:extLst>
    </dgm:pt>
    <dgm:pt modelId="{6F645F31-3236-4AC7-A5D2-0D4093D8CE6B}" type="pres">
      <dgm:prSet presAssocID="{EFA9610F-0194-4B30-8690-1D042DEA718D}" presName="spaceRect" presStyleCnt="0"/>
      <dgm:spPr/>
    </dgm:pt>
    <dgm:pt modelId="{B30A3474-C429-4184-AE0E-A59C12978E6F}" type="pres">
      <dgm:prSet presAssocID="{EFA9610F-0194-4B30-8690-1D042DEA718D}" presName="parTx" presStyleLbl="revTx" presStyleIdx="0" presStyleCnt="5">
        <dgm:presLayoutVars>
          <dgm:chMax val="0"/>
          <dgm:chPref val="0"/>
        </dgm:presLayoutVars>
      </dgm:prSet>
      <dgm:spPr/>
    </dgm:pt>
    <dgm:pt modelId="{E27E87CF-758E-4E2A-A5C7-ACA18D5F124D}" type="pres">
      <dgm:prSet presAssocID="{8793B37E-6FB9-48C7-A72C-24055DB41B22}" presName="sibTrans" presStyleCnt="0"/>
      <dgm:spPr/>
    </dgm:pt>
    <dgm:pt modelId="{533469A1-EA31-470F-9416-DB444CD46EE3}" type="pres">
      <dgm:prSet presAssocID="{37A3E539-6CB7-493C-91B1-298FA4CD84CB}" presName="compNode" presStyleCnt="0"/>
      <dgm:spPr/>
    </dgm:pt>
    <dgm:pt modelId="{21735738-44CA-40D9-8AC4-F538B9D644A4}" type="pres">
      <dgm:prSet presAssocID="{37A3E539-6CB7-493C-91B1-298FA4CD84CB}" presName="bgRect" presStyleLbl="bgShp" presStyleIdx="1" presStyleCnt="5"/>
      <dgm:spPr/>
    </dgm:pt>
    <dgm:pt modelId="{22FAA899-78ED-48B6-BAC7-33111D46647B}" type="pres">
      <dgm:prSet presAssocID="{37A3E539-6CB7-493C-91B1-298FA4CD84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D58D6F1-5628-48B5-A351-F3E466B1B804}" type="pres">
      <dgm:prSet presAssocID="{37A3E539-6CB7-493C-91B1-298FA4CD84CB}" presName="spaceRect" presStyleCnt="0"/>
      <dgm:spPr/>
    </dgm:pt>
    <dgm:pt modelId="{DB2406E6-A05F-417B-82DA-F16BC8E74684}" type="pres">
      <dgm:prSet presAssocID="{37A3E539-6CB7-493C-91B1-298FA4CD84CB}" presName="parTx" presStyleLbl="revTx" presStyleIdx="1" presStyleCnt="5">
        <dgm:presLayoutVars>
          <dgm:chMax val="0"/>
          <dgm:chPref val="0"/>
        </dgm:presLayoutVars>
      </dgm:prSet>
      <dgm:spPr/>
    </dgm:pt>
    <dgm:pt modelId="{DF7A5F01-5F9C-482B-835F-C16854A23C2E}" type="pres">
      <dgm:prSet presAssocID="{0CC802FE-16DD-4D88-B4D2-B528DDA268F6}" presName="sibTrans" presStyleCnt="0"/>
      <dgm:spPr/>
    </dgm:pt>
    <dgm:pt modelId="{FEDAEFC3-457C-4850-93DB-28EF8D1339F2}" type="pres">
      <dgm:prSet presAssocID="{3BA61653-388B-494A-B4CD-9EA90A1B82A4}" presName="compNode" presStyleCnt="0"/>
      <dgm:spPr/>
    </dgm:pt>
    <dgm:pt modelId="{11FC202C-6404-4EA9-B092-70B069536214}" type="pres">
      <dgm:prSet presAssocID="{3BA61653-388B-494A-B4CD-9EA90A1B82A4}" presName="bgRect" presStyleLbl="bgShp" presStyleIdx="2" presStyleCnt="5"/>
      <dgm:spPr/>
    </dgm:pt>
    <dgm:pt modelId="{155121FF-C1F7-4660-95A6-F56ED5264FDC}" type="pres">
      <dgm:prSet presAssocID="{3BA61653-388B-494A-B4CD-9EA90A1B82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C8836FE2-752E-46A1-A5EA-D7AD99EC1CEA}" type="pres">
      <dgm:prSet presAssocID="{3BA61653-388B-494A-B4CD-9EA90A1B82A4}" presName="spaceRect" presStyleCnt="0"/>
      <dgm:spPr/>
    </dgm:pt>
    <dgm:pt modelId="{D1D04845-BBFA-40E9-8438-1998A5639F7E}" type="pres">
      <dgm:prSet presAssocID="{3BA61653-388B-494A-B4CD-9EA90A1B82A4}" presName="parTx" presStyleLbl="revTx" presStyleIdx="2" presStyleCnt="5">
        <dgm:presLayoutVars>
          <dgm:chMax val="0"/>
          <dgm:chPref val="0"/>
        </dgm:presLayoutVars>
      </dgm:prSet>
      <dgm:spPr/>
    </dgm:pt>
    <dgm:pt modelId="{573B438D-80D4-49E4-AD8F-2284B904F6C7}" type="pres">
      <dgm:prSet presAssocID="{620182E9-E194-4FE8-BFE6-0031C50F8627}" presName="sibTrans" presStyleCnt="0"/>
      <dgm:spPr/>
    </dgm:pt>
    <dgm:pt modelId="{68CF4652-F0E1-41AA-B51D-579A7F6D7737}" type="pres">
      <dgm:prSet presAssocID="{A0D72104-B2B5-419B-B443-CC8FFF144442}" presName="compNode" presStyleCnt="0"/>
      <dgm:spPr/>
    </dgm:pt>
    <dgm:pt modelId="{BBDABC64-40CA-4197-B038-D6846010C8DC}" type="pres">
      <dgm:prSet presAssocID="{A0D72104-B2B5-419B-B443-CC8FFF144442}" presName="bgRect" presStyleLbl="bgShp" presStyleIdx="3" presStyleCnt="5"/>
      <dgm:spPr/>
    </dgm:pt>
    <dgm:pt modelId="{735D02D2-7428-485A-AFA6-67BFC3D08611}" type="pres">
      <dgm:prSet presAssocID="{A0D72104-B2B5-419B-B443-CC8FFF1444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3BD7870D-5E9B-4D23-8AB3-EEDC82003E39}" type="pres">
      <dgm:prSet presAssocID="{A0D72104-B2B5-419B-B443-CC8FFF144442}" presName="spaceRect" presStyleCnt="0"/>
      <dgm:spPr/>
    </dgm:pt>
    <dgm:pt modelId="{7C88F2D9-41B4-4C7A-90EB-3ED823DFF77A}" type="pres">
      <dgm:prSet presAssocID="{A0D72104-B2B5-419B-B443-CC8FFF144442}" presName="parTx" presStyleLbl="revTx" presStyleIdx="3" presStyleCnt="5">
        <dgm:presLayoutVars>
          <dgm:chMax val="0"/>
          <dgm:chPref val="0"/>
        </dgm:presLayoutVars>
      </dgm:prSet>
      <dgm:spPr/>
    </dgm:pt>
    <dgm:pt modelId="{EB2E692F-E2BD-45F0-8E7C-056E60043C93}" type="pres">
      <dgm:prSet presAssocID="{30E102E7-2CA2-48AA-A989-7E81EB612DE1}" presName="sibTrans" presStyleCnt="0"/>
      <dgm:spPr/>
    </dgm:pt>
    <dgm:pt modelId="{F8C86E36-BDDB-47FE-8B51-E2B4493C6BAF}" type="pres">
      <dgm:prSet presAssocID="{976072D1-DA68-4461-986E-0D243D732F14}" presName="compNode" presStyleCnt="0"/>
      <dgm:spPr/>
    </dgm:pt>
    <dgm:pt modelId="{AD28809A-7E69-4400-B8FD-A02E9B6A0B84}" type="pres">
      <dgm:prSet presAssocID="{976072D1-DA68-4461-986E-0D243D732F14}" presName="bgRect" presStyleLbl="bgShp" presStyleIdx="4" presStyleCnt="5"/>
      <dgm:spPr/>
    </dgm:pt>
    <dgm:pt modelId="{EA8D27F8-928F-4E38-A52C-020489DF6990}" type="pres">
      <dgm:prSet presAssocID="{976072D1-DA68-4461-986E-0D243D732F1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itor"/>
        </a:ext>
      </dgm:extLst>
    </dgm:pt>
    <dgm:pt modelId="{004A9E97-0334-4CAC-8C9D-EDC5950E9817}" type="pres">
      <dgm:prSet presAssocID="{976072D1-DA68-4461-986E-0D243D732F14}" presName="spaceRect" presStyleCnt="0"/>
      <dgm:spPr/>
    </dgm:pt>
    <dgm:pt modelId="{B4F02A0A-EEE2-40A2-B620-CB1AF9165AA7}" type="pres">
      <dgm:prSet presAssocID="{976072D1-DA68-4461-986E-0D243D732F14}" presName="parTx" presStyleLbl="revTx" presStyleIdx="4" presStyleCnt="5">
        <dgm:presLayoutVars>
          <dgm:chMax val="0"/>
          <dgm:chPref val="0"/>
        </dgm:presLayoutVars>
      </dgm:prSet>
      <dgm:spPr/>
    </dgm:pt>
  </dgm:ptLst>
  <dgm:cxnLst>
    <dgm:cxn modelId="{0CB3F721-D5FF-4F67-B512-33C920E994A1}" srcId="{BACE889C-6CFD-4482-A83D-6192A77FDDB8}" destId="{3BA61653-388B-494A-B4CD-9EA90A1B82A4}" srcOrd="2" destOrd="0" parTransId="{1B5B7244-2486-4319-9312-FB7AD77DB2B7}" sibTransId="{620182E9-E194-4FE8-BFE6-0031C50F8627}"/>
    <dgm:cxn modelId="{2593132E-917D-4A3D-A73F-43018FCA89D6}" type="presOf" srcId="{37A3E539-6CB7-493C-91B1-298FA4CD84CB}" destId="{DB2406E6-A05F-417B-82DA-F16BC8E74684}" srcOrd="0" destOrd="0" presId="urn:microsoft.com/office/officeart/2018/2/layout/IconVerticalSolidList"/>
    <dgm:cxn modelId="{8EE4765D-3DB0-41FA-9534-08D298A8C192}" srcId="{BACE889C-6CFD-4482-A83D-6192A77FDDB8}" destId="{37A3E539-6CB7-493C-91B1-298FA4CD84CB}" srcOrd="1" destOrd="0" parTransId="{C4DF32B6-D9B5-4203-9439-DB25B31E3FCA}" sibTransId="{0CC802FE-16DD-4D88-B4D2-B528DDA268F6}"/>
    <dgm:cxn modelId="{0265225E-BC8E-4F22-BC5F-BEACF09C8026}" srcId="{BACE889C-6CFD-4482-A83D-6192A77FDDB8}" destId="{976072D1-DA68-4461-986E-0D243D732F14}" srcOrd="4" destOrd="0" parTransId="{A7B5A6A1-2B2E-4F50-AF73-73E5843F3CA2}" sibTransId="{73816C4A-200F-4B30-9C02-B19FE346A85D}"/>
    <dgm:cxn modelId="{F08FDB53-4C6D-459E-9B1E-FB381A85A599}" srcId="{BACE889C-6CFD-4482-A83D-6192A77FDDB8}" destId="{EFA9610F-0194-4B30-8690-1D042DEA718D}" srcOrd="0" destOrd="0" parTransId="{EF870AD6-344B-49E2-9C65-4FA51D33263A}" sibTransId="{8793B37E-6FB9-48C7-A72C-24055DB41B22}"/>
    <dgm:cxn modelId="{7EC91BA1-3B08-4A57-B05D-8CAF4C3A5F98}" type="presOf" srcId="{BACE889C-6CFD-4482-A83D-6192A77FDDB8}" destId="{E40DDC4D-139C-4AC0-887E-29013E5A9B08}" srcOrd="0" destOrd="0" presId="urn:microsoft.com/office/officeart/2018/2/layout/IconVerticalSolidList"/>
    <dgm:cxn modelId="{CB7549A9-F7C6-4A35-B649-FF72DEA71F48}" srcId="{BACE889C-6CFD-4482-A83D-6192A77FDDB8}" destId="{A0D72104-B2B5-419B-B443-CC8FFF144442}" srcOrd="3" destOrd="0" parTransId="{10E601F1-0EF9-418E-A7E0-16EB002C8449}" sibTransId="{30E102E7-2CA2-48AA-A989-7E81EB612DE1}"/>
    <dgm:cxn modelId="{DB80CFB4-F43D-40FA-A438-D9F0B5BD6C8E}" type="presOf" srcId="{3BA61653-388B-494A-B4CD-9EA90A1B82A4}" destId="{D1D04845-BBFA-40E9-8438-1998A5639F7E}" srcOrd="0" destOrd="0" presId="urn:microsoft.com/office/officeart/2018/2/layout/IconVerticalSolidList"/>
    <dgm:cxn modelId="{61806CD6-B0BF-46D3-B1BE-419142A43666}" type="presOf" srcId="{A0D72104-B2B5-419B-B443-CC8FFF144442}" destId="{7C88F2D9-41B4-4C7A-90EB-3ED823DFF77A}" srcOrd="0" destOrd="0" presId="urn:microsoft.com/office/officeart/2018/2/layout/IconVerticalSolidList"/>
    <dgm:cxn modelId="{E0AEE7DF-9AEF-43B0-A72D-CA00B2EA3C45}" type="presOf" srcId="{976072D1-DA68-4461-986E-0D243D732F14}" destId="{B4F02A0A-EEE2-40A2-B620-CB1AF9165AA7}" srcOrd="0" destOrd="0" presId="urn:microsoft.com/office/officeart/2018/2/layout/IconVerticalSolidList"/>
    <dgm:cxn modelId="{F4215AF2-93B7-4545-8531-650F086132D9}" type="presOf" srcId="{EFA9610F-0194-4B30-8690-1D042DEA718D}" destId="{B30A3474-C429-4184-AE0E-A59C12978E6F}" srcOrd="0" destOrd="0" presId="urn:microsoft.com/office/officeart/2018/2/layout/IconVerticalSolidList"/>
    <dgm:cxn modelId="{40858D26-650F-4D39-AD8E-3F9F88104BCA}" type="presParOf" srcId="{E40DDC4D-139C-4AC0-887E-29013E5A9B08}" destId="{4C58924B-ABD1-4A78-AEAC-53820E03F8A9}" srcOrd="0" destOrd="0" presId="urn:microsoft.com/office/officeart/2018/2/layout/IconVerticalSolidList"/>
    <dgm:cxn modelId="{F2A7BC91-18C3-4E8B-888C-5ABBC698DEE3}" type="presParOf" srcId="{4C58924B-ABD1-4A78-AEAC-53820E03F8A9}" destId="{FCAFF1EC-E9CD-4764-8706-4D77926C7BED}" srcOrd="0" destOrd="0" presId="urn:microsoft.com/office/officeart/2018/2/layout/IconVerticalSolidList"/>
    <dgm:cxn modelId="{B362DE45-0CB3-4423-8D8E-D6C3A9B1C197}" type="presParOf" srcId="{4C58924B-ABD1-4A78-AEAC-53820E03F8A9}" destId="{6EE54641-5493-425E-A5DC-3778207F121E}" srcOrd="1" destOrd="0" presId="urn:microsoft.com/office/officeart/2018/2/layout/IconVerticalSolidList"/>
    <dgm:cxn modelId="{74EE8AD2-1D28-4898-B94A-E0B2EAD2C19C}" type="presParOf" srcId="{4C58924B-ABD1-4A78-AEAC-53820E03F8A9}" destId="{6F645F31-3236-4AC7-A5D2-0D4093D8CE6B}" srcOrd="2" destOrd="0" presId="urn:microsoft.com/office/officeart/2018/2/layout/IconVerticalSolidList"/>
    <dgm:cxn modelId="{2288E0B5-4F63-4CD5-BB21-84F274D7D022}" type="presParOf" srcId="{4C58924B-ABD1-4A78-AEAC-53820E03F8A9}" destId="{B30A3474-C429-4184-AE0E-A59C12978E6F}" srcOrd="3" destOrd="0" presId="urn:microsoft.com/office/officeart/2018/2/layout/IconVerticalSolidList"/>
    <dgm:cxn modelId="{6BC1590E-A13A-457B-BCE5-45FE5DC89BD6}" type="presParOf" srcId="{E40DDC4D-139C-4AC0-887E-29013E5A9B08}" destId="{E27E87CF-758E-4E2A-A5C7-ACA18D5F124D}" srcOrd="1" destOrd="0" presId="urn:microsoft.com/office/officeart/2018/2/layout/IconVerticalSolidList"/>
    <dgm:cxn modelId="{BCC59F72-222E-490E-AD48-7629DFFE34E3}" type="presParOf" srcId="{E40DDC4D-139C-4AC0-887E-29013E5A9B08}" destId="{533469A1-EA31-470F-9416-DB444CD46EE3}" srcOrd="2" destOrd="0" presId="urn:microsoft.com/office/officeart/2018/2/layout/IconVerticalSolidList"/>
    <dgm:cxn modelId="{D0F2271E-4422-4B3A-B993-0C89B535A77D}" type="presParOf" srcId="{533469A1-EA31-470F-9416-DB444CD46EE3}" destId="{21735738-44CA-40D9-8AC4-F538B9D644A4}" srcOrd="0" destOrd="0" presId="urn:microsoft.com/office/officeart/2018/2/layout/IconVerticalSolidList"/>
    <dgm:cxn modelId="{BCB0B56F-7460-4177-99AD-F62BA272324E}" type="presParOf" srcId="{533469A1-EA31-470F-9416-DB444CD46EE3}" destId="{22FAA899-78ED-48B6-BAC7-33111D46647B}" srcOrd="1" destOrd="0" presId="urn:microsoft.com/office/officeart/2018/2/layout/IconVerticalSolidList"/>
    <dgm:cxn modelId="{766D953F-D4A4-4FB8-BF4B-2ABE5D137B09}" type="presParOf" srcId="{533469A1-EA31-470F-9416-DB444CD46EE3}" destId="{8D58D6F1-5628-48B5-A351-F3E466B1B804}" srcOrd="2" destOrd="0" presId="urn:microsoft.com/office/officeart/2018/2/layout/IconVerticalSolidList"/>
    <dgm:cxn modelId="{EEF9264F-2740-473B-9B50-C2B68EF6CB09}" type="presParOf" srcId="{533469A1-EA31-470F-9416-DB444CD46EE3}" destId="{DB2406E6-A05F-417B-82DA-F16BC8E74684}" srcOrd="3" destOrd="0" presId="urn:microsoft.com/office/officeart/2018/2/layout/IconVerticalSolidList"/>
    <dgm:cxn modelId="{72281F47-9C42-45D1-A21D-9FC5108A3C27}" type="presParOf" srcId="{E40DDC4D-139C-4AC0-887E-29013E5A9B08}" destId="{DF7A5F01-5F9C-482B-835F-C16854A23C2E}" srcOrd="3" destOrd="0" presId="urn:microsoft.com/office/officeart/2018/2/layout/IconVerticalSolidList"/>
    <dgm:cxn modelId="{42E7BA50-00CF-4567-88F3-494CB6E67B85}" type="presParOf" srcId="{E40DDC4D-139C-4AC0-887E-29013E5A9B08}" destId="{FEDAEFC3-457C-4850-93DB-28EF8D1339F2}" srcOrd="4" destOrd="0" presId="urn:microsoft.com/office/officeart/2018/2/layout/IconVerticalSolidList"/>
    <dgm:cxn modelId="{6CDF75AE-B8DA-490C-8CA5-72C7587053A1}" type="presParOf" srcId="{FEDAEFC3-457C-4850-93DB-28EF8D1339F2}" destId="{11FC202C-6404-4EA9-B092-70B069536214}" srcOrd="0" destOrd="0" presId="urn:microsoft.com/office/officeart/2018/2/layout/IconVerticalSolidList"/>
    <dgm:cxn modelId="{BD8AD1D8-AABA-4AF7-A7BD-A47987FCBD4D}" type="presParOf" srcId="{FEDAEFC3-457C-4850-93DB-28EF8D1339F2}" destId="{155121FF-C1F7-4660-95A6-F56ED5264FDC}" srcOrd="1" destOrd="0" presId="urn:microsoft.com/office/officeart/2018/2/layout/IconVerticalSolidList"/>
    <dgm:cxn modelId="{FBA7F5AC-E2E7-46FA-B362-B736C43D2292}" type="presParOf" srcId="{FEDAEFC3-457C-4850-93DB-28EF8D1339F2}" destId="{C8836FE2-752E-46A1-A5EA-D7AD99EC1CEA}" srcOrd="2" destOrd="0" presId="urn:microsoft.com/office/officeart/2018/2/layout/IconVerticalSolidList"/>
    <dgm:cxn modelId="{7F36E4B4-4DA3-4A10-9B0B-124D09C24546}" type="presParOf" srcId="{FEDAEFC3-457C-4850-93DB-28EF8D1339F2}" destId="{D1D04845-BBFA-40E9-8438-1998A5639F7E}" srcOrd="3" destOrd="0" presId="urn:microsoft.com/office/officeart/2018/2/layout/IconVerticalSolidList"/>
    <dgm:cxn modelId="{AE4E89E2-CE58-4DEA-8006-4480C214E6F6}" type="presParOf" srcId="{E40DDC4D-139C-4AC0-887E-29013E5A9B08}" destId="{573B438D-80D4-49E4-AD8F-2284B904F6C7}" srcOrd="5" destOrd="0" presId="urn:microsoft.com/office/officeart/2018/2/layout/IconVerticalSolidList"/>
    <dgm:cxn modelId="{A11CACF8-8600-40A0-901E-52918D4C5C99}" type="presParOf" srcId="{E40DDC4D-139C-4AC0-887E-29013E5A9B08}" destId="{68CF4652-F0E1-41AA-B51D-579A7F6D7737}" srcOrd="6" destOrd="0" presId="urn:microsoft.com/office/officeart/2018/2/layout/IconVerticalSolidList"/>
    <dgm:cxn modelId="{FDA3FAE7-5EC2-4113-B055-670D8FEDE5AA}" type="presParOf" srcId="{68CF4652-F0E1-41AA-B51D-579A7F6D7737}" destId="{BBDABC64-40CA-4197-B038-D6846010C8DC}" srcOrd="0" destOrd="0" presId="urn:microsoft.com/office/officeart/2018/2/layout/IconVerticalSolidList"/>
    <dgm:cxn modelId="{358144BA-944D-4FFA-8EED-D31C6BCC0F05}" type="presParOf" srcId="{68CF4652-F0E1-41AA-B51D-579A7F6D7737}" destId="{735D02D2-7428-485A-AFA6-67BFC3D08611}" srcOrd="1" destOrd="0" presId="urn:microsoft.com/office/officeart/2018/2/layout/IconVerticalSolidList"/>
    <dgm:cxn modelId="{AE9992F4-38AA-4C9B-85B4-B6626C463183}" type="presParOf" srcId="{68CF4652-F0E1-41AA-B51D-579A7F6D7737}" destId="{3BD7870D-5E9B-4D23-8AB3-EEDC82003E39}" srcOrd="2" destOrd="0" presId="urn:microsoft.com/office/officeart/2018/2/layout/IconVerticalSolidList"/>
    <dgm:cxn modelId="{1DC50A6B-AC6D-4DB3-8BD4-6B4520959159}" type="presParOf" srcId="{68CF4652-F0E1-41AA-B51D-579A7F6D7737}" destId="{7C88F2D9-41B4-4C7A-90EB-3ED823DFF77A}" srcOrd="3" destOrd="0" presId="urn:microsoft.com/office/officeart/2018/2/layout/IconVerticalSolidList"/>
    <dgm:cxn modelId="{FA618B33-DD37-4EDA-9952-35EC0E83CD72}" type="presParOf" srcId="{E40DDC4D-139C-4AC0-887E-29013E5A9B08}" destId="{EB2E692F-E2BD-45F0-8E7C-056E60043C93}" srcOrd="7" destOrd="0" presId="urn:microsoft.com/office/officeart/2018/2/layout/IconVerticalSolidList"/>
    <dgm:cxn modelId="{B9A6781C-1E65-412F-96D3-F361983D5C35}" type="presParOf" srcId="{E40DDC4D-139C-4AC0-887E-29013E5A9B08}" destId="{F8C86E36-BDDB-47FE-8B51-E2B4493C6BAF}" srcOrd="8" destOrd="0" presId="urn:microsoft.com/office/officeart/2018/2/layout/IconVerticalSolidList"/>
    <dgm:cxn modelId="{773498C4-B1B8-421F-96A1-2F46A0D23E70}" type="presParOf" srcId="{F8C86E36-BDDB-47FE-8B51-E2B4493C6BAF}" destId="{AD28809A-7E69-4400-B8FD-A02E9B6A0B84}" srcOrd="0" destOrd="0" presId="urn:microsoft.com/office/officeart/2018/2/layout/IconVerticalSolidList"/>
    <dgm:cxn modelId="{012F5DFF-628D-43C3-9EC6-D0A72A8DCD3C}" type="presParOf" srcId="{F8C86E36-BDDB-47FE-8B51-E2B4493C6BAF}" destId="{EA8D27F8-928F-4E38-A52C-020489DF6990}" srcOrd="1" destOrd="0" presId="urn:microsoft.com/office/officeart/2018/2/layout/IconVerticalSolidList"/>
    <dgm:cxn modelId="{E281FBAE-65F2-45DA-8559-4CC40C86B8A0}" type="presParOf" srcId="{F8C86E36-BDDB-47FE-8B51-E2B4493C6BAF}" destId="{004A9E97-0334-4CAC-8C9D-EDC5950E9817}" srcOrd="2" destOrd="0" presId="urn:microsoft.com/office/officeart/2018/2/layout/IconVerticalSolidList"/>
    <dgm:cxn modelId="{7D517FB1-95E7-40FF-91E6-CAC3EA682952}" type="presParOf" srcId="{F8C86E36-BDDB-47FE-8B51-E2B4493C6BAF}" destId="{B4F02A0A-EEE2-40A2-B620-CB1AF9165AA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76B729-ACC7-44CB-9199-65E277A5522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007C9C1-D3EF-4405-ACE8-360CAC7C799C}">
      <dgm:prSet/>
      <dgm:spPr/>
      <dgm:t>
        <a:bodyPr/>
        <a:lstStyle/>
        <a:p>
          <a:r>
            <a:rPr lang="en-GB" dirty="0"/>
            <a:t>Over 64.3% of adults in the UK are overweight or obese </a:t>
          </a:r>
          <a:endParaRPr lang="en-US" dirty="0"/>
        </a:p>
      </dgm:t>
    </dgm:pt>
    <dgm:pt modelId="{6124CD2B-ABE4-46E3-8720-C3F30350E22D}" type="parTrans" cxnId="{B0FB24F2-A645-4EB5-A95B-FA5B5256EB9E}">
      <dgm:prSet/>
      <dgm:spPr/>
      <dgm:t>
        <a:bodyPr/>
        <a:lstStyle/>
        <a:p>
          <a:endParaRPr lang="en-US"/>
        </a:p>
      </dgm:t>
    </dgm:pt>
    <dgm:pt modelId="{6E37022A-DBD5-4EA5-B823-EE8E096F67DB}" type="sibTrans" cxnId="{B0FB24F2-A645-4EB5-A95B-FA5B5256EB9E}">
      <dgm:prSet/>
      <dgm:spPr/>
      <dgm:t>
        <a:bodyPr/>
        <a:lstStyle/>
        <a:p>
          <a:endParaRPr lang="en-US"/>
        </a:p>
      </dgm:t>
    </dgm:pt>
    <dgm:pt modelId="{1A5C778D-80F9-43B3-9028-06AD43431D39}">
      <dgm:prSet/>
      <dgm:spPr/>
      <dgm:t>
        <a:bodyPr/>
        <a:lstStyle/>
        <a:p>
          <a:r>
            <a:rPr lang="en-GB"/>
            <a:t>GP’s can give advice such as diet plans and simple exercise plans to patients, but this may not motivate the to succeed</a:t>
          </a:r>
          <a:endParaRPr lang="en-US"/>
        </a:p>
      </dgm:t>
    </dgm:pt>
    <dgm:pt modelId="{525D3AA6-0DDD-43ED-9DDD-E4866C2D5E64}" type="parTrans" cxnId="{287A1EA7-6227-41EF-85AE-442876969C7C}">
      <dgm:prSet/>
      <dgm:spPr/>
      <dgm:t>
        <a:bodyPr/>
        <a:lstStyle/>
        <a:p>
          <a:endParaRPr lang="en-US"/>
        </a:p>
      </dgm:t>
    </dgm:pt>
    <dgm:pt modelId="{14371F79-48AD-41D5-A5ED-3709C3DB22C9}" type="sibTrans" cxnId="{287A1EA7-6227-41EF-85AE-442876969C7C}">
      <dgm:prSet/>
      <dgm:spPr/>
      <dgm:t>
        <a:bodyPr/>
        <a:lstStyle/>
        <a:p>
          <a:endParaRPr lang="en-US"/>
        </a:p>
      </dgm:t>
    </dgm:pt>
    <dgm:pt modelId="{D339DCD1-995D-4A19-A674-8282E2117ED6}">
      <dgm:prSet/>
      <dgm:spPr/>
      <dgm:t>
        <a:bodyPr/>
        <a:lstStyle/>
        <a:p>
          <a:r>
            <a:rPr lang="en-GB"/>
            <a:t>Over 10% of people in Britain hold a gym membership which is over 5.7 million and is on the rise</a:t>
          </a:r>
          <a:endParaRPr lang="en-US"/>
        </a:p>
      </dgm:t>
    </dgm:pt>
    <dgm:pt modelId="{770C9E41-B46D-41FA-B2DA-03D4B131ECE4}" type="parTrans" cxnId="{8DBA90E9-4945-48E4-918D-E017EE8F08BF}">
      <dgm:prSet/>
      <dgm:spPr/>
      <dgm:t>
        <a:bodyPr/>
        <a:lstStyle/>
        <a:p>
          <a:endParaRPr lang="en-US"/>
        </a:p>
      </dgm:t>
    </dgm:pt>
    <dgm:pt modelId="{52B15F4A-035F-44BA-A25D-5252A7A34AF6}" type="sibTrans" cxnId="{8DBA90E9-4945-48E4-918D-E017EE8F08BF}">
      <dgm:prSet/>
      <dgm:spPr/>
      <dgm:t>
        <a:bodyPr/>
        <a:lstStyle/>
        <a:p>
          <a:endParaRPr lang="en-US"/>
        </a:p>
      </dgm:t>
    </dgm:pt>
    <dgm:pt modelId="{08937135-1CBB-4CFB-AB67-C8AABDCE3C64}">
      <dgm:prSet/>
      <dgm:spPr/>
      <dgm:t>
        <a:bodyPr/>
        <a:lstStyle/>
        <a:p>
          <a:r>
            <a:rPr lang="en-GB"/>
            <a:t>These numbers are only increasing year on year </a:t>
          </a:r>
          <a:endParaRPr lang="en-US"/>
        </a:p>
      </dgm:t>
    </dgm:pt>
    <dgm:pt modelId="{F83768C4-8C3D-4AE7-921D-7896357B36EB}" type="parTrans" cxnId="{5608F568-BE14-4A3D-893E-314EDE42E566}">
      <dgm:prSet/>
      <dgm:spPr/>
      <dgm:t>
        <a:bodyPr/>
        <a:lstStyle/>
        <a:p>
          <a:endParaRPr lang="en-US"/>
        </a:p>
      </dgm:t>
    </dgm:pt>
    <dgm:pt modelId="{DB7ACFD1-6D88-4EB8-B10F-BCC05F6C3DA8}" type="sibTrans" cxnId="{5608F568-BE14-4A3D-893E-314EDE42E566}">
      <dgm:prSet/>
      <dgm:spPr/>
      <dgm:t>
        <a:bodyPr/>
        <a:lstStyle/>
        <a:p>
          <a:endParaRPr lang="en-US"/>
        </a:p>
      </dgm:t>
    </dgm:pt>
    <dgm:pt modelId="{6E49AE99-71D3-4945-AE9D-2C30C781CFEE}">
      <dgm:prSet/>
      <dgm:spPr/>
      <dgm:t>
        <a:bodyPr/>
        <a:lstStyle/>
        <a:p>
          <a:r>
            <a:rPr lang="en-GB" dirty="0"/>
            <a:t>There is a need shown here by doctors and GPs for an app that can both instruct users but also motivate users to continue</a:t>
          </a:r>
          <a:endParaRPr lang="en-US" dirty="0"/>
        </a:p>
      </dgm:t>
    </dgm:pt>
    <dgm:pt modelId="{C13792D2-841B-43DB-88D1-0944C4DD2009}" type="parTrans" cxnId="{17C9530C-05D0-4642-B484-433EF5270266}">
      <dgm:prSet/>
      <dgm:spPr/>
      <dgm:t>
        <a:bodyPr/>
        <a:lstStyle/>
        <a:p>
          <a:endParaRPr lang="en-US"/>
        </a:p>
      </dgm:t>
    </dgm:pt>
    <dgm:pt modelId="{BF58D7D5-DB58-435D-A00B-8855449BF418}" type="sibTrans" cxnId="{17C9530C-05D0-4642-B484-433EF5270266}">
      <dgm:prSet/>
      <dgm:spPr/>
      <dgm:t>
        <a:bodyPr/>
        <a:lstStyle/>
        <a:p>
          <a:endParaRPr lang="en-US"/>
        </a:p>
      </dgm:t>
    </dgm:pt>
    <dgm:pt modelId="{54FD1A02-A128-4A87-AA0C-815616A65FE9}">
      <dgm:prSet/>
      <dgm:spPr/>
      <dgm:t>
        <a:bodyPr/>
        <a:lstStyle/>
        <a:p>
          <a:r>
            <a:rPr lang="en-GB"/>
            <a:t>22 million people in the UK do less than 30 minutes of activity a week</a:t>
          </a:r>
          <a:endParaRPr lang="en-US"/>
        </a:p>
      </dgm:t>
    </dgm:pt>
    <dgm:pt modelId="{3A3BC2A3-0F78-4D47-88F0-42732D0EF82C}" type="parTrans" cxnId="{DA9C557D-2A8B-47DE-8D93-F754A8262195}">
      <dgm:prSet/>
      <dgm:spPr/>
      <dgm:t>
        <a:bodyPr/>
        <a:lstStyle/>
        <a:p>
          <a:endParaRPr lang="en-US"/>
        </a:p>
      </dgm:t>
    </dgm:pt>
    <dgm:pt modelId="{E4ADF84C-9BBF-498D-ABB0-F44B1939393C}" type="sibTrans" cxnId="{DA9C557D-2A8B-47DE-8D93-F754A8262195}">
      <dgm:prSet/>
      <dgm:spPr/>
      <dgm:t>
        <a:bodyPr/>
        <a:lstStyle/>
        <a:p>
          <a:endParaRPr lang="en-US"/>
        </a:p>
      </dgm:t>
    </dgm:pt>
    <dgm:pt modelId="{B7055156-C5C0-4799-9BA0-9F0C8563ECD9}">
      <dgm:prSet/>
      <dgm:spPr/>
      <dgm:t>
        <a:bodyPr/>
        <a:lstStyle/>
        <a:p>
          <a:r>
            <a:rPr lang="en-GB"/>
            <a:t>Only 8.9 million people take part in fitness activities for 150 minutes per week</a:t>
          </a:r>
          <a:endParaRPr lang="en-US"/>
        </a:p>
      </dgm:t>
    </dgm:pt>
    <dgm:pt modelId="{8562E9B2-8E30-42A2-8B75-F158D20FBBEB}" type="parTrans" cxnId="{EFC8C9FF-11C6-4AF1-9543-8846676AD2FB}">
      <dgm:prSet/>
      <dgm:spPr/>
      <dgm:t>
        <a:bodyPr/>
        <a:lstStyle/>
        <a:p>
          <a:endParaRPr lang="en-US"/>
        </a:p>
      </dgm:t>
    </dgm:pt>
    <dgm:pt modelId="{2FF7F08E-81EB-49EC-9A0D-98F3B5ACDFD6}" type="sibTrans" cxnId="{EFC8C9FF-11C6-4AF1-9543-8846676AD2FB}">
      <dgm:prSet/>
      <dgm:spPr/>
      <dgm:t>
        <a:bodyPr/>
        <a:lstStyle/>
        <a:p>
          <a:endParaRPr lang="en-US"/>
        </a:p>
      </dgm:t>
    </dgm:pt>
    <dgm:pt modelId="{106C0304-B1F0-401E-914E-CDAE7089F85E}" type="pres">
      <dgm:prSet presAssocID="{6B76B729-ACC7-44CB-9199-65E277A55223}" presName="diagram" presStyleCnt="0">
        <dgm:presLayoutVars>
          <dgm:dir/>
          <dgm:resizeHandles val="exact"/>
        </dgm:presLayoutVars>
      </dgm:prSet>
      <dgm:spPr/>
    </dgm:pt>
    <dgm:pt modelId="{FF3ACDCC-2FBF-4C3A-AAC3-F50220130BF0}" type="pres">
      <dgm:prSet presAssocID="{A007C9C1-D3EF-4405-ACE8-360CAC7C799C}" presName="node" presStyleLbl="node1" presStyleIdx="0" presStyleCnt="7">
        <dgm:presLayoutVars>
          <dgm:bulletEnabled val="1"/>
        </dgm:presLayoutVars>
      </dgm:prSet>
      <dgm:spPr/>
    </dgm:pt>
    <dgm:pt modelId="{4B3D8CC2-E894-4403-9BE0-9D0A7441EC40}" type="pres">
      <dgm:prSet presAssocID="{6E37022A-DBD5-4EA5-B823-EE8E096F67DB}" presName="sibTrans" presStyleCnt="0"/>
      <dgm:spPr/>
    </dgm:pt>
    <dgm:pt modelId="{011975FE-AB12-4882-B6A6-523D9A8EFE88}" type="pres">
      <dgm:prSet presAssocID="{1A5C778D-80F9-43B3-9028-06AD43431D39}" presName="node" presStyleLbl="node1" presStyleIdx="1" presStyleCnt="7">
        <dgm:presLayoutVars>
          <dgm:bulletEnabled val="1"/>
        </dgm:presLayoutVars>
      </dgm:prSet>
      <dgm:spPr/>
    </dgm:pt>
    <dgm:pt modelId="{900CAE8D-8001-400F-8FF2-D6D0434A0014}" type="pres">
      <dgm:prSet presAssocID="{14371F79-48AD-41D5-A5ED-3709C3DB22C9}" presName="sibTrans" presStyleCnt="0"/>
      <dgm:spPr/>
    </dgm:pt>
    <dgm:pt modelId="{3ACCC570-EAE3-48B7-9E4B-4E135390FAE2}" type="pres">
      <dgm:prSet presAssocID="{D339DCD1-995D-4A19-A674-8282E2117ED6}" presName="node" presStyleLbl="node1" presStyleIdx="2" presStyleCnt="7">
        <dgm:presLayoutVars>
          <dgm:bulletEnabled val="1"/>
        </dgm:presLayoutVars>
      </dgm:prSet>
      <dgm:spPr/>
    </dgm:pt>
    <dgm:pt modelId="{1EA0F160-EED7-4DD9-9C7B-DAEE3F9DB930}" type="pres">
      <dgm:prSet presAssocID="{52B15F4A-035F-44BA-A25D-5252A7A34AF6}" presName="sibTrans" presStyleCnt="0"/>
      <dgm:spPr/>
    </dgm:pt>
    <dgm:pt modelId="{15CB8756-91CD-48B2-9328-E2FF524C67C2}" type="pres">
      <dgm:prSet presAssocID="{08937135-1CBB-4CFB-AB67-C8AABDCE3C64}" presName="node" presStyleLbl="node1" presStyleIdx="3" presStyleCnt="7">
        <dgm:presLayoutVars>
          <dgm:bulletEnabled val="1"/>
        </dgm:presLayoutVars>
      </dgm:prSet>
      <dgm:spPr/>
    </dgm:pt>
    <dgm:pt modelId="{3A8616AF-1192-48EB-8CEA-1F4EA0883248}" type="pres">
      <dgm:prSet presAssocID="{DB7ACFD1-6D88-4EB8-B10F-BCC05F6C3DA8}" presName="sibTrans" presStyleCnt="0"/>
      <dgm:spPr/>
    </dgm:pt>
    <dgm:pt modelId="{928607B9-0D6C-4D43-A414-D8C176D3A178}" type="pres">
      <dgm:prSet presAssocID="{6E49AE99-71D3-4945-AE9D-2C30C781CFEE}" presName="node" presStyleLbl="node1" presStyleIdx="4" presStyleCnt="7">
        <dgm:presLayoutVars>
          <dgm:bulletEnabled val="1"/>
        </dgm:presLayoutVars>
      </dgm:prSet>
      <dgm:spPr/>
    </dgm:pt>
    <dgm:pt modelId="{46D116A6-7D8D-425D-BF42-1B9BD1D41C52}" type="pres">
      <dgm:prSet presAssocID="{BF58D7D5-DB58-435D-A00B-8855449BF418}" presName="sibTrans" presStyleCnt="0"/>
      <dgm:spPr/>
    </dgm:pt>
    <dgm:pt modelId="{4EF96E2F-3F13-4CD7-B3B6-2E525A8EF0FC}" type="pres">
      <dgm:prSet presAssocID="{54FD1A02-A128-4A87-AA0C-815616A65FE9}" presName="node" presStyleLbl="node1" presStyleIdx="5" presStyleCnt="7">
        <dgm:presLayoutVars>
          <dgm:bulletEnabled val="1"/>
        </dgm:presLayoutVars>
      </dgm:prSet>
      <dgm:spPr/>
    </dgm:pt>
    <dgm:pt modelId="{922D0CF8-A383-4DC8-BEEB-6516C615447F}" type="pres">
      <dgm:prSet presAssocID="{E4ADF84C-9BBF-498D-ABB0-F44B1939393C}" presName="sibTrans" presStyleCnt="0"/>
      <dgm:spPr/>
    </dgm:pt>
    <dgm:pt modelId="{275303A2-3F0E-4B7B-88EA-8FC78BFD97B7}" type="pres">
      <dgm:prSet presAssocID="{B7055156-C5C0-4799-9BA0-9F0C8563ECD9}" presName="node" presStyleLbl="node1" presStyleIdx="6" presStyleCnt="7">
        <dgm:presLayoutVars>
          <dgm:bulletEnabled val="1"/>
        </dgm:presLayoutVars>
      </dgm:prSet>
      <dgm:spPr/>
    </dgm:pt>
  </dgm:ptLst>
  <dgm:cxnLst>
    <dgm:cxn modelId="{CA58BF07-597C-4FE8-8943-1F07364A9523}" type="presOf" srcId="{6E49AE99-71D3-4945-AE9D-2C30C781CFEE}" destId="{928607B9-0D6C-4D43-A414-D8C176D3A178}" srcOrd="0" destOrd="0" presId="urn:microsoft.com/office/officeart/2005/8/layout/default"/>
    <dgm:cxn modelId="{17C9530C-05D0-4642-B484-433EF5270266}" srcId="{6B76B729-ACC7-44CB-9199-65E277A55223}" destId="{6E49AE99-71D3-4945-AE9D-2C30C781CFEE}" srcOrd="4" destOrd="0" parTransId="{C13792D2-841B-43DB-88D1-0944C4DD2009}" sibTransId="{BF58D7D5-DB58-435D-A00B-8855449BF418}"/>
    <dgm:cxn modelId="{9B4F1D26-BA99-4C11-A34A-2B0A5E8D56CA}" type="presOf" srcId="{B7055156-C5C0-4799-9BA0-9F0C8563ECD9}" destId="{275303A2-3F0E-4B7B-88EA-8FC78BFD97B7}" srcOrd="0" destOrd="0" presId="urn:microsoft.com/office/officeart/2005/8/layout/default"/>
    <dgm:cxn modelId="{E0933C2E-C395-4C14-B903-0CCB2C916FA3}" type="presOf" srcId="{6B76B729-ACC7-44CB-9199-65E277A55223}" destId="{106C0304-B1F0-401E-914E-CDAE7089F85E}" srcOrd="0" destOrd="0" presId="urn:microsoft.com/office/officeart/2005/8/layout/default"/>
    <dgm:cxn modelId="{B8DB0461-FDBA-44D0-AD5C-DB2882D6FB44}" type="presOf" srcId="{54FD1A02-A128-4A87-AA0C-815616A65FE9}" destId="{4EF96E2F-3F13-4CD7-B3B6-2E525A8EF0FC}" srcOrd="0" destOrd="0" presId="urn:microsoft.com/office/officeart/2005/8/layout/default"/>
    <dgm:cxn modelId="{55978664-C5A6-4B48-AD21-975724D3B0FA}" type="presOf" srcId="{08937135-1CBB-4CFB-AB67-C8AABDCE3C64}" destId="{15CB8756-91CD-48B2-9328-E2FF524C67C2}" srcOrd="0" destOrd="0" presId="urn:microsoft.com/office/officeart/2005/8/layout/default"/>
    <dgm:cxn modelId="{5608F568-BE14-4A3D-893E-314EDE42E566}" srcId="{6B76B729-ACC7-44CB-9199-65E277A55223}" destId="{08937135-1CBB-4CFB-AB67-C8AABDCE3C64}" srcOrd="3" destOrd="0" parTransId="{F83768C4-8C3D-4AE7-921D-7896357B36EB}" sibTransId="{DB7ACFD1-6D88-4EB8-B10F-BCC05F6C3DA8}"/>
    <dgm:cxn modelId="{595BF972-A862-483E-BA38-DCB44F13976F}" type="presOf" srcId="{1A5C778D-80F9-43B3-9028-06AD43431D39}" destId="{011975FE-AB12-4882-B6A6-523D9A8EFE88}" srcOrd="0" destOrd="0" presId="urn:microsoft.com/office/officeart/2005/8/layout/default"/>
    <dgm:cxn modelId="{DA9C557D-2A8B-47DE-8D93-F754A8262195}" srcId="{6B76B729-ACC7-44CB-9199-65E277A55223}" destId="{54FD1A02-A128-4A87-AA0C-815616A65FE9}" srcOrd="5" destOrd="0" parTransId="{3A3BC2A3-0F78-4D47-88F0-42732D0EF82C}" sibTransId="{E4ADF84C-9BBF-498D-ABB0-F44B1939393C}"/>
    <dgm:cxn modelId="{869F8C7E-E122-402B-B176-8E03BD9B2217}" type="presOf" srcId="{D339DCD1-995D-4A19-A674-8282E2117ED6}" destId="{3ACCC570-EAE3-48B7-9E4B-4E135390FAE2}" srcOrd="0" destOrd="0" presId="urn:microsoft.com/office/officeart/2005/8/layout/default"/>
    <dgm:cxn modelId="{287A1EA7-6227-41EF-85AE-442876969C7C}" srcId="{6B76B729-ACC7-44CB-9199-65E277A55223}" destId="{1A5C778D-80F9-43B3-9028-06AD43431D39}" srcOrd="1" destOrd="0" parTransId="{525D3AA6-0DDD-43ED-9DDD-E4866C2D5E64}" sibTransId="{14371F79-48AD-41D5-A5ED-3709C3DB22C9}"/>
    <dgm:cxn modelId="{E14177AD-8940-4D51-BC9D-243140712274}" type="presOf" srcId="{A007C9C1-D3EF-4405-ACE8-360CAC7C799C}" destId="{FF3ACDCC-2FBF-4C3A-AAC3-F50220130BF0}" srcOrd="0" destOrd="0" presId="urn:microsoft.com/office/officeart/2005/8/layout/default"/>
    <dgm:cxn modelId="{8DBA90E9-4945-48E4-918D-E017EE8F08BF}" srcId="{6B76B729-ACC7-44CB-9199-65E277A55223}" destId="{D339DCD1-995D-4A19-A674-8282E2117ED6}" srcOrd="2" destOrd="0" parTransId="{770C9E41-B46D-41FA-B2DA-03D4B131ECE4}" sibTransId="{52B15F4A-035F-44BA-A25D-5252A7A34AF6}"/>
    <dgm:cxn modelId="{B0FB24F2-A645-4EB5-A95B-FA5B5256EB9E}" srcId="{6B76B729-ACC7-44CB-9199-65E277A55223}" destId="{A007C9C1-D3EF-4405-ACE8-360CAC7C799C}" srcOrd="0" destOrd="0" parTransId="{6124CD2B-ABE4-46E3-8720-C3F30350E22D}" sibTransId="{6E37022A-DBD5-4EA5-B823-EE8E096F67DB}"/>
    <dgm:cxn modelId="{EFC8C9FF-11C6-4AF1-9543-8846676AD2FB}" srcId="{6B76B729-ACC7-44CB-9199-65E277A55223}" destId="{B7055156-C5C0-4799-9BA0-9F0C8563ECD9}" srcOrd="6" destOrd="0" parTransId="{8562E9B2-8E30-42A2-8B75-F158D20FBBEB}" sibTransId="{2FF7F08E-81EB-49EC-9A0D-98F3B5ACDFD6}"/>
    <dgm:cxn modelId="{17A95791-DEC7-4E3F-B9DA-DE4AD1DBED49}" type="presParOf" srcId="{106C0304-B1F0-401E-914E-CDAE7089F85E}" destId="{FF3ACDCC-2FBF-4C3A-AAC3-F50220130BF0}" srcOrd="0" destOrd="0" presId="urn:microsoft.com/office/officeart/2005/8/layout/default"/>
    <dgm:cxn modelId="{0491BA3E-E3C5-4E05-BE36-F585E6109296}" type="presParOf" srcId="{106C0304-B1F0-401E-914E-CDAE7089F85E}" destId="{4B3D8CC2-E894-4403-9BE0-9D0A7441EC40}" srcOrd="1" destOrd="0" presId="urn:microsoft.com/office/officeart/2005/8/layout/default"/>
    <dgm:cxn modelId="{43CACA0D-08C9-4AC4-BE2B-3D76DDAFB33C}" type="presParOf" srcId="{106C0304-B1F0-401E-914E-CDAE7089F85E}" destId="{011975FE-AB12-4882-B6A6-523D9A8EFE88}" srcOrd="2" destOrd="0" presId="urn:microsoft.com/office/officeart/2005/8/layout/default"/>
    <dgm:cxn modelId="{282B5053-F9EC-4D51-BBDC-76B202851E89}" type="presParOf" srcId="{106C0304-B1F0-401E-914E-CDAE7089F85E}" destId="{900CAE8D-8001-400F-8FF2-D6D0434A0014}" srcOrd="3" destOrd="0" presId="urn:microsoft.com/office/officeart/2005/8/layout/default"/>
    <dgm:cxn modelId="{344FAD44-B801-491F-8038-138F9C5C2E72}" type="presParOf" srcId="{106C0304-B1F0-401E-914E-CDAE7089F85E}" destId="{3ACCC570-EAE3-48B7-9E4B-4E135390FAE2}" srcOrd="4" destOrd="0" presId="urn:microsoft.com/office/officeart/2005/8/layout/default"/>
    <dgm:cxn modelId="{F076E5CB-4B73-42F1-AE3A-A9EC073E998D}" type="presParOf" srcId="{106C0304-B1F0-401E-914E-CDAE7089F85E}" destId="{1EA0F160-EED7-4DD9-9C7B-DAEE3F9DB930}" srcOrd="5" destOrd="0" presId="urn:microsoft.com/office/officeart/2005/8/layout/default"/>
    <dgm:cxn modelId="{9AE9950F-8094-47DE-98A9-C36A5FCFFB8C}" type="presParOf" srcId="{106C0304-B1F0-401E-914E-CDAE7089F85E}" destId="{15CB8756-91CD-48B2-9328-E2FF524C67C2}" srcOrd="6" destOrd="0" presId="urn:microsoft.com/office/officeart/2005/8/layout/default"/>
    <dgm:cxn modelId="{70652141-980D-474E-B330-B48EB16611DD}" type="presParOf" srcId="{106C0304-B1F0-401E-914E-CDAE7089F85E}" destId="{3A8616AF-1192-48EB-8CEA-1F4EA0883248}" srcOrd="7" destOrd="0" presId="urn:microsoft.com/office/officeart/2005/8/layout/default"/>
    <dgm:cxn modelId="{062CE808-9A9B-4779-BD79-75EB0E4F7142}" type="presParOf" srcId="{106C0304-B1F0-401E-914E-CDAE7089F85E}" destId="{928607B9-0D6C-4D43-A414-D8C176D3A178}" srcOrd="8" destOrd="0" presId="urn:microsoft.com/office/officeart/2005/8/layout/default"/>
    <dgm:cxn modelId="{E36ECAB5-9017-42FF-B7CE-E2AE339ABE67}" type="presParOf" srcId="{106C0304-B1F0-401E-914E-CDAE7089F85E}" destId="{46D116A6-7D8D-425D-BF42-1B9BD1D41C52}" srcOrd="9" destOrd="0" presId="urn:microsoft.com/office/officeart/2005/8/layout/default"/>
    <dgm:cxn modelId="{6566FB12-2835-4D5B-9784-4AD5244EFF37}" type="presParOf" srcId="{106C0304-B1F0-401E-914E-CDAE7089F85E}" destId="{4EF96E2F-3F13-4CD7-B3B6-2E525A8EF0FC}" srcOrd="10" destOrd="0" presId="urn:microsoft.com/office/officeart/2005/8/layout/default"/>
    <dgm:cxn modelId="{496C13DF-32F0-4C00-84CF-AB5C37D3A63E}" type="presParOf" srcId="{106C0304-B1F0-401E-914E-CDAE7089F85E}" destId="{922D0CF8-A383-4DC8-BEEB-6516C615447F}" srcOrd="11" destOrd="0" presId="urn:microsoft.com/office/officeart/2005/8/layout/default"/>
    <dgm:cxn modelId="{8B5A8138-A23B-4DEE-92DB-D6BD4269B52D}" type="presParOf" srcId="{106C0304-B1F0-401E-914E-CDAE7089F85E}" destId="{275303A2-3F0E-4B7B-88EA-8FC78BFD97B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B2457E-E10F-478F-AA51-38C153C35E4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4236502-C69D-4507-9C38-582C12135919}">
      <dgm:prSet/>
      <dgm:spPr/>
      <dgm:t>
        <a:bodyPr/>
        <a:lstStyle/>
        <a:p>
          <a:r>
            <a:rPr lang="en-GB"/>
            <a:t>Males prefer exercises that build the physique such as push ups, squats and chair dips the most</a:t>
          </a:r>
          <a:endParaRPr lang="en-US"/>
        </a:p>
      </dgm:t>
    </dgm:pt>
    <dgm:pt modelId="{8DF3C9A2-EA57-402D-AE01-A2A585F84A94}" type="parTrans" cxnId="{736A75B4-4DD2-434C-A47C-B0EF5E3C2D5C}">
      <dgm:prSet/>
      <dgm:spPr/>
      <dgm:t>
        <a:bodyPr/>
        <a:lstStyle/>
        <a:p>
          <a:endParaRPr lang="en-US"/>
        </a:p>
      </dgm:t>
    </dgm:pt>
    <dgm:pt modelId="{F1EED1FE-CE98-4162-980A-E15B64B2AAB9}" type="sibTrans" cxnId="{736A75B4-4DD2-434C-A47C-B0EF5E3C2D5C}">
      <dgm:prSet/>
      <dgm:spPr/>
      <dgm:t>
        <a:bodyPr/>
        <a:lstStyle/>
        <a:p>
          <a:endParaRPr lang="en-US"/>
        </a:p>
      </dgm:t>
    </dgm:pt>
    <dgm:pt modelId="{B0919DDB-B632-413D-843D-A72EAC26C767}">
      <dgm:prSet/>
      <dgm:spPr/>
      <dgm:t>
        <a:bodyPr/>
        <a:lstStyle/>
        <a:p>
          <a:r>
            <a:rPr lang="en-GB" dirty="0"/>
            <a:t>Females prefer exercises for the lower body with the performance of the exercise being the biggest factor squat, jumping jacks and step ups the most</a:t>
          </a:r>
          <a:endParaRPr lang="en-US" dirty="0"/>
        </a:p>
      </dgm:t>
    </dgm:pt>
    <dgm:pt modelId="{D8C36784-32D7-44CD-9EA0-1238C9AAB895}" type="parTrans" cxnId="{5BF66D06-469D-46F4-9F2E-2EE74023E3E9}">
      <dgm:prSet/>
      <dgm:spPr/>
      <dgm:t>
        <a:bodyPr/>
        <a:lstStyle/>
        <a:p>
          <a:endParaRPr lang="en-US"/>
        </a:p>
      </dgm:t>
    </dgm:pt>
    <dgm:pt modelId="{068B6DAD-749C-463C-BDC1-239B8CF2D7CA}" type="sibTrans" cxnId="{5BF66D06-469D-46F4-9F2E-2EE74023E3E9}">
      <dgm:prSet/>
      <dgm:spPr/>
      <dgm:t>
        <a:bodyPr/>
        <a:lstStyle/>
        <a:p>
          <a:endParaRPr lang="en-US"/>
        </a:p>
      </dgm:t>
    </dgm:pt>
    <dgm:pt modelId="{D83D453C-5C26-496E-9130-B8CE21B748B2}">
      <dgm:prSet/>
      <dgm:spPr/>
      <dgm:t>
        <a:bodyPr/>
        <a:lstStyle/>
        <a:p>
          <a:r>
            <a:rPr lang="en-GB" dirty="0"/>
            <a:t>All exercise programs should start with cardio and then follow with either body weight or weighted exercises </a:t>
          </a:r>
          <a:endParaRPr lang="en-US" dirty="0"/>
        </a:p>
      </dgm:t>
    </dgm:pt>
    <dgm:pt modelId="{87CF3AD9-CF6E-41E9-BD7F-6B044FFD1220}" type="parTrans" cxnId="{789413F8-9EFA-4AFC-8989-E4BCA3988142}">
      <dgm:prSet/>
      <dgm:spPr/>
      <dgm:t>
        <a:bodyPr/>
        <a:lstStyle/>
        <a:p>
          <a:endParaRPr lang="en-US"/>
        </a:p>
      </dgm:t>
    </dgm:pt>
    <dgm:pt modelId="{D0C6BBDC-9681-4C9D-802E-367FE47D37C0}" type="sibTrans" cxnId="{789413F8-9EFA-4AFC-8989-E4BCA3988142}">
      <dgm:prSet/>
      <dgm:spPr/>
      <dgm:t>
        <a:bodyPr/>
        <a:lstStyle/>
        <a:p>
          <a:endParaRPr lang="en-US"/>
        </a:p>
      </dgm:t>
    </dgm:pt>
    <dgm:pt modelId="{69D70F77-E5D2-4DEC-ADA5-694AF05514DA}">
      <dgm:prSet/>
      <dgm:spPr/>
      <dgm:t>
        <a:bodyPr/>
        <a:lstStyle/>
        <a:p>
          <a:r>
            <a:rPr lang="en-GB" dirty="0"/>
            <a:t>The 5 best exercises with a weighted barbell are Barbell squat... barbell shoulder press... stiff leg deadlifts with bent over row… straight leg raises with chest fly… alternating lunge with bicep curl</a:t>
          </a:r>
          <a:endParaRPr lang="en-US" dirty="0"/>
        </a:p>
      </dgm:t>
    </dgm:pt>
    <dgm:pt modelId="{6CF423C8-7FB7-480C-92D6-C9C0A211C86F}" type="parTrans" cxnId="{9A7212D7-46EF-4A43-BD1D-74592EE040AA}">
      <dgm:prSet/>
      <dgm:spPr/>
      <dgm:t>
        <a:bodyPr/>
        <a:lstStyle/>
        <a:p>
          <a:endParaRPr lang="en-US"/>
        </a:p>
      </dgm:t>
    </dgm:pt>
    <dgm:pt modelId="{A5AD6013-AE3C-4908-BBF8-697810B5381A}" type="sibTrans" cxnId="{9A7212D7-46EF-4A43-BD1D-74592EE040AA}">
      <dgm:prSet/>
      <dgm:spPr/>
      <dgm:t>
        <a:bodyPr/>
        <a:lstStyle/>
        <a:p>
          <a:endParaRPr lang="en-US"/>
        </a:p>
      </dgm:t>
    </dgm:pt>
    <dgm:pt modelId="{4F21CAB4-1414-4FAC-8BDF-AA847E6D88AD}">
      <dgm:prSet/>
      <dgm:spPr/>
      <dgm:t>
        <a:bodyPr/>
        <a:lstStyle/>
        <a:p>
          <a:r>
            <a:rPr lang="en-GB" dirty="0"/>
            <a:t>Some of the fundamental exercises are walking, interval training, squats, lunges push ups, abdominal crunches and bent over row </a:t>
          </a:r>
          <a:endParaRPr lang="en-US" dirty="0"/>
        </a:p>
      </dgm:t>
    </dgm:pt>
    <dgm:pt modelId="{F12B115F-491D-4E34-A2AF-02E891F67D82}" type="parTrans" cxnId="{BAA0F8DF-75E6-4176-9334-C19BE3E08030}">
      <dgm:prSet/>
      <dgm:spPr/>
      <dgm:t>
        <a:bodyPr/>
        <a:lstStyle/>
        <a:p>
          <a:endParaRPr lang="en-US"/>
        </a:p>
      </dgm:t>
    </dgm:pt>
    <dgm:pt modelId="{AD9788F5-14EF-4BB9-9FD4-486187CD9A69}" type="sibTrans" cxnId="{BAA0F8DF-75E6-4176-9334-C19BE3E08030}">
      <dgm:prSet/>
      <dgm:spPr/>
      <dgm:t>
        <a:bodyPr/>
        <a:lstStyle/>
        <a:p>
          <a:endParaRPr lang="en-US"/>
        </a:p>
      </dgm:t>
    </dgm:pt>
    <dgm:pt modelId="{C7FA788A-3BC6-4FA8-8AC0-B6E116C3D973}" type="pres">
      <dgm:prSet presAssocID="{E0B2457E-E10F-478F-AA51-38C153C35E40}" presName="diagram" presStyleCnt="0">
        <dgm:presLayoutVars>
          <dgm:dir/>
          <dgm:resizeHandles val="exact"/>
        </dgm:presLayoutVars>
      </dgm:prSet>
      <dgm:spPr/>
    </dgm:pt>
    <dgm:pt modelId="{D4C75E2E-87C9-447B-B81D-11B748740FB2}" type="pres">
      <dgm:prSet presAssocID="{C4236502-C69D-4507-9C38-582C12135919}" presName="node" presStyleLbl="node1" presStyleIdx="0" presStyleCnt="5">
        <dgm:presLayoutVars>
          <dgm:bulletEnabled val="1"/>
        </dgm:presLayoutVars>
      </dgm:prSet>
      <dgm:spPr/>
    </dgm:pt>
    <dgm:pt modelId="{FDA2F04D-0F19-4B14-9F58-EF1668FA0BA3}" type="pres">
      <dgm:prSet presAssocID="{F1EED1FE-CE98-4162-980A-E15B64B2AAB9}" presName="sibTrans" presStyleCnt="0"/>
      <dgm:spPr/>
    </dgm:pt>
    <dgm:pt modelId="{E3465BC1-A9BA-41DF-9EC7-12E82216C686}" type="pres">
      <dgm:prSet presAssocID="{B0919DDB-B632-413D-843D-A72EAC26C767}" presName="node" presStyleLbl="node1" presStyleIdx="1" presStyleCnt="5">
        <dgm:presLayoutVars>
          <dgm:bulletEnabled val="1"/>
        </dgm:presLayoutVars>
      </dgm:prSet>
      <dgm:spPr/>
    </dgm:pt>
    <dgm:pt modelId="{42B9F3AE-3285-4325-83FD-4408A1B1702E}" type="pres">
      <dgm:prSet presAssocID="{068B6DAD-749C-463C-BDC1-239B8CF2D7CA}" presName="sibTrans" presStyleCnt="0"/>
      <dgm:spPr/>
    </dgm:pt>
    <dgm:pt modelId="{8FB41D45-2F66-492E-894E-4D69663806C7}" type="pres">
      <dgm:prSet presAssocID="{D83D453C-5C26-496E-9130-B8CE21B748B2}" presName="node" presStyleLbl="node1" presStyleIdx="2" presStyleCnt="5">
        <dgm:presLayoutVars>
          <dgm:bulletEnabled val="1"/>
        </dgm:presLayoutVars>
      </dgm:prSet>
      <dgm:spPr/>
    </dgm:pt>
    <dgm:pt modelId="{0735F0E4-271C-4530-8E8E-D3B23F065FE2}" type="pres">
      <dgm:prSet presAssocID="{D0C6BBDC-9681-4C9D-802E-367FE47D37C0}" presName="sibTrans" presStyleCnt="0"/>
      <dgm:spPr/>
    </dgm:pt>
    <dgm:pt modelId="{1DFF57E9-3B44-426B-AECE-1DD1A2BBD38E}" type="pres">
      <dgm:prSet presAssocID="{69D70F77-E5D2-4DEC-ADA5-694AF05514DA}" presName="node" presStyleLbl="node1" presStyleIdx="3" presStyleCnt="5">
        <dgm:presLayoutVars>
          <dgm:bulletEnabled val="1"/>
        </dgm:presLayoutVars>
      </dgm:prSet>
      <dgm:spPr/>
    </dgm:pt>
    <dgm:pt modelId="{5C8220CA-65BF-46C0-B61C-0125B59018AC}" type="pres">
      <dgm:prSet presAssocID="{A5AD6013-AE3C-4908-BBF8-697810B5381A}" presName="sibTrans" presStyleCnt="0"/>
      <dgm:spPr/>
    </dgm:pt>
    <dgm:pt modelId="{91A596A9-20A7-4364-A749-664D6C9019F2}" type="pres">
      <dgm:prSet presAssocID="{4F21CAB4-1414-4FAC-8BDF-AA847E6D88AD}" presName="node" presStyleLbl="node1" presStyleIdx="4" presStyleCnt="5">
        <dgm:presLayoutVars>
          <dgm:bulletEnabled val="1"/>
        </dgm:presLayoutVars>
      </dgm:prSet>
      <dgm:spPr/>
    </dgm:pt>
  </dgm:ptLst>
  <dgm:cxnLst>
    <dgm:cxn modelId="{4DB3C404-5621-45D9-BDB3-94B67E477423}" type="presOf" srcId="{4F21CAB4-1414-4FAC-8BDF-AA847E6D88AD}" destId="{91A596A9-20A7-4364-A749-664D6C9019F2}" srcOrd="0" destOrd="0" presId="urn:microsoft.com/office/officeart/2005/8/layout/default"/>
    <dgm:cxn modelId="{5BF66D06-469D-46F4-9F2E-2EE74023E3E9}" srcId="{E0B2457E-E10F-478F-AA51-38C153C35E40}" destId="{B0919DDB-B632-413D-843D-A72EAC26C767}" srcOrd="1" destOrd="0" parTransId="{D8C36784-32D7-44CD-9EA0-1238C9AAB895}" sibTransId="{068B6DAD-749C-463C-BDC1-239B8CF2D7CA}"/>
    <dgm:cxn modelId="{A5DF4E32-B47C-47B2-9DBE-EEEC069F7A26}" type="presOf" srcId="{C4236502-C69D-4507-9C38-582C12135919}" destId="{D4C75E2E-87C9-447B-B81D-11B748740FB2}" srcOrd="0" destOrd="0" presId="urn:microsoft.com/office/officeart/2005/8/layout/default"/>
    <dgm:cxn modelId="{558C9684-4A2D-4E8B-B59A-6811D6080F74}" type="presOf" srcId="{69D70F77-E5D2-4DEC-ADA5-694AF05514DA}" destId="{1DFF57E9-3B44-426B-AECE-1DD1A2BBD38E}" srcOrd="0" destOrd="0" presId="urn:microsoft.com/office/officeart/2005/8/layout/default"/>
    <dgm:cxn modelId="{05797786-03D2-4A78-BFF4-251F8647FBE8}" type="presOf" srcId="{B0919DDB-B632-413D-843D-A72EAC26C767}" destId="{E3465BC1-A9BA-41DF-9EC7-12E82216C686}" srcOrd="0" destOrd="0" presId="urn:microsoft.com/office/officeart/2005/8/layout/default"/>
    <dgm:cxn modelId="{EAD758AE-F436-4A07-AB50-D761FF0CF94A}" type="presOf" srcId="{E0B2457E-E10F-478F-AA51-38C153C35E40}" destId="{C7FA788A-3BC6-4FA8-8AC0-B6E116C3D973}" srcOrd="0" destOrd="0" presId="urn:microsoft.com/office/officeart/2005/8/layout/default"/>
    <dgm:cxn modelId="{736A75B4-4DD2-434C-A47C-B0EF5E3C2D5C}" srcId="{E0B2457E-E10F-478F-AA51-38C153C35E40}" destId="{C4236502-C69D-4507-9C38-582C12135919}" srcOrd="0" destOrd="0" parTransId="{8DF3C9A2-EA57-402D-AE01-A2A585F84A94}" sibTransId="{F1EED1FE-CE98-4162-980A-E15B64B2AAB9}"/>
    <dgm:cxn modelId="{9A7212D7-46EF-4A43-BD1D-74592EE040AA}" srcId="{E0B2457E-E10F-478F-AA51-38C153C35E40}" destId="{69D70F77-E5D2-4DEC-ADA5-694AF05514DA}" srcOrd="3" destOrd="0" parTransId="{6CF423C8-7FB7-480C-92D6-C9C0A211C86F}" sibTransId="{A5AD6013-AE3C-4908-BBF8-697810B5381A}"/>
    <dgm:cxn modelId="{30D85FD9-BBD5-499A-A1C3-8A6CF8CF0D5C}" type="presOf" srcId="{D83D453C-5C26-496E-9130-B8CE21B748B2}" destId="{8FB41D45-2F66-492E-894E-4D69663806C7}" srcOrd="0" destOrd="0" presId="urn:microsoft.com/office/officeart/2005/8/layout/default"/>
    <dgm:cxn modelId="{BAA0F8DF-75E6-4176-9334-C19BE3E08030}" srcId="{E0B2457E-E10F-478F-AA51-38C153C35E40}" destId="{4F21CAB4-1414-4FAC-8BDF-AA847E6D88AD}" srcOrd="4" destOrd="0" parTransId="{F12B115F-491D-4E34-A2AF-02E891F67D82}" sibTransId="{AD9788F5-14EF-4BB9-9FD4-486187CD9A69}"/>
    <dgm:cxn modelId="{789413F8-9EFA-4AFC-8989-E4BCA3988142}" srcId="{E0B2457E-E10F-478F-AA51-38C153C35E40}" destId="{D83D453C-5C26-496E-9130-B8CE21B748B2}" srcOrd="2" destOrd="0" parTransId="{87CF3AD9-CF6E-41E9-BD7F-6B044FFD1220}" sibTransId="{D0C6BBDC-9681-4C9D-802E-367FE47D37C0}"/>
    <dgm:cxn modelId="{D63145DC-EC84-4D1D-814F-508D43E5A5A9}" type="presParOf" srcId="{C7FA788A-3BC6-4FA8-8AC0-B6E116C3D973}" destId="{D4C75E2E-87C9-447B-B81D-11B748740FB2}" srcOrd="0" destOrd="0" presId="urn:microsoft.com/office/officeart/2005/8/layout/default"/>
    <dgm:cxn modelId="{6FCD53EB-B13A-48F3-9F22-B28CC3D3D0D0}" type="presParOf" srcId="{C7FA788A-3BC6-4FA8-8AC0-B6E116C3D973}" destId="{FDA2F04D-0F19-4B14-9F58-EF1668FA0BA3}" srcOrd="1" destOrd="0" presId="urn:microsoft.com/office/officeart/2005/8/layout/default"/>
    <dgm:cxn modelId="{95CE0B2C-F7C4-47C4-B877-9C80F3083000}" type="presParOf" srcId="{C7FA788A-3BC6-4FA8-8AC0-B6E116C3D973}" destId="{E3465BC1-A9BA-41DF-9EC7-12E82216C686}" srcOrd="2" destOrd="0" presId="urn:microsoft.com/office/officeart/2005/8/layout/default"/>
    <dgm:cxn modelId="{B89404B6-C9DC-44D4-B07C-E775FF6F3958}" type="presParOf" srcId="{C7FA788A-3BC6-4FA8-8AC0-B6E116C3D973}" destId="{42B9F3AE-3285-4325-83FD-4408A1B1702E}" srcOrd="3" destOrd="0" presId="urn:microsoft.com/office/officeart/2005/8/layout/default"/>
    <dgm:cxn modelId="{63A5E366-E3E3-40DA-A734-C3BC212C495C}" type="presParOf" srcId="{C7FA788A-3BC6-4FA8-8AC0-B6E116C3D973}" destId="{8FB41D45-2F66-492E-894E-4D69663806C7}" srcOrd="4" destOrd="0" presId="urn:microsoft.com/office/officeart/2005/8/layout/default"/>
    <dgm:cxn modelId="{20E2A293-5B98-4716-A43D-19687F717343}" type="presParOf" srcId="{C7FA788A-3BC6-4FA8-8AC0-B6E116C3D973}" destId="{0735F0E4-271C-4530-8E8E-D3B23F065FE2}" srcOrd="5" destOrd="0" presId="urn:microsoft.com/office/officeart/2005/8/layout/default"/>
    <dgm:cxn modelId="{C7B49EEC-5202-4194-8F90-DA3EACA3B469}" type="presParOf" srcId="{C7FA788A-3BC6-4FA8-8AC0-B6E116C3D973}" destId="{1DFF57E9-3B44-426B-AECE-1DD1A2BBD38E}" srcOrd="6" destOrd="0" presId="urn:microsoft.com/office/officeart/2005/8/layout/default"/>
    <dgm:cxn modelId="{502D1B82-4D4D-4E3F-9BB2-2581F6FEB080}" type="presParOf" srcId="{C7FA788A-3BC6-4FA8-8AC0-B6E116C3D973}" destId="{5C8220CA-65BF-46C0-B61C-0125B59018AC}" srcOrd="7" destOrd="0" presId="urn:microsoft.com/office/officeart/2005/8/layout/default"/>
    <dgm:cxn modelId="{805E51A1-9B80-48C0-B885-192C29A19D1B}" type="presParOf" srcId="{C7FA788A-3BC6-4FA8-8AC0-B6E116C3D973}" destId="{91A596A9-20A7-4364-A749-664D6C9019F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269199-58A9-4B57-9AD9-F43C2063B24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792DD66-7168-476F-9162-D85C8BBAAD97}">
      <dgm:prSet/>
      <dgm:spPr/>
      <dgm:t>
        <a:bodyPr/>
        <a:lstStyle/>
        <a:p>
          <a:r>
            <a:rPr lang="en-GB" dirty="0"/>
            <a:t>Gamification is the use of game elements in nongame contexts </a:t>
          </a:r>
          <a:endParaRPr lang="en-US" dirty="0"/>
        </a:p>
      </dgm:t>
    </dgm:pt>
    <dgm:pt modelId="{EDA4E989-3D40-4DF0-B95A-FA6F70AE692F}" type="parTrans" cxnId="{FE6676D5-B296-409D-8340-CEDE80A359B7}">
      <dgm:prSet/>
      <dgm:spPr/>
      <dgm:t>
        <a:bodyPr/>
        <a:lstStyle/>
        <a:p>
          <a:endParaRPr lang="en-US"/>
        </a:p>
      </dgm:t>
    </dgm:pt>
    <dgm:pt modelId="{F9D7EE96-07AF-4E80-9CCC-4ACB3A5F8DD5}" type="sibTrans" cxnId="{FE6676D5-B296-409D-8340-CEDE80A359B7}">
      <dgm:prSet/>
      <dgm:spPr/>
      <dgm:t>
        <a:bodyPr/>
        <a:lstStyle/>
        <a:p>
          <a:endParaRPr lang="en-US"/>
        </a:p>
      </dgm:t>
    </dgm:pt>
    <dgm:pt modelId="{663C6E1F-6C72-4385-9CBB-B19B480FC029}">
      <dgm:prSet/>
      <dgm:spPr/>
      <dgm:t>
        <a:bodyPr/>
        <a:lstStyle/>
        <a:p>
          <a:r>
            <a:rPr lang="en-GB"/>
            <a:t>Such as a levelling up system in a fitness application </a:t>
          </a:r>
          <a:endParaRPr lang="en-US"/>
        </a:p>
      </dgm:t>
    </dgm:pt>
    <dgm:pt modelId="{EC9235F0-AEC0-4BA6-9B17-40719F9E20AA}" type="parTrans" cxnId="{85C2CC24-79B8-4153-84BF-1B8D65B92680}">
      <dgm:prSet/>
      <dgm:spPr/>
      <dgm:t>
        <a:bodyPr/>
        <a:lstStyle/>
        <a:p>
          <a:endParaRPr lang="en-US"/>
        </a:p>
      </dgm:t>
    </dgm:pt>
    <dgm:pt modelId="{51245AB3-41E2-4903-95F4-889612512D75}" type="sibTrans" cxnId="{85C2CC24-79B8-4153-84BF-1B8D65B92680}">
      <dgm:prSet/>
      <dgm:spPr/>
      <dgm:t>
        <a:bodyPr/>
        <a:lstStyle/>
        <a:p>
          <a:endParaRPr lang="en-US"/>
        </a:p>
      </dgm:t>
    </dgm:pt>
    <dgm:pt modelId="{24B827DE-10B8-4B8A-A0BF-CF4A75EEF2FD}">
      <dgm:prSet/>
      <dgm:spPr/>
      <dgm:t>
        <a:bodyPr/>
        <a:lstStyle/>
        <a:p>
          <a:r>
            <a:rPr lang="en-GB"/>
            <a:t>This is where the user is rewarded for the work and gets points which can allow them to level up, this can then be shown to friends or posted on a leaderboard </a:t>
          </a:r>
          <a:endParaRPr lang="en-US"/>
        </a:p>
      </dgm:t>
    </dgm:pt>
    <dgm:pt modelId="{33A04870-F7F6-49C4-8C5F-1FE21179D9B7}" type="parTrans" cxnId="{5A0F149A-5A6F-4AA6-B1AA-581EA70A4078}">
      <dgm:prSet/>
      <dgm:spPr/>
      <dgm:t>
        <a:bodyPr/>
        <a:lstStyle/>
        <a:p>
          <a:endParaRPr lang="en-US"/>
        </a:p>
      </dgm:t>
    </dgm:pt>
    <dgm:pt modelId="{67B3EE31-F251-47AC-9F4C-044A13987957}" type="sibTrans" cxnId="{5A0F149A-5A6F-4AA6-B1AA-581EA70A4078}">
      <dgm:prSet/>
      <dgm:spPr/>
      <dgm:t>
        <a:bodyPr/>
        <a:lstStyle/>
        <a:p>
          <a:endParaRPr lang="en-US"/>
        </a:p>
      </dgm:t>
    </dgm:pt>
    <dgm:pt modelId="{3CE62747-A897-41A3-A78D-B5AF24451824}">
      <dgm:prSet/>
      <dgm:spPr/>
      <dgm:t>
        <a:bodyPr/>
        <a:lstStyle/>
        <a:p>
          <a:r>
            <a:rPr lang="en-GB"/>
            <a:t>That gamification is a massive part of other fitness applications in motivating people</a:t>
          </a:r>
          <a:endParaRPr lang="en-US"/>
        </a:p>
      </dgm:t>
    </dgm:pt>
    <dgm:pt modelId="{A3B2EA07-E3F8-4496-9E94-865CCE11F879}" type="parTrans" cxnId="{812AA366-025F-45C8-8464-325F332B8C20}">
      <dgm:prSet/>
      <dgm:spPr/>
      <dgm:t>
        <a:bodyPr/>
        <a:lstStyle/>
        <a:p>
          <a:endParaRPr lang="en-US"/>
        </a:p>
      </dgm:t>
    </dgm:pt>
    <dgm:pt modelId="{8B8FD7A8-5CB1-41E7-9649-9C8AB0765A28}" type="sibTrans" cxnId="{812AA366-025F-45C8-8464-325F332B8C20}">
      <dgm:prSet/>
      <dgm:spPr/>
      <dgm:t>
        <a:bodyPr/>
        <a:lstStyle/>
        <a:p>
          <a:endParaRPr lang="en-US"/>
        </a:p>
      </dgm:t>
    </dgm:pt>
    <dgm:pt modelId="{D10D4DEA-A281-4DF4-85DD-9596032BFBEE}">
      <dgm:prSet/>
      <dgm:spPr/>
      <dgm:t>
        <a:bodyPr/>
        <a:lstStyle/>
        <a:p>
          <a:r>
            <a:rPr lang="en-GB"/>
            <a:t>it showed that the reasons for using them were to have the achievement of fitness goals and the enjoyment of being able to share the results obtained with their contacts, so gamification could have a direct relationship with their use.</a:t>
          </a:r>
          <a:endParaRPr lang="en-US"/>
        </a:p>
      </dgm:t>
    </dgm:pt>
    <dgm:pt modelId="{E63ADCA4-68C2-4077-B4FB-7EE508004B7E}" type="parTrans" cxnId="{EF2074AB-A23B-4A91-9DB0-D0031D054445}">
      <dgm:prSet/>
      <dgm:spPr/>
      <dgm:t>
        <a:bodyPr/>
        <a:lstStyle/>
        <a:p>
          <a:endParaRPr lang="en-US"/>
        </a:p>
      </dgm:t>
    </dgm:pt>
    <dgm:pt modelId="{EF284D7D-4BB9-4962-867D-B37DCB6101B9}" type="sibTrans" cxnId="{EF2074AB-A23B-4A91-9DB0-D0031D054445}">
      <dgm:prSet/>
      <dgm:spPr/>
      <dgm:t>
        <a:bodyPr/>
        <a:lstStyle/>
        <a:p>
          <a:endParaRPr lang="en-US"/>
        </a:p>
      </dgm:t>
    </dgm:pt>
    <dgm:pt modelId="{3FFE6B39-7A3D-4459-B198-1BC117A173EB}">
      <dgm:prSet/>
      <dgm:spPr/>
      <dgm:t>
        <a:bodyPr/>
        <a:lstStyle/>
        <a:p>
          <a:r>
            <a:rPr lang="en-GB"/>
            <a:t>The only type of “reward” found to increase intrinsic motivation was verbal positive feedback, points, levels and leader boards functioned as extrinsic incentives, effective only for promoting performance quantity</a:t>
          </a:r>
          <a:endParaRPr lang="en-US"/>
        </a:p>
      </dgm:t>
    </dgm:pt>
    <dgm:pt modelId="{BF8CAD87-13B8-4917-AB3F-419622EB3D2F}" type="parTrans" cxnId="{26A4423A-FFA7-4594-B96D-ABE6030AE5AE}">
      <dgm:prSet/>
      <dgm:spPr/>
      <dgm:t>
        <a:bodyPr/>
        <a:lstStyle/>
        <a:p>
          <a:endParaRPr lang="en-US"/>
        </a:p>
      </dgm:t>
    </dgm:pt>
    <dgm:pt modelId="{497FC259-6DFC-4991-B377-4CBB71E9CC50}" type="sibTrans" cxnId="{26A4423A-FFA7-4594-B96D-ABE6030AE5AE}">
      <dgm:prSet/>
      <dgm:spPr/>
      <dgm:t>
        <a:bodyPr/>
        <a:lstStyle/>
        <a:p>
          <a:endParaRPr lang="en-US"/>
        </a:p>
      </dgm:t>
    </dgm:pt>
    <dgm:pt modelId="{B9D7B602-EEAA-437A-8495-AE1C5B1F5B91}" type="pres">
      <dgm:prSet presAssocID="{AE269199-58A9-4B57-9AD9-F43C2063B243}" presName="diagram" presStyleCnt="0">
        <dgm:presLayoutVars>
          <dgm:dir/>
          <dgm:resizeHandles val="exact"/>
        </dgm:presLayoutVars>
      </dgm:prSet>
      <dgm:spPr/>
    </dgm:pt>
    <dgm:pt modelId="{70F70A4F-AFA7-42A4-975D-A775D3D04AA1}" type="pres">
      <dgm:prSet presAssocID="{9792DD66-7168-476F-9162-D85C8BBAAD97}" presName="node" presStyleLbl="node1" presStyleIdx="0" presStyleCnt="6">
        <dgm:presLayoutVars>
          <dgm:bulletEnabled val="1"/>
        </dgm:presLayoutVars>
      </dgm:prSet>
      <dgm:spPr/>
    </dgm:pt>
    <dgm:pt modelId="{C7D01C99-8FAD-48D0-ACBA-B0E1598D999B}" type="pres">
      <dgm:prSet presAssocID="{F9D7EE96-07AF-4E80-9CCC-4ACB3A5F8DD5}" presName="sibTrans" presStyleCnt="0"/>
      <dgm:spPr/>
    </dgm:pt>
    <dgm:pt modelId="{B9D832DB-01E3-40C4-90B8-6FC355EDA8B1}" type="pres">
      <dgm:prSet presAssocID="{663C6E1F-6C72-4385-9CBB-B19B480FC029}" presName="node" presStyleLbl="node1" presStyleIdx="1" presStyleCnt="6">
        <dgm:presLayoutVars>
          <dgm:bulletEnabled val="1"/>
        </dgm:presLayoutVars>
      </dgm:prSet>
      <dgm:spPr/>
    </dgm:pt>
    <dgm:pt modelId="{052903E5-C678-430B-A3B4-A2946730F628}" type="pres">
      <dgm:prSet presAssocID="{51245AB3-41E2-4903-95F4-889612512D75}" presName="sibTrans" presStyleCnt="0"/>
      <dgm:spPr/>
    </dgm:pt>
    <dgm:pt modelId="{23C57EF9-B33E-49E2-B8A8-0FFA0F51A069}" type="pres">
      <dgm:prSet presAssocID="{24B827DE-10B8-4B8A-A0BF-CF4A75EEF2FD}" presName="node" presStyleLbl="node1" presStyleIdx="2" presStyleCnt="6">
        <dgm:presLayoutVars>
          <dgm:bulletEnabled val="1"/>
        </dgm:presLayoutVars>
      </dgm:prSet>
      <dgm:spPr/>
    </dgm:pt>
    <dgm:pt modelId="{71FA8BFA-9F78-416C-89EB-A929AB8EAE66}" type="pres">
      <dgm:prSet presAssocID="{67B3EE31-F251-47AC-9F4C-044A13987957}" presName="sibTrans" presStyleCnt="0"/>
      <dgm:spPr/>
    </dgm:pt>
    <dgm:pt modelId="{83135BDE-4921-4CE0-BC66-A45D462C438A}" type="pres">
      <dgm:prSet presAssocID="{3CE62747-A897-41A3-A78D-B5AF24451824}" presName="node" presStyleLbl="node1" presStyleIdx="3" presStyleCnt="6">
        <dgm:presLayoutVars>
          <dgm:bulletEnabled val="1"/>
        </dgm:presLayoutVars>
      </dgm:prSet>
      <dgm:spPr/>
    </dgm:pt>
    <dgm:pt modelId="{98819EDB-851A-4AC5-8265-E723B9E0FA4F}" type="pres">
      <dgm:prSet presAssocID="{8B8FD7A8-5CB1-41E7-9649-9C8AB0765A28}" presName="sibTrans" presStyleCnt="0"/>
      <dgm:spPr/>
    </dgm:pt>
    <dgm:pt modelId="{175BF743-4F38-4B51-A311-0BFD5E9449C2}" type="pres">
      <dgm:prSet presAssocID="{D10D4DEA-A281-4DF4-85DD-9596032BFBEE}" presName="node" presStyleLbl="node1" presStyleIdx="4" presStyleCnt="6">
        <dgm:presLayoutVars>
          <dgm:bulletEnabled val="1"/>
        </dgm:presLayoutVars>
      </dgm:prSet>
      <dgm:spPr/>
    </dgm:pt>
    <dgm:pt modelId="{5DA1842F-0E52-4FC1-850C-0B6BBBC1F8DF}" type="pres">
      <dgm:prSet presAssocID="{EF284D7D-4BB9-4962-867D-B37DCB6101B9}" presName="sibTrans" presStyleCnt="0"/>
      <dgm:spPr/>
    </dgm:pt>
    <dgm:pt modelId="{62A27CA6-6A73-4972-829B-CD46ADCAD745}" type="pres">
      <dgm:prSet presAssocID="{3FFE6B39-7A3D-4459-B198-1BC117A173EB}" presName="node" presStyleLbl="node1" presStyleIdx="5" presStyleCnt="6">
        <dgm:presLayoutVars>
          <dgm:bulletEnabled val="1"/>
        </dgm:presLayoutVars>
      </dgm:prSet>
      <dgm:spPr/>
    </dgm:pt>
  </dgm:ptLst>
  <dgm:cxnLst>
    <dgm:cxn modelId="{12C8A106-6B8C-4A0E-9426-85187C67B8B4}" type="presOf" srcId="{3FFE6B39-7A3D-4459-B198-1BC117A173EB}" destId="{62A27CA6-6A73-4972-829B-CD46ADCAD745}" srcOrd="0" destOrd="0" presId="urn:microsoft.com/office/officeart/2005/8/layout/default"/>
    <dgm:cxn modelId="{85C2CC24-79B8-4153-84BF-1B8D65B92680}" srcId="{AE269199-58A9-4B57-9AD9-F43C2063B243}" destId="{663C6E1F-6C72-4385-9CBB-B19B480FC029}" srcOrd="1" destOrd="0" parTransId="{EC9235F0-AEC0-4BA6-9B17-40719F9E20AA}" sibTransId="{51245AB3-41E2-4903-95F4-889612512D75}"/>
    <dgm:cxn modelId="{8BD39938-CB62-4F0F-9858-99C7C3D3D0D4}" type="presOf" srcId="{AE269199-58A9-4B57-9AD9-F43C2063B243}" destId="{B9D7B602-EEAA-437A-8495-AE1C5B1F5B91}" srcOrd="0" destOrd="0" presId="urn:microsoft.com/office/officeart/2005/8/layout/default"/>
    <dgm:cxn modelId="{26A4423A-FFA7-4594-B96D-ABE6030AE5AE}" srcId="{AE269199-58A9-4B57-9AD9-F43C2063B243}" destId="{3FFE6B39-7A3D-4459-B198-1BC117A173EB}" srcOrd="5" destOrd="0" parTransId="{BF8CAD87-13B8-4917-AB3F-419622EB3D2F}" sibTransId="{497FC259-6DFC-4991-B377-4CBB71E9CC50}"/>
    <dgm:cxn modelId="{812AA366-025F-45C8-8464-325F332B8C20}" srcId="{AE269199-58A9-4B57-9AD9-F43C2063B243}" destId="{3CE62747-A897-41A3-A78D-B5AF24451824}" srcOrd="3" destOrd="0" parTransId="{A3B2EA07-E3F8-4496-9E94-865CCE11F879}" sibTransId="{8B8FD7A8-5CB1-41E7-9649-9C8AB0765A28}"/>
    <dgm:cxn modelId="{5D725C53-887D-40E4-B1BB-FA2B5BCE5655}" type="presOf" srcId="{3CE62747-A897-41A3-A78D-B5AF24451824}" destId="{83135BDE-4921-4CE0-BC66-A45D462C438A}" srcOrd="0" destOrd="0" presId="urn:microsoft.com/office/officeart/2005/8/layout/default"/>
    <dgm:cxn modelId="{897C407C-29D8-47A8-9C61-60317207373E}" type="presOf" srcId="{9792DD66-7168-476F-9162-D85C8BBAAD97}" destId="{70F70A4F-AFA7-42A4-975D-A775D3D04AA1}" srcOrd="0" destOrd="0" presId="urn:microsoft.com/office/officeart/2005/8/layout/default"/>
    <dgm:cxn modelId="{B76D1D90-8211-4AF8-8481-537982099685}" type="presOf" srcId="{D10D4DEA-A281-4DF4-85DD-9596032BFBEE}" destId="{175BF743-4F38-4B51-A311-0BFD5E9449C2}" srcOrd="0" destOrd="0" presId="urn:microsoft.com/office/officeart/2005/8/layout/default"/>
    <dgm:cxn modelId="{5A0F149A-5A6F-4AA6-B1AA-581EA70A4078}" srcId="{AE269199-58A9-4B57-9AD9-F43C2063B243}" destId="{24B827DE-10B8-4B8A-A0BF-CF4A75EEF2FD}" srcOrd="2" destOrd="0" parTransId="{33A04870-F7F6-49C4-8C5F-1FE21179D9B7}" sibTransId="{67B3EE31-F251-47AC-9F4C-044A13987957}"/>
    <dgm:cxn modelId="{EF2074AB-A23B-4A91-9DB0-D0031D054445}" srcId="{AE269199-58A9-4B57-9AD9-F43C2063B243}" destId="{D10D4DEA-A281-4DF4-85DD-9596032BFBEE}" srcOrd="4" destOrd="0" parTransId="{E63ADCA4-68C2-4077-B4FB-7EE508004B7E}" sibTransId="{EF284D7D-4BB9-4962-867D-B37DCB6101B9}"/>
    <dgm:cxn modelId="{FE6676D5-B296-409D-8340-CEDE80A359B7}" srcId="{AE269199-58A9-4B57-9AD9-F43C2063B243}" destId="{9792DD66-7168-476F-9162-D85C8BBAAD97}" srcOrd="0" destOrd="0" parTransId="{EDA4E989-3D40-4DF0-B95A-FA6F70AE692F}" sibTransId="{F9D7EE96-07AF-4E80-9CCC-4ACB3A5F8DD5}"/>
    <dgm:cxn modelId="{E8C1E7D9-E2B7-45C1-8469-98D022B4820B}" type="presOf" srcId="{24B827DE-10B8-4B8A-A0BF-CF4A75EEF2FD}" destId="{23C57EF9-B33E-49E2-B8A8-0FFA0F51A069}" srcOrd="0" destOrd="0" presId="urn:microsoft.com/office/officeart/2005/8/layout/default"/>
    <dgm:cxn modelId="{2C1F03FD-D35E-4CA5-9663-80CFC456F1D2}" type="presOf" srcId="{663C6E1F-6C72-4385-9CBB-B19B480FC029}" destId="{B9D832DB-01E3-40C4-90B8-6FC355EDA8B1}" srcOrd="0" destOrd="0" presId="urn:microsoft.com/office/officeart/2005/8/layout/default"/>
    <dgm:cxn modelId="{CA2ACC2A-1DC1-4A91-8D0E-F62735BA1F5D}" type="presParOf" srcId="{B9D7B602-EEAA-437A-8495-AE1C5B1F5B91}" destId="{70F70A4F-AFA7-42A4-975D-A775D3D04AA1}" srcOrd="0" destOrd="0" presId="urn:microsoft.com/office/officeart/2005/8/layout/default"/>
    <dgm:cxn modelId="{1B04F4E5-E5A6-4340-BA36-6B196F75772B}" type="presParOf" srcId="{B9D7B602-EEAA-437A-8495-AE1C5B1F5B91}" destId="{C7D01C99-8FAD-48D0-ACBA-B0E1598D999B}" srcOrd="1" destOrd="0" presId="urn:microsoft.com/office/officeart/2005/8/layout/default"/>
    <dgm:cxn modelId="{283B8226-5F51-43FF-A8D4-ED2C922D0967}" type="presParOf" srcId="{B9D7B602-EEAA-437A-8495-AE1C5B1F5B91}" destId="{B9D832DB-01E3-40C4-90B8-6FC355EDA8B1}" srcOrd="2" destOrd="0" presId="urn:microsoft.com/office/officeart/2005/8/layout/default"/>
    <dgm:cxn modelId="{15EEEDC6-0A26-40DB-85C7-225AE5323A60}" type="presParOf" srcId="{B9D7B602-EEAA-437A-8495-AE1C5B1F5B91}" destId="{052903E5-C678-430B-A3B4-A2946730F628}" srcOrd="3" destOrd="0" presId="urn:microsoft.com/office/officeart/2005/8/layout/default"/>
    <dgm:cxn modelId="{E58752AF-D901-4F4B-85B9-29DA8D3C9805}" type="presParOf" srcId="{B9D7B602-EEAA-437A-8495-AE1C5B1F5B91}" destId="{23C57EF9-B33E-49E2-B8A8-0FFA0F51A069}" srcOrd="4" destOrd="0" presId="urn:microsoft.com/office/officeart/2005/8/layout/default"/>
    <dgm:cxn modelId="{E2D64F04-0E77-4AB1-8D74-820D4C3FCF90}" type="presParOf" srcId="{B9D7B602-EEAA-437A-8495-AE1C5B1F5B91}" destId="{71FA8BFA-9F78-416C-89EB-A929AB8EAE66}" srcOrd="5" destOrd="0" presId="urn:microsoft.com/office/officeart/2005/8/layout/default"/>
    <dgm:cxn modelId="{4902EAA1-B514-465E-9DF1-7BFD4DB5D5EA}" type="presParOf" srcId="{B9D7B602-EEAA-437A-8495-AE1C5B1F5B91}" destId="{83135BDE-4921-4CE0-BC66-A45D462C438A}" srcOrd="6" destOrd="0" presId="urn:microsoft.com/office/officeart/2005/8/layout/default"/>
    <dgm:cxn modelId="{D57B5B22-514C-459D-BB43-8E6EF2F1F5C2}" type="presParOf" srcId="{B9D7B602-EEAA-437A-8495-AE1C5B1F5B91}" destId="{98819EDB-851A-4AC5-8265-E723B9E0FA4F}" srcOrd="7" destOrd="0" presId="urn:microsoft.com/office/officeart/2005/8/layout/default"/>
    <dgm:cxn modelId="{5C4F5129-E91B-4B72-87DB-4F20CE53C2D1}" type="presParOf" srcId="{B9D7B602-EEAA-437A-8495-AE1C5B1F5B91}" destId="{175BF743-4F38-4B51-A311-0BFD5E9449C2}" srcOrd="8" destOrd="0" presId="urn:microsoft.com/office/officeart/2005/8/layout/default"/>
    <dgm:cxn modelId="{2DE8450F-FFF2-476B-B8D5-8FCC5E07ED45}" type="presParOf" srcId="{B9D7B602-EEAA-437A-8495-AE1C5B1F5B91}" destId="{5DA1842F-0E52-4FC1-850C-0B6BBBC1F8DF}" srcOrd="9" destOrd="0" presId="urn:microsoft.com/office/officeart/2005/8/layout/default"/>
    <dgm:cxn modelId="{C131DACE-4DEE-46E2-826C-84E792E1E01A}" type="presParOf" srcId="{B9D7B602-EEAA-437A-8495-AE1C5B1F5B91}" destId="{62A27CA6-6A73-4972-829B-CD46ADCAD74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C3F3BF-8D76-433F-B501-59D52BD3E4F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9C8E0E-535B-4679-A8CD-236B56BAD54C}">
      <dgm:prSet/>
      <dgm:spPr/>
      <dgm:t>
        <a:bodyPr/>
        <a:lstStyle/>
        <a:p>
          <a:r>
            <a:rPr lang="en-GB"/>
            <a:t>Java is a programming language and computing platform first released by Sun Microsystems in 1995. There are lots of applications and websites that will not work unless you have Java installed, and more are created every day. Java is fast, secure, and reliable.</a:t>
          </a:r>
          <a:endParaRPr lang="en-US"/>
        </a:p>
      </dgm:t>
    </dgm:pt>
    <dgm:pt modelId="{63A5C340-042B-4269-BDAA-F43ABE981429}" type="parTrans" cxnId="{860CF965-CE39-4C1C-B04C-6834A8074200}">
      <dgm:prSet/>
      <dgm:spPr/>
      <dgm:t>
        <a:bodyPr/>
        <a:lstStyle/>
        <a:p>
          <a:endParaRPr lang="en-US"/>
        </a:p>
      </dgm:t>
    </dgm:pt>
    <dgm:pt modelId="{D7AEA014-71DE-4B56-802C-6AC86C897A5F}" type="sibTrans" cxnId="{860CF965-CE39-4C1C-B04C-6834A8074200}">
      <dgm:prSet/>
      <dgm:spPr/>
      <dgm:t>
        <a:bodyPr/>
        <a:lstStyle/>
        <a:p>
          <a:endParaRPr lang="en-US"/>
        </a:p>
      </dgm:t>
    </dgm:pt>
    <dgm:pt modelId="{1962C12A-257F-4127-8C03-E4D760AACC46}">
      <dgm:prSet/>
      <dgm:spPr/>
      <dgm:t>
        <a:bodyPr/>
        <a:lstStyle/>
        <a:p>
          <a:r>
            <a:rPr lang="en-GB"/>
            <a:t>Most widely used language for android development </a:t>
          </a:r>
          <a:endParaRPr lang="en-US"/>
        </a:p>
      </dgm:t>
    </dgm:pt>
    <dgm:pt modelId="{893C98F3-2A6D-4C84-B899-54FA1DF0B73A}" type="parTrans" cxnId="{571C3089-31A1-420A-89AF-AE53067CD64D}">
      <dgm:prSet/>
      <dgm:spPr/>
      <dgm:t>
        <a:bodyPr/>
        <a:lstStyle/>
        <a:p>
          <a:endParaRPr lang="en-US"/>
        </a:p>
      </dgm:t>
    </dgm:pt>
    <dgm:pt modelId="{8E2807EA-4B2F-4B9D-BD5D-A3A8602877EE}" type="sibTrans" cxnId="{571C3089-31A1-420A-89AF-AE53067CD64D}">
      <dgm:prSet/>
      <dgm:spPr/>
      <dgm:t>
        <a:bodyPr/>
        <a:lstStyle/>
        <a:p>
          <a:endParaRPr lang="en-US"/>
        </a:p>
      </dgm:t>
    </dgm:pt>
    <dgm:pt modelId="{6F941E44-7AC0-4ADA-B669-B5F55A5DFF3C}">
      <dgm:prSet/>
      <dgm:spPr/>
      <dgm:t>
        <a:bodyPr/>
        <a:lstStyle/>
        <a:p>
          <a:r>
            <a:rPr lang="en-GB"/>
            <a:t>It has been used extensively so there will be very little learning time to complete the project</a:t>
          </a:r>
          <a:endParaRPr lang="en-US"/>
        </a:p>
      </dgm:t>
    </dgm:pt>
    <dgm:pt modelId="{EF3CB060-086C-4BEA-A8E2-3D573EE66898}" type="parTrans" cxnId="{B08B396D-0950-4D54-BCC2-4A27F99E3B09}">
      <dgm:prSet/>
      <dgm:spPr/>
      <dgm:t>
        <a:bodyPr/>
        <a:lstStyle/>
        <a:p>
          <a:endParaRPr lang="en-US"/>
        </a:p>
      </dgm:t>
    </dgm:pt>
    <dgm:pt modelId="{9EC13FDF-D4EA-4E02-BBE2-1EF475F456DB}" type="sibTrans" cxnId="{B08B396D-0950-4D54-BCC2-4A27F99E3B09}">
      <dgm:prSet/>
      <dgm:spPr/>
      <dgm:t>
        <a:bodyPr/>
        <a:lstStyle/>
        <a:p>
          <a:endParaRPr lang="en-US"/>
        </a:p>
      </dgm:t>
    </dgm:pt>
    <dgm:pt modelId="{D433B028-3627-478E-9449-C994228C140C}" type="pres">
      <dgm:prSet presAssocID="{59C3F3BF-8D76-433F-B501-59D52BD3E4FE}" presName="root" presStyleCnt="0">
        <dgm:presLayoutVars>
          <dgm:dir/>
          <dgm:resizeHandles val="exact"/>
        </dgm:presLayoutVars>
      </dgm:prSet>
      <dgm:spPr/>
    </dgm:pt>
    <dgm:pt modelId="{15AE334E-0AD0-44DA-B00D-E995CE4941AB}" type="pres">
      <dgm:prSet presAssocID="{409C8E0E-535B-4679-A8CD-236B56BAD54C}" presName="compNode" presStyleCnt="0"/>
      <dgm:spPr/>
    </dgm:pt>
    <dgm:pt modelId="{0A425198-4BBF-4400-994E-DA9ADB6898F6}" type="pres">
      <dgm:prSet presAssocID="{409C8E0E-535B-4679-A8CD-236B56BAD5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5D7ADFC9-7DD3-4815-9BC4-B867AE8A9D44}" type="pres">
      <dgm:prSet presAssocID="{409C8E0E-535B-4679-A8CD-236B56BAD54C}" presName="spaceRect" presStyleCnt="0"/>
      <dgm:spPr/>
    </dgm:pt>
    <dgm:pt modelId="{A7B11EF9-B2DA-46FA-A0B6-C7110DEA26A3}" type="pres">
      <dgm:prSet presAssocID="{409C8E0E-535B-4679-A8CD-236B56BAD54C}" presName="textRect" presStyleLbl="revTx" presStyleIdx="0" presStyleCnt="3">
        <dgm:presLayoutVars>
          <dgm:chMax val="1"/>
          <dgm:chPref val="1"/>
        </dgm:presLayoutVars>
      </dgm:prSet>
      <dgm:spPr/>
    </dgm:pt>
    <dgm:pt modelId="{FBA851C3-7DA7-4D1C-A335-651F55BD0E99}" type="pres">
      <dgm:prSet presAssocID="{D7AEA014-71DE-4B56-802C-6AC86C897A5F}" presName="sibTrans" presStyleCnt="0"/>
      <dgm:spPr/>
    </dgm:pt>
    <dgm:pt modelId="{DBF3D5C1-E4B4-437B-9A91-23032AB54C23}" type="pres">
      <dgm:prSet presAssocID="{1962C12A-257F-4127-8C03-E4D760AACC46}" presName="compNode" presStyleCnt="0"/>
      <dgm:spPr/>
    </dgm:pt>
    <dgm:pt modelId="{83ACE273-98C1-4642-A58B-489DBB7C0171}" type="pres">
      <dgm:prSet presAssocID="{1962C12A-257F-4127-8C03-E4D760AACC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A37C2556-431F-4047-82F1-7D5F7FC655C8}" type="pres">
      <dgm:prSet presAssocID="{1962C12A-257F-4127-8C03-E4D760AACC46}" presName="spaceRect" presStyleCnt="0"/>
      <dgm:spPr/>
    </dgm:pt>
    <dgm:pt modelId="{FFC44BFB-0D65-4F60-B746-4BCE075666DE}" type="pres">
      <dgm:prSet presAssocID="{1962C12A-257F-4127-8C03-E4D760AACC46}" presName="textRect" presStyleLbl="revTx" presStyleIdx="1" presStyleCnt="3">
        <dgm:presLayoutVars>
          <dgm:chMax val="1"/>
          <dgm:chPref val="1"/>
        </dgm:presLayoutVars>
      </dgm:prSet>
      <dgm:spPr/>
    </dgm:pt>
    <dgm:pt modelId="{7FB8EFEE-BFB9-4BCA-B53F-D6FA07C3D6D8}" type="pres">
      <dgm:prSet presAssocID="{8E2807EA-4B2F-4B9D-BD5D-A3A8602877EE}" presName="sibTrans" presStyleCnt="0"/>
      <dgm:spPr/>
    </dgm:pt>
    <dgm:pt modelId="{9D8F9F78-C2BE-4C11-ACED-796B50D74165}" type="pres">
      <dgm:prSet presAssocID="{6F941E44-7AC0-4ADA-B669-B5F55A5DFF3C}" presName="compNode" presStyleCnt="0"/>
      <dgm:spPr/>
    </dgm:pt>
    <dgm:pt modelId="{F3C9D691-EA68-45DD-B83F-8FD1099BCFDA}" type="pres">
      <dgm:prSet presAssocID="{6F941E44-7AC0-4ADA-B669-B5F55A5DFF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5D8132CC-70D7-4967-9CA2-037746074EB2}" type="pres">
      <dgm:prSet presAssocID="{6F941E44-7AC0-4ADA-B669-B5F55A5DFF3C}" presName="spaceRect" presStyleCnt="0"/>
      <dgm:spPr/>
    </dgm:pt>
    <dgm:pt modelId="{4F0B7CA7-83C4-432A-B4CD-D4FC2527644B}" type="pres">
      <dgm:prSet presAssocID="{6F941E44-7AC0-4ADA-B669-B5F55A5DFF3C}" presName="textRect" presStyleLbl="revTx" presStyleIdx="2" presStyleCnt="3">
        <dgm:presLayoutVars>
          <dgm:chMax val="1"/>
          <dgm:chPref val="1"/>
        </dgm:presLayoutVars>
      </dgm:prSet>
      <dgm:spPr/>
    </dgm:pt>
  </dgm:ptLst>
  <dgm:cxnLst>
    <dgm:cxn modelId="{F34CAF0B-06CA-4A4F-A207-B41482BA6568}" type="presOf" srcId="{1962C12A-257F-4127-8C03-E4D760AACC46}" destId="{FFC44BFB-0D65-4F60-B746-4BCE075666DE}" srcOrd="0" destOrd="0" presId="urn:microsoft.com/office/officeart/2018/2/layout/IconLabelList"/>
    <dgm:cxn modelId="{0B20E52A-4362-44F8-B6A0-F065554CCBA3}" type="presOf" srcId="{409C8E0E-535B-4679-A8CD-236B56BAD54C}" destId="{A7B11EF9-B2DA-46FA-A0B6-C7110DEA26A3}" srcOrd="0" destOrd="0" presId="urn:microsoft.com/office/officeart/2018/2/layout/IconLabelList"/>
    <dgm:cxn modelId="{860CF965-CE39-4C1C-B04C-6834A8074200}" srcId="{59C3F3BF-8D76-433F-B501-59D52BD3E4FE}" destId="{409C8E0E-535B-4679-A8CD-236B56BAD54C}" srcOrd="0" destOrd="0" parTransId="{63A5C340-042B-4269-BDAA-F43ABE981429}" sibTransId="{D7AEA014-71DE-4B56-802C-6AC86C897A5F}"/>
    <dgm:cxn modelId="{B08B396D-0950-4D54-BCC2-4A27F99E3B09}" srcId="{59C3F3BF-8D76-433F-B501-59D52BD3E4FE}" destId="{6F941E44-7AC0-4ADA-B669-B5F55A5DFF3C}" srcOrd="2" destOrd="0" parTransId="{EF3CB060-086C-4BEA-A8E2-3D573EE66898}" sibTransId="{9EC13FDF-D4EA-4E02-BBE2-1EF475F456DB}"/>
    <dgm:cxn modelId="{571C3089-31A1-420A-89AF-AE53067CD64D}" srcId="{59C3F3BF-8D76-433F-B501-59D52BD3E4FE}" destId="{1962C12A-257F-4127-8C03-E4D760AACC46}" srcOrd="1" destOrd="0" parTransId="{893C98F3-2A6D-4C84-B899-54FA1DF0B73A}" sibTransId="{8E2807EA-4B2F-4B9D-BD5D-A3A8602877EE}"/>
    <dgm:cxn modelId="{61DEB4A2-A6E1-4902-A506-D0E01A449615}" type="presOf" srcId="{59C3F3BF-8D76-433F-B501-59D52BD3E4FE}" destId="{D433B028-3627-478E-9449-C994228C140C}" srcOrd="0" destOrd="0" presId="urn:microsoft.com/office/officeart/2018/2/layout/IconLabelList"/>
    <dgm:cxn modelId="{195824F4-6289-4BC4-9839-3424EBE15344}" type="presOf" srcId="{6F941E44-7AC0-4ADA-B669-B5F55A5DFF3C}" destId="{4F0B7CA7-83C4-432A-B4CD-D4FC2527644B}" srcOrd="0" destOrd="0" presId="urn:microsoft.com/office/officeart/2018/2/layout/IconLabelList"/>
    <dgm:cxn modelId="{5C244289-8008-4F6C-BE40-AA777E0BD1D2}" type="presParOf" srcId="{D433B028-3627-478E-9449-C994228C140C}" destId="{15AE334E-0AD0-44DA-B00D-E995CE4941AB}" srcOrd="0" destOrd="0" presId="urn:microsoft.com/office/officeart/2018/2/layout/IconLabelList"/>
    <dgm:cxn modelId="{A9C8F4A0-636C-428A-8407-D9F18D33F1A5}" type="presParOf" srcId="{15AE334E-0AD0-44DA-B00D-E995CE4941AB}" destId="{0A425198-4BBF-4400-994E-DA9ADB6898F6}" srcOrd="0" destOrd="0" presId="urn:microsoft.com/office/officeart/2018/2/layout/IconLabelList"/>
    <dgm:cxn modelId="{C0FD192B-C843-4567-A1CD-FB59108E1B47}" type="presParOf" srcId="{15AE334E-0AD0-44DA-B00D-E995CE4941AB}" destId="{5D7ADFC9-7DD3-4815-9BC4-B867AE8A9D44}" srcOrd="1" destOrd="0" presId="urn:microsoft.com/office/officeart/2018/2/layout/IconLabelList"/>
    <dgm:cxn modelId="{581F8BC6-925B-4E03-B1FF-A6C89835FD55}" type="presParOf" srcId="{15AE334E-0AD0-44DA-B00D-E995CE4941AB}" destId="{A7B11EF9-B2DA-46FA-A0B6-C7110DEA26A3}" srcOrd="2" destOrd="0" presId="urn:microsoft.com/office/officeart/2018/2/layout/IconLabelList"/>
    <dgm:cxn modelId="{930A781E-1454-4789-818D-BD3AD057643D}" type="presParOf" srcId="{D433B028-3627-478E-9449-C994228C140C}" destId="{FBA851C3-7DA7-4D1C-A335-651F55BD0E99}" srcOrd="1" destOrd="0" presId="urn:microsoft.com/office/officeart/2018/2/layout/IconLabelList"/>
    <dgm:cxn modelId="{07B3B34C-8037-4B35-9B99-049E81C58F5E}" type="presParOf" srcId="{D433B028-3627-478E-9449-C994228C140C}" destId="{DBF3D5C1-E4B4-437B-9A91-23032AB54C23}" srcOrd="2" destOrd="0" presId="urn:microsoft.com/office/officeart/2018/2/layout/IconLabelList"/>
    <dgm:cxn modelId="{33F6721D-437D-40D6-B5EC-17FCBF7FFB5C}" type="presParOf" srcId="{DBF3D5C1-E4B4-437B-9A91-23032AB54C23}" destId="{83ACE273-98C1-4642-A58B-489DBB7C0171}" srcOrd="0" destOrd="0" presId="urn:microsoft.com/office/officeart/2018/2/layout/IconLabelList"/>
    <dgm:cxn modelId="{2FAE58BF-A5DC-464A-8641-E7451B73CEF6}" type="presParOf" srcId="{DBF3D5C1-E4B4-437B-9A91-23032AB54C23}" destId="{A37C2556-431F-4047-82F1-7D5F7FC655C8}" srcOrd="1" destOrd="0" presId="urn:microsoft.com/office/officeart/2018/2/layout/IconLabelList"/>
    <dgm:cxn modelId="{3943B437-0409-40AE-AF3A-92186EF073E3}" type="presParOf" srcId="{DBF3D5C1-E4B4-437B-9A91-23032AB54C23}" destId="{FFC44BFB-0D65-4F60-B746-4BCE075666DE}" srcOrd="2" destOrd="0" presId="urn:microsoft.com/office/officeart/2018/2/layout/IconLabelList"/>
    <dgm:cxn modelId="{479D98D4-2023-4B05-918C-F2FA090E0A08}" type="presParOf" srcId="{D433B028-3627-478E-9449-C994228C140C}" destId="{7FB8EFEE-BFB9-4BCA-B53F-D6FA07C3D6D8}" srcOrd="3" destOrd="0" presId="urn:microsoft.com/office/officeart/2018/2/layout/IconLabelList"/>
    <dgm:cxn modelId="{B0E6FA66-6918-4045-802B-E03ABC2E346F}" type="presParOf" srcId="{D433B028-3627-478E-9449-C994228C140C}" destId="{9D8F9F78-C2BE-4C11-ACED-796B50D74165}" srcOrd="4" destOrd="0" presId="urn:microsoft.com/office/officeart/2018/2/layout/IconLabelList"/>
    <dgm:cxn modelId="{701E5660-F3FA-45CA-BBF7-836BC0BE05E0}" type="presParOf" srcId="{9D8F9F78-C2BE-4C11-ACED-796B50D74165}" destId="{F3C9D691-EA68-45DD-B83F-8FD1099BCFDA}" srcOrd="0" destOrd="0" presId="urn:microsoft.com/office/officeart/2018/2/layout/IconLabelList"/>
    <dgm:cxn modelId="{C2D261D4-0516-475D-B821-A8D5FBECC285}" type="presParOf" srcId="{9D8F9F78-C2BE-4C11-ACED-796B50D74165}" destId="{5D8132CC-70D7-4967-9CA2-037746074EB2}" srcOrd="1" destOrd="0" presId="urn:microsoft.com/office/officeart/2018/2/layout/IconLabelList"/>
    <dgm:cxn modelId="{C4976E8C-8800-49FB-B4E3-854260C36AE1}" type="presParOf" srcId="{9D8F9F78-C2BE-4C11-ACED-796B50D74165}" destId="{4F0B7CA7-83C4-432A-B4CD-D4FC2527644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64DCA2-A91B-4790-9632-FF27DB05A812}"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600B788-E442-4F02-9240-B6002EB63DBB}">
      <dgm:prSet/>
      <dgm:spPr/>
      <dgm:t>
        <a:bodyPr/>
        <a:lstStyle/>
        <a:p>
          <a:r>
            <a:rPr lang="en-GB"/>
            <a:t>There is a need for a fitness application to motivate individuals</a:t>
          </a:r>
          <a:endParaRPr lang="en-US"/>
        </a:p>
      </dgm:t>
    </dgm:pt>
    <dgm:pt modelId="{007D94E8-1D3D-49BB-9DE4-BA91F3291AD4}" type="parTrans" cxnId="{D24AE823-F98B-43D8-A429-7B512FBFBE9B}">
      <dgm:prSet/>
      <dgm:spPr/>
      <dgm:t>
        <a:bodyPr/>
        <a:lstStyle/>
        <a:p>
          <a:endParaRPr lang="en-US"/>
        </a:p>
      </dgm:t>
    </dgm:pt>
    <dgm:pt modelId="{76027EA3-30A1-47A9-B36D-8573867ABD80}" type="sibTrans" cxnId="{D24AE823-F98B-43D8-A429-7B512FBFBE9B}">
      <dgm:prSet/>
      <dgm:spPr/>
      <dgm:t>
        <a:bodyPr/>
        <a:lstStyle/>
        <a:p>
          <a:endParaRPr lang="en-US"/>
        </a:p>
      </dgm:t>
    </dgm:pt>
    <dgm:pt modelId="{351E3F5D-6B01-4FA1-BD5E-90AC0D7C6D31}">
      <dgm:prSet/>
      <dgm:spPr/>
      <dgm:t>
        <a:bodyPr/>
        <a:lstStyle/>
        <a:p>
          <a:r>
            <a:rPr lang="en-GB"/>
            <a:t>Obesity is a massive problem which the NHS only has a simple solution which does not encourage motivation</a:t>
          </a:r>
          <a:endParaRPr lang="en-US"/>
        </a:p>
      </dgm:t>
    </dgm:pt>
    <dgm:pt modelId="{9A4790E4-6DFD-4171-9211-45AC26166483}" type="parTrans" cxnId="{FB0C3E2C-3B5F-45D4-BFA6-544B9C1317B1}">
      <dgm:prSet/>
      <dgm:spPr/>
      <dgm:t>
        <a:bodyPr/>
        <a:lstStyle/>
        <a:p>
          <a:endParaRPr lang="en-US"/>
        </a:p>
      </dgm:t>
    </dgm:pt>
    <dgm:pt modelId="{32836D6A-9DF4-4624-A1C3-212491FB915D}" type="sibTrans" cxnId="{FB0C3E2C-3B5F-45D4-BFA6-544B9C1317B1}">
      <dgm:prSet/>
      <dgm:spPr/>
      <dgm:t>
        <a:bodyPr/>
        <a:lstStyle/>
        <a:p>
          <a:endParaRPr lang="en-US"/>
        </a:p>
      </dgm:t>
    </dgm:pt>
    <dgm:pt modelId="{52498B90-F1B2-42A1-9547-51786D34A3B3}">
      <dgm:prSet/>
      <dgm:spPr/>
      <dgm:t>
        <a:bodyPr/>
        <a:lstStyle/>
        <a:p>
          <a:r>
            <a:rPr lang="en-GB"/>
            <a:t>Gamification is the best way to motivate users </a:t>
          </a:r>
          <a:endParaRPr lang="en-US"/>
        </a:p>
      </dgm:t>
    </dgm:pt>
    <dgm:pt modelId="{6B4991D2-00F0-4C14-8A9B-C18B5464B857}" type="parTrans" cxnId="{C3E69734-FDF5-4ABE-87BD-4D519BE0A5CB}">
      <dgm:prSet/>
      <dgm:spPr/>
      <dgm:t>
        <a:bodyPr/>
        <a:lstStyle/>
        <a:p>
          <a:endParaRPr lang="en-US"/>
        </a:p>
      </dgm:t>
    </dgm:pt>
    <dgm:pt modelId="{5D7B25F9-D82F-4939-95B0-98893BC82706}" type="sibTrans" cxnId="{C3E69734-FDF5-4ABE-87BD-4D519BE0A5CB}">
      <dgm:prSet/>
      <dgm:spPr/>
      <dgm:t>
        <a:bodyPr/>
        <a:lstStyle/>
        <a:p>
          <a:endParaRPr lang="en-US"/>
        </a:p>
      </dgm:t>
    </dgm:pt>
    <dgm:pt modelId="{79E4FB7B-BA85-418E-9E0A-09196400C2CF}">
      <dgm:prSet/>
      <dgm:spPr/>
      <dgm:t>
        <a:bodyPr/>
        <a:lstStyle/>
        <a:p>
          <a:r>
            <a:rPr lang="en-GB"/>
            <a:t>There are 3 main types of motivation needs, wants and goals</a:t>
          </a:r>
          <a:endParaRPr lang="en-US"/>
        </a:p>
      </dgm:t>
    </dgm:pt>
    <dgm:pt modelId="{C73283C4-7DAA-4D16-A1ED-F293287BEB1B}" type="parTrans" cxnId="{5D8B7A34-4A39-4DF3-A691-9767D68E9790}">
      <dgm:prSet/>
      <dgm:spPr/>
      <dgm:t>
        <a:bodyPr/>
        <a:lstStyle/>
        <a:p>
          <a:endParaRPr lang="en-US"/>
        </a:p>
      </dgm:t>
    </dgm:pt>
    <dgm:pt modelId="{437C32B5-D6DA-47F8-93B9-BBC23BA08BC1}" type="sibTrans" cxnId="{5D8B7A34-4A39-4DF3-A691-9767D68E9790}">
      <dgm:prSet/>
      <dgm:spPr/>
      <dgm:t>
        <a:bodyPr/>
        <a:lstStyle/>
        <a:p>
          <a:endParaRPr lang="en-US"/>
        </a:p>
      </dgm:t>
    </dgm:pt>
    <dgm:pt modelId="{8F470F68-315A-44A9-AA1B-08C0A7480EE1}">
      <dgm:prSet/>
      <dgm:spPr/>
      <dgm:t>
        <a:bodyPr/>
        <a:lstStyle/>
        <a:p>
          <a:r>
            <a:rPr lang="en-GB"/>
            <a:t>Most fitness application are paid </a:t>
          </a:r>
          <a:endParaRPr lang="en-US"/>
        </a:p>
      </dgm:t>
    </dgm:pt>
    <dgm:pt modelId="{48EA5ECA-9B5C-4E47-A93F-1C1A32063479}" type="parTrans" cxnId="{D38E0324-B911-4285-871F-87ADE562CB5F}">
      <dgm:prSet/>
      <dgm:spPr/>
      <dgm:t>
        <a:bodyPr/>
        <a:lstStyle/>
        <a:p>
          <a:endParaRPr lang="en-US"/>
        </a:p>
      </dgm:t>
    </dgm:pt>
    <dgm:pt modelId="{A25DF537-96AC-4799-9861-0056C2FE9DB6}" type="sibTrans" cxnId="{D38E0324-B911-4285-871F-87ADE562CB5F}">
      <dgm:prSet/>
      <dgm:spPr/>
      <dgm:t>
        <a:bodyPr/>
        <a:lstStyle/>
        <a:p>
          <a:endParaRPr lang="en-US"/>
        </a:p>
      </dgm:t>
    </dgm:pt>
    <dgm:pt modelId="{041EC4C9-AFAB-4787-B45A-CF4DE4888F21}" type="pres">
      <dgm:prSet presAssocID="{8364DCA2-A91B-4790-9632-FF27DB05A812}" presName="linear" presStyleCnt="0">
        <dgm:presLayoutVars>
          <dgm:animLvl val="lvl"/>
          <dgm:resizeHandles val="exact"/>
        </dgm:presLayoutVars>
      </dgm:prSet>
      <dgm:spPr/>
    </dgm:pt>
    <dgm:pt modelId="{5402823A-B72D-4EEE-8C51-F82C89106EF1}" type="pres">
      <dgm:prSet presAssocID="{F600B788-E442-4F02-9240-B6002EB63DBB}" presName="parentText" presStyleLbl="node1" presStyleIdx="0" presStyleCnt="5">
        <dgm:presLayoutVars>
          <dgm:chMax val="0"/>
          <dgm:bulletEnabled val="1"/>
        </dgm:presLayoutVars>
      </dgm:prSet>
      <dgm:spPr/>
    </dgm:pt>
    <dgm:pt modelId="{CFBFDCFD-446A-4489-B623-16A24BD2C715}" type="pres">
      <dgm:prSet presAssocID="{76027EA3-30A1-47A9-B36D-8573867ABD80}" presName="spacer" presStyleCnt="0"/>
      <dgm:spPr/>
    </dgm:pt>
    <dgm:pt modelId="{DF1195F4-51E2-4B65-87A9-06ACF8AC47E8}" type="pres">
      <dgm:prSet presAssocID="{351E3F5D-6B01-4FA1-BD5E-90AC0D7C6D31}" presName="parentText" presStyleLbl="node1" presStyleIdx="1" presStyleCnt="5">
        <dgm:presLayoutVars>
          <dgm:chMax val="0"/>
          <dgm:bulletEnabled val="1"/>
        </dgm:presLayoutVars>
      </dgm:prSet>
      <dgm:spPr/>
    </dgm:pt>
    <dgm:pt modelId="{101575FF-9AB2-4385-9EFF-231585BBCD1A}" type="pres">
      <dgm:prSet presAssocID="{32836D6A-9DF4-4624-A1C3-212491FB915D}" presName="spacer" presStyleCnt="0"/>
      <dgm:spPr/>
    </dgm:pt>
    <dgm:pt modelId="{DF138417-07B4-465A-9A93-45FF9B034677}" type="pres">
      <dgm:prSet presAssocID="{52498B90-F1B2-42A1-9547-51786D34A3B3}" presName="parentText" presStyleLbl="node1" presStyleIdx="2" presStyleCnt="5">
        <dgm:presLayoutVars>
          <dgm:chMax val="0"/>
          <dgm:bulletEnabled val="1"/>
        </dgm:presLayoutVars>
      </dgm:prSet>
      <dgm:spPr/>
    </dgm:pt>
    <dgm:pt modelId="{B9A15C0F-C972-4FA8-A1E3-513F6828B97E}" type="pres">
      <dgm:prSet presAssocID="{5D7B25F9-D82F-4939-95B0-98893BC82706}" presName="spacer" presStyleCnt="0"/>
      <dgm:spPr/>
    </dgm:pt>
    <dgm:pt modelId="{5A22F616-FBF2-4EE1-933C-AD3078959421}" type="pres">
      <dgm:prSet presAssocID="{79E4FB7B-BA85-418E-9E0A-09196400C2CF}" presName="parentText" presStyleLbl="node1" presStyleIdx="3" presStyleCnt="5">
        <dgm:presLayoutVars>
          <dgm:chMax val="0"/>
          <dgm:bulletEnabled val="1"/>
        </dgm:presLayoutVars>
      </dgm:prSet>
      <dgm:spPr/>
    </dgm:pt>
    <dgm:pt modelId="{FBB99C03-7959-4BC8-BC52-3485235CBAC9}" type="pres">
      <dgm:prSet presAssocID="{437C32B5-D6DA-47F8-93B9-BBC23BA08BC1}" presName="spacer" presStyleCnt="0"/>
      <dgm:spPr/>
    </dgm:pt>
    <dgm:pt modelId="{A5972464-CB46-4CD4-A486-EA38D8F221E0}" type="pres">
      <dgm:prSet presAssocID="{8F470F68-315A-44A9-AA1B-08C0A7480EE1}" presName="parentText" presStyleLbl="node1" presStyleIdx="4" presStyleCnt="5">
        <dgm:presLayoutVars>
          <dgm:chMax val="0"/>
          <dgm:bulletEnabled val="1"/>
        </dgm:presLayoutVars>
      </dgm:prSet>
      <dgm:spPr/>
    </dgm:pt>
  </dgm:ptLst>
  <dgm:cxnLst>
    <dgm:cxn modelId="{D24AE823-F98B-43D8-A429-7B512FBFBE9B}" srcId="{8364DCA2-A91B-4790-9632-FF27DB05A812}" destId="{F600B788-E442-4F02-9240-B6002EB63DBB}" srcOrd="0" destOrd="0" parTransId="{007D94E8-1D3D-49BB-9DE4-BA91F3291AD4}" sibTransId="{76027EA3-30A1-47A9-B36D-8573867ABD80}"/>
    <dgm:cxn modelId="{D38E0324-B911-4285-871F-87ADE562CB5F}" srcId="{8364DCA2-A91B-4790-9632-FF27DB05A812}" destId="{8F470F68-315A-44A9-AA1B-08C0A7480EE1}" srcOrd="4" destOrd="0" parTransId="{48EA5ECA-9B5C-4E47-A93F-1C1A32063479}" sibTransId="{A25DF537-96AC-4799-9861-0056C2FE9DB6}"/>
    <dgm:cxn modelId="{FB0C3E2C-3B5F-45D4-BFA6-544B9C1317B1}" srcId="{8364DCA2-A91B-4790-9632-FF27DB05A812}" destId="{351E3F5D-6B01-4FA1-BD5E-90AC0D7C6D31}" srcOrd="1" destOrd="0" parTransId="{9A4790E4-6DFD-4171-9211-45AC26166483}" sibTransId="{32836D6A-9DF4-4624-A1C3-212491FB915D}"/>
    <dgm:cxn modelId="{5D8B7A34-4A39-4DF3-A691-9767D68E9790}" srcId="{8364DCA2-A91B-4790-9632-FF27DB05A812}" destId="{79E4FB7B-BA85-418E-9E0A-09196400C2CF}" srcOrd="3" destOrd="0" parTransId="{C73283C4-7DAA-4D16-A1ED-F293287BEB1B}" sibTransId="{437C32B5-D6DA-47F8-93B9-BBC23BA08BC1}"/>
    <dgm:cxn modelId="{C3E69734-FDF5-4ABE-87BD-4D519BE0A5CB}" srcId="{8364DCA2-A91B-4790-9632-FF27DB05A812}" destId="{52498B90-F1B2-42A1-9547-51786D34A3B3}" srcOrd="2" destOrd="0" parTransId="{6B4991D2-00F0-4C14-8A9B-C18B5464B857}" sibTransId="{5D7B25F9-D82F-4939-95B0-98893BC82706}"/>
    <dgm:cxn modelId="{FAD63D90-E32F-4C8D-8531-37C3CD654BD4}" type="presOf" srcId="{F600B788-E442-4F02-9240-B6002EB63DBB}" destId="{5402823A-B72D-4EEE-8C51-F82C89106EF1}" srcOrd="0" destOrd="0" presId="urn:microsoft.com/office/officeart/2005/8/layout/vList2"/>
    <dgm:cxn modelId="{89D34095-B953-489F-A855-9919DEBF886E}" type="presOf" srcId="{8364DCA2-A91B-4790-9632-FF27DB05A812}" destId="{041EC4C9-AFAB-4787-B45A-CF4DE4888F21}" srcOrd="0" destOrd="0" presId="urn:microsoft.com/office/officeart/2005/8/layout/vList2"/>
    <dgm:cxn modelId="{359C9B9F-79EE-4C0B-9B47-5AECBF3E1612}" type="presOf" srcId="{79E4FB7B-BA85-418E-9E0A-09196400C2CF}" destId="{5A22F616-FBF2-4EE1-933C-AD3078959421}" srcOrd="0" destOrd="0" presId="urn:microsoft.com/office/officeart/2005/8/layout/vList2"/>
    <dgm:cxn modelId="{EB4086A0-5EA1-4659-AFC7-22E2DCEA3135}" type="presOf" srcId="{8F470F68-315A-44A9-AA1B-08C0A7480EE1}" destId="{A5972464-CB46-4CD4-A486-EA38D8F221E0}" srcOrd="0" destOrd="0" presId="urn:microsoft.com/office/officeart/2005/8/layout/vList2"/>
    <dgm:cxn modelId="{E55251B3-D665-4938-8E26-C9E5AF31C757}" type="presOf" srcId="{351E3F5D-6B01-4FA1-BD5E-90AC0D7C6D31}" destId="{DF1195F4-51E2-4B65-87A9-06ACF8AC47E8}" srcOrd="0" destOrd="0" presId="urn:microsoft.com/office/officeart/2005/8/layout/vList2"/>
    <dgm:cxn modelId="{32DEE5B3-92BE-4228-BAAD-605DAECD2810}" type="presOf" srcId="{52498B90-F1B2-42A1-9547-51786D34A3B3}" destId="{DF138417-07B4-465A-9A93-45FF9B034677}" srcOrd="0" destOrd="0" presId="urn:microsoft.com/office/officeart/2005/8/layout/vList2"/>
    <dgm:cxn modelId="{64F2DD38-ECCC-4907-AC3F-46DE28943499}" type="presParOf" srcId="{041EC4C9-AFAB-4787-B45A-CF4DE4888F21}" destId="{5402823A-B72D-4EEE-8C51-F82C89106EF1}" srcOrd="0" destOrd="0" presId="urn:microsoft.com/office/officeart/2005/8/layout/vList2"/>
    <dgm:cxn modelId="{4ECE22A3-4DE7-418C-A4E4-5933E370C09F}" type="presParOf" srcId="{041EC4C9-AFAB-4787-B45A-CF4DE4888F21}" destId="{CFBFDCFD-446A-4489-B623-16A24BD2C715}" srcOrd="1" destOrd="0" presId="urn:microsoft.com/office/officeart/2005/8/layout/vList2"/>
    <dgm:cxn modelId="{A30A2D0C-73E3-4171-980F-43C1FA630908}" type="presParOf" srcId="{041EC4C9-AFAB-4787-B45A-CF4DE4888F21}" destId="{DF1195F4-51E2-4B65-87A9-06ACF8AC47E8}" srcOrd="2" destOrd="0" presId="urn:microsoft.com/office/officeart/2005/8/layout/vList2"/>
    <dgm:cxn modelId="{5E174A31-20EF-43A4-94D4-3B4236327E02}" type="presParOf" srcId="{041EC4C9-AFAB-4787-B45A-CF4DE4888F21}" destId="{101575FF-9AB2-4385-9EFF-231585BBCD1A}" srcOrd="3" destOrd="0" presId="urn:microsoft.com/office/officeart/2005/8/layout/vList2"/>
    <dgm:cxn modelId="{CCDDBBE8-A2F2-4FE1-B0E3-A4E24C4A9B8F}" type="presParOf" srcId="{041EC4C9-AFAB-4787-B45A-CF4DE4888F21}" destId="{DF138417-07B4-465A-9A93-45FF9B034677}" srcOrd="4" destOrd="0" presId="urn:microsoft.com/office/officeart/2005/8/layout/vList2"/>
    <dgm:cxn modelId="{66132976-E1F8-4B39-BA80-0DDA6643AC02}" type="presParOf" srcId="{041EC4C9-AFAB-4787-B45A-CF4DE4888F21}" destId="{B9A15C0F-C972-4FA8-A1E3-513F6828B97E}" srcOrd="5" destOrd="0" presId="urn:microsoft.com/office/officeart/2005/8/layout/vList2"/>
    <dgm:cxn modelId="{EBEB06EF-FB84-4196-BFAB-BA2A990F2993}" type="presParOf" srcId="{041EC4C9-AFAB-4787-B45A-CF4DE4888F21}" destId="{5A22F616-FBF2-4EE1-933C-AD3078959421}" srcOrd="6" destOrd="0" presId="urn:microsoft.com/office/officeart/2005/8/layout/vList2"/>
    <dgm:cxn modelId="{5BC5DF72-4AF7-414E-ABBC-D29C06B407C3}" type="presParOf" srcId="{041EC4C9-AFAB-4787-B45A-CF4DE4888F21}" destId="{FBB99C03-7959-4BC8-BC52-3485235CBAC9}" srcOrd="7" destOrd="0" presId="urn:microsoft.com/office/officeart/2005/8/layout/vList2"/>
    <dgm:cxn modelId="{D73088AC-4A73-4A8F-9A8D-4D18F447A9EB}" type="presParOf" srcId="{041EC4C9-AFAB-4787-B45A-CF4DE4888F21}" destId="{A5972464-CB46-4CD4-A486-EA38D8F221E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23356D-C7E1-474A-9663-FD1F6C5AF279}"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3CB3D25-C89E-4930-90D3-A606F1743196}">
      <dgm:prSet/>
      <dgm:spPr/>
      <dgm:t>
        <a:bodyPr/>
        <a:lstStyle/>
        <a:p>
          <a:r>
            <a:rPr lang="en-GB"/>
            <a:t>50% of the respondents said that the workout plans motivated them more to continue that the gamification screens which only 37.5% of respondents said that it motivates them. </a:t>
          </a:r>
          <a:endParaRPr lang="en-US"/>
        </a:p>
      </dgm:t>
    </dgm:pt>
    <dgm:pt modelId="{9C14CAC1-3FED-48EC-926A-D8B481C2FBD0}" type="parTrans" cxnId="{EDE07497-DD75-4E88-8728-8AAA837A95FF}">
      <dgm:prSet/>
      <dgm:spPr/>
      <dgm:t>
        <a:bodyPr/>
        <a:lstStyle/>
        <a:p>
          <a:endParaRPr lang="en-US"/>
        </a:p>
      </dgm:t>
    </dgm:pt>
    <dgm:pt modelId="{58BCEA74-F83E-438B-BC4B-D2207A520139}" type="sibTrans" cxnId="{EDE07497-DD75-4E88-8728-8AAA837A95FF}">
      <dgm:prSet/>
      <dgm:spPr/>
      <dgm:t>
        <a:bodyPr/>
        <a:lstStyle/>
        <a:p>
          <a:endParaRPr lang="en-US"/>
        </a:p>
      </dgm:t>
    </dgm:pt>
    <dgm:pt modelId="{AC5CF1A5-FA61-4B04-A191-A4B17E058A67}">
      <dgm:prSet/>
      <dgm:spPr/>
      <dgm:t>
        <a:bodyPr/>
        <a:lstStyle/>
        <a:p>
          <a:r>
            <a:rPr lang="en-GB"/>
            <a:t>“Technology will allow the person to keep track of their goals which will then motivate them to continue to improve”</a:t>
          </a:r>
          <a:endParaRPr lang="en-US"/>
        </a:p>
      </dgm:t>
    </dgm:pt>
    <dgm:pt modelId="{D28BD7AC-CD39-48BB-A155-2E13AFE1EEA3}" type="parTrans" cxnId="{98267094-CC4F-49F6-BFF9-74328328C63F}">
      <dgm:prSet/>
      <dgm:spPr/>
      <dgm:t>
        <a:bodyPr/>
        <a:lstStyle/>
        <a:p>
          <a:endParaRPr lang="en-US"/>
        </a:p>
      </dgm:t>
    </dgm:pt>
    <dgm:pt modelId="{6B7FBE18-8BC2-4EC7-BD9C-38274F38DF5D}" type="sibTrans" cxnId="{98267094-CC4F-49F6-BFF9-74328328C63F}">
      <dgm:prSet/>
      <dgm:spPr/>
      <dgm:t>
        <a:bodyPr/>
        <a:lstStyle/>
        <a:p>
          <a:endParaRPr lang="en-US"/>
        </a:p>
      </dgm:t>
    </dgm:pt>
    <dgm:pt modelId="{C77D8D1F-E14F-44C5-8B0C-309D4E218A3C}">
      <dgm:prSet/>
      <dgm:spPr/>
      <dgm:t>
        <a:bodyPr/>
        <a:lstStyle/>
        <a:p>
          <a:r>
            <a:rPr lang="en-GB"/>
            <a:t>whether the app motivated the application to do better, 100% of the users responded yes to this and the comments included “ It did as it allowed me to plan my workouts and meals better which allowed me to make more progress, as well the feedback screens helped me to improve and not get injured“</a:t>
          </a:r>
          <a:endParaRPr lang="en-US"/>
        </a:p>
      </dgm:t>
    </dgm:pt>
    <dgm:pt modelId="{C3DD8D66-353B-4C11-AE6A-D1083B5B82BB}" type="parTrans" cxnId="{E27E36E7-1907-4102-8B2C-D127A2FF2562}">
      <dgm:prSet/>
      <dgm:spPr/>
      <dgm:t>
        <a:bodyPr/>
        <a:lstStyle/>
        <a:p>
          <a:endParaRPr lang="en-US"/>
        </a:p>
      </dgm:t>
    </dgm:pt>
    <dgm:pt modelId="{16434381-2638-4567-900A-E23A54E34356}" type="sibTrans" cxnId="{E27E36E7-1907-4102-8B2C-D127A2FF2562}">
      <dgm:prSet/>
      <dgm:spPr/>
      <dgm:t>
        <a:bodyPr/>
        <a:lstStyle/>
        <a:p>
          <a:endParaRPr lang="en-US"/>
        </a:p>
      </dgm:t>
    </dgm:pt>
    <dgm:pt modelId="{86352E40-DD97-4029-A81B-767C172ADCF9}">
      <dgm:prSet/>
      <dgm:spPr/>
      <dgm:t>
        <a:bodyPr/>
        <a:lstStyle/>
        <a:p>
          <a:r>
            <a:rPr lang="en-GB"/>
            <a:t>100% of the participants would continue to use the application in the future with some respondents saying. “I would as it has really motivated me to be better and continue with fitness using this application”</a:t>
          </a:r>
          <a:endParaRPr lang="en-US"/>
        </a:p>
      </dgm:t>
    </dgm:pt>
    <dgm:pt modelId="{D3D1610F-63B4-4B46-ACEC-53817329F985}" type="parTrans" cxnId="{90949D8B-47A4-4913-865F-2D1D1C77C0C3}">
      <dgm:prSet/>
      <dgm:spPr/>
      <dgm:t>
        <a:bodyPr/>
        <a:lstStyle/>
        <a:p>
          <a:endParaRPr lang="en-US"/>
        </a:p>
      </dgm:t>
    </dgm:pt>
    <dgm:pt modelId="{01FB9888-A2CD-4044-8CC8-3A4A6A764F9F}" type="sibTrans" cxnId="{90949D8B-47A4-4913-865F-2D1D1C77C0C3}">
      <dgm:prSet/>
      <dgm:spPr/>
      <dgm:t>
        <a:bodyPr/>
        <a:lstStyle/>
        <a:p>
          <a:endParaRPr lang="en-US"/>
        </a:p>
      </dgm:t>
    </dgm:pt>
    <dgm:pt modelId="{F87C81F6-3AB6-41C3-A333-D5A9CDB5BD97}">
      <dgm:prSet/>
      <dgm:spPr/>
      <dgm:t>
        <a:bodyPr/>
        <a:lstStyle/>
        <a:p>
          <a:r>
            <a:rPr lang="en-GB"/>
            <a:t>“I would like to see more feedback messages during the workout and possibly a leaderboard” </a:t>
          </a:r>
          <a:endParaRPr lang="en-US"/>
        </a:p>
      </dgm:t>
    </dgm:pt>
    <dgm:pt modelId="{E45A033A-F984-4708-89C7-37A5D3978020}" type="parTrans" cxnId="{2FFB62A0-A952-42C4-BCFA-0B6336F2D04A}">
      <dgm:prSet/>
      <dgm:spPr/>
      <dgm:t>
        <a:bodyPr/>
        <a:lstStyle/>
        <a:p>
          <a:endParaRPr lang="en-US"/>
        </a:p>
      </dgm:t>
    </dgm:pt>
    <dgm:pt modelId="{8B98D674-9552-4905-9E90-09875EAC9166}" type="sibTrans" cxnId="{2FFB62A0-A952-42C4-BCFA-0B6336F2D04A}">
      <dgm:prSet/>
      <dgm:spPr/>
      <dgm:t>
        <a:bodyPr/>
        <a:lstStyle/>
        <a:p>
          <a:endParaRPr lang="en-US"/>
        </a:p>
      </dgm:t>
    </dgm:pt>
    <dgm:pt modelId="{0759877B-49AA-47C6-A7BA-74A8395D34B4}" type="pres">
      <dgm:prSet presAssocID="{2023356D-C7E1-474A-9663-FD1F6C5AF279}" presName="linear" presStyleCnt="0">
        <dgm:presLayoutVars>
          <dgm:animLvl val="lvl"/>
          <dgm:resizeHandles val="exact"/>
        </dgm:presLayoutVars>
      </dgm:prSet>
      <dgm:spPr/>
    </dgm:pt>
    <dgm:pt modelId="{B45CBDEA-DB4C-4C1C-98AB-58982F50E5D0}" type="pres">
      <dgm:prSet presAssocID="{63CB3D25-C89E-4930-90D3-A606F1743196}" presName="parentText" presStyleLbl="node1" presStyleIdx="0" presStyleCnt="5">
        <dgm:presLayoutVars>
          <dgm:chMax val="0"/>
          <dgm:bulletEnabled val="1"/>
        </dgm:presLayoutVars>
      </dgm:prSet>
      <dgm:spPr/>
    </dgm:pt>
    <dgm:pt modelId="{1566EC01-28C9-421C-B130-560E9E220DD1}" type="pres">
      <dgm:prSet presAssocID="{58BCEA74-F83E-438B-BC4B-D2207A520139}" presName="spacer" presStyleCnt="0"/>
      <dgm:spPr/>
    </dgm:pt>
    <dgm:pt modelId="{B4BDE668-138A-46EA-9B8B-C59C632E2262}" type="pres">
      <dgm:prSet presAssocID="{AC5CF1A5-FA61-4B04-A191-A4B17E058A67}" presName="parentText" presStyleLbl="node1" presStyleIdx="1" presStyleCnt="5">
        <dgm:presLayoutVars>
          <dgm:chMax val="0"/>
          <dgm:bulletEnabled val="1"/>
        </dgm:presLayoutVars>
      </dgm:prSet>
      <dgm:spPr/>
    </dgm:pt>
    <dgm:pt modelId="{E4619B96-7FEE-468A-9667-1985835BBE80}" type="pres">
      <dgm:prSet presAssocID="{6B7FBE18-8BC2-4EC7-BD9C-38274F38DF5D}" presName="spacer" presStyleCnt="0"/>
      <dgm:spPr/>
    </dgm:pt>
    <dgm:pt modelId="{9180FC26-197E-484F-8125-9B1D1BAF7122}" type="pres">
      <dgm:prSet presAssocID="{C77D8D1F-E14F-44C5-8B0C-309D4E218A3C}" presName="parentText" presStyleLbl="node1" presStyleIdx="2" presStyleCnt="5">
        <dgm:presLayoutVars>
          <dgm:chMax val="0"/>
          <dgm:bulletEnabled val="1"/>
        </dgm:presLayoutVars>
      </dgm:prSet>
      <dgm:spPr/>
    </dgm:pt>
    <dgm:pt modelId="{2A66A184-697E-4C22-BF0C-EF5A38166CA8}" type="pres">
      <dgm:prSet presAssocID="{16434381-2638-4567-900A-E23A54E34356}" presName="spacer" presStyleCnt="0"/>
      <dgm:spPr/>
    </dgm:pt>
    <dgm:pt modelId="{18107B74-BB28-429F-B5A5-7B5086EEDDA4}" type="pres">
      <dgm:prSet presAssocID="{86352E40-DD97-4029-A81B-767C172ADCF9}" presName="parentText" presStyleLbl="node1" presStyleIdx="3" presStyleCnt="5">
        <dgm:presLayoutVars>
          <dgm:chMax val="0"/>
          <dgm:bulletEnabled val="1"/>
        </dgm:presLayoutVars>
      </dgm:prSet>
      <dgm:spPr/>
    </dgm:pt>
    <dgm:pt modelId="{C4967BA6-812A-4D70-B84A-77888065B644}" type="pres">
      <dgm:prSet presAssocID="{01FB9888-A2CD-4044-8CC8-3A4A6A764F9F}" presName="spacer" presStyleCnt="0"/>
      <dgm:spPr/>
    </dgm:pt>
    <dgm:pt modelId="{8DE7B432-6420-4B7A-A463-BE2A5DD4C782}" type="pres">
      <dgm:prSet presAssocID="{F87C81F6-3AB6-41C3-A333-D5A9CDB5BD97}" presName="parentText" presStyleLbl="node1" presStyleIdx="4" presStyleCnt="5">
        <dgm:presLayoutVars>
          <dgm:chMax val="0"/>
          <dgm:bulletEnabled val="1"/>
        </dgm:presLayoutVars>
      </dgm:prSet>
      <dgm:spPr/>
    </dgm:pt>
  </dgm:ptLst>
  <dgm:cxnLst>
    <dgm:cxn modelId="{7C504C61-5854-4CA8-8427-8971319FA51C}" type="presOf" srcId="{63CB3D25-C89E-4930-90D3-A606F1743196}" destId="{B45CBDEA-DB4C-4C1C-98AB-58982F50E5D0}" srcOrd="0" destOrd="0" presId="urn:microsoft.com/office/officeart/2005/8/layout/vList2"/>
    <dgm:cxn modelId="{9B08BC41-C978-4FE8-B0CA-B7284AF8783B}" type="presOf" srcId="{C77D8D1F-E14F-44C5-8B0C-309D4E218A3C}" destId="{9180FC26-197E-484F-8125-9B1D1BAF7122}" srcOrd="0" destOrd="0" presId="urn:microsoft.com/office/officeart/2005/8/layout/vList2"/>
    <dgm:cxn modelId="{6F83EE6C-8F3E-4AD0-A6A6-997A7AA84B0D}" type="presOf" srcId="{AC5CF1A5-FA61-4B04-A191-A4B17E058A67}" destId="{B4BDE668-138A-46EA-9B8B-C59C632E2262}" srcOrd="0" destOrd="0" presId="urn:microsoft.com/office/officeart/2005/8/layout/vList2"/>
    <dgm:cxn modelId="{10CE906D-B6CC-40C8-A025-BB16FB203745}" type="presOf" srcId="{F87C81F6-3AB6-41C3-A333-D5A9CDB5BD97}" destId="{8DE7B432-6420-4B7A-A463-BE2A5DD4C782}" srcOrd="0" destOrd="0" presId="urn:microsoft.com/office/officeart/2005/8/layout/vList2"/>
    <dgm:cxn modelId="{90949D8B-47A4-4913-865F-2D1D1C77C0C3}" srcId="{2023356D-C7E1-474A-9663-FD1F6C5AF279}" destId="{86352E40-DD97-4029-A81B-767C172ADCF9}" srcOrd="3" destOrd="0" parTransId="{D3D1610F-63B4-4B46-ACEC-53817329F985}" sibTransId="{01FB9888-A2CD-4044-8CC8-3A4A6A764F9F}"/>
    <dgm:cxn modelId="{98267094-CC4F-49F6-BFF9-74328328C63F}" srcId="{2023356D-C7E1-474A-9663-FD1F6C5AF279}" destId="{AC5CF1A5-FA61-4B04-A191-A4B17E058A67}" srcOrd="1" destOrd="0" parTransId="{D28BD7AC-CD39-48BB-A155-2E13AFE1EEA3}" sibTransId="{6B7FBE18-8BC2-4EC7-BD9C-38274F38DF5D}"/>
    <dgm:cxn modelId="{EDE07497-DD75-4E88-8728-8AAA837A95FF}" srcId="{2023356D-C7E1-474A-9663-FD1F6C5AF279}" destId="{63CB3D25-C89E-4930-90D3-A606F1743196}" srcOrd="0" destOrd="0" parTransId="{9C14CAC1-3FED-48EC-926A-D8B481C2FBD0}" sibTransId="{58BCEA74-F83E-438B-BC4B-D2207A520139}"/>
    <dgm:cxn modelId="{2FFB62A0-A952-42C4-BCFA-0B6336F2D04A}" srcId="{2023356D-C7E1-474A-9663-FD1F6C5AF279}" destId="{F87C81F6-3AB6-41C3-A333-D5A9CDB5BD97}" srcOrd="4" destOrd="0" parTransId="{E45A033A-F984-4708-89C7-37A5D3978020}" sibTransId="{8B98D674-9552-4905-9E90-09875EAC9166}"/>
    <dgm:cxn modelId="{AD6E2BD1-99A3-44F0-B985-CD21937F54D5}" type="presOf" srcId="{2023356D-C7E1-474A-9663-FD1F6C5AF279}" destId="{0759877B-49AA-47C6-A7BA-74A8395D34B4}" srcOrd="0" destOrd="0" presId="urn:microsoft.com/office/officeart/2005/8/layout/vList2"/>
    <dgm:cxn modelId="{BFC70EE0-1333-4257-81C4-F61F6B1CB05A}" type="presOf" srcId="{86352E40-DD97-4029-A81B-767C172ADCF9}" destId="{18107B74-BB28-429F-B5A5-7B5086EEDDA4}" srcOrd="0" destOrd="0" presId="urn:microsoft.com/office/officeart/2005/8/layout/vList2"/>
    <dgm:cxn modelId="{E27E36E7-1907-4102-8B2C-D127A2FF2562}" srcId="{2023356D-C7E1-474A-9663-FD1F6C5AF279}" destId="{C77D8D1F-E14F-44C5-8B0C-309D4E218A3C}" srcOrd="2" destOrd="0" parTransId="{C3DD8D66-353B-4C11-AE6A-D1083B5B82BB}" sibTransId="{16434381-2638-4567-900A-E23A54E34356}"/>
    <dgm:cxn modelId="{EF2B19B6-4CC3-4EEA-B010-975180A8ADFE}" type="presParOf" srcId="{0759877B-49AA-47C6-A7BA-74A8395D34B4}" destId="{B45CBDEA-DB4C-4C1C-98AB-58982F50E5D0}" srcOrd="0" destOrd="0" presId="urn:microsoft.com/office/officeart/2005/8/layout/vList2"/>
    <dgm:cxn modelId="{CB2145E3-7F2C-4C5F-86D4-48D3739B5C1F}" type="presParOf" srcId="{0759877B-49AA-47C6-A7BA-74A8395D34B4}" destId="{1566EC01-28C9-421C-B130-560E9E220DD1}" srcOrd="1" destOrd="0" presId="urn:microsoft.com/office/officeart/2005/8/layout/vList2"/>
    <dgm:cxn modelId="{920AD06E-4FEF-4B4F-B3A2-76BC4148CC36}" type="presParOf" srcId="{0759877B-49AA-47C6-A7BA-74A8395D34B4}" destId="{B4BDE668-138A-46EA-9B8B-C59C632E2262}" srcOrd="2" destOrd="0" presId="urn:microsoft.com/office/officeart/2005/8/layout/vList2"/>
    <dgm:cxn modelId="{5731A8E4-F5B2-4564-996B-3C3A7FB109C1}" type="presParOf" srcId="{0759877B-49AA-47C6-A7BA-74A8395D34B4}" destId="{E4619B96-7FEE-468A-9667-1985835BBE80}" srcOrd="3" destOrd="0" presId="urn:microsoft.com/office/officeart/2005/8/layout/vList2"/>
    <dgm:cxn modelId="{A31D6C89-D5E4-45E0-975B-80F73C1AB8D2}" type="presParOf" srcId="{0759877B-49AA-47C6-A7BA-74A8395D34B4}" destId="{9180FC26-197E-484F-8125-9B1D1BAF7122}" srcOrd="4" destOrd="0" presId="urn:microsoft.com/office/officeart/2005/8/layout/vList2"/>
    <dgm:cxn modelId="{6A9BFA3A-0DAA-4DE7-BDD8-6538AB717A39}" type="presParOf" srcId="{0759877B-49AA-47C6-A7BA-74A8395D34B4}" destId="{2A66A184-697E-4C22-BF0C-EF5A38166CA8}" srcOrd="5" destOrd="0" presId="urn:microsoft.com/office/officeart/2005/8/layout/vList2"/>
    <dgm:cxn modelId="{9096238A-ECC2-427B-848C-C8A714350F43}" type="presParOf" srcId="{0759877B-49AA-47C6-A7BA-74A8395D34B4}" destId="{18107B74-BB28-429F-B5A5-7B5086EEDDA4}" srcOrd="6" destOrd="0" presId="urn:microsoft.com/office/officeart/2005/8/layout/vList2"/>
    <dgm:cxn modelId="{D9BE96EC-5DD7-4FBE-86EC-C846173444B5}" type="presParOf" srcId="{0759877B-49AA-47C6-A7BA-74A8395D34B4}" destId="{C4967BA6-812A-4D70-B84A-77888065B644}" srcOrd="7" destOrd="0" presId="urn:microsoft.com/office/officeart/2005/8/layout/vList2"/>
    <dgm:cxn modelId="{DA8AED03-5E39-4C00-89B4-D3FDA0B2EB35}" type="presParOf" srcId="{0759877B-49AA-47C6-A7BA-74A8395D34B4}" destId="{8DE7B432-6420-4B7A-A463-BE2A5DD4C78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F92DF14-1B9C-4DB2-801C-705C710D3ED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55779E5-FCB0-4052-AD5A-3DCFE36B552B}">
      <dgm:prSet/>
      <dgm:spPr/>
      <dgm:t>
        <a:bodyPr/>
        <a:lstStyle/>
        <a:p>
          <a:r>
            <a:rPr lang="en-GB"/>
            <a:t>There are many ways in which users are motivated by fitness apps </a:t>
          </a:r>
          <a:endParaRPr lang="en-US"/>
        </a:p>
      </dgm:t>
    </dgm:pt>
    <dgm:pt modelId="{D400B9DF-4789-485B-9655-6A3822AE5178}" type="parTrans" cxnId="{B781831A-745C-4E32-BF8C-2399E074AFB8}">
      <dgm:prSet/>
      <dgm:spPr/>
      <dgm:t>
        <a:bodyPr/>
        <a:lstStyle/>
        <a:p>
          <a:endParaRPr lang="en-US"/>
        </a:p>
      </dgm:t>
    </dgm:pt>
    <dgm:pt modelId="{7B4A5CCA-6E09-41C2-ABD8-6DB3F1739659}" type="sibTrans" cxnId="{B781831A-745C-4E32-BF8C-2399E074AFB8}">
      <dgm:prSet/>
      <dgm:spPr/>
      <dgm:t>
        <a:bodyPr/>
        <a:lstStyle/>
        <a:p>
          <a:endParaRPr lang="en-US"/>
        </a:p>
      </dgm:t>
    </dgm:pt>
    <dgm:pt modelId="{8417FA6F-108A-459D-9C47-3D60E6BAAA7F}">
      <dgm:prSet/>
      <dgm:spPr/>
      <dgm:t>
        <a:bodyPr/>
        <a:lstStyle/>
        <a:p>
          <a:r>
            <a:rPr lang="en-GB"/>
            <a:t>The feedback screen and the workout plans motivated the users the most</a:t>
          </a:r>
          <a:endParaRPr lang="en-US"/>
        </a:p>
      </dgm:t>
    </dgm:pt>
    <dgm:pt modelId="{FA330FA7-19D0-4B5E-8DCA-01625B6C77FE}" type="parTrans" cxnId="{394A78A9-1123-4F5F-9A64-5302F22B6C8D}">
      <dgm:prSet/>
      <dgm:spPr/>
      <dgm:t>
        <a:bodyPr/>
        <a:lstStyle/>
        <a:p>
          <a:endParaRPr lang="en-US"/>
        </a:p>
      </dgm:t>
    </dgm:pt>
    <dgm:pt modelId="{C1B1C34E-8BB3-4902-8EA9-58D4CBD51810}" type="sibTrans" cxnId="{394A78A9-1123-4F5F-9A64-5302F22B6C8D}">
      <dgm:prSet/>
      <dgm:spPr/>
      <dgm:t>
        <a:bodyPr/>
        <a:lstStyle/>
        <a:p>
          <a:endParaRPr lang="en-US"/>
        </a:p>
      </dgm:t>
    </dgm:pt>
    <dgm:pt modelId="{F0874B88-75E5-4C35-AF9E-5EAA3945F6D8}">
      <dgm:prSet/>
      <dgm:spPr/>
      <dgm:t>
        <a:bodyPr/>
        <a:lstStyle/>
        <a:p>
          <a:r>
            <a:rPr lang="en-GB"/>
            <a:t>There are many different ways in which gamification can be implemented into an application to influence motivation </a:t>
          </a:r>
          <a:endParaRPr lang="en-US"/>
        </a:p>
      </dgm:t>
    </dgm:pt>
    <dgm:pt modelId="{2410FB67-B197-4E11-A38E-B5CDDBC3463A}" type="parTrans" cxnId="{2FB63ABF-654B-456D-973F-A35AE1BE3325}">
      <dgm:prSet/>
      <dgm:spPr/>
      <dgm:t>
        <a:bodyPr/>
        <a:lstStyle/>
        <a:p>
          <a:endParaRPr lang="en-US"/>
        </a:p>
      </dgm:t>
    </dgm:pt>
    <dgm:pt modelId="{A4D207E0-A184-4392-A8E9-59ACCA205DCB}" type="sibTrans" cxnId="{2FB63ABF-654B-456D-973F-A35AE1BE3325}">
      <dgm:prSet/>
      <dgm:spPr/>
      <dgm:t>
        <a:bodyPr/>
        <a:lstStyle/>
        <a:p>
          <a:endParaRPr lang="en-US"/>
        </a:p>
      </dgm:t>
    </dgm:pt>
    <dgm:pt modelId="{0C8E102F-8CF2-4A32-855F-8CCBB1C52DDF}" type="pres">
      <dgm:prSet presAssocID="{0F92DF14-1B9C-4DB2-801C-705C710D3ED9}" presName="root" presStyleCnt="0">
        <dgm:presLayoutVars>
          <dgm:dir/>
          <dgm:resizeHandles val="exact"/>
        </dgm:presLayoutVars>
      </dgm:prSet>
      <dgm:spPr/>
    </dgm:pt>
    <dgm:pt modelId="{119D695B-1386-49AC-AC00-26ABDD1B2946}" type="pres">
      <dgm:prSet presAssocID="{C55779E5-FCB0-4052-AD5A-3DCFE36B552B}" presName="compNode" presStyleCnt="0"/>
      <dgm:spPr/>
    </dgm:pt>
    <dgm:pt modelId="{9210F3D1-4085-44C8-9AE9-84FE16C04092}" type="pres">
      <dgm:prSet presAssocID="{C55779E5-FCB0-4052-AD5A-3DCFE36B552B}" presName="bgRect" presStyleLbl="bgShp" presStyleIdx="0" presStyleCnt="3"/>
      <dgm:spPr/>
    </dgm:pt>
    <dgm:pt modelId="{F837E6A1-86D8-4E53-A003-B4809AED3E0C}" type="pres">
      <dgm:prSet presAssocID="{C55779E5-FCB0-4052-AD5A-3DCFE36B55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6B77F2C3-B33C-442C-993A-5FEADA20E96A}" type="pres">
      <dgm:prSet presAssocID="{C55779E5-FCB0-4052-AD5A-3DCFE36B552B}" presName="spaceRect" presStyleCnt="0"/>
      <dgm:spPr/>
    </dgm:pt>
    <dgm:pt modelId="{A4231065-3892-46F2-BFDC-AC66F90392C9}" type="pres">
      <dgm:prSet presAssocID="{C55779E5-FCB0-4052-AD5A-3DCFE36B552B}" presName="parTx" presStyleLbl="revTx" presStyleIdx="0" presStyleCnt="3">
        <dgm:presLayoutVars>
          <dgm:chMax val="0"/>
          <dgm:chPref val="0"/>
        </dgm:presLayoutVars>
      </dgm:prSet>
      <dgm:spPr/>
    </dgm:pt>
    <dgm:pt modelId="{62643AD7-BDBD-4734-8619-050BB5DF056A}" type="pres">
      <dgm:prSet presAssocID="{7B4A5CCA-6E09-41C2-ABD8-6DB3F1739659}" presName="sibTrans" presStyleCnt="0"/>
      <dgm:spPr/>
    </dgm:pt>
    <dgm:pt modelId="{FF6D9322-620D-43BA-8696-FD8C74BB8BFA}" type="pres">
      <dgm:prSet presAssocID="{8417FA6F-108A-459D-9C47-3D60E6BAAA7F}" presName="compNode" presStyleCnt="0"/>
      <dgm:spPr/>
    </dgm:pt>
    <dgm:pt modelId="{90FC3716-2025-466C-B9DD-767F16E76A4B}" type="pres">
      <dgm:prSet presAssocID="{8417FA6F-108A-459D-9C47-3D60E6BAAA7F}" presName="bgRect" presStyleLbl="bgShp" presStyleIdx="1" presStyleCnt="3"/>
      <dgm:spPr/>
    </dgm:pt>
    <dgm:pt modelId="{D21180B0-ADAC-4C86-B9E8-5DBFF438A038}" type="pres">
      <dgm:prSet presAssocID="{8417FA6F-108A-459D-9C47-3D60E6BAAA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F1293E0D-0F96-4AE1-A185-FEE80EF0BB59}" type="pres">
      <dgm:prSet presAssocID="{8417FA6F-108A-459D-9C47-3D60E6BAAA7F}" presName="spaceRect" presStyleCnt="0"/>
      <dgm:spPr/>
    </dgm:pt>
    <dgm:pt modelId="{6F45B349-F3D0-4F6F-B8CA-425C3FB7ECD8}" type="pres">
      <dgm:prSet presAssocID="{8417FA6F-108A-459D-9C47-3D60E6BAAA7F}" presName="parTx" presStyleLbl="revTx" presStyleIdx="1" presStyleCnt="3">
        <dgm:presLayoutVars>
          <dgm:chMax val="0"/>
          <dgm:chPref val="0"/>
        </dgm:presLayoutVars>
      </dgm:prSet>
      <dgm:spPr/>
    </dgm:pt>
    <dgm:pt modelId="{D0105BCA-5F84-42B9-8AD6-F6731C58A96C}" type="pres">
      <dgm:prSet presAssocID="{C1B1C34E-8BB3-4902-8EA9-58D4CBD51810}" presName="sibTrans" presStyleCnt="0"/>
      <dgm:spPr/>
    </dgm:pt>
    <dgm:pt modelId="{C3F1127E-330E-4D2D-B7B9-2888FB622719}" type="pres">
      <dgm:prSet presAssocID="{F0874B88-75E5-4C35-AF9E-5EAA3945F6D8}" presName="compNode" presStyleCnt="0"/>
      <dgm:spPr/>
    </dgm:pt>
    <dgm:pt modelId="{DF8EB2B3-F45E-4F95-B1B1-579818150493}" type="pres">
      <dgm:prSet presAssocID="{F0874B88-75E5-4C35-AF9E-5EAA3945F6D8}" presName="bgRect" presStyleLbl="bgShp" presStyleIdx="2" presStyleCnt="3"/>
      <dgm:spPr/>
    </dgm:pt>
    <dgm:pt modelId="{9FB75070-F1F7-4D0C-A7F6-76624AAAB89D}" type="pres">
      <dgm:prSet presAssocID="{F0874B88-75E5-4C35-AF9E-5EAA3945F6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589AA8B1-41D4-4B77-A560-10F4FE8C8F60}" type="pres">
      <dgm:prSet presAssocID="{F0874B88-75E5-4C35-AF9E-5EAA3945F6D8}" presName="spaceRect" presStyleCnt="0"/>
      <dgm:spPr/>
    </dgm:pt>
    <dgm:pt modelId="{779C8726-E4D6-42A1-998F-3823157D2D65}" type="pres">
      <dgm:prSet presAssocID="{F0874B88-75E5-4C35-AF9E-5EAA3945F6D8}" presName="parTx" presStyleLbl="revTx" presStyleIdx="2" presStyleCnt="3">
        <dgm:presLayoutVars>
          <dgm:chMax val="0"/>
          <dgm:chPref val="0"/>
        </dgm:presLayoutVars>
      </dgm:prSet>
      <dgm:spPr/>
    </dgm:pt>
  </dgm:ptLst>
  <dgm:cxnLst>
    <dgm:cxn modelId="{B781831A-745C-4E32-BF8C-2399E074AFB8}" srcId="{0F92DF14-1B9C-4DB2-801C-705C710D3ED9}" destId="{C55779E5-FCB0-4052-AD5A-3DCFE36B552B}" srcOrd="0" destOrd="0" parTransId="{D400B9DF-4789-485B-9655-6A3822AE5178}" sibTransId="{7B4A5CCA-6E09-41C2-ABD8-6DB3F1739659}"/>
    <dgm:cxn modelId="{2FED272F-A927-46B0-ADF0-B4C4A29A8442}" type="presOf" srcId="{0F92DF14-1B9C-4DB2-801C-705C710D3ED9}" destId="{0C8E102F-8CF2-4A32-855F-8CCBB1C52DDF}" srcOrd="0" destOrd="0" presId="urn:microsoft.com/office/officeart/2018/2/layout/IconVerticalSolidList"/>
    <dgm:cxn modelId="{B9811356-0193-480F-813D-2C8D98018C75}" type="presOf" srcId="{C55779E5-FCB0-4052-AD5A-3DCFE36B552B}" destId="{A4231065-3892-46F2-BFDC-AC66F90392C9}" srcOrd="0" destOrd="0" presId="urn:microsoft.com/office/officeart/2018/2/layout/IconVerticalSolidList"/>
    <dgm:cxn modelId="{394A78A9-1123-4F5F-9A64-5302F22B6C8D}" srcId="{0F92DF14-1B9C-4DB2-801C-705C710D3ED9}" destId="{8417FA6F-108A-459D-9C47-3D60E6BAAA7F}" srcOrd="1" destOrd="0" parTransId="{FA330FA7-19D0-4B5E-8DCA-01625B6C77FE}" sibTransId="{C1B1C34E-8BB3-4902-8EA9-58D4CBD51810}"/>
    <dgm:cxn modelId="{E1D689B0-9AA8-4280-96B1-EF7D4A162126}" type="presOf" srcId="{F0874B88-75E5-4C35-AF9E-5EAA3945F6D8}" destId="{779C8726-E4D6-42A1-998F-3823157D2D65}" srcOrd="0" destOrd="0" presId="urn:microsoft.com/office/officeart/2018/2/layout/IconVerticalSolidList"/>
    <dgm:cxn modelId="{2FB63ABF-654B-456D-973F-A35AE1BE3325}" srcId="{0F92DF14-1B9C-4DB2-801C-705C710D3ED9}" destId="{F0874B88-75E5-4C35-AF9E-5EAA3945F6D8}" srcOrd="2" destOrd="0" parTransId="{2410FB67-B197-4E11-A38E-B5CDDBC3463A}" sibTransId="{A4D207E0-A184-4392-A8E9-59ACCA205DCB}"/>
    <dgm:cxn modelId="{D3452AC6-C3CD-4167-942F-7702072D8FF0}" type="presOf" srcId="{8417FA6F-108A-459D-9C47-3D60E6BAAA7F}" destId="{6F45B349-F3D0-4F6F-B8CA-425C3FB7ECD8}" srcOrd="0" destOrd="0" presId="urn:microsoft.com/office/officeart/2018/2/layout/IconVerticalSolidList"/>
    <dgm:cxn modelId="{D4DFBDEB-168B-4D43-B606-FEE7F98F4A2A}" type="presParOf" srcId="{0C8E102F-8CF2-4A32-855F-8CCBB1C52DDF}" destId="{119D695B-1386-49AC-AC00-26ABDD1B2946}" srcOrd="0" destOrd="0" presId="urn:microsoft.com/office/officeart/2018/2/layout/IconVerticalSolidList"/>
    <dgm:cxn modelId="{5286D26E-7944-4E8D-A372-EF7C49977B84}" type="presParOf" srcId="{119D695B-1386-49AC-AC00-26ABDD1B2946}" destId="{9210F3D1-4085-44C8-9AE9-84FE16C04092}" srcOrd="0" destOrd="0" presId="urn:microsoft.com/office/officeart/2018/2/layout/IconVerticalSolidList"/>
    <dgm:cxn modelId="{3C72F7DB-8E03-4B46-B92A-D7E2646B1F3D}" type="presParOf" srcId="{119D695B-1386-49AC-AC00-26ABDD1B2946}" destId="{F837E6A1-86D8-4E53-A003-B4809AED3E0C}" srcOrd="1" destOrd="0" presId="urn:microsoft.com/office/officeart/2018/2/layout/IconVerticalSolidList"/>
    <dgm:cxn modelId="{77B87AE1-81EB-4DFC-9141-A0CEEC656CD6}" type="presParOf" srcId="{119D695B-1386-49AC-AC00-26ABDD1B2946}" destId="{6B77F2C3-B33C-442C-993A-5FEADA20E96A}" srcOrd="2" destOrd="0" presId="urn:microsoft.com/office/officeart/2018/2/layout/IconVerticalSolidList"/>
    <dgm:cxn modelId="{28444AA6-2BEA-4A79-AF7C-57F780A3B899}" type="presParOf" srcId="{119D695B-1386-49AC-AC00-26ABDD1B2946}" destId="{A4231065-3892-46F2-BFDC-AC66F90392C9}" srcOrd="3" destOrd="0" presId="urn:microsoft.com/office/officeart/2018/2/layout/IconVerticalSolidList"/>
    <dgm:cxn modelId="{B2C70D88-C47D-41CD-84DF-CB12A10E9A8D}" type="presParOf" srcId="{0C8E102F-8CF2-4A32-855F-8CCBB1C52DDF}" destId="{62643AD7-BDBD-4734-8619-050BB5DF056A}" srcOrd="1" destOrd="0" presId="urn:microsoft.com/office/officeart/2018/2/layout/IconVerticalSolidList"/>
    <dgm:cxn modelId="{6C65E14B-E9F9-46B8-A646-57AF9891F604}" type="presParOf" srcId="{0C8E102F-8CF2-4A32-855F-8CCBB1C52DDF}" destId="{FF6D9322-620D-43BA-8696-FD8C74BB8BFA}" srcOrd="2" destOrd="0" presId="urn:microsoft.com/office/officeart/2018/2/layout/IconVerticalSolidList"/>
    <dgm:cxn modelId="{CE850706-F75F-432C-ACBD-8C6B26F56DD7}" type="presParOf" srcId="{FF6D9322-620D-43BA-8696-FD8C74BB8BFA}" destId="{90FC3716-2025-466C-B9DD-767F16E76A4B}" srcOrd="0" destOrd="0" presId="urn:microsoft.com/office/officeart/2018/2/layout/IconVerticalSolidList"/>
    <dgm:cxn modelId="{B2BCE2D2-B233-4928-AF10-8B8A33AEEFB6}" type="presParOf" srcId="{FF6D9322-620D-43BA-8696-FD8C74BB8BFA}" destId="{D21180B0-ADAC-4C86-B9E8-5DBFF438A038}" srcOrd="1" destOrd="0" presId="urn:microsoft.com/office/officeart/2018/2/layout/IconVerticalSolidList"/>
    <dgm:cxn modelId="{7BF3436E-2EE3-43EE-9E2E-49A6DF128B88}" type="presParOf" srcId="{FF6D9322-620D-43BA-8696-FD8C74BB8BFA}" destId="{F1293E0D-0F96-4AE1-A185-FEE80EF0BB59}" srcOrd="2" destOrd="0" presId="urn:microsoft.com/office/officeart/2018/2/layout/IconVerticalSolidList"/>
    <dgm:cxn modelId="{2724A660-67AE-4229-9424-A2AD0B4D6ED0}" type="presParOf" srcId="{FF6D9322-620D-43BA-8696-FD8C74BB8BFA}" destId="{6F45B349-F3D0-4F6F-B8CA-425C3FB7ECD8}" srcOrd="3" destOrd="0" presId="urn:microsoft.com/office/officeart/2018/2/layout/IconVerticalSolidList"/>
    <dgm:cxn modelId="{DC49B014-E7BD-4A2F-BA8B-D385BE8E494F}" type="presParOf" srcId="{0C8E102F-8CF2-4A32-855F-8CCBB1C52DDF}" destId="{D0105BCA-5F84-42B9-8AD6-F6731C58A96C}" srcOrd="3" destOrd="0" presId="urn:microsoft.com/office/officeart/2018/2/layout/IconVerticalSolidList"/>
    <dgm:cxn modelId="{1E1DD2D6-BFF3-4903-ADD9-2C3382D42C23}" type="presParOf" srcId="{0C8E102F-8CF2-4A32-855F-8CCBB1C52DDF}" destId="{C3F1127E-330E-4D2D-B7B9-2888FB622719}" srcOrd="4" destOrd="0" presId="urn:microsoft.com/office/officeart/2018/2/layout/IconVerticalSolidList"/>
    <dgm:cxn modelId="{DCEFF7F3-AC30-4DA2-8B83-6C4CFFF38EF8}" type="presParOf" srcId="{C3F1127E-330E-4D2D-B7B9-2888FB622719}" destId="{DF8EB2B3-F45E-4F95-B1B1-579818150493}" srcOrd="0" destOrd="0" presId="urn:microsoft.com/office/officeart/2018/2/layout/IconVerticalSolidList"/>
    <dgm:cxn modelId="{3B87BBCB-0592-4892-BF31-6252CC07BC45}" type="presParOf" srcId="{C3F1127E-330E-4D2D-B7B9-2888FB622719}" destId="{9FB75070-F1F7-4D0C-A7F6-76624AAAB89D}" srcOrd="1" destOrd="0" presId="urn:microsoft.com/office/officeart/2018/2/layout/IconVerticalSolidList"/>
    <dgm:cxn modelId="{29250D2B-4094-43BF-B550-4EEE2235B7CB}" type="presParOf" srcId="{C3F1127E-330E-4D2D-B7B9-2888FB622719}" destId="{589AA8B1-41D4-4B77-A560-10F4FE8C8F60}" srcOrd="2" destOrd="0" presId="urn:microsoft.com/office/officeart/2018/2/layout/IconVerticalSolidList"/>
    <dgm:cxn modelId="{95FE642B-E7E1-4C77-933D-97DB038765D8}" type="presParOf" srcId="{C3F1127E-330E-4D2D-B7B9-2888FB622719}" destId="{779C8726-E4D6-42A1-998F-3823157D2D6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FF1EC-E9CD-4764-8706-4D77926C7BED}">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54641-5493-425E-A5DC-3778207F121E}">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0A3474-C429-4184-AE0E-A59C12978E6F}">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100000"/>
            </a:lnSpc>
            <a:spcBef>
              <a:spcPct val="0"/>
            </a:spcBef>
            <a:spcAft>
              <a:spcPct val="35000"/>
            </a:spcAft>
            <a:buNone/>
          </a:pPr>
          <a:r>
            <a:rPr lang="en-GB" sz="1900" kern="1200"/>
            <a:t>This Viva will consist of:- </a:t>
          </a:r>
          <a:endParaRPr lang="en-US" sz="1900" kern="1200"/>
        </a:p>
      </dsp:txBody>
      <dsp:txXfrm>
        <a:off x="1072178" y="4358"/>
        <a:ext cx="5188921" cy="928293"/>
      </dsp:txXfrm>
    </dsp:sp>
    <dsp:sp modelId="{21735738-44CA-40D9-8AC4-F538B9D644A4}">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AA899-78ED-48B6-BAC7-33111D46647B}">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2406E6-A05F-417B-82DA-F16BC8E74684}">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100000"/>
            </a:lnSpc>
            <a:spcBef>
              <a:spcPct val="0"/>
            </a:spcBef>
            <a:spcAft>
              <a:spcPct val="35000"/>
            </a:spcAft>
            <a:buNone/>
          </a:pPr>
          <a:r>
            <a:rPr lang="en-GB" sz="1900" kern="1200" dirty="0"/>
            <a:t>Aims and Objectives for the project </a:t>
          </a:r>
          <a:endParaRPr lang="en-US" sz="1900" kern="1200" dirty="0"/>
        </a:p>
      </dsp:txBody>
      <dsp:txXfrm>
        <a:off x="1072178" y="1164724"/>
        <a:ext cx="5188921" cy="928293"/>
      </dsp:txXfrm>
    </dsp:sp>
    <dsp:sp modelId="{11FC202C-6404-4EA9-B092-70B069536214}">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121FF-C1F7-4660-95A6-F56ED5264FDC}">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D04845-BBFA-40E9-8438-1998A5639F7E}">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100000"/>
            </a:lnSpc>
            <a:spcBef>
              <a:spcPct val="0"/>
            </a:spcBef>
            <a:spcAft>
              <a:spcPct val="35000"/>
            </a:spcAft>
            <a:buNone/>
          </a:pPr>
          <a:r>
            <a:rPr lang="en-GB" sz="1900" kern="1200" dirty="0"/>
            <a:t>The Finding From The Literature review</a:t>
          </a:r>
          <a:endParaRPr lang="en-US" sz="1900" kern="1200" dirty="0"/>
        </a:p>
      </dsp:txBody>
      <dsp:txXfrm>
        <a:off x="1072178" y="2325090"/>
        <a:ext cx="5188921" cy="928293"/>
      </dsp:txXfrm>
    </dsp:sp>
    <dsp:sp modelId="{BBDABC64-40CA-4197-B038-D6846010C8DC}">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D02D2-7428-485A-AFA6-67BFC3D08611}">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88F2D9-41B4-4C7A-90EB-3ED823DFF77A}">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100000"/>
            </a:lnSpc>
            <a:spcBef>
              <a:spcPct val="0"/>
            </a:spcBef>
            <a:spcAft>
              <a:spcPct val="35000"/>
            </a:spcAft>
            <a:buNone/>
          </a:pPr>
          <a:r>
            <a:rPr lang="en-US" sz="1900" kern="1200" dirty="0"/>
            <a:t>Results and Conclusions</a:t>
          </a:r>
        </a:p>
      </dsp:txBody>
      <dsp:txXfrm>
        <a:off x="1072178" y="3485457"/>
        <a:ext cx="5188921" cy="928293"/>
      </dsp:txXfrm>
    </dsp:sp>
    <dsp:sp modelId="{AD28809A-7E69-4400-B8FD-A02E9B6A0B84}">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D27F8-928F-4E38-A52C-020489DF6990}">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F02A0A-EEE2-40A2-B620-CB1AF9165AA7}">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100000"/>
            </a:lnSpc>
            <a:spcBef>
              <a:spcPct val="0"/>
            </a:spcBef>
            <a:spcAft>
              <a:spcPct val="35000"/>
            </a:spcAft>
            <a:buNone/>
          </a:pPr>
          <a:r>
            <a:rPr lang="en-US" sz="1900" kern="1200" dirty="0"/>
            <a:t>Recommendations</a:t>
          </a:r>
        </a:p>
      </dsp:txBody>
      <dsp:txXfrm>
        <a:off x="1072178" y="4645823"/>
        <a:ext cx="5188921" cy="9282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ACDCC-2FBF-4C3A-AAC3-F50220130BF0}">
      <dsp:nvSpPr>
        <dsp:cNvPr id="0" name=""/>
        <dsp:cNvSpPr/>
      </dsp:nvSpPr>
      <dsp:spPr>
        <a:xfrm>
          <a:off x="3173" y="163200"/>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Over 64.3% of adults in the UK are overweight or obese </a:t>
          </a:r>
          <a:endParaRPr lang="en-US" sz="1700" kern="1200" dirty="0"/>
        </a:p>
      </dsp:txBody>
      <dsp:txXfrm>
        <a:off x="3173" y="163200"/>
        <a:ext cx="2517277" cy="1510366"/>
      </dsp:txXfrm>
    </dsp:sp>
    <dsp:sp modelId="{011975FE-AB12-4882-B6A6-523D9A8EFE88}">
      <dsp:nvSpPr>
        <dsp:cNvPr id="0" name=""/>
        <dsp:cNvSpPr/>
      </dsp:nvSpPr>
      <dsp:spPr>
        <a:xfrm>
          <a:off x="2772178" y="163200"/>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GP’s can give advice such as diet plans and simple exercise plans to patients, but this may not motivate the to succeed</a:t>
          </a:r>
          <a:endParaRPr lang="en-US" sz="1700" kern="1200"/>
        </a:p>
      </dsp:txBody>
      <dsp:txXfrm>
        <a:off x="2772178" y="163200"/>
        <a:ext cx="2517277" cy="1510366"/>
      </dsp:txXfrm>
    </dsp:sp>
    <dsp:sp modelId="{3ACCC570-EAE3-48B7-9E4B-4E135390FAE2}">
      <dsp:nvSpPr>
        <dsp:cNvPr id="0" name=""/>
        <dsp:cNvSpPr/>
      </dsp:nvSpPr>
      <dsp:spPr>
        <a:xfrm>
          <a:off x="5541184" y="163200"/>
          <a:ext cx="2517277" cy="1510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Over 10% of people in Britain hold a gym membership which is over 5.7 million and is on the rise</a:t>
          </a:r>
          <a:endParaRPr lang="en-US" sz="1700" kern="1200"/>
        </a:p>
      </dsp:txBody>
      <dsp:txXfrm>
        <a:off x="5541184" y="163200"/>
        <a:ext cx="2517277" cy="1510366"/>
      </dsp:txXfrm>
    </dsp:sp>
    <dsp:sp modelId="{15CB8756-91CD-48B2-9328-E2FF524C67C2}">
      <dsp:nvSpPr>
        <dsp:cNvPr id="0" name=""/>
        <dsp:cNvSpPr/>
      </dsp:nvSpPr>
      <dsp:spPr>
        <a:xfrm>
          <a:off x="8310190" y="163200"/>
          <a:ext cx="2517277" cy="151036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These numbers are only increasing year on year </a:t>
          </a:r>
          <a:endParaRPr lang="en-US" sz="1700" kern="1200"/>
        </a:p>
      </dsp:txBody>
      <dsp:txXfrm>
        <a:off x="8310190" y="163200"/>
        <a:ext cx="2517277" cy="1510366"/>
      </dsp:txXfrm>
    </dsp:sp>
    <dsp:sp modelId="{928607B9-0D6C-4D43-A414-D8C176D3A178}">
      <dsp:nvSpPr>
        <dsp:cNvPr id="0" name=""/>
        <dsp:cNvSpPr/>
      </dsp:nvSpPr>
      <dsp:spPr>
        <a:xfrm>
          <a:off x="1387675" y="1925295"/>
          <a:ext cx="2517277" cy="151036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There is a need shown here by doctors and GPs for an app that can both instruct users but also motivate users to continue</a:t>
          </a:r>
          <a:endParaRPr lang="en-US" sz="1700" kern="1200" dirty="0"/>
        </a:p>
      </dsp:txBody>
      <dsp:txXfrm>
        <a:off x="1387675" y="1925295"/>
        <a:ext cx="2517277" cy="1510366"/>
      </dsp:txXfrm>
    </dsp:sp>
    <dsp:sp modelId="{4EF96E2F-3F13-4CD7-B3B6-2E525A8EF0FC}">
      <dsp:nvSpPr>
        <dsp:cNvPr id="0" name=""/>
        <dsp:cNvSpPr/>
      </dsp:nvSpPr>
      <dsp:spPr>
        <a:xfrm>
          <a:off x="4156681" y="1925295"/>
          <a:ext cx="2517277" cy="1510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22 million people in the UK do less than 30 minutes of activity a week</a:t>
          </a:r>
          <a:endParaRPr lang="en-US" sz="1700" kern="1200"/>
        </a:p>
      </dsp:txBody>
      <dsp:txXfrm>
        <a:off x="4156681" y="1925295"/>
        <a:ext cx="2517277" cy="1510366"/>
      </dsp:txXfrm>
    </dsp:sp>
    <dsp:sp modelId="{275303A2-3F0E-4B7B-88EA-8FC78BFD97B7}">
      <dsp:nvSpPr>
        <dsp:cNvPr id="0" name=""/>
        <dsp:cNvSpPr/>
      </dsp:nvSpPr>
      <dsp:spPr>
        <a:xfrm>
          <a:off x="6925687" y="1925295"/>
          <a:ext cx="2517277" cy="1510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Only 8.9 million people take part in fitness activities for 150 minutes per week</a:t>
          </a:r>
          <a:endParaRPr lang="en-US" sz="1700" kern="1200"/>
        </a:p>
      </dsp:txBody>
      <dsp:txXfrm>
        <a:off x="6925687" y="1925295"/>
        <a:ext cx="2517277" cy="1510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75E2E-87C9-447B-B81D-11B748740FB2}">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Males prefer exercises that build the physique such as push ups, squats and chair dips the most</a:t>
          </a:r>
          <a:endParaRPr lang="en-US" sz="1400" kern="1200"/>
        </a:p>
      </dsp:txBody>
      <dsp:txXfrm>
        <a:off x="989988" y="1640"/>
        <a:ext cx="2765832" cy="1659499"/>
      </dsp:txXfrm>
    </dsp:sp>
    <dsp:sp modelId="{E3465BC1-A9BA-41DF-9EC7-12E82216C686}">
      <dsp:nvSpPr>
        <dsp:cNvPr id="0" name=""/>
        <dsp:cNvSpPr/>
      </dsp:nvSpPr>
      <dsp:spPr>
        <a:xfrm>
          <a:off x="4032404" y="1640"/>
          <a:ext cx="2765832" cy="16594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Females prefer exercises for the lower body with the performance of the exercise being the biggest factor squat, jumping jacks and step ups the most</a:t>
          </a:r>
          <a:endParaRPr lang="en-US" sz="1400" kern="1200" dirty="0"/>
        </a:p>
      </dsp:txBody>
      <dsp:txXfrm>
        <a:off x="4032404" y="1640"/>
        <a:ext cx="2765832" cy="1659499"/>
      </dsp:txXfrm>
    </dsp:sp>
    <dsp:sp modelId="{8FB41D45-2F66-492E-894E-4D69663806C7}">
      <dsp:nvSpPr>
        <dsp:cNvPr id="0" name=""/>
        <dsp:cNvSpPr/>
      </dsp:nvSpPr>
      <dsp:spPr>
        <a:xfrm>
          <a:off x="7074820" y="1640"/>
          <a:ext cx="2765832" cy="16594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All exercise programs should start with cardio and then follow with either body weight or weighted exercises </a:t>
          </a:r>
          <a:endParaRPr lang="en-US" sz="1400" kern="1200" dirty="0"/>
        </a:p>
      </dsp:txBody>
      <dsp:txXfrm>
        <a:off x="7074820" y="1640"/>
        <a:ext cx="2765832" cy="1659499"/>
      </dsp:txXfrm>
    </dsp:sp>
    <dsp:sp modelId="{1DFF57E9-3B44-426B-AECE-1DD1A2BBD38E}">
      <dsp:nvSpPr>
        <dsp:cNvPr id="0" name=""/>
        <dsp:cNvSpPr/>
      </dsp:nvSpPr>
      <dsp:spPr>
        <a:xfrm>
          <a:off x="2511196" y="1937723"/>
          <a:ext cx="2765832" cy="16594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5 best exercises with a weighted barbell are Barbell squat... barbell shoulder press... stiff leg deadlifts with bent over row… straight leg raises with chest fly… alternating lunge with bicep curl</a:t>
          </a:r>
          <a:endParaRPr lang="en-US" sz="1400" kern="1200" dirty="0"/>
        </a:p>
      </dsp:txBody>
      <dsp:txXfrm>
        <a:off x="2511196" y="1937723"/>
        <a:ext cx="2765832" cy="1659499"/>
      </dsp:txXfrm>
    </dsp:sp>
    <dsp:sp modelId="{91A596A9-20A7-4364-A749-664D6C9019F2}">
      <dsp:nvSpPr>
        <dsp:cNvPr id="0" name=""/>
        <dsp:cNvSpPr/>
      </dsp:nvSpPr>
      <dsp:spPr>
        <a:xfrm>
          <a:off x="5553612" y="1937723"/>
          <a:ext cx="2765832" cy="16594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Some of the fundamental exercises are walking, interval training, squats, lunges push ups, abdominal crunches and bent over row </a:t>
          </a:r>
          <a:endParaRPr lang="en-US" sz="1400" kern="1200" dirty="0"/>
        </a:p>
      </dsp:txBody>
      <dsp:txXfrm>
        <a:off x="5553612" y="1937723"/>
        <a:ext cx="2765832" cy="16594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70A4F-AFA7-42A4-975D-A775D3D04AA1}">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Gamification is the use of game elements in nongame contexts </a:t>
          </a:r>
          <a:endParaRPr lang="en-US" sz="1400" kern="1200" dirty="0"/>
        </a:p>
      </dsp:txBody>
      <dsp:txXfrm>
        <a:off x="989988" y="1640"/>
        <a:ext cx="2765832" cy="1659499"/>
      </dsp:txXfrm>
    </dsp:sp>
    <dsp:sp modelId="{B9D832DB-01E3-40C4-90B8-6FC355EDA8B1}">
      <dsp:nvSpPr>
        <dsp:cNvPr id="0" name=""/>
        <dsp:cNvSpPr/>
      </dsp:nvSpPr>
      <dsp:spPr>
        <a:xfrm>
          <a:off x="4032404" y="1640"/>
          <a:ext cx="2765832" cy="1659499"/>
        </a:xfrm>
        <a:prstGeom prst="rect">
          <a:avLst/>
        </a:prstGeom>
        <a:solidFill>
          <a:schemeClr val="accent2">
            <a:hueOff val="1108464"/>
            <a:satOff val="-191"/>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Such as a levelling up system in a fitness application </a:t>
          </a:r>
          <a:endParaRPr lang="en-US" sz="1400" kern="1200"/>
        </a:p>
      </dsp:txBody>
      <dsp:txXfrm>
        <a:off x="4032404" y="1640"/>
        <a:ext cx="2765832" cy="1659499"/>
      </dsp:txXfrm>
    </dsp:sp>
    <dsp:sp modelId="{23C57EF9-B33E-49E2-B8A8-0FFA0F51A069}">
      <dsp:nvSpPr>
        <dsp:cNvPr id="0" name=""/>
        <dsp:cNvSpPr/>
      </dsp:nvSpPr>
      <dsp:spPr>
        <a:xfrm>
          <a:off x="7074820" y="1640"/>
          <a:ext cx="2765832" cy="1659499"/>
        </a:xfrm>
        <a:prstGeom prst="rect">
          <a:avLst/>
        </a:prstGeom>
        <a:solidFill>
          <a:schemeClr val="accent2">
            <a:hueOff val="2216927"/>
            <a:satOff val="-381"/>
            <a:lumOff val="-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where the user is rewarded for the work and gets points which can allow them to level up, this can then be shown to friends or posted on a leaderboard </a:t>
          </a:r>
          <a:endParaRPr lang="en-US" sz="1400" kern="1200"/>
        </a:p>
      </dsp:txBody>
      <dsp:txXfrm>
        <a:off x="7074820" y="1640"/>
        <a:ext cx="2765832" cy="1659499"/>
      </dsp:txXfrm>
    </dsp:sp>
    <dsp:sp modelId="{83135BDE-4921-4CE0-BC66-A45D462C438A}">
      <dsp:nvSpPr>
        <dsp:cNvPr id="0" name=""/>
        <dsp:cNvSpPr/>
      </dsp:nvSpPr>
      <dsp:spPr>
        <a:xfrm>
          <a:off x="989988" y="1937723"/>
          <a:ext cx="2765832" cy="1659499"/>
        </a:xfrm>
        <a:prstGeom prst="rect">
          <a:avLst/>
        </a:prstGeom>
        <a:solidFill>
          <a:schemeClr val="accent2">
            <a:hueOff val="3325391"/>
            <a:satOff val="-572"/>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That gamification is a massive part of other fitness applications in motivating people</a:t>
          </a:r>
          <a:endParaRPr lang="en-US" sz="1400" kern="1200"/>
        </a:p>
      </dsp:txBody>
      <dsp:txXfrm>
        <a:off x="989988" y="1937723"/>
        <a:ext cx="2765832" cy="1659499"/>
      </dsp:txXfrm>
    </dsp:sp>
    <dsp:sp modelId="{175BF743-4F38-4B51-A311-0BFD5E9449C2}">
      <dsp:nvSpPr>
        <dsp:cNvPr id="0" name=""/>
        <dsp:cNvSpPr/>
      </dsp:nvSpPr>
      <dsp:spPr>
        <a:xfrm>
          <a:off x="4032404" y="1937723"/>
          <a:ext cx="2765832" cy="1659499"/>
        </a:xfrm>
        <a:prstGeom prst="rect">
          <a:avLst/>
        </a:prstGeom>
        <a:solidFill>
          <a:schemeClr val="accent2">
            <a:hueOff val="4433855"/>
            <a:satOff val="-762"/>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showed that the reasons for using them were to have the achievement of fitness goals and the enjoyment of being able to share the results obtained with their contacts, so gamification could have a direct relationship with their use.</a:t>
          </a:r>
          <a:endParaRPr lang="en-US" sz="1400" kern="1200"/>
        </a:p>
      </dsp:txBody>
      <dsp:txXfrm>
        <a:off x="4032404" y="1937723"/>
        <a:ext cx="2765832" cy="1659499"/>
      </dsp:txXfrm>
    </dsp:sp>
    <dsp:sp modelId="{62A27CA6-6A73-4972-829B-CD46ADCAD745}">
      <dsp:nvSpPr>
        <dsp:cNvPr id="0" name=""/>
        <dsp:cNvSpPr/>
      </dsp:nvSpPr>
      <dsp:spPr>
        <a:xfrm>
          <a:off x="7074820" y="1937723"/>
          <a:ext cx="2765832" cy="1659499"/>
        </a:xfrm>
        <a:prstGeom prst="rect">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type of “reward” found to increase intrinsic motivation was verbal positive feedback, points, levels and leader boards functioned as extrinsic incentives, effective only for promoting performance quantity</a:t>
          </a:r>
          <a:endParaRPr lang="en-US" sz="1400" kern="1200"/>
        </a:p>
      </dsp:txBody>
      <dsp:txXfrm>
        <a:off x="7074820" y="1937723"/>
        <a:ext cx="2765832" cy="1659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25198-4BBF-4400-994E-DA9ADB6898F6}">
      <dsp:nvSpPr>
        <dsp:cNvPr id="0" name=""/>
        <dsp:cNvSpPr/>
      </dsp:nvSpPr>
      <dsp:spPr>
        <a:xfrm>
          <a:off x="919867" y="433231"/>
          <a:ext cx="1444966" cy="1444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B11EF9-B2DA-46FA-A0B6-C7110DEA26A3}">
      <dsp:nvSpPr>
        <dsp:cNvPr id="0" name=""/>
        <dsp:cNvSpPr/>
      </dsp:nvSpPr>
      <dsp:spPr>
        <a:xfrm>
          <a:off x="36832" y="2288131"/>
          <a:ext cx="3211037"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Java is a programming language and computing platform first released by Sun Microsystems in 1995. There are lots of applications and websites that will not work unless you have Java installed, and more are created every day. Java is fast, secure, and reliable.</a:t>
          </a:r>
          <a:endParaRPr lang="en-US" sz="1100" kern="1200"/>
        </a:p>
      </dsp:txBody>
      <dsp:txXfrm>
        <a:off x="36832" y="2288131"/>
        <a:ext cx="3211037" cy="877500"/>
      </dsp:txXfrm>
    </dsp:sp>
    <dsp:sp modelId="{83ACE273-98C1-4642-A58B-489DBB7C0171}">
      <dsp:nvSpPr>
        <dsp:cNvPr id="0" name=""/>
        <dsp:cNvSpPr/>
      </dsp:nvSpPr>
      <dsp:spPr>
        <a:xfrm>
          <a:off x="4692837" y="433231"/>
          <a:ext cx="1444966" cy="1444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44BFB-0D65-4F60-B746-4BCE075666DE}">
      <dsp:nvSpPr>
        <dsp:cNvPr id="0" name=""/>
        <dsp:cNvSpPr/>
      </dsp:nvSpPr>
      <dsp:spPr>
        <a:xfrm>
          <a:off x="3809801" y="2288131"/>
          <a:ext cx="3211037"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Most widely used language for android development </a:t>
          </a:r>
          <a:endParaRPr lang="en-US" sz="1100" kern="1200"/>
        </a:p>
      </dsp:txBody>
      <dsp:txXfrm>
        <a:off x="3809801" y="2288131"/>
        <a:ext cx="3211037" cy="877500"/>
      </dsp:txXfrm>
    </dsp:sp>
    <dsp:sp modelId="{F3C9D691-EA68-45DD-B83F-8FD1099BCFDA}">
      <dsp:nvSpPr>
        <dsp:cNvPr id="0" name=""/>
        <dsp:cNvSpPr/>
      </dsp:nvSpPr>
      <dsp:spPr>
        <a:xfrm>
          <a:off x="8465806" y="433231"/>
          <a:ext cx="1444966" cy="1444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0B7CA7-83C4-432A-B4CD-D4FC2527644B}">
      <dsp:nvSpPr>
        <dsp:cNvPr id="0" name=""/>
        <dsp:cNvSpPr/>
      </dsp:nvSpPr>
      <dsp:spPr>
        <a:xfrm>
          <a:off x="7582770" y="2288131"/>
          <a:ext cx="3211037"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It has been used extensively so there will be very little learning time to complete the project</a:t>
          </a:r>
          <a:endParaRPr lang="en-US" sz="1100" kern="1200"/>
        </a:p>
      </dsp:txBody>
      <dsp:txXfrm>
        <a:off x="7582770" y="2288131"/>
        <a:ext cx="3211037" cy="87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2823A-B72D-4EEE-8C51-F82C89106EF1}">
      <dsp:nvSpPr>
        <dsp:cNvPr id="0" name=""/>
        <dsp:cNvSpPr/>
      </dsp:nvSpPr>
      <dsp:spPr>
        <a:xfrm>
          <a:off x="0" y="19599"/>
          <a:ext cx="6261100" cy="1061775"/>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There is a need for a fitness application to motivate individuals</a:t>
          </a:r>
          <a:endParaRPr lang="en-US" sz="2000" kern="1200"/>
        </a:p>
      </dsp:txBody>
      <dsp:txXfrm>
        <a:off x="51832" y="71431"/>
        <a:ext cx="6157436" cy="958111"/>
      </dsp:txXfrm>
    </dsp:sp>
    <dsp:sp modelId="{DF1195F4-51E2-4B65-87A9-06ACF8AC47E8}">
      <dsp:nvSpPr>
        <dsp:cNvPr id="0" name=""/>
        <dsp:cNvSpPr/>
      </dsp:nvSpPr>
      <dsp:spPr>
        <a:xfrm>
          <a:off x="0" y="1138974"/>
          <a:ext cx="6261100" cy="1061775"/>
        </a:xfrm>
        <a:prstGeom prst="roundRect">
          <a:avLst/>
        </a:prstGeom>
        <a:gradFill rotWithShape="0">
          <a:gsLst>
            <a:gs pos="0">
              <a:schemeClr val="accent2">
                <a:hueOff val="1385580"/>
                <a:satOff val="-238"/>
                <a:lumOff val="-2451"/>
                <a:alphaOff val="0"/>
                <a:tint val="94000"/>
                <a:satMod val="103000"/>
                <a:lumMod val="102000"/>
              </a:schemeClr>
            </a:gs>
            <a:gs pos="50000">
              <a:schemeClr val="accent2">
                <a:hueOff val="1385580"/>
                <a:satOff val="-238"/>
                <a:lumOff val="-2451"/>
                <a:alphaOff val="0"/>
                <a:shade val="100000"/>
                <a:satMod val="110000"/>
                <a:lumMod val="100000"/>
              </a:schemeClr>
            </a:gs>
            <a:gs pos="100000">
              <a:schemeClr val="accent2">
                <a:hueOff val="1385580"/>
                <a:satOff val="-238"/>
                <a:lumOff val="-245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Obesity is a massive problem which the NHS only has a simple solution which does not encourage motivation</a:t>
          </a:r>
          <a:endParaRPr lang="en-US" sz="2000" kern="1200"/>
        </a:p>
      </dsp:txBody>
      <dsp:txXfrm>
        <a:off x="51832" y="1190806"/>
        <a:ext cx="6157436" cy="958111"/>
      </dsp:txXfrm>
    </dsp:sp>
    <dsp:sp modelId="{DF138417-07B4-465A-9A93-45FF9B034677}">
      <dsp:nvSpPr>
        <dsp:cNvPr id="0" name=""/>
        <dsp:cNvSpPr/>
      </dsp:nvSpPr>
      <dsp:spPr>
        <a:xfrm>
          <a:off x="0" y="2258349"/>
          <a:ext cx="6261100" cy="1061775"/>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Gamification is the best way to motivate users </a:t>
          </a:r>
          <a:endParaRPr lang="en-US" sz="2000" kern="1200"/>
        </a:p>
      </dsp:txBody>
      <dsp:txXfrm>
        <a:off x="51832" y="2310181"/>
        <a:ext cx="6157436" cy="958111"/>
      </dsp:txXfrm>
    </dsp:sp>
    <dsp:sp modelId="{5A22F616-FBF2-4EE1-933C-AD3078959421}">
      <dsp:nvSpPr>
        <dsp:cNvPr id="0" name=""/>
        <dsp:cNvSpPr/>
      </dsp:nvSpPr>
      <dsp:spPr>
        <a:xfrm>
          <a:off x="0" y="3377725"/>
          <a:ext cx="6261100" cy="1061775"/>
        </a:xfrm>
        <a:prstGeom prst="roundRect">
          <a:avLst/>
        </a:prstGeom>
        <a:gradFill rotWithShape="0">
          <a:gsLst>
            <a:gs pos="0">
              <a:schemeClr val="accent2">
                <a:hueOff val="4156739"/>
                <a:satOff val="-715"/>
                <a:lumOff val="-7353"/>
                <a:alphaOff val="0"/>
                <a:tint val="94000"/>
                <a:satMod val="103000"/>
                <a:lumMod val="102000"/>
              </a:schemeClr>
            </a:gs>
            <a:gs pos="50000">
              <a:schemeClr val="accent2">
                <a:hueOff val="4156739"/>
                <a:satOff val="-715"/>
                <a:lumOff val="-7353"/>
                <a:alphaOff val="0"/>
                <a:shade val="100000"/>
                <a:satMod val="110000"/>
                <a:lumMod val="100000"/>
              </a:schemeClr>
            </a:gs>
            <a:gs pos="100000">
              <a:schemeClr val="accent2">
                <a:hueOff val="4156739"/>
                <a:satOff val="-715"/>
                <a:lumOff val="-735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There are 3 main types of motivation needs, wants and goals</a:t>
          </a:r>
          <a:endParaRPr lang="en-US" sz="2000" kern="1200"/>
        </a:p>
      </dsp:txBody>
      <dsp:txXfrm>
        <a:off x="51832" y="3429557"/>
        <a:ext cx="6157436" cy="958111"/>
      </dsp:txXfrm>
    </dsp:sp>
    <dsp:sp modelId="{A5972464-CB46-4CD4-A486-EA38D8F221E0}">
      <dsp:nvSpPr>
        <dsp:cNvPr id="0" name=""/>
        <dsp:cNvSpPr/>
      </dsp:nvSpPr>
      <dsp:spPr>
        <a:xfrm>
          <a:off x="0" y="4497100"/>
          <a:ext cx="6261100" cy="1061775"/>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Most fitness application are paid </a:t>
          </a:r>
          <a:endParaRPr lang="en-US" sz="2000" kern="1200"/>
        </a:p>
      </dsp:txBody>
      <dsp:txXfrm>
        <a:off x="51832" y="4548932"/>
        <a:ext cx="6157436" cy="9581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CBDEA-DB4C-4C1C-98AB-58982F50E5D0}">
      <dsp:nvSpPr>
        <dsp:cNvPr id="0" name=""/>
        <dsp:cNvSpPr/>
      </dsp:nvSpPr>
      <dsp:spPr>
        <a:xfrm>
          <a:off x="0" y="521978"/>
          <a:ext cx="6261100" cy="876951"/>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50% of the respondents said that the workout plans motivated them more to continue that the gamification screens which only 37.5% of respondents said that it motivates them. </a:t>
          </a:r>
          <a:endParaRPr lang="en-US" sz="1300" kern="1200"/>
        </a:p>
      </dsp:txBody>
      <dsp:txXfrm>
        <a:off x="42809" y="564787"/>
        <a:ext cx="6175482" cy="791333"/>
      </dsp:txXfrm>
    </dsp:sp>
    <dsp:sp modelId="{B4BDE668-138A-46EA-9B8B-C59C632E2262}">
      <dsp:nvSpPr>
        <dsp:cNvPr id="0" name=""/>
        <dsp:cNvSpPr/>
      </dsp:nvSpPr>
      <dsp:spPr>
        <a:xfrm>
          <a:off x="0" y="1436370"/>
          <a:ext cx="6261100" cy="876951"/>
        </a:xfrm>
        <a:prstGeom prst="roundRect">
          <a:avLst/>
        </a:prstGeom>
        <a:gradFill rotWithShape="0">
          <a:gsLst>
            <a:gs pos="0">
              <a:schemeClr val="accent2">
                <a:hueOff val="1385580"/>
                <a:satOff val="-238"/>
                <a:lumOff val="-2451"/>
                <a:alphaOff val="0"/>
                <a:tint val="94000"/>
                <a:satMod val="103000"/>
                <a:lumMod val="102000"/>
              </a:schemeClr>
            </a:gs>
            <a:gs pos="50000">
              <a:schemeClr val="accent2">
                <a:hueOff val="1385580"/>
                <a:satOff val="-238"/>
                <a:lumOff val="-2451"/>
                <a:alphaOff val="0"/>
                <a:shade val="100000"/>
                <a:satMod val="110000"/>
                <a:lumMod val="100000"/>
              </a:schemeClr>
            </a:gs>
            <a:gs pos="100000">
              <a:schemeClr val="accent2">
                <a:hueOff val="1385580"/>
                <a:satOff val="-238"/>
                <a:lumOff val="-245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“Technology will allow the person to keep track of their goals which will then motivate them to continue to improve”</a:t>
          </a:r>
          <a:endParaRPr lang="en-US" sz="1300" kern="1200"/>
        </a:p>
      </dsp:txBody>
      <dsp:txXfrm>
        <a:off x="42809" y="1479179"/>
        <a:ext cx="6175482" cy="791333"/>
      </dsp:txXfrm>
    </dsp:sp>
    <dsp:sp modelId="{9180FC26-197E-484F-8125-9B1D1BAF7122}">
      <dsp:nvSpPr>
        <dsp:cNvPr id="0" name=""/>
        <dsp:cNvSpPr/>
      </dsp:nvSpPr>
      <dsp:spPr>
        <a:xfrm>
          <a:off x="0" y="2350761"/>
          <a:ext cx="6261100" cy="876951"/>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whether the app motivated the application to do better, 100% of the users responded yes to this and the comments included “ It did as it allowed me to plan my workouts and meals better which allowed me to make more progress, as well the feedback screens helped me to improve and not get injured“</a:t>
          </a:r>
          <a:endParaRPr lang="en-US" sz="1300" kern="1200"/>
        </a:p>
      </dsp:txBody>
      <dsp:txXfrm>
        <a:off x="42809" y="2393570"/>
        <a:ext cx="6175482" cy="791333"/>
      </dsp:txXfrm>
    </dsp:sp>
    <dsp:sp modelId="{18107B74-BB28-429F-B5A5-7B5086EEDDA4}">
      <dsp:nvSpPr>
        <dsp:cNvPr id="0" name=""/>
        <dsp:cNvSpPr/>
      </dsp:nvSpPr>
      <dsp:spPr>
        <a:xfrm>
          <a:off x="0" y="3265153"/>
          <a:ext cx="6261100" cy="876951"/>
        </a:xfrm>
        <a:prstGeom prst="roundRect">
          <a:avLst/>
        </a:prstGeom>
        <a:gradFill rotWithShape="0">
          <a:gsLst>
            <a:gs pos="0">
              <a:schemeClr val="accent2">
                <a:hueOff val="4156739"/>
                <a:satOff val="-715"/>
                <a:lumOff val="-7353"/>
                <a:alphaOff val="0"/>
                <a:tint val="94000"/>
                <a:satMod val="103000"/>
                <a:lumMod val="102000"/>
              </a:schemeClr>
            </a:gs>
            <a:gs pos="50000">
              <a:schemeClr val="accent2">
                <a:hueOff val="4156739"/>
                <a:satOff val="-715"/>
                <a:lumOff val="-7353"/>
                <a:alphaOff val="0"/>
                <a:shade val="100000"/>
                <a:satMod val="110000"/>
                <a:lumMod val="100000"/>
              </a:schemeClr>
            </a:gs>
            <a:gs pos="100000">
              <a:schemeClr val="accent2">
                <a:hueOff val="4156739"/>
                <a:satOff val="-715"/>
                <a:lumOff val="-735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100% of the participants would continue to use the application in the future with some respondents saying. “I would as it has really motivated me to be better and continue with fitness using this application”</a:t>
          </a:r>
          <a:endParaRPr lang="en-US" sz="1300" kern="1200"/>
        </a:p>
      </dsp:txBody>
      <dsp:txXfrm>
        <a:off x="42809" y="3307962"/>
        <a:ext cx="6175482" cy="791333"/>
      </dsp:txXfrm>
    </dsp:sp>
    <dsp:sp modelId="{8DE7B432-6420-4B7A-A463-BE2A5DD4C782}">
      <dsp:nvSpPr>
        <dsp:cNvPr id="0" name=""/>
        <dsp:cNvSpPr/>
      </dsp:nvSpPr>
      <dsp:spPr>
        <a:xfrm>
          <a:off x="0" y="4179544"/>
          <a:ext cx="6261100" cy="876951"/>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 would like to see more feedback messages during the workout and possibly a leaderboard” </a:t>
          </a:r>
          <a:endParaRPr lang="en-US" sz="1300" kern="1200"/>
        </a:p>
      </dsp:txBody>
      <dsp:txXfrm>
        <a:off x="42809" y="4222353"/>
        <a:ext cx="6175482" cy="7913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0F3D1-4085-44C8-9AE9-84FE16C04092}">
      <dsp:nvSpPr>
        <dsp:cNvPr id="0" name=""/>
        <dsp:cNvSpPr/>
      </dsp:nvSpPr>
      <dsp:spPr>
        <a:xfrm>
          <a:off x="0" y="680"/>
          <a:ext cx="6261100" cy="15934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7E6A1-86D8-4E53-A003-B4809AED3E0C}">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231065-3892-46F2-BFDC-AC66F90392C9}">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kern="1200"/>
            <a:t>There are many ways in which users are motivated by fitness apps </a:t>
          </a:r>
          <a:endParaRPr lang="en-US" sz="2100" kern="1200"/>
        </a:p>
      </dsp:txBody>
      <dsp:txXfrm>
        <a:off x="1840447" y="680"/>
        <a:ext cx="4420652" cy="1593460"/>
      </dsp:txXfrm>
    </dsp:sp>
    <dsp:sp modelId="{90FC3716-2025-466C-B9DD-767F16E76A4B}">
      <dsp:nvSpPr>
        <dsp:cNvPr id="0" name=""/>
        <dsp:cNvSpPr/>
      </dsp:nvSpPr>
      <dsp:spPr>
        <a:xfrm>
          <a:off x="0" y="1992507"/>
          <a:ext cx="6261100" cy="15934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180B0-ADAC-4C86-B9E8-5DBFF438A038}">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45B349-F3D0-4F6F-B8CA-425C3FB7ECD8}">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kern="1200"/>
            <a:t>The feedback screen and the workout plans motivated the users the most</a:t>
          </a:r>
          <a:endParaRPr lang="en-US" sz="2100" kern="1200"/>
        </a:p>
      </dsp:txBody>
      <dsp:txXfrm>
        <a:off x="1840447" y="1992507"/>
        <a:ext cx="4420652" cy="1593460"/>
      </dsp:txXfrm>
    </dsp:sp>
    <dsp:sp modelId="{DF8EB2B3-F45E-4F95-B1B1-579818150493}">
      <dsp:nvSpPr>
        <dsp:cNvPr id="0" name=""/>
        <dsp:cNvSpPr/>
      </dsp:nvSpPr>
      <dsp:spPr>
        <a:xfrm>
          <a:off x="0" y="3984333"/>
          <a:ext cx="6261100" cy="15934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75070-F1F7-4D0C-A7F6-76624AAAB89D}">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9C8726-E4D6-42A1-998F-3823157D2D65}">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933450">
            <a:lnSpc>
              <a:spcPct val="90000"/>
            </a:lnSpc>
            <a:spcBef>
              <a:spcPct val="0"/>
            </a:spcBef>
            <a:spcAft>
              <a:spcPct val="35000"/>
            </a:spcAft>
            <a:buNone/>
          </a:pPr>
          <a:r>
            <a:rPr lang="en-GB" sz="2100" kern="1200"/>
            <a:t>There are many different ways in which gamification can be implemented into an application to influence motivation </a:t>
          </a:r>
          <a:endParaRPr lang="en-US" sz="2100" kern="1200"/>
        </a:p>
      </dsp:txBody>
      <dsp:txXfrm>
        <a:off x="1840447" y="3984333"/>
        <a:ext cx="4420652" cy="15934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06F61-7BC8-431A-802B-40ED9061A17E}"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4ECC80-25B9-479B-B652-E6A5188CDEBA}" type="slidenum">
              <a:rPr lang="en-GB" smtClean="0"/>
              <a:t>‹#›</a:t>
            </a:fld>
            <a:endParaRPr lang="en-GB"/>
          </a:p>
        </p:txBody>
      </p:sp>
    </p:spTree>
    <p:extLst>
      <p:ext uri="{BB962C8B-B14F-4D97-AF65-F5344CB8AC3E}">
        <p14:creationId xmlns:p14="http://schemas.microsoft.com/office/powerpoint/2010/main" val="2162231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2</a:t>
            </a:fld>
            <a:endParaRPr lang="en-GB"/>
          </a:p>
        </p:txBody>
      </p:sp>
    </p:spTree>
    <p:extLst>
      <p:ext uri="{BB962C8B-B14F-4D97-AF65-F5344CB8AC3E}">
        <p14:creationId xmlns:p14="http://schemas.microsoft.com/office/powerpoint/2010/main" val="844675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viva consists of the various topics and sub-topics surrounding fitness applications and how they have become more relevant and how they then motivate people to motivate themselves. The following subtopics will be discussed below as part of a literature review, firstly is the issue of fitness within the UK and the various ways in which GP’s are helping people with this. Next will be the different methods in which people prefer working out which will be used to see how each gender prefers to exercise. Then the topic of motivation will be discussed to see how the different goals can affect people’s motivation. Lastly the topic of gamification will be discussed to see how the different elements of gamification within the applications can affect the users.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3</a:t>
            </a:fld>
            <a:endParaRPr lang="en-GB"/>
          </a:p>
        </p:txBody>
      </p:sp>
    </p:spTree>
    <p:extLst>
      <p:ext uri="{BB962C8B-B14F-4D97-AF65-F5344CB8AC3E}">
        <p14:creationId xmlns:p14="http://schemas.microsoft.com/office/powerpoint/2010/main" val="3365282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suggests that over 64.3 percent of adults within the UK are overweight, this is a massive percentage of the population which shows that fitness and nutrition are both massive problems that need to be dealt with. this source is good as it comes from a reputable source being the UK parliament, as well is fit for purpose as it talks directly about the information that is needed. This source is also very current as it was published in 2020 which means that the information inside is usable. </a:t>
            </a:r>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6</a:t>
            </a:fld>
            <a:endParaRPr lang="en-GB"/>
          </a:p>
        </p:txBody>
      </p:sp>
    </p:spTree>
    <p:extLst>
      <p:ext uri="{BB962C8B-B14F-4D97-AF65-F5344CB8AC3E}">
        <p14:creationId xmlns:p14="http://schemas.microsoft.com/office/powerpoint/2010/main" val="2405912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many different methods that people can use when they are working out, weights, body weight and cardio vascular exercises Kiemute Oyibo and Julita Vassileva state “Males prefer push-up, squat, crunch, plank, and chair dip the most, with effectiveness being the most important driver” (4) This suggests men prefer the upper body exercises which are effective for them and gives then the ‘look’ that they want to achieve from these exercises, this is interesting and may show the motivation and the reasoning behind men working out with such methods. Whereas, Kiemute Oyibo and Julita Vassileva also state “females prefer squat, crunch, jumping jack, step up, and plank the most, with ease of performance being the most important driver” (5) This suggests women prefer the more lower body exercises which will allow them to sculpt the look that they want, this is shown as the exercises that were suggested were focused on what they wanted which was the development of the physique. This source is good for the project as all of the information fits in within the sections. This source is also credible as it was published in 2020 so the information is very current and can be used within the project.</a:t>
            </a:r>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7</a:t>
            </a:fld>
            <a:endParaRPr lang="en-GB"/>
          </a:p>
        </p:txBody>
      </p:sp>
    </p:spTree>
    <p:extLst>
      <p:ext uri="{BB962C8B-B14F-4D97-AF65-F5344CB8AC3E}">
        <p14:creationId xmlns:p14="http://schemas.microsoft.com/office/powerpoint/2010/main" val="3945580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question that needs to be asked it what motivation is open.edu states that “motivation is a ‘driving force’ through which people strive to achieve their goals and fulfil a need or uphold a value.” (8). This then suggests that motivation is what allows a person to be able to accomplish the goals, there are 3 very important words that can be taken from this the first is needs, this then suggests these are the things that hey people need to survive in the short term or long term future, then are the values to the person which could be things such as family health or wealth. The last word to be taken from this is goals, this is probably the most important and usually the most difficult to complete as these are sometimes personal things that may annoy the person such as weight issues or other issues such as them feeling to small which would motivate them to make changes. This last word is especially relevant when considering fitness which is how not seeing results would spur a person to download a fitness app to see if this could give them structure which would get them the results that they want.  </a:t>
            </a: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8</a:t>
            </a:fld>
            <a:endParaRPr lang="en-GB"/>
          </a:p>
        </p:txBody>
      </p:sp>
    </p:spTree>
    <p:extLst>
      <p:ext uri="{BB962C8B-B14F-4D97-AF65-F5344CB8AC3E}">
        <p14:creationId xmlns:p14="http://schemas.microsoft.com/office/powerpoint/2010/main" val="3695191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source from Salvador et al states “it showed that the reasons for using them were to have the achievement of fitness goals and the enjoyment of being able to share the results obtained with their contacts, so gamification could have a direct relationship with their use.” (12) This suggests that the gamification side of the applications allows users to get gratification from sharing their achievements with their contacts, this allows them to show their level and compare it to their friends. This shows how the how gamification gives users something to be proud of once they have finished a task. This source is good as the information links to the topic and all works within the project, this source is also recent as it was published in 2020 so the information is current. </a:t>
            </a:r>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9</a:t>
            </a:fld>
            <a:endParaRPr lang="en-GB"/>
          </a:p>
        </p:txBody>
      </p:sp>
    </p:spTree>
    <p:extLst>
      <p:ext uri="{BB962C8B-B14F-4D97-AF65-F5344CB8AC3E}">
        <p14:creationId xmlns:p14="http://schemas.microsoft.com/office/powerpoint/2010/main" val="2685074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other language that was selected make the application was Java, java.com states that “Java is a programming language and computing platform first released by Sun Microsystems in 1995. There are lots of applications and websites that will not work unless you have Java installed, and more are created every day. Java is fast, secure, and reliable.” (24) There are also many reason for the possible inclusion of Java developer.ibm.com states that “Thus far, this is the most widely used language for Android app development.” (25) This then suggests that this is the best language to use when creating the application as this prototype will be created for desktop and then if the application is a success in the future it could be possibly made into a mobile application. another reason for the possible choosing of this language is that this language has been used extensively which means that there is a lot less learning for this application to be made correctly and with all of the functionality that it needs to work properly. </a:t>
            </a: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13</a:t>
            </a:fld>
            <a:endParaRPr lang="en-GB"/>
          </a:p>
        </p:txBody>
      </p:sp>
    </p:spTree>
    <p:extLst>
      <p:ext uri="{BB962C8B-B14F-4D97-AF65-F5344CB8AC3E}">
        <p14:creationId xmlns:p14="http://schemas.microsoft.com/office/powerpoint/2010/main" val="760651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research that was conducted, there have been some conclusions that have been found, one of which has come from the fitness in the UK section of the project. This has shown that there is a real need for these apps for motivation as there are more and more people who are becoming obese and morbidly obese each year which is putting stress on the NHS, GP’s are also doing their bit by giving people plans to help them lose weight but with little effect whereas an application with some elements of gamification may entice the user to follow the plan. Another conclusion is that many of the people who will use the application may be new gym goers so simple, intermediate and advanced workouts will be needed for each type of user. Another conclusion is the motivation that the users may have and how the application can then entice the users to then hit their goals, it was researched and the 3 types of motivation being needs, wants and goals were discovered and then gamification may be the way to do this, as similar applications use a level system that will entice the users and keep them returning to claim their rewards. For the solution to this problem a fitness app will be created to bridge the gap between the current features that they offer, one major difference is that the fitness app will be completely free which is a major difference between the other apps which have been discussed as a lot of these are paid applications. Some of the features from the other app which will be implemented is the simple list order from the apps with videos which will be implemented.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were many conclusions from the research that was undertaken, the first of which was from the secondary, the first conclusion gained was that there is a method used by GPs to allow people to lose weight however they might not stick to this if they do not have the motivation to complete the workouts and follow the exercise plans. Another conclusion drawn from the secondary research is for the workouts, which left me with the conclusion that the fundamental exercises should be the main focus within the workout for the progression of the user which was implemented into the application. Next then is what is motivation, it was concluded that the user will need to be presented with a challenge that they can then strive for to complete a goal, this challenge may be to build muscle but will consist of further challenges such diet and exercise. This then means that the user needs to have a goal on mind which is what was asked on the register form of the app so that they set themself the goal of doing this. The last section was on what is gamification from this it was learned that there are many different types of motivation that can be implemented into the fitness application. But it was decided that feedback screens would be used to motivate the user as the research into other applications showed that they do this and that other uses like it. </a:t>
            </a: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14</a:t>
            </a:fld>
            <a:endParaRPr lang="en-GB"/>
          </a:p>
        </p:txBody>
      </p:sp>
    </p:spTree>
    <p:extLst>
      <p:ext uri="{BB962C8B-B14F-4D97-AF65-F5344CB8AC3E}">
        <p14:creationId xmlns:p14="http://schemas.microsoft.com/office/powerpoint/2010/main" val="674517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were many results from the primary research the first of which is that all of the respondents agree that technology can support a person’s motivation, with most users’ comments like “Technology will allow the person to keep track of their goals which will then motivate them to continue to improve” this then directly links with the research question and shows that people do believe that technology can influence motivation.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next result from the primary research showed whether the app motivated the application to do better, 100% of the users responded yes to this and the comments included “ It did as it allowed me to plan my workouts and meals better which allowed me to make more progress, as well the feedback screens helped me to improve and not get injured" this then suggests that each part of the app allowed the user to feel more motivated and that they elements of gamification within the application being feedback screens or well done screens motivated the users to complete their workouts. This then directly links to the 3</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rd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aim of the project which is I evaluate the system and whether the application motivates its users, I believe that this has been completed as this user has said it allowed them to plan their workouts and meals and as well the feedback screens also helped them to improve which shows that they have made improvements and have been motivated by the app.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Another conclusion that can be drawn from the is that 50% of the respondents said that the workout plans motivated them more to continue that the gamification screens which only 37.5% of respondents said that it motivates them. This is a different conclusion and goes against what was drawn from the secondary which showed that more users are motivated by gamification, however this then shows that the user are more drawn to the results that they get from the workouts rather that the gamification elements to give them motivation. This is then supported by some users which say that “The workout screens gave me a lot of motivation as they are almost a pat on the back for the user for completing the workout which makes it feel a lot better” this then shows that some users feel that the workout plan and gamification works in tandem to motivate the user. This also directly link to the 3</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rd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aim and 4</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aim of the project which shows and to the main aim as it shows firstly how the application motivates the users which from this is shown that the workouts and the feedback screens are what motivate the users. And also shows that the application does motivate them.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Another conclusion made was from figure which showed that 100% of the participants would continue to use the application in the future with some respondents saying. “I would as it has really motivated me to be better and continue with fitness using this application”. This then suggests that the application has been a success which directly links to the 3</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rd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objective and the 4</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objective as the user would continue to the use the app is it motivates them to continue.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were also many conclusions about the recommendation that can be made to the app from the users one example from a user’s is “I would like to see more feedback messages during the workout and possibly a leaderboard” and also “more feedback screens and possibly a leaderboard or levelling system”. These are some very good recommendations for the app as this would then motivate the users more and will give them more drive to get their goals. This then links to the secondary research as these were some of the methods that were suggested with this section which the user would also like to see.</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conclusion gained from the primary research see figure which asked if the users felt that the user suited all levels of users. 87.50% said that no with some respondents saying that “this is because there may be new users of the gym which may not have an idea of the exercises so different workout plans will need to be made for them”. This then shows that the users feel that more workout plans will need to be added to accommodate the users. This then directly links to the secondary research which showed that not all users will respond to the same training methods. This also directly links to objective 5 as it show that more workout types can be added for future development.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Overall, the data within the primary research did back up the data from the secondary research in terms of motivation and the workouts that would be undertaken and also the gamification and they even recommended more gamification which was not expected to be gained from the primary. However not all of the primary agreed with the secondary in terms of motivation it was shown that the user can make their own motivation, but the primary suggests that the app helps the user to gain structure which then motivates them which is very important as it shows that the app and user go hand in hand to aid motivation and improve, the users also stated that the gamification or well done screens influence them to do better next time and continue working out.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Overall, all of the objectives within the project were met and a good conclusion for the project was found from this, this is because each step of the project went very well and allowed for each objective to be completed. As well as this the main aim of the project was also completed as the users were firstly motivated by the application and its various parts as discussed above such as the workouts plans and the well-done feedback screens, but they also would continue to use the app as it has made them better. </a:t>
            </a: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Overall, I believe that the answers that I received were what I expected from the research and allowed me to come to a definitive conclusion, the answers from the primary research also allowed me to complete the various aims and objectives for the research.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are many things that I would do differently If I were to undertake this project again, firstly I would allow more time for the primary research which would in turn allow for more and better answers to be gained from it. I would also allow more time for the development of the application as I felt that I would have needed more so this is something that I would change if I were to undertake this project again. </a:t>
            </a:r>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16</a:t>
            </a:fld>
            <a:endParaRPr lang="en-GB"/>
          </a:p>
        </p:txBody>
      </p:sp>
    </p:spTree>
    <p:extLst>
      <p:ext uri="{BB962C8B-B14F-4D97-AF65-F5344CB8AC3E}">
        <p14:creationId xmlns:p14="http://schemas.microsoft.com/office/powerpoint/2010/main" val="3243151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For this project all of the objectives from the introduction have been met, this then allowed the main aim of To Evaluate How Fitness Applications Motivate Their Users, this was met as it was the user gave feedback on what motivated them which was the workout plans and the well done or feedback screens. This then linked to the research from chapter two from the methods of working out section and the sources that was used by Kiemute Oyibo, Julita Vassileva and also Jessie Pavelka who talked about the fitness plans which were implemented into the app which the users really liked. As well was the sources on gamification one example is Camilla Dahlstrom which was implemented, and the users really liked which shows that the users were motivated to use the app because of these. The main aim of the project was met as the users said that they were more motivated in the questionnaire and that they would return which suggests that the main aim was met and that the project was a success. </a:t>
            </a: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17</a:t>
            </a:fld>
            <a:endParaRPr lang="en-GB"/>
          </a:p>
        </p:txBody>
      </p:sp>
    </p:spTree>
    <p:extLst>
      <p:ext uri="{BB962C8B-B14F-4D97-AF65-F5344CB8AC3E}">
        <p14:creationId xmlns:p14="http://schemas.microsoft.com/office/powerpoint/2010/main" val="701178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There were also some recommendations for the application from the users the first of which was for the workout plans which they said that more would be needed for different levels of user which would be added in the future. As well they said that more gamifications could be added such as a leaderboard and a levelling system with experience points which would be added if this would be completed again as this would motivate the users more. </a:t>
            </a:r>
          </a:p>
          <a:p>
            <a:endParaRPr lang="en-GB" dirty="0"/>
          </a:p>
        </p:txBody>
      </p:sp>
      <p:sp>
        <p:nvSpPr>
          <p:cNvPr id="4" name="Slide Number Placeholder 3"/>
          <p:cNvSpPr>
            <a:spLocks noGrp="1"/>
          </p:cNvSpPr>
          <p:nvPr>
            <p:ph type="sldNum" sz="quarter" idx="5"/>
          </p:nvPr>
        </p:nvSpPr>
        <p:spPr/>
        <p:txBody>
          <a:bodyPr/>
          <a:lstStyle/>
          <a:p>
            <a:fld id="{5E4ECC80-25B9-479B-B652-E6A5188CDEBA}" type="slidenum">
              <a:rPr lang="en-GB" smtClean="0"/>
              <a:t>18</a:t>
            </a:fld>
            <a:endParaRPr lang="en-GB"/>
          </a:p>
        </p:txBody>
      </p:sp>
    </p:spTree>
    <p:extLst>
      <p:ext uri="{BB962C8B-B14F-4D97-AF65-F5344CB8AC3E}">
        <p14:creationId xmlns:p14="http://schemas.microsoft.com/office/powerpoint/2010/main" val="41751979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4/26/2021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4/26/2021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4/26/2021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4/26/2021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4/26/2021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4/26/2021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4/26/2021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4/26/2021</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4/26/2021</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png"/><Relationship Id="rId7" Type="http://schemas.openxmlformats.org/officeDocument/2006/relationships/diagramQuickStyle" Target="../diagrams/quickStyle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6.png"/><Relationship Id="rId9" Type="http://schemas.microsoft.com/office/2007/relationships/diagramDrawing" Target="../diagrams/drawing6.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youtu.be/PIYjtBG6N0o"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39.jpe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6.png"/><Relationship Id="rId9" Type="http://schemas.microsoft.com/office/2007/relationships/diagramDrawing" Target="../diagrams/drawing7.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png"/><Relationship Id="rId7" Type="http://schemas.openxmlformats.org/officeDocument/2006/relationships/diagramQuickStyle" Target="../diagrams/quickStyle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6.png"/><Relationship Id="rId9" Type="http://schemas.microsoft.com/office/2007/relationships/diagramDrawing" Target="../diagrams/drawing8.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8D04E-7711-43A3-8A47-27D8FBF60CFF}"/>
              </a:ext>
            </a:extLst>
          </p:cNvPr>
          <p:cNvSpPr>
            <a:spLocks noGrp="1"/>
          </p:cNvSpPr>
          <p:nvPr>
            <p:ph type="ctrTitle"/>
          </p:nvPr>
        </p:nvSpPr>
        <p:spPr/>
        <p:txBody>
          <a:bodyPr/>
          <a:lstStyle/>
          <a:p>
            <a:r>
              <a:rPr lang="en-GB" dirty="0"/>
              <a:t>Final Viva </a:t>
            </a:r>
          </a:p>
        </p:txBody>
      </p:sp>
      <p:sp>
        <p:nvSpPr>
          <p:cNvPr id="3" name="Subtitle 2">
            <a:extLst>
              <a:ext uri="{FF2B5EF4-FFF2-40B4-BE49-F238E27FC236}">
                <a16:creationId xmlns:a16="http://schemas.microsoft.com/office/drawing/2014/main" id="{3EE1131A-65B7-4F3E-9119-2A070ADCB90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50671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4" name="Picture 13">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6" name="Rectangle 15">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00573A24-AD84-4562-A993-7D04E1D18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B3C087F8-F09C-4C07-B55F-6081689A2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FC49D257-5737-4C0D-89EA-9C311AF2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176" y="0"/>
            <a:ext cx="6092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E13D267A-94F5-488A-94C6-5D7156D9AF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28" name="Rectangle 27">
            <a:extLst>
              <a:ext uri="{FF2B5EF4-FFF2-40B4-BE49-F238E27FC236}">
                <a16:creationId xmlns:a16="http://schemas.microsoft.com/office/drawing/2014/main" id="{46CE3EB2-91DF-4F5D-8874-744AAAE31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25C217C-3C21-4ABF-9416-D3F893FE1D6C}"/>
              </a:ext>
            </a:extLst>
          </p:cNvPr>
          <p:cNvSpPr>
            <a:spLocks noGrp="1"/>
          </p:cNvSpPr>
          <p:nvPr>
            <p:ph type="title"/>
          </p:nvPr>
        </p:nvSpPr>
        <p:spPr>
          <a:xfrm>
            <a:off x="680322" y="2403231"/>
            <a:ext cx="5192940" cy="2133600"/>
          </a:xfrm>
        </p:spPr>
        <p:txBody>
          <a:bodyPr vert="horz" lIns="91440" tIns="45720" rIns="91440" bIns="45720" rtlCol="0" anchor="ctr">
            <a:normAutofit/>
          </a:bodyPr>
          <a:lstStyle/>
          <a:p>
            <a:pPr algn="r"/>
            <a:r>
              <a:rPr lang="en-US" sz="5400"/>
              <a:t>Introduction</a:t>
            </a:r>
          </a:p>
        </p:txBody>
      </p:sp>
      <p:sp>
        <p:nvSpPr>
          <p:cNvPr id="3" name="Content Placeholder 2">
            <a:extLst>
              <a:ext uri="{FF2B5EF4-FFF2-40B4-BE49-F238E27FC236}">
                <a16:creationId xmlns:a16="http://schemas.microsoft.com/office/drawing/2014/main" id="{A7C76182-36D1-43B9-9786-F45622BCE30A}"/>
              </a:ext>
            </a:extLst>
          </p:cNvPr>
          <p:cNvSpPr>
            <a:spLocks noGrp="1"/>
          </p:cNvSpPr>
          <p:nvPr>
            <p:ph idx="1"/>
          </p:nvPr>
        </p:nvSpPr>
        <p:spPr>
          <a:xfrm>
            <a:off x="680323" y="4831173"/>
            <a:ext cx="5192940" cy="1117687"/>
          </a:xfrm>
        </p:spPr>
        <p:txBody>
          <a:bodyPr vert="horz" lIns="91440" tIns="45720" rIns="91440" bIns="45720" rtlCol="0">
            <a:normAutofit/>
          </a:bodyPr>
          <a:lstStyle/>
          <a:p>
            <a:pPr marL="0" indent="0" algn="r">
              <a:buNone/>
            </a:pPr>
            <a:r>
              <a:rPr lang="en-US" sz="2000" dirty="0"/>
              <a:t>An Investigation into How Fitness Applications Motivate Their Users </a:t>
            </a:r>
          </a:p>
        </p:txBody>
      </p:sp>
      <p:pic>
        <p:nvPicPr>
          <p:cNvPr id="7" name="Graphic 6" descr="Chat">
            <a:extLst>
              <a:ext uri="{FF2B5EF4-FFF2-40B4-BE49-F238E27FC236}">
                <a16:creationId xmlns:a16="http://schemas.microsoft.com/office/drawing/2014/main" id="{51654BBC-B8F1-4B4C-AFA9-FDFA1E7A00E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36079" y="1024255"/>
            <a:ext cx="4809490" cy="480949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552871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84479FD-5BE5-48CC-8C48-BECC66F7F29B}"/>
              </a:ext>
            </a:extLst>
          </p:cNvPr>
          <p:cNvSpPr>
            <a:spLocks noGrp="1"/>
          </p:cNvSpPr>
          <p:nvPr>
            <p:ph type="title"/>
          </p:nvPr>
        </p:nvSpPr>
        <p:spPr>
          <a:xfrm>
            <a:off x="680321" y="2063262"/>
            <a:ext cx="3739279" cy="2661052"/>
          </a:xfrm>
        </p:spPr>
        <p:txBody>
          <a:bodyPr>
            <a:normAutofit/>
          </a:bodyPr>
          <a:lstStyle/>
          <a:p>
            <a:pPr algn="r"/>
            <a:r>
              <a:rPr lang="en-GB" sz="3700" dirty="0"/>
              <a:t>An Investigation into How Fitness Applications Motivate Their Users </a:t>
            </a:r>
          </a:p>
        </p:txBody>
      </p:sp>
      <p:graphicFrame>
        <p:nvGraphicFramePr>
          <p:cNvPr id="5" name="Content Placeholder 2">
            <a:extLst>
              <a:ext uri="{FF2B5EF4-FFF2-40B4-BE49-F238E27FC236}">
                <a16:creationId xmlns:a16="http://schemas.microsoft.com/office/drawing/2014/main" id="{5F6B5476-513F-4B91-86B8-B224531A631C}"/>
              </a:ext>
            </a:extLst>
          </p:cNvPr>
          <p:cNvGraphicFramePr>
            <a:graphicFrameLocks noGrp="1"/>
          </p:cNvGraphicFramePr>
          <p:nvPr>
            <p:ph idx="1"/>
            <p:extLst>
              <p:ext uri="{D42A27DB-BD31-4B8C-83A1-F6EECF244321}">
                <p14:modId xmlns:p14="http://schemas.microsoft.com/office/powerpoint/2010/main" val="2242964600"/>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04469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2" name="Picture 11">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3AAABE-20B7-46BB-B94A-DCEDD93624FE}"/>
              </a:ext>
            </a:extLst>
          </p:cNvPr>
          <p:cNvSpPr>
            <a:spLocks noGrp="1"/>
          </p:cNvSpPr>
          <p:nvPr>
            <p:ph type="title"/>
          </p:nvPr>
        </p:nvSpPr>
        <p:spPr>
          <a:xfrm>
            <a:off x="680321" y="753228"/>
            <a:ext cx="5584677" cy="1080938"/>
          </a:xfrm>
        </p:spPr>
        <p:txBody>
          <a:bodyPr>
            <a:normAutofit/>
          </a:bodyPr>
          <a:lstStyle/>
          <a:p>
            <a:r>
              <a:rPr lang="en-GB">
                <a:solidFill>
                  <a:srgbClr val="FFFFFF"/>
                </a:solidFill>
              </a:rPr>
              <a:t>Aims and Objectives</a:t>
            </a:r>
          </a:p>
        </p:txBody>
      </p:sp>
      <p:pic>
        <p:nvPicPr>
          <p:cNvPr id="18" name="Picture 17">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FCD39549-5CD3-4334-9CCB-6D34AA89123C}"/>
              </a:ext>
            </a:extLst>
          </p:cNvPr>
          <p:cNvSpPr>
            <a:spLocks noGrp="1"/>
          </p:cNvSpPr>
          <p:nvPr>
            <p:ph idx="1"/>
          </p:nvPr>
        </p:nvSpPr>
        <p:spPr>
          <a:xfrm>
            <a:off x="680321" y="2336873"/>
            <a:ext cx="5104843" cy="3415857"/>
          </a:xfrm>
        </p:spPr>
        <p:txBody>
          <a:bodyPr>
            <a:normAutofit fontScale="70000" lnSpcReduction="20000"/>
          </a:bodyPr>
          <a:lstStyle/>
          <a:p>
            <a:pPr marL="0" indent="0">
              <a:buNone/>
            </a:pPr>
            <a:r>
              <a:rPr lang="en-GB" sz="2000" dirty="0">
                <a:solidFill>
                  <a:schemeClr val="bg1"/>
                </a:solidFill>
              </a:rPr>
              <a:t>Aims</a:t>
            </a:r>
          </a:p>
          <a:p>
            <a:r>
              <a:rPr lang="en-GB" sz="2000" dirty="0">
                <a:solidFill>
                  <a:schemeClr val="bg1"/>
                </a:solidFill>
              </a:rPr>
              <a:t>To Evaluate How Fitness Applications Motivate Their Users</a:t>
            </a:r>
          </a:p>
          <a:p>
            <a:pPr marL="0" indent="0">
              <a:buNone/>
            </a:pPr>
            <a:endParaRPr lang="en-GB" sz="2000" dirty="0">
              <a:solidFill>
                <a:schemeClr val="bg1"/>
              </a:solidFill>
            </a:endParaRPr>
          </a:p>
          <a:p>
            <a:pPr marL="0" indent="0">
              <a:buNone/>
            </a:pPr>
            <a:r>
              <a:rPr lang="en-GB" sz="2000" dirty="0">
                <a:solidFill>
                  <a:schemeClr val="bg1"/>
                </a:solidFill>
              </a:rPr>
              <a:t>Objectives</a:t>
            </a:r>
          </a:p>
          <a:p>
            <a:r>
              <a:rPr lang="en-GB" sz="2000" dirty="0">
                <a:solidFill>
                  <a:schemeClr val="bg1"/>
                </a:solidFill>
              </a:rPr>
              <a:t>Conduct an in-depth literature review into:- fitness in the UK, methods of working out, what is motivation, what is gamification and the current tools available </a:t>
            </a:r>
          </a:p>
          <a:p>
            <a:r>
              <a:rPr lang="en-GB" sz="2000" dirty="0">
                <a:solidFill>
                  <a:schemeClr val="bg1"/>
                </a:solidFill>
              </a:rPr>
              <a:t>Design and implement the fitness application</a:t>
            </a:r>
          </a:p>
          <a:p>
            <a:r>
              <a:rPr lang="en-GB" sz="2000" dirty="0">
                <a:solidFill>
                  <a:schemeClr val="bg1"/>
                </a:solidFill>
              </a:rPr>
              <a:t>Evaluate the system and whether the application motivates its users </a:t>
            </a:r>
          </a:p>
          <a:p>
            <a:r>
              <a:rPr lang="en-GB" sz="2000" dirty="0">
                <a:solidFill>
                  <a:schemeClr val="bg1"/>
                </a:solidFill>
              </a:rPr>
              <a:t>Critically evaluate the success of the application based on the users results</a:t>
            </a:r>
          </a:p>
          <a:p>
            <a:r>
              <a:rPr lang="en-GB" sz="2000" dirty="0">
                <a:solidFill>
                  <a:schemeClr val="bg1"/>
                </a:solidFill>
              </a:rPr>
              <a:t>Analyse any future developments of the application and how they can be implemented</a:t>
            </a:r>
          </a:p>
          <a:p>
            <a:endParaRPr lang="en-GB" sz="1100" dirty="0">
              <a:solidFill>
                <a:srgbClr val="FFFFFF"/>
              </a:solidFill>
            </a:endParaRPr>
          </a:p>
        </p:txBody>
      </p:sp>
      <p:sp useBgFill="1">
        <p:nvSpPr>
          <p:cNvPr id="20" name="Rectangle 19">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umbbell">
            <a:extLst>
              <a:ext uri="{FF2B5EF4-FFF2-40B4-BE49-F238E27FC236}">
                <a16:creationId xmlns:a16="http://schemas.microsoft.com/office/drawing/2014/main" id="{016AC223-025E-4A46-B630-EF4E910A4BA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43933" y="1336393"/>
            <a:ext cx="4178419" cy="4178419"/>
          </a:xfrm>
          <a:prstGeom prst="rect">
            <a:avLst/>
          </a:prstGeom>
          <a:ln>
            <a:noFill/>
          </a:ln>
          <a:effectLst/>
        </p:spPr>
      </p:pic>
    </p:spTree>
    <p:extLst>
      <p:ext uri="{BB962C8B-B14F-4D97-AF65-F5344CB8AC3E}">
        <p14:creationId xmlns:p14="http://schemas.microsoft.com/office/powerpoint/2010/main" val="376272112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BE18-FCC7-4EC1-B839-4380C3BF88AB}"/>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E3725131-9C9A-48C9-BA14-3351C4B1A3F5}"/>
              </a:ext>
            </a:extLst>
          </p:cNvPr>
          <p:cNvSpPr>
            <a:spLocks noGrp="1"/>
          </p:cNvSpPr>
          <p:nvPr>
            <p:ph idx="1"/>
          </p:nvPr>
        </p:nvSpPr>
        <p:spPr>
          <a:xfrm>
            <a:off x="680321" y="2336873"/>
            <a:ext cx="9613861" cy="4055538"/>
          </a:xfrm>
        </p:spPr>
        <p:txBody>
          <a:bodyPr>
            <a:normAutofit lnSpcReduction="10000"/>
          </a:bodyPr>
          <a:lstStyle/>
          <a:p>
            <a:pPr marL="0" indent="0">
              <a:buNone/>
            </a:pPr>
            <a:r>
              <a:rPr lang="en-GB" dirty="0"/>
              <a:t>Literature Review Topics </a:t>
            </a:r>
          </a:p>
          <a:p>
            <a:pPr marL="0" indent="0">
              <a:buNone/>
            </a:pPr>
            <a:endParaRPr lang="en-GB" dirty="0"/>
          </a:p>
          <a:p>
            <a:r>
              <a:rPr lang="en-GB" dirty="0"/>
              <a:t>Fitness in the UK</a:t>
            </a:r>
          </a:p>
          <a:p>
            <a:endParaRPr lang="en-GB" dirty="0"/>
          </a:p>
          <a:p>
            <a:r>
              <a:rPr lang="en-GB" dirty="0"/>
              <a:t>Methods of Working Out</a:t>
            </a:r>
          </a:p>
          <a:p>
            <a:endParaRPr lang="en-GB" dirty="0"/>
          </a:p>
          <a:p>
            <a:r>
              <a:rPr lang="en-GB" dirty="0"/>
              <a:t>What is Motivation</a:t>
            </a:r>
          </a:p>
          <a:p>
            <a:endParaRPr lang="en-GB" dirty="0"/>
          </a:p>
          <a:p>
            <a:r>
              <a:rPr lang="en-GB" dirty="0"/>
              <a:t>What is Gamification</a:t>
            </a:r>
          </a:p>
          <a:p>
            <a:endParaRPr lang="en-GB" dirty="0"/>
          </a:p>
        </p:txBody>
      </p:sp>
    </p:spTree>
    <p:extLst>
      <p:ext uri="{BB962C8B-B14F-4D97-AF65-F5344CB8AC3E}">
        <p14:creationId xmlns:p14="http://schemas.microsoft.com/office/powerpoint/2010/main" val="808847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ED7D6-7FA1-45BF-A1F2-4EDAC6C2E303}"/>
              </a:ext>
            </a:extLst>
          </p:cNvPr>
          <p:cNvSpPr>
            <a:spLocks noGrp="1"/>
          </p:cNvSpPr>
          <p:nvPr>
            <p:ph type="title"/>
          </p:nvPr>
        </p:nvSpPr>
        <p:spPr>
          <a:xfrm>
            <a:off x="680321" y="753228"/>
            <a:ext cx="9613861" cy="1080938"/>
          </a:xfrm>
        </p:spPr>
        <p:txBody>
          <a:bodyPr>
            <a:normAutofit/>
          </a:bodyPr>
          <a:lstStyle/>
          <a:p>
            <a:r>
              <a:rPr lang="en-GB" dirty="0"/>
              <a:t>Section 1 – Fitness in the UK</a:t>
            </a:r>
          </a:p>
        </p:txBody>
      </p:sp>
      <p:graphicFrame>
        <p:nvGraphicFramePr>
          <p:cNvPr id="18" name="Content Placeholder 2">
            <a:extLst>
              <a:ext uri="{FF2B5EF4-FFF2-40B4-BE49-F238E27FC236}">
                <a16:creationId xmlns:a16="http://schemas.microsoft.com/office/drawing/2014/main" id="{79338676-F42D-4E1C-9792-FAAE0DF74EDC}"/>
              </a:ext>
            </a:extLst>
          </p:cNvPr>
          <p:cNvGraphicFramePr>
            <a:graphicFrameLocks noGrp="1"/>
          </p:cNvGraphicFramePr>
          <p:nvPr>
            <p:ph idx="1"/>
            <p:extLst>
              <p:ext uri="{D42A27DB-BD31-4B8C-83A1-F6EECF244321}">
                <p14:modId xmlns:p14="http://schemas.microsoft.com/office/powerpoint/2010/main" val="109864029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2334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302BC-C4C7-40E5-84CC-3A3A8CAFFC08}"/>
              </a:ext>
            </a:extLst>
          </p:cNvPr>
          <p:cNvSpPr>
            <a:spLocks noGrp="1"/>
          </p:cNvSpPr>
          <p:nvPr>
            <p:ph type="title"/>
          </p:nvPr>
        </p:nvSpPr>
        <p:spPr>
          <a:xfrm>
            <a:off x="680321" y="753228"/>
            <a:ext cx="9613861" cy="1080938"/>
          </a:xfrm>
        </p:spPr>
        <p:txBody>
          <a:bodyPr>
            <a:normAutofit/>
          </a:bodyPr>
          <a:lstStyle/>
          <a:p>
            <a:r>
              <a:rPr lang="en-GB" dirty="0"/>
              <a:t>Section 2 – Methods of working out</a:t>
            </a:r>
          </a:p>
        </p:txBody>
      </p:sp>
      <p:graphicFrame>
        <p:nvGraphicFramePr>
          <p:cNvPr id="18" name="Content Placeholder 2">
            <a:extLst>
              <a:ext uri="{FF2B5EF4-FFF2-40B4-BE49-F238E27FC236}">
                <a16:creationId xmlns:a16="http://schemas.microsoft.com/office/drawing/2014/main" id="{B697AFDF-BE3E-44AB-AE50-468DE8ABE90F}"/>
              </a:ext>
            </a:extLst>
          </p:cNvPr>
          <p:cNvGraphicFramePr>
            <a:graphicFrameLocks noGrp="1"/>
          </p:cNvGraphicFramePr>
          <p:nvPr>
            <p:ph idx="1"/>
            <p:extLst>
              <p:ext uri="{D42A27DB-BD31-4B8C-83A1-F6EECF244321}">
                <p14:modId xmlns:p14="http://schemas.microsoft.com/office/powerpoint/2010/main" val="153223877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6016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641536E-3A67-48CD-84C3-904C88018A44}"/>
              </a:ext>
            </a:extLst>
          </p:cNvPr>
          <p:cNvSpPr>
            <a:spLocks noGrp="1"/>
          </p:cNvSpPr>
          <p:nvPr>
            <p:ph type="title"/>
          </p:nvPr>
        </p:nvSpPr>
        <p:spPr>
          <a:xfrm>
            <a:off x="680321" y="753228"/>
            <a:ext cx="4136123" cy="1080938"/>
          </a:xfrm>
        </p:spPr>
        <p:txBody>
          <a:bodyPr>
            <a:normAutofit/>
          </a:bodyPr>
          <a:lstStyle/>
          <a:p>
            <a:r>
              <a:rPr lang="en-GB" sz="2400" dirty="0"/>
              <a:t>Section 3 – What is motivation</a:t>
            </a:r>
          </a:p>
        </p:txBody>
      </p:sp>
      <p:pic>
        <p:nvPicPr>
          <p:cNvPr id="29" name="Picture 28">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02D42F04-8673-4B96-A6A1-A1BE03E8017B}"/>
              </a:ext>
            </a:extLst>
          </p:cNvPr>
          <p:cNvSpPr>
            <a:spLocks noGrp="1"/>
          </p:cNvSpPr>
          <p:nvPr>
            <p:ph idx="1"/>
          </p:nvPr>
        </p:nvSpPr>
        <p:spPr>
          <a:xfrm>
            <a:off x="680321" y="2170028"/>
            <a:ext cx="4136123" cy="4443835"/>
          </a:xfrm>
        </p:spPr>
        <p:txBody>
          <a:bodyPr>
            <a:normAutofit fontScale="77500" lnSpcReduction="20000"/>
          </a:bodyPr>
          <a:lstStyle/>
          <a:p>
            <a:r>
              <a:rPr lang="en-GB" sz="1700" dirty="0"/>
              <a:t>There are three type of motivation:-</a:t>
            </a:r>
          </a:p>
          <a:p>
            <a:r>
              <a:rPr lang="en-GB" sz="1700" dirty="0"/>
              <a:t>Needs – what people need to survive </a:t>
            </a:r>
          </a:p>
          <a:p>
            <a:r>
              <a:rPr lang="en-GB" sz="1700" dirty="0"/>
              <a:t>Wants – what people want </a:t>
            </a:r>
          </a:p>
          <a:p>
            <a:r>
              <a:rPr lang="en-GB" sz="1700" dirty="0"/>
              <a:t>Goals – what people want to achieve </a:t>
            </a:r>
          </a:p>
          <a:p>
            <a:endParaRPr lang="en-GB" sz="1700" dirty="0"/>
          </a:p>
          <a:p>
            <a:r>
              <a:rPr lang="en-GB" sz="1700" dirty="0"/>
              <a:t>Motivation is greatest when a challenge is set to the user such as complete a weeks worth of workouts which will entice them to complete the workouts</a:t>
            </a:r>
          </a:p>
          <a:p>
            <a:endParaRPr lang="en-GB" sz="1700" dirty="0"/>
          </a:p>
          <a:p>
            <a:r>
              <a:rPr lang="en-GB" sz="1700" dirty="0">
                <a:effectLst/>
                <a:latin typeface="+mj-lt"/>
                <a:ea typeface="Calibri" panose="020F0502020204030204" pitchFamily="34" charset="0"/>
                <a:cs typeface="Times New Roman" panose="02020603050405020304" pitchFamily="18" charset="0"/>
              </a:rPr>
              <a:t>This theory is described as an approach-avoidance model because an individual will be motivated either (a) to take part in (approach) or (b) to withdraw from (avoid) a situation, based on the strength of the two forces in relation to each other.</a:t>
            </a:r>
          </a:p>
          <a:p>
            <a:endParaRPr lang="en-GB" sz="1700" dirty="0">
              <a:latin typeface="+mj-lt"/>
              <a:cs typeface="Times New Roman" panose="02020603050405020304" pitchFamily="18" charset="0"/>
            </a:endParaRPr>
          </a:p>
          <a:p>
            <a:r>
              <a:rPr lang="en-GB" sz="1700" dirty="0">
                <a:effectLst/>
                <a:latin typeface="+mj-lt"/>
                <a:ea typeface="Times New Roman" panose="02020603050405020304" pitchFamily="18" charset="0"/>
                <a:cs typeface="Times New Roman" panose="02020603050405020304" pitchFamily="18" charset="0"/>
              </a:rPr>
              <a:t>Self-regulation is the process by which people control or alter their thoughts, emotions, and behaviours. At its core, self-regulation involves overriding existing habits or contextually triggered impulses and sustaining efforts over time until a specified goal is reached.</a:t>
            </a:r>
            <a:endParaRPr lang="en-GB" sz="1700" dirty="0">
              <a:latin typeface="+mj-lt"/>
            </a:endParaRPr>
          </a:p>
          <a:p>
            <a:endParaRPr lang="en-GB" sz="1700" dirty="0"/>
          </a:p>
          <a:p>
            <a:endParaRPr lang="en-GB" sz="1700" dirty="0"/>
          </a:p>
          <a:p>
            <a:pPr marL="0" indent="0">
              <a:buNone/>
            </a:pPr>
            <a:endParaRPr lang="en-GB" sz="1700" dirty="0"/>
          </a:p>
          <a:p>
            <a:pPr marL="0" indent="0">
              <a:buNone/>
            </a:pPr>
            <a:endParaRPr lang="en-GB" sz="1700" dirty="0"/>
          </a:p>
        </p:txBody>
      </p:sp>
      <p:pic>
        <p:nvPicPr>
          <p:cNvPr id="20" name="Graphic 19" descr="Onboarding">
            <a:extLst>
              <a:ext uri="{FF2B5EF4-FFF2-40B4-BE49-F238E27FC236}">
                <a16:creationId xmlns:a16="http://schemas.microsoft.com/office/drawing/2014/main" id="{90576499-EFC0-41BF-8BE8-A8305DD678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23497" y="609600"/>
            <a:ext cx="5608320" cy="560832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163976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6EAA3-EA79-479B-B2C0-F550F2673483}"/>
              </a:ext>
            </a:extLst>
          </p:cNvPr>
          <p:cNvSpPr>
            <a:spLocks noGrp="1"/>
          </p:cNvSpPr>
          <p:nvPr>
            <p:ph type="title"/>
          </p:nvPr>
        </p:nvSpPr>
        <p:spPr>
          <a:xfrm>
            <a:off x="680321" y="753228"/>
            <a:ext cx="9613861" cy="1080938"/>
          </a:xfrm>
        </p:spPr>
        <p:txBody>
          <a:bodyPr>
            <a:normAutofit/>
          </a:bodyPr>
          <a:lstStyle/>
          <a:p>
            <a:r>
              <a:rPr lang="en-GB"/>
              <a:t>Section 4 – What is gamification</a:t>
            </a:r>
          </a:p>
        </p:txBody>
      </p:sp>
      <p:graphicFrame>
        <p:nvGraphicFramePr>
          <p:cNvPr id="19" name="Content Placeholder 2">
            <a:extLst>
              <a:ext uri="{FF2B5EF4-FFF2-40B4-BE49-F238E27FC236}">
                <a16:creationId xmlns:a16="http://schemas.microsoft.com/office/drawing/2014/main" id="{C96D2477-9981-4234-9B39-34A3F7693576}"/>
              </a:ext>
            </a:extLst>
          </p:cNvPr>
          <p:cNvGraphicFramePr>
            <a:graphicFrameLocks noGrp="1"/>
          </p:cNvGraphicFramePr>
          <p:nvPr>
            <p:ph idx="1"/>
            <p:extLst>
              <p:ext uri="{D42A27DB-BD31-4B8C-83A1-F6EECF244321}">
                <p14:modId xmlns:p14="http://schemas.microsoft.com/office/powerpoint/2010/main" val="1702776863"/>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2615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4">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4" name="Rectangle 16">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FD5FED-D3A5-4177-A133-798D32503B5F}"/>
              </a:ext>
            </a:extLst>
          </p:cNvPr>
          <p:cNvSpPr>
            <a:spLocks noGrp="1"/>
          </p:cNvSpPr>
          <p:nvPr>
            <p:ph type="title"/>
          </p:nvPr>
        </p:nvSpPr>
        <p:spPr>
          <a:xfrm>
            <a:off x="680321" y="753228"/>
            <a:ext cx="4136123" cy="1080938"/>
          </a:xfrm>
        </p:spPr>
        <p:txBody>
          <a:bodyPr>
            <a:normAutofit/>
          </a:bodyPr>
          <a:lstStyle/>
          <a:p>
            <a:r>
              <a:rPr lang="en-GB" sz="2400"/>
              <a:t>Current Tools Available</a:t>
            </a:r>
          </a:p>
        </p:txBody>
      </p:sp>
      <p:pic>
        <p:nvPicPr>
          <p:cNvPr id="21" name="Picture 20">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2AB4CD1F-6B60-4C7C-A55E-A107C201A76A}"/>
              </a:ext>
            </a:extLst>
          </p:cNvPr>
          <p:cNvSpPr>
            <a:spLocks noGrp="1"/>
          </p:cNvSpPr>
          <p:nvPr>
            <p:ph idx="1"/>
          </p:nvPr>
        </p:nvSpPr>
        <p:spPr>
          <a:xfrm>
            <a:off x="582667" y="2937352"/>
            <a:ext cx="3656289" cy="755756"/>
          </a:xfrm>
        </p:spPr>
        <p:txBody>
          <a:bodyPr>
            <a:normAutofit/>
          </a:bodyPr>
          <a:lstStyle/>
          <a:p>
            <a:r>
              <a:rPr lang="en-GB" sz="1400" dirty="0"/>
              <a:t>Fitness and Bodybuilding by vgfit.com</a:t>
            </a:r>
          </a:p>
          <a:p>
            <a:endParaRPr lang="en-GB" sz="1400" dirty="0"/>
          </a:p>
          <a:p>
            <a:endParaRPr lang="en-GB" sz="1400" dirty="0"/>
          </a:p>
          <a:p>
            <a:endParaRPr lang="en-GB" sz="1400" dirty="0"/>
          </a:p>
        </p:txBody>
      </p:sp>
      <p:grpSp>
        <p:nvGrpSpPr>
          <p:cNvPr id="4" name="Group 3">
            <a:extLst>
              <a:ext uri="{FF2B5EF4-FFF2-40B4-BE49-F238E27FC236}">
                <a16:creationId xmlns:a16="http://schemas.microsoft.com/office/drawing/2014/main" id="{B76B9C3E-F131-4FF5-B044-0920D4D9454F}"/>
              </a:ext>
            </a:extLst>
          </p:cNvPr>
          <p:cNvGrpSpPr/>
          <p:nvPr/>
        </p:nvGrpSpPr>
        <p:grpSpPr>
          <a:xfrm>
            <a:off x="4816444" y="2113873"/>
            <a:ext cx="7252717" cy="3236619"/>
            <a:chOff x="0" y="0"/>
            <a:chExt cx="5276215" cy="2354580"/>
          </a:xfrm>
        </p:grpSpPr>
        <p:pic>
          <p:nvPicPr>
            <p:cNvPr id="5" name="Picture 4">
              <a:extLst>
                <a:ext uri="{FF2B5EF4-FFF2-40B4-BE49-F238E27FC236}">
                  <a16:creationId xmlns:a16="http://schemas.microsoft.com/office/drawing/2014/main" id="{3AF3F0F7-8D4B-4F98-84D0-D74996B4C3E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0"/>
              <a:ext cx="1318260" cy="2343785"/>
            </a:xfrm>
            <a:prstGeom prst="rect">
              <a:avLst/>
            </a:prstGeom>
          </p:spPr>
        </p:pic>
        <p:pic>
          <p:nvPicPr>
            <p:cNvPr id="6" name="Picture 5">
              <a:extLst>
                <a:ext uri="{FF2B5EF4-FFF2-40B4-BE49-F238E27FC236}">
                  <a16:creationId xmlns:a16="http://schemas.microsoft.com/office/drawing/2014/main" id="{756AA692-13A7-4F9B-8E12-0014BE54790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36520" y="0"/>
              <a:ext cx="1323975" cy="2354580"/>
            </a:xfrm>
            <a:prstGeom prst="rect">
              <a:avLst/>
            </a:prstGeom>
          </p:spPr>
        </p:pic>
        <p:pic>
          <p:nvPicPr>
            <p:cNvPr id="7" name="Picture 6">
              <a:extLst>
                <a:ext uri="{FF2B5EF4-FFF2-40B4-BE49-F238E27FC236}">
                  <a16:creationId xmlns:a16="http://schemas.microsoft.com/office/drawing/2014/main" id="{7DFE615F-1EC9-45A6-B02F-5CEC05B4B55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318260" y="0"/>
              <a:ext cx="1318260" cy="2343785"/>
            </a:xfrm>
            <a:prstGeom prst="rect">
              <a:avLst/>
            </a:prstGeom>
          </p:spPr>
        </p:pic>
        <p:pic>
          <p:nvPicPr>
            <p:cNvPr id="8" name="Picture 7">
              <a:extLst>
                <a:ext uri="{FF2B5EF4-FFF2-40B4-BE49-F238E27FC236}">
                  <a16:creationId xmlns:a16="http://schemas.microsoft.com/office/drawing/2014/main" id="{EBA103EC-33FC-4F07-A2C7-4D4031C8DAC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954780" y="0"/>
              <a:ext cx="1321435" cy="2349500"/>
            </a:xfrm>
            <a:prstGeom prst="rect">
              <a:avLst/>
            </a:prstGeom>
          </p:spPr>
        </p:pic>
      </p:grpSp>
      <p:graphicFrame>
        <p:nvGraphicFramePr>
          <p:cNvPr id="9" name="Table 8">
            <a:extLst>
              <a:ext uri="{FF2B5EF4-FFF2-40B4-BE49-F238E27FC236}">
                <a16:creationId xmlns:a16="http://schemas.microsoft.com/office/drawing/2014/main" id="{E2EFB040-FBD3-447C-AEFD-1CA8506CA0CE}"/>
              </a:ext>
            </a:extLst>
          </p:cNvPr>
          <p:cNvGraphicFramePr>
            <a:graphicFrameLocks noGrp="1"/>
          </p:cNvGraphicFramePr>
          <p:nvPr>
            <p:extLst>
              <p:ext uri="{D42A27DB-BD31-4B8C-83A1-F6EECF244321}">
                <p14:modId xmlns:p14="http://schemas.microsoft.com/office/powerpoint/2010/main" val="714143588"/>
              </p:ext>
            </p:extLst>
          </p:nvPr>
        </p:nvGraphicFramePr>
        <p:xfrm>
          <a:off x="1084416" y="3869896"/>
          <a:ext cx="2862580" cy="681736"/>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3031879207"/>
                    </a:ext>
                  </a:extLst>
                </a:gridCol>
              </a:tblGrid>
              <a:tr h="0">
                <a:tc>
                  <a:txBody>
                    <a:bodyPr/>
                    <a:lstStyle/>
                    <a:p>
                      <a:pPr>
                        <a:lnSpc>
                          <a:spcPct val="107000"/>
                        </a:lnSpc>
                        <a:spcAft>
                          <a:spcPts val="0"/>
                        </a:spcAft>
                      </a:pPr>
                      <a:r>
                        <a:rPr lang="en-GB" sz="1100" dirty="0">
                          <a:effectLst/>
                        </a:rPr>
                        <a:t>Strengths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847169677"/>
                  </a:ext>
                </a:extLst>
              </a:tr>
              <a:tr h="0">
                <a:tc>
                  <a:txBody>
                    <a:bodyPr/>
                    <a:lstStyle/>
                    <a:p>
                      <a:pPr>
                        <a:lnSpc>
                          <a:spcPct val="107000"/>
                        </a:lnSpc>
                        <a:spcAft>
                          <a:spcPts val="0"/>
                        </a:spcAft>
                      </a:pPr>
                      <a:r>
                        <a:rPr lang="en-GB" sz="1100" dirty="0">
                          <a:effectLst/>
                        </a:rPr>
                        <a:t>Very Simple menu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231675165"/>
                  </a:ext>
                </a:extLst>
              </a:tr>
              <a:tr h="0">
                <a:tc>
                  <a:txBody>
                    <a:bodyPr/>
                    <a:lstStyle/>
                    <a:p>
                      <a:pPr>
                        <a:lnSpc>
                          <a:spcPct val="107000"/>
                        </a:lnSpc>
                        <a:spcAft>
                          <a:spcPts val="0"/>
                        </a:spcAft>
                      </a:pPr>
                      <a:r>
                        <a:rPr lang="en-GB" sz="1100" dirty="0">
                          <a:effectLst/>
                        </a:rPr>
                        <a:t>Very good videos for exercises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785873991"/>
                  </a:ext>
                </a:extLst>
              </a:tr>
              <a:tr h="0">
                <a:tc>
                  <a:txBody>
                    <a:bodyPr/>
                    <a:lstStyle/>
                    <a:p>
                      <a:pPr>
                        <a:lnSpc>
                          <a:spcPct val="107000"/>
                        </a:lnSpc>
                        <a:spcAft>
                          <a:spcPts val="0"/>
                        </a:spcAft>
                      </a:pPr>
                      <a:r>
                        <a:rPr lang="en-GB" sz="1100" dirty="0">
                          <a:effectLst/>
                        </a:rPr>
                        <a:t>Can create custom workouts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488294638"/>
                  </a:ext>
                </a:extLst>
              </a:tr>
            </a:tbl>
          </a:graphicData>
        </a:graphic>
      </p:graphicFrame>
      <p:graphicFrame>
        <p:nvGraphicFramePr>
          <p:cNvPr id="10" name="Table 9">
            <a:extLst>
              <a:ext uri="{FF2B5EF4-FFF2-40B4-BE49-F238E27FC236}">
                <a16:creationId xmlns:a16="http://schemas.microsoft.com/office/drawing/2014/main" id="{6706C88A-BD67-4255-9430-64767255711B}"/>
              </a:ext>
            </a:extLst>
          </p:cNvPr>
          <p:cNvGraphicFramePr>
            <a:graphicFrameLocks noGrp="1"/>
          </p:cNvGraphicFramePr>
          <p:nvPr>
            <p:extLst>
              <p:ext uri="{D42A27DB-BD31-4B8C-83A1-F6EECF244321}">
                <p14:modId xmlns:p14="http://schemas.microsoft.com/office/powerpoint/2010/main" val="851300837"/>
              </p:ext>
            </p:extLst>
          </p:nvPr>
        </p:nvGraphicFramePr>
        <p:xfrm>
          <a:off x="1046736" y="4934686"/>
          <a:ext cx="2862580" cy="681736"/>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2939869111"/>
                    </a:ext>
                  </a:extLst>
                </a:gridCol>
              </a:tblGrid>
              <a:tr h="0">
                <a:tc>
                  <a:txBody>
                    <a:bodyPr/>
                    <a:lstStyle/>
                    <a:p>
                      <a:pPr>
                        <a:lnSpc>
                          <a:spcPct val="107000"/>
                        </a:lnSpc>
                        <a:spcAft>
                          <a:spcPts val="0"/>
                        </a:spcAft>
                      </a:pPr>
                      <a:r>
                        <a:rPr lang="en-GB" sz="1100" dirty="0">
                          <a:effectLst/>
                        </a:rPr>
                        <a:t>Weaknesses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824426520"/>
                  </a:ext>
                </a:extLst>
              </a:tr>
              <a:tr h="0">
                <a:tc>
                  <a:txBody>
                    <a:bodyPr/>
                    <a:lstStyle/>
                    <a:p>
                      <a:pPr>
                        <a:lnSpc>
                          <a:spcPct val="107000"/>
                        </a:lnSpc>
                        <a:spcAft>
                          <a:spcPts val="0"/>
                        </a:spcAft>
                      </a:pPr>
                      <a:r>
                        <a:rPr lang="en-GB" sz="1100" b="1" dirty="0">
                          <a:solidFill>
                            <a:schemeClr val="tx1"/>
                          </a:solidFill>
                          <a:effectLst/>
                        </a:rPr>
                        <a:t>Some parts are paid elements </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837057657"/>
                  </a:ext>
                </a:extLst>
              </a:tr>
              <a:tr h="0">
                <a:tc>
                  <a:txBody>
                    <a:bodyPr/>
                    <a:lstStyle/>
                    <a:p>
                      <a:pPr>
                        <a:lnSpc>
                          <a:spcPct val="107000"/>
                        </a:lnSpc>
                        <a:spcAft>
                          <a:spcPts val="0"/>
                        </a:spcAft>
                      </a:pPr>
                      <a:r>
                        <a:rPr lang="en-GB" sz="1100" b="1" dirty="0">
                          <a:solidFill>
                            <a:schemeClr val="tx1"/>
                          </a:solidFill>
                          <a:effectLst/>
                        </a:rPr>
                        <a:t>Diet plans are too complicated </a:t>
                      </a:r>
                      <a:endPar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444733945"/>
                  </a:ext>
                </a:extLst>
              </a:tr>
              <a:tr h="0">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2496754578"/>
                  </a:ext>
                </a:extLst>
              </a:tr>
            </a:tbl>
          </a:graphicData>
        </a:graphic>
      </p:graphicFrame>
    </p:spTree>
    <p:extLst>
      <p:ext uri="{BB962C8B-B14F-4D97-AF65-F5344CB8AC3E}">
        <p14:creationId xmlns:p14="http://schemas.microsoft.com/office/powerpoint/2010/main" val="1447686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4">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4" name="Rectangle 16">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FD5FED-D3A5-4177-A133-798D32503B5F}"/>
              </a:ext>
            </a:extLst>
          </p:cNvPr>
          <p:cNvSpPr>
            <a:spLocks noGrp="1"/>
          </p:cNvSpPr>
          <p:nvPr>
            <p:ph type="title"/>
          </p:nvPr>
        </p:nvSpPr>
        <p:spPr>
          <a:xfrm>
            <a:off x="680321" y="753228"/>
            <a:ext cx="4136123" cy="1080938"/>
          </a:xfrm>
        </p:spPr>
        <p:txBody>
          <a:bodyPr>
            <a:normAutofit/>
          </a:bodyPr>
          <a:lstStyle/>
          <a:p>
            <a:r>
              <a:rPr lang="en-GB" sz="2400"/>
              <a:t>Current Tools Available</a:t>
            </a:r>
          </a:p>
        </p:txBody>
      </p:sp>
      <p:pic>
        <p:nvPicPr>
          <p:cNvPr id="21" name="Picture 20">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2AB4CD1F-6B60-4C7C-A55E-A107C201A76A}"/>
              </a:ext>
            </a:extLst>
          </p:cNvPr>
          <p:cNvSpPr>
            <a:spLocks noGrp="1"/>
          </p:cNvSpPr>
          <p:nvPr>
            <p:ph idx="1"/>
          </p:nvPr>
        </p:nvSpPr>
        <p:spPr>
          <a:xfrm>
            <a:off x="582667" y="3194808"/>
            <a:ext cx="3656289" cy="702490"/>
          </a:xfrm>
        </p:spPr>
        <p:txBody>
          <a:bodyPr>
            <a:normAutofit/>
          </a:bodyPr>
          <a:lstStyle/>
          <a:p>
            <a:r>
              <a:rPr lang="en-GB" sz="1400" dirty="0"/>
              <a:t>Home Workout - No Equipment by Leap Fitness Group</a:t>
            </a:r>
          </a:p>
          <a:p>
            <a:endParaRPr lang="en-GB" sz="1400" dirty="0"/>
          </a:p>
        </p:txBody>
      </p:sp>
      <p:graphicFrame>
        <p:nvGraphicFramePr>
          <p:cNvPr id="9" name="Table 8">
            <a:extLst>
              <a:ext uri="{FF2B5EF4-FFF2-40B4-BE49-F238E27FC236}">
                <a16:creationId xmlns:a16="http://schemas.microsoft.com/office/drawing/2014/main" id="{E2EFB040-FBD3-447C-AEFD-1CA8506CA0CE}"/>
              </a:ext>
            </a:extLst>
          </p:cNvPr>
          <p:cNvGraphicFramePr>
            <a:graphicFrameLocks noGrp="1"/>
          </p:cNvGraphicFramePr>
          <p:nvPr>
            <p:extLst>
              <p:ext uri="{D42A27DB-BD31-4B8C-83A1-F6EECF244321}">
                <p14:modId xmlns:p14="http://schemas.microsoft.com/office/powerpoint/2010/main" val="2082623102"/>
              </p:ext>
            </p:extLst>
          </p:nvPr>
        </p:nvGraphicFramePr>
        <p:xfrm>
          <a:off x="1046736" y="4037683"/>
          <a:ext cx="2862580" cy="685800"/>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3031879207"/>
                    </a:ext>
                  </a:extLst>
                </a:gridCol>
              </a:tblGrid>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Strengths </a:t>
                      </a: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847169677"/>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Simple menu </a:t>
                      </a: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231675165"/>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Very good tips for exercises </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785873991"/>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488294638"/>
                  </a:ext>
                </a:extLst>
              </a:tr>
            </a:tbl>
          </a:graphicData>
        </a:graphic>
      </p:graphicFrame>
      <p:grpSp>
        <p:nvGrpSpPr>
          <p:cNvPr id="15" name="Group 14">
            <a:extLst>
              <a:ext uri="{FF2B5EF4-FFF2-40B4-BE49-F238E27FC236}">
                <a16:creationId xmlns:a16="http://schemas.microsoft.com/office/drawing/2014/main" id="{57C16522-3451-448E-8B3A-45E619862E6F}"/>
              </a:ext>
            </a:extLst>
          </p:cNvPr>
          <p:cNvGrpSpPr/>
          <p:nvPr/>
        </p:nvGrpSpPr>
        <p:grpSpPr>
          <a:xfrm>
            <a:off x="4816444" y="2113873"/>
            <a:ext cx="7230554" cy="3224834"/>
            <a:chOff x="0" y="0"/>
            <a:chExt cx="5303520" cy="2365375"/>
          </a:xfrm>
        </p:grpSpPr>
        <p:pic>
          <p:nvPicPr>
            <p:cNvPr id="16" name="Picture 15">
              <a:extLst>
                <a:ext uri="{FF2B5EF4-FFF2-40B4-BE49-F238E27FC236}">
                  <a16:creationId xmlns:a16="http://schemas.microsoft.com/office/drawing/2014/main" id="{84BA49EE-022D-43F3-8854-7E410D03EF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77640" y="0"/>
              <a:ext cx="1325880" cy="2365375"/>
            </a:xfrm>
            <a:prstGeom prst="rect">
              <a:avLst/>
            </a:prstGeom>
          </p:spPr>
        </p:pic>
        <p:pic>
          <p:nvPicPr>
            <p:cNvPr id="17" name="Picture 16">
              <a:extLst>
                <a:ext uri="{FF2B5EF4-FFF2-40B4-BE49-F238E27FC236}">
                  <a16:creationId xmlns:a16="http://schemas.microsoft.com/office/drawing/2014/main" id="{D4661BCD-DA8D-4E51-B967-4FCD6274AF9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5880" y="0"/>
              <a:ext cx="1325880" cy="2365375"/>
            </a:xfrm>
            <a:prstGeom prst="rect">
              <a:avLst/>
            </a:prstGeom>
          </p:spPr>
        </p:pic>
        <p:pic>
          <p:nvPicPr>
            <p:cNvPr id="18" name="Picture 17">
              <a:extLst>
                <a:ext uri="{FF2B5EF4-FFF2-40B4-BE49-F238E27FC236}">
                  <a16:creationId xmlns:a16="http://schemas.microsoft.com/office/drawing/2014/main" id="{05D5BF2F-3D4B-4868-BC0D-99CFA2F8D44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651760" y="0"/>
              <a:ext cx="1322705" cy="2360930"/>
            </a:xfrm>
            <a:prstGeom prst="rect">
              <a:avLst/>
            </a:prstGeom>
          </p:spPr>
        </p:pic>
        <p:pic>
          <p:nvPicPr>
            <p:cNvPr id="19" name="Picture 18">
              <a:extLst>
                <a:ext uri="{FF2B5EF4-FFF2-40B4-BE49-F238E27FC236}">
                  <a16:creationId xmlns:a16="http://schemas.microsoft.com/office/drawing/2014/main" id="{A0C0CEA0-E1DB-4934-AB5C-60BD23591DD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0" y="0"/>
              <a:ext cx="1323340" cy="2362200"/>
            </a:xfrm>
            <a:prstGeom prst="rect">
              <a:avLst/>
            </a:prstGeom>
          </p:spPr>
        </p:pic>
      </p:grpSp>
      <p:graphicFrame>
        <p:nvGraphicFramePr>
          <p:cNvPr id="4" name="Table 3">
            <a:extLst>
              <a:ext uri="{FF2B5EF4-FFF2-40B4-BE49-F238E27FC236}">
                <a16:creationId xmlns:a16="http://schemas.microsoft.com/office/drawing/2014/main" id="{35DA86A9-3473-4E15-993C-85F3EE69BBD1}"/>
              </a:ext>
            </a:extLst>
          </p:cNvPr>
          <p:cNvGraphicFramePr>
            <a:graphicFrameLocks noGrp="1"/>
          </p:cNvGraphicFramePr>
          <p:nvPr>
            <p:extLst>
              <p:ext uri="{D42A27DB-BD31-4B8C-83A1-F6EECF244321}">
                <p14:modId xmlns:p14="http://schemas.microsoft.com/office/powerpoint/2010/main" val="1174076832"/>
              </p:ext>
            </p:extLst>
          </p:nvPr>
        </p:nvGraphicFramePr>
        <p:xfrm>
          <a:off x="1046736" y="5122696"/>
          <a:ext cx="2862580" cy="685800"/>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3321628658"/>
                    </a:ext>
                  </a:extLst>
                </a:gridCol>
              </a:tblGrid>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Weaknesses </a:t>
                      </a: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4136458698"/>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Paid application</a:t>
                      </a: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4011912947"/>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Plans are too complicated not concise</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459080629"/>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No videos for exercises </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639341269"/>
                  </a:ext>
                </a:extLst>
              </a:tr>
            </a:tbl>
          </a:graphicData>
        </a:graphic>
      </p:graphicFrame>
    </p:spTree>
    <p:extLst>
      <p:ext uri="{BB962C8B-B14F-4D97-AF65-F5344CB8AC3E}">
        <p14:creationId xmlns:p14="http://schemas.microsoft.com/office/powerpoint/2010/main" val="487016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4">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4" name="Rectangle 16">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FD5FED-D3A5-4177-A133-798D32503B5F}"/>
              </a:ext>
            </a:extLst>
          </p:cNvPr>
          <p:cNvSpPr>
            <a:spLocks noGrp="1"/>
          </p:cNvSpPr>
          <p:nvPr>
            <p:ph type="title"/>
          </p:nvPr>
        </p:nvSpPr>
        <p:spPr>
          <a:xfrm>
            <a:off x="680321" y="753228"/>
            <a:ext cx="4136123" cy="1080938"/>
          </a:xfrm>
        </p:spPr>
        <p:txBody>
          <a:bodyPr>
            <a:normAutofit/>
          </a:bodyPr>
          <a:lstStyle/>
          <a:p>
            <a:r>
              <a:rPr lang="en-GB" sz="2400"/>
              <a:t>Current Tools Available</a:t>
            </a:r>
          </a:p>
        </p:txBody>
      </p:sp>
      <p:pic>
        <p:nvPicPr>
          <p:cNvPr id="21" name="Picture 20">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2AB4CD1F-6B60-4C7C-A55E-A107C201A76A}"/>
              </a:ext>
            </a:extLst>
          </p:cNvPr>
          <p:cNvSpPr>
            <a:spLocks noGrp="1"/>
          </p:cNvSpPr>
          <p:nvPr>
            <p:ph idx="1"/>
          </p:nvPr>
        </p:nvSpPr>
        <p:spPr>
          <a:xfrm>
            <a:off x="582667" y="3194808"/>
            <a:ext cx="3656289" cy="729122"/>
          </a:xfrm>
        </p:spPr>
        <p:txBody>
          <a:bodyPr>
            <a:normAutofit/>
          </a:bodyPr>
          <a:lstStyle/>
          <a:p>
            <a:r>
              <a:rPr lang="en-GB" sz="1400" dirty="0"/>
              <a:t>Pro Gym Workout </a:t>
            </a:r>
          </a:p>
          <a:p>
            <a:endParaRPr lang="en-GB" sz="1400" dirty="0"/>
          </a:p>
          <a:p>
            <a:endParaRPr lang="en-GB" sz="1400" dirty="0"/>
          </a:p>
        </p:txBody>
      </p:sp>
      <p:graphicFrame>
        <p:nvGraphicFramePr>
          <p:cNvPr id="9" name="Table 8">
            <a:extLst>
              <a:ext uri="{FF2B5EF4-FFF2-40B4-BE49-F238E27FC236}">
                <a16:creationId xmlns:a16="http://schemas.microsoft.com/office/drawing/2014/main" id="{E2EFB040-FBD3-447C-AEFD-1CA8506CA0CE}"/>
              </a:ext>
            </a:extLst>
          </p:cNvPr>
          <p:cNvGraphicFramePr>
            <a:graphicFrameLocks noGrp="1"/>
          </p:cNvGraphicFramePr>
          <p:nvPr>
            <p:extLst>
              <p:ext uri="{D42A27DB-BD31-4B8C-83A1-F6EECF244321}">
                <p14:modId xmlns:p14="http://schemas.microsoft.com/office/powerpoint/2010/main" val="1884828352"/>
              </p:ext>
            </p:extLst>
          </p:nvPr>
        </p:nvGraphicFramePr>
        <p:xfrm>
          <a:off x="894656" y="3880611"/>
          <a:ext cx="2862580" cy="685800"/>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3031879207"/>
                    </a:ext>
                  </a:extLst>
                </a:gridCol>
              </a:tblGrid>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Strengths </a:t>
                      </a: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847169677"/>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Very good menu </a:t>
                      </a: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231675165"/>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Very good videos for exercises </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785873991"/>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Very good detail for exercises</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1488294638"/>
                  </a:ext>
                </a:extLst>
              </a:tr>
            </a:tbl>
          </a:graphicData>
        </a:graphic>
      </p:graphicFrame>
      <p:grpSp>
        <p:nvGrpSpPr>
          <p:cNvPr id="20" name="Group 19">
            <a:extLst>
              <a:ext uri="{FF2B5EF4-FFF2-40B4-BE49-F238E27FC236}">
                <a16:creationId xmlns:a16="http://schemas.microsoft.com/office/drawing/2014/main" id="{3E50B803-5B3A-4B23-936B-1857D4636C42}"/>
              </a:ext>
            </a:extLst>
          </p:cNvPr>
          <p:cNvGrpSpPr/>
          <p:nvPr/>
        </p:nvGrpSpPr>
        <p:grpSpPr>
          <a:xfrm>
            <a:off x="4816444" y="2113872"/>
            <a:ext cx="7230554" cy="3225887"/>
            <a:chOff x="0" y="0"/>
            <a:chExt cx="6193790" cy="2763520"/>
          </a:xfrm>
        </p:grpSpPr>
        <p:pic>
          <p:nvPicPr>
            <p:cNvPr id="26" name="Picture 25">
              <a:extLst>
                <a:ext uri="{FF2B5EF4-FFF2-40B4-BE49-F238E27FC236}">
                  <a16:creationId xmlns:a16="http://schemas.microsoft.com/office/drawing/2014/main" id="{E73AA0C4-BEDC-42FB-885A-329D5F43135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54480" y="0"/>
              <a:ext cx="1546860" cy="2749550"/>
            </a:xfrm>
            <a:prstGeom prst="rect">
              <a:avLst/>
            </a:prstGeom>
          </p:spPr>
        </p:pic>
        <p:pic>
          <p:nvPicPr>
            <p:cNvPr id="27" name="Picture 26">
              <a:extLst>
                <a:ext uri="{FF2B5EF4-FFF2-40B4-BE49-F238E27FC236}">
                  <a16:creationId xmlns:a16="http://schemas.microsoft.com/office/drawing/2014/main" id="{053A4BC8-867E-47DE-8FF6-F90832D6393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1554480" cy="2763520"/>
            </a:xfrm>
            <a:prstGeom prst="rect">
              <a:avLst/>
            </a:prstGeom>
          </p:spPr>
        </p:pic>
        <p:pic>
          <p:nvPicPr>
            <p:cNvPr id="28" name="Picture 27">
              <a:extLst>
                <a:ext uri="{FF2B5EF4-FFF2-40B4-BE49-F238E27FC236}">
                  <a16:creationId xmlns:a16="http://schemas.microsoft.com/office/drawing/2014/main" id="{C84860BC-5DD4-49B4-B515-971E7A4AD37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101340" y="0"/>
              <a:ext cx="1546860" cy="2750185"/>
            </a:xfrm>
            <a:prstGeom prst="rect">
              <a:avLst/>
            </a:prstGeom>
          </p:spPr>
        </p:pic>
        <p:pic>
          <p:nvPicPr>
            <p:cNvPr id="29" name="Picture 28">
              <a:extLst>
                <a:ext uri="{FF2B5EF4-FFF2-40B4-BE49-F238E27FC236}">
                  <a16:creationId xmlns:a16="http://schemas.microsoft.com/office/drawing/2014/main" id="{169DC7CC-B863-4CF7-B0B7-9D440914CC9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48200" y="0"/>
              <a:ext cx="1545590" cy="2749550"/>
            </a:xfrm>
            <a:prstGeom prst="rect">
              <a:avLst/>
            </a:prstGeom>
          </p:spPr>
        </p:pic>
      </p:grpSp>
      <p:graphicFrame>
        <p:nvGraphicFramePr>
          <p:cNvPr id="4" name="Table 3">
            <a:extLst>
              <a:ext uri="{FF2B5EF4-FFF2-40B4-BE49-F238E27FC236}">
                <a16:creationId xmlns:a16="http://schemas.microsoft.com/office/drawing/2014/main" id="{C3D3305D-CE34-4504-92DD-639D909F0EBE}"/>
              </a:ext>
            </a:extLst>
          </p:cNvPr>
          <p:cNvGraphicFramePr>
            <a:graphicFrameLocks noGrp="1"/>
          </p:cNvGraphicFramePr>
          <p:nvPr>
            <p:extLst>
              <p:ext uri="{D42A27DB-BD31-4B8C-83A1-F6EECF244321}">
                <p14:modId xmlns:p14="http://schemas.microsoft.com/office/powerpoint/2010/main" val="1911247908"/>
              </p:ext>
            </p:extLst>
          </p:nvPr>
        </p:nvGraphicFramePr>
        <p:xfrm>
          <a:off x="863478" y="5025911"/>
          <a:ext cx="2862580" cy="685800"/>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2982488724"/>
                    </a:ext>
                  </a:extLst>
                </a:gridCol>
              </a:tblGrid>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Weaknesses </a:t>
                      </a:r>
                    </a:p>
                  </a:txBody>
                  <a:tcPr marL="68580" marR="68580" marT="0" marB="0">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040947237"/>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Paid application</a:t>
                      </a:r>
                    </a:p>
                  </a:txBody>
                  <a:tcPr marL="68580" marR="68580" marT="0" marB="0">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883861301"/>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Plans are too complicated not concise</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3132197262"/>
                  </a:ext>
                </a:extLst>
              </a:tr>
              <a:tr h="0">
                <a:tc>
                  <a:txBody>
                    <a:bodyPr/>
                    <a:lstStyle/>
                    <a:p>
                      <a:pPr>
                        <a:lnSpc>
                          <a:spcPct val="107000"/>
                        </a:lnSpc>
                        <a:spcAft>
                          <a:spcPts val="0"/>
                        </a:spcAft>
                      </a:pP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85000"/>
                        <a:lumOff val="15000"/>
                      </a:schemeClr>
                    </a:solidFill>
                  </a:tcPr>
                </a:tc>
                <a:extLst>
                  <a:ext uri="{0D108BD9-81ED-4DB2-BD59-A6C34878D82A}">
                    <a16:rowId xmlns:a16="http://schemas.microsoft.com/office/drawing/2014/main" val="764665531"/>
                  </a:ext>
                </a:extLst>
              </a:tr>
            </a:tbl>
          </a:graphicData>
        </a:graphic>
      </p:graphicFrame>
    </p:spTree>
    <p:extLst>
      <p:ext uri="{BB962C8B-B14F-4D97-AF65-F5344CB8AC3E}">
        <p14:creationId xmlns:p14="http://schemas.microsoft.com/office/powerpoint/2010/main" val="3257620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4726-6873-48E9-9968-83A082334FDE}"/>
              </a:ext>
            </a:extLst>
          </p:cNvPr>
          <p:cNvSpPr>
            <a:spLocks noGrp="1"/>
          </p:cNvSpPr>
          <p:nvPr>
            <p:ph type="title"/>
          </p:nvPr>
        </p:nvSpPr>
        <p:spPr>
          <a:xfrm>
            <a:off x="680321" y="753228"/>
            <a:ext cx="9613861" cy="1080938"/>
          </a:xfrm>
        </p:spPr>
        <p:txBody>
          <a:bodyPr>
            <a:normAutofit/>
          </a:bodyPr>
          <a:lstStyle/>
          <a:p>
            <a:r>
              <a:rPr lang="en-GB" dirty="0"/>
              <a:t>Java </a:t>
            </a:r>
          </a:p>
        </p:txBody>
      </p:sp>
      <p:graphicFrame>
        <p:nvGraphicFramePr>
          <p:cNvPr id="5" name="Content Placeholder 2">
            <a:extLst>
              <a:ext uri="{FF2B5EF4-FFF2-40B4-BE49-F238E27FC236}">
                <a16:creationId xmlns:a16="http://schemas.microsoft.com/office/drawing/2014/main" id="{BDA43313-FF0F-4795-B673-3DFB085E040F}"/>
              </a:ext>
            </a:extLst>
          </p:cNvPr>
          <p:cNvGraphicFramePr>
            <a:graphicFrameLocks noGrp="1"/>
          </p:cNvGraphicFramePr>
          <p:nvPr>
            <p:ph idx="1"/>
            <p:extLst>
              <p:ext uri="{D42A27DB-BD31-4B8C-83A1-F6EECF244321}">
                <p14:modId xmlns:p14="http://schemas.microsoft.com/office/powerpoint/2010/main" val="26918525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9273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66C270D-4F7C-417D-B8CD-59AD57A8901F}"/>
              </a:ext>
            </a:extLst>
          </p:cNvPr>
          <p:cNvSpPr>
            <a:spLocks noGrp="1"/>
          </p:cNvSpPr>
          <p:nvPr>
            <p:ph type="title"/>
          </p:nvPr>
        </p:nvSpPr>
        <p:spPr>
          <a:xfrm>
            <a:off x="680321" y="2063262"/>
            <a:ext cx="3739279" cy="2661052"/>
          </a:xfrm>
        </p:spPr>
        <p:txBody>
          <a:bodyPr>
            <a:normAutofit/>
          </a:bodyPr>
          <a:lstStyle/>
          <a:p>
            <a:pPr algn="r"/>
            <a:r>
              <a:rPr lang="en-GB" sz="4400"/>
              <a:t>Discussion of Findings</a:t>
            </a:r>
          </a:p>
        </p:txBody>
      </p:sp>
      <p:graphicFrame>
        <p:nvGraphicFramePr>
          <p:cNvPr id="5" name="Content Placeholder 2">
            <a:extLst>
              <a:ext uri="{FF2B5EF4-FFF2-40B4-BE49-F238E27FC236}">
                <a16:creationId xmlns:a16="http://schemas.microsoft.com/office/drawing/2014/main" id="{4E2292FC-8C59-41F2-B786-0B94BCDFAF39}"/>
              </a:ext>
            </a:extLst>
          </p:cNvPr>
          <p:cNvGraphicFramePr>
            <a:graphicFrameLocks noGrp="1"/>
          </p:cNvGraphicFramePr>
          <p:nvPr>
            <p:ph idx="1"/>
            <p:extLst>
              <p:ext uri="{D42A27DB-BD31-4B8C-83A1-F6EECF244321}">
                <p14:modId xmlns:p14="http://schemas.microsoft.com/office/powerpoint/2010/main" val="27812899"/>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99383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Laboratory glassware containing solution">
            <a:extLst>
              <a:ext uri="{FF2B5EF4-FFF2-40B4-BE49-F238E27FC236}">
                <a16:creationId xmlns:a16="http://schemas.microsoft.com/office/drawing/2014/main" id="{D230CBD0-7E5C-4E33-8D6D-3F2374EB21A7}"/>
              </a:ext>
            </a:extLst>
          </p:cNvPr>
          <p:cNvPicPr>
            <a:picLocks noChangeAspect="1"/>
          </p:cNvPicPr>
          <p:nvPr/>
        </p:nvPicPr>
        <p:blipFill rotWithShape="1">
          <a:blip r:embed="rId5"/>
          <a:srcRect r="17400"/>
          <a:stretch/>
        </p:blipFill>
        <p:spPr>
          <a:xfrm>
            <a:off x="4644526" y="10"/>
            <a:ext cx="7552945" cy="6857990"/>
          </a:xfrm>
          <a:prstGeom prst="rect">
            <a:avLst/>
          </a:prstGeom>
          <a:ln>
            <a:noFill/>
          </a:ln>
          <a:effectLst/>
        </p:spPr>
      </p:pic>
      <p:pic>
        <p:nvPicPr>
          <p:cNvPr id="19" name="Picture 18">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1" name="Rectangle 20">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F620370-4F0E-43D3-BC3E-9C18BF60AEFF}"/>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4200"/>
              <a:t>Demonstration</a:t>
            </a:r>
          </a:p>
        </p:txBody>
      </p:sp>
      <p:sp>
        <p:nvSpPr>
          <p:cNvPr id="3" name="Content Placeholder 2">
            <a:extLst>
              <a:ext uri="{FF2B5EF4-FFF2-40B4-BE49-F238E27FC236}">
                <a16:creationId xmlns:a16="http://schemas.microsoft.com/office/drawing/2014/main" id="{DD6606D9-49DF-46F7-AC00-584D30DA1028}"/>
              </a:ext>
            </a:extLst>
          </p:cNvPr>
          <p:cNvSpPr>
            <a:spLocks noGrp="1"/>
          </p:cNvSpPr>
          <p:nvPr>
            <p:ph idx="1"/>
          </p:nvPr>
        </p:nvSpPr>
        <p:spPr>
          <a:xfrm>
            <a:off x="680323" y="5101298"/>
            <a:ext cx="3739277" cy="1116622"/>
          </a:xfrm>
        </p:spPr>
        <p:txBody>
          <a:bodyPr vert="horz" lIns="91440" tIns="45720" rIns="91440" bIns="45720" rtlCol="0">
            <a:normAutofit/>
          </a:bodyPr>
          <a:lstStyle/>
          <a:p>
            <a:pPr marL="0" indent="0" algn="r">
              <a:buNone/>
            </a:pPr>
            <a:r>
              <a:rPr lang="en-US" sz="2000">
                <a:hlinkClick r:id="rId7"/>
              </a:rPr>
              <a:t>https://youtu.be/PIYjtBG6N0o</a:t>
            </a:r>
            <a:r>
              <a:rPr lang="en-US" sz="2000"/>
              <a:t> </a:t>
            </a:r>
          </a:p>
        </p:txBody>
      </p:sp>
    </p:spTree>
    <p:extLst>
      <p:ext uri="{BB962C8B-B14F-4D97-AF65-F5344CB8AC3E}">
        <p14:creationId xmlns:p14="http://schemas.microsoft.com/office/powerpoint/2010/main" val="376026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19"/>
                                        </p:tgtEl>
                                        <p:attrNameLst>
                                          <p:attrName>style.visibility</p:attrName>
                                        </p:attrNameLst>
                                      </p:cBhvr>
                                      <p:to>
                                        <p:strVal val="visible"/>
                                      </p:to>
                                    </p:set>
                                    <p:animEffect transition="in" filter="fade">
                                      <p:cBhvr>
                                        <p:cTn id="10" dur="700"/>
                                        <p:tgtEl>
                                          <p:spTgt spid="19"/>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5"/>
                                        </p:tgtEl>
                                        <p:attrNameLst>
                                          <p:attrName>style.visibility</p:attrName>
                                        </p:attrNameLst>
                                      </p:cBhvr>
                                      <p:to>
                                        <p:strVal val="visible"/>
                                      </p:to>
                                    </p:set>
                                    <p:animEffect transition="in" filter="fade">
                                      <p:cBhvr>
                                        <p:cTn id="13" dur="700"/>
                                        <p:tgtEl>
                                          <p:spTgt spid="5"/>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13"/>
                                        </p:tgtEl>
                                        <p:attrNameLst>
                                          <p:attrName>style.visibility</p:attrName>
                                        </p:attrNameLst>
                                      </p:cBhvr>
                                      <p:to>
                                        <p:strVal val="visible"/>
                                      </p:to>
                                    </p:set>
                                    <p:animEffect transition="in" filter="fade">
                                      <p:cBhvr>
                                        <p:cTn id="16" dur="700"/>
                                        <p:tgtEl>
                                          <p:spTgt spid="13"/>
                                        </p:tgtEl>
                                      </p:cBhvr>
                                    </p:animEffect>
                                  </p:childTnLst>
                                </p:cTn>
                              </p:par>
                              <p:par>
                                <p:cTn id="17" presetID="10" presetClass="entr" presetSubtype="0" fill="hold" nodeType="withEffect">
                                  <p:stCondLst>
                                    <p:cond delay="0"/>
                                  </p:stCondLst>
                                  <p:iterate>
                                    <p:tmPct val="10000"/>
                                  </p:iterate>
                                  <p:childTnLst>
                                    <p:set>
                                      <p:cBhvr>
                                        <p:cTn id="18" dur="1" fill="hold">
                                          <p:stCondLst>
                                            <p:cond delay="0"/>
                                          </p:stCondLst>
                                        </p:cTn>
                                        <p:tgtEl>
                                          <p:spTgt spid="11"/>
                                        </p:tgtEl>
                                        <p:attrNameLst>
                                          <p:attrName>style.visibility</p:attrName>
                                        </p:attrNameLst>
                                      </p:cBhvr>
                                      <p:to>
                                        <p:strVal val="visible"/>
                                      </p:to>
                                    </p:set>
                                    <p:animEffect transition="in" filter="fade">
                                      <p:cBhvr>
                                        <p:cTn id="19" dur="700"/>
                                        <p:tgtEl>
                                          <p:spTgt spid="11"/>
                                        </p:tgtEl>
                                      </p:cBhvr>
                                    </p:animEffect>
                                  </p:childTnLst>
                                </p:cTn>
                              </p:par>
                              <p:par>
                                <p:cTn id="20" presetID="10" presetClass="entr" presetSubtype="0" fill="hold" nodeType="withEffect">
                                  <p:stCondLst>
                                    <p:cond delay="0"/>
                                  </p:stCondLst>
                                  <p:iterate>
                                    <p:tmPct val="10000"/>
                                  </p:iterate>
                                  <p:childTnLst>
                                    <p:set>
                                      <p:cBhvr>
                                        <p:cTn id="21" dur="1" fill="hold">
                                          <p:stCondLst>
                                            <p:cond delay="0"/>
                                          </p:stCondLst>
                                        </p:cTn>
                                        <p:tgtEl>
                                          <p:spTgt spid="9"/>
                                        </p:tgtEl>
                                        <p:attrNameLst>
                                          <p:attrName>style.visibility</p:attrName>
                                        </p:attrNameLst>
                                      </p:cBhvr>
                                      <p:to>
                                        <p:strVal val="visible"/>
                                      </p:to>
                                    </p:set>
                                    <p:animEffect transition="in" filter="fade">
                                      <p:cBhvr>
                                        <p:cTn id="22"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707FEB-B0ED-4B7A-887F-FF0A727445C5}"/>
              </a:ext>
            </a:extLst>
          </p:cNvPr>
          <p:cNvSpPr>
            <a:spLocks noGrp="1"/>
          </p:cNvSpPr>
          <p:nvPr>
            <p:ph type="title"/>
          </p:nvPr>
        </p:nvSpPr>
        <p:spPr>
          <a:xfrm>
            <a:off x="680321" y="2063262"/>
            <a:ext cx="3739279" cy="2661052"/>
          </a:xfrm>
        </p:spPr>
        <p:txBody>
          <a:bodyPr>
            <a:normAutofit/>
          </a:bodyPr>
          <a:lstStyle/>
          <a:p>
            <a:pPr algn="r"/>
            <a:r>
              <a:rPr lang="en-GB" sz="4400"/>
              <a:t>Primary Research Findings </a:t>
            </a:r>
          </a:p>
        </p:txBody>
      </p:sp>
      <p:graphicFrame>
        <p:nvGraphicFramePr>
          <p:cNvPr id="5" name="Content Placeholder 2">
            <a:extLst>
              <a:ext uri="{FF2B5EF4-FFF2-40B4-BE49-F238E27FC236}">
                <a16:creationId xmlns:a16="http://schemas.microsoft.com/office/drawing/2014/main" id="{8275DB33-6F45-4605-A929-5C2B467AE4EF}"/>
              </a:ext>
            </a:extLst>
          </p:cNvPr>
          <p:cNvGraphicFramePr>
            <a:graphicFrameLocks noGrp="1"/>
          </p:cNvGraphicFramePr>
          <p:nvPr>
            <p:ph idx="1"/>
            <p:extLst>
              <p:ext uri="{D42A27DB-BD31-4B8C-83A1-F6EECF244321}">
                <p14:modId xmlns:p14="http://schemas.microsoft.com/office/powerpoint/2010/main" val="398656410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33465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3C22423-9846-4099-ADD3-2E184310F427}"/>
              </a:ext>
            </a:extLst>
          </p:cNvPr>
          <p:cNvSpPr>
            <a:spLocks noGrp="1"/>
          </p:cNvSpPr>
          <p:nvPr>
            <p:ph type="title"/>
          </p:nvPr>
        </p:nvSpPr>
        <p:spPr>
          <a:xfrm>
            <a:off x="680321" y="2063262"/>
            <a:ext cx="3739279" cy="2661052"/>
          </a:xfrm>
        </p:spPr>
        <p:txBody>
          <a:bodyPr>
            <a:normAutofit/>
          </a:bodyPr>
          <a:lstStyle/>
          <a:p>
            <a:pPr algn="r"/>
            <a:r>
              <a:rPr lang="en-GB" sz="3100"/>
              <a:t>Results/Conclusions</a:t>
            </a:r>
          </a:p>
        </p:txBody>
      </p:sp>
      <p:graphicFrame>
        <p:nvGraphicFramePr>
          <p:cNvPr id="5" name="Content Placeholder 2">
            <a:extLst>
              <a:ext uri="{FF2B5EF4-FFF2-40B4-BE49-F238E27FC236}">
                <a16:creationId xmlns:a16="http://schemas.microsoft.com/office/drawing/2014/main" id="{5CABEB30-7636-4896-82AA-3901DD2C009C}"/>
              </a:ext>
            </a:extLst>
          </p:cNvPr>
          <p:cNvGraphicFramePr>
            <a:graphicFrameLocks noGrp="1"/>
          </p:cNvGraphicFramePr>
          <p:nvPr>
            <p:ph idx="1"/>
            <p:extLst>
              <p:ext uri="{D42A27DB-BD31-4B8C-83A1-F6EECF244321}">
                <p14:modId xmlns:p14="http://schemas.microsoft.com/office/powerpoint/2010/main" val="368580914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80324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Light bulb on yellow background with sketched light beams and cord">
            <a:extLst>
              <a:ext uri="{FF2B5EF4-FFF2-40B4-BE49-F238E27FC236}">
                <a16:creationId xmlns:a16="http://schemas.microsoft.com/office/drawing/2014/main" id="{1A6A9EA6-BB76-4CA2-9D9F-B65248CA8D91}"/>
              </a:ext>
            </a:extLst>
          </p:cNvPr>
          <p:cNvPicPr>
            <a:picLocks noChangeAspect="1"/>
          </p:cNvPicPr>
          <p:nvPr/>
        </p:nvPicPr>
        <p:blipFill rotWithShape="1">
          <a:blip r:embed="rId4"/>
          <a:srcRect l="32253" r="-1" b="-1"/>
          <a:stretch/>
        </p:blipFill>
        <p:spPr>
          <a:xfrm>
            <a:off x="4636008" y="10"/>
            <a:ext cx="7552815" cy="6856310"/>
          </a:xfrm>
          <a:prstGeom prst="rect">
            <a:avLst/>
          </a:prstGeom>
          <a:ln>
            <a:noFill/>
          </a:ln>
          <a:effectLst/>
        </p:spPr>
      </p:pic>
      <p:sp>
        <p:nvSpPr>
          <p:cNvPr id="13" name="Rectangle 1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D024816-0B57-4756-81C1-BCF5827E44FB}"/>
              </a:ext>
            </a:extLst>
          </p:cNvPr>
          <p:cNvSpPr>
            <a:spLocks noGrp="1"/>
          </p:cNvSpPr>
          <p:nvPr>
            <p:ph type="title"/>
          </p:nvPr>
        </p:nvSpPr>
        <p:spPr>
          <a:xfrm>
            <a:off x="680322" y="753228"/>
            <a:ext cx="3679028" cy="1080938"/>
          </a:xfrm>
        </p:spPr>
        <p:txBody>
          <a:bodyPr>
            <a:normAutofit/>
          </a:bodyPr>
          <a:lstStyle/>
          <a:p>
            <a:r>
              <a:rPr lang="en-GB" sz="3200"/>
              <a:t>Recommendations</a:t>
            </a:r>
          </a:p>
        </p:txBody>
      </p:sp>
      <p:pic>
        <p:nvPicPr>
          <p:cNvPr id="15" name="Picture 1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A4A6DA91-A3AD-41AC-BC13-84EABCE0E511}"/>
              </a:ext>
            </a:extLst>
          </p:cNvPr>
          <p:cNvSpPr>
            <a:spLocks noGrp="1"/>
          </p:cNvSpPr>
          <p:nvPr>
            <p:ph idx="1"/>
          </p:nvPr>
        </p:nvSpPr>
        <p:spPr>
          <a:xfrm>
            <a:off x="680322" y="2336873"/>
            <a:ext cx="3581635" cy="4261890"/>
          </a:xfrm>
        </p:spPr>
        <p:txBody>
          <a:bodyPr>
            <a:normAutofit/>
          </a:bodyPr>
          <a:lstStyle/>
          <a:p>
            <a:r>
              <a:rPr lang="en-GB" sz="1100" dirty="0"/>
              <a:t>More Workout Plans for different users</a:t>
            </a:r>
          </a:p>
          <a:p>
            <a:endParaRPr lang="en-GB" sz="1100" dirty="0"/>
          </a:p>
          <a:p>
            <a:r>
              <a:rPr lang="en-GB" sz="1100" dirty="0"/>
              <a:t>More gamification such as a leaderboards and a levelling system </a:t>
            </a:r>
          </a:p>
          <a:p>
            <a:endParaRPr lang="en-GB" sz="1100" dirty="0"/>
          </a:p>
          <a:p>
            <a:r>
              <a:rPr lang="en-GB" sz="1100" dirty="0"/>
              <a:t>Different types of gamification such as audio and visual screens</a:t>
            </a:r>
          </a:p>
          <a:p>
            <a:endParaRPr lang="en-GB" sz="1100" dirty="0"/>
          </a:p>
          <a:p>
            <a:r>
              <a:rPr lang="en-GB" sz="1100" dirty="0"/>
              <a:t>Add email functionality </a:t>
            </a:r>
          </a:p>
          <a:p>
            <a:endParaRPr lang="en-GB" sz="1100" dirty="0"/>
          </a:p>
          <a:p>
            <a:r>
              <a:rPr lang="en-GB" sz="1100" dirty="0"/>
              <a:t>Videos on the workout plans </a:t>
            </a:r>
          </a:p>
          <a:p>
            <a:endParaRPr lang="en-GB" sz="1100" dirty="0"/>
          </a:p>
          <a:p>
            <a:r>
              <a:rPr lang="en-GB" sz="1100" dirty="0"/>
              <a:t>I will test this in a gym </a:t>
            </a:r>
          </a:p>
          <a:p>
            <a:endParaRPr lang="en-GB" sz="1100" dirty="0"/>
          </a:p>
          <a:p>
            <a:r>
              <a:rPr lang="en-GB" sz="1100" dirty="0"/>
              <a:t>This will be trialled on mobile for most extensive data collection</a:t>
            </a:r>
          </a:p>
        </p:txBody>
      </p:sp>
    </p:spTree>
    <p:extLst>
      <p:ext uri="{BB962C8B-B14F-4D97-AF65-F5344CB8AC3E}">
        <p14:creationId xmlns:p14="http://schemas.microsoft.com/office/powerpoint/2010/main" val="76768241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296</TotalTime>
  <Words>4215</Words>
  <Application>Microsoft Office PowerPoint</Application>
  <PresentationFormat>Widescreen</PresentationFormat>
  <Paragraphs>162</Paragraphs>
  <Slides>18</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Trebuchet MS</vt:lpstr>
      <vt:lpstr>Berlin</vt:lpstr>
      <vt:lpstr>Final Viva </vt:lpstr>
      <vt:lpstr>Introduction</vt:lpstr>
      <vt:lpstr>An Investigation into How Fitness Applications Motivate Their Users </vt:lpstr>
      <vt:lpstr>Aims and Objectives</vt:lpstr>
      <vt:lpstr>Literature Review</vt:lpstr>
      <vt:lpstr>Section 1 – Fitness in the UK</vt:lpstr>
      <vt:lpstr>Section 2 – Methods of working out</vt:lpstr>
      <vt:lpstr>Section 3 – What is motivation</vt:lpstr>
      <vt:lpstr>Section 4 – What is gamification</vt:lpstr>
      <vt:lpstr>Current Tools Available</vt:lpstr>
      <vt:lpstr>Current Tools Available</vt:lpstr>
      <vt:lpstr>Current Tools Available</vt:lpstr>
      <vt:lpstr>Java </vt:lpstr>
      <vt:lpstr>Discussion of Findings</vt:lpstr>
      <vt:lpstr>Demonstration</vt:lpstr>
      <vt:lpstr>Primary Research Findings </vt:lpstr>
      <vt:lpstr>Results/Conclusions</vt:lpstr>
      <vt:lpstr>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 </dc:title>
  <dc:creator>Nathan Williams</dc:creator>
  <cp:lastModifiedBy>Nathan Williams</cp:lastModifiedBy>
  <cp:revision>30</cp:revision>
  <dcterms:created xsi:type="dcterms:W3CDTF">2021-01-14T20:04:55Z</dcterms:created>
  <dcterms:modified xsi:type="dcterms:W3CDTF">2021-04-26T15:04:34Z</dcterms:modified>
</cp:coreProperties>
</file>